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20D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1424" y="2898255"/>
            <a:ext cx="5863378" cy="2387600"/>
          </a:xfrm>
        </p:spPr>
        <p:txBody>
          <a:bodyPr>
            <a:noAutofit/>
          </a:bodyPr>
          <a:lstStyle/>
          <a:p>
            <a:pPr algn="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ТЕМА 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6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ОСНОВИ ОБ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’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ЄКТНО-ОРІЄНТОВАНОГО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ПРОГРАМУВАННЯ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4478" y="5561813"/>
            <a:ext cx="5350324" cy="876692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solidFill>
                  <a:srgbClr val="91420D"/>
                </a:solidFill>
              </a:rPr>
              <a:t>ЛЕКЦІЯ №6.5. </a:t>
            </a:r>
            <a:endParaRPr lang="en-US" sz="2800" b="1" dirty="0" smtClean="0">
              <a:solidFill>
                <a:srgbClr val="91420D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91420D"/>
                </a:solidFill>
              </a:rPr>
              <a:t>ПОЛІМОРФІЗМ</a:t>
            </a:r>
            <a:endParaRPr lang="en-US" sz="2800" b="1" dirty="0">
              <a:solidFill>
                <a:srgbClr val="91420D"/>
              </a:solidFill>
            </a:endParaRPr>
          </a:p>
        </p:txBody>
      </p:sp>
      <p:pic>
        <p:nvPicPr>
          <p:cNvPr id="1030" name="Picture 6" descr="Ja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7" y="106214"/>
            <a:ext cx="1799283" cy="13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4928" y="91748"/>
            <a:ext cx="4706921" cy="756664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Приклад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42302" y="377071"/>
            <a:ext cx="7663993" cy="377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Overload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"Параметри відсутні"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а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"a : 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а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а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"a та b : 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а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 та 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1008670" y="4162113"/>
            <a:ext cx="6645896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OverloadMain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Overload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Overload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(5);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(5, 10);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endParaRPr lang="uk-UA" sz="15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(</a:t>
            </a:r>
            <a:r>
              <a:rPr lang="uk-UA" sz="1500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 : 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(5.5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));</a:t>
            </a:r>
            <a:endParaRPr lang="uk-UA" sz="15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303292" y="5058382"/>
            <a:ext cx="2803003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Результат роботи програми:</a:t>
            </a:r>
            <a:endParaRPr lang="uk-UA" sz="1200" dirty="0">
              <a:solidFill>
                <a:srgbClr val="9142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Параметри відсутні</a:t>
            </a:r>
            <a:endParaRPr lang="uk-UA" sz="1200" dirty="0">
              <a:solidFill>
                <a:srgbClr val="9142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 : 5</a:t>
            </a:r>
            <a:endParaRPr lang="uk-UA" sz="1200" dirty="0">
              <a:solidFill>
                <a:srgbClr val="9142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 та b : 5 та 10</a:t>
            </a:r>
            <a:endParaRPr lang="uk-UA" sz="1200" dirty="0">
              <a:solidFill>
                <a:srgbClr val="9142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 : 5.5</a:t>
            </a:r>
            <a:endParaRPr lang="uk-UA" sz="1400" dirty="0">
              <a:solidFill>
                <a:srgbClr val="9142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56551" y="1552248"/>
            <a:ext cx="7886700" cy="132292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компілятор </a:t>
            </a:r>
            <a:r>
              <a:rPr lang="uk-UA" dirty="0" smtClean="0"/>
              <a:t>самостійно </a:t>
            </a:r>
            <a:r>
              <a:rPr lang="uk-UA" dirty="0"/>
              <a:t>обирає на виконання той метод, параметри якого відповідають заданим </a:t>
            </a:r>
            <a:r>
              <a:rPr lang="uk-UA" dirty="0" smtClean="0"/>
              <a:t>аргументам</a:t>
            </a:r>
            <a:endParaRPr lang="uk-UA" dirty="0"/>
          </a:p>
        </p:txBody>
      </p:sp>
      <p:pic>
        <p:nvPicPr>
          <p:cNvPr id="5122" name="Picture 2" descr="Откуда берутся морщины? | «dr.Zhiboreva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79" y="3329316"/>
            <a:ext cx="4049984" cy="276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4928" y="148310"/>
            <a:ext cx="4706921" cy="75666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Автоматичне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приведення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типів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перевизначенні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методів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423447" y="835029"/>
            <a:ext cx="7682848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Overload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"Параметри відсутні"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а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"a та b : 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а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 та 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008668" y="3812767"/>
            <a:ext cx="6777874" cy="248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OverloadMain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Overload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Overload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88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(5, 10);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"a : 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(5.5));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r>
              <a:rPr lang="uk-UA" sz="1500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"a : 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.test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)); 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933417" y="3879687"/>
            <a:ext cx="2040902" cy="105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Параметри відсутні</a:t>
            </a:r>
            <a:endParaRPr lang="uk-UA" sz="1400" dirty="0">
              <a:solidFill>
                <a:srgbClr val="9142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 та b : 5 та 10</a:t>
            </a:r>
            <a:endParaRPr lang="uk-UA" sz="1400" dirty="0">
              <a:solidFill>
                <a:srgbClr val="9142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 : 88.0</a:t>
            </a:r>
            <a:endParaRPr lang="uk-UA" sz="1400" dirty="0">
              <a:solidFill>
                <a:srgbClr val="9142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 : 5.5</a:t>
            </a:r>
            <a:endParaRPr lang="uk-UA" sz="1400" dirty="0">
              <a:solidFill>
                <a:srgbClr val="9142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2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15154" y="1486260"/>
            <a:ext cx="7886700" cy="4351338"/>
          </a:xfrm>
        </p:spPr>
        <p:txBody>
          <a:bodyPr/>
          <a:lstStyle/>
          <a:p>
            <a:r>
              <a:rPr lang="uk-UA" dirty="0" smtClean="0"/>
              <a:t>Усі попередні приклади – це перевизначення методів в одному класі!</a:t>
            </a:r>
          </a:p>
          <a:p>
            <a:r>
              <a:rPr lang="uk-UA" dirty="0" smtClean="0"/>
              <a:t>Створення методів з однаковим (ідентичним) інтерфейсом у різних класах – перевантаження методів</a:t>
            </a:r>
          </a:p>
          <a:p>
            <a:r>
              <a:rPr lang="uk-UA" b="1" dirty="0" smtClean="0"/>
              <a:t>Перевантаження</a:t>
            </a:r>
            <a:r>
              <a:rPr lang="uk-UA" b="1" i="1" dirty="0" smtClean="0"/>
              <a:t> - створення методів</a:t>
            </a:r>
            <a:r>
              <a:rPr lang="uk-UA" b="1" i="1" dirty="0"/>
              <a:t>, які виконують різну логіку в різних класах, проте носять спільне ім’я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4928" y="91748"/>
            <a:ext cx="4706921" cy="756664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Приклад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731292" y="545496"/>
            <a:ext cx="4572000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Pet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voice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731292" y="1882751"/>
            <a:ext cx="6536015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Dog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Pet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>
                <a:solidFill>
                  <a:srgbClr val="64646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@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Override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voice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System.out.println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"Я пес- </a:t>
            </a:r>
            <a:r>
              <a:rPr lang="uk-UA" sz="15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Гаууу-Гаууу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731292" y="4234947"/>
            <a:ext cx="6499781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Cat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Pet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>
                <a:solidFill>
                  <a:srgbClr val="64646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@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Override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voice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System.out.println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"Я кіт- </a:t>
            </a:r>
            <a:r>
              <a:rPr lang="uk-UA" sz="15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Мяууу-Мяууу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17831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735" y="25898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2. Перевизначення конструкторів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2077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7124" y="458738"/>
            <a:ext cx="7886700" cy="1153246"/>
          </a:xfrm>
        </p:spPr>
        <p:txBody>
          <a:bodyPr>
            <a:noAutofit/>
          </a:bodyPr>
          <a:lstStyle/>
          <a:p>
            <a:r>
              <a:rPr lang="uk-UA" sz="2500" dirty="0" smtClean="0"/>
              <a:t>Конструктор потрібен для ініціалізації змінних екземпляра класу під час його створення (першої </a:t>
            </a:r>
            <a:r>
              <a:rPr lang="uk-UA" sz="2500" dirty="0" err="1" smtClean="0"/>
              <a:t>згаки</a:t>
            </a:r>
            <a:r>
              <a:rPr lang="uk-UA" sz="2500" dirty="0" smtClean="0"/>
              <a:t>) </a:t>
            </a:r>
            <a:endParaRPr lang="uk-UA" sz="2500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1147124" y="1743962"/>
            <a:ext cx="7886700" cy="527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500" dirty="0" smtClean="0"/>
              <a:t>Для чого </a:t>
            </a:r>
            <a:r>
              <a:rPr lang="uk-UA" sz="2500" dirty="0" err="1" smtClean="0"/>
              <a:t>перевизначати</a:t>
            </a:r>
            <a:r>
              <a:rPr lang="uk-UA" sz="2500" dirty="0" smtClean="0"/>
              <a:t> конструктор?</a:t>
            </a:r>
            <a:endParaRPr lang="uk-UA" sz="2500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1147124" y="2496501"/>
            <a:ext cx="7886700" cy="1153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500" dirty="0" smtClean="0"/>
              <a:t>Для того щоб надати можливість різної (уніфікованої) ініціалізації змінних екземпляра класу залежно від того, які дані відомі</a:t>
            </a:r>
            <a:endParaRPr lang="uk-UA" sz="2500" dirty="0"/>
          </a:p>
        </p:txBody>
      </p:sp>
      <p:pic>
        <p:nvPicPr>
          <p:cNvPr id="6146" name="Picture 2" descr="21 карточка в коллекции «анимированные изображения» пользовате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74" y="3874385"/>
            <a:ext cx="3571875" cy="274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94928" y="91748"/>
            <a:ext cx="4706921" cy="756664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Приклад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654404" y="375432"/>
            <a:ext cx="594360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volume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2689141" y="4846893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(10,20,15);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2689141" y="5300951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 </a:t>
            </a:r>
            <a:r>
              <a:rPr lang="uk-UA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ПОМИЛКА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689141" y="5755682"/>
            <a:ext cx="499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(10,20); </a:t>
            </a:r>
            <a:r>
              <a:rPr lang="uk-UA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ПОМИЛКА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826529" y="461913"/>
            <a:ext cx="4506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0;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0;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0;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volume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27263" y="1924189"/>
            <a:ext cx="4906651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ublic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BoxDemo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mybox1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(5, 10, 15);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mybox2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mycube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(7);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mybox1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.volume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mybox2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.volume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mycube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.volume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1946637" y="4972547"/>
            <a:ext cx="2757340" cy="105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Результат роботи програми:</a:t>
            </a:r>
            <a:endParaRPr lang="uk-UA" sz="1400" dirty="0">
              <a:solidFill>
                <a:srgbClr val="9142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750.0</a:t>
            </a:r>
            <a:endParaRPr lang="uk-UA" sz="1400" dirty="0">
              <a:solidFill>
                <a:srgbClr val="9142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0.0</a:t>
            </a:r>
            <a:endParaRPr lang="uk-UA" sz="1400" dirty="0">
              <a:solidFill>
                <a:srgbClr val="9142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solidFill>
                  <a:srgbClr val="91420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343.0</a:t>
            </a:r>
            <a:endParaRPr lang="uk-UA" sz="1400" dirty="0">
              <a:solidFill>
                <a:srgbClr val="9142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68014" y="1901040"/>
            <a:ext cx="7886700" cy="136063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відповідний </a:t>
            </a:r>
            <a:r>
              <a:rPr lang="uk-UA" dirty="0" smtClean="0"/>
              <a:t>тип конструктора </a:t>
            </a:r>
            <a:r>
              <a:rPr lang="uk-UA" dirty="0"/>
              <a:t>викликається залежно від аргументів, які вказано при створенні екземпляра класу</a:t>
            </a:r>
          </a:p>
        </p:txBody>
      </p:sp>
      <p:pic>
        <p:nvPicPr>
          <p:cNvPr id="7170" name="Picture 2" descr="Новый директор по маркетингу: инструкция по выживанию | Pressfee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65" y="3844335"/>
            <a:ext cx="2993999" cy="23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256380"/>
            <a:ext cx="7552944" cy="896209"/>
          </a:xfrm>
        </p:spPr>
        <p:txBody>
          <a:bodyPr/>
          <a:lstStyle/>
          <a:p>
            <a:r>
              <a:rPr lang="uk-UA" b="1" dirty="0" smtClean="0"/>
              <a:t>План:</a:t>
            </a:r>
            <a:endParaRPr lang="en-US" b="1" dirty="0"/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656317" y="1734318"/>
            <a:ext cx="5105400" cy="555626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972" y="2048"/>
              <a:ext cx="21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uk-UA" sz="2400" dirty="0"/>
                <a:t>Перевизначення </a:t>
              </a:r>
              <a:r>
                <a:rPr lang="uk-UA" sz="2400" dirty="0" smtClean="0"/>
                <a:t>методів</a:t>
              </a:r>
              <a:endParaRPr lang="uk-UA" sz="2400" dirty="0"/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2656317" y="2548703"/>
            <a:ext cx="5105400" cy="579438"/>
            <a:chOff x="1248" y="2625"/>
            <a:chExt cx="3216" cy="365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82" y="2625"/>
              <a:ext cx="26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uk-UA" sz="2400" dirty="0"/>
                <a:t>Перевизначення </a:t>
              </a:r>
              <a:r>
                <a:rPr lang="uk-UA" sz="2400" dirty="0" smtClean="0"/>
                <a:t>конструкторів</a:t>
              </a:r>
              <a:endParaRPr lang="uk-UA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07760" y="1288297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/>
              <a:t>Висновок:</a:t>
            </a:r>
            <a:r>
              <a:rPr lang="uk-UA" dirty="0"/>
              <a:t> Як відомо найбільшої популярності за останні роки набирають саме об’єктно-орієнтовані мови програмування, які підтримують основні принципи цієї парадигми. Що стосується роботи з методами, то принципи поліморфізму є одними із найбільш вживаних, які дозволяють передбачати різні сценарії виконання однієї процедури не розмножуючи велику кількість методів з різними інтерфейсами</a:t>
            </a:r>
            <a:r>
              <a:rPr lang="uk-UA"/>
              <a:t>. </a:t>
            </a:r>
            <a:r>
              <a:rPr lang="uk-UA" smtClean="0"/>
              <a:t>Розуміння </a:t>
            </a:r>
            <a:r>
              <a:rPr lang="uk-UA" dirty="0"/>
              <a:t>цих положень </a:t>
            </a:r>
            <a:r>
              <a:rPr lang="uk-UA" dirty="0" err="1"/>
              <a:t>надасть</a:t>
            </a:r>
            <a:r>
              <a:rPr lang="uk-UA" dirty="0"/>
              <a:t> розробнику можливість створювати прості за архітектурою та високоефективні програмні коди.</a:t>
            </a:r>
          </a:p>
        </p:txBody>
      </p:sp>
    </p:spTree>
    <p:extLst>
      <p:ext uri="{BB962C8B-B14F-4D97-AF65-F5344CB8AC3E}">
        <p14:creationId xmlns:p14="http://schemas.microsoft.com/office/powerpoint/2010/main" val="9801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4297"/>
            <a:ext cx="7886700" cy="822651"/>
          </a:xfrm>
        </p:spPr>
        <p:txBody>
          <a:bodyPr/>
          <a:lstStyle/>
          <a:p>
            <a:r>
              <a:rPr lang="uk-UA" dirty="0" smtClean="0"/>
              <a:t>Завдання на самопідготовку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0626" y="1269440"/>
            <a:ext cx="7886700" cy="515021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uk-UA" sz="1900" dirty="0" smtClean="0"/>
              <a:t>1. Опрацювати </a:t>
            </a:r>
            <a:r>
              <a:rPr lang="uk-UA" sz="1900" dirty="0"/>
              <a:t>конспект лекції та підготуватись до складання тестових завдань.</a:t>
            </a:r>
          </a:p>
          <a:p>
            <a:pPr marL="0" lvl="0" indent="0" algn="just">
              <a:buNone/>
            </a:pPr>
            <a:r>
              <a:rPr lang="uk-UA" sz="1900" dirty="0" smtClean="0"/>
              <a:t>2. </a:t>
            </a:r>
            <a:r>
              <a:rPr lang="uk-UA" sz="1900" dirty="0" err="1" smtClean="0"/>
              <a:t>Java</a:t>
            </a:r>
            <a:r>
              <a:rPr lang="uk-UA" sz="1900" dirty="0" smtClean="0"/>
              <a:t> </a:t>
            </a:r>
            <a:r>
              <a:rPr lang="uk-UA" sz="1900" dirty="0"/>
              <a:t>8. </a:t>
            </a:r>
            <a:r>
              <a:rPr lang="uk-UA" sz="1900" dirty="0" err="1"/>
              <a:t>Полное</a:t>
            </a:r>
            <a:r>
              <a:rPr lang="uk-UA" sz="1900" dirty="0"/>
              <a:t> </a:t>
            </a:r>
            <a:r>
              <a:rPr lang="uk-UA" sz="1900" dirty="0" err="1"/>
              <a:t>руководство</a:t>
            </a:r>
            <a:r>
              <a:rPr lang="uk-UA" sz="1900" dirty="0"/>
              <a:t>. 9-е </a:t>
            </a:r>
            <a:r>
              <a:rPr lang="uk-UA" sz="1900" dirty="0" err="1"/>
              <a:t>изд</a:t>
            </a:r>
            <a:r>
              <a:rPr lang="uk-UA" sz="1900" dirty="0"/>
              <a:t>.: пер. с </a:t>
            </a:r>
            <a:r>
              <a:rPr lang="uk-UA" sz="1900" dirty="0" err="1"/>
              <a:t>англ</a:t>
            </a:r>
            <a:r>
              <a:rPr lang="uk-UA" sz="1900" dirty="0"/>
              <a:t>. / </a:t>
            </a:r>
            <a:r>
              <a:rPr lang="uk-UA" sz="1900" dirty="0" err="1"/>
              <a:t>Герберт</a:t>
            </a:r>
            <a:r>
              <a:rPr lang="uk-UA" sz="1900" dirty="0"/>
              <a:t> </a:t>
            </a:r>
            <a:r>
              <a:rPr lang="uk-UA" sz="1900" dirty="0" err="1"/>
              <a:t>Шилдт</a:t>
            </a:r>
            <a:r>
              <a:rPr lang="uk-UA" sz="1900" dirty="0"/>
              <a:t>. – Москва : ООО "И.Д. </a:t>
            </a:r>
            <a:r>
              <a:rPr lang="uk-UA" sz="1900" dirty="0" err="1"/>
              <a:t>Вильяме</a:t>
            </a:r>
            <a:r>
              <a:rPr lang="uk-UA" sz="1900" dirty="0"/>
              <a:t>", 2015. – 1376 с. </a:t>
            </a:r>
            <a:r>
              <a:rPr lang="uk-UA" sz="1900" b="1" dirty="0"/>
              <a:t>(</a:t>
            </a:r>
            <a:r>
              <a:rPr lang="uk-UA" sz="1900" b="1" dirty="0" err="1"/>
              <a:t>стор</a:t>
            </a:r>
            <a:r>
              <a:rPr lang="uk-UA" sz="1900" b="1" dirty="0"/>
              <a:t>. 177-189) </a:t>
            </a:r>
            <a:r>
              <a:rPr lang="uk-UA" sz="1900" b="1" i="1" dirty="0"/>
              <a:t>(наявне в віртуальному середовищі)</a:t>
            </a:r>
            <a:endParaRPr lang="uk-UA" sz="1900" dirty="0"/>
          </a:p>
          <a:p>
            <a:pPr marL="0" lvl="0" indent="0" algn="just">
              <a:buNone/>
            </a:pPr>
            <a:r>
              <a:rPr lang="uk-UA" sz="1900" dirty="0" smtClean="0"/>
              <a:t>3. </a:t>
            </a:r>
            <a:r>
              <a:rPr lang="uk-UA" sz="1900" dirty="0" err="1" smtClean="0"/>
              <a:t>Head</a:t>
            </a:r>
            <a:r>
              <a:rPr lang="uk-UA" sz="1900" dirty="0" smtClean="0"/>
              <a:t> </a:t>
            </a:r>
            <a:r>
              <a:rPr lang="uk-UA" sz="1900" dirty="0" err="1"/>
              <a:t>First</a:t>
            </a:r>
            <a:r>
              <a:rPr lang="uk-UA" sz="1900" dirty="0"/>
              <a:t> </a:t>
            </a:r>
            <a:r>
              <a:rPr lang="uk-UA" sz="1900" dirty="0" err="1"/>
              <a:t>Java</a:t>
            </a:r>
            <a:r>
              <a:rPr lang="uk-UA" sz="1900" dirty="0"/>
              <a:t> (</a:t>
            </a:r>
            <a:r>
              <a:rPr lang="uk-UA" sz="1900" dirty="0" err="1"/>
              <a:t>изучаем</a:t>
            </a:r>
            <a:r>
              <a:rPr lang="uk-UA" sz="1900" dirty="0"/>
              <a:t> </a:t>
            </a:r>
            <a:r>
              <a:rPr lang="uk-UA" sz="1900" dirty="0" err="1"/>
              <a:t>Java</a:t>
            </a:r>
            <a:r>
              <a:rPr lang="uk-UA" sz="1900" dirty="0"/>
              <a:t>): пер. с </a:t>
            </a:r>
            <a:r>
              <a:rPr lang="uk-UA" sz="1900" dirty="0" err="1"/>
              <a:t>англ</a:t>
            </a:r>
            <a:r>
              <a:rPr lang="uk-UA" sz="1900" dirty="0"/>
              <a:t>. / </a:t>
            </a:r>
            <a:r>
              <a:rPr lang="uk-UA" sz="1900" dirty="0" err="1"/>
              <a:t>Kathy</a:t>
            </a:r>
            <a:r>
              <a:rPr lang="uk-UA" sz="1900" dirty="0"/>
              <a:t> </a:t>
            </a:r>
            <a:r>
              <a:rPr lang="uk-UA" sz="1900" dirty="0" err="1"/>
              <a:t>Sierra</a:t>
            </a:r>
            <a:r>
              <a:rPr lang="uk-UA" sz="1900" dirty="0"/>
              <a:t>, </a:t>
            </a:r>
            <a:r>
              <a:rPr lang="uk-UA" sz="1900" dirty="0" err="1"/>
              <a:t>Bert</a:t>
            </a:r>
            <a:r>
              <a:rPr lang="uk-UA" sz="1900" dirty="0"/>
              <a:t> </a:t>
            </a:r>
            <a:r>
              <a:rPr lang="uk-UA" sz="1900" dirty="0" err="1"/>
              <a:t>Bates</a:t>
            </a:r>
            <a:r>
              <a:rPr lang="uk-UA" sz="1900" dirty="0"/>
              <a:t>. – Москва : «</a:t>
            </a:r>
            <a:r>
              <a:rPr lang="uk-UA" sz="1900" dirty="0" err="1"/>
              <a:t>Эксмо</a:t>
            </a:r>
            <a:r>
              <a:rPr lang="uk-UA" sz="1900" dirty="0"/>
              <a:t>», 2012. – 718 с. </a:t>
            </a:r>
            <a:r>
              <a:rPr lang="uk-UA" sz="1900" b="1" dirty="0"/>
              <a:t>(</a:t>
            </a:r>
            <a:r>
              <a:rPr lang="uk-UA" sz="1900" b="1" dirty="0" err="1"/>
              <a:t>стор</a:t>
            </a:r>
            <a:r>
              <a:rPr lang="uk-UA" sz="1900" b="1" dirty="0"/>
              <a:t>. 214-226) </a:t>
            </a:r>
            <a:r>
              <a:rPr lang="uk-UA" sz="1900" b="1" i="1" dirty="0"/>
              <a:t>(наявне в віртуальному середовищі)</a:t>
            </a:r>
            <a:endParaRPr lang="uk-UA" sz="1900" dirty="0"/>
          </a:p>
          <a:p>
            <a:pPr marL="0" indent="0" algn="ctr">
              <a:buNone/>
            </a:pPr>
            <a:r>
              <a:rPr lang="uk-UA" sz="1900" b="1" i="1" dirty="0"/>
              <a:t> </a:t>
            </a:r>
            <a:r>
              <a:rPr lang="uk-UA" sz="1900" b="1" i="1" dirty="0" smtClean="0"/>
              <a:t>Додатково</a:t>
            </a:r>
            <a:r>
              <a:rPr lang="uk-UA" sz="1900" b="1" i="1" dirty="0"/>
              <a:t>:</a:t>
            </a:r>
            <a:endParaRPr lang="uk-UA" sz="1900" dirty="0"/>
          </a:p>
          <a:p>
            <a:pPr marL="0" indent="0" algn="just">
              <a:buNone/>
            </a:pPr>
            <a:r>
              <a:rPr lang="uk-UA" sz="1900" dirty="0"/>
              <a:t>4. Програмування на </a:t>
            </a:r>
            <a:r>
              <a:rPr lang="uk-UA" sz="1900" dirty="0" err="1"/>
              <a:t>Java</a:t>
            </a:r>
            <a:r>
              <a:rPr lang="uk-UA" sz="1900" dirty="0"/>
              <a:t> (рос.) [Електронний ресурс]. – http://kostin.ws/java </a:t>
            </a:r>
            <a:r>
              <a:rPr lang="uk-UA" sz="1900" b="1" dirty="0"/>
              <a:t>(розділи 9, 12) (</a:t>
            </a:r>
            <a:r>
              <a:rPr lang="uk-UA" sz="1900" b="1" i="1" dirty="0"/>
              <a:t>наявне в віртуальному середовищі)</a:t>
            </a:r>
            <a:endParaRPr lang="uk-UA" sz="1900" dirty="0"/>
          </a:p>
          <a:p>
            <a:pPr marL="0" indent="0" algn="just">
              <a:buNone/>
            </a:pPr>
            <a:r>
              <a:rPr lang="uk-UA" sz="1900" dirty="0"/>
              <a:t>5. Освоюємо </a:t>
            </a:r>
            <a:r>
              <a:rPr lang="uk-UA" sz="1900" dirty="0" err="1"/>
              <a:t>Java</a:t>
            </a:r>
            <a:r>
              <a:rPr lang="uk-UA" sz="1900" dirty="0"/>
              <a:t>. </a:t>
            </a:r>
            <a:r>
              <a:rPr lang="uk-UA" sz="1900" dirty="0" err="1"/>
              <a:t>Вікіпідручник</a:t>
            </a:r>
            <a:r>
              <a:rPr lang="uk-UA" sz="1900" dirty="0"/>
              <a:t> [Електронний ресурс]. – Доступний з https://uk.wikibooks.org/wiki/Освоюємо_Java </a:t>
            </a:r>
            <a:r>
              <a:rPr lang="uk-UA" sz="1900" b="1" dirty="0"/>
              <a:t>(розділ 9)</a:t>
            </a:r>
            <a:r>
              <a:rPr lang="uk-UA" sz="1900" dirty="0"/>
              <a:t> </a:t>
            </a:r>
            <a:r>
              <a:rPr lang="uk-UA" sz="1900" b="1" i="1" dirty="0"/>
              <a:t>(наявне в віртуальному середовищі)</a:t>
            </a:r>
            <a:endParaRPr lang="uk-UA" sz="1900" dirty="0"/>
          </a:p>
          <a:p>
            <a:pPr marL="0" indent="0" algn="just">
              <a:buNone/>
            </a:pPr>
            <a:r>
              <a:rPr lang="uk-UA" sz="1900" dirty="0"/>
              <a:t>6. </a:t>
            </a:r>
            <a:r>
              <a:rPr lang="uk-UA" sz="1900" dirty="0" err="1"/>
              <a:t>Java</a:t>
            </a:r>
            <a:r>
              <a:rPr lang="uk-UA" sz="1900" dirty="0"/>
              <a:t>. </a:t>
            </a:r>
            <a:r>
              <a:rPr lang="uk-UA" sz="1900" dirty="0" err="1"/>
              <a:t>ProgLang</a:t>
            </a:r>
            <a:r>
              <a:rPr lang="uk-UA" sz="1900" dirty="0"/>
              <a:t>. Самоучитель (рос.) [Електронний ресурс]. – Доступний з http://proglang.su/java </a:t>
            </a:r>
            <a:r>
              <a:rPr lang="uk-UA" sz="1900" b="1" dirty="0"/>
              <a:t>(розділ 18) (</a:t>
            </a:r>
            <a:r>
              <a:rPr lang="uk-UA" sz="1900" b="1" i="1" dirty="0"/>
              <a:t>наявне в віртуальному середовищі)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19376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416" y="553661"/>
            <a:ext cx="4706921" cy="756664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Сухарик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02026" y="1787920"/>
            <a:ext cx="7886700" cy="1756560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Поліморфізм</a:t>
            </a:r>
            <a:r>
              <a:rPr lang="uk-UA" dirty="0"/>
              <a:t> (від </a:t>
            </a:r>
            <a:r>
              <a:rPr lang="uk-UA" dirty="0" err="1"/>
              <a:t>грец</a:t>
            </a:r>
            <a:r>
              <a:rPr lang="uk-UA" dirty="0"/>
              <a:t>. «багато форм») – один із принципів ООП, який дозволяє використовувати спільний інтерфейс для загального класу дій, де кожна дія залежить від конкретної ситуації.</a:t>
            </a:r>
          </a:p>
        </p:txBody>
      </p:sp>
    </p:spTree>
    <p:extLst>
      <p:ext uri="{BB962C8B-B14F-4D97-AF65-F5344CB8AC3E}">
        <p14:creationId xmlns:p14="http://schemas.microsoft.com/office/powerpoint/2010/main" val="18364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879" y="167161"/>
            <a:ext cx="7886700" cy="737810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Приклад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814" y="1406916"/>
            <a:ext cx="2227083" cy="2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365" y="1406916"/>
            <a:ext cx="2237502" cy="2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442" y="1406916"/>
            <a:ext cx="2272472" cy="2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9"/>
          <p:cNvSpPr/>
          <p:nvPr/>
        </p:nvSpPr>
        <p:spPr>
          <a:xfrm>
            <a:off x="2256731" y="1973325"/>
            <a:ext cx="18636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uk-UA" altLang="ko-KR" sz="1400" dirty="0" smtClean="0">
                <a:ea typeface="돋움" pitchFamily="50" charset="-127"/>
              </a:rPr>
              <a:t>Логіка методу опрацьовує стек лише із типом даних </a:t>
            </a:r>
            <a:r>
              <a:rPr lang="en-US" sz="1400" b="1" dirty="0" smtClean="0">
                <a:solidFill>
                  <a:srgbClr val="C00000"/>
                </a:solidFill>
                <a:ea typeface="돋움" pitchFamily="50" charset="-127"/>
              </a:rPr>
              <a:t>double</a:t>
            </a:r>
            <a:r>
              <a:rPr lang="uk-UA" altLang="ko-KR" sz="1400" dirty="0" smtClean="0">
                <a:ea typeface="돋움" pitchFamily="50" charset="-127"/>
              </a:rPr>
              <a:t>. Виклик такого методу необхідно проводити за іменем</a:t>
            </a:r>
            <a:r>
              <a:rPr lang="en-US" altLang="ko-KR" sz="1400" dirty="0" smtClean="0">
                <a:ea typeface="돋움" pitchFamily="50" charset="-127"/>
              </a:rPr>
              <a:t>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method_1</a:t>
            </a:r>
            <a:endParaRPr lang="en-US" altLang="ko-KR" sz="1400" dirty="0">
              <a:ea typeface="돋움" pitchFamily="50" charset="-127"/>
            </a:endParaRPr>
          </a:p>
        </p:txBody>
      </p:sp>
      <p:pic>
        <p:nvPicPr>
          <p:cNvPr id="10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2242014" y="797316"/>
            <a:ext cx="1990626" cy="11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4663917" y="789696"/>
            <a:ext cx="1826771" cy="11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65792" r="504" b="1248"/>
          <a:stretch/>
        </p:blipFill>
        <p:spPr bwMode="auto">
          <a:xfrm>
            <a:off x="7060144" y="827796"/>
            <a:ext cx="1744497" cy="11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/>
          <p:nvPr/>
        </p:nvSpPr>
        <p:spPr>
          <a:xfrm>
            <a:off x="2251441" y="1513751"/>
            <a:ext cx="1519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a typeface="돋움" pitchFamily="50" charset="-127"/>
              </a:rPr>
              <a:t>double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 method_1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4444363" y="1513751"/>
            <a:ext cx="1519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ea typeface="돋움" pitchFamily="50" charset="-127"/>
              </a:rPr>
              <a:t>int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 method_2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"/>
          <p:cNvSpPr/>
          <p:nvPr/>
        </p:nvSpPr>
        <p:spPr>
          <a:xfrm>
            <a:off x="6670926" y="1493062"/>
            <a:ext cx="1519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a typeface="돋움" pitchFamily="50" charset="-127"/>
              </a:rPr>
              <a:t>char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 method_3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9"/>
          <p:cNvSpPr/>
          <p:nvPr/>
        </p:nvSpPr>
        <p:spPr>
          <a:xfrm>
            <a:off x="4516101" y="1965039"/>
            <a:ext cx="18636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uk-UA" altLang="ko-KR" sz="1400" dirty="0" smtClean="0">
                <a:ea typeface="돋움" pitchFamily="50" charset="-127"/>
              </a:rPr>
              <a:t>Логіка методу опрацьовує стек лише із типом даних </a:t>
            </a:r>
            <a:r>
              <a:rPr lang="en-US" sz="1400" b="1" dirty="0" err="1" smtClean="0">
                <a:solidFill>
                  <a:srgbClr val="C00000"/>
                </a:solidFill>
                <a:ea typeface="돋움" pitchFamily="50" charset="-127"/>
              </a:rPr>
              <a:t>int</a:t>
            </a:r>
            <a:r>
              <a:rPr lang="uk-UA" altLang="ko-KR" sz="1400" dirty="0" smtClean="0">
                <a:ea typeface="돋움" pitchFamily="50" charset="-127"/>
              </a:rPr>
              <a:t>. Виклик такого методу необхідно проводити за іменем</a:t>
            </a:r>
            <a:r>
              <a:rPr lang="en-US" altLang="ko-KR" sz="1400" dirty="0" smtClean="0">
                <a:ea typeface="돋움" pitchFamily="50" charset="-127"/>
              </a:rPr>
              <a:t>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method_2</a:t>
            </a:r>
            <a:endParaRPr lang="en-US" altLang="ko-KR" sz="1400" dirty="0">
              <a:ea typeface="돋움" pitchFamily="50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10991" y="1934559"/>
            <a:ext cx="18636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uk-UA" altLang="ko-KR" sz="1400" dirty="0" smtClean="0">
                <a:ea typeface="돋움" pitchFamily="50" charset="-127"/>
              </a:rPr>
              <a:t>Логіка методу опрацьовує стек лише із типом даних </a:t>
            </a:r>
            <a:r>
              <a:rPr lang="en-US" sz="1400" b="1" dirty="0" smtClean="0">
                <a:solidFill>
                  <a:srgbClr val="C00000"/>
                </a:solidFill>
                <a:ea typeface="돋움" pitchFamily="50" charset="-127"/>
              </a:rPr>
              <a:t>char</a:t>
            </a:r>
            <a:r>
              <a:rPr lang="uk-UA" altLang="ko-KR" sz="1400" dirty="0" smtClean="0">
                <a:ea typeface="돋움" pitchFamily="50" charset="-127"/>
              </a:rPr>
              <a:t>. Виклик такого методу необхідно проводити за іменем</a:t>
            </a:r>
            <a:r>
              <a:rPr lang="en-US" altLang="ko-KR" sz="1400" dirty="0" smtClean="0">
                <a:ea typeface="돋움" pitchFamily="50" charset="-127"/>
              </a:rPr>
              <a:t>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method_3</a:t>
            </a:r>
            <a:endParaRPr lang="en-US" altLang="ko-KR" sz="1400" dirty="0">
              <a:ea typeface="돋움" pitchFamily="50" charset="-127"/>
            </a:endParaRPr>
          </a:p>
        </p:txBody>
      </p:sp>
      <p:sp>
        <p:nvSpPr>
          <p:cNvPr id="53" name="Штрихова стрілка вправо 52"/>
          <p:cNvSpPr/>
          <p:nvPr/>
        </p:nvSpPr>
        <p:spPr>
          <a:xfrm>
            <a:off x="141402" y="3241099"/>
            <a:ext cx="2100612" cy="1397558"/>
          </a:xfrm>
          <a:prstGeom prst="striped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Застосовуємо поліморфізм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814" y="4453929"/>
            <a:ext cx="2227083" cy="2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365" y="4453929"/>
            <a:ext cx="2237502" cy="2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442" y="4453929"/>
            <a:ext cx="2272472" cy="2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19"/>
          <p:cNvSpPr/>
          <p:nvPr/>
        </p:nvSpPr>
        <p:spPr>
          <a:xfrm>
            <a:off x="2256731" y="5020338"/>
            <a:ext cx="18636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82600" algn="l"/>
              </a:tabLst>
            </a:pPr>
            <a:r>
              <a:rPr lang="uk-UA" altLang="ko-KR" sz="1400" dirty="0">
                <a:ea typeface="돋움" pitchFamily="50" charset="-127"/>
              </a:rPr>
              <a:t>Логіка методу опрацьовує стек із тим типом даних, до якого викликано метод. Виклик </a:t>
            </a:r>
            <a:r>
              <a:rPr lang="uk-UA" altLang="ko-KR" sz="1400" dirty="0" smtClean="0">
                <a:ea typeface="돋움" pitchFamily="50" charset="-127"/>
              </a:rPr>
              <a:t>методу за </a:t>
            </a:r>
            <a:r>
              <a:rPr lang="uk-UA" altLang="ko-KR" sz="1400" dirty="0">
                <a:ea typeface="돋움" pitchFamily="50" charset="-127"/>
              </a:rPr>
              <a:t>спільним іменем</a:t>
            </a:r>
            <a:r>
              <a:rPr lang="en-US" altLang="ko-KR" sz="1400" dirty="0">
                <a:ea typeface="돋움" pitchFamily="50" charset="-127"/>
              </a:rPr>
              <a:t>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method</a:t>
            </a:r>
            <a:endParaRPr lang="en-US" altLang="ko-KR" sz="1400" dirty="0">
              <a:ea typeface="돋움" pitchFamily="50" charset="-127"/>
            </a:endParaRPr>
          </a:p>
        </p:txBody>
      </p:sp>
      <p:pic>
        <p:nvPicPr>
          <p:cNvPr id="59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2242014" y="3844329"/>
            <a:ext cx="1990626" cy="11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4663917" y="3836709"/>
            <a:ext cx="1826771" cy="11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65792" r="504" b="1248"/>
          <a:stretch/>
        </p:blipFill>
        <p:spPr bwMode="auto">
          <a:xfrm>
            <a:off x="7060144" y="3874809"/>
            <a:ext cx="1744497" cy="11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1"/>
          <p:cNvSpPr/>
          <p:nvPr/>
        </p:nvSpPr>
        <p:spPr>
          <a:xfrm>
            <a:off x="2251441" y="4560764"/>
            <a:ext cx="1519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a typeface="돋움" pitchFamily="50" charset="-127"/>
              </a:rPr>
              <a:t>double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 method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Rectangle 1"/>
          <p:cNvSpPr/>
          <p:nvPr/>
        </p:nvSpPr>
        <p:spPr>
          <a:xfrm>
            <a:off x="4444363" y="4560764"/>
            <a:ext cx="1519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ea typeface="돋움" pitchFamily="50" charset="-127"/>
              </a:rPr>
              <a:t>int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 method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Rectangle 1"/>
          <p:cNvSpPr/>
          <p:nvPr/>
        </p:nvSpPr>
        <p:spPr>
          <a:xfrm>
            <a:off x="6670926" y="4540075"/>
            <a:ext cx="1519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a typeface="돋움" pitchFamily="50" charset="-127"/>
              </a:rPr>
              <a:t>char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 method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Rectangle 19"/>
          <p:cNvSpPr/>
          <p:nvPr/>
        </p:nvSpPr>
        <p:spPr>
          <a:xfrm>
            <a:off x="4483814" y="5020338"/>
            <a:ext cx="18636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82600" algn="l"/>
              </a:tabLst>
            </a:pPr>
            <a:r>
              <a:rPr lang="uk-UA" altLang="ko-KR" sz="1400" dirty="0">
                <a:ea typeface="돋움" pitchFamily="50" charset="-127"/>
              </a:rPr>
              <a:t>Логіка методу опрацьовує стек із тим типом даних, до якого викликано метод. Виклик </a:t>
            </a:r>
            <a:r>
              <a:rPr lang="uk-UA" altLang="ko-KR" sz="1400" dirty="0" smtClean="0">
                <a:ea typeface="돋움" pitchFamily="50" charset="-127"/>
              </a:rPr>
              <a:t>методу за </a:t>
            </a:r>
            <a:r>
              <a:rPr lang="uk-UA" altLang="ko-KR" sz="1400" dirty="0">
                <a:ea typeface="돋움" pitchFamily="50" charset="-127"/>
              </a:rPr>
              <a:t>спільним іменем</a:t>
            </a:r>
            <a:r>
              <a:rPr lang="en-US" altLang="ko-KR" sz="1400" dirty="0">
                <a:ea typeface="돋움" pitchFamily="50" charset="-127"/>
              </a:rPr>
              <a:t>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method</a:t>
            </a:r>
            <a:endParaRPr lang="en-US" altLang="ko-KR" sz="1400" dirty="0">
              <a:ea typeface="돋움" pitchFamily="50" charset="-127"/>
            </a:endParaRPr>
          </a:p>
        </p:txBody>
      </p:sp>
      <p:sp>
        <p:nvSpPr>
          <p:cNvPr id="68" name="Rectangle 19"/>
          <p:cNvSpPr/>
          <p:nvPr/>
        </p:nvSpPr>
        <p:spPr>
          <a:xfrm>
            <a:off x="6787430" y="5065568"/>
            <a:ext cx="18636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82600" algn="l"/>
              </a:tabLst>
            </a:pPr>
            <a:r>
              <a:rPr lang="uk-UA" altLang="ko-KR" sz="1400" dirty="0">
                <a:ea typeface="돋움" pitchFamily="50" charset="-127"/>
              </a:rPr>
              <a:t>Логіка методу опрацьовує стек із тим типом даних, до якого викликано метод. Виклик </a:t>
            </a:r>
            <a:r>
              <a:rPr lang="uk-UA" altLang="ko-KR" sz="1400" dirty="0" smtClean="0">
                <a:ea typeface="돋움" pitchFamily="50" charset="-127"/>
              </a:rPr>
              <a:t>методу за </a:t>
            </a:r>
            <a:r>
              <a:rPr lang="uk-UA" altLang="ko-KR" sz="1400" dirty="0">
                <a:ea typeface="돋움" pitchFamily="50" charset="-127"/>
              </a:rPr>
              <a:t>спільним іменем</a:t>
            </a:r>
            <a:r>
              <a:rPr lang="en-US" altLang="ko-KR" sz="1400" dirty="0">
                <a:ea typeface="돋움" pitchFamily="50" charset="-127"/>
              </a:rPr>
              <a:t>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ea typeface="돋움" pitchFamily="50" charset="-127"/>
              </a:rPr>
              <a:t>method</a:t>
            </a:r>
            <a:endParaRPr lang="en-US" altLang="ko-KR" sz="1400" dirty="0"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64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8" grpId="0"/>
      <p:bldP spid="62" grpId="0"/>
      <p:bldP spid="63" grpId="0"/>
      <p:bldP spid="64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659639" y="840260"/>
            <a:ext cx="4821089" cy="4726083"/>
          </a:xfrm>
          <a:prstGeom prst="ellipse">
            <a:avLst/>
          </a:prstGeom>
          <a:gradFill flip="none" rotWithShape="1">
            <a:gsLst>
              <a:gs pos="43000">
                <a:schemeClr val="bg1">
                  <a:lumMod val="0"/>
                  <a:lumOff val="100000"/>
                </a:scheme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58" y="-75416"/>
            <a:ext cx="6577552" cy="6577552"/>
          </a:xfrm>
          <a:prstGeom prst="rect">
            <a:avLst/>
          </a:prstGeom>
        </p:spPr>
      </p:pic>
      <p:sp>
        <p:nvSpPr>
          <p:cNvPr id="8" name="Прямоугольник 49"/>
          <p:cNvSpPr/>
          <p:nvPr/>
        </p:nvSpPr>
        <p:spPr>
          <a:xfrm rot="2669599">
            <a:off x="4203598" y="803611"/>
            <a:ext cx="2004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Метод</a:t>
            </a:r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  <p:sp>
        <p:nvSpPr>
          <p:cNvPr id="9" name="Прямоугольник 51"/>
          <p:cNvSpPr/>
          <p:nvPr/>
        </p:nvSpPr>
        <p:spPr>
          <a:xfrm>
            <a:off x="4004377" y="2285697"/>
            <a:ext cx="2282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Один </a:t>
            </a:r>
            <a:r>
              <a:rPr lang="ru-RU" sz="2000" b="1" dirty="0" err="1" smtClean="0">
                <a:solidFill>
                  <a:srgbClr val="C00000"/>
                </a:solidFill>
              </a:rPr>
              <a:t>інтерфейс</a:t>
            </a:r>
            <a:r>
              <a:rPr lang="ru-RU" sz="2000" b="1" dirty="0" smtClean="0">
                <a:solidFill>
                  <a:srgbClr val="C00000"/>
                </a:solidFill>
              </a:rPr>
              <a:t> – </a:t>
            </a:r>
            <a:r>
              <a:rPr lang="ru-RU" sz="2000" b="1" dirty="0" err="1" smtClean="0">
                <a:solidFill>
                  <a:srgbClr val="C00000"/>
                </a:solidFill>
              </a:rPr>
              <a:t>багато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методів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22"/>
          <p:cNvSpPr/>
          <p:nvPr/>
        </p:nvSpPr>
        <p:spPr>
          <a:xfrm rot="5400000">
            <a:off x="5616216" y="1329940"/>
            <a:ext cx="1964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Метод</a:t>
            </a:r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  <p:sp>
        <p:nvSpPr>
          <p:cNvPr id="11" name="Прямоугольник 23"/>
          <p:cNvSpPr/>
          <p:nvPr/>
        </p:nvSpPr>
        <p:spPr>
          <a:xfrm rot="19032732">
            <a:off x="6508565" y="3169221"/>
            <a:ext cx="2004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mtClean="0"/>
              <a:t>Метод</a:t>
            </a:r>
          </a:p>
          <a:p>
            <a:pPr algn="ctr"/>
            <a:endParaRPr lang="uk-UA" smtClean="0"/>
          </a:p>
          <a:p>
            <a:pPr algn="ctr"/>
            <a:endParaRPr lang="ru-RU" dirty="0"/>
          </a:p>
        </p:txBody>
      </p:sp>
      <p:sp>
        <p:nvSpPr>
          <p:cNvPr id="12" name="Прямоугольник 24"/>
          <p:cNvSpPr/>
          <p:nvPr/>
        </p:nvSpPr>
        <p:spPr>
          <a:xfrm>
            <a:off x="5514808" y="4746898"/>
            <a:ext cx="2004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Метод</a:t>
            </a:r>
            <a:endParaRPr lang="ru-RU" dirty="0"/>
          </a:p>
        </p:txBody>
      </p:sp>
      <p:sp>
        <p:nvSpPr>
          <p:cNvPr id="13" name="Прямоугольник 25"/>
          <p:cNvSpPr/>
          <p:nvPr/>
        </p:nvSpPr>
        <p:spPr>
          <a:xfrm rot="13369646">
            <a:off x="4026226" y="4722338"/>
            <a:ext cx="2004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Метод</a:t>
            </a:r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  <p:sp>
        <p:nvSpPr>
          <p:cNvPr id="14" name="Прямоугольник 26"/>
          <p:cNvSpPr/>
          <p:nvPr/>
        </p:nvSpPr>
        <p:spPr>
          <a:xfrm rot="16200000">
            <a:off x="2681347" y="4183510"/>
            <a:ext cx="1964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uk-UA" dirty="0" smtClean="0"/>
              <a:t>Метод</a:t>
            </a:r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  <p:sp>
        <p:nvSpPr>
          <p:cNvPr id="15" name="Прямоугольник 27"/>
          <p:cNvSpPr/>
          <p:nvPr/>
        </p:nvSpPr>
        <p:spPr>
          <a:xfrm rot="19076041">
            <a:off x="2048966" y="2804538"/>
            <a:ext cx="2004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uk-UA" dirty="0" smtClean="0"/>
              <a:t>Метод</a:t>
            </a:r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  <p:sp>
        <p:nvSpPr>
          <p:cNvPr id="16" name="Прямоугольник 28"/>
          <p:cNvSpPr/>
          <p:nvPr/>
        </p:nvSpPr>
        <p:spPr>
          <a:xfrm>
            <a:off x="2769801" y="1335410"/>
            <a:ext cx="2004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uk-UA" dirty="0"/>
              <a:t>М</a:t>
            </a:r>
            <a:r>
              <a:rPr lang="uk-UA" dirty="0" smtClean="0"/>
              <a:t>етод</a:t>
            </a:r>
            <a:endParaRPr lang="ru-RU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847539" y="6146038"/>
            <a:ext cx="7107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спільний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/>
              <a:t>інтерфейс слугує для загального класу </a:t>
            </a:r>
            <a:r>
              <a:rPr lang="uk-UA" dirty="0" smtClean="0"/>
              <a:t>дій, а </a:t>
            </a:r>
            <a:r>
              <a:rPr lang="uk-UA" dirty="0"/>
              <a:t>вибір конкретної дії </a:t>
            </a:r>
            <a:r>
              <a:rPr lang="uk-UA" dirty="0" smtClean="0"/>
              <a:t>(метода</a:t>
            </a:r>
            <a:r>
              <a:rPr lang="uk-UA" dirty="0"/>
              <a:t>) здійснюється окремо для конкретної </a:t>
            </a:r>
            <a:r>
              <a:rPr lang="uk-UA" dirty="0" smtClean="0"/>
              <a:t>ситуації</a:t>
            </a:r>
            <a:endParaRPr lang="uk-UA" dirty="0"/>
          </a:p>
        </p:txBody>
      </p:sp>
      <p:pic>
        <p:nvPicPr>
          <p:cNvPr id="2050" name="Picture 2" descr="По какой причине у собак мокрый нос и о чем это говорит?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12613" r="18983" b="10883"/>
          <a:stretch/>
        </p:blipFill>
        <p:spPr bwMode="auto">
          <a:xfrm>
            <a:off x="4483557" y="3093497"/>
            <a:ext cx="1247937" cy="13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38228" y="270945"/>
            <a:ext cx="7261582" cy="1124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91420D"/>
                </a:solidFill>
              </a:rPr>
              <a:t>Один і той самий інтерфейс може використовуватись для керування різноманітними реалізаціями</a:t>
            </a:r>
          </a:p>
        </p:txBody>
      </p:sp>
      <p:pic>
        <p:nvPicPr>
          <p:cNvPr id="4098" name="Picture 2" descr="З чого складається авт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14" y="1698224"/>
            <a:ext cx="3426611" cy="227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W Golf 5 Passat B6 Jetta Mk5 Tiguan Кожаная оплетка на руль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26" y="4590551"/>
            <a:ext cx="1643188" cy="12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исковые тормоза - становление и развитие технологии, устройст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82" y="4912470"/>
            <a:ext cx="1443554" cy="124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упить Накладки на педали Mazda 3 в Украине | Интернет-магазин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00" y="4723854"/>
            <a:ext cx="1812287" cy="13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Бензин, дизель, електро, водень і гібрид: який двигун найбільш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22" y="3996318"/>
            <a:ext cx="1576627" cy="22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strelka — Сталь Инвест Гру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3465">
            <a:off x="2791990" y="3891746"/>
            <a:ext cx="1085190" cy="4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strelka — Сталь Инвест Гру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1243">
            <a:off x="3874883" y="4022947"/>
            <a:ext cx="1085190" cy="4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strelka — Сталь Инвест Гру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7203">
            <a:off x="5236709" y="4022947"/>
            <a:ext cx="1085190" cy="4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trelka — Сталь Инвест Гру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186">
            <a:off x="6431038" y="3745936"/>
            <a:ext cx="1085190" cy="4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735" y="25898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1. Перевизначення методів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1472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832" y="120028"/>
            <a:ext cx="4706921" cy="756664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Сухарик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02026" y="1109194"/>
            <a:ext cx="7886700" cy="28689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В </a:t>
            </a:r>
            <a:r>
              <a:rPr lang="uk-UA" dirty="0"/>
              <a:t>одному класі </a:t>
            </a:r>
            <a:r>
              <a:rPr lang="uk-UA" dirty="0" smtClean="0"/>
              <a:t>дозволено визначати </a:t>
            </a:r>
            <a:r>
              <a:rPr lang="uk-UA" dirty="0"/>
              <a:t>декілька методів із одним іменем, </a:t>
            </a:r>
            <a:r>
              <a:rPr lang="uk-UA" b="1" u="sng" dirty="0"/>
              <a:t>за умови </a:t>
            </a:r>
            <a:r>
              <a:rPr lang="uk-UA" dirty="0"/>
              <a:t>якщо оголошення їх параметрів відрізняється, або відрізняється тип даних, що повертає метод. </a:t>
            </a:r>
            <a:r>
              <a:rPr lang="uk-UA" b="1" dirty="0" smtClean="0">
                <a:solidFill>
                  <a:srgbClr val="91420D"/>
                </a:solidFill>
              </a:rPr>
              <a:t>Такі методи мають </a:t>
            </a:r>
            <a:r>
              <a:rPr lang="uk-UA" b="1" dirty="0">
                <a:solidFill>
                  <a:srgbClr val="91420D"/>
                </a:solidFill>
              </a:rPr>
              <a:t>назву перевизначених</a:t>
            </a:r>
            <a:r>
              <a:rPr lang="uk-UA" dirty="0"/>
              <a:t>. Перевизначення методів </a:t>
            </a:r>
            <a:r>
              <a:rPr lang="uk-UA" dirty="0" smtClean="0"/>
              <a:t>– один </a:t>
            </a:r>
            <a:r>
              <a:rPr lang="uk-UA" dirty="0"/>
              <a:t>із способів підтримки </a:t>
            </a:r>
            <a:r>
              <a:rPr lang="uk-UA" dirty="0" smtClean="0"/>
              <a:t>поліморфізму.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4897222" y="4255907"/>
            <a:ext cx="402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smtClean="0">
                <a:solidFill>
                  <a:srgbClr val="000000"/>
                </a:solidFill>
                <a:latin typeface="Consolas" panose="020B0609020204030204" pitchFamily="49" charset="0"/>
              </a:rPr>
              <a:t> method () {</a:t>
            </a:r>
          </a:p>
          <a:p>
            <a:r>
              <a:rPr lang="uk-UA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897222" y="4902238"/>
            <a:ext cx="402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method (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4897222" y="5556803"/>
            <a:ext cx="402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method (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88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99232" y="703835"/>
            <a:ext cx="6724257" cy="1756560"/>
          </a:xfrm>
        </p:spPr>
        <p:txBody>
          <a:bodyPr/>
          <a:lstStyle/>
          <a:p>
            <a:pPr marL="0" indent="0" algn="r">
              <a:buNone/>
            </a:pPr>
            <a:r>
              <a:rPr lang="uk-UA" dirty="0" smtClean="0">
                <a:solidFill>
                  <a:srgbClr val="91420D"/>
                </a:solidFill>
              </a:rPr>
              <a:t>Виклик перевизначеного методу </a:t>
            </a:r>
            <a:r>
              <a:rPr lang="uk-UA" dirty="0" smtClean="0"/>
              <a:t>Необхідний метод обираємо за типом або кількістю аргументів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083" t="24259" r="50103" b="44846"/>
          <a:stretch/>
        </p:blipFill>
        <p:spPr>
          <a:xfrm>
            <a:off x="1974114" y="2460395"/>
            <a:ext cx="6708406" cy="35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</TotalTime>
  <Words>750</Words>
  <Application>Microsoft Office PowerPoint</Application>
  <PresentationFormat>Екран (4:3)</PresentationFormat>
  <Paragraphs>191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돋움</vt:lpstr>
      <vt:lpstr>Times New Roman</vt:lpstr>
      <vt:lpstr>Office Theme</vt:lpstr>
      <vt:lpstr>ТЕМА №6. ОСНОВИ ОБ’ЄКТНО-ОРІЄНТОВАНОГО ПРОГРАМУВАННЯ</vt:lpstr>
      <vt:lpstr>План:</vt:lpstr>
      <vt:lpstr>Сухарик</vt:lpstr>
      <vt:lpstr>Приклад</vt:lpstr>
      <vt:lpstr>Презентація PowerPoint</vt:lpstr>
      <vt:lpstr>Презентація PowerPoint</vt:lpstr>
      <vt:lpstr>1. Перевизначення методів</vt:lpstr>
      <vt:lpstr>Сухарик</vt:lpstr>
      <vt:lpstr>Презентація PowerPoint</vt:lpstr>
      <vt:lpstr>Приклад</vt:lpstr>
      <vt:lpstr>Презентація PowerPoint</vt:lpstr>
      <vt:lpstr>Автоматичне приведення типів в перевизначенні методів</vt:lpstr>
      <vt:lpstr>Презентація PowerPoint</vt:lpstr>
      <vt:lpstr>Приклад</vt:lpstr>
      <vt:lpstr>2. Перевизначення конструкторів</vt:lpstr>
      <vt:lpstr>Презентація PowerPoint</vt:lpstr>
      <vt:lpstr>Приклад</vt:lpstr>
      <vt:lpstr>Презентація PowerPoint</vt:lpstr>
      <vt:lpstr>Презентація PowerPoint</vt:lpstr>
      <vt:lpstr>Презентація PowerPoint</vt:lpstr>
      <vt:lpstr>Завдання на самопідготовку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Oleksandr Prydatko</cp:lastModifiedBy>
  <cp:revision>51</cp:revision>
  <dcterms:created xsi:type="dcterms:W3CDTF">2018-09-04T12:10:47Z</dcterms:created>
  <dcterms:modified xsi:type="dcterms:W3CDTF">2020-10-02T08:50:38Z</dcterms:modified>
</cp:coreProperties>
</file>