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1"/>
  </p:notesMasterIdLst>
  <p:sldIdLst>
    <p:sldId id="270" r:id="rId2"/>
    <p:sldId id="331" r:id="rId3"/>
    <p:sldId id="332" r:id="rId4"/>
    <p:sldId id="257" r:id="rId5"/>
    <p:sldId id="272" r:id="rId6"/>
    <p:sldId id="259" r:id="rId7"/>
    <p:sldId id="256" r:id="rId8"/>
    <p:sldId id="263" r:id="rId9"/>
    <p:sldId id="261" r:id="rId10"/>
    <p:sldId id="274" r:id="rId11"/>
    <p:sldId id="275" r:id="rId12"/>
    <p:sldId id="276" r:id="rId13"/>
    <p:sldId id="277" r:id="rId14"/>
    <p:sldId id="278" r:id="rId15"/>
    <p:sldId id="302" r:id="rId16"/>
    <p:sldId id="303" r:id="rId17"/>
    <p:sldId id="305" r:id="rId18"/>
    <p:sldId id="306" r:id="rId19"/>
    <p:sldId id="307" r:id="rId20"/>
    <p:sldId id="308" r:id="rId21"/>
    <p:sldId id="309" r:id="rId22"/>
    <p:sldId id="310" r:id="rId23"/>
    <p:sldId id="312" r:id="rId24"/>
    <p:sldId id="315" r:id="rId25"/>
    <p:sldId id="317" r:id="rId26"/>
    <p:sldId id="318" r:id="rId27"/>
    <p:sldId id="319" r:id="rId28"/>
    <p:sldId id="320" r:id="rId29"/>
    <p:sldId id="321" r:id="rId30"/>
    <p:sldId id="322" r:id="rId31"/>
    <p:sldId id="323" r:id="rId32"/>
    <p:sldId id="325" r:id="rId33"/>
    <p:sldId id="326" r:id="rId34"/>
    <p:sldId id="327" r:id="rId35"/>
    <p:sldId id="328" r:id="rId36"/>
    <p:sldId id="329" r:id="rId37"/>
    <p:sldId id="333" r:id="rId38"/>
    <p:sldId id="335" r:id="rId39"/>
    <p:sldId id="337" r:id="rId40"/>
  </p:sldIdLst>
  <p:sldSz cx="9144000" cy="6858000" type="screen4x3"/>
  <p:notesSz cx="6858000" cy="9144000"/>
  <p:defaultTextStyle>
    <a:defPPr>
      <a:defRPr lang="uk-U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FFCC00"/>
    <a:srgbClr val="DCB6FC"/>
    <a:srgbClr val="A9FBA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93" autoAdjust="0"/>
    <p:restoredTop sz="97239" autoAdjust="0"/>
  </p:normalViewPr>
  <p:slideViewPr>
    <p:cSldViewPr snapToObjects="1">
      <p:cViewPr varScale="1">
        <p:scale>
          <a:sx n="80" d="100"/>
          <a:sy n="80" d="100"/>
        </p:scale>
        <p:origin x="-102"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604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71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04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04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604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79023F5-8060-47A6-A77E-5C6FD7833C6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uk-UA"/>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EE4372E3-E8C2-4604-9A30-AFD79381EFA2}" type="slidenum">
              <a:rPr lang="uk-UA"/>
              <a:pPr>
                <a:defRPr/>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42062038-52F9-4AED-8920-CF21380AECFD}" type="slidenum">
              <a:rPr lang="uk-UA"/>
              <a:pPr>
                <a:defRPr/>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480F0D64-37C4-4F0A-A63B-9F6FF72A76B7}" type="slidenum">
              <a:rPr lang="uk-UA"/>
              <a:pPr>
                <a:defRPr/>
              </a:pPr>
              <a:t>‹#›</a:t>
            </a:fld>
            <a:endParaRPr lang="uk-U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uk-UA"/>
          </a:p>
        </p:txBody>
      </p:sp>
      <p:sp>
        <p:nvSpPr>
          <p:cNvPr id="3" name="Таблица 2"/>
          <p:cNvSpPr>
            <a:spLocks noGrp="1"/>
          </p:cNvSpPr>
          <p:nvPr>
            <p:ph type="tbl" idx="1"/>
          </p:nvPr>
        </p:nvSpPr>
        <p:spPr>
          <a:xfrm>
            <a:off x="457200" y="1600200"/>
            <a:ext cx="8229600" cy="4525963"/>
          </a:xfrm>
        </p:spPr>
        <p:txBody>
          <a:bodyPr/>
          <a:lstStyle/>
          <a:p>
            <a:pPr lvl="0"/>
            <a:endParaRPr lang="uk-UA"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B0392BA8-9551-4CA6-83B5-54D9B8386A3C}" type="slidenum">
              <a:rPr lang="uk-UA"/>
              <a:pPr>
                <a:defRPr/>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F741F084-171C-4A18-9F23-B2BBA031C0D6}" type="slidenum">
              <a:rPr lang="uk-UA"/>
              <a:pPr>
                <a:defRPr/>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uk-UA"/>
          </a:p>
        </p:txBody>
      </p:sp>
      <p:sp>
        <p:nvSpPr>
          <p:cNvPr id="5" name="Rectangle 5"/>
          <p:cNvSpPr>
            <a:spLocks noGrp="1" noChangeArrowheads="1"/>
          </p:cNvSpPr>
          <p:nvPr>
            <p:ph type="ftr" sz="quarter" idx="11"/>
          </p:nvPr>
        </p:nvSpPr>
        <p:spPr>
          <a:ln/>
        </p:spPr>
        <p:txBody>
          <a:bodyPr/>
          <a:lstStyle>
            <a:lvl1pPr>
              <a:defRPr/>
            </a:lvl1pPr>
          </a:lstStyle>
          <a:p>
            <a:pPr>
              <a:defRPr/>
            </a:pPr>
            <a:endParaRPr lang="uk-UA"/>
          </a:p>
        </p:txBody>
      </p:sp>
      <p:sp>
        <p:nvSpPr>
          <p:cNvPr id="6" name="Rectangle 6"/>
          <p:cNvSpPr>
            <a:spLocks noGrp="1" noChangeArrowheads="1"/>
          </p:cNvSpPr>
          <p:nvPr>
            <p:ph type="sldNum" sz="quarter" idx="12"/>
          </p:nvPr>
        </p:nvSpPr>
        <p:spPr>
          <a:ln/>
        </p:spPr>
        <p:txBody>
          <a:bodyPr/>
          <a:lstStyle>
            <a:lvl1pPr>
              <a:defRPr/>
            </a:lvl1pPr>
          </a:lstStyle>
          <a:p>
            <a:pPr>
              <a:defRPr/>
            </a:pPr>
            <a:fld id="{66A6122E-D1A9-43C5-8DF0-566D577A7455}" type="slidenum">
              <a:rPr lang="uk-UA"/>
              <a:pPr>
                <a:defRPr/>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Rectangle 4"/>
          <p:cNvSpPr>
            <a:spLocks noGrp="1" noChangeArrowheads="1"/>
          </p:cNvSpPr>
          <p:nvPr>
            <p:ph type="dt" sz="half" idx="10"/>
          </p:nvPr>
        </p:nvSpPr>
        <p:spPr>
          <a:ln/>
        </p:spPr>
        <p:txBody>
          <a:bodyPr/>
          <a:lstStyle>
            <a:lvl1pPr>
              <a:defRPr/>
            </a:lvl1pPr>
          </a:lstStyle>
          <a:p>
            <a:pPr>
              <a:defRPr/>
            </a:pPr>
            <a:endParaRPr lang="uk-UA"/>
          </a:p>
        </p:txBody>
      </p:sp>
      <p:sp>
        <p:nvSpPr>
          <p:cNvPr id="6" name="Rectangle 5"/>
          <p:cNvSpPr>
            <a:spLocks noGrp="1" noChangeArrowheads="1"/>
          </p:cNvSpPr>
          <p:nvPr>
            <p:ph type="ftr" sz="quarter" idx="11"/>
          </p:nvPr>
        </p:nvSpPr>
        <p:spPr>
          <a:ln/>
        </p:spPr>
        <p:txBody>
          <a:bodyPr/>
          <a:lstStyle>
            <a:lvl1pPr>
              <a:defRPr/>
            </a:lvl1pPr>
          </a:lstStyle>
          <a:p>
            <a:pPr>
              <a:defRPr/>
            </a:pPr>
            <a:endParaRPr lang="uk-UA"/>
          </a:p>
        </p:txBody>
      </p:sp>
      <p:sp>
        <p:nvSpPr>
          <p:cNvPr id="7" name="Rectangle 6"/>
          <p:cNvSpPr>
            <a:spLocks noGrp="1" noChangeArrowheads="1"/>
          </p:cNvSpPr>
          <p:nvPr>
            <p:ph type="sldNum" sz="quarter" idx="12"/>
          </p:nvPr>
        </p:nvSpPr>
        <p:spPr>
          <a:ln/>
        </p:spPr>
        <p:txBody>
          <a:bodyPr/>
          <a:lstStyle>
            <a:lvl1pPr>
              <a:defRPr/>
            </a:lvl1pPr>
          </a:lstStyle>
          <a:p>
            <a:pPr>
              <a:defRPr/>
            </a:pPr>
            <a:fld id="{01C1116C-E8F6-4513-B6FB-22E31F2A69FE}" type="slidenum">
              <a:rPr lang="uk-UA"/>
              <a:pPr>
                <a:defRPr/>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Rectangle 4"/>
          <p:cNvSpPr>
            <a:spLocks noGrp="1" noChangeArrowheads="1"/>
          </p:cNvSpPr>
          <p:nvPr>
            <p:ph type="dt" sz="half" idx="10"/>
          </p:nvPr>
        </p:nvSpPr>
        <p:spPr>
          <a:ln/>
        </p:spPr>
        <p:txBody>
          <a:bodyPr/>
          <a:lstStyle>
            <a:lvl1pPr>
              <a:defRPr/>
            </a:lvl1pPr>
          </a:lstStyle>
          <a:p>
            <a:pPr>
              <a:defRPr/>
            </a:pPr>
            <a:endParaRPr lang="uk-UA"/>
          </a:p>
        </p:txBody>
      </p:sp>
      <p:sp>
        <p:nvSpPr>
          <p:cNvPr id="8" name="Rectangle 5"/>
          <p:cNvSpPr>
            <a:spLocks noGrp="1" noChangeArrowheads="1"/>
          </p:cNvSpPr>
          <p:nvPr>
            <p:ph type="ftr" sz="quarter" idx="11"/>
          </p:nvPr>
        </p:nvSpPr>
        <p:spPr>
          <a:ln/>
        </p:spPr>
        <p:txBody>
          <a:bodyPr/>
          <a:lstStyle>
            <a:lvl1pPr>
              <a:defRPr/>
            </a:lvl1pPr>
          </a:lstStyle>
          <a:p>
            <a:pPr>
              <a:defRPr/>
            </a:pPr>
            <a:endParaRPr lang="uk-UA"/>
          </a:p>
        </p:txBody>
      </p:sp>
      <p:sp>
        <p:nvSpPr>
          <p:cNvPr id="9" name="Rectangle 6"/>
          <p:cNvSpPr>
            <a:spLocks noGrp="1" noChangeArrowheads="1"/>
          </p:cNvSpPr>
          <p:nvPr>
            <p:ph type="sldNum" sz="quarter" idx="12"/>
          </p:nvPr>
        </p:nvSpPr>
        <p:spPr>
          <a:ln/>
        </p:spPr>
        <p:txBody>
          <a:bodyPr/>
          <a:lstStyle>
            <a:lvl1pPr>
              <a:defRPr/>
            </a:lvl1pPr>
          </a:lstStyle>
          <a:p>
            <a:pPr>
              <a:defRPr/>
            </a:pPr>
            <a:fld id="{BCD6D6BF-3C46-4261-A26F-68A1AE1B73F8}" type="slidenum">
              <a:rPr lang="uk-UA"/>
              <a:pPr>
                <a:defRPr/>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Rectangle 4"/>
          <p:cNvSpPr>
            <a:spLocks noGrp="1" noChangeArrowheads="1"/>
          </p:cNvSpPr>
          <p:nvPr>
            <p:ph type="dt" sz="half" idx="10"/>
          </p:nvPr>
        </p:nvSpPr>
        <p:spPr>
          <a:ln/>
        </p:spPr>
        <p:txBody>
          <a:bodyPr/>
          <a:lstStyle>
            <a:lvl1pPr>
              <a:defRPr/>
            </a:lvl1pPr>
          </a:lstStyle>
          <a:p>
            <a:pPr>
              <a:defRPr/>
            </a:pPr>
            <a:endParaRPr lang="uk-UA"/>
          </a:p>
        </p:txBody>
      </p:sp>
      <p:sp>
        <p:nvSpPr>
          <p:cNvPr id="4" name="Rectangle 5"/>
          <p:cNvSpPr>
            <a:spLocks noGrp="1" noChangeArrowheads="1"/>
          </p:cNvSpPr>
          <p:nvPr>
            <p:ph type="ftr" sz="quarter" idx="11"/>
          </p:nvPr>
        </p:nvSpPr>
        <p:spPr>
          <a:ln/>
        </p:spPr>
        <p:txBody>
          <a:bodyPr/>
          <a:lstStyle>
            <a:lvl1pPr>
              <a:defRPr/>
            </a:lvl1pPr>
          </a:lstStyle>
          <a:p>
            <a:pPr>
              <a:defRPr/>
            </a:pPr>
            <a:endParaRPr lang="uk-UA"/>
          </a:p>
        </p:txBody>
      </p:sp>
      <p:sp>
        <p:nvSpPr>
          <p:cNvPr id="5" name="Rectangle 6"/>
          <p:cNvSpPr>
            <a:spLocks noGrp="1" noChangeArrowheads="1"/>
          </p:cNvSpPr>
          <p:nvPr>
            <p:ph type="sldNum" sz="quarter" idx="12"/>
          </p:nvPr>
        </p:nvSpPr>
        <p:spPr>
          <a:ln/>
        </p:spPr>
        <p:txBody>
          <a:bodyPr/>
          <a:lstStyle>
            <a:lvl1pPr>
              <a:defRPr/>
            </a:lvl1pPr>
          </a:lstStyle>
          <a:p>
            <a:pPr>
              <a:defRPr/>
            </a:pPr>
            <a:fld id="{91E35DC3-C9B4-4E6D-93AF-6C02AC9958CC}" type="slidenum">
              <a:rPr lang="uk-UA"/>
              <a:pPr>
                <a:defRPr/>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uk-UA"/>
          </a:p>
        </p:txBody>
      </p:sp>
      <p:sp>
        <p:nvSpPr>
          <p:cNvPr id="3" name="Rectangle 5"/>
          <p:cNvSpPr>
            <a:spLocks noGrp="1" noChangeArrowheads="1"/>
          </p:cNvSpPr>
          <p:nvPr>
            <p:ph type="ftr" sz="quarter" idx="11"/>
          </p:nvPr>
        </p:nvSpPr>
        <p:spPr>
          <a:ln/>
        </p:spPr>
        <p:txBody>
          <a:bodyPr/>
          <a:lstStyle>
            <a:lvl1pPr>
              <a:defRPr/>
            </a:lvl1pPr>
          </a:lstStyle>
          <a:p>
            <a:pPr>
              <a:defRPr/>
            </a:pPr>
            <a:endParaRPr lang="uk-UA"/>
          </a:p>
        </p:txBody>
      </p:sp>
      <p:sp>
        <p:nvSpPr>
          <p:cNvPr id="4" name="Rectangle 6"/>
          <p:cNvSpPr>
            <a:spLocks noGrp="1" noChangeArrowheads="1"/>
          </p:cNvSpPr>
          <p:nvPr>
            <p:ph type="sldNum" sz="quarter" idx="12"/>
          </p:nvPr>
        </p:nvSpPr>
        <p:spPr>
          <a:ln/>
        </p:spPr>
        <p:txBody>
          <a:bodyPr/>
          <a:lstStyle>
            <a:lvl1pPr>
              <a:defRPr/>
            </a:lvl1pPr>
          </a:lstStyle>
          <a:p>
            <a:pPr>
              <a:defRPr/>
            </a:pPr>
            <a:fld id="{6572E47F-85D8-432E-AAA5-472B430E5E06}" type="slidenum">
              <a:rPr lang="uk-UA"/>
              <a:pPr>
                <a:defRPr/>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uk-UA"/>
          </a:p>
        </p:txBody>
      </p:sp>
      <p:sp>
        <p:nvSpPr>
          <p:cNvPr id="6" name="Rectangle 5"/>
          <p:cNvSpPr>
            <a:spLocks noGrp="1" noChangeArrowheads="1"/>
          </p:cNvSpPr>
          <p:nvPr>
            <p:ph type="ftr" sz="quarter" idx="11"/>
          </p:nvPr>
        </p:nvSpPr>
        <p:spPr>
          <a:ln/>
        </p:spPr>
        <p:txBody>
          <a:bodyPr/>
          <a:lstStyle>
            <a:lvl1pPr>
              <a:defRPr/>
            </a:lvl1pPr>
          </a:lstStyle>
          <a:p>
            <a:pPr>
              <a:defRPr/>
            </a:pPr>
            <a:endParaRPr lang="uk-UA"/>
          </a:p>
        </p:txBody>
      </p:sp>
      <p:sp>
        <p:nvSpPr>
          <p:cNvPr id="7" name="Rectangle 6"/>
          <p:cNvSpPr>
            <a:spLocks noGrp="1" noChangeArrowheads="1"/>
          </p:cNvSpPr>
          <p:nvPr>
            <p:ph type="sldNum" sz="quarter" idx="12"/>
          </p:nvPr>
        </p:nvSpPr>
        <p:spPr>
          <a:ln/>
        </p:spPr>
        <p:txBody>
          <a:bodyPr/>
          <a:lstStyle>
            <a:lvl1pPr>
              <a:defRPr/>
            </a:lvl1pPr>
          </a:lstStyle>
          <a:p>
            <a:pPr>
              <a:defRPr/>
            </a:pPr>
            <a:fld id="{3AA04F95-5A85-4BDA-B981-1B661F5EC02D}" type="slidenum">
              <a:rPr lang="uk-UA"/>
              <a:pPr>
                <a:defRPr/>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uk-UA"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uk-UA"/>
          </a:p>
        </p:txBody>
      </p:sp>
      <p:sp>
        <p:nvSpPr>
          <p:cNvPr id="6" name="Rectangle 5"/>
          <p:cNvSpPr>
            <a:spLocks noGrp="1" noChangeArrowheads="1"/>
          </p:cNvSpPr>
          <p:nvPr>
            <p:ph type="ftr" sz="quarter" idx="11"/>
          </p:nvPr>
        </p:nvSpPr>
        <p:spPr>
          <a:ln/>
        </p:spPr>
        <p:txBody>
          <a:bodyPr/>
          <a:lstStyle>
            <a:lvl1pPr>
              <a:defRPr/>
            </a:lvl1pPr>
          </a:lstStyle>
          <a:p>
            <a:pPr>
              <a:defRPr/>
            </a:pPr>
            <a:endParaRPr lang="uk-UA"/>
          </a:p>
        </p:txBody>
      </p:sp>
      <p:sp>
        <p:nvSpPr>
          <p:cNvPr id="7" name="Rectangle 6"/>
          <p:cNvSpPr>
            <a:spLocks noGrp="1" noChangeArrowheads="1"/>
          </p:cNvSpPr>
          <p:nvPr>
            <p:ph type="sldNum" sz="quarter" idx="12"/>
          </p:nvPr>
        </p:nvSpPr>
        <p:spPr>
          <a:ln/>
        </p:spPr>
        <p:txBody>
          <a:bodyPr/>
          <a:lstStyle>
            <a:lvl1pPr>
              <a:defRPr/>
            </a:lvl1pPr>
          </a:lstStyle>
          <a:p>
            <a:pPr>
              <a:defRPr/>
            </a:pPr>
            <a:fld id="{F4F9B652-CF4F-4BDA-B58F-D1CAAC0224C0}" type="slidenum">
              <a:rPr lang="uk-UA"/>
              <a:pPr>
                <a:defRPr/>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uk-UA"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uk-UA" smtClean="0"/>
              <a:t>Click to edit Master text styles</a:t>
            </a:r>
          </a:p>
          <a:p>
            <a:pPr lvl="1"/>
            <a:r>
              <a:rPr lang="uk-UA" smtClean="0"/>
              <a:t>Second level</a:t>
            </a:r>
          </a:p>
          <a:p>
            <a:pPr lvl="2"/>
            <a:r>
              <a:rPr lang="uk-UA" smtClean="0"/>
              <a:t>Third level</a:t>
            </a:r>
          </a:p>
          <a:p>
            <a:pPr lvl="3"/>
            <a:r>
              <a:rPr lang="uk-UA" smtClean="0"/>
              <a:t>Fourth level</a:t>
            </a:r>
          </a:p>
          <a:p>
            <a:pPr lvl="4"/>
            <a:r>
              <a:rPr lang="uk-UA"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uk-UA"/>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uk-UA"/>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6DCD037-59F3-405C-8100-B08A4352A32D}" type="slidenum">
              <a:rPr lang="uk-UA"/>
              <a:pPr>
                <a:defRPr/>
              </a:pPr>
              <a:t>‹#›</a:t>
            </a:fld>
            <a:endParaRPr lang="uk-U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0" y="3175"/>
            <a:ext cx="9158288" cy="269875"/>
          </a:xfrm>
          <a:gradFill rotWithShape="1">
            <a:gsLst>
              <a:gs pos="0">
                <a:srgbClr val="DCB6FC"/>
              </a:gs>
              <a:gs pos="100000">
                <a:srgbClr val="9A7FB0"/>
              </a:gs>
            </a:gsLst>
            <a:path path="shape">
              <a:fillToRect l="50000" t="50000" r="50000" b="50000"/>
            </a:path>
          </a:gradFill>
        </p:spPr>
        <p:txBody>
          <a:bodyPr lIns="0" tIns="0" rIns="0" bIns="0"/>
          <a:lstStyle/>
          <a:p>
            <a:pPr algn="r" eaLnBrk="1" hangingPunct="1"/>
            <a:r>
              <a:rPr lang="uk-UA" sz="1600" b="1" i="1" dirty="0" smtClean="0">
                <a:latin typeface="Book Antiqua" pitchFamily="18" charset="0"/>
              </a:rPr>
              <a:t>                                                     </a:t>
            </a:r>
            <a:endParaRPr lang="uk-UA" sz="1600" b="1" i="1" dirty="0" smtClean="0">
              <a:solidFill>
                <a:schemeClr val="accent2"/>
              </a:solidFill>
              <a:latin typeface="Book Antiqua" pitchFamily="18" charset="0"/>
            </a:endParaRPr>
          </a:p>
        </p:txBody>
      </p:sp>
      <p:sp>
        <p:nvSpPr>
          <p:cNvPr id="2051" name="Line 3"/>
          <p:cNvSpPr>
            <a:spLocks noChangeShapeType="1"/>
          </p:cNvSpPr>
          <p:nvPr/>
        </p:nvSpPr>
        <p:spPr bwMode="auto">
          <a:xfrm>
            <a:off x="196850" y="290513"/>
            <a:ext cx="8997950" cy="0"/>
          </a:xfrm>
          <a:prstGeom prst="line">
            <a:avLst/>
          </a:prstGeom>
          <a:noFill/>
          <a:ln w="57150" cmpd="thickThin">
            <a:solidFill>
              <a:schemeClr val="tx1"/>
            </a:solidFill>
            <a:round/>
            <a:headEnd/>
            <a:tailEnd/>
          </a:ln>
        </p:spPr>
        <p:txBody>
          <a:bodyPr/>
          <a:lstStyle/>
          <a:p>
            <a:endParaRPr lang="uk-UA"/>
          </a:p>
        </p:txBody>
      </p:sp>
      <p:sp>
        <p:nvSpPr>
          <p:cNvPr id="2052" name="Rectangle 4"/>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tx2"/>
                </a:solidFill>
                <a:latin typeface="Book Antiqua" pitchFamily="18" charset="0"/>
              </a:rPr>
              <a:t>     </a:t>
            </a:r>
            <a:r>
              <a:rPr lang="uk-UA" sz="1600" b="1" i="1" dirty="0">
                <a:solidFill>
                  <a:schemeClr val="accent2"/>
                </a:solidFill>
                <a:latin typeface="Book Antiqua" pitchFamily="18" charset="0"/>
              </a:rPr>
              <a:t>Л е к ц і я   </a:t>
            </a:r>
            <a:r>
              <a:rPr lang="uk-UA" sz="1600" b="1" i="1" dirty="0" smtClean="0">
                <a:solidFill>
                  <a:schemeClr val="accent2"/>
                </a:solidFill>
                <a:latin typeface="Book Antiqua" pitchFamily="18" charset="0"/>
              </a:rPr>
              <a:t>12</a:t>
            </a:r>
            <a:endParaRPr lang="uk-UA" sz="1600" b="1" i="1" dirty="0">
              <a:solidFill>
                <a:schemeClr val="tx2"/>
              </a:solidFill>
              <a:latin typeface="Book Antiqua" pitchFamily="18" charset="0"/>
            </a:endParaRPr>
          </a:p>
        </p:txBody>
      </p:sp>
      <p:sp>
        <p:nvSpPr>
          <p:cNvPr id="2053" name="Line 5"/>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2054" name="Rectangle 6"/>
          <p:cNvSpPr>
            <a:spLocks noChangeArrowheads="1"/>
          </p:cNvSpPr>
          <p:nvPr/>
        </p:nvSpPr>
        <p:spPr bwMode="auto">
          <a:xfrm>
            <a:off x="250825" y="476250"/>
            <a:ext cx="8440738" cy="369888"/>
          </a:xfrm>
          <a:prstGeom prst="rect">
            <a:avLst/>
          </a:prstGeom>
          <a:noFill/>
          <a:ln w="9525">
            <a:noFill/>
            <a:miter lim="800000"/>
            <a:headEnd/>
            <a:tailEnd/>
          </a:ln>
        </p:spPr>
        <p:txBody>
          <a:bodyPr wrap="none">
            <a:spAutoFit/>
          </a:bodyPr>
          <a:lstStyle/>
          <a:p>
            <a:r>
              <a:rPr lang="uk-UA" b="1" i="1" dirty="0">
                <a:solidFill>
                  <a:schemeClr val="accent2"/>
                </a:solidFill>
              </a:rPr>
              <a:t>Л е к ц і я   </a:t>
            </a:r>
            <a:r>
              <a:rPr lang="uk-UA" b="1" i="1" dirty="0" smtClean="0">
                <a:solidFill>
                  <a:schemeClr val="accent2"/>
                </a:solidFill>
              </a:rPr>
              <a:t>12</a:t>
            </a:r>
            <a:r>
              <a:rPr lang="en-US" b="1" i="1" dirty="0" smtClean="0">
                <a:solidFill>
                  <a:schemeClr val="accent2"/>
                </a:solidFill>
              </a:rPr>
              <a:t>.</a:t>
            </a:r>
            <a:r>
              <a:rPr lang="uk-UA" b="1" i="1" dirty="0">
                <a:solidFill>
                  <a:schemeClr val="tx2"/>
                </a:solidFill>
              </a:rPr>
              <a:t>	</a:t>
            </a:r>
            <a:r>
              <a:rPr lang="ru-RU" dirty="0"/>
              <a:t> </a:t>
            </a:r>
            <a:r>
              <a:rPr lang="ru-RU" b="1" i="1" dirty="0" err="1"/>
              <a:t>Засоби</a:t>
            </a:r>
            <a:r>
              <a:rPr lang="ru-RU" b="1" i="1" dirty="0"/>
              <a:t> </a:t>
            </a:r>
            <a:r>
              <a:rPr lang="uk-UA" b="1" i="1" dirty="0"/>
              <a:t>системного аудиту та </a:t>
            </a:r>
            <a:r>
              <a:rPr lang="ru-RU" b="1" i="1" dirty="0"/>
              <a:t>аудиту </a:t>
            </a:r>
            <a:r>
              <a:rPr lang="uk-UA" b="1" i="1" dirty="0"/>
              <a:t>вихідних кодів </a:t>
            </a:r>
          </a:p>
        </p:txBody>
      </p:sp>
      <p:sp>
        <p:nvSpPr>
          <p:cNvPr id="2055" name="Rectangle 7"/>
          <p:cNvSpPr>
            <a:spLocks noChangeArrowheads="1"/>
          </p:cNvSpPr>
          <p:nvPr/>
        </p:nvSpPr>
        <p:spPr bwMode="auto">
          <a:xfrm>
            <a:off x="2206625" y="1457325"/>
            <a:ext cx="2044149" cy="369332"/>
          </a:xfrm>
          <a:prstGeom prst="rect">
            <a:avLst/>
          </a:prstGeom>
          <a:noFill/>
          <a:ln w="9525">
            <a:noFill/>
            <a:miter lim="800000"/>
            <a:headEnd/>
            <a:tailEnd/>
          </a:ln>
        </p:spPr>
        <p:txBody>
          <a:bodyPr wrap="none">
            <a:spAutoFit/>
          </a:bodyPr>
          <a:lstStyle/>
          <a:p>
            <a:r>
              <a:rPr lang="uk-UA" b="1" i="1" dirty="0" smtClean="0">
                <a:solidFill>
                  <a:schemeClr val="accent2"/>
                </a:solidFill>
              </a:rPr>
              <a:t>12</a:t>
            </a:r>
            <a:r>
              <a:rPr lang="en-US" b="1" i="1" dirty="0" smtClean="0">
                <a:solidFill>
                  <a:schemeClr val="accent2"/>
                </a:solidFill>
              </a:rPr>
              <a:t>.</a:t>
            </a:r>
            <a:r>
              <a:rPr lang="uk-UA" b="1" i="1" dirty="0">
                <a:solidFill>
                  <a:schemeClr val="accent2"/>
                </a:solidFill>
              </a:rPr>
              <a:t>1</a:t>
            </a:r>
            <a:r>
              <a:rPr lang="en-US" b="1" i="1" dirty="0">
                <a:solidFill>
                  <a:schemeClr val="accent2"/>
                </a:solidFill>
              </a:rPr>
              <a:t>. </a:t>
            </a:r>
            <a:r>
              <a:rPr lang="uk-UA" b="1" i="1" dirty="0" err="1"/>
              <a:t>Flawfinder</a:t>
            </a:r>
            <a:r>
              <a:rPr lang="en-US" dirty="0"/>
              <a:t> </a:t>
            </a:r>
            <a:r>
              <a:rPr lang="uk-UA" b="1" i="1" dirty="0"/>
              <a:t>.</a:t>
            </a:r>
          </a:p>
        </p:txBody>
      </p:sp>
      <p:sp>
        <p:nvSpPr>
          <p:cNvPr id="2056" name="Rectangle 8"/>
          <p:cNvSpPr>
            <a:spLocks noChangeArrowheads="1"/>
          </p:cNvSpPr>
          <p:nvPr/>
        </p:nvSpPr>
        <p:spPr bwMode="auto">
          <a:xfrm>
            <a:off x="2206625" y="982663"/>
            <a:ext cx="4643438" cy="369887"/>
          </a:xfrm>
          <a:prstGeom prst="rect">
            <a:avLst/>
          </a:prstGeom>
          <a:noFill/>
          <a:ln w="9525">
            <a:noFill/>
            <a:miter lim="800000"/>
            <a:headEnd/>
            <a:tailEnd/>
          </a:ln>
        </p:spPr>
        <p:txBody>
          <a:bodyPr wrap="none">
            <a:spAutoFit/>
          </a:bodyPr>
          <a:lstStyle/>
          <a:p>
            <a:r>
              <a:rPr lang="ru-RU" b="1" i="1"/>
              <a:t>Прості засоби аудиту вихідних кодів</a:t>
            </a:r>
            <a:r>
              <a:rPr lang="uk-UA" b="1" i="1"/>
              <a:t>.</a:t>
            </a:r>
          </a:p>
        </p:txBody>
      </p:sp>
      <p:sp>
        <p:nvSpPr>
          <p:cNvPr id="2057" name="Rectangle 9"/>
          <p:cNvSpPr>
            <a:spLocks noChangeArrowheads="1"/>
          </p:cNvSpPr>
          <p:nvPr/>
        </p:nvSpPr>
        <p:spPr bwMode="auto">
          <a:xfrm>
            <a:off x="2206625" y="1968500"/>
            <a:ext cx="5378450" cy="369888"/>
          </a:xfrm>
          <a:prstGeom prst="rect">
            <a:avLst/>
          </a:prstGeom>
          <a:noFill/>
          <a:ln w="9525">
            <a:noFill/>
            <a:miter lim="800000"/>
            <a:headEnd/>
            <a:tailEnd/>
          </a:ln>
        </p:spPr>
        <p:txBody>
          <a:bodyPr wrap="none">
            <a:spAutoFit/>
          </a:bodyPr>
          <a:lstStyle/>
          <a:p>
            <a:r>
              <a:rPr lang="uk-UA" b="1" i="1" dirty="0" smtClean="0">
                <a:solidFill>
                  <a:schemeClr val="accent2"/>
                </a:solidFill>
              </a:rPr>
              <a:t>12</a:t>
            </a:r>
            <a:r>
              <a:rPr lang="en-US" b="1" i="1" dirty="0" smtClean="0">
                <a:solidFill>
                  <a:schemeClr val="accent2"/>
                </a:solidFill>
              </a:rPr>
              <a:t>.</a:t>
            </a:r>
            <a:r>
              <a:rPr lang="uk-UA" b="1" i="1" dirty="0">
                <a:solidFill>
                  <a:schemeClr val="accent2"/>
                </a:solidFill>
              </a:rPr>
              <a:t>2</a:t>
            </a:r>
            <a:r>
              <a:rPr lang="en-US" b="1" i="1" dirty="0">
                <a:solidFill>
                  <a:schemeClr val="accent2"/>
                </a:solidFill>
              </a:rPr>
              <a:t>. </a:t>
            </a:r>
            <a:r>
              <a:rPr lang="uk-UA" b="1" i="1" dirty="0"/>
              <a:t>RATS (</a:t>
            </a:r>
            <a:r>
              <a:rPr lang="uk-UA" b="1" i="1" dirty="0" err="1"/>
              <a:t>Rough</a:t>
            </a:r>
            <a:r>
              <a:rPr lang="uk-UA" b="1" i="1" dirty="0"/>
              <a:t> </a:t>
            </a:r>
            <a:r>
              <a:rPr lang="uk-UA" b="1" i="1" dirty="0" err="1"/>
              <a:t>Auditing</a:t>
            </a:r>
            <a:r>
              <a:rPr lang="uk-UA" b="1" i="1" dirty="0"/>
              <a:t> </a:t>
            </a:r>
            <a:r>
              <a:rPr lang="uk-UA" b="1" i="1" dirty="0" err="1"/>
              <a:t>Tool</a:t>
            </a:r>
            <a:r>
              <a:rPr lang="uk-UA" b="1" i="1" dirty="0"/>
              <a:t> </a:t>
            </a:r>
            <a:r>
              <a:rPr lang="uk-UA" b="1" i="1" dirty="0" err="1"/>
              <a:t>for</a:t>
            </a:r>
            <a:r>
              <a:rPr lang="uk-UA" b="1" i="1" dirty="0"/>
              <a:t> </a:t>
            </a:r>
            <a:r>
              <a:rPr lang="uk-UA" b="1" i="1" dirty="0" err="1"/>
              <a:t>Security</a:t>
            </a:r>
            <a:r>
              <a:rPr lang="uk-UA" b="1" i="1" dirty="0"/>
              <a:t>).</a:t>
            </a:r>
          </a:p>
        </p:txBody>
      </p:sp>
      <p:sp>
        <p:nvSpPr>
          <p:cNvPr id="2058" name="Rectangle 10"/>
          <p:cNvSpPr>
            <a:spLocks noChangeArrowheads="1"/>
          </p:cNvSpPr>
          <p:nvPr/>
        </p:nvSpPr>
        <p:spPr bwMode="auto">
          <a:xfrm>
            <a:off x="2206625" y="2933700"/>
            <a:ext cx="1646605" cy="369332"/>
          </a:xfrm>
          <a:prstGeom prst="rect">
            <a:avLst/>
          </a:prstGeom>
          <a:noFill/>
          <a:ln w="9525">
            <a:noFill/>
            <a:miter lim="800000"/>
            <a:headEnd/>
            <a:tailEnd/>
          </a:ln>
        </p:spPr>
        <p:txBody>
          <a:bodyPr wrap="none">
            <a:spAutoFit/>
          </a:bodyPr>
          <a:lstStyle/>
          <a:p>
            <a:r>
              <a:rPr lang="en-US" b="1" i="1" dirty="0" smtClean="0">
                <a:solidFill>
                  <a:schemeClr val="accent2"/>
                </a:solidFill>
              </a:rPr>
              <a:t>1</a:t>
            </a:r>
            <a:r>
              <a:rPr lang="uk-UA" b="1" i="1" dirty="0" smtClean="0">
                <a:solidFill>
                  <a:schemeClr val="accent2"/>
                </a:solidFill>
              </a:rPr>
              <a:t>2</a:t>
            </a:r>
            <a:r>
              <a:rPr lang="en-US" b="1" i="1" dirty="0" smtClean="0">
                <a:solidFill>
                  <a:schemeClr val="accent2"/>
                </a:solidFill>
              </a:rPr>
              <a:t>.</a:t>
            </a:r>
            <a:r>
              <a:rPr lang="uk-UA" b="1" i="1" dirty="0">
                <a:solidFill>
                  <a:schemeClr val="accent2"/>
                </a:solidFill>
              </a:rPr>
              <a:t>3</a:t>
            </a:r>
            <a:r>
              <a:rPr lang="en-US" b="1" i="1" dirty="0">
                <a:solidFill>
                  <a:schemeClr val="accent2"/>
                </a:solidFill>
              </a:rPr>
              <a:t>. </a:t>
            </a:r>
            <a:r>
              <a:rPr lang="en-US" b="1" i="1" dirty="0"/>
              <a:t>Ne</a:t>
            </a:r>
            <a:r>
              <a:rPr lang="uk-UA" b="1" i="1" dirty="0" err="1"/>
              <a:t>ssus</a:t>
            </a:r>
            <a:r>
              <a:rPr lang="uk-UA" b="1" i="1" dirty="0"/>
              <a:t>.</a:t>
            </a:r>
          </a:p>
        </p:txBody>
      </p:sp>
      <p:sp>
        <p:nvSpPr>
          <p:cNvPr id="2059" name="Rectangle 11"/>
          <p:cNvSpPr>
            <a:spLocks noChangeArrowheads="1"/>
          </p:cNvSpPr>
          <p:nvPr/>
        </p:nvSpPr>
        <p:spPr bwMode="auto">
          <a:xfrm>
            <a:off x="2206625" y="3616325"/>
            <a:ext cx="1377237" cy="369332"/>
          </a:xfrm>
          <a:prstGeom prst="rect">
            <a:avLst/>
          </a:prstGeom>
          <a:noFill/>
          <a:ln w="9525">
            <a:noFill/>
            <a:miter lim="800000"/>
            <a:headEnd/>
            <a:tailEnd/>
          </a:ln>
        </p:spPr>
        <p:txBody>
          <a:bodyPr wrap="none">
            <a:spAutoFit/>
          </a:bodyPr>
          <a:lstStyle/>
          <a:p>
            <a:r>
              <a:rPr lang="en-US" b="1" i="1" dirty="0" smtClean="0">
                <a:solidFill>
                  <a:schemeClr val="accent2"/>
                </a:solidFill>
              </a:rPr>
              <a:t>1</a:t>
            </a:r>
            <a:r>
              <a:rPr lang="uk-UA" b="1" i="1" dirty="0" smtClean="0">
                <a:solidFill>
                  <a:schemeClr val="accent2"/>
                </a:solidFill>
              </a:rPr>
              <a:t>2</a:t>
            </a:r>
            <a:r>
              <a:rPr lang="en-US" b="1" i="1" dirty="0" smtClean="0">
                <a:solidFill>
                  <a:schemeClr val="accent2"/>
                </a:solidFill>
              </a:rPr>
              <a:t>.</a:t>
            </a:r>
            <a:r>
              <a:rPr lang="uk-UA" b="1" i="1" dirty="0">
                <a:solidFill>
                  <a:schemeClr val="accent2"/>
                </a:solidFill>
              </a:rPr>
              <a:t>4</a:t>
            </a:r>
            <a:r>
              <a:rPr lang="en-US" b="1" i="1" dirty="0">
                <a:solidFill>
                  <a:schemeClr val="accent2"/>
                </a:solidFill>
              </a:rPr>
              <a:t>. </a:t>
            </a:r>
            <a:r>
              <a:rPr lang="uk-UA" b="1" i="1" dirty="0"/>
              <a:t>STAT.</a:t>
            </a:r>
          </a:p>
        </p:txBody>
      </p:sp>
      <p:sp>
        <p:nvSpPr>
          <p:cNvPr id="2060" name="Rectangle 13"/>
          <p:cNvSpPr>
            <a:spLocks noChangeArrowheads="1"/>
          </p:cNvSpPr>
          <p:nvPr/>
        </p:nvSpPr>
        <p:spPr bwMode="auto">
          <a:xfrm>
            <a:off x="2206625" y="4300538"/>
            <a:ext cx="1467068" cy="369332"/>
          </a:xfrm>
          <a:prstGeom prst="rect">
            <a:avLst/>
          </a:prstGeom>
          <a:noFill/>
          <a:ln w="9525">
            <a:noFill/>
            <a:miter lim="800000"/>
            <a:headEnd/>
            <a:tailEnd/>
          </a:ln>
        </p:spPr>
        <p:txBody>
          <a:bodyPr wrap="none">
            <a:spAutoFit/>
          </a:bodyPr>
          <a:lstStyle/>
          <a:p>
            <a:r>
              <a:rPr lang="en-US" b="1" i="1" dirty="0" smtClean="0">
                <a:solidFill>
                  <a:schemeClr val="accent2"/>
                </a:solidFill>
              </a:rPr>
              <a:t>1</a:t>
            </a:r>
            <a:r>
              <a:rPr lang="uk-UA" b="1" i="1" dirty="0" smtClean="0">
                <a:solidFill>
                  <a:schemeClr val="accent2"/>
                </a:solidFill>
              </a:rPr>
              <a:t>2</a:t>
            </a:r>
            <a:r>
              <a:rPr lang="en-US" b="1" i="1" dirty="0" smtClean="0">
                <a:solidFill>
                  <a:schemeClr val="accent2"/>
                </a:solidFill>
              </a:rPr>
              <a:t>.</a:t>
            </a:r>
            <a:r>
              <a:rPr lang="uk-UA" b="1" i="1" dirty="0">
                <a:solidFill>
                  <a:schemeClr val="accent2"/>
                </a:solidFill>
              </a:rPr>
              <a:t>5</a:t>
            </a:r>
            <a:r>
              <a:rPr lang="en-US" b="1" i="1" dirty="0">
                <a:solidFill>
                  <a:schemeClr val="accent2"/>
                </a:solidFill>
              </a:rPr>
              <a:t>. </a:t>
            </a:r>
            <a:r>
              <a:rPr lang="uk-UA" b="1" i="1" dirty="0" err="1"/>
              <a:t>Retina</a:t>
            </a:r>
            <a:endParaRPr lang="uk-UA" b="1" i="1" dirty="0"/>
          </a:p>
        </p:txBody>
      </p:sp>
      <p:sp>
        <p:nvSpPr>
          <p:cNvPr id="2061" name="Rectangle 14"/>
          <p:cNvSpPr>
            <a:spLocks noChangeArrowheads="1"/>
          </p:cNvSpPr>
          <p:nvPr/>
        </p:nvSpPr>
        <p:spPr bwMode="auto">
          <a:xfrm>
            <a:off x="2206625" y="4983163"/>
            <a:ext cx="4249738" cy="647700"/>
          </a:xfrm>
          <a:prstGeom prst="rect">
            <a:avLst/>
          </a:prstGeom>
          <a:noFill/>
          <a:ln w="9525">
            <a:noFill/>
            <a:miter lim="800000"/>
            <a:headEnd/>
            <a:tailEnd/>
          </a:ln>
        </p:spPr>
        <p:txBody>
          <a:bodyPr wrap="none">
            <a:spAutoFit/>
          </a:bodyPr>
          <a:lstStyle/>
          <a:p>
            <a:r>
              <a:rPr lang="en-US" b="1" i="1" dirty="0" smtClean="0">
                <a:solidFill>
                  <a:schemeClr val="accent2"/>
                </a:solidFill>
              </a:rPr>
              <a:t>1</a:t>
            </a:r>
            <a:r>
              <a:rPr lang="uk-UA" b="1" i="1" dirty="0" smtClean="0">
                <a:solidFill>
                  <a:schemeClr val="accent2"/>
                </a:solidFill>
              </a:rPr>
              <a:t>2</a:t>
            </a:r>
            <a:r>
              <a:rPr lang="en-US" b="1" i="1" dirty="0" smtClean="0">
                <a:solidFill>
                  <a:schemeClr val="accent2"/>
                </a:solidFill>
              </a:rPr>
              <a:t>.</a:t>
            </a:r>
            <a:r>
              <a:rPr lang="uk-UA" b="1" i="1" dirty="0">
                <a:solidFill>
                  <a:schemeClr val="accent2"/>
                </a:solidFill>
              </a:rPr>
              <a:t>6.</a:t>
            </a:r>
            <a:r>
              <a:rPr lang="en-US" b="1" i="1" dirty="0">
                <a:solidFill>
                  <a:schemeClr val="accent2"/>
                </a:solidFill>
              </a:rPr>
              <a:t> </a:t>
            </a:r>
            <a:r>
              <a:rPr lang="ru-RU" b="1" i="1" dirty="0" err="1"/>
              <a:t>Internet</a:t>
            </a:r>
            <a:r>
              <a:rPr lang="ru-RU" b="1" i="1" dirty="0"/>
              <a:t> </a:t>
            </a:r>
            <a:r>
              <a:rPr lang="ru-RU" b="1" i="1" dirty="0" err="1"/>
              <a:t>Scanner</a:t>
            </a:r>
            <a:r>
              <a:rPr lang="ru-RU" b="1" i="1" dirty="0"/>
              <a:t> </a:t>
            </a:r>
            <a:r>
              <a:rPr lang="en-US" b="1" i="1" dirty="0"/>
              <a:t> </a:t>
            </a:r>
            <a:r>
              <a:rPr lang="uk-UA" b="1" i="1" dirty="0"/>
              <a:t>з пакету </a:t>
            </a:r>
            <a:br>
              <a:rPr lang="uk-UA" b="1" i="1" dirty="0"/>
            </a:br>
            <a:r>
              <a:rPr lang="uk-UA" b="1" i="1" dirty="0"/>
              <a:t>        </a:t>
            </a:r>
            <a:r>
              <a:rPr lang="ru-RU" b="1" i="1" dirty="0" err="1"/>
              <a:t>Internet</a:t>
            </a:r>
            <a:r>
              <a:rPr lang="ru-RU" b="1" i="1" dirty="0"/>
              <a:t> </a:t>
            </a:r>
            <a:r>
              <a:rPr lang="ru-RU" b="1" i="1" dirty="0" err="1"/>
              <a:t>Security</a:t>
            </a:r>
            <a:r>
              <a:rPr lang="ru-RU" b="1" i="1" dirty="0"/>
              <a:t> </a:t>
            </a:r>
            <a:r>
              <a:rPr lang="ru-RU" b="1" i="1" dirty="0" err="1"/>
              <a:t>Systems</a:t>
            </a:r>
            <a:r>
              <a:rPr lang="ru-RU" b="1" i="1" dirty="0"/>
              <a:t> (ISS)</a:t>
            </a:r>
            <a:r>
              <a:rPr lang="uk-UA" b="1" i="1" dirty="0"/>
              <a:t>.</a:t>
            </a:r>
          </a:p>
        </p:txBody>
      </p:sp>
      <p:sp>
        <p:nvSpPr>
          <p:cNvPr id="2062" name="Rectangle 14"/>
          <p:cNvSpPr>
            <a:spLocks noChangeArrowheads="1"/>
          </p:cNvSpPr>
          <p:nvPr/>
        </p:nvSpPr>
        <p:spPr bwMode="auto">
          <a:xfrm>
            <a:off x="2206625" y="5943600"/>
            <a:ext cx="1719381" cy="369332"/>
          </a:xfrm>
          <a:prstGeom prst="rect">
            <a:avLst/>
          </a:prstGeom>
          <a:noFill/>
          <a:ln w="9525">
            <a:noFill/>
            <a:miter lim="800000"/>
            <a:headEnd/>
            <a:tailEnd/>
          </a:ln>
        </p:spPr>
        <p:txBody>
          <a:bodyPr wrap="none">
            <a:spAutoFit/>
          </a:bodyPr>
          <a:lstStyle/>
          <a:p>
            <a:r>
              <a:rPr lang="en-US" b="1" i="1" dirty="0" smtClean="0">
                <a:solidFill>
                  <a:schemeClr val="accent2"/>
                </a:solidFill>
              </a:rPr>
              <a:t>1</a:t>
            </a:r>
            <a:r>
              <a:rPr lang="uk-UA" b="1" i="1" dirty="0" smtClean="0">
                <a:solidFill>
                  <a:schemeClr val="accent2"/>
                </a:solidFill>
              </a:rPr>
              <a:t>2</a:t>
            </a:r>
            <a:r>
              <a:rPr lang="en-US" b="1" i="1" dirty="0" smtClean="0">
                <a:solidFill>
                  <a:schemeClr val="accent2"/>
                </a:solidFill>
              </a:rPr>
              <a:t>.</a:t>
            </a:r>
            <a:r>
              <a:rPr lang="uk-UA" b="1" i="1" dirty="0">
                <a:solidFill>
                  <a:schemeClr val="accent2"/>
                </a:solidFill>
              </a:rPr>
              <a:t>7</a:t>
            </a:r>
            <a:r>
              <a:rPr lang="en-US" b="1" i="1" dirty="0">
                <a:solidFill>
                  <a:schemeClr val="accent2"/>
                </a:solidFill>
              </a:rPr>
              <a:t>. </a:t>
            </a:r>
            <a:r>
              <a:rPr lang="uk-UA" b="1" i="1" dirty="0" err="1"/>
              <a:t>Tripwire</a:t>
            </a:r>
            <a:r>
              <a:rPr lang="uk-UA" b="1" i="1" dirty="0"/>
              <a:t>.</a:t>
            </a:r>
          </a:p>
        </p:txBody>
      </p:sp>
      <p:sp>
        <p:nvSpPr>
          <p:cNvPr id="2063" name="Rectangle 8"/>
          <p:cNvSpPr>
            <a:spLocks noChangeArrowheads="1"/>
          </p:cNvSpPr>
          <p:nvPr/>
        </p:nvSpPr>
        <p:spPr bwMode="auto">
          <a:xfrm>
            <a:off x="2198688" y="2401888"/>
            <a:ext cx="4935537" cy="369887"/>
          </a:xfrm>
          <a:prstGeom prst="rect">
            <a:avLst/>
          </a:prstGeom>
          <a:noFill/>
          <a:ln w="9525">
            <a:noFill/>
            <a:miter lim="800000"/>
            <a:headEnd/>
            <a:tailEnd/>
          </a:ln>
        </p:spPr>
        <p:txBody>
          <a:bodyPr wrap="none">
            <a:spAutoFit/>
          </a:bodyPr>
          <a:lstStyle/>
          <a:p>
            <a:r>
              <a:rPr lang="uk-UA" b="1" i="1"/>
              <a:t>Комбіновані засоби системного аудиту.</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3175"/>
            <a:ext cx="9158288" cy="269875"/>
          </a:xfrm>
          <a:gradFill rotWithShape="1">
            <a:gsLst>
              <a:gs pos="0">
                <a:srgbClr val="DCB6FC"/>
              </a:gs>
              <a:gs pos="100000">
                <a:srgbClr val="9A7FB0"/>
              </a:gs>
            </a:gsLst>
            <a:path path="shape">
              <a:fillToRect l="50000" t="50000" r="50000" b="50000"/>
            </a:path>
          </a:gradFill>
        </p:spPr>
        <p:txBody>
          <a:bodyPr lIns="0" tIns="0" rIns="0" bIns="0"/>
          <a:lstStyle/>
          <a:p>
            <a:pPr algn="l" eaLnBrk="1" hangingPunct="1"/>
            <a:r>
              <a:rPr lang="uk-UA" sz="1600" b="1" i="1" dirty="0" smtClean="0">
                <a:latin typeface="Book Antiqua" pitchFamily="18" charset="0"/>
              </a:rPr>
              <a:t>                                                     </a:t>
            </a:r>
            <a:endParaRPr lang="uk-UA" sz="1600" b="1" i="1" dirty="0" smtClean="0">
              <a:solidFill>
                <a:schemeClr val="accent2"/>
              </a:solidFill>
              <a:latin typeface="Book Antiqua" pitchFamily="18" charset="0"/>
            </a:endParaRPr>
          </a:p>
        </p:txBody>
      </p:sp>
      <p:sp>
        <p:nvSpPr>
          <p:cNvPr id="12291" name="Line 3"/>
          <p:cNvSpPr>
            <a:spLocks noChangeShapeType="1"/>
          </p:cNvSpPr>
          <p:nvPr/>
        </p:nvSpPr>
        <p:spPr bwMode="auto">
          <a:xfrm>
            <a:off x="196850" y="290513"/>
            <a:ext cx="8997950" cy="0"/>
          </a:xfrm>
          <a:prstGeom prst="line">
            <a:avLst/>
          </a:prstGeom>
          <a:noFill/>
          <a:ln w="57150" cmpd="thickThin">
            <a:solidFill>
              <a:schemeClr val="tx1"/>
            </a:solidFill>
            <a:round/>
            <a:headEnd/>
            <a:tailEnd/>
          </a:ln>
        </p:spPr>
        <p:txBody>
          <a:bodyPr/>
          <a:lstStyle/>
          <a:p>
            <a:endParaRPr lang="uk-UA"/>
          </a:p>
        </p:txBody>
      </p:sp>
      <p:sp>
        <p:nvSpPr>
          <p:cNvPr id="12292" name="Rectangle 4"/>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tx2"/>
                </a:solidFill>
                <a:latin typeface="Book Antiqua" pitchFamily="18" charset="0"/>
              </a:rPr>
              <a:t>     </a:t>
            </a:r>
            <a:r>
              <a:rPr lang="uk-UA" sz="1600" b="1" i="1" dirty="0">
                <a:solidFill>
                  <a:schemeClr val="accent2"/>
                </a:solidFill>
                <a:latin typeface="Book Antiqua" pitchFamily="18" charset="0"/>
              </a:rPr>
              <a:t>Л е к ц і я   </a:t>
            </a:r>
            <a:r>
              <a:rPr lang="uk-UA" sz="1600" b="1" i="1" dirty="0" smtClean="0">
                <a:solidFill>
                  <a:schemeClr val="accent2"/>
                </a:solidFill>
                <a:latin typeface="Book Antiqua" pitchFamily="18" charset="0"/>
              </a:rPr>
              <a:t>12</a:t>
            </a:r>
            <a:r>
              <a:rPr lang="en-US" sz="1600" b="1" i="1" dirty="0" smtClean="0">
                <a:solidFill>
                  <a:schemeClr val="tx2"/>
                </a:solidFill>
                <a:latin typeface="Book Antiqua" pitchFamily="18" charset="0"/>
              </a:rPr>
              <a:t>                                                 </a:t>
            </a:r>
            <a:r>
              <a:rPr lang="uk-UA" sz="1600" b="1" i="1" dirty="0">
                <a:solidFill>
                  <a:schemeClr val="tx2"/>
                </a:solidFill>
                <a:latin typeface="Book Antiqua" pitchFamily="18" charset="0"/>
              </a:rPr>
              <a:t>					</a:t>
            </a:r>
          </a:p>
        </p:txBody>
      </p:sp>
      <p:sp>
        <p:nvSpPr>
          <p:cNvPr id="12293" name="Line 5"/>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6" name="Rectangle 3"/>
          <p:cNvSpPr txBox="1">
            <a:spLocks noChangeArrowheads="1"/>
          </p:cNvSpPr>
          <p:nvPr/>
        </p:nvSpPr>
        <p:spPr>
          <a:xfrm>
            <a:off x="87313" y="398463"/>
            <a:ext cx="8947150" cy="6024603"/>
          </a:xfrm>
          <a:prstGeom prst="rect">
            <a:avLst/>
          </a:prstGeom>
        </p:spPr>
        <p:txBody>
          <a:bodyPr/>
          <a:lstStyle/>
          <a:p>
            <a:pPr indent="357188" algn="just">
              <a:lnSpc>
                <a:spcPct val="80000"/>
              </a:lnSpc>
              <a:spcBef>
                <a:spcPct val="20000"/>
              </a:spcBef>
              <a:defRPr/>
            </a:pPr>
            <a:r>
              <a:rPr lang="uk-UA" kern="0" dirty="0">
                <a:latin typeface="+mn-lt"/>
              </a:rPr>
              <a:t>RATS аналізує файли, написані на C, але може перемикатися на основі аналізу розширення файлів: Perl. </a:t>
            </a:r>
            <a:r>
              <a:rPr lang="uk-UA" kern="0" dirty="0" err="1">
                <a:latin typeface="+mn-lt"/>
              </a:rPr>
              <a:t>Pl</a:t>
            </a:r>
            <a:r>
              <a:rPr lang="uk-UA" kern="0" dirty="0" err="1" smtClean="0">
                <a:latin typeface="+mn-lt"/>
              </a:rPr>
              <a:t>,</a:t>
            </a:r>
            <a:r>
              <a:rPr lang="uk-UA" kern="0" dirty="0" smtClean="0">
                <a:latin typeface="+mn-lt"/>
              </a:rPr>
              <a:t>. </a:t>
            </a:r>
            <a:r>
              <a:rPr lang="uk-UA" kern="0" dirty="0" err="1">
                <a:latin typeface="+mn-lt"/>
              </a:rPr>
              <a:t>Pm</a:t>
            </a:r>
            <a:r>
              <a:rPr lang="uk-UA" kern="0" dirty="0">
                <a:latin typeface="+mn-lt"/>
              </a:rPr>
              <a:t> PHP. </a:t>
            </a:r>
            <a:r>
              <a:rPr lang="uk-UA" kern="0" dirty="0" err="1">
                <a:latin typeface="+mn-lt"/>
              </a:rPr>
              <a:t>Php</a:t>
            </a:r>
            <a:r>
              <a:rPr lang="uk-UA" kern="0" dirty="0">
                <a:latin typeface="+mn-lt"/>
              </a:rPr>
              <a:t> </a:t>
            </a:r>
            <a:r>
              <a:rPr lang="uk-UA" kern="0" dirty="0" err="1">
                <a:latin typeface="+mn-lt"/>
              </a:rPr>
              <a:t>Python</a:t>
            </a:r>
            <a:r>
              <a:rPr lang="uk-UA" kern="0" dirty="0">
                <a:latin typeface="+mn-lt"/>
              </a:rPr>
              <a:t>. </a:t>
            </a:r>
            <a:r>
              <a:rPr lang="uk-UA" kern="0" dirty="0" err="1">
                <a:latin typeface="+mn-lt"/>
              </a:rPr>
              <a:t>Py,</a:t>
            </a:r>
            <a:r>
              <a:rPr lang="uk-UA" kern="0" dirty="0">
                <a:latin typeface="+mn-lt"/>
              </a:rPr>
              <a:t>. PY</a:t>
            </a:r>
          </a:p>
          <a:p>
            <a:pPr indent="357188" algn="just">
              <a:lnSpc>
                <a:spcPct val="80000"/>
              </a:lnSpc>
              <a:spcBef>
                <a:spcPct val="20000"/>
              </a:spcBef>
              <a:defRPr/>
            </a:pPr>
            <a:r>
              <a:rPr lang="uk-UA" kern="0" dirty="0">
                <a:latin typeface="+mn-lt"/>
              </a:rPr>
              <a:t>Для явної вказівки мови C, Perl, Python або PHP використовуйте параметри. Перевірка C і C + + заснована на тих самих правилах. Програми на Perl, Python і PHP перевіряються без реальної перевірки особливостей конкретної мови. </a:t>
            </a:r>
            <a:r>
              <a:rPr lang="uk-UA" kern="0" dirty="0" err="1">
                <a:latin typeface="+mn-lt"/>
              </a:rPr>
              <a:t>Perl</a:t>
            </a:r>
            <a:r>
              <a:rPr lang="uk-UA" kern="0" dirty="0">
                <a:latin typeface="+mn-lt"/>
              </a:rPr>
              <a:t> перевіряється з точки зору системних функцій (функцій, еквівалентних C) замість перевірки синтаксису і управління змінними. У вас як і раніше може залишитися дуже небезпечний Web-додаток, створений на Perl (Python або PHP); RATS забезпечує тільки базові перевірки. Згідно з обмеженнями RATS, типи даних Perl не проходять перевірку на сувору відповідність типам і тестування на вихід за межі. Як і C-програми, Perl-скрипти не перевіряються на небезпеку переповнення буфера.</a:t>
            </a:r>
          </a:p>
          <a:p>
            <a:pPr indent="357188" algn="just">
              <a:lnSpc>
                <a:spcPct val="80000"/>
              </a:lnSpc>
              <a:spcBef>
                <a:spcPct val="20000"/>
              </a:spcBef>
              <a:defRPr/>
            </a:pPr>
            <a:r>
              <a:rPr lang="uk-UA" kern="0" dirty="0" err="1">
                <a:latin typeface="+mn-lt"/>
              </a:rPr>
              <a:t>Perl</a:t>
            </a:r>
            <a:r>
              <a:rPr lang="uk-UA" kern="0" dirty="0">
                <a:latin typeface="+mn-lt"/>
              </a:rPr>
              <a:t> підтримує параметр </a:t>
            </a:r>
            <a:r>
              <a:rPr lang="uk-UA" i="1" kern="0" dirty="0">
                <a:latin typeface="+mn-lt"/>
              </a:rPr>
              <a:t>T</a:t>
            </a:r>
            <a:r>
              <a:rPr lang="uk-UA" kern="0" dirty="0">
                <a:latin typeface="+mn-lt"/>
              </a:rPr>
              <a:t> для "зіпсованих" змінних. </a:t>
            </a:r>
            <a:r>
              <a:rPr lang="uk-UA" kern="0" dirty="0" err="1">
                <a:latin typeface="+mn-lt"/>
              </a:rPr>
              <a:t>Perl</a:t>
            </a:r>
            <a:r>
              <a:rPr lang="uk-UA" kern="0" dirty="0">
                <a:latin typeface="+mn-lt"/>
              </a:rPr>
              <a:t> ніколи не передасть такі змінні в системні функції (такі, як exeс). Це покращує більшість вхідних перевірок для керуючих метасимволів, які потрібно проводити в безпечних програмах.</a:t>
            </a:r>
          </a:p>
          <a:p>
            <a:pPr indent="357188" algn="just">
              <a:lnSpc>
                <a:spcPct val="80000"/>
              </a:lnSpc>
              <a:spcBef>
                <a:spcPct val="20000"/>
              </a:spcBef>
              <a:defRPr/>
            </a:pPr>
            <a:r>
              <a:rPr lang="uk-UA" sz="1600" dirty="0" err="1"/>
              <a:t>usage</a:t>
            </a:r>
            <a:r>
              <a:rPr lang="uk-UA" sz="1600" dirty="0"/>
              <a:t>: </a:t>
            </a:r>
            <a:r>
              <a:rPr lang="uk-UA" sz="1600" dirty="0" err="1"/>
              <a:t>rats</a:t>
            </a:r>
            <a:r>
              <a:rPr lang="uk-UA" sz="1600" dirty="0"/>
              <a:t> [-</a:t>
            </a:r>
            <a:r>
              <a:rPr lang="uk-UA" sz="1600" dirty="0" err="1"/>
              <a:t>adhilrwx</a:t>
            </a:r>
            <a:r>
              <a:rPr lang="uk-UA" sz="1600" dirty="0"/>
              <a:t>] name1 name2 ... </a:t>
            </a:r>
            <a:r>
              <a:rPr lang="en-US" sz="1600" dirty="0"/>
              <a:t>N</a:t>
            </a:r>
            <a:r>
              <a:rPr lang="uk-UA" sz="1600" dirty="0" err="1"/>
              <a:t>amen</a:t>
            </a:r>
            <a:endParaRPr lang="uk-UA" sz="1600" dirty="0"/>
          </a:p>
          <a:p>
            <a:pPr indent="357188" algn="just">
              <a:lnSpc>
                <a:spcPct val="80000"/>
              </a:lnSpc>
              <a:spcBef>
                <a:spcPct val="20000"/>
              </a:spcBef>
              <a:defRPr/>
            </a:pPr>
            <a:r>
              <a:rPr lang="uk-UA" sz="1600" dirty="0"/>
              <a:t>-a </a:t>
            </a:r>
            <a:r>
              <a:rPr lang="uk-UA" sz="1600" dirty="0" err="1"/>
              <a:t>&lt;fun&gt;</a:t>
            </a:r>
            <a:r>
              <a:rPr lang="uk-UA" sz="1600" dirty="0"/>
              <a:t>        </a:t>
            </a:r>
            <a:r>
              <a:rPr lang="uk-UA" sz="1600" dirty="0" err="1"/>
              <a:t>report</a:t>
            </a:r>
            <a:r>
              <a:rPr lang="uk-UA" sz="1600" dirty="0"/>
              <a:t> </a:t>
            </a:r>
            <a:r>
              <a:rPr lang="uk-UA" sz="1600" dirty="0" err="1"/>
              <a:t>any</a:t>
            </a:r>
            <a:r>
              <a:rPr lang="uk-UA" sz="1600" dirty="0"/>
              <a:t> </a:t>
            </a:r>
            <a:r>
              <a:rPr lang="uk-UA" sz="1600" dirty="0" err="1"/>
              <a:t>occurrence</a:t>
            </a:r>
            <a:r>
              <a:rPr lang="uk-UA" sz="1600" dirty="0"/>
              <a:t> </a:t>
            </a:r>
            <a:r>
              <a:rPr lang="uk-UA" sz="1600" dirty="0" err="1"/>
              <a:t>of</a:t>
            </a:r>
            <a:r>
              <a:rPr lang="uk-UA" sz="1600" dirty="0"/>
              <a:t> </a:t>
            </a:r>
            <a:r>
              <a:rPr lang="uk-UA" sz="1600" dirty="0" err="1"/>
              <a:t>function</a:t>
            </a:r>
            <a:r>
              <a:rPr lang="uk-UA" sz="1600" dirty="0"/>
              <a:t> "</a:t>
            </a:r>
            <a:r>
              <a:rPr lang="uk-UA" sz="1600" dirty="0" err="1"/>
              <a:t>fun</a:t>
            </a:r>
            <a:r>
              <a:rPr lang="uk-UA" sz="1600" dirty="0"/>
              <a:t>" </a:t>
            </a:r>
            <a:r>
              <a:rPr lang="uk-UA" sz="1600" dirty="0" err="1"/>
              <a:t>in</a:t>
            </a:r>
            <a:r>
              <a:rPr lang="uk-UA" sz="1600" dirty="0"/>
              <a:t> </a:t>
            </a:r>
            <a:r>
              <a:rPr lang="uk-UA" sz="1600" dirty="0" err="1"/>
              <a:t>the</a:t>
            </a:r>
            <a:r>
              <a:rPr lang="uk-UA" sz="1600" dirty="0"/>
              <a:t> </a:t>
            </a:r>
            <a:r>
              <a:rPr lang="uk-UA" sz="1600" dirty="0" err="1"/>
              <a:t>source</a:t>
            </a:r>
            <a:r>
              <a:rPr lang="uk-UA" sz="1600" dirty="0"/>
              <a:t> </a:t>
            </a:r>
            <a:r>
              <a:rPr lang="uk-UA" sz="1600" dirty="0" err="1"/>
              <a:t>file</a:t>
            </a:r>
            <a:r>
              <a:rPr lang="uk-UA" sz="1600" dirty="0"/>
              <a:t>(s)</a:t>
            </a:r>
          </a:p>
          <a:p>
            <a:pPr indent="357188" algn="just">
              <a:lnSpc>
                <a:spcPct val="80000"/>
              </a:lnSpc>
              <a:spcBef>
                <a:spcPct val="20000"/>
              </a:spcBef>
              <a:defRPr/>
            </a:pPr>
            <a:r>
              <a:rPr lang="uk-UA" sz="1600" dirty="0"/>
              <a:t>-</a:t>
            </a:r>
            <a:r>
              <a:rPr lang="uk-UA" sz="1600" dirty="0" err="1"/>
              <a:t>d&lt;filename&gt;</a:t>
            </a:r>
            <a:r>
              <a:rPr lang="uk-UA" sz="1600" dirty="0"/>
              <a:t> </a:t>
            </a:r>
            <a:r>
              <a:rPr lang="uk-UA" sz="1600" dirty="0" err="1"/>
              <a:t>specify</a:t>
            </a:r>
            <a:r>
              <a:rPr lang="uk-UA" sz="1600" dirty="0"/>
              <a:t> </a:t>
            </a:r>
            <a:r>
              <a:rPr lang="uk-UA" sz="1600" dirty="0" err="1"/>
              <a:t>an</a:t>
            </a:r>
            <a:r>
              <a:rPr lang="uk-UA" sz="1600" dirty="0"/>
              <a:t> </a:t>
            </a:r>
            <a:r>
              <a:rPr lang="uk-UA" sz="1600" dirty="0" err="1"/>
              <a:t>alternate</a:t>
            </a:r>
            <a:r>
              <a:rPr lang="uk-UA" sz="1600" dirty="0"/>
              <a:t> </a:t>
            </a:r>
            <a:r>
              <a:rPr lang="uk-UA" sz="1600" dirty="0" err="1"/>
              <a:t>vulnerability</a:t>
            </a:r>
            <a:r>
              <a:rPr lang="uk-UA" sz="1600" dirty="0"/>
              <a:t> </a:t>
            </a:r>
            <a:r>
              <a:rPr lang="uk-UA" sz="1600" dirty="0" err="1"/>
              <a:t>database</a:t>
            </a:r>
            <a:r>
              <a:rPr lang="uk-UA" sz="1600" dirty="0"/>
              <a:t>.</a:t>
            </a:r>
          </a:p>
          <a:p>
            <a:pPr indent="357188" algn="just">
              <a:lnSpc>
                <a:spcPct val="80000"/>
              </a:lnSpc>
              <a:spcBef>
                <a:spcPct val="20000"/>
              </a:spcBef>
              <a:defRPr/>
            </a:pPr>
            <a:r>
              <a:rPr lang="uk-UA" sz="1600" dirty="0"/>
              <a:t>-h            display usage information (what you"re reading)</a:t>
            </a:r>
          </a:p>
          <a:p>
            <a:pPr indent="357188" algn="just">
              <a:lnSpc>
                <a:spcPct val="80000"/>
              </a:lnSpc>
              <a:spcBef>
                <a:spcPct val="20000"/>
              </a:spcBef>
              <a:defRPr/>
            </a:pPr>
            <a:r>
              <a:rPr lang="uk-UA" sz="1600" dirty="0"/>
              <a:t>-i              report functions that accept external input</a:t>
            </a:r>
          </a:p>
          <a:p>
            <a:pPr indent="357188" algn="just">
              <a:lnSpc>
                <a:spcPct val="80000"/>
              </a:lnSpc>
              <a:spcBef>
                <a:spcPct val="20000"/>
              </a:spcBef>
              <a:defRPr/>
            </a:pPr>
            <a:r>
              <a:rPr lang="uk-UA" sz="1600" dirty="0"/>
              <a:t>-</a:t>
            </a:r>
            <a:r>
              <a:rPr lang="uk-UA" sz="1600" dirty="0" err="1"/>
              <a:t>l&lt;language&gt;</a:t>
            </a:r>
            <a:r>
              <a:rPr lang="uk-UA" sz="1600" dirty="0"/>
              <a:t>   force the specified language to </a:t>
            </a:r>
            <a:r>
              <a:rPr lang="uk-UA" sz="1600" dirty="0" err="1"/>
              <a:t>be</a:t>
            </a:r>
            <a:r>
              <a:rPr lang="uk-UA" sz="1600" dirty="0"/>
              <a:t> </a:t>
            </a:r>
            <a:r>
              <a:rPr lang="uk-UA" sz="1600" dirty="0" err="1"/>
              <a:t>used</a:t>
            </a:r>
            <a:endParaRPr lang="uk-UA" sz="1600" dirty="0"/>
          </a:p>
          <a:p>
            <a:pPr indent="357188" algn="just">
              <a:lnSpc>
                <a:spcPct val="80000"/>
              </a:lnSpc>
              <a:spcBef>
                <a:spcPct val="20000"/>
              </a:spcBef>
              <a:defRPr/>
            </a:pPr>
            <a:r>
              <a:rPr lang="uk-UA" sz="1600" dirty="0"/>
              <a:t>-r          include references that are not function calls</a:t>
            </a:r>
          </a:p>
          <a:p>
            <a:pPr indent="357188" algn="just">
              <a:lnSpc>
                <a:spcPct val="80000"/>
              </a:lnSpc>
              <a:spcBef>
                <a:spcPct val="20000"/>
              </a:spcBef>
              <a:defRPr/>
            </a:pPr>
            <a:r>
              <a:rPr lang="uk-UA" sz="1600" dirty="0"/>
              <a:t>-w &lt;1,2,3&gt;      set warning level (default 2)</a:t>
            </a:r>
          </a:p>
          <a:p>
            <a:pPr indent="357188" algn="just">
              <a:lnSpc>
                <a:spcPct val="80000"/>
              </a:lnSpc>
              <a:spcBef>
                <a:spcPct val="20000"/>
              </a:spcBef>
              <a:defRPr/>
            </a:pPr>
            <a:r>
              <a:rPr lang="uk-UA" sz="1600" dirty="0"/>
              <a:t>-x              do not load default databases</a:t>
            </a:r>
            <a:endParaRPr lang="uk-UA" sz="1600" kern="0" dirty="0">
              <a:latin typeface="+mn-lt"/>
            </a:endParaRPr>
          </a:p>
        </p:txBody>
      </p:sp>
      <p:sp>
        <p:nvSpPr>
          <p:cNvPr id="8" name="Номер слайда 7"/>
          <p:cNvSpPr>
            <a:spLocks noGrp="1"/>
          </p:cNvSpPr>
          <p:nvPr>
            <p:ph type="sldNum" sz="quarter" idx="12"/>
          </p:nvPr>
        </p:nvSpPr>
        <p:spPr>
          <a:xfrm>
            <a:off x="7010400" y="6524625"/>
            <a:ext cx="2133600" cy="328613"/>
          </a:xfrm>
        </p:spPr>
        <p:txBody>
          <a:bodyPr/>
          <a:lstStyle/>
          <a:p>
            <a:pPr>
              <a:defRPr/>
            </a:pPr>
            <a:fld id="{91E35DC3-C9B4-4E6D-93AF-6C02AC9958CC}" type="slidenum">
              <a:rPr lang="uk-UA" smtClean="0"/>
              <a:pPr>
                <a:defRPr/>
              </a:pPr>
              <a:t>10</a:t>
            </a:fld>
            <a:endParaRPr lang="uk-U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3175"/>
            <a:ext cx="9158288" cy="269875"/>
          </a:xfrm>
          <a:gradFill rotWithShape="1">
            <a:gsLst>
              <a:gs pos="0">
                <a:srgbClr val="DCB6FC"/>
              </a:gs>
              <a:gs pos="100000">
                <a:srgbClr val="9A7FB0"/>
              </a:gs>
            </a:gsLst>
            <a:path path="shape">
              <a:fillToRect l="50000" t="50000" r="50000" b="50000"/>
            </a:path>
          </a:gradFill>
        </p:spPr>
        <p:txBody>
          <a:bodyPr lIns="0" tIns="0" rIns="0" bIns="0"/>
          <a:lstStyle/>
          <a:p>
            <a:pPr algn="l" eaLnBrk="1" hangingPunct="1"/>
            <a:r>
              <a:rPr lang="uk-UA" sz="1600" b="1" i="1" dirty="0" smtClean="0">
                <a:latin typeface="Book Antiqua" pitchFamily="18" charset="0"/>
              </a:rPr>
              <a:t>                                                     </a:t>
            </a:r>
            <a:endParaRPr lang="uk-UA" sz="1600" b="1" i="1" dirty="0" smtClean="0">
              <a:solidFill>
                <a:schemeClr val="accent2"/>
              </a:solidFill>
              <a:latin typeface="Book Antiqua" pitchFamily="18" charset="0"/>
            </a:endParaRPr>
          </a:p>
        </p:txBody>
      </p:sp>
      <p:sp>
        <p:nvSpPr>
          <p:cNvPr id="13315" name="Rectangle 4"/>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tx2"/>
                </a:solidFill>
                <a:latin typeface="Book Antiqua" pitchFamily="18" charset="0"/>
              </a:rPr>
              <a:t>     </a:t>
            </a:r>
            <a:r>
              <a:rPr lang="uk-UA" sz="1600" b="1" i="1" dirty="0">
                <a:solidFill>
                  <a:schemeClr val="accent2"/>
                </a:solidFill>
                <a:latin typeface="Book Antiqua" pitchFamily="18" charset="0"/>
              </a:rPr>
              <a:t>Л е к ц і я   </a:t>
            </a:r>
            <a:r>
              <a:rPr lang="uk-UA" sz="1600" b="1" i="1" dirty="0" smtClean="0">
                <a:solidFill>
                  <a:schemeClr val="accent2"/>
                </a:solidFill>
                <a:latin typeface="Book Antiqua" pitchFamily="18" charset="0"/>
              </a:rPr>
              <a:t>12</a:t>
            </a:r>
            <a:r>
              <a:rPr lang="uk-UA" sz="1600" b="1" i="1" dirty="0">
                <a:solidFill>
                  <a:schemeClr val="accent2"/>
                </a:solidFill>
                <a:latin typeface="Book Antiqua" pitchFamily="18" charset="0"/>
              </a:rPr>
              <a:t>					 	</a:t>
            </a:r>
            <a:r>
              <a:rPr lang="uk-UA" sz="1600" b="1" i="1" dirty="0">
                <a:solidFill>
                  <a:schemeClr val="tx2"/>
                </a:solidFill>
                <a:latin typeface="Book Antiqua" pitchFamily="18" charset="0"/>
              </a:rPr>
              <a:t>		</a:t>
            </a:r>
          </a:p>
        </p:txBody>
      </p:sp>
      <p:sp>
        <p:nvSpPr>
          <p:cNvPr id="13316" name="Line 5"/>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5" name="Rectangle 3"/>
          <p:cNvSpPr txBox="1">
            <a:spLocks noChangeArrowheads="1"/>
          </p:cNvSpPr>
          <p:nvPr/>
        </p:nvSpPr>
        <p:spPr>
          <a:xfrm>
            <a:off x="1" y="273050"/>
            <a:ext cx="9144000" cy="6300788"/>
          </a:xfrm>
          <a:prstGeom prst="rect">
            <a:avLst/>
          </a:prstGeom>
        </p:spPr>
        <p:txBody>
          <a:bodyPr/>
          <a:lstStyle/>
          <a:p>
            <a:r>
              <a:rPr lang="uk-UA" sz="2000" b="1" dirty="0" err="1" smtClean="0"/>
              <a:t>Pixy</a:t>
            </a:r>
            <a:r>
              <a:rPr lang="uk-UA" sz="2000" b="1" dirty="0" smtClean="0"/>
              <a:t> 	</a:t>
            </a:r>
            <a:r>
              <a:rPr lang="uk-UA" sz="2800" b="1" dirty="0" smtClean="0"/>
              <a:t>	</a:t>
            </a:r>
            <a:r>
              <a:rPr lang="uk-UA" sz="1400" b="1" dirty="0" smtClean="0"/>
              <a:t>	</a:t>
            </a:r>
            <a:endParaRPr lang="uk-UA" sz="1400" dirty="0" smtClean="0">
              <a:solidFill>
                <a:srgbClr val="0070C0"/>
              </a:solidFill>
            </a:endParaRPr>
          </a:p>
          <a:p>
            <a:r>
              <a:rPr lang="en-US" sz="1400" dirty="0" smtClean="0"/>
              <a:t>Freeware </a:t>
            </a:r>
            <a:r>
              <a:rPr lang="uk-UA" sz="1400" dirty="0" smtClean="0"/>
              <a:t>		</a:t>
            </a:r>
            <a:r>
              <a:rPr lang="en-US" sz="1400" dirty="0" smtClean="0"/>
              <a:t>Unix</a:t>
            </a:r>
            <a:r>
              <a:rPr lang="uk-UA" sz="1400" dirty="0" smtClean="0"/>
              <a:t>, </a:t>
            </a:r>
            <a:r>
              <a:rPr lang="en-US" sz="1400" dirty="0" smtClean="0"/>
              <a:t>Windows </a:t>
            </a:r>
            <a:r>
              <a:rPr lang="uk-UA" sz="1400" dirty="0" smtClean="0"/>
              <a:t>		Мови: PHP.	 </a:t>
            </a:r>
          </a:p>
          <a:p>
            <a:pPr algn="just"/>
            <a:r>
              <a:rPr lang="uk-UA" sz="1400" dirty="0" smtClean="0"/>
              <a:t>В основі роботи інструменту - сканування вихідного коду і побудова графів потоків даних. По такому графу простежується шлях даних, які надходять ззовні програми - від користувача, з бази даних, від якого-небудь зовнішнього плагіна і т.п. Таким чином будується список уразливих точок (або входів) в додатках.</a:t>
            </a:r>
          </a:p>
          <a:p>
            <a:r>
              <a:rPr lang="uk-UA" sz="1600" b="1" dirty="0" err="1" smtClean="0"/>
              <a:t>Ounce</a:t>
            </a:r>
            <a:r>
              <a:rPr lang="uk-UA" sz="1600" b="1" dirty="0" smtClean="0"/>
              <a:t> 6			</a:t>
            </a:r>
            <a:endParaRPr lang="uk-UA" sz="1400" dirty="0" smtClean="0">
              <a:solidFill>
                <a:srgbClr val="0070C0"/>
              </a:solidFill>
            </a:endParaRPr>
          </a:p>
          <a:p>
            <a:r>
              <a:rPr lang="en-US" sz="1400" dirty="0" smtClean="0"/>
              <a:t>Shareware </a:t>
            </a:r>
            <a:r>
              <a:rPr lang="uk-UA" sz="1400" dirty="0" smtClean="0"/>
              <a:t>		</a:t>
            </a:r>
            <a:r>
              <a:rPr lang="en-US" sz="1400" dirty="0" smtClean="0"/>
              <a:t>Windows</a:t>
            </a:r>
            <a:endParaRPr lang="uk-UA" sz="1400" dirty="0" smtClean="0"/>
          </a:p>
          <a:p>
            <a:pPr algn="just"/>
            <a:r>
              <a:rPr lang="uk-UA" sz="1400" dirty="0" smtClean="0"/>
              <a:t>В основі програми лежить спеціальний аналізатор </a:t>
            </a:r>
            <a:r>
              <a:rPr lang="en-US" sz="1400" dirty="0" smtClean="0"/>
              <a:t>Ounce Core</a:t>
            </a:r>
            <a:r>
              <a:rPr lang="uk-UA" sz="1400" dirty="0" smtClean="0"/>
              <a:t>, який перевіряє код на відповідність правилам і політикам, складеними командою професійних пентестерів, акумулюючи досвід відомих </a:t>
            </a:r>
            <a:r>
              <a:rPr lang="en-US" sz="1400" dirty="0" smtClean="0"/>
              <a:t>security</a:t>
            </a:r>
            <a:r>
              <a:rPr lang="uk-UA" sz="1400" dirty="0" smtClean="0"/>
              <a:t>-компаній, </a:t>
            </a:r>
            <a:r>
              <a:rPr lang="uk-UA" sz="1400" dirty="0" err="1" smtClean="0"/>
              <a:t>хакерської</a:t>
            </a:r>
            <a:r>
              <a:rPr lang="uk-UA" sz="1400" dirty="0" smtClean="0"/>
              <a:t> спільноти та стандартів безпеки. Програма визначає найрізноманітніші вразливості в коді: від переповнення буфера до </a:t>
            </a:r>
            <a:r>
              <a:rPr lang="en-US" sz="1400" dirty="0" smtClean="0"/>
              <a:t>SQL</a:t>
            </a:r>
            <a:r>
              <a:rPr lang="uk-UA" sz="1400" dirty="0" smtClean="0"/>
              <a:t>-ін'єкцій.</a:t>
            </a:r>
          </a:p>
          <a:p>
            <a:r>
              <a:rPr lang="uk-UA" sz="1600" b="1" dirty="0" err="1" smtClean="0"/>
              <a:t>Klocwork</a:t>
            </a:r>
            <a:r>
              <a:rPr lang="uk-UA" sz="1600" b="1" dirty="0" smtClean="0"/>
              <a:t> </a:t>
            </a:r>
            <a:r>
              <a:rPr lang="uk-UA" sz="1600" b="1" dirty="0" err="1" smtClean="0"/>
              <a:t>Insight</a:t>
            </a:r>
            <a:r>
              <a:rPr lang="uk-UA" sz="1600" b="1" dirty="0" smtClean="0"/>
              <a:t> 		</a:t>
            </a:r>
            <a:r>
              <a:rPr lang="en-US" sz="1400" dirty="0" smtClean="0">
                <a:solidFill>
                  <a:srgbClr val="0070C0"/>
                </a:solidFill>
              </a:rPr>
              <a:t>www.klocwork.com </a:t>
            </a:r>
            <a:endParaRPr lang="uk-UA" sz="1400" dirty="0" smtClean="0">
              <a:solidFill>
                <a:srgbClr val="0070C0"/>
              </a:solidFill>
            </a:endParaRPr>
          </a:p>
          <a:p>
            <a:r>
              <a:rPr lang="en-US" sz="1400" dirty="0" smtClean="0"/>
              <a:t>Shareware </a:t>
            </a:r>
            <a:r>
              <a:rPr lang="uk-UA" sz="1400" dirty="0" smtClean="0"/>
              <a:t>		</a:t>
            </a:r>
            <a:r>
              <a:rPr lang="en-US" sz="1400" dirty="0" smtClean="0"/>
              <a:t>Windows </a:t>
            </a:r>
            <a:r>
              <a:rPr lang="uk-UA" sz="1400" dirty="0" smtClean="0"/>
              <a:t>			</a:t>
            </a:r>
            <a:r>
              <a:rPr lang="en-US" sz="1400" dirty="0" err="1" smtClean="0"/>
              <a:t>Мови</a:t>
            </a:r>
            <a:r>
              <a:rPr lang="uk-UA" sz="1400" dirty="0" smtClean="0"/>
              <a:t> : </a:t>
            </a:r>
            <a:r>
              <a:rPr lang="en-US" sz="1400" dirty="0" smtClean="0"/>
              <a:t>C ++</a:t>
            </a:r>
            <a:r>
              <a:rPr lang="uk-UA" sz="1400" dirty="0" smtClean="0"/>
              <a:t>, </a:t>
            </a:r>
            <a:r>
              <a:rPr lang="en-US" sz="1400" dirty="0" smtClean="0"/>
              <a:t>Java</a:t>
            </a:r>
            <a:r>
              <a:rPr lang="uk-UA" sz="1400" dirty="0" smtClean="0"/>
              <a:t>, </a:t>
            </a:r>
            <a:r>
              <a:rPr lang="en-US" sz="1400" dirty="0" smtClean="0"/>
              <a:t>C # </a:t>
            </a:r>
            <a:endParaRPr lang="uk-UA" sz="1400" dirty="0" smtClean="0"/>
          </a:p>
          <a:p>
            <a:pPr algn="just"/>
            <a:r>
              <a:rPr lang="ru-RU" sz="1400" dirty="0" err="1" smtClean="0"/>
              <a:t>Довгий</a:t>
            </a:r>
            <a:r>
              <a:rPr lang="ru-RU" sz="1400" dirty="0" smtClean="0"/>
              <a:t> час </a:t>
            </a:r>
            <a:r>
              <a:rPr lang="ru-RU" sz="1400" dirty="0" err="1" smtClean="0"/>
              <a:t>цей</a:t>
            </a:r>
            <a:r>
              <a:rPr lang="ru-RU" sz="1400" dirty="0" smtClean="0"/>
              <a:t> </a:t>
            </a:r>
            <a:r>
              <a:rPr lang="ru-RU" sz="1400" dirty="0" err="1" smtClean="0"/>
              <a:t>комерційний</a:t>
            </a:r>
            <a:r>
              <a:rPr lang="ru-RU" sz="1400" dirty="0" smtClean="0"/>
              <a:t> продукт </a:t>
            </a:r>
            <a:r>
              <a:rPr lang="ru-RU" sz="1400" dirty="0" err="1" smtClean="0"/>
              <a:t>реалізував</a:t>
            </a:r>
            <a:r>
              <a:rPr lang="ru-RU" sz="1400" dirty="0" smtClean="0"/>
              <a:t> </a:t>
            </a:r>
            <a:r>
              <a:rPr lang="ru-RU" sz="1400" dirty="0" err="1" smtClean="0"/>
              <a:t>статичне</a:t>
            </a:r>
            <a:r>
              <a:rPr lang="ru-RU" sz="1400" dirty="0" smtClean="0"/>
              <a:t> </a:t>
            </a:r>
            <a:r>
              <a:rPr lang="ru-RU" sz="1400" dirty="0" err="1" smtClean="0"/>
              <a:t>сканування</a:t>
            </a:r>
            <a:r>
              <a:rPr lang="ru-RU" sz="1400" dirty="0" smtClean="0"/>
              <a:t> коду </a:t>
            </a:r>
            <a:r>
              <a:rPr lang="ru-RU" sz="1400" dirty="0" err="1" smtClean="0"/>
              <a:t>тільки</a:t>
            </a:r>
            <a:r>
              <a:rPr lang="ru-RU" sz="1400" dirty="0" smtClean="0"/>
              <a:t> для </a:t>
            </a:r>
            <a:r>
              <a:rPr lang="en-US" sz="1400" dirty="0" smtClean="0"/>
              <a:t>C</a:t>
            </a:r>
            <a:r>
              <a:rPr lang="uk-UA" sz="1400" dirty="0" smtClean="0"/>
              <a:t>, </a:t>
            </a:r>
            <a:r>
              <a:rPr lang="en-US" sz="1400" dirty="0" smtClean="0"/>
              <a:t>C </a:t>
            </a:r>
            <a:r>
              <a:rPr lang="ru-RU" sz="1400" dirty="0" smtClean="0"/>
              <a:t>+ </a:t>
            </a:r>
            <a:r>
              <a:rPr lang="ru-RU" sz="1400" dirty="0" err="1" smtClean="0"/>
              <a:t>і</a:t>
            </a:r>
            <a:r>
              <a:rPr lang="ru-RU" sz="1400" dirty="0" smtClean="0"/>
              <a:t> </a:t>
            </a:r>
            <a:r>
              <a:rPr lang="en-US" sz="1400" dirty="0" smtClean="0"/>
              <a:t>Java</a:t>
            </a:r>
            <a:r>
              <a:rPr lang="ru-RU" sz="1400" dirty="0" smtClean="0"/>
              <a:t>. </a:t>
            </a:r>
            <a:r>
              <a:rPr lang="uk-UA" sz="1400" dirty="0" smtClean="0"/>
              <a:t>Але, як тільки вийшли </a:t>
            </a:r>
            <a:r>
              <a:rPr lang="en-US" sz="1400" dirty="0" smtClean="0"/>
              <a:t>Visual Studio </a:t>
            </a:r>
            <a:r>
              <a:rPr lang="uk-UA" sz="1400" dirty="0" smtClean="0"/>
              <a:t>2008 і .</a:t>
            </a:r>
            <a:r>
              <a:rPr lang="en-US" sz="1400" dirty="0" smtClean="0"/>
              <a:t>NET Framework </a:t>
            </a:r>
            <a:r>
              <a:rPr lang="uk-UA" sz="1400" dirty="0" smtClean="0"/>
              <a:t>3.5, розробники заявили про підтримку </a:t>
            </a:r>
            <a:r>
              <a:rPr lang="en-US" sz="1400" dirty="0" smtClean="0"/>
              <a:t>C</a:t>
            </a:r>
            <a:r>
              <a:rPr lang="uk-UA" sz="1400" dirty="0" smtClean="0"/>
              <a:t> #. </a:t>
            </a:r>
            <a:r>
              <a:rPr lang="en-US" sz="1400" dirty="0" err="1" smtClean="0"/>
              <a:t>Klocwork</a:t>
            </a:r>
            <a:r>
              <a:rPr lang="en-US" sz="1400" dirty="0" smtClean="0"/>
              <a:t> Insight </a:t>
            </a:r>
            <a:r>
              <a:rPr lang="ru-RU" sz="1400" dirty="0" err="1" smtClean="0"/>
              <a:t>налаштований</a:t>
            </a:r>
            <a:r>
              <a:rPr lang="uk-UA" sz="1400" dirty="0" smtClean="0"/>
              <a:t> </a:t>
            </a:r>
            <a:r>
              <a:rPr lang="ru-RU" sz="1400" dirty="0" smtClean="0"/>
              <a:t>на роботу в </a:t>
            </a:r>
            <a:r>
              <a:rPr lang="ru-RU" sz="1400" dirty="0" err="1" smtClean="0"/>
              <a:t>зв'язці</a:t>
            </a:r>
            <a:r>
              <a:rPr lang="ru-RU" sz="1400" dirty="0" smtClean="0"/>
              <a:t> </a:t>
            </a:r>
            <a:r>
              <a:rPr lang="ru-RU" sz="1400" dirty="0" err="1" smtClean="0"/>
              <a:t>з</a:t>
            </a:r>
            <a:r>
              <a:rPr lang="ru-RU" sz="1400" dirty="0" smtClean="0"/>
              <a:t> </a:t>
            </a:r>
            <a:r>
              <a:rPr lang="ru-RU" sz="1400" dirty="0" err="1" smtClean="0"/>
              <a:t>інтегрованими</a:t>
            </a:r>
            <a:r>
              <a:rPr lang="ru-RU" sz="1400" dirty="0" smtClean="0"/>
              <a:t> </a:t>
            </a:r>
            <a:r>
              <a:rPr lang="ru-RU" sz="1400" dirty="0" err="1" smtClean="0"/>
              <a:t>середовищами</a:t>
            </a:r>
            <a:r>
              <a:rPr lang="ru-RU" sz="1400" dirty="0" smtClean="0"/>
              <a:t> </a:t>
            </a:r>
            <a:r>
              <a:rPr lang="ru-RU" sz="1400" dirty="0" err="1" smtClean="0"/>
              <a:t>розробки</a:t>
            </a:r>
            <a:r>
              <a:rPr lang="ru-RU" sz="1400" dirty="0" smtClean="0"/>
              <a:t> - </a:t>
            </a:r>
            <a:r>
              <a:rPr lang="en-US" sz="1400" dirty="0" smtClean="0"/>
              <a:t>Visual Studio </a:t>
            </a:r>
            <a:r>
              <a:rPr lang="uk-UA" sz="1400" dirty="0" smtClean="0"/>
              <a:t>або </a:t>
            </a:r>
            <a:r>
              <a:rPr lang="en-US" sz="1400" dirty="0" smtClean="0"/>
              <a:t>Eclipse </a:t>
            </a:r>
            <a:r>
              <a:rPr lang="uk-UA" sz="1400" dirty="0" smtClean="0"/>
              <a:t>.</a:t>
            </a:r>
          </a:p>
          <a:p>
            <a:r>
              <a:rPr lang="uk-UA" sz="1600" b="1" dirty="0" err="1" smtClean="0"/>
              <a:t>Coverity</a:t>
            </a:r>
            <a:r>
              <a:rPr lang="uk-UA" sz="1600" b="1" dirty="0" smtClean="0"/>
              <a:t> </a:t>
            </a:r>
            <a:r>
              <a:rPr lang="uk-UA" sz="1600" b="1" dirty="0" err="1" smtClean="0"/>
              <a:t>Prevent</a:t>
            </a:r>
            <a:r>
              <a:rPr lang="uk-UA" sz="1600" b="1" dirty="0" smtClean="0"/>
              <a:t> </a:t>
            </a:r>
            <a:r>
              <a:rPr lang="uk-UA" sz="1600" b="1" dirty="0" err="1" smtClean="0"/>
              <a:t>Static</a:t>
            </a:r>
            <a:r>
              <a:rPr lang="uk-UA" sz="1600" b="1" dirty="0" smtClean="0"/>
              <a:t> </a:t>
            </a:r>
            <a:r>
              <a:rPr lang="uk-UA" sz="1600" b="1" dirty="0" err="1" smtClean="0"/>
              <a:t>Analysis</a:t>
            </a:r>
            <a:r>
              <a:rPr lang="uk-UA" sz="1400" b="1" dirty="0" smtClean="0"/>
              <a:t>	</a:t>
            </a:r>
            <a:r>
              <a:rPr lang="en-US" sz="1400" dirty="0" smtClean="0">
                <a:solidFill>
                  <a:srgbClr val="0070C0"/>
                </a:solidFill>
              </a:rPr>
              <a:t>www.coverity.com/products </a:t>
            </a:r>
            <a:endParaRPr lang="uk-UA" sz="1400" dirty="0" smtClean="0">
              <a:solidFill>
                <a:srgbClr val="0070C0"/>
              </a:solidFill>
            </a:endParaRPr>
          </a:p>
          <a:p>
            <a:r>
              <a:rPr lang="en-US" sz="1400" dirty="0" smtClean="0"/>
              <a:t>Shareware </a:t>
            </a:r>
            <a:r>
              <a:rPr lang="uk-UA" sz="1400" dirty="0" smtClean="0"/>
              <a:t>			</a:t>
            </a:r>
            <a:r>
              <a:rPr lang="en-US" sz="1400" dirty="0" smtClean="0"/>
              <a:t>Windows </a:t>
            </a:r>
            <a:r>
              <a:rPr lang="uk-UA" sz="1400" dirty="0" smtClean="0"/>
              <a:t>		</a:t>
            </a:r>
            <a:r>
              <a:rPr lang="en-US" sz="1400" dirty="0" err="1" smtClean="0"/>
              <a:t>Мови</a:t>
            </a:r>
            <a:r>
              <a:rPr lang="uk-UA" sz="1400" dirty="0" smtClean="0"/>
              <a:t>: </a:t>
            </a:r>
            <a:r>
              <a:rPr lang="en-US" sz="1400" dirty="0" smtClean="0"/>
              <a:t>C ++</a:t>
            </a:r>
            <a:r>
              <a:rPr lang="uk-UA" sz="1400" dirty="0" smtClean="0"/>
              <a:t>, </a:t>
            </a:r>
            <a:r>
              <a:rPr lang="en-US" sz="1400" dirty="0" smtClean="0"/>
              <a:t>Java</a:t>
            </a:r>
            <a:r>
              <a:rPr lang="uk-UA" sz="1400" dirty="0" smtClean="0"/>
              <a:t>, </a:t>
            </a:r>
            <a:r>
              <a:rPr lang="en-US" sz="1400" dirty="0" smtClean="0"/>
              <a:t>C # </a:t>
            </a:r>
            <a:endParaRPr lang="uk-UA" sz="1400" dirty="0" smtClean="0"/>
          </a:p>
          <a:p>
            <a:r>
              <a:rPr lang="en-US" sz="1400" dirty="0" err="1" smtClean="0"/>
              <a:t>Один</a:t>
            </a:r>
            <a:r>
              <a:rPr lang="en-US" sz="1400" dirty="0" smtClean="0"/>
              <a:t> з </a:t>
            </a:r>
            <a:r>
              <a:rPr lang="en-US" sz="1400" dirty="0" err="1" smtClean="0"/>
              <a:t>найвідоміших</a:t>
            </a:r>
            <a:r>
              <a:rPr lang="en-US" sz="1400" dirty="0" smtClean="0"/>
              <a:t> </a:t>
            </a:r>
            <a:r>
              <a:rPr lang="en-US" sz="1400" dirty="0" err="1" smtClean="0"/>
              <a:t>статичних</a:t>
            </a:r>
            <a:r>
              <a:rPr lang="en-US" sz="1400" dirty="0" smtClean="0"/>
              <a:t> </a:t>
            </a:r>
            <a:r>
              <a:rPr lang="en-US" sz="1400" dirty="0" err="1" smtClean="0"/>
              <a:t>аналізаторів</a:t>
            </a:r>
            <a:r>
              <a:rPr lang="en-US" sz="1400" dirty="0" smtClean="0"/>
              <a:t> </a:t>
            </a:r>
            <a:r>
              <a:rPr lang="en-US" sz="1400" dirty="0" err="1" smtClean="0"/>
              <a:t>коду</a:t>
            </a:r>
            <a:r>
              <a:rPr lang="en-US" sz="1400" dirty="0" smtClean="0"/>
              <a:t> </a:t>
            </a:r>
            <a:r>
              <a:rPr lang="en-US" sz="1400" dirty="0" err="1" smtClean="0"/>
              <a:t>на</a:t>
            </a:r>
            <a:r>
              <a:rPr lang="en-US" sz="1400" dirty="0" smtClean="0"/>
              <a:t> C / C ++</a:t>
            </a:r>
            <a:r>
              <a:rPr lang="uk-UA" sz="1400" dirty="0" smtClean="0"/>
              <a:t>, </a:t>
            </a:r>
            <a:r>
              <a:rPr lang="en-US" sz="1400" dirty="0" smtClean="0"/>
              <a:t>Java і C #. </a:t>
            </a:r>
            <a:r>
              <a:rPr lang="en-US" sz="1400" dirty="0" err="1" smtClean="0"/>
              <a:t>Якщо</a:t>
            </a:r>
            <a:r>
              <a:rPr lang="en-US" sz="1400" dirty="0" smtClean="0"/>
              <a:t> </a:t>
            </a:r>
            <a:r>
              <a:rPr lang="en-US" sz="1400" dirty="0" err="1" smtClean="0"/>
              <a:t>вірити</a:t>
            </a:r>
            <a:r>
              <a:rPr lang="en-US" sz="1400" dirty="0" smtClean="0"/>
              <a:t> </a:t>
            </a:r>
            <a:r>
              <a:rPr lang="en-US" sz="1400" dirty="0" err="1" smtClean="0"/>
              <a:t>його</a:t>
            </a:r>
            <a:r>
              <a:rPr lang="en-US" sz="1400" dirty="0" smtClean="0"/>
              <a:t> </a:t>
            </a:r>
            <a:r>
              <a:rPr lang="en-US" sz="1400" dirty="0" err="1" smtClean="0"/>
              <a:t>творцям</a:t>
            </a:r>
            <a:r>
              <a:rPr lang="uk-UA" sz="1400" dirty="0" smtClean="0"/>
              <a:t>, </a:t>
            </a:r>
            <a:r>
              <a:rPr lang="en-US" sz="1400" dirty="0" smtClean="0"/>
              <a:t>- </a:t>
            </a:r>
            <a:r>
              <a:rPr lang="en-US" sz="1400" dirty="0" err="1" smtClean="0"/>
              <a:t>рішен</a:t>
            </a:r>
            <a:r>
              <a:rPr lang="uk-UA" sz="1400" dirty="0" smtClean="0"/>
              <a:t>-</a:t>
            </a:r>
            <a:r>
              <a:rPr lang="en-US" sz="1400" dirty="0" err="1" smtClean="0"/>
              <a:t>ня</a:t>
            </a:r>
            <a:r>
              <a:rPr lang="en-US" sz="1400" dirty="0" smtClean="0"/>
              <a:t> </a:t>
            </a:r>
            <a:r>
              <a:rPr lang="en-US" sz="1400" dirty="0" err="1" smtClean="0"/>
              <a:t>використовує</a:t>
            </a:r>
            <a:r>
              <a:rPr lang="en-US" sz="1400" dirty="0" smtClean="0"/>
              <a:t> </a:t>
            </a:r>
            <a:r>
              <a:rPr lang="en-US" sz="1400" dirty="0" err="1" smtClean="0"/>
              <a:t>більш</a:t>
            </a:r>
            <a:r>
              <a:rPr lang="en-US" sz="1400" dirty="0" smtClean="0"/>
              <a:t> </a:t>
            </a:r>
            <a:r>
              <a:rPr lang="en-US" sz="1400" dirty="0" err="1" smtClean="0"/>
              <a:t>ніж</a:t>
            </a:r>
            <a:r>
              <a:rPr lang="en-US" sz="1400" dirty="0" smtClean="0"/>
              <a:t> 100</a:t>
            </a:r>
            <a:r>
              <a:rPr lang="uk-UA" sz="1400" dirty="0" smtClean="0"/>
              <a:t> </a:t>
            </a:r>
            <a:r>
              <a:rPr lang="en-US" sz="1400" dirty="0" smtClean="0"/>
              <a:t>000 </a:t>
            </a:r>
            <a:r>
              <a:rPr lang="en-US" sz="1400" dirty="0" err="1" smtClean="0"/>
              <a:t>розробників</a:t>
            </a:r>
            <a:r>
              <a:rPr lang="en-US" sz="1400" dirty="0" smtClean="0"/>
              <a:t> </a:t>
            </a:r>
            <a:r>
              <a:rPr lang="en-US" sz="1400" dirty="0" err="1" smtClean="0"/>
              <a:t>по</a:t>
            </a:r>
            <a:r>
              <a:rPr lang="en-US" sz="1400" dirty="0" smtClean="0"/>
              <a:t> </a:t>
            </a:r>
            <a:r>
              <a:rPr lang="en-US" sz="1400" dirty="0" err="1" smtClean="0"/>
              <a:t>всьому</a:t>
            </a:r>
            <a:r>
              <a:rPr lang="en-US" sz="1400" dirty="0" smtClean="0"/>
              <a:t> </a:t>
            </a:r>
            <a:r>
              <a:rPr lang="en-US" sz="1400" dirty="0" err="1" smtClean="0"/>
              <a:t>світу</a:t>
            </a:r>
            <a:r>
              <a:rPr lang="en-US" sz="1400" dirty="0" smtClean="0"/>
              <a:t>. </a:t>
            </a:r>
            <a:r>
              <a:rPr lang="en-US" sz="1400" dirty="0" err="1" smtClean="0"/>
              <a:t>Продумані</a:t>
            </a:r>
            <a:r>
              <a:rPr lang="en-US" sz="1400" dirty="0" smtClean="0"/>
              <a:t> </a:t>
            </a:r>
            <a:r>
              <a:rPr lang="en-US" sz="1400" dirty="0" err="1" smtClean="0"/>
              <a:t>механізми</a:t>
            </a:r>
            <a:r>
              <a:rPr lang="en-US" sz="1400" dirty="0" smtClean="0"/>
              <a:t> </a:t>
            </a:r>
            <a:r>
              <a:rPr lang="en-US" sz="1400" dirty="0" err="1" smtClean="0"/>
              <a:t>дозволяють</a:t>
            </a:r>
            <a:r>
              <a:rPr lang="en-US" sz="1400" dirty="0" smtClean="0"/>
              <a:t> </a:t>
            </a:r>
            <a:r>
              <a:rPr lang="en-US" sz="1400" dirty="0" err="1" smtClean="0"/>
              <a:t>автоматизувати</a:t>
            </a:r>
            <a:r>
              <a:rPr lang="en-US" sz="1400" dirty="0" smtClean="0"/>
              <a:t> </a:t>
            </a:r>
            <a:r>
              <a:rPr lang="en-US" sz="1400" dirty="0" err="1" smtClean="0"/>
              <a:t>пошук</a:t>
            </a:r>
            <a:r>
              <a:rPr lang="en-US" sz="1400" dirty="0" smtClean="0"/>
              <a:t> </a:t>
            </a:r>
            <a:r>
              <a:rPr lang="en-US" sz="1400" dirty="0" err="1" smtClean="0"/>
              <a:t>витоків</a:t>
            </a:r>
            <a:r>
              <a:rPr lang="en-US" sz="1400" dirty="0" smtClean="0"/>
              <a:t> </a:t>
            </a:r>
            <a:r>
              <a:rPr lang="en-US" sz="1400" dirty="0" err="1" smtClean="0"/>
              <a:t>пам'яті</a:t>
            </a:r>
            <a:r>
              <a:rPr lang="uk-UA" sz="1400" dirty="0" smtClean="0"/>
              <a:t>, </a:t>
            </a:r>
            <a:r>
              <a:rPr lang="en-US" sz="1400" dirty="0" err="1" smtClean="0"/>
              <a:t>не</a:t>
            </a:r>
            <a:r>
              <a:rPr lang="uk-UA" sz="1400" dirty="0" smtClean="0"/>
              <a:t>врахованих</a:t>
            </a:r>
            <a:r>
              <a:rPr lang="en-US" sz="1400" dirty="0" smtClean="0"/>
              <a:t> </a:t>
            </a:r>
            <a:r>
              <a:rPr lang="en-US" sz="1400" dirty="0" err="1" smtClean="0"/>
              <a:t>винятків</a:t>
            </a:r>
            <a:r>
              <a:rPr lang="uk-UA" sz="1400" dirty="0" smtClean="0"/>
              <a:t>, проблем і</a:t>
            </a:r>
            <a:r>
              <a:rPr lang="en-US" sz="1400" dirty="0" smtClean="0"/>
              <a:t>з </a:t>
            </a:r>
            <a:r>
              <a:rPr lang="en-US" sz="1400" dirty="0" err="1" smtClean="0"/>
              <a:t>швидкодією</a:t>
            </a:r>
            <a:r>
              <a:rPr lang="uk-UA" sz="1400" dirty="0" smtClean="0"/>
              <a:t>, </a:t>
            </a:r>
            <a:r>
              <a:rPr lang="en-US" sz="1400" dirty="0" err="1" smtClean="0"/>
              <a:t>вразливостей</a:t>
            </a:r>
            <a:r>
              <a:rPr lang="en-US" sz="1400" dirty="0" smtClean="0"/>
              <a:t> в </a:t>
            </a:r>
            <a:r>
              <a:rPr lang="en-US" sz="1400" dirty="0" err="1" smtClean="0"/>
              <a:t>безпеці</a:t>
            </a:r>
            <a:r>
              <a:rPr lang="en-US" sz="1400" dirty="0" smtClean="0"/>
              <a:t>. </a:t>
            </a:r>
            <a:r>
              <a:rPr lang="en-US" sz="1400" dirty="0" err="1" smtClean="0"/>
              <a:t>Продукт</a:t>
            </a:r>
            <a:r>
              <a:rPr lang="en-US" sz="1400" dirty="0" smtClean="0"/>
              <a:t> </a:t>
            </a:r>
            <a:r>
              <a:rPr lang="en-US" sz="1400" dirty="0" err="1" smtClean="0"/>
              <a:t>підтримує</a:t>
            </a:r>
            <a:r>
              <a:rPr lang="en-US" sz="1400" dirty="0" smtClean="0"/>
              <a:t> </a:t>
            </a:r>
            <a:r>
              <a:rPr lang="en-US" sz="1400" dirty="0" err="1" smtClean="0"/>
              <a:t>різні</a:t>
            </a:r>
            <a:r>
              <a:rPr lang="en-US" sz="1400" dirty="0" smtClean="0"/>
              <a:t> </a:t>
            </a:r>
            <a:r>
              <a:rPr lang="en-US" sz="1400" dirty="0" err="1" smtClean="0"/>
              <a:t>платформи</a:t>
            </a:r>
            <a:r>
              <a:rPr lang="uk-UA" sz="1400" dirty="0" smtClean="0"/>
              <a:t>, </a:t>
            </a:r>
            <a:r>
              <a:rPr lang="en-US" sz="1400" dirty="0" err="1" smtClean="0"/>
              <a:t>компілятори</a:t>
            </a:r>
            <a:r>
              <a:rPr lang="en-US" sz="1400" dirty="0" smtClean="0"/>
              <a:t> (</a:t>
            </a:r>
            <a:r>
              <a:rPr lang="uk-UA" sz="1400" dirty="0" err="1" smtClean="0"/>
              <a:t>gcc</a:t>
            </a:r>
            <a:r>
              <a:rPr lang="uk-UA" sz="1400" dirty="0" smtClean="0"/>
              <a:t>, </a:t>
            </a:r>
            <a:r>
              <a:rPr lang="en-US" sz="1400" dirty="0" smtClean="0"/>
              <a:t>Microsoft Visual C ++ і </a:t>
            </a:r>
            <a:r>
              <a:rPr lang="en-US" sz="1400" dirty="0" err="1" smtClean="0"/>
              <a:t>багато</a:t>
            </a:r>
            <a:r>
              <a:rPr lang="en-US" sz="1400" dirty="0" smtClean="0"/>
              <a:t> </a:t>
            </a:r>
            <a:r>
              <a:rPr lang="en-US" sz="1400" dirty="0" err="1" smtClean="0"/>
              <a:t>інших</a:t>
            </a:r>
            <a:r>
              <a:rPr lang="en-US" sz="1400" dirty="0" smtClean="0"/>
              <a:t>)</a:t>
            </a:r>
            <a:r>
              <a:rPr lang="uk-UA" sz="1400" dirty="0" smtClean="0"/>
              <a:t>, </a:t>
            </a:r>
            <a:r>
              <a:rPr lang="en-US" sz="1400" dirty="0" smtClean="0"/>
              <a:t>а </a:t>
            </a:r>
            <a:r>
              <a:rPr lang="en-US" sz="1400" dirty="0" err="1" smtClean="0"/>
              <a:t>також</a:t>
            </a:r>
            <a:r>
              <a:rPr lang="en-US" sz="1400" dirty="0" smtClean="0"/>
              <a:t> </a:t>
            </a:r>
            <a:r>
              <a:rPr lang="en-US" sz="1400" dirty="0" err="1" smtClean="0"/>
              <a:t>інтегрується</a:t>
            </a:r>
            <a:r>
              <a:rPr lang="en-US" sz="1400" dirty="0" smtClean="0"/>
              <a:t> з </a:t>
            </a:r>
            <a:r>
              <a:rPr lang="en-US" sz="1400" dirty="0" err="1" smtClean="0"/>
              <a:t>різними</a:t>
            </a:r>
            <a:r>
              <a:rPr lang="en-US" sz="1400" dirty="0" smtClean="0"/>
              <a:t> </a:t>
            </a:r>
            <a:r>
              <a:rPr lang="en-US" sz="1400" dirty="0" err="1" smtClean="0"/>
              <a:t>середовищами</a:t>
            </a:r>
            <a:r>
              <a:rPr lang="en-US" sz="1400" dirty="0" smtClean="0"/>
              <a:t> </a:t>
            </a:r>
            <a:r>
              <a:rPr lang="en-US" sz="1400" dirty="0" err="1" smtClean="0"/>
              <a:t>розробки</a:t>
            </a:r>
            <a:r>
              <a:rPr lang="uk-UA" sz="1400" dirty="0" smtClean="0"/>
              <a:t>, </a:t>
            </a:r>
            <a:r>
              <a:rPr lang="en-US" sz="1400" dirty="0" err="1" smtClean="0"/>
              <a:t>насамперед</a:t>
            </a:r>
            <a:r>
              <a:rPr lang="en-US" sz="1400" dirty="0" smtClean="0"/>
              <a:t> Eclipse </a:t>
            </a:r>
            <a:r>
              <a:rPr lang="en-US" sz="1400" dirty="0" err="1" smtClean="0"/>
              <a:t>та</a:t>
            </a:r>
            <a:r>
              <a:rPr lang="en-US" sz="1400" dirty="0" smtClean="0"/>
              <a:t> Visual Studio</a:t>
            </a:r>
            <a:r>
              <a:rPr lang="uk-UA" sz="1400" dirty="0" smtClean="0"/>
              <a:t>. </a:t>
            </a:r>
            <a:r>
              <a:rPr lang="en-US" sz="1400" dirty="0" smtClean="0"/>
              <a:t>В </a:t>
            </a:r>
            <a:r>
              <a:rPr lang="en-US" sz="1400" dirty="0" err="1" smtClean="0"/>
              <a:t>основі</a:t>
            </a:r>
            <a:r>
              <a:rPr lang="en-US" sz="1400" dirty="0" smtClean="0"/>
              <a:t> </a:t>
            </a:r>
            <a:r>
              <a:rPr lang="en-US" sz="1400" dirty="0" err="1" smtClean="0"/>
              <a:t>обходу</a:t>
            </a:r>
            <a:r>
              <a:rPr lang="en-US" sz="1400" dirty="0" smtClean="0"/>
              <a:t> </a:t>
            </a:r>
            <a:r>
              <a:rPr lang="en-US" sz="1400" dirty="0" err="1" smtClean="0"/>
              <a:t>коду</a:t>
            </a:r>
            <a:r>
              <a:rPr lang="en-US" sz="1400" dirty="0" smtClean="0"/>
              <a:t> </a:t>
            </a:r>
            <a:r>
              <a:rPr lang="en-US" sz="1400" dirty="0" err="1" smtClean="0"/>
              <a:t>використовуються</a:t>
            </a:r>
            <a:r>
              <a:rPr lang="en-US" sz="1400" dirty="0" smtClean="0"/>
              <a:t> </a:t>
            </a:r>
            <a:r>
              <a:rPr lang="en-US" sz="1400" dirty="0" err="1" smtClean="0"/>
              <a:t>щось</a:t>
            </a:r>
            <a:r>
              <a:rPr lang="en-US" sz="1400" dirty="0" smtClean="0"/>
              <a:t> </a:t>
            </a:r>
            <a:r>
              <a:rPr lang="uk-UA" sz="1400" dirty="0" smtClean="0"/>
              <a:t>на </a:t>
            </a:r>
            <a:r>
              <a:rPr lang="en-US" sz="1400" dirty="0" err="1" smtClean="0"/>
              <a:t>зразок</a:t>
            </a:r>
            <a:r>
              <a:rPr lang="en-US" sz="1400" dirty="0" smtClean="0"/>
              <a:t> </a:t>
            </a:r>
            <a:r>
              <a:rPr lang="en-US" sz="1400" dirty="0" err="1" smtClean="0"/>
              <a:t>відладчика</a:t>
            </a:r>
            <a:r>
              <a:rPr lang="uk-UA" sz="1400" dirty="0" smtClean="0"/>
              <a:t>, </a:t>
            </a:r>
            <a:r>
              <a:rPr lang="en-US" sz="1400" dirty="0" err="1" smtClean="0"/>
              <a:t>що</a:t>
            </a:r>
            <a:r>
              <a:rPr lang="en-US" sz="1400" dirty="0" smtClean="0"/>
              <a:t> </a:t>
            </a:r>
            <a:r>
              <a:rPr lang="en-US" sz="1400" dirty="0" err="1" smtClean="0"/>
              <a:t>аналізує</a:t>
            </a:r>
            <a:r>
              <a:rPr lang="uk-UA" sz="1400" dirty="0" smtClean="0"/>
              <a:t>, </a:t>
            </a:r>
            <a:r>
              <a:rPr lang="en-US" sz="1400" dirty="0" err="1" smtClean="0"/>
              <a:t>як</a:t>
            </a:r>
            <a:r>
              <a:rPr lang="en-US" sz="1400" dirty="0" smtClean="0"/>
              <a:t> </a:t>
            </a:r>
            <a:r>
              <a:rPr lang="en-US" sz="1400" dirty="0" err="1" smtClean="0"/>
              <a:t>програма</a:t>
            </a:r>
            <a:r>
              <a:rPr lang="en-US" sz="1400" dirty="0" smtClean="0"/>
              <a:t> </a:t>
            </a:r>
            <a:r>
              <a:rPr lang="en-US" sz="1400" dirty="0" err="1" smtClean="0"/>
              <a:t>поведе</a:t>
            </a:r>
            <a:r>
              <a:rPr lang="en-US" sz="1400" dirty="0" smtClean="0"/>
              <a:t> </a:t>
            </a:r>
            <a:r>
              <a:rPr lang="en-US" sz="1400" dirty="0" err="1" smtClean="0"/>
              <a:t>себе</a:t>
            </a:r>
            <a:r>
              <a:rPr lang="en-US" sz="1400" dirty="0" smtClean="0"/>
              <a:t> в </a:t>
            </a:r>
            <a:r>
              <a:rPr lang="en-US" sz="1400" dirty="0" err="1" smtClean="0"/>
              <a:t>різних</a:t>
            </a:r>
            <a:r>
              <a:rPr lang="en-US" sz="1400" dirty="0" smtClean="0"/>
              <a:t> </a:t>
            </a:r>
            <a:r>
              <a:rPr lang="en-US" sz="1400" dirty="0" err="1" smtClean="0"/>
              <a:t>ситуаціях</a:t>
            </a:r>
            <a:r>
              <a:rPr lang="en-US" sz="1400" dirty="0" smtClean="0"/>
              <a:t> </a:t>
            </a:r>
            <a:r>
              <a:rPr lang="en-US" sz="1400" dirty="0" err="1" smtClean="0"/>
              <a:t>після</a:t>
            </a:r>
            <a:r>
              <a:rPr lang="en-US" sz="1400" dirty="0" smtClean="0"/>
              <a:t> </a:t>
            </a:r>
            <a:r>
              <a:rPr lang="en-US" sz="1400" dirty="0" err="1" smtClean="0"/>
              <a:t>розгалуження</a:t>
            </a:r>
            <a:r>
              <a:rPr lang="uk-UA" sz="1400" dirty="0" smtClean="0"/>
              <a:t>. </a:t>
            </a:r>
            <a:r>
              <a:rPr lang="en-US" sz="1400" dirty="0" err="1" smtClean="0"/>
              <a:t>Таким</a:t>
            </a:r>
            <a:r>
              <a:rPr lang="en-US" sz="1400" dirty="0" smtClean="0"/>
              <a:t> </a:t>
            </a:r>
            <a:r>
              <a:rPr lang="en-US" sz="1400" dirty="0" err="1" smtClean="0"/>
              <a:t>чином</a:t>
            </a:r>
            <a:r>
              <a:rPr lang="en-US" sz="1400" dirty="0" smtClean="0"/>
              <a:t> </a:t>
            </a:r>
            <a:r>
              <a:rPr lang="en-US" sz="1400" dirty="0" err="1" smtClean="0"/>
              <a:t>досягається</a:t>
            </a:r>
            <a:r>
              <a:rPr lang="en-US" sz="1400" dirty="0" smtClean="0"/>
              <a:t> 100</a:t>
            </a:r>
            <a:r>
              <a:rPr lang="uk-UA" sz="1400" dirty="0" smtClean="0"/>
              <a:t>% покриття </a:t>
            </a:r>
            <a:r>
              <a:rPr lang="en-US" sz="1400" dirty="0" err="1" smtClean="0"/>
              <a:t>коду</a:t>
            </a:r>
            <a:r>
              <a:rPr lang="uk-UA" sz="1400" dirty="0" smtClean="0"/>
              <a:t>. </a:t>
            </a:r>
            <a:r>
              <a:rPr lang="en-US" sz="1400" dirty="0" err="1" smtClean="0"/>
              <a:t>Настільки</a:t>
            </a:r>
            <a:r>
              <a:rPr lang="en-US" sz="1400" dirty="0" smtClean="0"/>
              <a:t> </a:t>
            </a:r>
            <a:r>
              <a:rPr lang="en-US" sz="1400" dirty="0" err="1" smtClean="0"/>
              <a:t>складний</a:t>
            </a:r>
            <a:r>
              <a:rPr lang="en-US" sz="1400" dirty="0" smtClean="0"/>
              <a:t> </a:t>
            </a:r>
            <a:r>
              <a:rPr lang="en-US" sz="1400" dirty="0" err="1" smtClean="0"/>
              <a:t>підхід</a:t>
            </a:r>
            <a:r>
              <a:rPr lang="en-US" sz="1400" dirty="0" smtClean="0"/>
              <a:t> </a:t>
            </a:r>
            <a:r>
              <a:rPr lang="en-US" sz="1400" dirty="0" err="1" smtClean="0"/>
              <a:t>знадобився</a:t>
            </a:r>
            <a:r>
              <a:rPr lang="en-US" sz="1400" dirty="0" smtClean="0"/>
              <a:t> у </a:t>
            </a:r>
            <a:r>
              <a:rPr lang="en-US" sz="1400" dirty="0" err="1" smtClean="0"/>
              <a:t>тому</a:t>
            </a:r>
            <a:r>
              <a:rPr lang="en-US" sz="1400" dirty="0" smtClean="0"/>
              <a:t> </a:t>
            </a:r>
            <a:r>
              <a:rPr lang="en-US" sz="1400" dirty="0" err="1" smtClean="0"/>
              <a:t>числі</a:t>
            </a:r>
            <a:r>
              <a:rPr lang="uk-UA" sz="1400" dirty="0" smtClean="0"/>
              <a:t>, </a:t>
            </a:r>
            <a:r>
              <a:rPr lang="en-US" sz="1400" dirty="0" err="1" smtClean="0"/>
              <a:t>щоб</a:t>
            </a:r>
            <a:r>
              <a:rPr lang="en-US" sz="1400" dirty="0" smtClean="0"/>
              <a:t> </a:t>
            </a:r>
            <a:r>
              <a:rPr lang="en-US" sz="1400" dirty="0" err="1" smtClean="0"/>
              <a:t>аналізувати</a:t>
            </a:r>
            <a:r>
              <a:rPr lang="en-US" sz="1400" dirty="0" smtClean="0"/>
              <a:t> </a:t>
            </a:r>
            <a:r>
              <a:rPr lang="en-US" sz="1400" dirty="0" err="1" smtClean="0"/>
              <a:t>багатопотокові</a:t>
            </a:r>
            <a:r>
              <a:rPr lang="en-US" sz="1400" dirty="0" smtClean="0"/>
              <a:t> </a:t>
            </a:r>
            <a:r>
              <a:rPr lang="en-US" sz="1400" dirty="0" err="1" smtClean="0"/>
              <a:t>програми</a:t>
            </a:r>
            <a:r>
              <a:rPr lang="uk-UA" sz="1400" dirty="0" smtClean="0"/>
              <a:t>, </a:t>
            </a:r>
            <a:r>
              <a:rPr lang="en-US" sz="1400" dirty="0" err="1" smtClean="0"/>
              <a:t>спеціально</a:t>
            </a:r>
            <a:r>
              <a:rPr lang="en-US" sz="1400" dirty="0" smtClean="0"/>
              <a:t> </a:t>
            </a:r>
            <a:r>
              <a:rPr lang="en-US" sz="1400" dirty="0" err="1" smtClean="0"/>
              <a:t>оптимізовані</a:t>
            </a:r>
            <a:r>
              <a:rPr lang="en-US" sz="1400" dirty="0" smtClean="0"/>
              <a:t> </a:t>
            </a:r>
            <a:r>
              <a:rPr lang="en-US" sz="1400" dirty="0" err="1" smtClean="0"/>
              <a:t>для</a:t>
            </a:r>
            <a:r>
              <a:rPr lang="en-US" sz="1400" dirty="0" smtClean="0"/>
              <a:t> </a:t>
            </a:r>
            <a:r>
              <a:rPr lang="en-US" sz="1400" dirty="0" err="1" smtClean="0"/>
              <a:t>роботи</a:t>
            </a:r>
            <a:r>
              <a:rPr lang="en-US" sz="1400" dirty="0" smtClean="0"/>
              <a:t> </a:t>
            </a:r>
            <a:r>
              <a:rPr lang="en-US" sz="1400" dirty="0" err="1" smtClean="0"/>
              <a:t>на</a:t>
            </a:r>
            <a:r>
              <a:rPr lang="en-US" sz="1400" dirty="0" smtClean="0"/>
              <a:t> </a:t>
            </a:r>
            <a:r>
              <a:rPr lang="en-US" sz="1400" dirty="0" err="1" smtClean="0"/>
              <a:t>багатоядерних</a:t>
            </a:r>
            <a:r>
              <a:rPr lang="en-US" sz="1400" dirty="0" smtClean="0"/>
              <a:t> </a:t>
            </a:r>
            <a:r>
              <a:rPr lang="en-US" sz="1400" dirty="0" err="1" smtClean="0"/>
              <a:t>процесорах</a:t>
            </a:r>
            <a:r>
              <a:rPr lang="uk-UA" sz="1400" dirty="0" smtClean="0"/>
              <a:t>. </a:t>
            </a:r>
          </a:p>
          <a:p>
            <a:pPr algn="just"/>
            <a:r>
              <a:rPr lang="uk-UA" sz="1400" dirty="0" smtClean="0"/>
              <a:t> </a:t>
            </a:r>
            <a:endParaRPr lang="uk-UA" sz="1400" kern="0" dirty="0">
              <a:latin typeface="+mn-lt"/>
            </a:endParaRPr>
          </a:p>
        </p:txBody>
      </p:sp>
      <p:sp>
        <p:nvSpPr>
          <p:cNvPr id="7" name="Номер слайда 6"/>
          <p:cNvSpPr>
            <a:spLocks noGrp="1"/>
          </p:cNvSpPr>
          <p:nvPr>
            <p:ph type="sldNum" sz="quarter" idx="12"/>
          </p:nvPr>
        </p:nvSpPr>
        <p:spPr>
          <a:xfrm>
            <a:off x="7010400" y="6529387"/>
            <a:ext cx="2133600" cy="328613"/>
          </a:xfrm>
        </p:spPr>
        <p:txBody>
          <a:bodyPr/>
          <a:lstStyle/>
          <a:p>
            <a:pPr>
              <a:defRPr/>
            </a:pPr>
            <a:fld id="{91E35DC3-C9B4-4E6D-93AF-6C02AC9958CC}" type="slidenum">
              <a:rPr lang="uk-UA" smtClean="0"/>
              <a:pPr>
                <a:defRPr/>
              </a:pPr>
              <a:t>11</a:t>
            </a:fld>
            <a:endParaRPr lang="uk-U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0" y="3175"/>
            <a:ext cx="9158288" cy="269875"/>
          </a:xfrm>
          <a:gradFill rotWithShape="1">
            <a:gsLst>
              <a:gs pos="0">
                <a:srgbClr val="DCB6FC"/>
              </a:gs>
              <a:gs pos="100000">
                <a:srgbClr val="9A7FB0"/>
              </a:gs>
            </a:gsLst>
            <a:path path="shape">
              <a:fillToRect l="50000" t="50000" r="50000" b="50000"/>
            </a:path>
          </a:gradFill>
        </p:spPr>
        <p:txBody>
          <a:bodyPr lIns="0" tIns="0" rIns="0" bIns="0"/>
          <a:lstStyle/>
          <a:p>
            <a:pPr algn="l" eaLnBrk="1" hangingPunct="1"/>
            <a:r>
              <a:rPr lang="uk-UA" sz="1600" b="1" i="1" dirty="0" smtClean="0">
                <a:latin typeface="Book Antiqua" pitchFamily="18" charset="0"/>
              </a:rPr>
              <a:t>                                                      </a:t>
            </a:r>
            <a:endParaRPr lang="uk-UA" sz="1600" b="1" i="1" dirty="0" smtClean="0">
              <a:solidFill>
                <a:schemeClr val="accent2"/>
              </a:solidFill>
              <a:latin typeface="Book Antiqua" pitchFamily="18" charset="0"/>
            </a:endParaRPr>
          </a:p>
        </p:txBody>
      </p:sp>
      <p:sp>
        <p:nvSpPr>
          <p:cNvPr id="14339" name="Line 3"/>
          <p:cNvSpPr>
            <a:spLocks noChangeShapeType="1"/>
          </p:cNvSpPr>
          <p:nvPr/>
        </p:nvSpPr>
        <p:spPr bwMode="auto">
          <a:xfrm>
            <a:off x="196850" y="290513"/>
            <a:ext cx="8997950" cy="0"/>
          </a:xfrm>
          <a:prstGeom prst="line">
            <a:avLst/>
          </a:prstGeom>
          <a:noFill/>
          <a:ln w="57150" cmpd="thickThin">
            <a:solidFill>
              <a:schemeClr val="tx1"/>
            </a:solidFill>
            <a:round/>
            <a:headEnd/>
            <a:tailEnd/>
          </a:ln>
        </p:spPr>
        <p:txBody>
          <a:bodyPr/>
          <a:lstStyle/>
          <a:p>
            <a:endParaRPr lang="uk-UA"/>
          </a:p>
        </p:txBody>
      </p:sp>
      <p:sp>
        <p:nvSpPr>
          <p:cNvPr id="14340" name="Rectangle 4"/>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tx2"/>
                </a:solidFill>
                <a:latin typeface="Book Antiqua" pitchFamily="18" charset="0"/>
              </a:rPr>
              <a:t>     </a:t>
            </a:r>
            <a:r>
              <a:rPr lang="uk-UA" sz="1600" b="1" i="1" dirty="0">
                <a:solidFill>
                  <a:schemeClr val="accent2"/>
                </a:solidFill>
                <a:latin typeface="Book Antiqua" pitchFamily="18" charset="0"/>
              </a:rPr>
              <a:t>Л е к ц і я   </a:t>
            </a:r>
            <a:r>
              <a:rPr lang="uk-UA" sz="1600" b="1" i="1" dirty="0" smtClean="0">
                <a:solidFill>
                  <a:schemeClr val="accent2"/>
                </a:solidFill>
                <a:latin typeface="Book Antiqua" pitchFamily="18" charset="0"/>
              </a:rPr>
              <a:t>12</a:t>
            </a:r>
            <a:r>
              <a:rPr lang="uk-UA" sz="1600" b="1" i="1" dirty="0">
                <a:solidFill>
                  <a:schemeClr val="tx2"/>
                </a:solidFill>
                <a:latin typeface="Book Antiqua" pitchFamily="18" charset="0"/>
              </a:rPr>
              <a:t>	 </a:t>
            </a:r>
            <a:r>
              <a:rPr lang="en-US" sz="1600" b="1" i="1" dirty="0">
                <a:solidFill>
                  <a:schemeClr val="tx2"/>
                </a:solidFill>
                <a:latin typeface="Book Antiqua" pitchFamily="18" charset="0"/>
              </a:rPr>
              <a:t>                                 </a:t>
            </a:r>
            <a:r>
              <a:rPr lang="uk-UA" sz="1600" b="1" i="1" dirty="0">
                <a:solidFill>
                  <a:schemeClr val="tx2"/>
                </a:solidFill>
                <a:latin typeface="Book Antiqua" pitchFamily="18" charset="0"/>
              </a:rPr>
              <a:t>						</a:t>
            </a:r>
          </a:p>
        </p:txBody>
      </p:sp>
      <p:sp>
        <p:nvSpPr>
          <p:cNvPr id="14341" name="Line 5"/>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6" name="Rectangle 2"/>
          <p:cNvSpPr txBox="1">
            <a:spLocks noChangeArrowheads="1"/>
          </p:cNvSpPr>
          <p:nvPr/>
        </p:nvSpPr>
        <p:spPr bwMode="auto">
          <a:xfrm>
            <a:off x="196850" y="274638"/>
            <a:ext cx="8767763" cy="525462"/>
          </a:xfrm>
          <a:prstGeom prst="rect">
            <a:avLst/>
          </a:prstGeom>
          <a:noFill/>
          <a:ln w="9525">
            <a:noFill/>
            <a:miter lim="800000"/>
            <a:headEnd/>
            <a:tailEnd/>
          </a:ln>
          <a:effectLst/>
        </p:spPr>
        <p:txBody>
          <a:bodyPr anchor="ctr"/>
          <a:lstStyle/>
          <a:p>
            <a:pPr algn="ctr">
              <a:defRPr/>
            </a:pPr>
            <a:r>
              <a:rPr lang="uk-UA" sz="4000" b="1" kern="0" dirty="0">
                <a:solidFill>
                  <a:schemeClr val="tx2"/>
                </a:solidFill>
                <a:latin typeface="+mj-lt"/>
                <a:ea typeface="+mj-ea"/>
                <a:cs typeface="+mj-cs"/>
              </a:rPr>
              <a:t/>
            </a:r>
            <a:br>
              <a:rPr lang="uk-UA" sz="4000" b="1" kern="0" dirty="0">
                <a:solidFill>
                  <a:schemeClr val="tx2"/>
                </a:solidFill>
                <a:latin typeface="+mj-lt"/>
                <a:ea typeface="+mj-ea"/>
                <a:cs typeface="+mj-cs"/>
              </a:rPr>
            </a:br>
            <a:r>
              <a:rPr lang="uk-UA" sz="3200" b="1" kern="0" dirty="0">
                <a:solidFill>
                  <a:schemeClr val="tx2"/>
                </a:solidFill>
                <a:latin typeface="+mj-lt"/>
                <a:ea typeface="+mj-ea"/>
                <a:cs typeface="+mj-cs"/>
              </a:rPr>
              <a:t>Комбіновані засоби системного аудиту</a:t>
            </a:r>
            <a:r>
              <a:rPr lang="uk-UA" sz="3200" kern="0" dirty="0">
                <a:solidFill>
                  <a:schemeClr val="tx2"/>
                </a:solidFill>
                <a:latin typeface="+mj-lt"/>
                <a:ea typeface="+mj-ea"/>
                <a:cs typeface="+mj-cs"/>
              </a:rPr>
              <a:t/>
            </a:r>
            <a:br>
              <a:rPr lang="uk-UA" sz="3200" kern="0" dirty="0">
                <a:solidFill>
                  <a:schemeClr val="tx2"/>
                </a:solidFill>
                <a:latin typeface="+mj-lt"/>
                <a:ea typeface="+mj-ea"/>
                <a:cs typeface="+mj-cs"/>
              </a:rPr>
            </a:br>
            <a:endParaRPr lang="uk-UA" sz="3200" kern="0" dirty="0">
              <a:solidFill>
                <a:schemeClr val="tx2"/>
              </a:solidFill>
              <a:latin typeface="+mj-lt"/>
              <a:ea typeface="+mj-ea"/>
              <a:cs typeface="+mj-cs"/>
            </a:endParaRPr>
          </a:p>
        </p:txBody>
      </p:sp>
      <p:sp>
        <p:nvSpPr>
          <p:cNvPr id="7" name="Rectangle 3"/>
          <p:cNvSpPr txBox="1">
            <a:spLocks noChangeArrowheads="1"/>
          </p:cNvSpPr>
          <p:nvPr/>
        </p:nvSpPr>
        <p:spPr>
          <a:xfrm>
            <a:off x="144596" y="895573"/>
            <a:ext cx="8767763" cy="5591175"/>
          </a:xfrm>
          <a:prstGeom prst="rect">
            <a:avLst/>
          </a:prstGeom>
        </p:spPr>
        <p:txBody>
          <a:bodyPr/>
          <a:lstStyle/>
          <a:p>
            <a:pPr indent="357188" algn="just">
              <a:lnSpc>
                <a:spcPct val="80000"/>
              </a:lnSpc>
              <a:spcBef>
                <a:spcPct val="20000"/>
              </a:spcBef>
              <a:defRPr/>
            </a:pPr>
            <a:r>
              <a:rPr lang="uk-UA" sz="2200" kern="0" dirty="0">
                <a:latin typeface="+mn-lt"/>
              </a:rPr>
              <a:t>Додатки та служби, запущені на машині, неминуче будуть містити помилки. Погано те, що будь-який добре написаний додаток може працювати в нашій системі неправильно сконфігурованим. Помилки і невірна конфігурація можуть полегшити зловмиснику завдання непомітного проникнення у </a:t>
            </a:r>
            <a:r>
              <a:rPr lang="uk-UA" sz="2200" kern="0" dirty="0" smtClean="0">
                <a:latin typeface="+mn-lt"/>
              </a:rPr>
              <a:t>мережу </a:t>
            </a:r>
            <a:r>
              <a:rPr lang="uk-UA" sz="2200" kern="0" dirty="0">
                <a:latin typeface="+mn-lt"/>
              </a:rPr>
              <a:t>і систему. Ці проблеми також можуть дозволити </a:t>
            </a:r>
            <a:r>
              <a:rPr lang="uk-UA" sz="2200" kern="0" dirty="0" smtClean="0"/>
              <a:t>зловмиснику</a:t>
            </a:r>
            <a:r>
              <a:rPr lang="uk-UA" sz="2200" kern="0" dirty="0" smtClean="0">
                <a:latin typeface="+mn-lt"/>
              </a:rPr>
              <a:t> </a:t>
            </a:r>
            <a:r>
              <a:rPr lang="uk-UA" sz="2200" kern="0" dirty="0">
                <a:latin typeface="+mn-lt"/>
              </a:rPr>
              <a:t>зіпсувати вам день атакою на критичні системи і служби.</a:t>
            </a:r>
          </a:p>
          <a:p>
            <a:pPr indent="357188" algn="just">
              <a:lnSpc>
                <a:spcPct val="80000"/>
              </a:lnSpc>
              <a:spcBef>
                <a:spcPct val="20000"/>
              </a:spcBef>
              <a:defRPr/>
            </a:pPr>
            <a:r>
              <a:rPr lang="uk-UA" sz="2200" kern="0" dirty="0">
                <a:solidFill>
                  <a:srgbClr val="7030A0"/>
                </a:solidFill>
                <a:latin typeface="+mn-lt"/>
              </a:rPr>
              <a:t>Помилки</a:t>
            </a:r>
            <a:r>
              <a:rPr lang="uk-UA" sz="2200" kern="0" dirty="0">
                <a:latin typeface="+mn-lt"/>
              </a:rPr>
              <a:t> і неправильна </a:t>
            </a:r>
            <a:r>
              <a:rPr lang="uk-UA" sz="2200" kern="0" dirty="0">
                <a:solidFill>
                  <a:srgbClr val="7030A0"/>
                </a:solidFill>
                <a:latin typeface="+mn-lt"/>
              </a:rPr>
              <a:t>конфігурація</a:t>
            </a:r>
            <a:r>
              <a:rPr lang="uk-UA" sz="2200" kern="0" dirty="0">
                <a:latin typeface="+mn-lt"/>
              </a:rPr>
              <a:t> </a:t>
            </a:r>
            <a:r>
              <a:rPr lang="uk-UA" sz="2200" kern="0" dirty="0" smtClean="0">
                <a:latin typeface="+mn-lt"/>
              </a:rPr>
              <a:t>теж називаються </a:t>
            </a:r>
            <a:r>
              <a:rPr lang="uk-UA" sz="2200" kern="0" dirty="0">
                <a:latin typeface="+mn-lt"/>
              </a:rPr>
              <a:t>вразливістю. Майже кожна система в локальній мережі має різні вразливості, які</a:t>
            </a:r>
          </a:p>
          <a:p>
            <a:pPr indent="357188" algn="just">
              <a:lnSpc>
                <a:spcPct val="80000"/>
              </a:lnSpc>
              <a:spcBef>
                <a:spcPct val="20000"/>
              </a:spcBef>
              <a:buFontTx/>
              <a:buChar char="•"/>
              <a:defRPr/>
            </a:pPr>
            <a:r>
              <a:rPr lang="uk-UA" sz="2200" kern="0" dirty="0">
                <a:latin typeface="+mn-lt"/>
              </a:rPr>
              <a:t> потенційно небезпечні </a:t>
            </a:r>
            <a:r>
              <a:rPr lang="uk-UA" sz="2200" kern="0" dirty="0" smtClean="0">
                <a:latin typeface="+mn-lt"/>
              </a:rPr>
              <a:t>і створюють можливості для зламу;  </a:t>
            </a:r>
            <a:r>
              <a:rPr lang="uk-UA" sz="2200" kern="0" dirty="0">
                <a:latin typeface="+mn-lt"/>
              </a:rPr>
              <a:t>поставивши собі таке завдання </a:t>
            </a:r>
            <a:r>
              <a:rPr lang="uk-UA" sz="2200" kern="0" dirty="0"/>
              <a:t>зловмисник</a:t>
            </a:r>
            <a:r>
              <a:rPr lang="uk-UA" sz="2200" kern="0" dirty="0">
                <a:latin typeface="+mn-lt"/>
              </a:rPr>
              <a:t> може нишпорити по інтернету в пошуках программного коду, який може бути зламаний;</a:t>
            </a:r>
          </a:p>
          <a:p>
            <a:pPr indent="357188" algn="just">
              <a:lnSpc>
                <a:spcPct val="80000"/>
              </a:lnSpc>
              <a:spcBef>
                <a:spcPct val="20000"/>
              </a:spcBef>
              <a:buFontTx/>
              <a:buChar char="•"/>
              <a:defRPr/>
            </a:pPr>
            <a:r>
              <a:rPr lang="uk-UA" sz="2200" kern="0" dirty="0">
                <a:latin typeface="+mn-lt"/>
              </a:rPr>
              <a:t>поки не несуть в собі потенційну небезпеку зламу, але завжди можуть знайтися люди, які, попрацювавши як слід над цим питанням, можуть добитися результату;</a:t>
            </a:r>
          </a:p>
          <a:p>
            <a:pPr indent="357188" algn="just">
              <a:lnSpc>
                <a:spcPct val="80000"/>
              </a:lnSpc>
              <a:spcBef>
                <a:spcPct val="20000"/>
              </a:spcBef>
              <a:buFontTx/>
              <a:buChar char="•"/>
              <a:defRPr/>
            </a:pPr>
            <a:r>
              <a:rPr lang="uk-UA" sz="2200" kern="0" dirty="0">
                <a:latin typeface="+mn-lt"/>
              </a:rPr>
              <a:t>просто залишаються невиявленими і чекають своєї черги.</a:t>
            </a:r>
          </a:p>
        </p:txBody>
      </p:sp>
      <p:sp>
        <p:nvSpPr>
          <p:cNvPr id="9" name="Номер слайда 8"/>
          <p:cNvSpPr>
            <a:spLocks noGrp="1"/>
          </p:cNvSpPr>
          <p:nvPr>
            <p:ph type="sldNum" sz="quarter" idx="12"/>
          </p:nvPr>
        </p:nvSpPr>
        <p:spPr/>
        <p:txBody>
          <a:bodyPr/>
          <a:lstStyle/>
          <a:p>
            <a:pPr>
              <a:defRPr/>
            </a:pPr>
            <a:fld id="{91E35DC3-C9B4-4E6D-93AF-6C02AC9958CC}" type="slidenum">
              <a:rPr lang="uk-UA" smtClean="0"/>
              <a:pPr>
                <a:defRPr/>
              </a:pPr>
              <a:t>12</a:t>
            </a:fld>
            <a:endParaRPr lang="uk-UA"/>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3175"/>
            <a:ext cx="9158288" cy="269875"/>
          </a:xfrm>
          <a:gradFill rotWithShape="1">
            <a:gsLst>
              <a:gs pos="0">
                <a:srgbClr val="DCB6FC"/>
              </a:gs>
              <a:gs pos="100000">
                <a:srgbClr val="9A7FB0"/>
              </a:gs>
            </a:gsLst>
            <a:path path="shape">
              <a:fillToRect l="50000" t="50000" r="50000" b="50000"/>
            </a:path>
          </a:gradFill>
        </p:spPr>
        <p:txBody>
          <a:bodyPr lIns="0" tIns="0" rIns="0" bIns="0"/>
          <a:lstStyle/>
          <a:p>
            <a:pPr algn="l" eaLnBrk="1" hangingPunct="1"/>
            <a:r>
              <a:rPr lang="uk-UA" sz="1600" b="1" i="1" dirty="0" smtClean="0">
                <a:latin typeface="Book Antiqua" pitchFamily="18" charset="0"/>
              </a:rPr>
              <a:t>                                                      </a:t>
            </a:r>
            <a:endParaRPr lang="uk-UA" sz="1600" b="1" i="1" dirty="0" smtClean="0">
              <a:solidFill>
                <a:schemeClr val="accent2"/>
              </a:solidFill>
              <a:latin typeface="Book Antiqua" pitchFamily="18" charset="0"/>
            </a:endParaRPr>
          </a:p>
        </p:txBody>
      </p:sp>
      <p:sp>
        <p:nvSpPr>
          <p:cNvPr id="15363" name="Line 3"/>
          <p:cNvSpPr>
            <a:spLocks noChangeShapeType="1"/>
          </p:cNvSpPr>
          <p:nvPr/>
        </p:nvSpPr>
        <p:spPr bwMode="auto">
          <a:xfrm>
            <a:off x="196850" y="290513"/>
            <a:ext cx="8997950" cy="0"/>
          </a:xfrm>
          <a:prstGeom prst="line">
            <a:avLst/>
          </a:prstGeom>
          <a:noFill/>
          <a:ln w="57150" cmpd="thickThin">
            <a:solidFill>
              <a:schemeClr val="tx1"/>
            </a:solidFill>
            <a:round/>
            <a:headEnd/>
            <a:tailEnd/>
          </a:ln>
        </p:spPr>
        <p:txBody>
          <a:bodyPr/>
          <a:lstStyle/>
          <a:p>
            <a:endParaRPr lang="uk-UA"/>
          </a:p>
        </p:txBody>
      </p:sp>
      <p:sp>
        <p:nvSpPr>
          <p:cNvPr id="15364" name="Rectangle 4"/>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tx2"/>
                </a:solidFill>
                <a:latin typeface="Book Antiqua" pitchFamily="18" charset="0"/>
              </a:rPr>
              <a:t>     </a:t>
            </a:r>
            <a:r>
              <a:rPr lang="uk-UA" sz="1600" b="1" i="1" dirty="0">
                <a:solidFill>
                  <a:schemeClr val="accent2"/>
                </a:solidFill>
                <a:latin typeface="Book Antiqua" pitchFamily="18" charset="0"/>
              </a:rPr>
              <a:t>Л е к ц і я   </a:t>
            </a:r>
            <a:r>
              <a:rPr lang="uk-UA" sz="1600" b="1" i="1" dirty="0" smtClean="0">
                <a:solidFill>
                  <a:schemeClr val="accent2"/>
                </a:solidFill>
                <a:latin typeface="Book Antiqua" pitchFamily="18" charset="0"/>
              </a:rPr>
              <a:t>12</a:t>
            </a:r>
            <a:r>
              <a:rPr lang="uk-UA" sz="1600" b="1" i="1" dirty="0">
                <a:solidFill>
                  <a:schemeClr val="tx2"/>
                </a:solidFill>
                <a:latin typeface="Book Antiqua" pitchFamily="18" charset="0"/>
              </a:rPr>
              <a:t>	</a:t>
            </a:r>
            <a:r>
              <a:rPr lang="en-US" sz="1600" b="1" i="1" dirty="0">
                <a:solidFill>
                  <a:schemeClr val="tx2"/>
                </a:solidFill>
                <a:latin typeface="Book Antiqua" pitchFamily="18" charset="0"/>
              </a:rPr>
              <a:t>		</a:t>
            </a:r>
            <a:r>
              <a:rPr lang="uk-UA" sz="1600" b="1" i="1" dirty="0">
                <a:solidFill>
                  <a:schemeClr val="tx2"/>
                </a:solidFill>
                <a:latin typeface="Book Antiqua" pitchFamily="18" charset="0"/>
              </a:rPr>
              <a:t>					</a:t>
            </a:r>
          </a:p>
        </p:txBody>
      </p:sp>
      <p:sp>
        <p:nvSpPr>
          <p:cNvPr id="15365" name="Line 5"/>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6" name="Rectangle 3"/>
          <p:cNvSpPr txBox="1">
            <a:spLocks noChangeArrowheads="1"/>
          </p:cNvSpPr>
          <p:nvPr/>
        </p:nvSpPr>
        <p:spPr>
          <a:xfrm>
            <a:off x="196850" y="471488"/>
            <a:ext cx="8720138" cy="6102350"/>
          </a:xfrm>
          <a:prstGeom prst="rect">
            <a:avLst/>
          </a:prstGeom>
        </p:spPr>
        <p:txBody>
          <a:bodyPr/>
          <a:lstStyle/>
          <a:p>
            <a:pPr indent="357188" algn="just">
              <a:lnSpc>
                <a:spcPct val="80000"/>
              </a:lnSpc>
              <a:spcBef>
                <a:spcPct val="20000"/>
              </a:spcBef>
              <a:defRPr/>
            </a:pPr>
            <a:r>
              <a:rPr lang="uk-UA" sz="2200" kern="0" dirty="0">
                <a:latin typeface="+mn-lt"/>
              </a:rPr>
              <a:t>Атаки на </a:t>
            </a:r>
            <a:r>
              <a:rPr lang="uk-UA" sz="2200" kern="0" dirty="0" smtClean="0">
                <a:latin typeface="+mn-lt"/>
              </a:rPr>
              <a:t>вразливості </a:t>
            </a:r>
            <a:r>
              <a:rPr lang="uk-UA" sz="2200" kern="0" dirty="0">
                <a:latin typeface="+mn-lt"/>
              </a:rPr>
              <a:t>зазвичай </a:t>
            </a:r>
            <a:r>
              <a:rPr lang="uk-UA" sz="2200" kern="0" dirty="0" smtClean="0">
                <a:latin typeface="+mn-lt"/>
              </a:rPr>
              <a:t>призводять до краху </a:t>
            </a:r>
            <a:r>
              <a:rPr lang="uk-UA" sz="2200" kern="0" dirty="0">
                <a:latin typeface="+mn-lt"/>
              </a:rPr>
              <a:t>служб або порушення нормальної роботи.</a:t>
            </a:r>
          </a:p>
          <a:p>
            <a:pPr indent="357188" algn="just">
              <a:lnSpc>
                <a:spcPct val="80000"/>
              </a:lnSpc>
              <a:spcBef>
                <a:spcPct val="20000"/>
              </a:spcBef>
              <a:buFontTx/>
              <a:buChar char="•"/>
              <a:defRPr/>
            </a:pPr>
            <a:r>
              <a:rPr lang="uk-UA" sz="2200" kern="0" dirty="0">
                <a:latin typeface="+mn-lt"/>
              </a:rPr>
              <a:t>Деякі з цих атак </a:t>
            </a:r>
            <a:r>
              <a:rPr lang="uk-UA" sz="2200" kern="0" dirty="0" smtClean="0">
                <a:latin typeface="+mn-lt"/>
              </a:rPr>
              <a:t>переводять </a:t>
            </a:r>
            <a:r>
              <a:rPr lang="uk-UA" sz="2200" kern="0" dirty="0">
                <a:latin typeface="+mn-lt"/>
              </a:rPr>
              <a:t>додаток в стан, при якому </a:t>
            </a:r>
            <a:r>
              <a:rPr lang="uk-UA" sz="2200" kern="0" dirty="0" smtClean="0">
                <a:latin typeface="+mn-lt"/>
              </a:rPr>
              <a:t>він </a:t>
            </a:r>
            <a:r>
              <a:rPr lang="uk-UA" sz="2200" kern="0" dirty="0">
                <a:latin typeface="+mn-lt"/>
              </a:rPr>
              <a:t>не зможе працювати;</a:t>
            </a:r>
          </a:p>
          <a:p>
            <a:pPr indent="357188" algn="just">
              <a:lnSpc>
                <a:spcPct val="80000"/>
              </a:lnSpc>
              <a:spcBef>
                <a:spcPct val="20000"/>
              </a:spcBef>
              <a:buFontTx/>
              <a:buChar char="•"/>
              <a:defRPr/>
            </a:pPr>
            <a:r>
              <a:rPr lang="uk-UA" sz="2200" kern="0" dirty="0">
                <a:latin typeface="+mn-lt"/>
              </a:rPr>
              <a:t>інші пожирають таку кількість системних ресурсів, що система не може далі виконувати свої </a:t>
            </a:r>
            <a:r>
              <a:rPr lang="uk-UA" sz="2200" kern="0" dirty="0" smtClean="0">
                <a:latin typeface="+mn-lt"/>
              </a:rPr>
              <a:t>функції – атаки на </a:t>
            </a:r>
            <a:r>
              <a:rPr lang="uk-UA" sz="2200" kern="0" dirty="0">
                <a:latin typeface="+mn-lt"/>
              </a:rPr>
              <a:t>відмову в обслуговуванні </a:t>
            </a:r>
            <a:r>
              <a:rPr lang="uk-UA" sz="2200" kern="0" dirty="0" smtClean="0">
                <a:latin typeface="+mn-lt"/>
              </a:rPr>
              <a:t>– D</a:t>
            </a:r>
            <a:r>
              <a:rPr lang="en-US" sz="2200" kern="0" dirty="0" smtClean="0">
                <a:latin typeface="+mn-lt"/>
              </a:rPr>
              <a:t>o</a:t>
            </a:r>
            <a:r>
              <a:rPr lang="uk-UA" sz="2200" kern="0" dirty="0" smtClean="0">
                <a:latin typeface="+mn-lt"/>
              </a:rPr>
              <a:t>S-атаками </a:t>
            </a:r>
            <a:r>
              <a:rPr lang="uk-UA" sz="2200" kern="0" dirty="0">
                <a:latin typeface="+mn-lt"/>
              </a:rPr>
              <a:t>(Denial-of-Service).</a:t>
            </a:r>
          </a:p>
          <a:p>
            <a:pPr indent="357188" algn="just">
              <a:lnSpc>
                <a:spcPct val="80000"/>
              </a:lnSpc>
              <a:spcBef>
                <a:spcPct val="20000"/>
              </a:spcBef>
              <a:buFontTx/>
              <a:buChar char="•"/>
              <a:defRPr/>
            </a:pPr>
            <a:r>
              <a:rPr lang="uk-UA" sz="2200" kern="0" dirty="0">
                <a:latin typeface="+mn-lt"/>
              </a:rPr>
              <a:t>Треті - дозволяють </a:t>
            </a:r>
            <a:r>
              <a:rPr lang="uk-UA" sz="2200" kern="0" dirty="0"/>
              <a:t>зловмиснику</a:t>
            </a:r>
            <a:r>
              <a:rPr lang="uk-UA" sz="2200" kern="0" dirty="0">
                <a:latin typeface="+mn-lt"/>
              </a:rPr>
              <a:t> змусити додаток виконувати функції, які вони в звичайних умовах виконувати не повинні. І, оскільки багато служб виконуються з повноваженнями користувача </a:t>
            </a:r>
            <a:r>
              <a:rPr lang="uk-UA" sz="2200" i="1" kern="0" dirty="0">
                <a:solidFill>
                  <a:srgbClr val="7030A0"/>
                </a:solidFill>
                <a:latin typeface="+mn-lt"/>
              </a:rPr>
              <a:t>root</a:t>
            </a:r>
            <a:r>
              <a:rPr lang="uk-UA" sz="2200" kern="0" dirty="0">
                <a:latin typeface="+mn-lt"/>
              </a:rPr>
              <a:t> або адміністратора, </a:t>
            </a:r>
            <a:r>
              <a:rPr lang="uk-UA" sz="2200" kern="0" dirty="0"/>
              <a:t>зловмисник</a:t>
            </a:r>
            <a:r>
              <a:rPr lang="uk-UA" sz="2200" kern="0" dirty="0">
                <a:latin typeface="+mn-lt"/>
              </a:rPr>
              <a:t> може отримати в системі привілеї суперкористувача, уникнувши звичайного процесу авторизації.</a:t>
            </a:r>
          </a:p>
          <a:p>
            <a:pPr indent="357188" algn="just">
              <a:lnSpc>
                <a:spcPct val="80000"/>
              </a:lnSpc>
              <a:spcBef>
                <a:spcPct val="20000"/>
              </a:spcBef>
              <a:defRPr/>
            </a:pPr>
            <a:endParaRPr lang="uk-UA" sz="2200" kern="0" dirty="0">
              <a:latin typeface="+mn-lt"/>
            </a:endParaRPr>
          </a:p>
          <a:p>
            <a:pPr indent="357188" algn="just">
              <a:lnSpc>
                <a:spcPct val="80000"/>
              </a:lnSpc>
              <a:spcBef>
                <a:spcPct val="20000"/>
              </a:spcBef>
              <a:defRPr/>
            </a:pPr>
            <a:r>
              <a:rPr lang="uk-UA" sz="2200" kern="0" dirty="0">
                <a:latin typeface="+mn-lt"/>
              </a:rPr>
              <a:t> При такому сценарії є два типи вразливостей, які можуть бути використані:</a:t>
            </a:r>
          </a:p>
          <a:p>
            <a:pPr indent="357188" algn="just">
              <a:lnSpc>
                <a:spcPct val="80000"/>
              </a:lnSpc>
              <a:spcBef>
                <a:spcPct val="20000"/>
              </a:spcBef>
              <a:buFontTx/>
              <a:buChar char="•"/>
              <a:defRPr/>
            </a:pPr>
            <a:r>
              <a:rPr lang="uk-UA" sz="2200" kern="0" dirty="0">
                <a:latin typeface="+mn-lt"/>
              </a:rPr>
              <a:t>помилка, що дозволяє маніпулювати службою непередбачуваним чином, відома, як </a:t>
            </a:r>
            <a:r>
              <a:rPr lang="uk-UA" sz="2200" kern="0" dirty="0">
                <a:solidFill>
                  <a:srgbClr val="FF0000"/>
                </a:solidFill>
                <a:latin typeface="+mn-lt"/>
              </a:rPr>
              <a:t>уразливість додатка</a:t>
            </a:r>
            <a:r>
              <a:rPr lang="uk-UA" sz="2200" kern="0" dirty="0">
                <a:latin typeface="+mn-lt"/>
              </a:rPr>
              <a:t>;</a:t>
            </a:r>
          </a:p>
          <a:p>
            <a:pPr indent="357188" algn="just">
              <a:lnSpc>
                <a:spcPct val="80000"/>
              </a:lnSpc>
              <a:spcBef>
                <a:spcPct val="20000"/>
              </a:spcBef>
              <a:buFontTx/>
              <a:buChar char="•"/>
              <a:defRPr/>
            </a:pPr>
            <a:r>
              <a:rPr lang="uk-UA" sz="2200" kern="0" dirty="0">
                <a:latin typeface="+mn-lt"/>
              </a:rPr>
              <a:t>помилка конфігурації служби (запущеної з повноваженнями адміністратора), відома як </a:t>
            </a:r>
            <a:r>
              <a:rPr lang="uk-UA" sz="2200" kern="0" dirty="0">
                <a:solidFill>
                  <a:srgbClr val="FF0000"/>
                </a:solidFill>
                <a:latin typeface="+mn-lt"/>
              </a:rPr>
              <a:t>уразливість конфігурації</a:t>
            </a:r>
            <a:r>
              <a:rPr lang="uk-UA" sz="2200" kern="0" dirty="0">
                <a:latin typeface="+mn-lt"/>
              </a:rPr>
              <a:t>.</a:t>
            </a:r>
          </a:p>
        </p:txBody>
      </p:sp>
      <p:sp>
        <p:nvSpPr>
          <p:cNvPr id="8" name="Номер слайда 7"/>
          <p:cNvSpPr>
            <a:spLocks noGrp="1"/>
          </p:cNvSpPr>
          <p:nvPr>
            <p:ph type="sldNum" sz="quarter" idx="12"/>
          </p:nvPr>
        </p:nvSpPr>
        <p:spPr>
          <a:xfrm>
            <a:off x="7010400" y="6524625"/>
            <a:ext cx="2133600" cy="328613"/>
          </a:xfrm>
        </p:spPr>
        <p:txBody>
          <a:bodyPr/>
          <a:lstStyle/>
          <a:p>
            <a:pPr>
              <a:defRPr/>
            </a:pPr>
            <a:fld id="{91E35DC3-C9B4-4E6D-93AF-6C02AC9958CC}" type="slidenum">
              <a:rPr lang="uk-UA" smtClean="0"/>
              <a:pPr>
                <a:defRPr/>
              </a:pPr>
              <a:t>13</a:t>
            </a:fld>
            <a:endParaRPr lang="uk-UA"/>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4"/>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tx2"/>
                </a:solidFill>
                <a:latin typeface="Book Antiqua" pitchFamily="18" charset="0"/>
              </a:rPr>
              <a:t>     </a:t>
            </a:r>
            <a:r>
              <a:rPr lang="uk-UA" sz="1600" b="1" i="1" dirty="0">
                <a:solidFill>
                  <a:schemeClr val="accent2"/>
                </a:solidFill>
                <a:latin typeface="Book Antiqua" pitchFamily="18" charset="0"/>
              </a:rPr>
              <a:t>Л е к ц і я   </a:t>
            </a:r>
            <a:r>
              <a:rPr lang="uk-UA" sz="1600" b="1" i="1" dirty="0" smtClean="0">
                <a:solidFill>
                  <a:schemeClr val="accent2"/>
                </a:solidFill>
                <a:latin typeface="Book Antiqua" pitchFamily="18" charset="0"/>
              </a:rPr>
              <a:t>12</a:t>
            </a:r>
            <a:r>
              <a:rPr lang="en-US" sz="1600" b="1" i="1" dirty="0" smtClean="0">
                <a:solidFill>
                  <a:schemeClr val="accent2"/>
                </a:solidFill>
                <a:latin typeface="Book Antiqua" pitchFamily="18" charset="0"/>
              </a:rPr>
              <a:t>.</a:t>
            </a:r>
            <a:r>
              <a:rPr lang="uk-UA" sz="1600" b="1" i="1" dirty="0">
                <a:solidFill>
                  <a:schemeClr val="tx2"/>
                </a:solidFill>
                <a:latin typeface="Book Antiqua" pitchFamily="18" charset="0"/>
              </a:rPr>
              <a:t>								</a:t>
            </a:r>
          </a:p>
        </p:txBody>
      </p:sp>
      <p:sp>
        <p:nvSpPr>
          <p:cNvPr id="16388" name="Line 5"/>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16389" name="Line 27"/>
          <p:cNvSpPr>
            <a:spLocks noChangeShapeType="1"/>
          </p:cNvSpPr>
          <p:nvPr/>
        </p:nvSpPr>
        <p:spPr bwMode="auto">
          <a:xfrm>
            <a:off x="196850" y="290513"/>
            <a:ext cx="8997950" cy="0"/>
          </a:xfrm>
          <a:prstGeom prst="line">
            <a:avLst/>
          </a:prstGeom>
          <a:noFill/>
          <a:ln w="57150" cmpd="thickThin">
            <a:solidFill>
              <a:schemeClr val="tx1"/>
            </a:solidFill>
            <a:round/>
            <a:headEnd/>
            <a:tailEnd/>
          </a:ln>
        </p:spPr>
        <p:txBody>
          <a:bodyPr/>
          <a:lstStyle/>
          <a:p>
            <a:endParaRPr lang="uk-UA"/>
          </a:p>
        </p:txBody>
      </p:sp>
      <p:sp>
        <p:nvSpPr>
          <p:cNvPr id="6" name="Rectangle 3"/>
          <p:cNvSpPr txBox="1">
            <a:spLocks noChangeArrowheads="1"/>
          </p:cNvSpPr>
          <p:nvPr/>
        </p:nvSpPr>
        <p:spPr>
          <a:xfrm>
            <a:off x="196850" y="479469"/>
            <a:ext cx="8767763" cy="5797545"/>
          </a:xfrm>
          <a:prstGeom prst="rect">
            <a:avLst/>
          </a:prstGeom>
        </p:spPr>
        <p:txBody>
          <a:bodyPr/>
          <a:lstStyle/>
          <a:p>
            <a:pPr indent="357188" algn="just">
              <a:spcBef>
                <a:spcPct val="20000"/>
              </a:spcBef>
              <a:defRPr/>
            </a:pPr>
            <a:r>
              <a:rPr lang="uk-UA" kern="0" dirty="0" smtClean="0">
                <a:latin typeface="+mn-lt"/>
              </a:rPr>
              <a:t>Якщо </a:t>
            </a:r>
            <a:r>
              <a:rPr lang="uk-UA" kern="0" dirty="0">
                <a:latin typeface="+mn-lt"/>
              </a:rPr>
              <a:t>служба запущена з повноваженнями непривілейованого користувача з обмеженими правами доступу, то </a:t>
            </a:r>
            <a:r>
              <a:rPr lang="uk-UA" kern="0" dirty="0"/>
              <a:t>зловмисник</a:t>
            </a:r>
            <a:r>
              <a:rPr lang="uk-UA" kern="0" dirty="0">
                <a:latin typeface="+mn-lt"/>
              </a:rPr>
              <a:t>, що використав уразливість додатка, не зможе отримати великі повноваження.</a:t>
            </a:r>
          </a:p>
          <a:p>
            <a:pPr indent="357188" algn="just">
              <a:spcBef>
                <a:spcPct val="20000"/>
              </a:spcBef>
              <a:defRPr/>
            </a:pPr>
            <a:r>
              <a:rPr lang="uk-UA" kern="0" dirty="0">
                <a:latin typeface="+mn-lt"/>
              </a:rPr>
              <a:t>Якщо </a:t>
            </a:r>
            <a:r>
              <a:rPr lang="uk-UA" kern="0" dirty="0"/>
              <a:t>зловмисник</a:t>
            </a:r>
            <a:r>
              <a:rPr lang="uk-UA" kern="0" dirty="0">
                <a:latin typeface="+mn-lt"/>
              </a:rPr>
              <a:t> використовував переповнення буферу проти Web-служби, яка запущена з повноваженнями адміністратора, і переповнення буферу призвело до можливості виконання системних команд від імені користувача Web-служби, то </a:t>
            </a:r>
            <a:r>
              <a:rPr lang="uk-UA" kern="0" dirty="0"/>
              <a:t>зловмисник</a:t>
            </a:r>
            <a:r>
              <a:rPr lang="uk-UA" kern="0" dirty="0">
                <a:latin typeface="+mn-lt"/>
              </a:rPr>
              <a:t> отримує повний доступ до системи.</a:t>
            </a:r>
          </a:p>
          <a:p>
            <a:pPr indent="357188" algn="just">
              <a:spcBef>
                <a:spcPct val="20000"/>
              </a:spcBef>
              <a:defRPr/>
            </a:pPr>
            <a:r>
              <a:rPr lang="uk-UA" kern="0" dirty="0">
                <a:latin typeface="+mn-lt"/>
              </a:rPr>
              <a:t>Однак якщо він використовує переповнення буферу проти Web-служби, яка запущена з повноваженнями непривілейованого </a:t>
            </a:r>
            <a:r>
              <a:rPr lang="uk-UA" kern="0" dirty="0" smtClean="0">
                <a:latin typeface="+mn-lt"/>
              </a:rPr>
              <a:t>користувача, </a:t>
            </a:r>
            <a:r>
              <a:rPr lang="uk-UA" kern="0" dirty="0">
                <a:latin typeface="+mn-lt"/>
              </a:rPr>
              <a:t>то він отримає доступ тільки до тієї частини системи, до якої має доступ </a:t>
            </a:r>
            <a:r>
              <a:rPr lang="uk-UA" kern="0" dirty="0" smtClean="0">
                <a:latin typeface="+mn-lt"/>
              </a:rPr>
              <a:t>цей користувач. </a:t>
            </a:r>
            <a:r>
              <a:rPr lang="uk-UA" kern="0" dirty="0">
                <a:latin typeface="+mn-lt"/>
              </a:rPr>
              <a:t>Усувайте вразливості конфігурації, уразливості додатка приносять менше клопоту.</a:t>
            </a:r>
          </a:p>
          <a:p>
            <a:pPr indent="357188" algn="just">
              <a:spcBef>
                <a:spcPct val="20000"/>
              </a:spcBef>
              <a:defRPr/>
            </a:pPr>
            <a:r>
              <a:rPr lang="uk-UA" kern="0" dirty="0" smtClean="0">
                <a:latin typeface="+mn-lt"/>
              </a:rPr>
              <a:t>Метою менеджерів </a:t>
            </a:r>
            <a:r>
              <a:rPr lang="uk-UA" kern="0" dirty="0">
                <a:latin typeface="+mn-lt"/>
              </a:rPr>
              <a:t>та адміністраторів мережі </a:t>
            </a:r>
            <a:r>
              <a:rPr lang="uk-UA" kern="0" dirty="0" smtClean="0">
                <a:latin typeface="+mn-lt"/>
              </a:rPr>
              <a:t>є </a:t>
            </a:r>
            <a:r>
              <a:rPr lang="uk-UA" kern="0" dirty="0">
                <a:latin typeface="+mn-lt"/>
              </a:rPr>
              <a:t>знайти </a:t>
            </a:r>
            <a:r>
              <a:rPr lang="uk-UA" kern="0" dirty="0" smtClean="0">
                <a:latin typeface="+mn-lt"/>
              </a:rPr>
              <a:t>вразливості </a:t>
            </a:r>
            <a:r>
              <a:rPr lang="uk-UA" kern="0" dirty="0">
                <a:latin typeface="+mn-lt"/>
              </a:rPr>
              <a:t>в мережі раніше, ніж це зробить хтось інший</a:t>
            </a:r>
            <a:r>
              <a:rPr lang="uk-UA" kern="0" dirty="0" smtClean="0">
                <a:latin typeface="+mn-lt"/>
              </a:rPr>
              <a:t>.</a:t>
            </a:r>
          </a:p>
          <a:p>
            <a:pPr indent="357188" algn="just">
              <a:spcBef>
                <a:spcPct val="20000"/>
              </a:spcBef>
              <a:defRPr/>
            </a:pPr>
            <a:endParaRPr lang="uk-UA" kern="0" dirty="0" smtClean="0">
              <a:latin typeface="+mn-lt"/>
            </a:endParaRPr>
          </a:p>
          <a:p>
            <a:pPr marL="342900" indent="-342900">
              <a:spcBef>
                <a:spcPct val="20000"/>
              </a:spcBef>
              <a:defRPr/>
            </a:pPr>
            <a:r>
              <a:rPr lang="uk-UA" kern="0" dirty="0" smtClean="0"/>
              <a:t>З появою все більш складних і тонких способів проникнень в систему, виникає необхідність в утилітах, що допомагають виявити несанкціоновані модифікації файлів. </a:t>
            </a:r>
          </a:p>
          <a:p>
            <a:pPr marL="342900" indent="-342900">
              <a:spcBef>
                <a:spcPct val="20000"/>
              </a:spcBef>
              <a:defRPr/>
            </a:pPr>
            <a:r>
              <a:rPr lang="uk-UA" kern="0" dirty="0" smtClean="0"/>
              <a:t>Такими утилітами можуть бути: </a:t>
            </a:r>
            <a:r>
              <a:rPr lang="en-US" kern="0" dirty="0" err="1" smtClean="0"/>
              <a:t>Nessus</a:t>
            </a:r>
            <a:r>
              <a:rPr lang="en-US" kern="0" dirty="0" smtClean="0"/>
              <a:t>, Stat, Retina</a:t>
            </a:r>
            <a:r>
              <a:rPr lang="uk-UA" kern="0" dirty="0" smtClean="0"/>
              <a:t>.</a:t>
            </a:r>
          </a:p>
          <a:p>
            <a:pPr indent="357188" algn="just">
              <a:spcBef>
                <a:spcPct val="20000"/>
              </a:spcBef>
              <a:defRPr/>
            </a:pPr>
            <a:endParaRPr lang="uk-UA" kern="0" dirty="0">
              <a:latin typeface="+mn-lt"/>
            </a:endParaRPr>
          </a:p>
        </p:txBody>
      </p:sp>
      <p:sp>
        <p:nvSpPr>
          <p:cNvPr id="7" name="Rectangle 2"/>
          <p:cNvSpPr>
            <a:spLocks noGrp="1" noChangeArrowheads="1"/>
          </p:cNvSpPr>
          <p:nvPr>
            <p:ph type="title"/>
          </p:nvPr>
        </p:nvSpPr>
        <p:spPr>
          <a:xfrm>
            <a:off x="0" y="3175"/>
            <a:ext cx="9158288" cy="269875"/>
          </a:xfrm>
          <a:gradFill rotWithShape="1">
            <a:gsLst>
              <a:gs pos="0">
                <a:srgbClr val="DCB6FC"/>
              </a:gs>
              <a:gs pos="100000">
                <a:srgbClr val="9A7FB0"/>
              </a:gs>
            </a:gsLst>
            <a:path path="shape">
              <a:fillToRect l="50000" t="50000" r="50000" b="50000"/>
            </a:path>
          </a:gradFill>
        </p:spPr>
        <p:txBody>
          <a:bodyPr lIns="0" tIns="0" rIns="0" bIns="0"/>
          <a:lstStyle/>
          <a:p>
            <a:pPr algn="l" eaLnBrk="1" hangingPunct="1"/>
            <a:r>
              <a:rPr lang="uk-UA" sz="1600" b="1" i="1" dirty="0" smtClean="0">
                <a:latin typeface="Book Antiqua" pitchFamily="18" charset="0"/>
              </a:rPr>
              <a:t>                                                      </a:t>
            </a:r>
            <a:endParaRPr lang="uk-UA" sz="1600" b="1" i="1" dirty="0" smtClean="0">
              <a:solidFill>
                <a:schemeClr val="accent2"/>
              </a:solidFill>
              <a:latin typeface="Book Antiqua" pitchFamily="18" charset="0"/>
            </a:endParaRPr>
          </a:p>
        </p:txBody>
      </p:sp>
      <p:sp>
        <p:nvSpPr>
          <p:cNvPr id="9" name="Номер слайда 8"/>
          <p:cNvSpPr>
            <a:spLocks noGrp="1"/>
          </p:cNvSpPr>
          <p:nvPr>
            <p:ph type="sldNum" sz="quarter" idx="12"/>
          </p:nvPr>
        </p:nvSpPr>
        <p:spPr>
          <a:xfrm>
            <a:off x="7024688" y="6524625"/>
            <a:ext cx="2133600" cy="328613"/>
          </a:xfrm>
        </p:spPr>
        <p:txBody>
          <a:bodyPr/>
          <a:lstStyle/>
          <a:p>
            <a:pPr>
              <a:defRPr/>
            </a:pPr>
            <a:fld id="{91E35DC3-C9B4-4E6D-93AF-6C02AC9958CC}" type="slidenum">
              <a:rPr lang="uk-UA" smtClean="0"/>
              <a:pPr>
                <a:defRPr/>
              </a:pPr>
              <a:t>14</a:t>
            </a:fld>
            <a:endParaRPr lang="uk-U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a:xfrm>
            <a:off x="117414" y="325395"/>
            <a:ext cx="8385175" cy="511182"/>
          </a:xfrm>
        </p:spPr>
        <p:txBody>
          <a:bodyPr/>
          <a:lstStyle/>
          <a:p>
            <a:pPr algn="l" eaLnBrk="1" hangingPunct="1"/>
            <a:r>
              <a:rPr lang="uk-UA" sz="3600" i="1" dirty="0" err="1" smtClean="0">
                <a:solidFill>
                  <a:schemeClr val="tx1"/>
                </a:solidFill>
              </a:rPr>
              <a:t>Nessus</a:t>
            </a:r>
            <a:endParaRPr lang="uk-UA" i="1" dirty="0" smtClean="0">
              <a:solidFill>
                <a:schemeClr val="tx1"/>
              </a:solidFill>
            </a:endParaRPr>
          </a:p>
        </p:txBody>
      </p:sp>
      <p:sp>
        <p:nvSpPr>
          <p:cNvPr id="18435" name="Rectangle 3"/>
          <p:cNvSpPr>
            <a:spLocks noGrp="1" noRot="1" noChangeArrowheads="1"/>
          </p:cNvSpPr>
          <p:nvPr>
            <p:ph type="body" idx="1"/>
          </p:nvPr>
        </p:nvSpPr>
        <p:spPr>
          <a:xfrm>
            <a:off x="117414" y="836578"/>
            <a:ext cx="8836146" cy="5737260"/>
          </a:xfrm>
        </p:spPr>
        <p:txBody>
          <a:bodyPr/>
          <a:lstStyle/>
          <a:p>
            <a:pPr algn="just" eaLnBrk="1" hangingPunct="1">
              <a:lnSpc>
                <a:spcPct val="80000"/>
              </a:lnSpc>
            </a:pPr>
            <a:r>
              <a:rPr lang="uk-UA" sz="1900" dirty="0" smtClean="0"/>
              <a:t>Програма Nessus являє собою віддалений сканер вразливостей, вільно доступний для завантаження: </a:t>
            </a:r>
            <a:r>
              <a:rPr lang="uk-UA" sz="1900" dirty="0" smtClean="0">
                <a:solidFill>
                  <a:srgbClr val="0070C0"/>
                </a:solidFill>
              </a:rPr>
              <a:t>http://www.nessus.org/. </a:t>
            </a:r>
          </a:p>
          <a:p>
            <a:pPr algn="just" eaLnBrk="1" hangingPunct="1">
              <a:lnSpc>
                <a:spcPct val="80000"/>
              </a:lnSpc>
            </a:pPr>
            <a:r>
              <a:rPr lang="uk-UA" sz="1900" dirty="0" smtClean="0"/>
              <a:t>Програма забезпечує ефективну чистку систем у вашій мережі від відомих помилок конфігурації мережі та вразливостей додатків. </a:t>
            </a:r>
          </a:p>
          <a:p>
            <a:pPr algn="just" eaLnBrk="1" hangingPunct="1">
              <a:lnSpc>
                <a:spcPct val="80000"/>
              </a:lnSpc>
            </a:pPr>
            <a:r>
              <a:rPr lang="uk-UA" sz="1900" dirty="0" err="1" smtClean="0"/>
              <a:t>Nessus</a:t>
            </a:r>
            <a:r>
              <a:rPr lang="uk-UA" sz="1900" dirty="0" smtClean="0"/>
              <a:t> - клієнт-серверний додаток. Сервер </a:t>
            </a:r>
            <a:r>
              <a:rPr lang="uk-UA" sz="1900" dirty="0" err="1" smtClean="0"/>
              <a:t>nessus</a:t>
            </a:r>
            <a:r>
              <a:rPr lang="uk-UA" sz="1900" dirty="0" smtClean="0"/>
              <a:t> запускається під управлінням Unix і виконує чорну роботу, зберігаючи інформацію про різні тести вразливості і виконує сканування. Він має власного користувача, базу даних і метод безпечної аутентифікації, так що віддалені користувачі, що використовують клієнт Nessus (Unix-або Windows-версії) можуть увійти, налаштувати сканування вразливостей і установки відповідних режимів.</a:t>
            </a:r>
          </a:p>
          <a:p>
            <a:pPr algn="just" eaLnBrk="1" hangingPunct="1">
              <a:lnSpc>
                <a:spcPct val="80000"/>
              </a:lnSpc>
            </a:pPr>
            <a:r>
              <a:rPr lang="uk-UA" sz="1900" dirty="0" smtClean="0"/>
              <a:t>Творці </a:t>
            </a:r>
            <a:r>
              <a:rPr lang="uk-UA" sz="1900" dirty="0" err="1" smtClean="0"/>
              <a:t>Nessus</a:t>
            </a:r>
            <a:r>
              <a:rPr lang="uk-UA" sz="1900" dirty="0" smtClean="0"/>
              <a:t> розробили відповідну скриптову мову (названу </a:t>
            </a:r>
            <a:r>
              <a:rPr lang="uk-UA" sz="1900" b="1" dirty="0" smtClean="0">
                <a:solidFill>
                  <a:srgbClr val="7030A0"/>
                </a:solidFill>
              </a:rPr>
              <a:t>Nessus Attack Scripting Language</a:t>
            </a:r>
            <a:r>
              <a:rPr lang="uk-UA" sz="1900" dirty="0" smtClean="0"/>
              <a:t>, або </a:t>
            </a:r>
            <a:r>
              <a:rPr lang="uk-UA" sz="1900" b="1" dirty="0" smtClean="0">
                <a:solidFill>
                  <a:srgbClr val="7030A0"/>
                </a:solidFill>
              </a:rPr>
              <a:t>NASL</a:t>
            </a:r>
            <a:r>
              <a:rPr lang="uk-UA" sz="1900" dirty="0" smtClean="0"/>
              <a:t>) для використання в рамках додатка. </a:t>
            </a:r>
          </a:p>
          <a:p>
            <a:pPr algn="just" eaLnBrk="1" hangingPunct="1">
              <a:lnSpc>
                <a:spcPct val="80000"/>
              </a:lnSpc>
            </a:pPr>
            <a:r>
              <a:rPr lang="uk-UA" sz="1900" dirty="0" smtClean="0"/>
              <a:t>У </a:t>
            </a:r>
            <a:r>
              <a:rPr lang="uk-UA" sz="1900" dirty="0" err="1" smtClean="0"/>
              <a:t>Nessus</a:t>
            </a:r>
            <a:r>
              <a:rPr lang="uk-UA" sz="1900" dirty="0" smtClean="0"/>
              <a:t> сканування кожної з вразливостей будується на основі окремого  модуля, написаного на NASL. Така модульна архітектура дозволяє легко додавати процедури сканування вразливостей</a:t>
            </a:r>
            <a:br>
              <a:rPr lang="uk-UA" sz="1900" dirty="0" smtClean="0"/>
            </a:br>
            <a:r>
              <a:rPr lang="uk-UA" sz="1900" dirty="0" smtClean="0"/>
              <a:t>(і, можливо, тестів на злам), як тільки будуть виявлені нові види вразливостей.</a:t>
            </a:r>
          </a:p>
          <a:p>
            <a:pPr algn="just" eaLnBrk="1" hangingPunct="1">
              <a:lnSpc>
                <a:spcPct val="80000"/>
              </a:lnSpc>
            </a:pPr>
            <a:r>
              <a:rPr lang="uk-UA" sz="1900" dirty="0" smtClean="0"/>
              <a:t>Спільнота Nessus підтримує власну базу вразливостей, оновлювану щодня, і вони пропонують простий скрипт (nessus-update-plugins), який ви можете запустити (помістивши в директорію cron) для автоматичного оновлення бази вбудовуваних модулів.</a:t>
            </a:r>
          </a:p>
        </p:txBody>
      </p:sp>
      <p:sp>
        <p:nvSpPr>
          <p:cNvPr id="4" name="Rectangle 4"/>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tx2"/>
                </a:solidFill>
                <a:latin typeface="Book Antiqua" pitchFamily="18" charset="0"/>
              </a:rPr>
              <a:t>     </a:t>
            </a:r>
            <a:r>
              <a:rPr lang="uk-UA" sz="1600" b="1" i="1" dirty="0">
                <a:solidFill>
                  <a:schemeClr val="accent2"/>
                </a:solidFill>
                <a:latin typeface="Book Antiqua" pitchFamily="18" charset="0"/>
              </a:rPr>
              <a:t>Л е к ц і я   </a:t>
            </a:r>
            <a:r>
              <a:rPr lang="uk-UA" sz="1600" b="1" i="1" dirty="0" smtClean="0">
                <a:solidFill>
                  <a:schemeClr val="accent2"/>
                </a:solidFill>
                <a:latin typeface="Book Antiqua" pitchFamily="18" charset="0"/>
              </a:rPr>
              <a:t>12</a:t>
            </a:r>
            <a:r>
              <a:rPr lang="en-US" sz="1600" b="1" i="1" dirty="0" smtClean="0">
                <a:solidFill>
                  <a:schemeClr val="accent2"/>
                </a:solidFill>
                <a:latin typeface="Book Antiqua" pitchFamily="18" charset="0"/>
              </a:rPr>
              <a:t>.</a:t>
            </a:r>
            <a:r>
              <a:rPr lang="uk-UA" sz="1600" b="1" i="1" dirty="0">
                <a:solidFill>
                  <a:schemeClr val="tx2"/>
                </a:solidFill>
                <a:latin typeface="Book Antiqua" pitchFamily="18" charset="0"/>
              </a:rPr>
              <a:t>								</a:t>
            </a:r>
          </a:p>
        </p:txBody>
      </p:sp>
      <p:sp>
        <p:nvSpPr>
          <p:cNvPr id="5" name="Line 5"/>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6" name="Line 27"/>
          <p:cNvSpPr>
            <a:spLocks noChangeShapeType="1"/>
          </p:cNvSpPr>
          <p:nvPr/>
        </p:nvSpPr>
        <p:spPr bwMode="auto">
          <a:xfrm>
            <a:off x="196850" y="290513"/>
            <a:ext cx="8997950" cy="0"/>
          </a:xfrm>
          <a:prstGeom prst="line">
            <a:avLst/>
          </a:prstGeom>
          <a:noFill/>
          <a:ln w="57150" cmpd="thickThin">
            <a:solidFill>
              <a:schemeClr val="tx1"/>
            </a:solidFill>
            <a:round/>
            <a:headEnd/>
            <a:tailEnd/>
          </a:ln>
        </p:spPr>
        <p:txBody>
          <a:bodyPr/>
          <a:lstStyle/>
          <a:p>
            <a:endParaRPr lang="uk-UA"/>
          </a:p>
        </p:txBody>
      </p:sp>
      <p:sp>
        <p:nvSpPr>
          <p:cNvPr id="7" name="Rectangle 2"/>
          <p:cNvSpPr txBox="1">
            <a:spLocks noChangeArrowheads="1"/>
          </p:cNvSpPr>
          <p:nvPr/>
        </p:nvSpPr>
        <p:spPr bwMode="auto">
          <a:xfrm>
            <a:off x="0" y="3175"/>
            <a:ext cx="9158288" cy="269875"/>
          </a:xfrm>
          <a:prstGeom prst="rect">
            <a:avLst/>
          </a:prstGeom>
          <a:gradFill rotWithShape="1">
            <a:gsLst>
              <a:gs pos="0">
                <a:srgbClr val="DCB6FC"/>
              </a:gs>
              <a:gs pos="100000">
                <a:srgbClr val="9A7FB0"/>
              </a:gs>
            </a:gsLst>
            <a:path path="shape">
              <a:fillToRect l="50000" t="50000" r="50000" b="50000"/>
            </a:path>
          </a:gradFill>
          <a:ln w="9525">
            <a:noFill/>
            <a:miter lim="800000"/>
            <a:headEnd/>
            <a:tailEnd/>
          </a:ln>
        </p:spPr>
        <p:txBody>
          <a:bodyPr vert="horz" wrap="square" lIns="0" tIns="0" rIns="0" bIns="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uk-UA" sz="1600" b="1" i="1" u="none" strike="noStrike" kern="0" cap="none" spc="0" normalizeH="0" baseline="0" noProof="0" smtClean="0">
                <a:ln>
                  <a:noFill/>
                </a:ln>
                <a:solidFill>
                  <a:schemeClr val="tx2"/>
                </a:solidFill>
                <a:effectLst/>
                <a:uLnTx/>
                <a:uFillTx/>
                <a:latin typeface="Book Antiqua" pitchFamily="18" charset="0"/>
                <a:ea typeface="+mj-ea"/>
                <a:cs typeface="+mj-cs"/>
              </a:rPr>
              <a:t>                                                      </a:t>
            </a:r>
            <a:endParaRPr kumimoji="0" lang="uk-UA" sz="1600" b="1" i="1" u="none" strike="noStrike" kern="0" cap="none" spc="0" normalizeH="0" baseline="0" noProof="0" dirty="0" smtClean="0">
              <a:ln>
                <a:noFill/>
              </a:ln>
              <a:solidFill>
                <a:schemeClr val="accent2"/>
              </a:solidFill>
              <a:effectLst/>
              <a:uLnTx/>
              <a:uFillTx/>
              <a:latin typeface="Book Antiqua" pitchFamily="18" charset="0"/>
              <a:ea typeface="+mj-ea"/>
              <a:cs typeface="+mj-cs"/>
            </a:endParaRPr>
          </a:p>
        </p:txBody>
      </p:sp>
      <p:sp>
        <p:nvSpPr>
          <p:cNvPr id="9" name="Номер слайда 8"/>
          <p:cNvSpPr>
            <a:spLocks noGrp="1"/>
          </p:cNvSpPr>
          <p:nvPr>
            <p:ph type="sldNum" sz="quarter" idx="12"/>
          </p:nvPr>
        </p:nvSpPr>
        <p:spPr>
          <a:xfrm>
            <a:off x="7010400" y="6524625"/>
            <a:ext cx="2133600" cy="328613"/>
          </a:xfrm>
        </p:spPr>
        <p:txBody>
          <a:bodyPr/>
          <a:lstStyle/>
          <a:p>
            <a:pPr>
              <a:defRPr/>
            </a:pPr>
            <a:fld id="{F741F084-171C-4A18-9F23-B2BBA031C0D6}" type="slidenum">
              <a:rPr lang="uk-UA" smtClean="0"/>
              <a:pPr>
                <a:defRPr/>
              </a:pPr>
              <a:t>15</a:t>
            </a:fld>
            <a:endParaRPr lang="uk-U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Rot="1" noChangeArrowheads="1"/>
          </p:cNvSpPr>
          <p:nvPr>
            <p:ph type="body" idx="1"/>
          </p:nvPr>
        </p:nvSpPr>
        <p:spPr>
          <a:xfrm>
            <a:off x="1" y="404814"/>
            <a:ext cx="8845550" cy="5762662"/>
          </a:xfrm>
        </p:spPr>
        <p:txBody>
          <a:bodyPr/>
          <a:lstStyle/>
          <a:p>
            <a:pPr algn="just" eaLnBrk="1" hangingPunct="1"/>
            <a:r>
              <a:rPr lang="uk-UA" sz="1800" dirty="0" err="1" smtClean="0"/>
              <a:t>Nessus</a:t>
            </a:r>
            <a:r>
              <a:rPr lang="uk-UA" sz="1800" dirty="0" smtClean="0"/>
              <a:t> - </a:t>
            </a:r>
            <a:r>
              <a:rPr lang="uk-UA" sz="1800" b="1" dirty="0" smtClean="0"/>
              <a:t>інтелектуальна програма</a:t>
            </a:r>
            <a:r>
              <a:rPr lang="uk-UA" sz="1800" dirty="0" smtClean="0"/>
              <a:t>:  може розпізнати службу, запущену на іншому порту, відмінному від стандартного номера порту, який передбачений в Internet Assigned Numbers Authority (IANA). Якщо у вас є Web-сервер, запущений по порту 8888, Nessus може знайти його і спробувати протестувати за допомогою CGI-тесту. З іншого боку, якщо Nessus не може знайти жодного Web-сервера в системі, яку він сканує, він пропустить для цієї системи всі тести для Web-сервера і CGI-тести.</a:t>
            </a:r>
          </a:p>
          <a:p>
            <a:pPr algn="just" eaLnBrk="1" hangingPunct="1"/>
            <a:r>
              <a:rPr lang="uk-UA" sz="1800" dirty="0" err="1" smtClean="0"/>
              <a:t>Nessus</a:t>
            </a:r>
            <a:r>
              <a:rPr lang="uk-UA" sz="1800" dirty="0" smtClean="0"/>
              <a:t> відрізняється </a:t>
            </a:r>
            <a:r>
              <a:rPr lang="uk-UA" sz="1800" b="1" dirty="0" smtClean="0"/>
              <a:t>ретельністю</a:t>
            </a:r>
            <a:r>
              <a:rPr lang="uk-UA" sz="1800" dirty="0" smtClean="0"/>
              <a:t>, так як багато вбудовуваних процедур не тільки сканують систему на наявність вразливостей, а й намагаються здійснити злам вразливостей і складають про це відповідний звіт. Іноді така діяльність може бути трохи небезпечна, оскільки вдалий злам може призвести до краху сканованої системи або до втрати даних. Тим не менш, оскільки Nessus дає повний опис того, як тестується та чи інша вразливість, ви можете прийняти рішення про те, які тести не слід застосовувати.</a:t>
            </a:r>
          </a:p>
          <a:p>
            <a:pPr algn="just" eaLnBrk="1" hangingPunct="1"/>
            <a:r>
              <a:rPr lang="uk-UA" sz="1800" dirty="0" smtClean="0"/>
              <a:t>На відміну від </a:t>
            </a:r>
            <a:r>
              <a:rPr lang="uk-UA" sz="1800" dirty="0" smtClean="0">
                <a:solidFill>
                  <a:srgbClr val="7030A0"/>
                </a:solidFill>
              </a:rPr>
              <a:t>багатьох</a:t>
            </a:r>
            <a:r>
              <a:rPr lang="uk-UA" sz="1800" dirty="0" smtClean="0"/>
              <a:t> вільно розповсюджуваних Unix-утиліт, Nessus становить надзвичайно докладні звіти, добре побудовані і доступні в різних вихідних форматах, таких як plain text, HTML і LaTeX. </a:t>
            </a:r>
          </a:p>
          <a:p>
            <a:pPr algn="just" eaLnBrk="1" hangingPunct="1"/>
            <a:r>
              <a:rPr lang="uk-UA" sz="1800" dirty="0" smtClean="0"/>
              <a:t>Програма розрізняє події в області безпеки за класами від зауваження (</a:t>
            </a:r>
            <a:r>
              <a:rPr lang="uk-UA" sz="1800" dirty="0" smtClean="0">
                <a:solidFill>
                  <a:srgbClr val="7030A0"/>
                </a:solidFill>
              </a:rPr>
              <a:t>notes</a:t>
            </a:r>
            <a:r>
              <a:rPr lang="uk-UA" sz="1800" dirty="0" smtClean="0"/>
              <a:t>) до попередження (</a:t>
            </a:r>
            <a:r>
              <a:rPr lang="uk-UA" sz="1800" dirty="0" smtClean="0">
                <a:solidFill>
                  <a:srgbClr val="7030A0"/>
                </a:solidFill>
              </a:rPr>
              <a:t>warnings</a:t>
            </a:r>
            <a:r>
              <a:rPr lang="uk-UA" sz="1800" dirty="0" smtClean="0"/>
              <a:t>) і дірок (</a:t>
            </a:r>
            <a:r>
              <a:rPr lang="uk-UA" sz="1800" dirty="0" smtClean="0">
                <a:solidFill>
                  <a:srgbClr val="7030A0"/>
                </a:solidFill>
              </a:rPr>
              <a:t>holes</a:t>
            </a:r>
            <a:r>
              <a:rPr lang="uk-UA" sz="1800" dirty="0" smtClean="0"/>
              <a:t>), кожен з яких розбивається по рівням від низького (Low) до дуже високого (Very High).</a:t>
            </a:r>
          </a:p>
        </p:txBody>
      </p:sp>
      <p:sp>
        <p:nvSpPr>
          <p:cNvPr id="3" name="Rectangle 4"/>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tx2"/>
                </a:solidFill>
                <a:latin typeface="Book Antiqua" pitchFamily="18" charset="0"/>
              </a:rPr>
              <a:t>     </a:t>
            </a:r>
            <a:r>
              <a:rPr lang="uk-UA" sz="1600" b="1" i="1" dirty="0">
                <a:solidFill>
                  <a:schemeClr val="accent2"/>
                </a:solidFill>
                <a:latin typeface="Book Antiqua" pitchFamily="18" charset="0"/>
              </a:rPr>
              <a:t>Л е к ц і я   </a:t>
            </a:r>
            <a:r>
              <a:rPr lang="uk-UA" sz="1600" b="1" i="1" dirty="0" smtClean="0">
                <a:solidFill>
                  <a:schemeClr val="accent2"/>
                </a:solidFill>
                <a:latin typeface="Book Antiqua" pitchFamily="18" charset="0"/>
              </a:rPr>
              <a:t>12</a:t>
            </a:r>
            <a:r>
              <a:rPr lang="en-US" sz="1600" b="1" i="1" dirty="0" smtClean="0">
                <a:solidFill>
                  <a:schemeClr val="accent2"/>
                </a:solidFill>
                <a:latin typeface="Book Antiqua" pitchFamily="18" charset="0"/>
              </a:rPr>
              <a:t>.</a:t>
            </a:r>
            <a:r>
              <a:rPr lang="uk-UA" sz="1600" b="1" i="1" dirty="0">
                <a:solidFill>
                  <a:schemeClr val="tx2"/>
                </a:solidFill>
                <a:latin typeface="Book Antiqua" pitchFamily="18" charset="0"/>
              </a:rPr>
              <a:t>								</a:t>
            </a:r>
          </a:p>
        </p:txBody>
      </p:sp>
      <p:sp>
        <p:nvSpPr>
          <p:cNvPr id="4" name="Line 5"/>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5" name="Line 27"/>
          <p:cNvSpPr>
            <a:spLocks noChangeShapeType="1"/>
          </p:cNvSpPr>
          <p:nvPr/>
        </p:nvSpPr>
        <p:spPr bwMode="auto">
          <a:xfrm>
            <a:off x="196850" y="290513"/>
            <a:ext cx="8997950" cy="0"/>
          </a:xfrm>
          <a:prstGeom prst="line">
            <a:avLst/>
          </a:prstGeom>
          <a:noFill/>
          <a:ln w="57150" cmpd="thickThin">
            <a:solidFill>
              <a:schemeClr val="tx1"/>
            </a:solidFill>
            <a:round/>
            <a:headEnd/>
            <a:tailEnd/>
          </a:ln>
        </p:spPr>
        <p:txBody>
          <a:bodyPr/>
          <a:lstStyle/>
          <a:p>
            <a:endParaRPr lang="uk-UA"/>
          </a:p>
        </p:txBody>
      </p:sp>
      <p:sp>
        <p:nvSpPr>
          <p:cNvPr id="6" name="Rectangle 2"/>
          <p:cNvSpPr>
            <a:spLocks noGrp="1" noChangeArrowheads="1"/>
          </p:cNvSpPr>
          <p:nvPr>
            <p:ph type="title"/>
          </p:nvPr>
        </p:nvSpPr>
        <p:spPr>
          <a:xfrm>
            <a:off x="0" y="3175"/>
            <a:ext cx="9158288" cy="269875"/>
          </a:xfrm>
          <a:gradFill rotWithShape="1">
            <a:gsLst>
              <a:gs pos="0">
                <a:srgbClr val="DCB6FC"/>
              </a:gs>
              <a:gs pos="100000">
                <a:srgbClr val="9A7FB0"/>
              </a:gs>
            </a:gsLst>
            <a:path path="shape">
              <a:fillToRect l="50000" t="50000" r="50000" b="50000"/>
            </a:path>
          </a:gradFill>
        </p:spPr>
        <p:txBody>
          <a:bodyPr lIns="0" tIns="0" rIns="0" bIns="0"/>
          <a:lstStyle/>
          <a:p>
            <a:pPr algn="l" eaLnBrk="1" hangingPunct="1"/>
            <a:r>
              <a:rPr lang="uk-UA" sz="1600" b="1" i="1" dirty="0" smtClean="0">
                <a:latin typeface="Book Antiqua" pitchFamily="18" charset="0"/>
              </a:rPr>
              <a:t>                                                      </a:t>
            </a:r>
            <a:endParaRPr lang="uk-UA" sz="1600" b="1" i="1" dirty="0" smtClean="0">
              <a:solidFill>
                <a:schemeClr val="accent2"/>
              </a:solidFill>
              <a:latin typeface="Book Antiqua" pitchFamily="18" charset="0"/>
            </a:endParaRPr>
          </a:p>
        </p:txBody>
      </p:sp>
      <p:sp>
        <p:nvSpPr>
          <p:cNvPr id="8" name="Номер слайда 7"/>
          <p:cNvSpPr>
            <a:spLocks noGrp="1"/>
          </p:cNvSpPr>
          <p:nvPr>
            <p:ph type="sldNum" sz="quarter" idx="12"/>
          </p:nvPr>
        </p:nvSpPr>
        <p:spPr>
          <a:xfrm>
            <a:off x="7010400" y="6524625"/>
            <a:ext cx="2133600" cy="328613"/>
          </a:xfrm>
        </p:spPr>
        <p:txBody>
          <a:bodyPr/>
          <a:lstStyle/>
          <a:p>
            <a:pPr>
              <a:defRPr/>
            </a:pPr>
            <a:fld id="{F741F084-171C-4A18-9F23-B2BBA031C0D6}" type="slidenum">
              <a:rPr lang="uk-UA" smtClean="0"/>
              <a:pPr>
                <a:defRPr/>
              </a:pPr>
              <a:t>16</a:t>
            </a:fld>
            <a:endParaRPr lang="uk-U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468313" y="260350"/>
            <a:ext cx="8385175" cy="649253"/>
          </a:xfrm>
        </p:spPr>
        <p:txBody>
          <a:bodyPr/>
          <a:lstStyle/>
          <a:p>
            <a:pPr eaLnBrk="1" hangingPunct="1"/>
            <a:r>
              <a:rPr lang="uk-UA" sz="4000" dirty="0" smtClean="0">
                <a:solidFill>
                  <a:schemeClr val="tx1"/>
                </a:solidFill>
              </a:rPr>
              <a:t>Інсталяція</a:t>
            </a:r>
          </a:p>
        </p:txBody>
      </p:sp>
      <p:sp>
        <p:nvSpPr>
          <p:cNvPr id="21507" name="Rectangle 3"/>
          <p:cNvSpPr>
            <a:spLocks noGrp="1" noRot="1" noChangeArrowheads="1"/>
          </p:cNvSpPr>
          <p:nvPr>
            <p:ph type="body" idx="1"/>
          </p:nvPr>
        </p:nvSpPr>
        <p:spPr>
          <a:xfrm>
            <a:off x="250825" y="909603"/>
            <a:ext cx="8450263" cy="4827588"/>
          </a:xfrm>
        </p:spPr>
        <p:txBody>
          <a:bodyPr/>
          <a:lstStyle/>
          <a:p>
            <a:pPr algn="just" eaLnBrk="1" hangingPunct="1"/>
            <a:r>
              <a:rPr lang="uk-UA" sz="2800" dirty="0" smtClean="0"/>
              <a:t>Інсталяція деймона Nessus може виявитися складною. Він вимагає для своєї установки наявності GIMP Toolkit (GTK) та nmap.</a:t>
            </a:r>
          </a:p>
          <a:p>
            <a:pPr algn="just" eaLnBrk="1" hangingPunct="1"/>
            <a:r>
              <a:rPr lang="uk-UA" sz="2800" dirty="0" smtClean="0"/>
              <a:t> </a:t>
            </a:r>
            <a:r>
              <a:rPr lang="uk-UA" sz="2800" dirty="0" err="1" smtClean="0"/>
              <a:t>Nessus</a:t>
            </a:r>
            <a:r>
              <a:rPr lang="uk-UA" sz="2800" dirty="0" smtClean="0"/>
              <a:t> можна завантажити в чотирьох окремих пакетах:</a:t>
            </a:r>
          </a:p>
          <a:p>
            <a:pPr algn="just" eaLnBrk="1" hangingPunct="1"/>
            <a:r>
              <a:rPr lang="uk-UA" sz="2800" dirty="0" smtClean="0">
                <a:solidFill>
                  <a:srgbClr val="7030A0"/>
                </a:solidFill>
              </a:rPr>
              <a:t>nessus-libraries</a:t>
            </a:r>
            <a:r>
              <a:rPr lang="uk-UA" sz="2800" dirty="0" smtClean="0"/>
              <a:t>,		</a:t>
            </a:r>
            <a:r>
              <a:rPr lang="uk-UA" sz="2800" dirty="0" smtClean="0">
                <a:solidFill>
                  <a:srgbClr val="7030A0"/>
                </a:solidFill>
              </a:rPr>
              <a:t>libnasl</a:t>
            </a:r>
            <a:r>
              <a:rPr lang="uk-UA" sz="2800" dirty="0" smtClean="0"/>
              <a:t>,</a:t>
            </a:r>
          </a:p>
          <a:p>
            <a:pPr algn="just" eaLnBrk="1" hangingPunct="1"/>
            <a:r>
              <a:rPr lang="uk-UA" sz="2800" dirty="0" smtClean="0">
                <a:solidFill>
                  <a:srgbClr val="7030A0"/>
                </a:solidFill>
              </a:rPr>
              <a:t>nessus-core</a:t>
            </a:r>
            <a:r>
              <a:rPr lang="uk-UA" sz="2800" dirty="0" smtClean="0"/>
              <a:t> і			</a:t>
            </a:r>
            <a:r>
              <a:rPr lang="uk-UA" sz="2800" dirty="0" smtClean="0">
                <a:solidFill>
                  <a:srgbClr val="7030A0"/>
                </a:solidFill>
              </a:rPr>
              <a:t>nessus-plugins</a:t>
            </a:r>
            <a:r>
              <a:rPr lang="uk-UA" sz="2800" dirty="0" smtClean="0"/>
              <a:t>.</a:t>
            </a:r>
          </a:p>
          <a:p>
            <a:pPr algn="just" eaLnBrk="1" hangingPunct="1"/>
            <a:r>
              <a:rPr lang="uk-UA" sz="2800" dirty="0" smtClean="0"/>
              <a:t>Кожен пакет необхідно завантажити, скомпілювати і інсталювати (зазвичай за допомогою процедур </a:t>
            </a:r>
            <a:r>
              <a:rPr lang="uk-UA" sz="2800" dirty="0" smtClean="0">
                <a:solidFill>
                  <a:srgbClr val="7030A0"/>
                </a:solidFill>
              </a:rPr>
              <a:t>configure, make, make install</a:t>
            </a:r>
            <a:r>
              <a:rPr lang="uk-UA" sz="2800" dirty="0" smtClean="0"/>
              <a:t>) в тому порядку, як ці пакети були перераховані. </a:t>
            </a:r>
          </a:p>
        </p:txBody>
      </p:sp>
      <p:sp>
        <p:nvSpPr>
          <p:cNvPr id="4" name="Rectangle 4"/>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tx2"/>
                </a:solidFill>
                <a:latin typeface="Book Antiqua" pitchFamily="18" charset="0"/>
              </a:rPr>
              <a:t>     </a:t>
            </a:r>
            <a:r>
              <a:rPr lang="uk-UA" sz="1600" b="1" i="1" dirty="0">
                <a:solidFill>
                  <a:schemeClr val="accent2"/>
                </a:solidFill>
                <a:latin typeface="Book Antiqua" pitchFamily="18" charset="0"/>
              </a:rPr>
              <a:t>Л е к ц і я   </a:t>
            </a:r>
            <a:r>
              <a:rPr lang="uk-UA" sz="1600" b="1" i="1" dirty="0" smtClean="0">
                <a:solidFill>
                  <a:schemeClr val="accent2"/>
                </a:solidFill>
                <a:latin typeface="Book Antiqua" pitchFamily="18" charset="0"/>
              </a:rPr>
              <a:t>12</a:t>
            </a:r>
            <a:r>
              <a:rPr lang="en-US" sz="1600" b="1" i="1" dirty="0" smtClean="0">
                <a:solidFill>
                  <a:schemeClr val="accent2"/>
                </a:solidFill>
                <a:latin typeface="Book Antiqua" pitchFamily="18" charset="0"/>
              </a:rPr>
              <a:t>.</a:t>
            </a:r>
            <a:r>
              <a:rPr lang="uk-UA" sz="1600" b="1" i="1" dirty="0">
                <a:solidFill>
                  <a:schemeClr val="tx2"/>
                </a:solidFill>
                <a:latin typeface="Book Antiqua" pitchFamily="18" charset="0"/>
              </a:rPr>
              <a:t>								</a:t>
            </a:r>
          </a:p>
        </p:txBody>
      </p:sp>
      <p:sp>
        <p:nvSpPr>
          <p:cNvPr id="5" name="Line 5"/>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6" name="Line 27"/>
          <p:cNvSpPr>
            <a:spLocks noChangeShapeType="1"/>
          </p:cNvSpPr>
          <p:nvPr/>
        </p:nvSpPr>
        <p:spPr bwMode="auto">
          <a:xfrm>
            <a:off x="196850" y="290513"/>
            <a:ext cx="8997950" cy="0"/>
          </a:xfrm>
          <a:prstGeom prst="line">
            <a:avLst/>
          </a:prstGeom>
          <a:noFill/>
          <a:ln w="57150" cmpd="thickThin">
            <a:solidFill>
              <a:schemeClr val="tx1"/>
            </a:solidFill>
            <a:round/>
            <a:headEnd/>
            <a:tailEnd/>
          </a:ln>
        </p:spPr>
        <p:txBody>
          <a:bodyPr/>
          <a:lstStyle/>
          <a:p>
            <a:endParaRPr lang="uk-UA"/>
          </a:p>
        </p:txBody>
      </p:sp>
      <p:sp>
        <p:nvSpPr>
          <p:cNvPr id="7" name="Rectangle 2"/>
          <p:cNvSpPr txBox="1">
            <a:spLocks noChangeArrowheads="1"/>
          </p:cNvSpPr>
          <p:nvPr/>
        </p:nvSpPr>
        <p:spPr bwMode="auto">
          <a:xfrm>
            <a:off x="0" y="3175"/>
            <a:ext cx="9158288" cy="269875"/>
          </a:xfrm>
          <a:prstGeom prst="rect">
            <a:avLst/>
          </a:prstGeom>
          <a:gradFill rotWithShape="1">
            <a:gsLst>
              <a:gs pos="0">
                <a:srgbClr val="DCB6FC"/>
              </a:gs>
              <a:gs pos="100000">
                <a:srgbClr val="9A7FB0"/>
              </a:gs>
            </a:gsLst>
            <a:path path="shape">
              <a:fillToRect l="50000" t="50000" r="50000" b="50000"/>
            </a:path>
          </a:gradFill>
          <a:ln w="9525">
            <a:noFill/>
            <a:miter lim="800000"/>
            <a:headEnd/>
            <a:tailEnd/>
          </a:ln>
        </p:spPr>
        <p:txBody>
          <a:bodyPr vert="horz" wrap="square" lIns="0" tIns="0" rIns="0" bIns="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uk-UA" sz="1600" b="1" i="1" u="none" strike="noStrike" kern="0" cap="none" spc="0" normalizeH="0" baseline="0" noProof="0" smtClean="0">
                <a:ln>
                  <a:noFill/>
                </a:ln>
                <a:solidFill>
                  <a:schemeClr val="tx2"/>
                </a:solidFill>
                <a:effectLst/>
                <a:uLnTx/>
                <a:uFillTx/>
                <a:latin typeface="Book Antiqua" pitchFamily="18" charset="0"/>
                <a:ea typeface="+mj-ea"/>
                <a:cs typeface="+mj-cs"/>
              </a:rPr>
              <a:t>                                                      </a:t>
            </a:r>
            <a:endParaRPr kumimoji="0" lang="uk-UA" sz="1600" b="1" i="1" u="none" strike="noStrike" kern="0" cap="none" spc="0" normalizeH="0" baseline="0" noProof="0" dirty="0" smtClean="0">
              <a:ln>
                <a:noFill/>
              </a:ln>
              <a:solidFill>
                <a:schemeClr val="accent2"/>
              </a:solidFill>
              <a:effectLst/>
              <a:uLnTx/>
              <a:uFillTx/>
              <a:latin typeface="Book Antiqua" pitchFamily="18" charset="0"/>
              <a:ea typeface="+mj-ea"/>
              <a:cs typeface="+mj-cs"/>
            </a:endParaRPr>
          </a:p>
        </p:txBody>
      </p:sp>
      <p:sp>
        <p:nvSpPr>
          <p:cNvPr id="9" name="Номер слайда 8"/>
          <p:cNvSpPr>
            <a:spLocks noGrp="1"/>
          </p:cNvSpPr>
          <p:nvPr>
            <p:ph type="sldNum" sz="quarter" idx="12"/>
          </p:nvPr>
        </p:nvSpPr>
        <p:spPr>
          <a:xfrm>
            <a:off x="7010400" y="6529387"/>
            <a:ext cx="2133600" cy="328613"/>
          </a:xfrm>
        </p:spPr>
        <p:txBody>
          <a:bodyPr/>
          <a:lstStyle/>
          <a:p>
            <a:pPr>
              <a:defRPr/>
            </a:pPr>
            <a:fld id="{F741F084-171C-4A18-9F23-B2BBA031C0D6}" type="slidenum">
              <a:rPr lang="uk-UA" smtClean="0"/>
              <a:pPr>
                <a:defRPr/>
              </a:pPr>
              <a:t>17</a:t>
            </a:fld>
            <a:endParaRPr lang="uk-U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40"/>
          <p:cNvSpPr>
            <a:spLocks noGrp="1" noRot="1" noChangeArrowheads="1"/>
          </p:cNvSpPr>
          <p:nvPr>
            <p:ph idx="1"/>
          </p:nvPr>
        </p:nvSpPr>
        <p:spPr>
          <a:xfrm>
            <a:off x="0" y="620713"/>
            <a:ext cx="8845550" cy="5835650"/>
          </a:xfrm>
        </p:spPr>
        <p:txBody>
          <a:bodyPr/>
          <a:lstStyle/>
          <a:p>
            <a:pPr algn="just" eaLnBrk="1" hangingPunct="1"/>
            <a:r>
              <a:rPr lang="uk-UA" sz="2000" dirty="0" err="1" smtClean="0"/>
              <a:t>Nessus</a:t>
            </a:r>
            <a:r>
              <a:rPr lang="uk-UA" sz="2000" dirty="0" smtClean="0"/>
              <a:t> може сканувати </a:t>
            </a:r>
            <a:r>
              <a:rPr lang="uk-UA" sz="2000" dirty="0" err="1" smtClean="0"/>
              <a:t>LaBrea-хости-пастки</a:t>
            </a:r>
            <a:r>
              <a:rPr lang="uk-UA" sz="2000" dirty="0" smtClean="0"/>
              <a:t>. </a:t>
            </a:r>
          </a:p>
          <a:p>
            <a:pPr algn="just" eaLnBrk="1" hangingPunct="1"/>
            <a:r>
              <a:rPr lang="uk-UA" sz="2000" dirty="0" smtClean="0"/>
              <a:t>Утиліта LaBrea (2006р.) може використовуватися для приманки сканерів портів, сканерів уразливості і автоматизованих комп'ютерних черв'яків, змушуючи їх думати, що вони працюють з реальним TCP-з'єднанням із справжньою службою. </a:t>
            </a:r>
          </a:p>
          <a:p>
            <a:pPr algn="just" eaLnBrk="1" hangingPunct="1"/>
            <a:r>
              <a:rPr lang="uk-UA" sz="2000" dirty="0" smtClean="0"/>
              <a:t>Насправді, LaBrea імітує TCP-з'єднання, але встановлює розділ TCP в відправленому пакеті рівним 0, повідомляючи, таким чином, сканер або черв'як на іншій стороні з'єднання, що зараз не має можливості отримувати дані. Не </a:t>
            </a:r>
            <a:r>
              <a:rPr lang="uk-UA" sz="2000" dirty="0" err="1" smtClean="0"/>
              <a:t>сконфігуровані</a:t>
            </a:r>
            <a:r>
              <a:rPr lang="uk-UA" sz="2000" dirty="0" smtClean="0"/>
              <a:t> для визначення такої поведінки сканер або черв'як можуть керуватися цією інформацією і чекати до нескінченності, дозволивши LaBrea заманити їх у пастку. Цей параметр дозволяє Nessus визначати IP-адресу, що використовується LaBrea, і уникнути пастки. </a:t>
            </a:r>
          </a:p>
        </p:txBody>
      </p:sp>
      <p:sp>
        <p:nvSpPr>
          <p:cNvPr id="4" name="Номер слайда 3"/>
          <p:cNvSpPr>
            <a:spLocks noGrp="1"/>
          </p:cNvSpPr>
          <p:nvPr>
            <p:ph type="sldNum" sz="quarter" idx="12"/>
          </p:nvPr>
        </p:nvSpPr>
        <p:spPr>
          <a:xfrm>
            <a:off x="7010400" y="6534107"/>
            <a:ext cx="2133600" cy="323893"/>
          </a:xfrm>
        </p:spPr>
        <p:txBody>
          <a:bodyPr/>
          <a:lstStyle/>
          <a:p>
            <a:pPr>
              <a:defRPr/>
            </a:pPr>
            <a:fld id="{B0392BA8-9551-4CA6-83B5-54D9B8386A3C}" type="slidenum">
              <a:rPr lang="uk-UA" smtClean="0"/>
              <a:pPr>
                <a:defRPr/>
              </a:pPr>
              <a:t>18</a:t>
            </a:fld>
            <a:endParaRPr lang="uk-U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a:xfrm>
            <a:off x="395288" y="0"/>
            <a:ext cx="8447087" cy="1341438"/>
          </a:xfrm>
        </p:spPr>
        <p:txBody>
          <a:bodyPr/>
          <a:lstStyle/>
          <a:p>
            <a:pPr eaLnBrk="1" hangingPunct="1"/>
            <a:r>
              <a:rPr lang="uk-UA" sz="4000" dirty="0" smtClean="0">
                <a:solidFill>
                  <a:schemeClr val="tx1"/>
                </a:solidFill>
              </a:rPr>
              <a:t>Сканування та аналіз системи</a:t>
            </a:r>
          </a:p>
        </p:txBody>
      </p:sp>
      <p:sp>
        <p:nvSpPr>
          <p:cNvPr id="23555" name="Rectangle 3"/>
          <p:cNvSpPr>
            <a:spLocks noGrp="1" noRot="1" noChangeArrowheads="1"/>
          </p:cNvSpPr>
          <p:nvPr>
            <p:ph type="body" idx="1"/>
          </p:nvPr>
        </p:nvSpPr>
        <p:spPr>
          <a:xfrm>
            <a:off x="4643438" y="981075"/>
            <a:ext cx="4383087" cy="5876925"/>
          </a:xfrm>
        </p:spPr>
        <p:txBody>
          <a:bodyPr/>
          <a:lstStyle/>
          <a:p>
            <a:pPr algn="just" eaLnBrk="1" hangingPunct="1">
              <a:lnSpc>
                <a:spcPct val="80000"/>
              </a:lnSpc>
            </a:pPr>
            <a:r>
              <a:rPr lang="uk-UA" sz="2000" dirty="0" smtClean="0"/>
              <a:t/>
            </a:r>
            <a:br>
              <a:rPr lang="uk-UA" sz="2000" dirty="0" smtClean="0"/>
            </a:br>
            <a:r>
              <a:rPr lang="uk-UA" sz="2000" dirty="0" smtClean="0"/>
              <a:t/>
            </a:r>
            <a:br>
              <a:rPr lang="uk-UA" sz="2000" dirty="0" smtClean="0"/>
            </a:br>
            <a:r>
              <a:rPr lang="uk-UA" sz="2000" dirty="0" smtClean="0"/>
              <a:t>     Потрібно клацнути на кнопці Start The Scan у лівому нижньому куті закладки Target Selection.</a:t>
            </a:r>
            <a:br>
              <a:rPr lang="uk-UA" sz="2000" dirty="0" smtClean="0"/>
            </a:br>
            <a:r>
              <a:rPr lang="uk-UA" sz="2000" dirty="0" smtClean="0"/>
              <a:t>     </a:t>
            </a:r>
          </a:p>
          <a:p>
            <a:pPr algn="just" eaLnBrk="1" hangingPunct="1">
              <a:lnSpc>
                <a:spcPct val="80000"/>
              </a:lnSpc>
            </a:pPr>
            <a:r>
              <a:rPr lang="uk-UA" sz="2000" dirty="0" smtClean="0"/>
              <a:t>У вікні стану, в залежності від того, як багато паралельних процесів дозволено для виконання, ви зможете побачити кілька запущених паралельно тестів уразливості, як це показано на рис. 1 . Кожне сканування тільки трьох хостів може зайняти досить багато часу. Коли сканування завершиться, результати будуть готові для перегляду у вікні Nessus Report, показаному на рис.2</a:t>
            </a:r>
          </a:p>
        </p:txBody>
      </p:sp>
      <p:pic>
        <p:nvPicPr>
          <p:cNvPr id="23556" name="Picture 5" descr="&amp;Zcy;&amp;acy;&amp;kcy;&amp;lcy;&amp;acy;&amp;dcy;&amp;kcy;&amp;acy; Scan Options"/>
          <p:cNvPicPr>
            <a:picLocks noChangeAspect="1" noChangeArrowheads="1"/>
          </p:cNvPicPr>
          <p:nvPr/>
        </p:nvPicPr>
        <p:blipFill>
          <a:blip r:embed="rId2" cstate="print"/>
          <a:srcRect/>
          <a:stretch>
            <a:fillRect/>
          </a:stretch>
        </p:blipFill>
        <p:spPr bwMode="auto">
          <a:xfrm>
            <a:off x="0" y="1268413"/>
            <a:ext cx="4579938" cy="4968875"/>
          </a:xfrm>
          <a:prstGeom prst="rect">
            <a:avLst/>
          </a:prstGeom>
          <a:noFill/>
          <a:ln w="9525">
            <a:noFill/>
            <a:miter lim="800000"/>
            <a:headEnd/>
            <a:tailEnd/>
          </a:ln>
        </p:spPr>
      </p:pic>
      <p:sp>
        <p:nvSpPr>
          <p:cNvPr id="23557" name="Text Box 6"/>
          <p:cNvSpPr txBox="1">
            <a:spLocks noChangeArrowheads="1"/>
          </p:cNvSpPr>
          <p:nvPr/>
        </p:nvSpPr>
        <p:spPr bwMode="auto">
          <a:xfrm>
            <a:off x="663575" y="6184900"/>
            <a:ext cx="3379788" cy="641350"/>
          </a:xfrm>
          <a:prstGeom prst="rect">
            <a:avLst/>
          </a:prstGeom>
          <a:noFill/>
          <a:ln w="9525">
            <a:noFill/>
            <a:miter lim="800000"/>
            <a:headEnd/>
            <a:tailEnd/>
          </a:ln>
        </p:spPr>
        <p:txBody>
          <a:bodyPr wrap="none">
            <a:spAutoFit/>
          </a:bodyPr>
          <a:lstStyle/>
          <a:p>
            <a:r>
              <a:rPr lang="uk-UA" dirty="0"/>
              <a:t>Рис.1. Закладка Scan Options </a:t>
            </a:r>
          </a:p>
          <a:p>
            <a:endParaRPr lang="uk-UA" dirty="0"/>
          </a:p>
        </p:txBody>
      </p:sp>
      <p:sp>
        <p:nvSpPr>
          <p:cNvPr id="7" name="Номер слайда 6"/>
          <p:cNvSpPr>
            <a:spLocks noGrp="1"/>
          </p:cNvSpPr>
          <p:nvPr>
            <p:ph type="sldNum" sz="quarter" idx="12"/>
          </p:nvPr>
        </p:nvSpPr>
        <p:spPr/>
        <p:txBody>
          <a:bodyPr/>
          <a:lstStyle/>
          <a:p>
            <a:pPr>
              <a:defRPr/>
            </a:pPr>
            <a:fld id="{F741F084-171C-4A18-9F23-B2BBA031C0D6}" type="slidenum">
              <a:rPr lang="uk-UA" smtClean="0"/>
              <a:pPr>
                <a:defRPr/>
              </a:pPr>
              <a:t>19</a:t>
            </a:fld>
            <a:endParaRPr lang="uk-UA"/>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3175"/>
            <a:ext cx="9158288" cy="269875"/>
          </a:xfrm>
          <a:gradFill rotWithShape="1">
            <a:gsLst>
              <a:gs pos="0">
                <a:srgbClr val="DCB6FC"/>
              </a:gs>
              <a:gs pos="100000">
                <a:srgbClr val="9A7FB0"/>
              </a:gs>
            </a:gsLst>
            <a:path path="shape">
              <a:fillToRect l="50000" t="50000" r="50000" b="50000"/>
            </a:path>
          </a:gradFill>
        </p:spPr>
        <p:txBody>
          <a:bodyPr lIns="0" tIns="0" rIns="0" bIns="0"/>
          <a:lstStyle/>
          <a:p>
            <a:pPr algn="r" eaLnBrk="1" hangingPunct="1"/>
            <a:r>
              <a:rPr lang="uk-UA" sz="1600" b="1" i="1" dirty="0" smtClean="0">
                <a:latin typeface="Book Antiqua" pitchFamily="18" charset="0"/>
              </a:rPr>
              <a:t>                                                     </a:t>
            </a:r>
            <a:endParaRPr lang="uk-UA" sz="1600" b="1" i="1" dirty="0" smtClean="0">
              <a:solidFill>
                <a:schemeClr val="accent2"/>
              </a:solidFill>
              <a:latin typeface="Book Antiqua" pitchFamily="18" charset="0"/>
            </a:endParaRPr>
          </a:p>
        </p:txBody>
      </p:sp>
      <p:sp>
        <p:nvSpPr>
          <p:cNvPr id="3075" name="Line 3"/>
          <p:cNvSpPr>
            <a:spLocks noChangeShapeType="1"/>
          </p:cNvSpPr>
          <p:nvPr/>
        </p:nvSpPr>
        <p:spPr bwMode="auto">
          <a:xfrm>
            <a:off x="196850" y="290513"/>
            <a:ext cx="8997950" cy="0"/>
          </a:xfrm>
          <a:prstGeom prst="line">
            <a:avLst/>
          </a:prstGeom>
          <a:noFill/>
          <a:ln w="57150" cmpd="thickThin">
            <a:solidFill>
              <a:schemeClr val="tx1"/>
            </a:solidFill>
            <a:round/>
            <a:headEnd/>
            <a:tailEnd/>
          </a:ln>
        </p:spPr>
        <p:txBody>
          <a:bodyPr/>
          <a:lstStyle/>
          <a:p>
            <a:endParaRPr lang="uk-UA"/>
          </a:p>
        </p:txBody>
      </p:sp>
      <p:sp>
        <p:nvSpPr>
          <p:cNvPr id="3076" name="Rectangle 4"/>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tx2"/>
                </a:solidFill>
                <a:latin typeface="Book Antiqua" pitchFamily="18" charset="0"/>
              </a:rPr>
              <a:t>     </a:t>
            </a:r>
            <a:r>
              <a:rPr lang="uk-UA" sz="1600" b="1" i="1" dirty="0">
                <a:solidFill>
                  <a:schemeClr val="accent2"/>
                </a:solidFill>
                <a:latin typeface="Book Antiqua" pitchFamily="18" charset="0"/>
              </a:rPr>
              <a:t>Л е к ц і я   </a:t>
            </a:r>
            <a:r>
              <a:rPr lang="uk-UA" sz="1600" b="1" i="1" dirty="0" smtClean="0">
                <a:solidFill>
                  <a:schemeClr val="accent2"/>
                </a:solidFill>
                <a:latin typeface="Book Antiqua" pitchFamily="18" charset="0"/>
              </a:rPr>
              <a:t>12</a:t>
            </a:r>
            <a:endParaRPr lang="uk-UA" sz="1600" b="1" i="1" dirty="0">
              <a:solidFill>
                <a:schemeClr val="tx2"/>
              </a:solidFill>
              <a:latin typeface="Book Antiqua" pitchFamily="18" charset="0"/>
            </a:endParaRPr>
          </a:p>
        </p:txBody>
      </p:sp>
      <p:sp>
        <p:nvSpPr>
          <p:cNvPr id="3077" name="Line 5"/>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3078" name="Rectangle 6"/>
          <p:cNvSpPr>
            <a:spLocks noChangeArrowheads="1"/>
          </p:cNvSpPr>
          <p:nvPr/>
        </p:nvSpPr>
        <p:spPr bwMode="auto">
          <a:xfrm>
            <a:off x="409518" y="471447"/>
            <a:ext cx="8440738" cy="5847755"/>
          </a:xfrm>
          <a:prstGeom prst="rect">
            <a:avLst/>
          </a:prstGeom>
          <a:noFill/>
          <a:ln w="9525">
            <a:noFill/>
            <a:miter lim="800000"/>
            <a:headEnd/>
            <a:tailEnd/>
          </a:ln>
        </p:spPr>
        <p:txBody>
          <a:bodyPr>
            <a:spAutoFit/>
          </a:bodyPr>
          <a:lstStyle/>
          <a:p>
            <a:pPr algn="just"/>
            <a:r>
              <a:rPr lang="uk-UA" sz="2200" dirty="0"/>
              <a:t>Програмне забезпечення часто містить різноманітні вразливості, які є наслідком помилок в </a:t>
            </a:r>
            <a:r>
              <a:rPr lang="uk-UA" sz="2200" dirty="0" smtClean="0"/>
              <a:t>програмному коді. </a:t>
            </a:r>
            <a:r>
              <a:rPr lang="uk-UA" sz="2200" dirty="0"/>
              <a:t>Помилки, припущені при розробці програм, в деяких ситуаціях призводять до збоїв програми і, як наслідок, порушується нормальна робота програми: при цьому часто відбувається зміна і навіть псування даних, зупинки програми або й системи</a:t>
            </a:r>
            <a:r>
              <a:rPr lang="uk-UA" sz="2200" dirty="0" smtClean="0"/>
              <a:t>.</a:t>
            </a:r>
          </a:p>
          <a:p>
            <a:pPr algn="just"/>
            <a:endParaRPr lang="uk-UA" sz="2200" dirty="0"/>
          </a:p>
          <a:p>
            <a:pPr algn="just"/>
            <a:r>
              <a:rPr lang="uk-UA" sz="2200" dirty="0"/>
              <a:t>Більшість вразливостей пов</a:t>
            </a:r>
            <a:r>
              <a:rPr lang="en-US" sz="2200" dirty="0"/>
              <a:t>’</a:t>
            </a:r>
            <a:r>
              <a:rPr lang="uk-UA" sz="2200" dirty="0" err="1"/>
              <a:t>язані</a:t>
            </a:r>
            <a:r>
              <a:rPr lang="uk-UA" sz="2200" dirty="0"/>
              <a:t> з неправильною обробкою вхідних (отриманих з зовні програми) даних, або з недостатньою їх перевіркою перед обробкою.</a:t>
            </a:r>
          </a:p>
          <a:p>
            <a:pPr algn="just"/>
            <a:endParaRPr lang="uk-UA" sz="2200" dirty="0" smtClean="0"/>
          </a:p>
          <a:p>
            <a:pPr algn="just"/>
            <a:r>
              <a:rPr lang="uk-UA" sz="2200" dirty="0" smtClean="0"/>
              <a:t>На </a:t>
            </a:r>
            <a:r>
              <a:rPr lang="uk-UA" sz="2200" dirty="0"/>
              <a:t>даний момент напрацьовано багато </a:t>
            </a:r>
            <a:r>
              <a:rPr lang="uk-UA" sz="2200" dirty="0" smtClean="0"/>
              <a:t>інструментів </a:t>
            </a:r>
            <a:r>
              <a:rPr lang="uk-UA" sz="2200" dirty="0"/>
              <a:t>для автоматизації пошуку таких вразливостей. Одні призначені для </a:t>
            </a:r>
            <a:r>
              <a:rPr lang="uk-UA" sz="2200" dirty="0">
                <a:solidFill>
                  <a:srgbClr val="7030A0"/>
                </a:solidFill>
              </a:rPr>
              <a:t>статичного аналізу </a:t>
            </a:r>
            <a:r>
              <a:rPr lang="uk-UA" sz="2200" dirty="0"/>
              <a:t>-  аналіз ПЗ, яке проводиться над вихідним кодом програми і реалізується без виконання </a:t>
            </a:r>
            <a:r>
              <a:rPr lang="uk-UA" sz="2200" dirty="0" smtClean="0"/>
              <a:t>досліджуваної </a:t>
            </a:r>
            <a:r>
              <a:rPr lang="uk-UA" sz="2200" dirty="0"/>
              <a:t>програми.</a:t>
            </a:r>
          </a:p>
        </p:txBody>
      </p:sp>
      <p:sp>
        <p:nvSpPr>
          <p:cNvPr id="8" name="Номер слайда 7"/>
          <p:cNvSpPr>
            <a:spLocks noGrp="1"/>
          </p:cNvSpPr>
          <p:nvPr>
            <p:ph type="sldNum" sz="quarter" idx="12"/>
          </p:nvPr>
        </p:nvSpPr>
        <p:spPr>
          <a:xfrm>
            <a:off x="7010400" y="6524625"/>
            <a:ext cx="2133600" cy="328613"/>
          </a:xfrm>
        </p:spPr>
        <p:txBody>
          <a:bodyPr/>
          <a:lstStyle/>
          <a:p>
            <a:pPr>
              <a:defRPr/>
            </a:pPr>
            <a:fld id="{91E35DC3-C9B4-4E6D-93AF-6C02AC9958CC}" type="slidenum">
              <a:rPr lang="uk-UA" smtClean="0"/>
              <a:pPr>
                <a:defRPr/>
              </a:pPr>
              <a:t>2</a:t>
            </a:fld>
            <a:endParaRPr lang="uk-U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5" descr="&amp;Zcy;&amp;acy;&amp;kcy;&amp;lcy;&amp;acy;&amp;dcy;&amp;kcy;&amp;acy; Target Selection (&amp;Vcy;&amp;ycy;&amp;bcy;&amp;ocy;&amp;rcy; &amp;tscy;&amp;iecy;&amp;lcy;&amp;icy;)"/>
          <p:cNvPicPr>
            <a:picLocks noChangeAspect="1" noChangeArrowheads="1"/>
          </p:cNvPicPr>
          <p:nvPr/>
        </p:nvPicPr>
        <p:blipFill>
          <a:blip r:embed="rId2" cstate="print"/>
          <a:srcRect/>
          <a:stretch>
            <a:fillRect/>
          </a:stretch>
        </p:blipFill>
        <p:spPr bwMode="auto">
          <a:xfrm>
            <a:off x="323850" y="404813"/>
            <a:ext cx="3887788" cy="4535487"/>
          </a:xfrm>
          <a:prstGeom prst="rect">
            <a:avLst/>
          </a:prstGeom>
          <a:noFill/>
          <a:ln w="9525">
            <a:noFill/>
            <a:miter lim="800000"/>
            <a:headEnd/>
            <a:tailEnd/>
          </a:ln>
        </p:spPr>
      </p:pic>
      <p:pic>
        <p:nvPicPr>
          <p:cNvPr id="24579" name="Picture 7" descr="&amp;Scy;&amp;ocy;&amp;scy;&amp;tcy;&amp;ocy;&amp;yacy;&amp;ncy;&amp;icy;&amp;iecy; &amp;scy;&amp;kcy;&amp;acy;&amp;ncy;&amp;icy;&amp;rcy;&amp;ocy;&amp;vcy;&amp;acy;&amp;ncy;&amp;icy;&amp;yacy;"/>
          <p:cNvPicPr>
            <a:picLocks noChangeAspect="1" noChangeArrowheads="1"/>
          </p:cNvPicPr>
          <p:nvPr/>
        </p:nvPicPr>
        <p:blipFill>
          <a:blip r:embed="rId3" cstate="print"/>
          <a:srcRect/>
          <a:stretch>
            <a:fillRect/>
          </a:stretch>
        </p:blipFill>
        <p:spPr bwMode="auto">
          <a:xfrm>
            <a:off x="4859338" y="333375"/>
            <a:ext cx="4016375" cy="4608513"/>
          </a:xfrm>
          <a:prstGeom prst="rect">
            <a:avLst/>
          </a:prstGeom>
          <a:noFill/>
          <a:ln w="9525">
            <a:noFill/>
            <a:miter lim="800000"/>
            <a:headEnd/>
            <a:tailEnd/>
          </a:ln>
        </p:spPr>
      </p:pic>
      <p:sp>
        <p:nvSpPr>
          <p:cNvPr id="24580" name="Text Box 8"/>
          <p:cNvSpPr txBox="1">
            <a:spLocks noChangeArrowheads="1"/>
          </p:cNvSpPr>
          <p:nvPr/>
        </p:nvSpPr>
        <p:spPr bwMode="auto">
          <a:xfrm>
            <a:off x="0" y="5013325"/>
            <a:ext cx="3544888" cy="641350"/>
          </a:xfrm>
          <a:prstGeom prst="rect">
            <a:avLst/>
          </a:prstGeom>
          <a:noFill/>
          <a:ln w="9525">
            <a:noFill/>
            <a:miter lim="800000"/>
            <a:headEnd/>
            <a:tailEnd/>
          </a:ln>
        </p:spPr>
        <p:txBody>
          <a:bodyPr wrap="none">
            <a:spAutoFit/>
          </a:bodyPr>
          <a:lstStyle/>
          <a:p>
            <a:r>
              <a:rPr lang="uk-UA"/>
              <a:t>Рис.2.Закладка Target Selection</a:t>
            </a:r>
          </a:p>
          <a:p>
            <a:r>
              <a:rPr lang="uk-UA"/>
              <a:t> (Вибір цілі) </a:t>
            </a:r>
          </a:p>
        </p:txBody>
      </p:sp>
      <p:sp>
        <p:nvSpPr>
          <p:cNvPr id="24581" name="Text Box 9"/>
          <p:cNvSpPr txBox="1">
            <a:spLocks noChangeArrowheads="1"/>
          </p:cNvSpPr>
          <p:nvPr/>
        </p:nvSpPr>
        <p:spPr bwMode="auto">
          <a:xfrm>
            <a:off x="5435600" y="5084763"/>
            <a:ext cx="2628900" cy="366712"/>
          </a:xfrm>
          <a:prstGeom prst="rect">
            <a:avLst/>
          </a:prstGeom>
          <a:noFill/>
          <a:ln w="9525">
            <a:noFill/>
            <a:miter lim="800000"/>
            <a:headEnd/>
            <a:tailEnd/>
          </a:ln>
        </p:spPr>
        <p:txBody>
          <a:bodyPr wrap="none">
            <a:spAutoFit/>
          </a:bodyPr>
          <a:lstStyle/>
          <a:p>
            <a:r>
              <a:rPr lang="uk-UA"/>
              <a:t>Рис.3.Стан сканування</a:t>
            </a:r>
          </a:p>
        </p:txBody>
      </p:sp>
      <p:sp>
        <p:nvSpPr>
          <p:cNvPr id="7" name="Номер слайда 6"/>
          <p:cNvSpPr>
            <a:spLocks noGrp="1"/>
          </p:cNvSpPr>
          <p:nvPr>
            <p:ph type="sldNum" sz="quarter" idx="12"/>
          </p:nvPr>
        </p:nvSpPr>
        <p:spPr/>
        <p:txBody>
          <a:bodyPr/>
          <a:lstStyle/>
          <a:p>
            <a:pPr>
              <a:defRPr/>
            </a:pPr>
            <a:fld id="{F741F084-171C-4A18-9F23-B2BBA031C0D6}" type="slidenum">
              <a:rPr lang="uk-UA" smtClean="0"/>
              <a:pPr>
                <a:defRPr/>
              </a:pPr>
              <a:t>20</a:t>
            </a:fld>
            <a:endParaRPr lang="uk-UA"/>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5" descr="&amp;Ocy;&amp;tcy;&amp;chcy;&amp;iecy;&amp;tcy; &amp;ocy; &amp;pcy;&amp;rcy;&amp;ocy;&amp;dcy;&amp;iecy;&amp;lcy;&amp;acy;&amp;ncy;&amp;ncy;&amp;ocy;&amp;jcy; &amp;rcy;&amp;acy;&amp;bcy;&amp;ocy;&amp;tcy;&amp;iecy;"/>
          <p:cNvPicPr>
            <a:picLocks noChangeAspect="1" noChangeArrowheads="1"/>
          </p:cNvPicPr>
          <p:nvPr/>
        </p:nvPicPr>
        <p:blipFill>
          <a:blip r:embed="rId2" cstate="print"/>
          <a:srcRect/>
          <a:stretch>
            <a:fillRect/>
          </a:stretch>
        </p:blipFill>
        <p:spPr bwMode="auto">
          <a:xfrm>
            <a:off x="323850" y="404813"/>
            <a:ext cx="4659313" cy="5300662"/>
          </a:xfrm>
          <a:prstGeom prst="rect">
            <a:avLst/>
          </a:prstGeom>
          <a:noFill/>
          <a:ln w="9525">
            <a:noFill/>
            <a:miter lim="800000"/>
            <a:headEnd/>
            <a:tailEnd/>
          </a:ln>
        </p:spPr>
      </p:pic>
      <p:sp>
        <p:nvSpPr>
          <p:cNvPr id="25603" name="Text Box 6"/>
          <p:cNvSpPr txBox="1">
            <a:spLocks noChangeArrowheads="1"/>
          </p:cNvSpPr>
          <p:nvPr/>
        </p:nvSpPr>
        <p:spPr bwMode="auto">
          <a:xfrm>
            <a:off x="900113" y="5876925"/>
            <a:ext cx="3708400" cy="366713"/>
          </a:xfrm>
          <a:prstGeom prst="rect">
            <a:avLst/>
          </a:prstGeom>
          <a:noFill/>
          <a:ln w="9525">
            <a:noFill/>
            <a:miter lim="800000"/>
            <a:headEnd/>
            <a:tailEnd/>
          </a:ln>
        </p:spPr>
        <p:txBody>
          <a:bodyPr wrap="none">
            <a:spAutoFit/>
          </a:bodyPr>
          <a:lstStyle/>
          <a:p>
            <a:r>
              <a:rPr lang="uk-UA"/>
              <a:t>Рис. 4. Звіт про виконану роботу </a:t>
            </a:r>
          </a:p>
        </p:txBody>
      </p:sp>
      <p:sp>
        <p:nvSpPr>
          <p:cNvPr id="25604" name="Rectangle 7"/>
          <p:cNvSpPr>
            <a:spLocks noChangeArrowheads="1"/>
          </p:cNvSpPr>
          <p:nvPr/>
        </p:nvSpPr>
        <p:spPr bwMode="auto">
          <a:xfrm>
            <a:off x="5078413" y="564000"/>
            <a:ext cx="3802062" cy="4801314"/>
          </a:xfrm>
          <a:prstGeom prst="rect">
            <a:avLst/>
          </a:prstGeom>
          <a:noFill/>
          <a:ln w="9525">
            <a:noFill/>
            <a:miter lim="800000"/>
            <a:headEnd/>
            <a:tailEnd/>
          </a:ln>
        </p:spPr>
        <p:txBody>
          <a:bodyPr anchor="ctr">
            <a:spAutoFit/>
          </a:bodyPr>
          <a:lstStyle/>
          <a:p>
            <a:pPr algn="just"/>
            <a:r>
              <a:rPr lang="uk-UA" dirty="0"/>
              <a:t>За замовчуванням Nessus зводить всі виявлені проблеми і розділяє їх по портах і хостах. Клацнувши на хості в списку в лівій частині вікна Report, щоб відобразити список портів на цьому хості. </a:t>
            </a:r>
          </a:p>
          <a:p>
            <a:pPr algn="just"/>
            <a:endParaRPr lang="uk-UA" dirty="0" smtClean="0"/>
          </a:p>
          <a:p>
            <a:pPr algn="just"/>
            <a:r>
              <a:rPr lang="uk-UA" dirty="0" smtClean="0"/>
              <a:t>Двічі </a:t>
            </a:r>
            <a:r>
              <a:rPr lang="uk-UA" dirty="0"/>
              <a:t>клацніть на конкретний порт, щоб подивитися, які проблеми з безпекою цього порту виявила програма. На рис.4. видно, що Nessus виявив дірку в безпеці з високим (High) фактором ризику, що належать до SSH-сервера за адресою 192.168.1.100. </a:t>
            </a:r>
          </a:p>
          <a:p>
            <a:r>
              <a:rPr lang="uk-UA" dirty="0"/>
              <a:t>. </a:t>
            </a:r>
          </a:p>
        </p:txBody>
      </p:sp>
      <p:sp>
        <p:nvSpPr>
          <p:cNvPr id="6" name="Номер слайда 5"/>
          <p:cNvSpPr>
            <a:spLocks noGrp="1"/>
          </p:cNvSpPr>
          <p:nvPr>
            <p:ph type="sldNum" sz="quarter" idx="12"/>
          </p:nvPr>
        </p:nvSpPr>
        <p:spPr/>
        <p:txBody>
          <a:bodyPr/>
          <a:lstStyle/>
          <a:p>
            <a:pPr>
              <a:defRPr/>
            </a:pPr>
            <a:fld id="{F741F084-171C-4A18-9F23-B2BBA031C0D6}" type="slidenum">
              <a:rPr lang="uk-UA" smtClean="0"/>
              <a:pPr>
                <a:defRPr/>
              </a:pPr>
              <a:t>21</a:t>
            </a:fld>
            <a:endParaRPr lang="uk-UA"/>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Rot="1" noChangeArrowheads="1"/>
          </p:cNvSpPr>
          <p:nvPr>
            <p:ph type="body" idx="1"/>
          </p:nvPr>
        </p:nvSpPr>
        <p:spPr>
          <a:xfrm>
            <a:off x="323850" y="549275"/>
            <a:ext cx="8521700" cy="5546725"/>
          </a:xfrm>
        </p:spPr>
        <p:txBody>
          <a:bodyPr/>
          <a:lstStyle/>
          <a:p>
            <a:pPr algn="just" eaLnBrk="1" hangingPunct="1">
              <a:lnSpc>
                <a:spcPct val="80000"/>
              </a:lnSpc>
            </a:pPr>
            <a:r>
              <a:rPr lang="uk-UA" sz="2800" dirty="0" smtClean="0"/>
              <a:t>Ви можете відсортувати вихідну інформацію </a:t>
            </a:r>
            <a:r>
              <a:rPr lang="uk-UA" sz="2800" u="sng" dirty="0" smtClean="0"/>
              <a:t>по портах</a:t>
            </a:r>
            <a:r>
              <a:rPr lang="uk-UA" sz="2800" dirty="0" smtClean="0"/>
              <a:t>, клацнувши на кнопці Sort By Port. Список портів буде представлений зліва, а відповідні машини і їх проблеми безпеки будуть представлені праворуч у вікні Report. Це корисно, якщо ви переглядаєте інформацію про конкретну вразливу службу.</a:t>
            </a:r>
          </a:p>
          <a:p>
            <a:pPr algn="just" eaLnBrk="1" hangingPunct="1">
              <a:lnSpc>
                <a:spcPct val="80000"/>
              </a:lnSpc>
              <a:buNone/>
            </a:pPr>
            <a:r>
              <a:rPr lang="uk-UA" sz="2800" dirty="0" smtClean="0"/>
              <a:t/>
            </a:r>
            <a:br>
              <a:rPr lang="uk-UA" sz="2800" dirty="0" smtClean="0"/>
            </a:br>
            <a:r>
              <a:rPr lang="uk-UA" sz="2800" dirty="0" err="1" smtClean="0"/>
              <a:t>Nessus</a:t>
            </a:r>
            <a:r>
              <a:rPr lang="uk-UA" sz="2800" dirty="0" smtClean="0"/>
              <a:t> також сортує хости у відповідності </a:t>
            </a:r>
            <a:r>
              <a:rPr lang="uk-UA" sz="2800" u="sng" dirty="0" smtClean="0"/>
              <a:t>зі складністю проблем</a:t>
            </a:r>
            <a:r>
              <a:rPr lang="uk-UA" sz="2800" dirty="0" smtClean="0"/>
              <a:t>. Червоний значок означає, що виявлена, принаймні, одна діра в безпеці. Білий значок означає, що порт відкритий, але не було знайдено жодних помилок. </a:t>
            </a:r>
          </a:p>
        </p:txBody>
      </p:sp>
      <p:sp>
        <p:nvSpPr>
          <p:cNvPr id="4" name="Номер слайда 3"/>
          <p:cNvSpPr>
            <a:spLocks noGrp="1"/>
          </p:cNvSpPr>
          <p:nvPr>
            <p:ph type="sldNum" sz="quarter" idx="12"/>
          </p:nvPr>
        </p:nvSpPr>
        <p:spPr/>
        <p:txBody>
          <a:bodyPr/>
          <a:lstStyle/>
          <a:p>
            <a:pPr>
              <a:defRPr/>
            </a:pPr>
            <a:fld id="{F741F084-171C-4A18-9F23-B2BBA031C0D6}" type="slidenum">
              <a:rPr lang="uk-UA" smtClean="0"/>
              <a:pPr>
                <a:defRPr/>
              </a:pPr>
              <a:t>22</a:t>
            </a:fld>
            <a:endParaRPr lang="uk-UA"/>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a:xfrm>
            <a:off x="457200" y="142830"/>
            <a:ext cx="8229600" cy="525426"/>
          </a:xfrm>
        </p:spPr>
        <p:txBody>
          <a:bodyPr/>
          <a:lstStyle/>
          <a:p>
            <a:pPr eaLnBrk="1" hangingPunct="1"/>
            <a:r>
              <a:rPr lang="uk-UA" sz="3200" dirty="0" smtClean="0">
                <a:solidFill>
                  <a:schemeClr val="tx1"/>
                </a:solidFill>
              </a:rPr>
              <a:t>STAT</a:t>
            </a:r>
          </a:p>
        </p:txBody>
      </p:sp>
      <p:sp>
        <p:nvSpPr>
          <p:cNvPr id="27651" name="Rectangle 3"/>
          <p:cNvSpPr>
            <a:spLocks noGrp="1" noRot="1" noChangeArrowheads="1"/>
          </p:cNvSpPr>
          <p:nvPr>
            <p:ph type="body" idx="1"/>
          </p:nvPr>
        </p:nvSpPr>
        <p:spPr>
          <a:xfrm>
            <a:off x="0" y="580986"/>
            <a:ext cx="8845550" cy="5876925"/>
          </a:xfrm>
        </p:spPr>
        <p:txBody>
          <a:bodyPr/>
          <a:lstStyle/>
          <a:p>
            <a:pPr algn="just" eaLnBrk="1" hangingPunct="1">
              <a:lnSpc>
                <a:spcPct val="80000"/>
              </a:lnSpc>
            </a:pPr>
            <a:r>
              <a:rPr lang="uk-UA" sz="900" dirty="0" smtClean="0"/>
              <a:t/>
            </a:r>
            <a:br>
              <a:rPr lang="uk-UA" sz="900" dirty="0" smtClean="0"/>
            </a:br>
            <a:r>
              <a:rPr lang="uk-UA" sz="2000" dirty="0" smtClean="0">
                <a:latin typeface="Times New Roman" pitchFamily="18" charset="0"/>
              </a:rPr>
              <a:t>Програма STAT - це набір комерційних програм, що поставляються компанією Harris Corporation (</a:t>
            </a:r>
            <a:r>
              <a:rPr lang="uk-UA" sz="2000" dirty="0" smtClean="0">
                <a:solidFill>
                  <a:srgbClr val="0066FF"/>
                </a:solidFill>
                <a:latin typeface="Times New Roman" pitchFamily="18" charset="0"/>
              </a:rPr>
              <a:t>http://www.statonline.harris.com</a:t>
            </a:r>
            <a:r>
              <a:rPr lang="uk-UA" sz="2000" dirty="0" smtClean="0">
                <a:latin typeface="Times New Roman" pitchFamily="18" charset="0"/>
              </a:rPr>
              <a:t>/), який включає в себе STAT </a:t>
            </a:r>
            <a:r>
              <a:rPr lang="uk-UA" sz="2000" dirty="0" smtClean="0">
                <a:solidFill>
                  <a:srgbClr val="7030A0"/>
                </a:solidFill>
                <a:latin typeface="Times New Roman" pitchFamily="18" charset="0"/>
              </a:rPr>
              <a:t>Neutralizer</a:t>
            </a:r>
            <a:r>
              <a:rPr lang="uk-UA" sz="2000" dirty="0" smtClean="0">
                <a:latin typeface="Times New Roman" pitchFamily="18" charset="0"/>
              </a:rPr>
              <a:t>, STAT Analyzer і STAT </a:t>
            </a:r>
            <a:r>
              <a:rPr lang="uk-UA" sz="2000" dirty="0" smtClean="0">
                <a:solidFill>
                  <a:srgbClr val="7030A0"/>
                </a:solidFill>
                <a:latin typeface="Times New Roman" pitchFamily="18" charset="0"/>
              </a:rPr>
              <a:t>Scanner</a:t>
            </a:r>
            <a:r>
              <a:rPr lang="uk-UA" sz="2000" dirty="0" smtClean="0">
                <a:latin typeface="Times New Roman" pitchFamily="18" charset="0"/>
              </a:rPr>
              <a:t>.</a:t>
            </a:r>
          </a:p>
          <a:p>
            <a:pPr algn="just" eaLnBrk="1" hangingPunct="1">
              <a:lnSpc>
                <a:spcPct val="80000"/>
              </a:lnSpc>
            </a:pPr>
            <a:r>
              <a:rPr lang="uk-UA" sz="2000" dirty="0" smtClean="0">
                <a:latin typeface="Times New Roman" pitchFamily="18" charset="0"/>
              </a:rPr>
              <a:t>STAT </a:t>
            </a:r>
            <a:r>
              <a:rPr lang="uk-UA" sz="2000" dirty="0" err="1" smtClean="0">
                <a:latin typeface="Times New Roman" pitchFamily="18" charset="0"/>
              </a:rPr>
              <a:t>Neutralizer</a:t>
            </a:r>
            <a:r>
              <a:rPr lang="uk-UA" sz="2000" dirty="0" smtClean="0">
                <a:latin typeface="Times New Roman" pitchFamily="18" charset="0"/>
              </a:rPr>
              <a:t> розміщується на окремій Windows-машині і виконує завдання контролю за виконанням правил безпеки, спостереження за вірусами і проведення активних заходів проти спроб впровадження.</a:t>
            </a:r>
          </a:p>
          <a:p>
            <a:pPr algn="just" eaLnBrk="1" hangingPunct="1">
              <a:lnSpc>
                <a:spcPct val="80000"/>
              </a:lnSpc>
            </a:pPr>
            <a:r>
              <a:rPr lang="uk-UA" sz="2000" dirty="0" smtClean="0">
                <a:latin typeface="Times New Roman" pitchFamily="18" charset="0"/>
              </a:rPr>
              <a:t>STAT </a:t>
            </a:r>
            <a:r>
              <a:rPr lang="uk-UA" sz="2000" dirty="0" err="1" smtClean="0">
                <a:latin typeface="Times New Roman" pitchFamily="18" charset="0"/>
              </a:rPr>
              <a:t>Analyzer</a:t>
            </a:r>
            <a:r>
              <a:rPr lang="uk-UA" sz="2000" dirty="0" smtClean="0">
                <a:latin typeface="Times New Roman" pitchFamily="18" charset="0"/>
              </a:rPr>
              <a:t> забезпечує інтеграцію декількох інших комерційних сканерів вразливостей (включаючи власний сканер STAT Scanner), щоб представити вам більш повну і достовірну картину вразливості вашої мережі.</a:t>
            </a:r>
          </a:p>
          <a:p>
            <a:pPr algn="just" eaLnBrk="1" hangingPunct="1">
              <a:lnSpc>
                <a:spcPct val="90000"/>
              </a:lnSpc>
            </a:pPr>
            <a:r>
              <a:rPr lang="uk-UA" sz="2000" dirty="0" smtClean="0">
                <a:latin typeface="Times New Roman" pitchFamily="18" charset="0"/>
              </a:rPr>
              <a:t>STAT </a:t>
            </a:r>
            <a:r>
              <a:rPr lang="uk-UA" sz="2000" dirty="0" err="1" smtClean="0">
                <a:latin typeface="Times New Roman" pitchFamily="18" charset="0"/>
              </a:rPr>
              <a:t>Scanner</a:t>
            </a:r>
            <a:r>
              <a:rPr lang="uk-UA" sz="2000" dirty="0" smtClean="0">
                <a:latin typeface="Times New Roman" pitchFamily="18" charset="0"/>
              </a:rPr>
              <a:t> використовує ті ж основні налаштування, що й інші сканери вразливостей. STAT працює на платформі Windows, але може бути запуще-ний і на інших операційних системах. Якщо при скануванні ви входите в систему, як адміністратор домену, у вас є можливість отримати доступ як до машин для аналізу локальної уразливості, так і аналізувати уразливість з точки зору віддаленого доступу.</a:t>
            </a:r>
          </a:p>
          <a:p>
            <a:pPr algn="just" eaLnBrk="1" hangingPunct="1">
              <a:lnSpc>
                <a:spcPct val="90000"/>
              </a:lnSpc>
            </a:pPr>
            <a:r>
              <a:rPr lang="uk-UA" sz="2000" dirty="0" smtClean="0">
                <a:latin typeface="Times New Roman" pitchFamily="18" charset="0"/>
              </a:rPr>
              <a:t>STAT не використовує архітектуру клієнт-сервер. Частина, тести і вразливості повинні розміщуватися на кожному хості, який необхідно сканувати. STAT щотижня випускає нові тести вразливості, і їх можна скачати з авторизованого Web-сайту.</a:t>
            </a:r>
          </a:p>
          <a:p>
            <a:pPr algn="just" eaLnBrk="1" hangingPunct="1">
              <a:lnSpc>
                <a:spcPct val="90000"/>
              </a:lnSpc>
            </a:pPr>
            <a:endParaRPr lang="uk-UA" sz="2000" dirty="0" smtClean="0">
              <a:latin typeface="Times New Roman" pitchFamily="18" charset="0"/>
            </a:endParaRPr>
          </a:p>
        </p:txBody>
      </p:sp>
      <p:sp>
        <p:nvSpPr>
          <p:cNvPr id="5" name="Номер слайда 4"/>
          <p:cNvSpPr>
            <a:spLocks noGrp="1"/>
          </p:cNvSpPr>
          <p:nvPr>
            <p:ph type="sldNum" sz="quarter" idx="12"/>
          </p:nvPr>
        </p:nvSpPr>
        <p:spPr/>
        <p:txBody>
          <a:bodyPr/>
          <a:lstStyle/>
          <a:p>
            <a:pPr>
              <a:defRPr/>
            </a:pPr>
            <a:fld id="{F741F084-171C-4A18-9F23-B2BBA031C0D6}" type="slidenum">
              <a:rPr lang="uk-UA" smtClean="0"/>
              <a:pPr>
                <a:defRPr/>
              </a:pPr>
              <a:t>23</a:t>
            </a:fld>
            <a:endParaRPr lang="uk-UA"/>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rrowheads="1"/>
          </p:cNvSpPr>
          <p:nvPr>
            <p:ph type="title"/>
          </p:nvPr>
        </p:nvSpPr>
        <p:spPr>
          <a:xfrm>
            <a:off x="539750" y="6230983"/>
            <a:ext cx="3527425" cy="520700"/>
          </a:xfrm>
        </p:spPr>
        <p:txBody>
          <a:bodyPr/>
          <a:lstStyle/>
          <a:p>
            <a:pPr eaLnBrk="1" hangingPunct="1"/>
            <a:r>
              <a:rPr lang="uk-UA" sz="1800" dirty="0" smtClean="0">
                <a:solidFill>
                  <a:schemeClr val="tx1"/>
                </a:solidFill>
              </a:rPr>
              <a:t>Рис. 5.  Інтерфейс STAT</a:t>
            </a:r>
            <a:r>
              <a:rPr lang="uk-UA" sz="4000" dirty="0" smtClean="0">
                <a:solidFill>
                  <a:schemeClr val="tx1"/>
                </a:solidFill>
              </a:rPr>
              <a:t> </a:t>
            </a:r>
          </a:p>
        </p:txBody>
      </p:sp>
      <p:pic>
        <p:nvPicPr>
          <p:cNvPr id="30723" name="Picture 5" descr="&amp;Icy;&amp;ncy;&amp;tcy;&amp;iecy;&amp;rcy;&amp;fcy;&amp;iecy;&amp;jcy;&amp;scy; STAT"/>
          <p:cNvPicPr>
            <a:picLocks noChangeAspect="1" noChangeArrowheads="1"/>
          </p:cNvPicPr>
          <p:nvPr/>
        </p:nvPicPr>
        <p:blipFill>
          <a:blip r:embed="rId2" cstate="print"/>
          <a:srcRect/>
          <a:stretch>
            <a:fillRect/>
          </a:stretch>
        </p:blipFill>
        <p:spPr bwMode="auto">
          <a:xfrm>
            <a:off x="179388" y="1860590"/>
            <a:ext cx="4427537" cy="4489450"/>
          </a:xfrm>
          <a:prstGeom prst="rect">
            <a:avLst/>
          </a:prstGeom>
          <a:noFill/>
          <a:ln w="9525">
            <a:noFill/>
            <a:miter lim="800000"/>
            <a:headEnd/>
            <a:tailEnd/>
          </a:ln>
        </p:spPr>
      </p:pic>
      <p:sp>
        <p:nvSpPr>
          <p:cNvPr id="30724" name="Rectangle 6"/>
          <p:cNvSpPr>
            <a:spLocks noChangeArrowheads="1"/>
          </p:cNvSpPr>
          <p:nvPr/>
        </p:nvSpPr>
        <p:spPr bwMode="auto">
          <a:xfrm>
            <a:off x="4859338" y="2005058"/>
            <a:ext cx="4057650" cy="4302716"/>
          </a:xfrm>
          <a:prstGeom prst="rect">
            <a:avLst/>
          </a:prstGeom>
          <a:noFill/>
          <a:ln w="9525">
            <a:noFill/>
            <a:miter lim="800000"/>
            <a:headEnd/>
            <a:tailEnd/>
          </a:ln>
        </p:spPr>
        <p:txBody>
          <a:bodyPr>
            <a:spAutoFit/>
          </a:bodyPr>
          <a:lstStyle/>
          <a:p>
            <a:pPr algn="just">
              <a:lnSpc>
                <a:spcPct val="80000"/>
              </a:lnSpc>
              <a:spcBef>
                <a:spcPct val="20000"/>
              </a:spcBef>
              <a:buClr>
                <a:schemeClr val="hlink"/>
              </a:buClr>
              <a:buFont typeface="Wingdings" pitchFamily="2" charset="2"/>
              <a:buChar char="§"/>
            </a:pPr>
            <a:r>
              <a:rPr lang="uk-UA" dirty="0"/>
              <a:t>Як показано на рисунку , у STAT добре організований інтерфейс. Нижче меню і панелі інструментів показано поточний стан обраної машини і конфігураційний файл (політика або працюють тести вразливості). Знайдені уразливості перераховуються в головному вікні. Якщо Ви бажаєте сканувати кілька машин, то можете вибрати знайдені вразливості на конкретній машині чи на всіх машинах відразу. Кожну колонку можна зберегти. У нижній частині вікна значки показують кількість знайдених вразливостей і їх рівень. Ви також можете відстежувати процес сканування, оскільки інформація на дисплеї оновлюється регулярно. </a:t>
            </a:r>
          </a:p>
        </p:txBody>
      </p:sp>
      <p:sp>
        <p:nvSpPr>
          <p:cNvPr id="5" name="Прямоугольник 4"/>
          <p:cNvSpPr/>
          <p:nvPr/>
        </p:nvSpPr>
        <p:spPr>
          <a:xfrm>
            <a:off x="179388" y="158399"/>
            <a:ext cx="8737600" cy="2031325"/>
          </a:xfrm>
          <a:prstGeom prst="rect">
            <a:avLst/>
          </a:prstGeom>
        </p:spPr>
        <p:txBody>
          <a:bodyPr wrap="square">
            <a:spAutoFit/>
          </a:bodyPr>
          <a:lstStyle/>
          <a:p>
            <a:r>
              <a:rPr lang="uk-UA" dirty="0" smtClean="0"/>
              <a:t>Після установки STAT вимагатиме реєстраційний ключ. Якщо у вас його немає, ви зможете запускати додаток тільки в "ознайомчому" режимі, який надає можливість тридцятиденного використання сканера, але з обмеженими можливостями по запуску тестів уразливості (з конфігураційного файлу QuickScan.dat).</a:t>
            </a:r>
            <a:br>
              <a:rPr lang="uk-UA" dirty="0" smtClean="0"/>
            </a:br>
            <a:r>
              <a:rPr lang="uk-UA" b="1" dirty="0" smtClean="0"/>
              <a:t/>
            </a:r>
            <a:br>
              <a:rPr lang="uk-UA" b="1" dirty="0" smtClean="0"/>
            </a:br>
            <a:endParaRPr lang="uk-UA" dirty="0"/>
          </a:p>
        </p:txBody>
      </p:sp>
      <p:sp>
        <p:nvSpPr>
          <p:cNvPr id="7" name="Номер слайда 6"/>
          <p:cNvSpPr>
            <a:spLocks noGrp="1"/>
          </p:cNvSpPr>
          <p:nvPr>
            <p:ph type="sldNum" sz="quarter" idx="12"/>
          </p:nvPr>
        </p:nvSpPr>
        <p:spPr/>
        <p:txBody>
          <a:bodyPr/>
          <a:lstStyle/>
          <a:p>
            <a:pPr>
              <a:defRPr/>
            </a:pPr>
            <a:fld id="{F741F084-171C-4A18-9F23-B2BBA031C0D6}" type="slidenum">
              <a:rPr lang="uk-UA" smtClean="0"/>
              <a:pPr>
                <a:defRPr/>
              </a:pPr>
              <a:t>24</a:t>
            </a:fld>
            <a:endParaRPr lang="uk-UA"/>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4" descr="13_31"/>
          <p:cNvPicPr>
            <a:picLocks noGrp="1" noChangeAspect="1" noChangeArrowheads="1"/>
          </p:cNvPicPr>
          <p:nvPr>
            <p:ph type="body" idx="1"/>
          </p:nvPr>
        </p:nvPicPr>
        <p:blipFill>
          <a:blip r:embed="rId2" cstate="print"/>
          <a:srcRect/>
          <a:stretch>
            <a:fillRect/>
          </a:stretch>
        </p:blipFill>
        <p:spPr>
          <a:xfrm>
            <a:off x="1592276" y="2470721"/>
            <a:ext cx="5827738" cy="4023788"/>
          </a:xfrm>
          <a:noFill/>
        </p:spPr>
      </p:pic>
      <p:sp>
        <p:nvSpPr>
          <p:cNvPr id="33797" name="Rectangle 5"/>
          <p:cNvSpPr>
            <a:spLocks noChangeArrowheads="1"/>
          </p:cNvSpPr>
          <p:nvPr/>
        </p:nvSpPr>
        <p:spPr bwMode="auto">
          <a:xfrm>
            <a:off x="3276600" y="6494509"/>
            <a:ext cx="858838" cy="366713"/>
          </a:xfrm>
          <a:prstGeom prst="rect">
            <a:avLst/>
          </a:prstGeom>
          <a:noFill/>
          <a:ln w="9525">
            <a:noFill/>
            <a:miter lim="800000"/>
            <a:headEnd/>
            <a:tailEnd/>
          </a:ln>
          <a:effectLst/>
        </p:spPr>
        <p:txBody>
          <a:bodyPr wrap="none">
            <a:spAutoFit/>
          </a:bodyPr>
          <a:lstStyle/>
          <a:p>
            <a:pPr>
              <a:defRPr/>
            </a:pPr>
            <a:r>
              <a:rPr lang="uk-UA" dirty="0"/>
              <a:t>Рис.6.</a:t>
            </a:r>
          </a:p>
        </p:txBody>
      </p:sp>
      <p:sp>
        <p:nvSpPr>
          <p:cNvPr id="4" name="Rectangle 3"/>
          <p:cNvSpPr txBox="1">
            <a:spLocks noRot="1" noChangeArrowheads="1"/>
          </p:cNvSpPr>
          <p:nvPr/>
        </p:nvSpPr>
        <p:spPr bwMode="auto">
          <a:xfrm>
            <a:off x="0" y="250816"/>
            <a:ext cx="9144000" cy="23018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90000"/>
              </a:lnSpc>
              <a:spcBef>
                <a:spcPts val="0"/>
              </a:spcBef>
              <a:spcAft>
                <a:spcPct val="0"/>
              </a:spcAft>
              <a:buClrTx/>
              <a:buSzTx/>
              <a:buFontTx/>
              <a:buNone/>
              <a:tabLst/>
              <a:defRPr/>
            </a:pPr>
            <a:r>
              <a:rPr kumimoji="0" lang="uk-UA" sz="2000" b="0" i="0" u="none" strike="noStrike" kern="0" cap="none" spc="0" normalizeH="0" baseline="0" noProof="0" dirty="0" smtClean="0">
                <a:ln>
                  <a:noFill/>
                </a:ln>
                <a:solidFill>
                  <a:schemeClr val="tx1"/>
                </a:solidFill>
                <a:effectLst/>
                <a:uLnTx/>
                <a:uFillTx/>
                <a:latin typeface="+mn-lt"/>
                <a:ea typeface="+mn-ea"/>
                <a:cs typeface="+mn-cs"/>
              </a:rPr>
              <a:t>Для </a:t>
            </a:r>
            <a:r>
              <a:rPr kumimoji="0" lang="uk-UA" sz="2000" b="0" i="0" u="none" strike="noStrike" kern="0" cap="none" spc="0" normalizeH="0" baseline="0" noProof="0" dirty="0" err="1" smtClean="0">
                <a:ln>
                  <a:noFill/>
                </a:ln>
                <a:solidFill>
                  <a:schemeClr val="tx1"/>
                </a:solidFill>
                <a:effectLst/>
                <a:uLnTx/>
                <a:uFillTx/>
                <a:latin typeface="+mn-lt"/>
                <a:ea typeface="+mn-ea"/>
                <a:cs typeface="+mn-cs"/>
              </a:rPr>
              <a:t>налаштування</a:t>
            </a:r>
            <a:r>
              <a:rPr kumimoji="0" lang="uk-UA" sz="2000" b="0" i="0" u="none" strike="noStrike" kern="0" cap="none" spc="0" normalizeH="0" baseline="0" noProof="0" dirty="0" smtClean="0">
                <a:ln>
                  <a:noFill/>
                </a:ln>
                <a:solidFill>
                  <a:schemeClr val="tx1"/>
                </a:solidFill>
                <a:effectLst/>
                <a:uLnTx/>
                <a:uFillTx/>
                <a:latin typeface="+mn-lt"/>
                <a:ea typeface="+mn-ea"/>
                <a:cs typeface="+mn-cs"/>
              </a:rPr>
              <a:t> STAT вам необхідно сконфігурувати набір тестів, які ви збираєтеся використовувати. STAT поставляється з декількома </a:t>
            </a:r>
            <a:r>
              <a:rPr kumimoji="0" lang="uk-UA" sz="2000" b="0" i="0" u="none" strike="noStrike" kern="0" cap="none" spc="0" normalizeH="0" baseline="0" noProof="0" dirty="0" smtClean="0">
                <a:ln>
                  <a:noFill/>
                </a:ln>
                <a:solidFill>
                  <a:srgbClr val="7030A0"/>
                </a:solidFill>
                <a:effectLst/>
                <a:uLnTx/>
                <a:uFillTx/>
                <a:latin typeface="+mn-lt"/>
                <a:ea typeface="+mn-ea"/>
                <a:cs typeface="+mn-cs"/>
              </a:rPr>
              <a:t>сконфігурованими файлами DAT</a:t>
            </a:r>
            <a:r>
              <a:rPr kumimoji="0" lang="uk-UA" sz="2000" b="0" i="0" u="none" strike="noStrike" kern="0" cap="none" spc="0" normalizeH="0" baseline="0" noProof="0" dirty="0" smtClean="0">
                <a:ln>
                  <a:noFill/>
                </a:ln>
                <a:solidFill>
                  <a:schemeClr val="tx1"/>
                </a:solidFill>
                <a:effectLst/>
                <a:uLnTx/>
                <a:uFillTx/>
                <a:latin typeface="+mn-lt"/>
                <a:ea typeface="+mn-ea"/>
                <a:cs typeface="+mn-cs"/>
              </a:rPr>
              <a:t>, які містять набори видів вразливостей, для яких ви можете виконувати сканування. Ви можете використовувати DAT-файли для сканування вразливостей заданого рівня небезпеки, конкретні операційні системи або типи вразливостей. Ви можете вибрати конфігураційний файл для сканування, вибравши в меню STAT Configurations / </a:t>
            </a:r>
            <a:r>
              <a:rPr kumimoji="0" lang="uk-UA" sz="2000" b="0" i="0" u="none" strike="noStrike" kern="0" cap="none" spc="0" normalizeH="0" baseline="0" noProof="0" dirty="0" smtClean="0">
                <a:ln>
                  <a:noFill/>
                </a:ln>
                <a:solidFill>
                  <a:srgbClr val="7030A0"/>
                </a:solidFill>
                <a:effectLst/>
                <a:uLnTx/>
                <a:uFillTx/>
                <a:latin typeface="+mn-lt"/>
                <a:ea typeface="+mn-ea"/>
                <a:cs typeface="+mn-cs"/>
              </a:rPr>
              <a:t>Load Configuration </a:t>
            </a:r>
            <a:r>
              <a:rPr kumimoji="0" lang="uk-UA" sz="2000" b="0" i="0" u="none" strike="noStrike" kern="0" cap="none" spc="0" normalizeH="0" baseline="0" noProof="0" dirty="0" smtClean="0">
                <a:ln>
                  <a:noFill/>
                </a:ln>
                <a:solidFill>
                  <a:schemeClr val="tx1"/>
                </a:solidFill>
                <a:effectLst/>
                <a:uLnTx/>
                <a:uFillTx/>
                <a:latin typeface="+mn-lt"/>
                <a:ea typeface="+mn-ea"/>
                <a:cs typeface="+mn-cs"/>
              </a:rPr>
              <a:t>From File – рис.</a:t>
            </a:r>
          </a:p>
        </p:txBody>
      </p:sp>
      <p:sp>
        <p:nvSpPr>
          <p:cNvPr id="6" name="Номер слайда 5"/>
          <p:cNvSpPr>
            <a:spLocks noGrp="1"/>
          </p:cNvSpPr>
          <p:nvPr>
            <p:ph type="sldNum" sz="quarter" idx="12"/>
          </p:nvPr>
        </p:nvSpPr>
        <p:spPr/>
        <p:txBody>
          <a:bodyPr/>
          <a:lstStyle/>
          <a:p>
            <a:pPr>
              <a:defRPr/>
            </a:pPr>
            <a:fld id="{F741F084-171C-4A18-9F23-B2BBA031C0D6}" type="slidenum">
              <a:rPr lang="uk-UA" smtClean="0"/>
              <a:pPr>
                <a:defRPr/>
              </a:pPr>
              <a:t>25</a:t>
            </a:fld>
            <a:endParaRPr lang="uk-UA"/>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6"/>
          <p:cNvSpPr>
            <a:spLocks noChangeArrowheads="1"/>
          </p:cNvSpPr>
          <p:nvPr/>
        </p:nvSpPr>
        <p:spPr bwMode="auto">
          <a:xfrm>
            <a:off x="250825" y="906433"/>
            <a:ext cx="8335963" cy="5324535"/>
          </a:xfrm>
          <a:prstGeom prst="rect">
            <a:avLst/>
          </a:prstGeom>
          <a:noFill/>
          <a:ln w="9525">
            <a:noFill/>
            <a:miter lim="800000"/>
            <a:headEnd/>
            <a:tailEnd/>
          </a:ln>
        </p:spPr>
        <p:txBody>
          <a:bodyPr anchor="ctr">
            <a:spAutoFit/>
          </a:bodyPr>
          <a:lstStyle/>
          <a:p>
            <a:pPr algn="just"/>
            <a:r>
              <a:rPr lang="uk-UA" sz="2000" dirty="0">
                <a:latin typeface="Times New Roman" pitchFamily="18" charset="0"/>
              </a:rPr>
              <a:t>Файл </a:t>
            </a:r>
            <a:r>
              <a:rPr lang="uk-UA" sz="2000" dirty="0" err="1">
                <a:latin typeface="Times New Roman" pitchFamily="18" charset="0"/>
              </a:rPr>
              <a:t>QuickScan.dat</a:t>
            </a:r>
            <a:r>
              <a:rPr lang="uk-UA" sz="2000" dirty="0">
                <a:latin typeface="Times New Roman" pitchFamily="18" charset="0"/>
              </a:rPr>
              <a:t> підходить, якщо ви хочете знайти більш серйозні проблеми. Якщо вас цікавить тільки перевірка системних політик (профілі користувачів, дата закінчення терміну дії пароля, і т.д.), використовуйте файл Policy.dat. Кожен DAT-файл має змістовну назву, щоб допомогти вам вибрати найбільш підходящий для вирішення поставлених завдань.</a:t>
            </a:r>
            <a:br>
              <a:rPr lang="uk-UA" sz="2000" dirty="0">
                <a:latin typeface="Times New Roman" pitchFamily="18" charset="0"/>
              </a:rPr>
            </a:br>
            <a:r>
              <a:rPr lang="uk-UA" sz="2000" dirty="0">
                <a:latin typeface="Times New Roman" pitchFamily="18" charset="0"/>
              </a:rPr>
              <a:t/>
            </a:r>
            <a:br>
              <a:rPr lang="uk-UA" sz="2000" dirty="0">
                <a:latin typeface="Times New Roman" pitchFamily="18" charset="0"/>
              </a:rPr>
            </a:br>
            <a:r>
              <a:rPr lang="uk-UA" sz="2000" dirty="0">
                <a:latin typeface="Times New Roman" pitchFamily="18" charset="0"/>
              </a:rPr>
              <a:t>Ви можете створити свій власний конфігураційний файл, використовуючи один з наявних DAT-файлів в якості шаблону. Слід вибрати </a:t>
            </a:r>
            <a:r>
              <a:rPr lang="uk-UA" sz="2000" dirty="0" err="1">
                <a:latin typeface="Times New Roman" pitchFamily="18" charset="0"/>
              </a:rPr>
              <a:t>Configurations</a:t>
            </a:r>
            <a:r>
              <a:rPr lang="uk-UA" sz="2000" dirty="0">
                <a:latin typeface="Times New Roman" pitchFamily="18" charset="0"/>
              </a:rPr>
              <a:t> / </a:t>
            </a:r>
            <a:r>
              <a:rPr lang="uk-UA" sz="2000" dirty="0" err="1">
                <a:latin typeface="Times New Roman" pitchFamily="18" charset="0"/>
              </a:rPr>
              <a:t>Edit</a:t>
            </a:r>
            <a:r>
              <a:rPr lang="uk-UA" sz="2000" dirty="0">
                <a:latin typeface="Times New Roman" pitchFamily="18" charset="0"/>
              </a:rPr>
              <a:t> </a:t>
            </a:r>
            <a:r>
              <a:rPr lang="uk-UA" sz="2000" dirty="0" err="1">
                <a:latin typeface="Times New Roman" pitchFamily="18" charset="0"/>
              </a:rPr>
              <a:t>Configuration</a:t>
            </a:r>
            <a:r>
              <a:rPr lang="uk-UA" sz="2000" dirty="0">
                <a:latin typeface="Times New Roman" pitchFamily="18" charset="0"/>
              </a:rPr>
              <a:t> </a:t>
            </a:r>
            <a:r>
              <a:rPr lang="uk-UA" sz="2000" dirty="0" err="1">
                <a:latin typeface="Times New Roman" pitchFamily="18" charset="0"/>
              </a:rPr>
              <a:t>From</a:t>
            </a:r>
            <a:r>
              <a:rPr lang="uk-UA" sz="2000" dirty="0">
                <a:latin typeface="Times New Roman" pitchFamily="18" charset="0"/>
              </a:rPr>
              <a:t> </a:t>
            </a:r>
            <a:r>
              <a:rPr lang="uk-UA" sz="2000" dirty="0" err="1">
                <a:latin typeface="Times New Roman" pitchFamily="18" charset="0"/>
              </a:rPr>
              <a:t>File</a:t>
            </a:r>
            <a:r>
              <a:rPr lang="uk-UA" sz="2000" dirty="0">
                <a:latin typeface="Times New Roman" pitchFamily="18" charset="0"/>
              </a:rPr>
              <a:t>, щоб відкрити вікно, показане на рисунку.</a:t>
            </a:r>
            <a:br>
              <a:rPr lang="uk-UA" sz="2000" dirty="0">
                <a:latin typeface="Times New Roman" pitchFamily="18" charset="0"/>
              </a:rPr>
            </a:br>
            <a:r>
              <a:rPr lang="uk-UA" sz="2000" dirty="0">
                <a:latin typeface="Times New Roman" pitchFamily="18" charset="0"/>
              </a:rPr>
              <a:t/>
            </a:r>
            <a:br>
              <a:rPr lang="uk-UA" sz="2000" dirty="0">
                <a:latin typeface="Times New Roman" pitchFamily="18" charset="0"/>
              </a:rPr>
            </a:br>
            <a:r>
              <a:rPr lang="uk-UA" sz="2000" dirty="0">
                <a:latin typeface="Times New Roman" pitchFamily="18" charset="0"/>
              </a:rPr>
              <a:t>У вікні </a:t>
            </a:r>
            <a:r>
              <a:rPr lang="uk-UA" sz="2000" dirty="0" err="1">
                <a:latin typeface="Times New Roman" pitchFamily="18" charset="0"/>
              </a:rPr>
              <a:t>Editing</a:t>
            </a:r>
            <a:r>
              <a:rPr lang="uk-UA" sz="2000" dirty="0">
                <a:latin typeface="Times New Roman" pitchFamily="18" charset="0"/>
              </a:rPr>
              <a:t> ви можете переглянути всі доступні тести і вирішити, які з них використовувати. Вибравши відповідний тест, ви можете переглянути довідкову інформацію в нижній частині вікна. Тест може бути переміщений зі списку доступних (і навпаки) в список використовуваних за допомогою кнопки зі стрілками. Зробивши свій вибір, ви можете зберегти свою конфігурацію, як користувальницький DAT-файл, для подальшого використання, скориставшись кнопкою Save. </a:t>
            </a:r>
          </a:p>
        </p:txBody>
      </p:sp>
      <p:sp>
        <p:nvSpPr>
          <p:cNvPr id="4" name="Номер слайда 3"/>
          <p:cNvSpPr>
            <a:spLocks noGrp="1"/>
          </p:cNvSpPr>
          <p:nvPr>
            <p:ph type="sldNum" sz="quarter" idx="12"/>
          </p:nvPr>
        </p:nvSpPr>
        <p:spPr/>
        <p:txBody>
          <a:bodyPr/>
          <a:lstStyle/>
          <a:p>
            <a:pPr>
              <a:defRPr/>
            </a:pPr>
            <a:fld id="{F741F084-171C-4A18-9F23-B2BBA031C0D6}" type="slidenum">
              <a:rPr lang="uk-UA" smtClean="0"/>
              <a:pPr>
                <a:defRPr/>
              </a:pPr>
              <a:t>26</a:t>
            </a:fld>
            <a:endParaRPr lang="uk-UA"/>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p:txBody>
          <a:bodyPr/>
          <a:lstStyle/>
          <a:p>
            <a:pPr eaLnBrk="1" hangingPunct="1"/>
            <a:r>
              <a:rPr lang="uk-UA" sz="2400" smtClean="0"/>
              <a:t>Рис.7. Ви можете самостійно настроїти конфігурацію</a:t>
            </a:r>
            <a:r>
              <a:rPr lang="uk-UA" smtClean="0"/>
              <a:t> </a:t>
            </a:r>
          </a:p>
        </p:txBody>
      </p:sp>
      <p:pic>
        <p:nvPicPr>
          <p:cNvPr id="34819" name="Picture 5" descr="&amp;Vcy;&amp;ycy; &amp;mcy;&amp;ocy;&amp;zhcy;&amp;iecy;&amp;tcy;&amp;iecy; &amp;scy;&amp;acy;&amp;mcy;&amp;ocy;&amp;scy;&amp;tcy;&amp;ocy;&amp;yacy;&amp;tcy;&amp;iecy;&amp;lcy;&amp;softcy;&amp;ncy;&amp;ocy; &amp;ncy;&amp;acy;&amp;scy;&amp;tcy;&amp;rcy;&amp;ocy;&amp;icy;&amp;tcy;&amp;softcy; &amp;kcy;&amp;ocy;&amp;ncy;&amp;fcy;&amp;icy;&amp;gcy;&amp;ucy;&amp;rcy;&amp;acy;&amp;tscy;&amp;icy;&amp;yucy;"/>
          <p:cNvPicPr>
            <a:picLocks noChangeAspect="1" noChangeArrowheads="1"/>
          </p:cNvPicPr>
          <p:nvPr/>
        </p:nvPicPr>
        <p:blipFill>
          <a:blip r:embed="rId2" cstate="print"/>
          <a:srcRect/>
          <a:stretch>
            <a:fillRect/>
          </a:stretch>
        </p:blipFill>
        <p:spPr bwMode="auto">
          <a:xfrm>
            <a:off x="684213" y="1412875"/>
            <a:ext cx="7707312" cy="5095875"/>
          </a:xfrm>
          <a:prstGeom prst="rect">
            <a:avLst/>
          </a:prstGeom>
          <a:noFill/>
          <a:ln w="9525">
            <a:noFill/>
            <a:miter lim="800000"/>
            <a:headEnd/>
            <a:tailEnd/>
          </a:ln>
        </p:spPr>
      </p:pic>
      <p:sp>
        <p:nvSpPr>
          <p:cNvPr id="5" name="Номер слайда 4"/>
          <p:cNvSpPr>
            <a:spLocks noGrp="1"/>
          </p:cNvSpPr>
          <p:nvPr>
            <p:ph type="sldNum" sz="quarter" idx="12"/>
          </p:nvPr>
        </p:nvSpPr>
        <p:spPr/>
        <p:txBody>
          <a:bodyPr/>
          <a:lstStyle/>
          <a:p>
            <a:pPr>
              <a:defRPr/>
            </a:pPr>
            <a:fld id="{F741F084-171C-4A18-9F23-B2BBA031C0D6}" type="slidenum">
              <a:rPr lang="uk-UA" smtClean="0"/>
              <a:pPr>
                <a:defRPr/>
              </a:pPr>
              <a:t>27</a:t>
            </a:fld>
            <a:endParaRPr lang="uk-UA"/>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Rot="1" noChangeArrowheads="1"/>
          </p:cNvSpPr>
          <p:nvPr>
            <p:ph type="body" idx="1"/>
          </p:nvPr>
        </p:nvSpPr>
        <p:spPr>
          <a:xfrm>
            <a:off x="4279896" y="580985"/>
            <a:ext cx="4637151" cy="3286171"/>
          </a:xfrm>
        </p:spPr>
        <p:txBody>
          <a:bodyPr/>
          <a:lstStyle/>
          <a:p>
            <a:pPr eaLnBrk="1" hangingPunct="1">
              <a:lnSpc>
                <a:spcPct val="80000"/>
              </a:lnSpc>
              <a:buNone/>
            </a:pPr>
            <a:r>
              <a:rPr lang="uk-UA" sz="2000" dirty="0" smtClean="0"/>
              <a:t>Ви також можете управляти деякими іншими параметрами сканування, такими як</a:t>
            </a:r>
          </a:p>
          <a:p>
            <a:pPr eaLnBrk="1" hangingPunct="1">
              <a:lnSpc>
                <a:spcPct val="80000"/>
              </a:lnSpc>
            </a:pPr>
            <a:r>
              <a:rPr lang="uk-UA" sz="2000" dirty="0" smtClean="0"/>
              <a:t>політика входу в програму і паролі,</a:t>
            </a:r>
          </a:p>
          <a:p>
            <a:pPr eaLnBrk="1" hangingPunct="1">
              <a:lnSpc>
                <a:spcPct val="80000"/>
              </a:lnSpc>
            </a:pPr>
            <a:r>
              <a:rPr lang="uk-UA" sz="2000" dirty="0" smtClean="0"/>
              <a:t>стандарти політики аудита Windows,</a:t>
            </a:r>
          </a:p>
          <a:p>
            <a:pPr eaLnBrk="1" hangingPunct="1">
              <a:lnSpc>
                <a:spcPct val="80000"/>
              </a:lnSpc>
            </a:pPr>
            <a:r>
              <a:rPr lang="uk-UA" sz="2000" dirty="0" smtClean="0"/>
              <a:t>тимчасові параметри сканування (затримка, паралельне виконання),</a:t>
            </a:r>
          </a:p>
          <a:p>
            <a:pPr eaLnBrk="1" hangingPunct="1">
              <a:lnSpc>
                <a:spcPct val="80000"/>
              </a:lnSpc>
            </a:pPr>
            <a:r>
              <a:rPr lang="uk-UA" sz="2000" dirty="0" smtClean="0"/>
              <a:t>особливості формату звіту та інші настройки.</a:t>
            </a:r>
          </a:p>
          <a:p>
            <a:pPr eaLnBrk="1" hangingPunct="1">
              <a:lnSpc>
                <a:spcPct val="80000"/>
              </a:lnSpc>
              <a:buNone/>
            </a:pPr>
            <a:r>
              <a:rPr lang="uk-UA" sz="2000" dirty="0" smtClean="0"/>
              <a:t>Всі ці настройки доступні по команді Edit / Options, як це показано на рисунку. </a:t>
            </a:r>
          </a:p>
        </p:txBody>
      </p:sp>
      <p:pic>
        <p:nvPicPr>
          <p:cNvPr id="35843" name="Picture 5" descr="&amp;Vcy;&amp;ycy;&amp;bcy;&amp;ocy;&amp;rcy; &amp;dcy;&amp;rcy;&amp;ucy;&amp;gcy;&amp;icy;&amp;khcy; &amp;pcy;&amp;acy;&amp;rcy;&amp;acy;&amp;mcy;&amp;iecy;&amp;tcy;&amp;rcy;&amp;ocy;&amp;vcy; &amp;scy;&amp;kcy;&amp;acy;&amp;ncy;&amp;icy;&amp;rcy;&amp;ocy;&amp;vcy;&amp;acy;&amp;ncy;&amp;icy;&amp;yacy; &amp;vcy; &amp;dcy;&amp;icy;&amp;acy;&amp;lcy;&amp;ocy;&amp;gcy;&amp;ocy;&amp;vcy;&amp;ocy;&amp;mcy; &amp;ocy;&amp;kcy;&amp;ncy;&amp;iecy; Options"/>
          <p:cNvPicPr>
            <a:picLocks noChangeAspect="1" noChangeArrowheads="1"/>
          </p:cNvPicPr>
          <p:nvPr/>
        </p:nvPicPr>
        <p:blipFill>
          <a:blip r:embed="rId2" cstate="print"/>
          <a:srcRect/>
          <a:stretch>
            <a:fillRect/>
          </a:stretch>
        </p:blipFill>
        <p:spPr bwMode="auto">
          <a:xfrm>
            <a:off x="323850" y="471447"/>
            <a:ext cx="3819525" cy="5133975"/>
          </a:xfrm>
          <a:prstGeom prst="rect">
            <a:avLst/>
          </a:prstGeom>
          <a:noFill/>
          <a:ln w="9525">
            <a:noFill/>
            <a:miter lim="800000"/>
            <a:headEnd/>
            <a:tailEnd/>
          </a:ln>
        </p:spPr>
      </p:pic>
      <p:sp>
        <p:nvSpPr>
          <p:cNvPr id="35844" name="Text Box 6"/>
          <p:cNvSpPr txBox="1">
            <a:spLocks noChangeArrowheads="1"/>
          </p:cNvSpPr>
          <p:nvPr/>
        </p:nvSpPr>
        <p:spPr bwMode="auto">
          <a:xfrm>
            <a:off x="1723986" y="5765832"/>
            <a:ext cx="831850" cy="366713"/>
          </a:xfrm>
          <a:prstGeom prst="rect">
            <a:avLst/>
          </a:prstGeom>
          <a:noFill/>
          <a:ln w="9525">
            <a:noFill/>
            <a:miter lim="800000"/>
            <a:headEnd/>
            <a:tailEnd/>
          </a:ln>
        </p:spPr>
        <p:txBody>
          <a:bodyPr wrap="none">
            <a:spAutoFit/>
          </a:bodyPr>
          <a:lstStyle/>
          <a:p>
            <a:r>
              <a:rPr lang="uk-UA" dirty="0"/>
              <a:t>Рис.8.</a:t>
            </a:r>
          </a:p>
        </p:txBody>
      </p:sp>
      <p:sp>
        <p:nvSpPr>
          <p:cNvPr id="6" name="Номер слайда 5"/>
          <p:cNvSpPr>
            <a:spLocks noGrp="1"/>
          </p:cNvSpPr>
          <p:nvPr>
            <p:ph type="sldNum" sz="quarter" idx="12"/>
          </p:nvPr>
        </p:nvSpPr>
        <p:spPr/>
        <p:txBody>
          <a:bodyPr/>
          <a:lstStyle/>
          <a:p>
            <a:pPr>
              <a:defRPr/>
            </a:pPr>
            <a:fld id="{F741F084-171C-4A18-9F23-B2BBA031C0D6}" type="slidenum">
              <a:rPr lang="uk-UA" smtClean="0"/>
              <a:pPr>
                <a:defRPr/>
              </a:pPr>
              <a:t>28</a:t>
            </a:fld>
            <a:endParaRPr lang="uk-UA"/>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a:xfrm>
            <a:off x="411163" y="460350"/>
            <a:ext cx="8229600" cy="1143000"/>
          </a:xfrm>
        </p:spPr>
        <p:txBody>
          <a:bodyPr/>
          <a:lstStyle/>
          <a:p>
            <a:pPr eaLnBrk="1" hangingPunct="1"/>
            <a:r>
              <a:rPr lang="uk-UA" sz="2000" dirty="0" smtClean="0">
                <a:solidFill>
                  <a:schemeClr val="tx1"/>
                </a:solidFill>
              </a:rPr>
              <a:t>Щоб почати сканування цих систем, нам необхідно задати аутентифікаційну інформацію для систем, клацнувши на кнопці Configure. По цій команді відкривається діалогове вікно </a:t>
            </a:r>
            <a:r>
              <a:rPr lang="uk-UA" sz="2000" dirty="0" smtClean="0">
                <a:solidFill>
                  <a:srgbClr val="7030A0"/>
                </a:solidFill>
              </a:rPr>
              <a:t>Authentication</a:t>
            </a:r>
            <a:r>
              <a:rPr lang="uk-UA" sz="2000" dirty="0" smtClean="0">
                <a:solidFill>
                  <a:schemeClr val="tx1"/>
                </a:solidFill>
              </a:rPr>
              <a:t>, показане на ілюстрації нижче .</a:t>
            </a:r>
            <a:r>
              <a:rPr lang="uk-UA" sz="4000" dirty="0" smtClean="0">
                <a:solidFill>
                  <a:schemeClr val="tx1"/>
                </a:solidFill>
              </a:rPr>
              <a:t> </a:t>
            </a:r>
          </a:p>
        </p:txBody>
      </p:sp>
      <p:pic>
        <p:nvPicPr>
          <p:cNvPr id="36867" name="Picture 5" descr="13_32"/>
          <p:cNvPicPr>
            <a:picLocks noChangeAspect="1" noChangeArrowheads="1"/>
          </p:cNvPicPr>
          <p:nvPr/>
        </p:nvPicPr>
        <p:blipFill>
          <a:blip r:embed="rId2" cstate="print"/>
          <a:srcRect/>
          <a:stretch>
            <a:fillRect/>
          </a:stretch>
        </p:blipFill>
        <p:spPr bwMode="auto">
          <a:xfrm>
            <a:off x="611188" y="1844675"/>
            <a:ext cx="3914775" cy="4229100"/>
          </a:xfrm>
          <a:prstGeom prst="rect">
            <a:avLst/>
          </a:prstGeom>
          <a:noFill/>
          <a:ln w="9525">
            <a:noFill/>
            <a:miter lim="800000"/>
            <a:headEnd/>
            <a:tailEnd/>
          </a:ln>
        </p:spPr>
      </p:pic>
      <p:pic>
        <p:nvPicPr>
          <p:cNvPr id="36868" name="Picture 7" descr="&amp;Rcy;&amp;iecy;&amp;zcy;&amp;ucy;&amp;lcy;&amp;softcy;&amp;tcy;&amp;acy;&amp;tcy;&amp;ycy; &amp;scy;&amp;kcy;&amp;acy;&amp;ncy;&amp;icy;&amp;rcy;&amp;ocy;&amp;vcy;&amp;acy;&amp;ncy;&amp;icy;&amp;yacy;"/>
          <p:cNvPicPr>
            <a:picLocks noChangeAspect="1" noChangeArrowheads="1"/>
          </p:cNvPicPr>
          <p:nvPr/>
        </p:nvPicPr>
        <p:blipFill>
          <a:blip r:embed="rId3" cstate="print"/>
          <a:srcRect/>
          <a:stretch>
            <a:fillRect/>
          </a:stretch>
        </p:blipFill>
        <p:spPr bwMode="auto">
          <a:xfrm>
            <a:off x="4716463" y="1844675"/>
            <a:ext cx="4211637" cy="4248150"/>
          </a:xfrm>
          <a:prstGeom prst="rect">
            <a:avLst/>
          </a:prstGeom>
          <a:noFill/>
          <a:ln w="9525">
            <a:noFill/>
            <a:miter lim="800000"/>
            <a:headEnd/>
            <a:tailEnd/>
          </a:ln>
        </p:spPr>
      </p:pic>
      <p:sp>
        <p:nvSpPr>
          <p:cNvPr id="36869" name="Text Box 8"/>
          <p:cNvSpPr txBox="1">
            <a:spLocks noChangeArrowheads="1"/>
          </p:cNvSpPr>
          <p:nvPr/>
        </p:nvSpPr>
        <p:spPr bwMode="auto">
          <a:xfrm>
            <a:off x="5343525" y="6113463"/>
            <a:ext cx="2671763" cy="366712"/>
          </a:xfrm>
          <a:prstGeom prst="rect">
            <a:avLst/>
          </a:prstGeom>
          <a:noFill/>
          <a:ln w="9525">
            <a:noFill/>
            <a:miter lim="800000"/>
            <a:headEnd/>
            <a:tailEnd/>
          </a:ln>
        </p:spPr>
        <p:txBody>
          <a:bodyPr wrap="none">
            <a:spAutoFit/>
          </a:bodyPr>
          <a:lstStyle/>
          <a:p>
            <a:r>
              <a:rPr lang="uk-UA"/>
              <a:t>Результати сканування</a:t>
            </a:r>
          </a:p>
        </p:txBody>
      </p:sp>
      <p:sp>
        <p:nvSpPr>
          <p:cNvPr id="7" name="Номер слайда 6"/>
          <p:cNvSpPr>
            <a:spLocks noGrp="1"/>
          </p:cNvSpPr>
          <p:nvPr>
            <p:ph type="sldNum" sz="quarter" idx="12"/>
          </p:nvPr>
        </p:nvSpPr>
        <p:spPr/>
        <p:txBody>
          <a:bodyPr/>
          <a:lstStyle/>
          <a:p>
            <a:pPr>
              <a:defRPr/>
            </a:pPr>
            <a:fld id="{F741F084-171C-4A18-9F23-B2BBA031C0D6}" type="slidenum">
              <a:rPr lang="uk-UA" smtClean="0"/>
              <a:pPr>
                <a:defRPr/>
              </a:pPr>
              <a:t>29</a:t>
            </a:fld>
            <a:endParaRPr lang="uk-UA"/>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3175"/>
            <a:ext cx="9158288" cy="269875"/>
          </a:xfrm>
          <a:gradFill rotWithShape="1">
            <a:gsLst>
              <a:gs pos="0">
                <a:srgbClr val="DCB6FC"/>
              </a:gs>
              <a:gs pos="100000">
                <a:srgbClr val="9A7FB0"/>
              </a:gs>
            </a:gsLst>
            <a:path path="shape">
              <a:fillToRect l="50000" t="50000" r="50000" b="50000"/>
            </a:path>
          </a:gradFill>
        </p:spPr>
        <p:txBody>
          <a:bodyPr lIns="0" tIns="0" rIns="0" bIns="0"/>
          <a:lstStyle/>
          <a:p>
            <a:pPr algn="r" eaLnBrk="1" hangingPunct="1"/>
            <a:r>
              <a:rPr lang="uk-UA" sz="1600" b="1" i="1" dirty="0" smtClean="0">
                <a:latin typeface="Book Antiqua" pitchFamily="18" charset="0"/>
              </a:rPr>
              <a:t>                                                     </a:t>
            </a:r>
            <a:endParaRPr lang="uk-UA" sz="1600" b="1" i="1" dirty="0" smtClean="0">
              <a:solidFill>
                <a:schemeClr val="accent2"/>
              </a:solidFill>
              <a:latin typeface="Book Antiqua" pitchFamily="18" charset="0"/>
            </a:endParaRPr>
          </a:p>
        </p:txBody>
      </p:sp>
      <p:sp>
        <p:nvSpPr>
          <p:cNvPr id="4099" name="Line 3"/>
          <p:cNvSpPr>
            <a:spLocks noChangeShapeType="1"/>
          </p:cNvSpPr>
          <p:nvPr/>
        </p:nvSpPr>
        <p:spPr bwMode="auto">
          <a:xfrm>
            <a:off x="196850" y="290513"/>
            <a:ext cx="8997950" cy="0"/>
          </a:xfrm>
          <a:prstGeom prst="line">
            <a:avLst/>
          </a:prstGeom>
          <a:noFill/>
          <a:ln w="57150" cmpd="thickThin">
            <a:solidFill>
              <a:schemeClr val="tx1"/>
            </a:solidFill>
            <a:round/>
            <a:headEnd/>
            <a:tailEnd/>
          </a:ln>
        </p:spPr>
        <p:txBody>
          <a:bodyPr/>
          <a:lstStyle/>
          <a:p>
            <a:endParaRPr lang="uk-UA"/>
          </a:p>
        </p:txBody>
      </p:sp>
      <p:sp>
        <p:nvSpPr>
          <p:cNvPr id="4100" name="Rectangle 4"/>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tx2"/>
                </a:solidFill>
                <a:latin typeface="Book Antiqua" pitchFamily="18" charset="0"/>
              </a:rPr>
              <a:t>     </a:t>
            </a:r>
            <a:r>
              <a:rPr lang="uk-UA" sz="1600" b="1" i="1" dirty="0">
                <a:solidFill>
                  <a:schemeClr val="accent2"/>
                </a:solidFill>
                <a:latin typeface="Book Antiqua" pitchFamily="18" charset="0"/>
              </a:rPr>
              <a:t>Л е к ц і я   </a:t>
            </a:r>
            <a:r>
              <a:rPr lang="uk-UA" sz="1600" b="1" i="1" dirty="0" smtClean="0">
                <a:solidFill>
                  <a:schemeClr val="accent2"/>
                </a:solidFill>
                <a:latin typeface="Book Antiqua" pitchFamily="18" charset="0"/>
              </a:rPr>
              <a:t>12</a:t>
            </a:r>
            <a:endParaRPr lang="uk-UA" sz="1600" b="1" i="1" dirty="0">
              <a:solidFill>
                <a:schemeClr val="tx2"/>
              </a:solidFill>
              <a:latin typeface="Book Antiqua" pitchFamily="18" charset="0"/>
            </a:endParaRPr>
          </a:p>
        </p:txBody>
      </p:sp>
      <p:sp>
        <p:nvSpPr>
          <p:cNvPr id="4101" name="Line 5"/>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4102" name="Rectangle 6"/>
          <p:cNvSpPr>
            <a:spLocks noChangeArrowheads="1"/>
          </p:cNvSpPr>
          <p:nvPr/>
        </p:nvSpPr>
        <p:spPr bwMode="auto">
          <a:xfrm>
            <a:off x="0" y="361908"/>
            <a:ext cx="9158288" cy="6186488"/>
          </a:xfrm>
          <a:prstGeom prst="rect">
            <a:avLst/>
          </a:prstGeom>
          <a:noFill/>
          <a:ln w="9525">
            <a:noFill/>
            <a:miter lim="800000"/>
            <a:headEnd/>
            <a:tailEnd/>
          </a:ln>
        </p:spPr>
        <p:txBody>
          <a:bodyPr>
            <a:spAutoFit/>
          </a:bodyPr>
          <a:lstStyle/>
          <a:p>
            <a:pPr algn="ctr"/>
            <a:r>
              <a:rPr lang="uk-UA" sz="2200" b="1" dirty="0"/>
              <a:t>Класифікація вразливостей захисту в залежності від програмних помилок:</a:t>
            </a:r>
          </a:p>
          <a:p>
            <a:pPr algn="just">
              <a:buFont typeface="Wingdings" pitchFamily="2" charset="2"/>
              <a:buChar char="Ø"/>
            </a:pPr>
            <a:r>
              <a:rPr lang="uk-UA" sz="2200" b="1" dirty="0">
                <a:solidFill>
                  <a:srgbClr val="7030A0"/>
                </a:solidFill>
              </a:rPr>
              <a:t>Переповнення буфера </a:t>
            </a:r>
            <a:r>
              <a:rPr lang="uk-UA" sz="2200" dirty="0"/>
              <a:t>(</a:t>
            </a:r>
            <a:r>
              <a:rPr lang="uk-UA" sz="2200" b="1" u="sng" dirty="0"/>
              <a:t>buffer overflow</a:t>
            </a:r>
            <a:r>
              <a:rPr lang="uk-UA" sz="2200" dirty="0"/>
              <a:t>). Ця вразливість виникає через відсутність контролю за виходом оброблюваних даних за межі виділеної пам</a:t>
            </a:r>
            <a:r>
              <a:rPr lang="en-US" sz="2200" dirty="0"/>
              <a:t>’</a:t>
            </a:r>
            <a:r>
              <a:rPr lang="uk-UA" sz="2200" dirty="0"/>
              <a:t>яті. </a:t>
            </a:r>
          </a:p>
          <a:p>
            <a:pPr algn="just">
              <a:buFont typeface="Wingdings" pitchFamily="2" charset="2"/>
              <a:buChar char="Ø"/>
            </a:pPr>
            <a:r>
              <a:rPr lang="uk-UA" sz="2200" b="1" dirty="0">
                <a:solidFill>
                  <a:srgbClr val="7030A0"/>
                </a:solidFill>
              </a:rPr>
              <a:t>Вразливості вхідних даних </a:t>
            </a:r>
            <a:r>
              <a:rPr lang="uk-UA" sz="2200" dirty="0"/>
              <a:t>(</a:t>
            </a:r>
            <a:r>
              <a:rPr lang="uk-UA" sz="2200" b="1" u="sng" dirty="0"/>
              <a:t>tainted input vulnerability</a:t>
            </a:r>
            <a:r>
              <a:rPr lang="uk-UA" sz="2200" dirty="0"/>
              <a:t>). Вхідні дані недостатньо контролюються перед передачею їх на інтерпретатор для виконання. </a:t>
            </a:r>
          </a:p>
          <a:p>
            <a:pPr algn="just">
              <a:buFont typeface="Wingdings" pitchFamily="2" charset="2"/>
              <a:buChar char="Ø"/>
            </a:pPr>
            <a:r>
              <a:rPr lang="uk-UA" sz="2200" b="1" dirty="0">
                <a:solidFill>
                  <a:srgbClr val="7030A0"/>
                </a:solidFill>
              </a:rPr>
              <a:t>Помилки форматних стрічок </a:t>
            </a:r>
            <a:r>
              <a:rPr lang="uk-UA" sz="2200" dirty="0"/>
              <a:t>(</a:t>
            </a:r>
            <a:r>
              <a:rPr lang="uk-UA" sz="2200" b="1" u="sng" dirty="0"/>
              <a:t>format string vulnerability</a:t>
            </a:r>
            <a:r>
              <a:rPr lang="uk-UA" sz="2200" dirty="0"/>
              <a:t>). Можна вважати підкласом попередньої вразливості. Виникає через недостатній контроль параметрів при використанні функцій форматного </a:t>
            </a:r>
            <a:r>
              <a:rPr lang="uk-UA" sz="2200" dirty="0" smtClean="0"/>
              <a:t>вводу-виводу </a:t>
            </a:r>
            <a:r>
              <a:rPr lang="uk-UA" sz="2200" b="1" i="1" dirty="0"/>
              <a:t>printf</a:t>
            </a:r>
            <a:r>
              <a:rPr lang="uk-UA" sz="2200" dirty="0"/>
              <a:t>, </a:t>
            </a:r>
            <a:r>
              <a:rPr lang="uk-UA" sz="2200" b="1" i="1" dirty="0"/>
              <a:t>fprintf</a:t>
            </a:r>
            <a:r>
              <a:rPr lang="uk-UA" sz="2200" dirty="0"/>
              <a:t>, </a:t>
            </a:r>
            <a:r>
              <a:rPr lang="uk-UA" sz="2200" b="1" i="1" dirty="0"/>
              <a:t>scanf</a:t>
            </a:r>
            <a:r>
              <a:rPr lang="uk-UA" sz="2200" dirty="0"/>
              <a:t>, і т. ін. стандартної бібліотеки С.</a:t>
            </a:r>
          </a:p>
          <a:p>
            <a:pPr algn="just">
              <a:buFont typeface="Wingdings" pitchFamily="2" charset="2"/>
              <a:buChar char="Ø"/>
            </a:pPr>
            <a:r>
              <a:rPr lang="uk-UA" sz="2200" dirty="0"/>
              <a:t>Вразливості як </a:t>
            </a:r>
            <a:r>
              <a:rPr lang="uk-UA" sz="2200" b="1" dirty="0">
                <a:solidFill>
                  <a:srgbClr val="7030A0"/>
                </a:solidFill>
              </a:rPr>
              <a:t>наслідок помилок синхронізації </a:t>
            </a:r>
            <a:r>
              <a:rPr lang="uk-UA" sz="2200" dirty="0"/>
              <a:t>(</a:t>
            </a:r>
            <a:r>
              <a:rPr lang="uk-UA" sz="2200" b="1" u="sng" dirty="0"/>
              <a:t>race conditions</a:t>
            </a:r>
            <a:r>
              <a:rPr lang="uk-UA" sz="2200" dirty="0"/>
              <a:t>). Проблеми, що пов</a:t>
            </a:r>
            <a:r>
              <a:rPr lang="en-US" sz="2200" dirty="0"/>
              <a:t>’</a:t>
            </a:r>
            <a:r>
              <a:rPr lang="uk-UA" sz="2200" dirty="0" err="1"/>
              <a:t>язані</a:t>
            </a:r>
            <a:r>
              <a:rPr lang="uk-UA" sz="2200" dirty="0"/>
              <a:t> з </a:t>
            </a:r>
            <a:r>
              <a:rPr lang="uk-UA" sz="2200" dirty="0" err="1"/>
              <a:t>багатозадачністю</a:t>
            </a:r>
            <a:r>
              <a:rPr lang="uk-UA" sz="2200" dirty="0"/>
              <a:t>, призводять до ситуацій коли програма, не розрахована на виконання в багатозадачному середовищі конфліктує через файли, які пробує для виконання інше завдання.</a:t>
            </a:r>
          </a:p>
        </p:txBody>
      </p:sp>
      <p:sp>
        <p:nvSpPr>
          <p:cNvPr id="8" name="Номер слайда 7"/>
          <p:cNvSpPr>
            <a:spLocks noGrp="1"/>
          </p:cNvSpPr>
          <p:nvPr>
            <p:ph type="sldNum" sz="quarter" idx="12"/>
          </p:nvPr>
        </p:nvSpPr>
        <p:spPr>
          <a:xfrm>
            <a:off x="7010400" y="6548396"/>
            <a:ext cx="2133600" cy="303171"/>
          </a:xfrm>
        </p:spPr>
        <p:txBody>
          <a:bodyPr/>
          <a:lstStyle/>
          <a:p>
            <a:pPr>
              <a:defRPr/>
            </a:pPr>
            <a:fld id="{91E35DC3-C9B4-4E6D-93AF-6C02AC9958CC}" type="slidenum">
              <a:rPr lang="uk-UA" smtClean="0"/>
              <a:pPr>
                <a:defRPr/>
              </a:pPr>
              <a:t>3</a:t>
            </a:fld>
            <a:endParaRPr lang="uk-U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5" descr="&amp;Icy;&amp;ncy;&amp;fcy;&amp;ocy;&amp;rcy;&amp;mcy;&amp;acy;&amp;tscy;&amp;icy;&amp;yacy; &amp;ocy;&amp;bcy; &amp;ucy;&amp;yacy;&amp;zcy;&amp;vcy;&amp;icy;&amp;mcy;&amp;ocy;&amp;scy;&amp;tcy;&amp;icy;"/>
          <p:cNvPicPr>
            <a:picLocks noChangeAspect="1" noChangeArrowheads="1"/>
          </p:cNvPicPr>
          <p:nvPr/>
        </p:nvPicPr>
        <p:blipFill>
          <a:blip r:embed="rId2" cstate="print"/>
          <a:srcRect/>
          <a:stretch>
            <a:fillRect/>
          </a:stretch>
        </p:blipFill>
        <p:spPr bwMode="auto">
          <a:xfrm>
            <a:off x="900113" y="620713"/>
            <a:ext cx="7129462" cy="4991100"/>
          </a:xfrm>
          <a:prstGeom prst="rect">
            <a:avLst/>
          </a:prstGeom>
          <a:noFill/>
          <a:ln w="9525">
            <a:noFill/>
            <a:miter lim="800000"/>
            <a:headEnd/>
            <a:tailEnd/>
          </a:ln>
        </p:spPr>
      </p:pic>
      <p:sp>
        <p:nvSpPr>
          <p:cNvPr id="37891" name="Text Box 6"/>
          <p:cNvSpPr txBox="1">
            <a:spLocks noChangeArrowheads="1"/>
          </p:cNvSpPr>
          <p:nvPr/>
        </p:nvSpPr>
        <p:spPr bwMode="auto">
          <a:xfrm>
            <a:off x="2771775" y="5734050"/>
            <a:ext cx="3717925" cy="369888"/>
          </a:xfrm>
          <a:prstGeom prst="rect">
            <a:avLst/>
          </a:prstGeom>
          <a:noFill/>
          <a:ln w="9525">
            <a:noFill/>
            <a:miter lim="800000"/>
            <a:headEnd/>
            <a:tailEnd/>
          </a:ln>
        </p:spPr>
        <p:txBody>
          <a:bodyPr wrap="none">
            <a:spAutoFit/>
          </a:bodyPr>
          <a:lstStyle/>
          <a:p>
            <a:r>
              <a:rPr lang="uk-UA"/>
              <a:t>Рис.Інформація про вразливості</a:t>
            </a:r>
          </a:p>
        </p:txBody>
      </p:sp>
      <p:sp>
        <p:nvSpPr>
          <p:cNvPr id="5" name="Номер слайда 4"/>
          <p:cNvSpPr>
            <a:spLocks noGrp="1"/>
          </p:cNvSpPr>
          <p:nvPr>
            <p:ph type="sldNum" sz="quarter" idx="12"/>
          </p:nvPr>
        </p:nvSpPr>
        <p:spPr/>
        <p:txBody>
          <a:bodyPr/>
          <a:lstStyle/>
          <a:p>
            <a:pPr>
              <a:defRPr/>
            </a:pPr>
            <a:fld id="{F741F084-171C-4A18-9F23-B2BBA031C0D6}" type="slidenum">
              <a:rPr lang="uk-UA" smtClean="0"/>
              <a:pPr>
                <a:defRPr/>
              </a:pPr>
              <a:t>30</a:t>
            </a:fld>
            <a:endParaRPr lang="uk-UA"/>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a:xfrm>
            <a:off x="153927" y="260351"/>
            <a:ext cx="1438238" cy="430174"/>
          </a:xfrm>
        </p:spPr>
        <p:txBody>
          <a:bodyPr/>
          <a:lstStyle/>
          <a:p>
            <a:pPr algn="l" eaLnBrk="1" hangingPunct="1"/>
            <a:r>
              <a:rPr lang="uk-UA" sz="2800" dirty="0" err="1" smtClean="0">
                <a:solidFill>
                  <a:schemeClr val="tx1"/>
                </a:solidFill>
              </a:rPr>
              <a:t>Retina</a:t>
            </a:r>
            <a:endParaRPr lang="uk-UA" sz="2800" dirty="0" smtClean="0">
              <a:solidFill>
                <a:schemeClr val="tx1"/>
              </a:solidFill>
            </a:endParaRPr>
          </a:p>
        </p:txBody>
      </p:sp>
      <p:sp>
        <p:nvSpPr>
          <p:cNvPr id="38915" name="Rectangle 3"/>
          <p:cNvSpPr>
            <a:spLocks noGrp="1" noRot="1" noChangeArrowheads="1"/>
          </p:cNvSpPr>
          <p:nvPr>
            <p:ph type="body" idx="1"/>
          </p:nvPr>
        </p:nvSpPr>
        <p:spPr>
          <a:xfrm>
            <a:off x="0" y="690525"/>
            <a:ext cx="8845550" cy="5661025"/>
          </a:xfrm>
        </p:spPr>
        <p:txBody>
          <a:bodyPr/>
          <a:lstStyle/>
          <a:p>
            <a:pPr algn="just" eaLnBrk="1" hangingPunct="1">
              <a:lnSpc>
                <a:spcPct val="80000"/>
              </a:lnSpc>
            </a:pPr>
            <a:r>
              <a:rPr lang="uk-UA" sz="2000" dirty="0" err="1" smtClean="0"/>
              <a:t>Retina</a:t>
            </a:r>
            <a:r>
              <a:rPr lang="uk-UA" sz="2000" dirty="0" smtClean="0"/>
              <a:t> - це віддалений сканер вразливостей, який працює під управлінням Windows. Це самостійний додаток (тобто він не використовує модель клієнт / сервер) і поширюється на комерційній основі, але ви можете завантажити 15-й денну тестову версію.</a:t>
            </a:r>
          </a:p>
          <a:p>
            <a:pPr algn="just" eaLnBrk="1" hangingPunct="1">
              <a:lnSpc>
                <a:spcPct val="80000"/>
              </a:lnSpc>
            </a:pPr>
            <a:endParaRPr lang="uk-UA" sz="2000" dirty="0" smtClean="0"/>
          </a:p>
          <a:p>
            <a:pPr lvl="1" algn="just" eaLnBrk="1" hangingPunct="1">
              <a:lnSpc>
                <a:spcPct val="80000"/>
              </a:lnSpc>
            </a:pPr>
            <a:r>
              <a:rPr lang="uk-UA" sz="2000" dirty="0" smtClean="0"/>
              <a:t>Як і STAT, Retina працює не за моделлю клієнт / сервер. </a:t>
            </a:r>
            <a:r>
              <a:rPr lang="ru-RU" sz="2000" dirty="0" smtClean="0"/>
              <a:t>Д</a:t>
            </a:r>
            <a:r>
              <a:rPr lang="uk-UA" sz="2000" dirty="0" err="1" smtClean="0"/>
              <a:t>одаток</a:t>
            </a:r>
            <a:r>
              <a:rPr lang="uk-UA" sz="2000" dirty="0" smtClean="0"/>
              <a:t> (включаючи перевірку безпеки) повинен бути встановлений на всіх машинах, з яких ви хочете проводити сканування. У </a:t>
            </a:r>
            <a:r>
              <a:rPr lang="uk-UA" sz="2000" dirty="0" err="1" smtClean="0"/>
              <a:t>Retina</a:t>
            </a:r>
            <a:r>
              <a:rPr lang="uk-UA" sz="2000" dirty="0" smtClean="0"/>
              <a:t> є додаткові утиліти і модулі, які можна використовувати для отримання додаткової інформації про машини, які ви скануєте. Тим не менш, концептуально, Nessus, STAT і Retina не відрізняються один від одного.</a:t>
            </a:r>
          </a:p>
          <a:p>
            <a:pPr lvl="1" algn="just" eaLnBrk="1" hangingPunct="1">
              <a:lnSpc>
                <a:spcPct val="80000"/>
              </a:lnSpc>
            </a:pPr>
            <a:endParaRPr lang="uk-UA" sz="2000" dirty="0" smtClean="0"/>
          </a:p>
          <a:p>
            <a:pPr lvl="1" algn="just" eaLnBrk="1" hangingPunct="1">
              <a:lnSpc>
                <a:spcPct val="80000"/>
              </a:lnSpc>
            </a:pPr>
            <a:r>
              <a:rPr lang="uk-UA" sz="2000" dirty="0" smtClean="0"/>
              <a:t>При першому запуску Retina дозволяє використовувати майстер допомоги налаштувань і виконання першого сканування. Проте майстер не такий докладний, як цього можна було б очікувати. Він дещо більше, ніж "майстер допомоги", який пояснює, як зробити настройки і перше сканування. Така послідовність дій може бути кращою, оскільки це змушує вас вивчити процес, замість того, щоб діяти методом проб і помилок. Після того як ви скористалися послугами майстра, ви готові до роботи. Ви побачите вікно, зображене на рисунку.</a:t>
            </a:r>
          </a:p>
          <a:p>
            <a:pPr lvl="1" algn="just" eaLnBrk="1" hangingPunct="1">
              <a:lnSpc>
                <a:spcPct val="80000"/>
              </a:lnSpc>
            </a:pPr>
            <a:endParaRPr lang="uk-UA" sz="2000" dirty="0" smtClean="0"/>
          </a:p>
        </p:txBody>
      </p:sp>
      <p:sp>
        <p:nvSpPr>
          <p:cNvPr id="5" name="Номер слайда 4"/>
          <p:cNvSpPr>
            <a:spLocks noGrp="1"/>
          </p:cNvSpPr>
          <p:nvPr>
            <p:ph type="sldNum" sz="quarter" idx="12"/>
          </p:nvPr>
        </p:nvSpPr>
        <p:spPr/>
        <p:txBody>
          <a:bodyPr/>
          <a:lstStyle/>
          <a:p>
            <a:pPr>
              <a:defRPr/>
            </a:pPr>
            <a:fld id="{F741F084-171C-4A18-9F23-B2BBA031C0D6}" type="slidenum">
              <a:rPr lang="uk-UA" smtClean="0"/>
              <a:pPr>
                <a:defRPr/>
              </a:pPr>
              <a:t>31</a:t>
            </a:fld>
            <a:endParaRPr lang="uk-UA"/>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rrowheads="1"/>
          </p:cNvSpPr>
          <p:nvPr>
            <p:ph type="title"/>
          </p:nvPr>
        </p:nvSpPr>
        <p:spPr/>
        <p:txBody>
          <a:bodyPr/>
          <a:lstStyle/>
          <a:p>
            <a:pPr eaLnBrk="1" hangingPunct="1"/>
            <a:r>
              <a:rPr lang="uk-UA" sz="2000" smtClean="0">
                <a:solidFill>
                  <a:schemeClr val="tx1"/>
                </a:solidFill>
              </a:rPr>
              <a:t/>
            </a:r>
            <a:br>
              <a:rPr lang="uk-UA" sz="2000" smtClean="0">
                <a:solidFill>
                  <a:schemeClr val="tx1"/>
                </a:solidFill>
              </a:rPr>
            </a:br>
            <a:r>
              <a:rPr lang="uk-UA" sz="4000" smtClean="0">
                <a:solidFill>
                  <a:schemeClr val="tx1"/>
                </a:solidFill>
              </a:rPr>
              <a:t>Головне вікно </a:t>
            </a:r>
            <a:r>
              <a:rPr lang="en-US" sz="4000" smtClean="0">
                <a:solidFill>
                  <a:schemeClr val="tx1"/>
                </a:solidFill>
              </a:rPr>
              <a:t>Retina</a:t>
            </a:r>
            <a:br>
              <a:rPr lang="en-US" sz="4000" smtClean="0">
                <a:solidFill>
                  <a:schemeClr val="tx1"/>
                </a:solidFill>
              </a:rPr>
            </a:br>
            <a:endParaRPr lang="uk-UA" sz="4000" smtClean="0">
              <a:solidFill>
                <a:schemeClr val="tx1"/>
              </a:solidFill>
            </a:endParaRPr>
          </a:p>
        </p:txBody>
      </p:sp>
      <p:pic>
        <p:nvPicPr>
          <p:cNvPr id="40963" name="Picture 4"/>
          <p:cNvPicPr>
            <a:picLocks noChangeAspect="1" noChangeArrowheads="1"/>
          </p:cNvPicPr>
          <p:nvPr/>
        </p:nvPicPr>
        <p:blipFill>
          <a:blip r:embed="rId2" cstate="print"/>
          <a:srcRect/>
          <a:stretch>
            <a:fillRect/>
          </a:stretch>
        </p:blipFill>
        <p:spPr bwMode="auto">
          <a:xfrm>
            <a:off x="1692275" y="1844675"/>
            <a:ext cx="5905500" cy="3990975"/>
          </a:xfrm>
          <a:prstGeom prst="rect">
            <a:avLst/>
          </a:prstGeom>
          <a:noFill/>
          <a:ln w="9525">
            <a:noFill/>
            <a:miter lim="800000"/>
            <a:headEnd/>
            <a:tailEnd/>
          </a:ln>
        </p:spPr>
      </p:pic>
      <p:sp>
        <p:nvSpPr>
          <p:cNvPr id="5" name="Номер слайда 4"/>
          <p:cNvSpPr>
            <a:spLocks noGrp="1"/>
          </p:cNvSpPr>
          <p:nvPr>
            <p:ph type="sldNum" sz="quarter" idx="12"/>
          </p:nvPr>
        </p:nvSpPr>
        <p:spPr/>
        <p:txBody>
          <a:bodyPr/>
          <a:lstStyle/>
          <a:p>
            <a:pPr>
              <a:defRPr/>
            </a:pPr>
            <a:fld id="{F741F084-171C-4A18-9F23-B2BBA031C0D6}" type="slidenum">
              <a:rPr lang="uk-UA" smtClean="0"/>
              <a:pPr>
                <a:defRPr/>
              </a:pPr>
              <a:t>32</a:t>
            </a:fld>
            <a:endParaRPr lang="uk-UA"/>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rrowheads="1"/>
          </p:cNvSpPr>
          <p:nvPr>
            <p:ph type="title"/>
          </p:nvPr>
        </p:nvSpPr>
        <p:spPr/>
        <p:txBody>
          <a:bodyPr/>
          <a:lstStyle/>
          <a:p>
            <a:pPr eaLnBrk="1" hangingPunct="1"/>
            <a:r>
              <a:rPr lang="uk-UA" sz="2000" smtClean="0"/>
              <a:t>Перед початком сканування ви можете вивчити деякі параметри і настройки. Вибрати Tools / Options, щоб відкрити вікно Options, показане далі.</a:t>
            </a:r>
          </a:p>
        </p:txBody>
      </p:sp>
      <p:pic>
        <p:nvPicPr>
          <p:cNvPr id="41987" name="Picture 4"/>
          <p:cNvPicPr>
            <a:picLocks noChangeAspect="1" noChangeArrowheads="1"/>
          </p:cNvPicPr>
          <p:nvPr/>
        </p:nvPicPr>
        <p:blipFill>
          <a:blip r:embed="rId2" cstate="print"/>
          <a:srcRect/>
          <a:stretch>
            <a:fillRect/>
          </a:stretch>
        </p:blipFill>
        <p:spPr bwMode="auto">
          <a:xfrm>
            <a:off x="1908175" y="1916113"/>
            <a:ext cx="5688013" cy="4076700"/>
          </a:xfrm>
          <a:prstGeom prst="rect">
            <a:avLst/>
          </a:prstGeom>
          <a:noFill/>
          <a:ln w="9525">
            <a:noFill/>
            <a:miter lim="800000"/>
            <a:headEnd/>
            <a:tailEnd/>
          </a:ln>
        </p:spPr>
      </p:pic>
      <p:sp>
        <p:nvSpPr>
          <p:cNvPr id="5" name="Номер слайда 4"/>
          <p:cNvSpPr>
            <a:spLocks noGrp="1"/>
          </p:cNvSpPr>
          <p:nvPr>
            <p:ph type="sldNum" sz="quarter" idx="12"/>
          </p:nvPr>
        </p:nvSpPr>
        <p:spPr/>
        <p:txBody>
          <a:bodyPr/>
          <a:lstStyle/>
          <a:p>
            <a:pPr>
              <a:defRPr/>
            </a:pPr>
            <a:fld id="{F741F084-171C-4A18-9F23-B2BBA031C0D6}" type="slidenum">
              <a:rPr lang="uk-UA" smtClean="0"/>
              <a:pPr>
                <a:defRPr/>
              </a:pPr>
              <a:t>33</a:t>
            </a:fld>
            <a:endParaRPr lang="uk-UA"/>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rrowheads="1"/>
          </p:cNvSpPr>
          <p:nvPr>
            <p:ph type="title"/>
          </p:nvPr>
        </p:nvSpPr>
        <p:spPr>
          <a:xfrm>
            <a:off x="323850" y="244475"/>
            <a:ext cx="8518525" cy="1312863"/>
          </a:xfrm>
        </p:spPr>
        <p:txBody>
          <a:bodyPr/>
          <a:lstStyle/>
          <a:p>
            <a:pPr eaLnBrk="1" hangingPunct="1"/>
            <a:r>
              <a:rPr lang="uk-UA" sz="2000" smtClean="0"/>
              <a:t>У цьому вікні ви можете керувати налаштуваннями сканування, параметрами виведення повідомлень і попереджень і навіть розкладом, так що ви можете сканувати уразливості на постійній основі, що дуже корисно.</a:t>
            </a:r>
            <a:r>
              <a:rPr lang="uk-UA" smtClean="0"/>
              <a:t> </a:t>
            </a:r>
          </a:p>
        </p:txBody>
      </p:sp>
      <p:pic>
        <p:nvPicPr>
          <p:cNvPr id="43011" name="Picture 4"/>
          <p:cNvPicPr>
            <a:picLocks noChangeAspect="1" noChangeArrowheads="1"/>
          </p:cNvPicPr>
          <p:nvPr/>
        </p:nvPicPr>
        <p:blipFill>
          <a:blip r:embed="rId2" cstate="print"/>
          <a:srcRect/>
          <a:stretch>
            <a:fillRect/>
          </a:stretch>
        </p:blipFill>
        <p:spPr bwMode="auto">
          <a:xfrm>
            <a:off x="1835150" y="1989138"/>
            <a:ext cx="5426075" cy="3887787"/>
          </a:xfrm>
          <a:prstGeom prst="rect">
            <a:avLst/>
          </a:prstGeom>
          <a:noFill/>
          <a:ln w="9525">
            <a:noFill/>
            <a:miter lim="800000"/>
            <a:headEnd/>
            <a:tailEnd/>
          </a:ln>
        </p:spPr>
      </p:pic>
      <p:sp>
        <p:nvSpPr>
          <p:cNvPr id="5" name="Номер слайда 4"/>
          <p:cNvSpPr>
            <a:spLocks noGrp="1"/>
          </p:cNvSpPr>
          <p:nvPr>
            <p:ph type="sldNum" sz="quarter" idx="12"/>
          </p:nvPr>
        </p:nvSpPr>
        <p:spPr/>
        <p:txBody>
          <a:bodyPr/>
          <a:lstStyle/>
          <a:p>
            <a:pPr>
              <a:defRPr/>
            </a:pPr>
            <a:fld id="{F741F084-171C-4A18-9F23-B2BBA031C0D6}" type="slidenum">
              <a:rPr lang="uk-UA" smtClean="0"/>
              <a:pPr>
                <a:defRPr/>
              </a:pPr>
              <a:t>34</a:t>
            </a:fld>
            <a:endParaRPr lang="uk-UA"/>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rrowheads="1"/>
          </p:cNvSpPr>
          <p:nvPr>
            <p:ph type="title"/>
          </p:nvPr>
        </p:nvSpPr>
        <p:spPr>
          <a:xfrm>
            <a:off x="457200" y="142830"/>
            <a:ext cx="8229600" cy="671478"/>
          </a:xfrm>
        </p:spPr>
        <p:txBody>
          <a:bodyPr/>
          <a:lstStyle/>
          <a:p>
            <a:pPr eaLnBrk="1" hangingPunct="1"/>
            <a:r>
              <a:rPr lang="uk-UA" sz="2000" dirty="0" smtClean="0"/>
              <a:t>Вибрати Tools / Reports, щоб відкрити вікно Reports. Ви можете налаштувати звіти, створювані Retina.</a:t>
            </a:r>
          </a:p>
        </p:txBody>
      </p:sp>
      <p:pic>
        <p:nvPicPr>
          <p:cNvPr id="44035" name="Picture 4"/>
          <p:cNvPicPr>
            <a:picLocks noChangeAspect="1" noChangeArrowheads="1"/>
          </p:cNvPicPr>
          <p:nvPr/>
        </p:nvPicPr>
        <p:blipFill>
          <a:blip r:embed="rId2" cstate="print"/>
          <a:srcRect/>
          <a:stretch>
            <a:fillRect/>
          </a:stretch>
        </p:blipFill>
        <p:spPr bwMode="auto">
          <a:xfrm>
            <a:off x="3300472" y="982629"/>
            <a:ext cx="5616575" cy="4024312"/>
          </a:xfrm>
          <a:prstGeom prst="rect">
            <a:avLst/>
          </a:prstGeom>
          <a:noFill/>
          <a:ln w="9525">
            <a:noFill/>
            <a:miter lim="800000"/>
            <a:headEnd/>
            <a:tailEnd/>
          </a:ln>
        </p:spPr>
      </p:pic>
      <p:sp>
        <p:nvSpPr>
          <p:cNvPr id="25605" name="Rectangle 5"/>
          <p:cNvSpPr>
            <a:spLocks noChangeArrowheads="1"/>
          </p:cNvSpPr>
          <p:nvPr/>
        </p:nvSpPr>
        <p:spPr bwMode="auto">
          <a:xfrm>
            <a:off x="192103" y="5108598"/>
            <a:ext cx="5548313" cy="1569660"/>
          </a:xfrm>
          <a:prstGeom prst="rect">
            <a:avLst/>
          </a:prstGeom>
          <a:noFill/>
          <a:ln w="9525">
            <a:noFill/>
            <a:miter lim="800000"/>
            <a:headEnd/>
            <a:tailEnd/>
          </a:ln>
          <a:effectLst/>
        </p:spPr>
        <p:txBody>
          <a:bodyPr>
            <a:spAutoFit/>
          </a:bodyPr>
          <a:lstStyle/>
          <a:p>
            <a:pPr>
              <a:lnSpc>
                <a:spcPct val="80000"/>
              </a:lnSpc>
              <a:spcBef>
                <a:spcPct val="20000"/>
              </a:spcBef>
              <a:buClr>
                <a:schemeClr val="hlink"/>
              </a:buClr>
              <a:buFont typeface="Wingdings" pitchFamily="2" charset="2"/>
              <a:buChar char="§"/>
              <a:defRPr/>
            </a:pPr>
            <a:r>
              <a:rPr lang="uk-UA" sz="2000" dirty="0"/>
              <a:t>Меню </a:t>
            </a:r>
            <a:r>
              <a:rPr lang="uk-UA" sz="2000" dirty="0" err="1"/>
              <a:t>Tools</a:t>
            </a:r>
            <a:r>
              <a:rPr lang="uk-UA" sz="2000" dirty="0"/>
              <a:t> також містить параметри, які дозволяють конфігурувати різні політики, які використовує Retina в процесі сканування. Ви можете керувати інтервалами портів, які переглядає програма, а також типами аудиту (або тестів вразливостей), які вона реалізує.</a:t>
            </a:r>
          </a:p>
        </p:txBody>
      </p:sp>
      <p:sp>
        <p:nvSpPr>
          <p:cNvPr id="6" name="Номер слайда 5"/>
          <p:cNvSpPr>
            <a:spLocks noGrp="1"/>
          </p:cNvSpPr>
          <p:nvPr>
            <p:ph type="sldNum" sz="quarter" idx="12"/>
          </p:nvPr>
        </p:nvSpPr>
        <p:spPr/>
        <p:txBody>
          <a:bodyPr/>
          <a:lstStyle/>
          <a:p>
            <a:pPr>
              <a:defRPr/>
            </a:pPr>
            <a:fld id="{F741F084-171C-4A18-9F23-B2BBA031C0D6}" type="slidenum">
              <a:rPr lang="uk-UA" smtClean="0"/>
              <a:pPr>
                <a:defRPr/>
              </a:pPr>
              <a:t>35</a:t>
            </a:fld>
            <a:endParaRPr lang="uk-UA"/>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Rot="1" noChangeArrowheads="1"/>
          </p:cNvSpPr>
          <p:nvPr>
            <p:ph type="body" idx="1"/>
          </p:nvPr>
        </p:nvSpPr>
        <p:spPr>
          <a:xfrm>
            <a:off x="179388" y="692150"/>
            <a:ext cx="8666162" cy="5403850"/>
          </a:xfrm>
        </p:spPr>
        <p:txBody>
          <a:bodyPr/>
          <a:lstStyle/>
          <a:p>
            <a:pPr eaLnBrk="1" hangingPunct="1">
              <a:lnSpc>
                <a:spcPct val="80000"/>
              </a:lnSpc>
              <a:buFont typeface="Wingdings" pitchFamily="2" charset="2"/>
              <a:buNone/>
            </a:pPr>
            <a:r>
              <a:rPr lang="uk-UA" sz="2800" smtClean="0"/>
              <a:t>Retina підтримує додаткові модулі (в лівій панелі головного вікна), які допоможуть вам у процесі сканування.</a:t>
            </a:r>
            <a:br>
              <a:rPr lang="uk-UA" sz="2800" smtClean="0"/>
            </a:br>
            <a:r>
              <a:rPr lang="uk-UA" sz="2800" smtClean="0"/>
              <a:t/>
            </a:r>
            <a:br>
              <a:rPr lang="uk-UA" sz="2800" smtClean="0"/>
            </a:br>
            <a:r>
              <a:rPr lang="uk-UA" sz="2800" smtClean="0"/>
              <a:t>     - Browser. Міні Web-броузер, який дозволяє переміщатися по сайту, розташованому по обраній IP-адресі. Це корисно для перевірки Web-серверів на сканованих хостах.</a:t>
            </a:r>
            <a:br>
              <a:rPr lang="uk-UA" sz="2800" smtClean="0"/>
            </a:br>
            <a:r>
              <a:rPr lang="uk-UA" sz="2800" smtClean="0"/>
              <a:t>     - Miner. Намагається знайти приховані HTML-файли або журнали в стандартних, захищених паролем місцях на сайті, перебираючи при цьому імена користувачів і паролі, що зберігаються у файлі.</a:t>
            </a:r>
            <a:br>
              <a:rPr lang="uk-UA" sz="2800" smtClean="0"/>
            </a:br>
            <a:r>
              <a:rPr lang="uk-UA" sz="2800" smtClean="0"/>
              <a:t>     - Tracer. - показує шлях між вами і машиною, яку ви перевіряєте. </a:t>
            </a:r>
          </a:p>
        </p:txBody>
      </p:sp>
      <p:sp>
        <p:nvSpPr>
          <p:cNvPr id="4" name="Номер слайда 3"/>
          <p:cNvSpPr>
            <a:spLocks noGrp="1"/>
          </p:cNvSpPr>
          <p:nvPr>
            <p:ph type="sldNum" sz="quarter" idx="12"/>
          </p:nvPr>
        </p:nvSpPr>
        <p:spPr/>
        <p:txBody>
          <a:bodyPr/>
          <a:lstStyle/>
          <a:p>
            <a:pPr>
              <a:defRPr/>
            </a:pPr>
            <a:fld id="{F741F084-171C-4A18-9F23-B2BBA031C0D6}" type="slidenum">
              <a:rPr lang="uk-UA" smtClean="0"/>
              <a:pPr>
                <a:defRPr/>
              </a:pPr>
              <a:t>36</a:t>
            </a:fld>
            <a:endParaRPr lang="uk-UA"/>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638" y="-3221"/>
            <a:ext cx="4589469" cy="622369"/>
          </a:xfrm>
        </p:spPr>
        <p:txBody>
          <a:bodyPr>
            <a:normAutofit/>
          </a:bodyPr>
          <a:lstStyle/>
          <a:p>
            <a:pPr algn="l"/>
            <a:r>
              <a:rPr lang="en-US" sz="2800" dirty="0" err="1" smtClean="0"/>
              <a:t>InternetScanner</a:t>
            </a:r>
            <a:endParaRPr lang="uk-UA" sz="2800" dirty="0"/>
          </a:p>
        </p:txBody>
      </p:sp>
      <p:sp>
        <p:nvSpPr>
          <p:cNvPr id="3" name="Содержимое 2"/>
          <p:cNvSpPr>
            <a:spLocks noGrp="1"/>
          </p:cNvSpPr>
          <p:nvPr>
            <p:ph idx="1"/>
          </p:nvPr>
        </p:nvSpPr>
        <p:spPr>
          <a:xfrm>
            <a:off x="0" y="361908"/>
            <a:ext cx="9144000" cy="6496092"/>
          </a:xfrm>
        </p:spPr>
        <p:txBody>
          <a:bodyPr>
            <a:noAutofit/>
          </a:bodyPr>
          <a:lstStyle/>
          <a:p>
            <a:pPr marL="0" indent="342900" algn="just">
              <a:spcBef>
                <a:spcPts val="0"/>
              </a:spcBef>
              <a:buNone/>
            </a:pPr>
            <a:r>
              <a:rPr lang="uk-UA" sz="2400" dirty="0" smtClean="0"/>
              <a:t>	</a:t>
            </a:r>
            <a:r>
              <a:rPr lang="uk-UA" sz="2000" dirty="0" smtClean="0"/>
              <a:t>Ще один комерційний сканер для віддаленої роботи - </a:t>
            </a:r>
            <a:r>
              <a:rPr lang="en-US" sz="2000" dirty="0" smtClean="0">
                <a:solidFill>
                  <a:srgbClr val="0070C0"/>
                </a:solidFill>
              </a:rPr>
              <a:t>Internet Security Systems</a:t>
            </a:r>
            <a:r>
              <a:rPr lang="uk-UA" sz="2000" dirty="0" smtClean="0"/>
              <a:t> (</a:t>
            </a:r>
            <a:r>
              <a:rPr lang="en-US" sz="2000" dirty="0" smtClean="0"/>
              <a:t>ISS</a:t>
            </a:r>
            <a:r>
              <a:rPr lang="uk-UA" sz="2000" dirty="0" smtClean="0"/>
              <a:t>) - набір інструментів для сканування, що включає </a:t>
            </a:r>
            <a:r>
              <a:rPr lang="en-US" sz="2000" u="sng" dirty="0" smtClean="0"/>
              <a:t>Internet Scanner</a:t>
            </a:r>
            <a:r>
              <a:rPr lang="uk-UA" sz="2000" dirty="0" smtClean="0"/>
              <a:t>. </a:t>
            </a:r>
            <a:r>
              <a:rPr lang="ru-RU" sz="2000" dirty="0" err="1" smtClean="0"/>
              <a:t>Він</a:t>
            </a:r>
            <a:r>
              <a:rPr lang="ru-RU" sz="2000" dirty="0" smtClean="0"/>
              <a:t> </a:t>
            </a:r>
            <a:r>
              <a:rPr lang="ru-RU" sz="2000" dirty="0" err="1" smtClean="0"/>
              <a:t>здійснює</a:t>
            </a:r>
            <a:r>
              <a:rPr lang="ru-RU" sz="2000" dirty="0" smtClean="0"/>
              <a:t> </a:t>
            </a:r>
            <a:r>
              <a:rPr lang="ru-RU" sz="2000" dirty="0" err="1" smtClean="0"/>
              <a:t>сканування</a:t>
            </a:r>
            <a:r>
              <a:rPr lang="ru-RU" sz="2000" dirty="0" smtClean="0"/>
              <a:t> </a:t>
            </a:r>
            <a:r>
              <a:rPr lang="ru-RU" sz="2000" dirty="0" err="1" smtClean="0"/>
              <a:t>вразливостей</a:t>
            </a:r>
            <a:r>
              <a:rPr lang="ru-RU" sz="2000" dirty="0" smtClean="0"/>
              <a:t> </a:t>
            </a:r>
            <a:r>
              <a:rPr lang="ru-RU" sz="2000" dirty="0" err="1" smtClean="0"/>
              <a:t>і</a:t>
            </a:r>
            <a:r>
              <a:rPr lang="ru-RU" sz="2000" dirty="0" smtClean="0"/>
              <a:t> </a:t>
            </a:r>
            <a:r>
              <a:rPr lang="ru-RU" sz="2000" dirty="0" err="1" smtClean="0"/>
              <a:t>помилок</a:t>
            </a:r>
            <a:r>
              <a:rPr lang="ru-RU" sz="2000" dirty="0" smtClean="0"/>
              <a:t> </a:t>
            </a:r>
            <a:r>
              <a:rPr lang="ru-RU" sz="2000" dirty="0" err="1" smtClean="0"/>
              <a:t>конфігурування</a:t>
            </a:r>
            <a:r>
              <a:rPr lang="ru-RU" sz="2000" dirty="0" smtClean="0"/>
              <a:t> в </a:t>
            </a:r>
            <a:r>
              <a:rPr lang="ru-RU" sz="2000" dirty="0" err="1" smtClean="0"/>
              <a:t>додатках</a:t>
            </a:r>
            <a:r>
              <a:rPr lang="ru-RU" sz="2000" dirty="0" smtClean="0"/>
              <a:t>, </a:t>
            </a:r>
            <a:r>
              <a:rPr lang="ru-RU" sz="2000" dirty="0" err="1" smtClean="0"/>
              <a:t>які</a:t>
            </a:r>
            <a:r>
              <a:rPr lang="ru-RU" sz="2000" dirty="0" smtClean="0"/>
              <a:t> </a:t>
            </a:r>
            <a:r>
              <a:rPr lang="ru-RU" sz="2000" dirty="0" err="1" smtClean="0"/>
              <a:t>ви</a:t>
            </a:r>
            <a:r>
              <a:rPr lang="ru-RU" sz="2000" dirty="0" smtClean="0"/>
              <a:t> </a:t>
            </a:r>
            <a:r>
              <a:rPr lang="ru-RU" sz="2000" dirty="0" err="1" smtClean="0"/>
              <a:t>запускаєте</a:t>
            </a:r>
            <a:r>
              <a:rPr lang="ru-RU" sz="2000" dirty="0" smtClean="0"/>
              <a:t>. </a:t>
            </a:r>
            <a:r>
              <a:rPr lang="ru-RU" sz="2000" dirty="0" err="1" smtClean="0"/>
              <a:t>Він</a:t>
            </a:r>
            <a:r>
              <a:rPr lang="ru-RU" sz="2000" dirty="0" smtClean="0"/>
              <a:t> </a:t>
            </a:r>
            <a:r>
              <a:rPr lang="ru-RU" sz="2000" dirty="0" err="1" smtClean="0"/>
              <a:t>дорогий</a:t>
            </a:r>
            <a:r>
              <a:rPr lang="ru-RU" sz="2000" dirty="0" smtClean="0"/>
              <a:t>. </a:t>
            </a:r>
            <a:r>
              <a:rPr lang="ru-RU" sz="2000" dirty="0" err="1" smtClean="0"/>
              <a:t>тестові</a:t>
            </a:r>
            <a:r>
              <a:rPr lang="ru-RU" sz="2000" dirty="0" smtClean="0"/>
              <a:t> </a:t>
            </a:r>
            <a:r>
              <a:rPr lang="ru-RU" sz="2000" dirty="0" err="1" smtClean="0"/>
              <a:t>версії</a:t>
            </a:r>
            <a:r>
              <a:rPr lang="ru-RU" sz="2000" dirty="0" smtClean="0"/>
              <a:t> </a:t>
            </a:r>
            <a:r>
              <a:rPr lang="ru-RU" sz="2000" dirty="0" err="1" smtClean="0"/>
              <a:t>деяких</a:t>
            </a:r>
            <a:r>
              <a:rPr lang="ru-RU" sz="2000" dirty="0" smtClean="0"/>
              <a:t> </a:t>
            </a:r>
            <a:r>
              <a:rPr lang="ru-RU" sz="2000" dirty="0" err="1" smtClean="0"/>
              <a:t>утиліт</a:t>
            </a:r>
            <a:r>
              <a:rPr lang="ru-RU" sz="2000" dirty="0" smtClean="0"/>
              <a:t> </a:t>
            </a:r>
            <a:r>
              <a:rPr lang="ru-RU" sz="2000" dirty="0" err="1" smtClean="0"/>
              <a:t>доступні</a:t>
            </a:r>
            <a:r>
              <a:rPr lang="ru-RU" sz="2000" dirty="0" smtClean="0"/>
              <a:t> для </a:t>
            </a:r>
            <a:r>
              <a:rPr lang="ru-RU" sz="2000" dirty="0" err="1" smtClean="0"/>
              <a:t>завантаження</a:t>
            </a:r>
            <a:r>
              <a:rPr lang="ru-RU" sz="2000" dirty="0" smtClean="0"/>
              <a:t> за </a:t>
            </a:r>
            <a:r>
              <a:rPr lang="ru-RU" sz="2000" dirty="0" err="1" smtClean="0"/>
              <a:t>адресою</a:t>
            </a:r>
            <a:r>
              <a:rPr lang="ru-RU" sz="2000" dirty="0" smtClean="0"/>
              <a:t>: </a:t>
            </a:r>
            <a:r>
              <a:rPr lang="en-US" sz="2000" dirty="0" smtClean="0">
                <a:solidFill>
                  <a:srgbClr val="0070C0"/>
                </a:solidFill>
              </a:rPr>
              <a:t>http</a:t>
            </a:r>
            <a:r>
              <a:rPr lang="ru-RU" sz="2000" dirty="0" smtClean="0">
                <a:solidFill>
                  <a:srgbClr val="0070C0"/>
                </a:solidFill>
              </a:rPr>
              <a:t>://</a:t>
            </a:r>
            <a:r>
              <a:rPr lang="en-US" sz="2000" dirty="0" smtClean="0">
                <a:solidFill>
                  <a:srgbClr val="0070C0"/>
                </a:solidFill>
              </a:rPr>
              <a:t>www</a:t>
            </a:r>
            <a:r>
              <a:rPr lang="ru-RU" sz="2000" dirty="0" smtClean="0">
                <a:solidFill>
                  <a:srgbClr val="0070C0"/>
                </a:solidFill>
              </a:rPr>
              <a:t>.</a:t>
            </a:r>
            <a:r>
              <a:rPr lang="en-US" sz="2000" dirty="0" err="1" smtClean="0">
                <a:solidFill>
                  <a:srgbClr val="0070C0"/>
                </a:solidFill>
              </a:rPr>
              <a:t>iss</a:t>
            </a:r>
            <a:r>
              <a:rPr lang="ru-RU" sz="2000" dirty="0" smtClean="0">
                <a:solidFill>
                  <a:srgbClr val="0070C0"/>
                </a:solidFill>
              </a:rPr>
              <a:t>.</a:t>
            </a:r>
            <a:r>
              <a:rPr lang="en-US" sz="2000" dirty="0" smtClean="0">
                <a:solidFill>
                  <a:srgbClr val="0070C0"/>
                </a:solidFill>
              </a:rPr>
              <a:t>net</a:t>
            </a:r>
            <a:r>
              <a:rPr lang="ru-RU" sz="2000" dirty="0" smtClean="0">
                <a:solidFill>
                  <a:srgbClr val="0070C0"/>
                </a:solidFill>
              </a:rPr>
              <a:t>/</a:t>
            </a:r>
            <a:r>
              <a:rPr lang="en-US" sz="2000" dirty="0" smtClean="0">
                <a:solidFill>
                  <a:srgbClr val="0070C0"/>
                </a:solidFill>
              </a:rPr>
              <a:t>download</a:t>
            </a:r>
            <a:r>
              <a:rPr lang="ru-RU" sz="2000" dirty="0" smtClean="0">
                <a:solidFill>
                  <a:srgbClr val="0070C0"/>
                </a:solidFill>
              </a:rPr>
              <a:t>/</a:t>
            </a:r>
            <a:r>
              <a:rPr lang="ru-RU" sz="2000" dirty="0" smtClean="0"/>
              <a:t>. Як </a:t>
            </a:r>
            <a:r>
              <a:rPr lang="ru-RU" sz="2000" dirty="0" err="1" smtClean="0"/>
              <a:t>і</a:t>
            </a:r>
            <a:r>
              <a:rPr lang="ru-RU" sz="2000" dirty="0" smtClean="0"/>
              <a:t> </a:t>
            </a:r>
            <a:r>
              <a:rPr lang="ru-RU" sz="2000" dirty="0" err="1" smtClean="0"/>
              <a:t>більшість</a:t>
            </a:r>
            <a:r>
              <a:rPr lang="ru-RU" sz="2000" dirty="0" smtClean="0"/>
              <a:t> </a:t>
            </a:r>
            <a:r>
              <a:rPr lang="ru-RU" sz="2000" dirty="0" err="1" smtClean="0"/>
              <a:t>інших</a:t>
            </a:r>
            <a:r>
              <a:rPr lang="ru-RU" sz="2000" dirty="0" smtClean="0"/>
              <a:t> </a:t>
            </a:r>
            <a:r>
              <a:rPr lang="ru-RU" sz="2000" dirty="0" err="1" smtClean="0"/>
              <a:t>сканерів</a:t>
            </a:r>
            <a:r>
              <a:rPr lang="ru-RU" sz="2000" dirty="0" smtClean="0"/>
              <a:t>, </a:t>
            </a:r>
            <a:r>
              <a:rPr lang="en-US" sz="2000" dirty="0" smtClean="0"/>
              <a:t>ISS</a:t>
            </a:r>
            <a:r>
              <a:rPr lang="ru-RU" sz="2000" dirty="0" smtClean="0"/>
              <a:t> </a:t>
            </a:r>
            <a:r>
              <a:rPr lang="ru-RU" sz="2000" dirty="0" err="1" smtClean="0"/>
              <a:t>поставляється</a:t>
            </a:r>
            <a:r>
              <a:rPr lang="ru-RU" sz="2000" dirty="0" smtClean="0"/>
              <a:t> </a:t>
            </a:r>
            <a:r>
              <a:rPr lang="ru-RU" sz="2000" dirty="0" err="1" smtClean="0"/>
              <a:t>з</a:t>
            </a:r>
            <a:r>
              <a:rPr lang="ru-RU" sz="2000" dirty="0" smtClean="0"/>
              <a:t> регулярно </a:t>
            </a:r>
            <a:r>
              <a:rPr lang="ru-RU" sz="2000" dirty="0" err="1" smtClean="0"/>
              <a:t>оновлюваною</a:t>
            </a:r>
            <a:r>
              <a:rPr lang="ru-RU" sz="2000" dirty="0" smtClean="0"/>
              <a:t> базою </a:t>
            </a:r>
            <a:r>
              <a:rPr lang="ru-RU" sz="2000" dirty="0" err="1" smtClean="0"/>
              <a:t>даних</a:t>
            </a:r>
            <a:r>
              <a:rPr lang="ru-RU" sz="2000" dirty="0" smtClean="0"/>
              <a:t> </a:t>
            </a:r>
            <a:r>
              <a:rPr lang="ru-RU" sz="2000" dirty="0" err="1" smtClean="0"/>
              <a:t>методів</a:t>
            </a:r>
            <a:r>
              <a:rPr lang="ru-RU" sz="2000" dirty="0" smtClean="0"/>
              <a:t> аудиту та </a:t>
            </a:r>
            <a:r>
              <a:rPr lang="ru-RU" sz="2000" dirty="0" err="1" smtClean="0"/>
              <a:t>тестів</a:t>
            </a:r>
            <a:r>
              <a:rPr lang="ru-RU" sz="2000" dirty="0" smtClean="0"/>
              <a:t> </a:t>
            </a:r>
            <a:r>
              <a:rPr lang="ru-RU" sz="2000" dirty="0" err="1" smtClean="0"/>
              <a:t>вразливостей</a:t>
            </a:r>
            <a:r>
              <a:rPr lang="ru-RU" sz="2000" dirty="0" smtClean="0"/>
              <a:t>, </a:t>
            </a:r>
            <a:r>
              <a:rPr lang="ru-RU" sz="2000" dirty="0" err="1" smtClean="0"/>
              <a:t>які</a:t>
            </a:r>
            <a:r>
              <a:rPr lang="ru-RU" sz="2000" dirty="0" smtClean="0"/>
              <a:t> </a:t>
            </a:r>
            <a:r>
              <a:rPr lang="ru-RU" sz="2000" dirty="0" err="1" smtClean="0"/>
              <a:t>можуть</a:t>
            </a:r>
            <a:r>
              <a:rPr lang="ru-RU" sz="2000" dirty="0" smtClean="0"/>
              <a:t> бути </a:t>
            </a:r>
            <a:r>
              <a:rPr lang="ru-RU" sz="2000" dirty="0" err="1" smtClean="0"/>
              <a:t>виконані</a:t>
            </a:r>
            <a:r>
              <a:rPr lang="ru-RU" sz="2000" dirty="0" smtClean="0"/>
              <a:t> при </a:t>
            </a:r>
            <a:r>
              <a:rPr lang="ru-RU" sz="2000" dirty="0" err="1" smtClean="0"/>
              <a:t>скануванні</a:t>
            </a:r>
            <a:r>
              <a:rPr lang="ru-RU" sz="2000" dirty="0" smtClean="0"/>
              <a:t> </a:t>
            </a:r>
            <a:r>
              <a:rPr lang="ru-RU" sz="2000" dirty="0" err="1" smtClean="0"/>
              <a:t>системи</a:t>
            </a:r>
            <a:r>
              <a:rPr lang="ru-RU" sz="2000" dirty="0" smtClean="0"/>
              <a:t>. </a:t>
            </a:r>
            <a:r>
              <a:rPr lang="en-US" sz="2000" dirty="0" smtClean="0"/>
              <a:t>Internet Scanner</a:t>
            </a:r>
            <a:r>
              <a:rPr lang="ru-RU" sz="2000" dirty="0" smtClean="0"/>
              <a:t> </a:t>
            </a:r>
            <a:r>
              <a:rPr lang="ru-RU" sz="2000" dirty="0" err="1" smtClean="0"/>
              <a:t>підтримує</a:t>
            </a:r>
            <a:r>
              <a:rPr lang="ru-RU" sz="2000" dirty="0" smtClean="0"/>
              <a:t> </a:t>
            </a:r>
            <a:r>
              <a:rPr lang="ru-RU" sz="2000" dirty="0" err="1" smtClean="0"/>
              <a:t>ті</a:t>
            </a:r>
            <a:r>
              <a:rPr lang="ru-RU" sz="2000" dirty="0" smtClean="0"/>
              <a:t> ж </a:t>
            </a:r>
            <a:r>
              <a:rPr lang="ru-RU" sz="2000" dirty="0" err="1" smtClean="0"/>
              <a:t>основні</a:t>
            </a:r>
            <a:r>
              <a:rPr lang="ru-RU" sz="2000" dirty="0" smtClean="0"/>
              <a:t> </a:t>
            </a:r>
            <a:r>
              <a:rPr lang="ru-RU" sz="2000" dirty="0" err="1" smtClean="0"/>
              <a:t>функції</a:t>
            </a:r>
            <a:r>
              <a:rPr lang="ru-RU" sz="2000" dirty="0" smtClean="0"/>
              <a:t>, </a:t>
            </a:r>
            <a:r>
              <a:rPr lang="ru-RU" sz="2000" dirty="0" err="1" smtClean="0"/>
              <a:t>що</a:t>
            </a:r>
            <a:r>
              <a:rPr lang="ru-RU" sz="2000" dirty="0" smtClean="0"/>
              <a:t> </a:t>
            </a:r>
            <a:r>
              <a:rPr lang="ru-RU" sz="2000" dirty="0" err="1" smtClean="0"/>
              <a:t>і</a:t>
            </a:r>
            <a:r>
              <a:rPr lang="ru-RU" sz="2000" dirty="0" smtClean="0"/>
              <a:t> </a:t>
            </a:r>
            <a:r>
              <a:rPr lang="en-US" sz="2000" dirty="0" smtClean="0"/>
              <a:t>Retina</a:t>
            </a:r>
            <a:r>
              <a:rPr lang="ru-RU" sz="2000" dirty="0" smtClean="0"/>
              <a:t>, </a:t>
            </a:r>
            <a:r>
              <a:rPr lang="en-US" sz="2000" dirty="0" smtClean="0"/>
              <a:t>STAT</a:t>
            </a:r>
            <a:r>
              <a:rPr lang="ru-RU" sz="2000" dirty="0" smtClean="0"/>
              <a:t> </a:t>
            </a:r>
            <a:r>
              <a:rPr lang="ru-RU" sz="2000" dirty="0" err="1" smtClean="0"/>
              <a:t>і</a:t>
            </a:r>
            <a:r>
              <a:rPr lang="ru-RU" sz="2000" dirty="0" smtClean="0"/>
              <a:t> </a:t>
            </a:r>
            <a:r>
              <a:rPr lang="en-US" sz="2000" dirty="0" err="1" smtClean="0"/>
              <a:t>Nessus</a:t>
            </a:r>
            <a:r>
              <a:rPr lang="ru-RU" sz="2000" dirty="0" smtClean="0"/>
              <a:t>.</a:t>
            </a:r>
          </a:p>
          <a:p>
            <a:pPr marL="0" indent="342900" algn="just">
              <a:spcBef>
                <a:spcPts val="0"/>
              </a:spcBef>
              <a:buNone/>
            </a:pPr>
            <a:r>
              <a:rPr lang="ru-RU" sz="2000" dirty="0" smtClean="0"/>
              <a:t>Запустивши </a:t>
            </a:r>
            <a:r>
              <a:rPr lang="en-US" sz="2000" dirty="0" smtClean="0"/>
              <a:t>Internet Scanner</a:t>
            </a:r>
            <a:r>
              <a:rPr lang="ru-RU" sz="2000" dirty="0" smtClean="0"/>
              <a:t>, </a:t>
            </a:r>
            <a:r>
              <a:rPr lang="ru-RU" sz="2000" dirty="0" err="1" smtClean="0"/>
              <a:t>ви</a:t>
            </a:r>
            <a:r>
              <a:rPr lang="ru-RU" sz="2000" dirty="0" smtClean="0"/>
              <a:t> </a:t>
            </a:r>
            <a:r>
              <a:rPr lang="ru-RU" sz="2000" dirty="0" err="1" smtClean="0"/>
              <a:t>побачите</a:t>
            </a:r>
            <a:r>
              <a:rPr lang="ru-RU" sz="2000" dirty="0" smtClean="0"/>
              <a:t>, </a:t>
            </a:r>
            <a:r>
              <a:rPr lang="ru-RU" sz="2000" dirty="0" err="1" smtClean="0"/>
              <a:t>що</a:t>
            </a:r>
            <a:r>
              <a:rPr lang="ru-RU" sz="2000" dirty="0" smtClean="0"/>
              <a:t> </a:t>
            </a:r>
            <a:r>
              <a:rPr lang="ru-RU" sz="2000" dirty="0" err="1" smtClean="0"/>
              <a:t>він</a:t>
            </a:r>
            <a:r>
              <a:rPr lang="ru-RU" sz="2000" dirty="0" smtClean="0"/>
              <a:t> </a:t>
            </a:r>
            <a:r>
              <a:rPr lang="ru-RU" sz="2000" dirty="0" err="1" smtClean="0"/>
              <a:t>завантажує</a:t>
            </a:r>
            <a:r>
              <a:rPr lang="ru-RU" sz="2000" dirty="0" smtClean="0"/>
              <a:t> </a:t>
            </a:r>
            <a:r>
              <a:rPr lang="ru-RU" sz="2000" dirty="0" err="1" smtClean="0"/>
              <a:t>всі</a:t>
            </a:r>
            <a:r>
              <a:rPr lang="ru-RU" sz="2000" dirty="0" smtClean="0"/>
              <a:t> </a:t>
            </a:r>
            <a:r>
              <a:rPr lang="ru-RU" sz="2000" dirty="0" err="1" smtClean="0"/>
              <a:t>доступні</a:t>
            </a:r>
            <a:r>
              <a:rPr lang="ru-RU" sz="2000" dirty="0" smtClean="0"/>
              <a:t> в </a:t>
            </a:r>
            <a:r>
              <a:rPr lang="ru-RU" sz="2000" dirty="0" err="1" smtClean="0"/>
              <a:t>базі</a:t>
            </a:r>
            <a:r>
              <a:rPr lang="ru-RU" sz="2000" dirty="0" smtClean="0"/>
              <a:t> </a:t>
            </a:r>
            <a:r>
              <a:rPr lang="ru-RU" sz="2000" dirty="0" err="1" smtClean="0"/>
              <a:t>даних</a:t>
            </a:r>
            <a:r>
              <a:rPr lang="ru-RU" sz="2000" dirty="0" smtClean="0"/>
              <a:t> тести </a:t>
            </a:r>
            <a:r>
              <a:rPr lang="ru-RU" sz="2000" dirty="0" err="1" smtClean="0"/>
              <a:t>вразливості</a:t>
            </a:r>
            <a:r>
              <a:rPr lang="ru-RU" sz="2000" dirty="0" smtClean="0"/>
              <a:t> </a:t>
            </a:r>
            <a:r>
              <a:rPr lang="ru-RU" sz="2000" dirty="0" err="1" smtClean="0"/>
              <a:t>і</a:t>
            </a:r>
            <a:r>
              <a:rPr lang="ru-RU" sz="2000" dirty="0" smtClean="0"/>
              <a:t> </a:t>
            </a:r>
            <a:r>
              <a:rPr lang="ru-RU" sz="2000" dirty="0" err="1" smtClean="0"/>
              <a:t>перевірки</a:t>
            </a:r>
            <a:r>
              <a:rPr lang="ru-RU" sz="2000" dirty="0" smtClean="0"/>
              <a:t> на </a:t>
            </a:r>
            <a:r>
              <a:rPr lang="ru-RU" sz="2000" dirty="0" err="1" smtClean="0"/>
              <a:t>можливість</a:t>
            </a:r>
            <a:r>
              <a:rPr lang="ru-RU" sz="2000" dirty="0" smtClean="0"/>
              <a:t> </a:t>
            </a:r>
            <a:r>
              <a:rPr lang="ru-RU" sz="2000" dirty="0" err="1" smtClean="0"/>
              <a:t>проникнення</a:t>
            </a:r>
            <a:r>
              <a:rPr lang="ru-RU" sz="2000" dirty="0" smtClean="0"/>
              <a:t> в систему. </a:t>
            </a:r>
            <a:r>
              <a:rPr lang="ru-RU" sz="2000" dirty="0" err="1" smtClean="0"/>
              <a:t>Потім</a:t>
            </a:r>
            <a:r>
              <a:rPr lang="ru-RU" sz="2000" dirty="0" smtClean="0"/>
              <a:t> </a:t>
            </a:r>
            <a:r>
              <a:rPr lang="ru-RU" sz="2000" dirty="0" err="1" smtClean="0"/>
              <a:t>ви</a:t>
            </a:r>
            <a:r>
              <a:rPr lang="ru-RU" sz="2000" dirty="0" smtClean="0"/>
              <a:t> можете </a:t>
            </a:r>
            <a:r>
              <a:rPr lang="ru-RU" sz="2000" dirty="0" err="1" smtClean="0"/>
              <a:t>працювати</a:t>
            </a:r>
            <a:r>
              <a:rPr lang="ru-RU" sz="2000" dirty="0" smtClean="0"/>
              <a:t> над </a:t>
            </a:r>
            <a:r>
              <a:rPr lang="ru-RU" sz="2000" dirty="0" err="1" smtClean="0"/>
              <a:t>створенням</a:t>
            </a:r>
            <a:r>
              <a:rPr lang="ru-RU" sz="2000" dirty="0" smtClean="0"/>
              <a:t> </a:t>
            </a:r>
            <a:r>
              <a:rPr lang="ru-RU" sz="2000" dirty="0" err="1" smtClean="0"/>
              <a:t>нової</a:t>
            </a:r>
            <a:r>
              <a:rPr lang="ru-RU" sz="2000" dirty="0" smtClean="0"/>
              <a:t> </a:t>
            </a:r>
            <a:r>
              <a:rPr lang="en-US" sz="2000" dirty="0" smtClean="0"/>
              <a:t>ISS</a:t>
            </a:r>
            <a:r>
              <a:rPr lang="ru-RU" sz="2000" dirty="0" smtClean="0"/>
              <a:t>-</a:t>
            </a:r>
            <a:r>
              <a:rPr lang="ru-RU" sz="2000" dirty="0" err="1" smtClean="0"/>
              <a:t>сесії</a:t>
            </a:r>
            <a:r>
              <a:rPr lang="ru-RU" sz="2000" dirty="0" smtClean="0"/>
              <a:t>, </a:t>
            </a:r>
            <a:r>
              <a:rPr lang="ru-RU" sz="2000" dirty="0" err="1" smtClean="0"/>
              <a:t>використовуючи</a:t>
            </a:r>
            <a:r>
              <a:rPr lang="ru-RU" sz="2000" dirty="0" smtClean="0"/>
              <a:t> </a:t>
            </a:r>
            <a:r>
              <a:rPr lang="en-US" sz="2000" dirty="0" smtClean="0"/>
              <a:t>New Session Wizard</a:t>
            </a:r>
            <a:r>
              <a:rPr lang="ru-RU" sz="2000" dirty="0" smtClean="0"/>
              <a:t>. </a:t>
            </a:r>
            <a:r>
              <a:rPr lang="ru-RU" sz="2000" dirty="0" err="1" smtClean="0"/>
              <a:t>Після</a:t>
            </a:r>
            <a:r>
              <a:rPr lang="ru-RU" sz="2000" dirty="0" smtClean="0"/>
              <a:t> того як </a:t>
            </a:r>
            <a:r>
              <a:rPr lang="ru-RU" sz="2000" dirty="0" err="1" smtClean="0"/>
              <a:t>ви</a:t>
            </a:r>
            <a:r>
              <a:rPr lang="ru-RU" sz="2000" dirty="0" smtClean="0"/>
              <a:t> </a:t>
            </a:r>
            <a:r>
              <a:rPr lang="ru-RU" sz="2000" dirty="0" err="1" smtClean="0"/>
              <a:t>налаштуєте</a:t>
            </a:r>
            <a:r>
              <a:rPr lang="ru-RU" sz="2000" dirty="0" smtClean="0"/>
              <a:t> </a:t>
            </a:r>
            <a:r>
              <a:rPr lang="en-US" sz="2000" dirty="0" smtClean="0"/>
              <a:t>ISS</a:t>
            </a:r>
            <a:r>
              <a:rPr lang="ru-RU" sz="2000" dirty="0" smtClean="0"/>
              <a:t>-</a:t>
            </a:r>
            <a:r>
              <a:rPr lang="ru-RU" sz="2000" dirty="0" err="1" smtClean="0"/>
              <a:t>сесію</a:t>
            </a:r>
            <a:r>
              <a:rPr lang="ru-RU" sz="2000" dirty="0" smtClean="0"/>
              <a:t>, </a:t>
            </a:r>
            <a:r>
              <a:rPr lang="ru-RU" sz="2000" dirty="0" err="1" smtClean="0"/>
              <a:t>ви</a:t>
            </a:r>
            <a:r>
              <a:rPr lang="ru-RU" sz="2000" dirty="0" smtClean="0"/>
              <a:t> можете </a:t>
            </a:r>
            <a:r>
              <a:rPr lang="ru-RU" sz="2000" dirty="0" err="1" smtClean="0"/>
              <a:t>задати</a:t>
            </a:r>
            <a:r>
              <a:rPr lang="ru-RU" sz="2000" dirty="0" smtClean="0"/>
              <a:t> </a:t>
            </a:r>
            <a:r>
              <a:rPr lang="ru-RU" sz="2000" dirty="0" err="1" smtClean="0"/>
              <a:t>хости</a:t>
            </a:r>
            <a:r>
              <a:rPr lang="ru-RU" sz="2000" dirty="0" smtClean="0"/>
              <a:t> </a:t>
            </a:r>
            <a:r>
              <a:rPr lang="ru-RU" sz="2000" dirty="0" err="1" smtClean="0"/>
              <a:t>і</a:t>
            </a:r>
            <a:r>
              <a:rPr lang="ru-RU" sz="2000" dirty="0" smtClean="0"/>
              <a:t> </a:t>
            </a:r>
            <a:r>
              <a:rPr lang="en-US" sz="2000" dirty="0" smtClean="0"/>
              <a:t>IP</a:t>
            </a:r>
            <a:r>
              <a:rPr lang="ru-RU" sz="2000" dirty="0" smtClean="0"/>
              <a:t>-</a:t>
            </a:r>
            <a:r>
              <a:rPr lang="ru-RU" sz="2000" dirty="0" err="1" smtClean="0"/>
              <a:t>адреси</a:t>
            </a:r>
            <a:r>
              <a:rPr lang="ru-RU" sz="2000" dirty="0" smtClean="0"/>
              <a:t>, </a:t>
            </a:r>
            <a:r>
              <a:rPr lang="ru-RU" sz="2000" dirty="0" err="1" smtClean="0"/>
              <a:t>які</a:t>
            </a:r>
            <a:r>
              <a:rPr lang="ru-RU" sz="2000" dirty="0" smtClean="0"/>
              <a:t> </a:t>
            </a:r>
            <a:r>
              <a:rPr lang="ru-RU" sz="2000" dirty="0" err="1" smtClean="0"/>
              <a:t>ви</a:t>
            </a:r>
            <a:r>
              <a:rPr lang="ru-RU" sz="2000" dirty="0" smtClean="0"/>
              <a:t> </a:t>
            </a:r>
            <a:r>
              <a:rPr lang="ru-RU" sz="2000" dirty="0" err="1" smtClean="0"/>
              <a:t>хочете</a:t>
            </a:r>
            <a:r>
              <a:rPr lang="ru-RU" sz="2000" dirty="0" smtClean="0"/>
              <a:t> </a:t>
            </a:r>
            <a:r>
              <a:rPr lang="ru-RU" sz="2000" dirty="0" err="1" smtClean="0"/>
              <a:t>сканувати</a:t>
            </a:r>
            <a:r>
              <a:rPr lang="ru-RU" sz="2000" dirty="0" smtClean="0"/>
              <a:t>, а </a:t>
            </a:r>
            <a:r>
              <a:rPr lang="ru-RU" sz="2000" dirty="0" err="1" smtClean="0"/>
              <a:t>також</a:t>
            </a:r>
            <a:r>
              <a:rPr lang="ru-RU" sz="2000" dirty="0" smtClean="0"/>
              <a:t> </a:t>
            </a:r>
            <a:r>
              <a:rPr lang="ru-RU" sz="2000" dirty="0" err="1" smtClean="0"/>
              <a:t>типи</a:t>
            </a:r>
            <a:r>
              <a:rPr lang="ru-RU" sz="2000" dirty="0" smtClean="0"/>
              <a:t> </a:t>
            </a:r>
            <a:r>
              <a:rPr lang="ru-RU" sz="2000" dirty="0" err="1" smtClean="0"/>
              <a:t>тестів</a:t>
            </a:r>
            <a:r>
              <a:rPr lang="ru-RU" sz="2000" dirty="0" smtClean="0"/>
              <a:t> </a:t>
            </a:r>
            <a:r>
              <a:rPr lang="ru-RU" sz="2000" dirty="0" err="1" smtClean="0"/>
              <a:t>вразливостей</a:t>
            </a:r>
            <a:r>
              <a:rPr lang="ru-RU" sz="2000" dirty="0" smtClean="0"/>
              <a:t>, </a:t>
            </a:r>
            <a:r>
              <a:rPr lang="ru-RU" sz="2000" dirty="0" err="1" smtClean="0"/>
              <a:t>які</a:t>
            </a:r>
            <a:r>
              <a:rPr lang="ru-RU" sz="2000" dirty="0" smtClean="0"/>
              <a:t> </a:t>
            </a:r>
            <a:r>
              <a:rPr lang="ru-RU" sz="2000" dirty="0" err="1" smtClean="0"/>
              <a:t>ви</a:t>
            </a:r>
            <a:r>
              <a:rPr lang="ru-RU" sz="2000" dirty="0" smtClean="0"/>
              <a:t> </a:t>
            </a:r>
            <a:r>
              <a:rPr lang="ru-RU" sz="2000" dirty="0" err="1" smtClean="0"/>
              <a:t>хочете</a:t>
            </a:r>
            <a:r>
              <a:rPr lang="ru-RU" sz="2000" dirty="0" smtClean="0"/>
              <a:t> </a:t>
            </a:r>
            <a:r>
              <a:rPr lang="ru-RU" sz="2000" dirty="0" err="1" smtClean="0"/>
              <a:t>запустити</a:t>
            </a:r>
            <a:r>
              <a:rPr lang="ru-RU" sz="2000" dirty="0" smtClean="0"/>
              <a:t>. </a:t>
            </a:r>
            <a:r>
              <a:rPr lang="ru-RU" sz="2000" dirty="0" err="1" smtClean="0"/>
              <a:t>Сесія</a:t>
            </a:r>
            <a:r>
              <a:rPr lang="ru-RU" sz="2000" dirty="0" smtClean="0"/>
              <a:t> </a:t>
            </a:r>
            <a:r>
              <a:rPr lang="ru-RU" sz="2000" dirty="0" err="1" smtClean="0"/>
              <a:t>також</a:t>
            </a:r>
            <a:r>
              <a:rPr lang="ru-RU" sz="2000" dirty="0" smtClean="0"/>
              <a:t> </a:t>
            </a:r>
            <a:r>
              <a:rPr lang="ru-RU" sz="2000" dirty="0" err="1" smtClean="0"/>
              <a:t>використовує</a:t>
            </a:r>
            <a:r>
              <a:rPr lang="ru-RU" sz="2000" dirty="0" smtClean="0"/>
              <a:t> </a:t>
            </a:r>
            <a:r>
              <a:rPr lang="ru-RU" sz="2000" dirty="0" err="1" smtClean="0"/>
              <a:t>ключовий</a:t>
            </a:r>
            <a:r>
              <a:rPr lang="ru-RU" sz="2000" dirty="0" smtClean="0"/>
              <a:t> файл, в </a:t>
            </a:r>
            <a:r>
              <a:rPr lang="ru-RU" sz="2000" dirty="0" err="1" smtClean="0"/>
              <a:t>якому</a:t>
            </a:r>
            <a:r>
              <a:rPr lang="ru-RU" sz="2000" dirty="0" smtClean="0"/>
              <a:t> </a:t>
            </a:r>
            <a:r>
              <a:rPr lang="ru-RU" sz="2000" dirty="0" err="1" smtClean="0"/>
              <a:t>задаються</a:t>
            </a:r>
            <a:r>
              <a:rPr lang="ru-RU" sz="2000" dirty="0" smtClean="0"/>
              <a:t> </a:t>
            </a:r>
            <a:r>
              <a:rPr lang="ru-RU" sz="2000" dirty="0" err="1" smtClean="0"/>
              <a:t>можливості</a:t>
            </a:r>
            <a:r>
              <a:rPr lang="ru-RU" sz="2000" dirty="0" smtClean="0"/>
              <a:t> по </a:t>
            </a:r>
            <a:r>
              <a:rPr lang="ru-RU" sz="2000" dirty="0" err="1" smtClean="0"/>
              <a:t>скануванню</a:t>
            </a:r>
            <a:r>
              <a:rPr lang="ru-RU" sz="2000" dirty="0" smtClean="0"/>
              <a:t>. </a:t>
            </a:r>
            <a:r>
              <a:rPr lang="ru-RU" sz="2000" dirty="0" err="1" smtClean="0"/>
              <a:t>Тестова</a:t>
            </a:r>
            <a:r>
              <a:rPr lang="ru-RU" sz="2000" dirty="0" smtClean="0"/>
              <a:t> </a:t>
            </a:r>
            <a:r>
              <a:rPr lang="ru-RU" sz="2000" dirty="0" err="1" smtClean="0"/>
              <a:t>версія</a:t>
            </a:r>
            <a:r>
              <a:rPr lang="ru-RU" sz="2000" dirty="0" smtClean="0"/>
              <a:t> сканера </a:t>
            </a:r>
            <a:r>
              <a:rPr lang="ru-RU" sz="2000" dirty="0" err="1" smtClean="0"/>
              <a:t>може</a:t>
            </a:r>
            <a:r>
              <a:rPr lang="ru-RU" sz="2000" dirty="0" smtClean="0"/>
              <a:t> </a:t>
            </a:r>
            <a:r>
              <a:rPr lang="ru-RU" sz="2000" dirty="0" err="1" smtClean="0"/>
              <a:t>сканувати</a:t>
            </a:r>
            <a:r>
              <a:rPr lang="ru-RU" sz="2000" dirty="0" smtClean="0"/>
              <a:t> </a:t>
            </a:r>
            <a:r>
              <a:rPr lang="ru-RU" sz="2000" dirty="0" err="1" smtClean="0"/>
              <a:t>тільки</a:t>
            </a:r>
            <a:r>
              <a:rPr lang="ru-RU" sz="2000" dirty="0" smtClean="0"/>
              <a:t> </a:t>
            </a:r>
            <a:r>
              <a:rPr lang="ru-RU" sz="2000" dirty="0" err="1" smtClean="0"/>
              <a:t>локальний</a:t>
            </a:r>
            <a:r>
              <a:rPr lang="ru-RU" sz="2000" dirty="0" smtClean="0"/>
              <a:t> </a:t>
            </a:r>
            <a:r>
              <a:rPr lang="ru-RU" sz="2000" dirty="0" err="1" smtClean="0"/>
              <a:t>інтерфейс</a:t>
            </a:r>
            <a:r>
              <a:rPr lang="ru-RU" sz="2000" dirty="0" smtClean="0"/>
              <a:t> (</a:t>
            </a:r>
            <a:r>
              <a:rPr lang="en-US" sz="2000" dirty="0" err="1" smtClean="0"/>
              <a:t>localhost</a:t>
            </a:r>
            <a:r>
              <a:rPr lang="ru-RU" sz="2000" dirty="0" smtClean="0"/>
              <a:t>). Тим не </a:t>
            </a:r>
            <a:r>
              <a:rPr lang="ru-RU" sz="2000" dirty="0" err="1" smtClean="0"/>
              <a:t>менше</a:t>
            </a:r>
            <a:r>
              <a:rPr lang="ru-RU" sz="2000" dirty="0" smtClean="0"/>
              <a:t>, коли вас </a:t>
            </a:r>
            <a:r>
              <a:rPr lang="ru-RU" sz="2000" dirty="0" err="1" smtClean="0"/>
              <a:t>попросять</a:t>
            </a:r>
            <a:r>
              <a:rPr lang="ru-RU" sz="2000" dirty="0" smtClean="0"/>
              <a:t> </a:t>
            </a:r>
            <a:r>
              <a:rPr lang="ru-RU" sz="2000" dirty="0" err="1" smtClean="0"/>
              <a:t>вибрати</a:t>
            </a:r>
            <a:r>
              <a:rPr lang="ru-RU" sz="2000" dirty="0" smtClean="0"/>
              <a:t> тип </a:t>
            </a:r>
            <a:r>
              <a:rPr lang="ru-RU" sz="2000" dirty="0" err="1" smtClean="0"/>
              <a:t>тестів</a:t>
            </a:r>
            <a:r>
              <a:rPr lang="ru-RU" sz="2000" dirty="0" smtClean="0"/>
              <a:t> </a:t>
            </a:r>
            <a:r>
              <a:rPr lang="ru-RU" sz="2000" dirty="0" err="1" smtClean="0"/>
              <a:t>вразливостей</a:t>
            </a:r>
            <a:r>
              <a:rPr lang="ru-RU" sz="2000" dirty="0" smtClean="0"/>
              <a:t>, </a:t>
            </a:r>
            <a:r>
              <a:rPr lang="ru-RU" sz="2000" dirty="0" err="1" smtClean="0"/>
              <a:t>ви</a:t>
            </a:r>
            <a:r>
              <a:rPr lang="ru-RU" sz="2000" dirty="0" smtClean="0"/>
              <a:t> </a:t>
            </a:r>
            <a:r>
              <a:rPr lang="ru-RU" sz="2000" dirty="0" err="1" smtClean="0"/>
              <a:t>побачите</a:t>
            </a:r>
            <a:r>
              <a:rPr lang="ru-RU" sz="2000" dirty="0" smtClean="0"/>
              <a:t>, </a:t>
            </a:r>
            <a:r>
              <a:rPr lang="ru-RU" sz="2000" dirty="0" err="1" smtClean="0"/>
              <a:t>що</a:t>
            </a:r>
            <a:r>
              <a:rPr lang="ru-RU" sz="2000" dirty="0" smtClean="0"/>
              <a:t> у </a:t>
            </a:r>
            <a:r>
              <a:rPr lang="en-US" sz="2000" dirty="0" smtClean="0"/>
              <a:t>ISS</a:t>
            </a:r>
            <a:r>
              <a:rPr lang="ru-RU" sz="2000" dirty="0" smtClean="0"/>
              <a:t> </a:t>
            </a:r>
            <a:r>
              <a:rPr lang="ru-RU" sz="2000" dirty="0" err="1" smtClean="0"/>
              <a:t>безліч</a:t>
            </a:r>
            <a:r>
              <a:rPr lang="ru-RU" sz="2000" dirty="0" smtClean="0"/>
              <a:t> </a:t>
            </a:r>
            <a:r>
              <a:rPr lang="ru-RU" sz="2000" dirty="0" err="1" smtClean="0"/>
              <a:t>стандартних</a:t>
            </a:r>
            <a:r>
              <a:rPr lang="ru-RU" sz="2000" dirty="0" smtClean="0"/>
              <a:t> </a:t>
            </a:r>
            <a:r>
              <a:rPr lang="ru-RU" sz="2000" dirty="0" err="1" smtClean="0"/>
              <a:t>політик</a:t>
            </a:r>
            <a:r>
              <a:rPr lang="ru-RU" sz="2000" dirty="0" smtClean="0"/>
              <a:t> </a:t>
            </a:r>
            <a:r>
              <a:rPr lang="ru-RU" sz="2000" dirty="0" err="1" smtClean="0"/>
              <a:t>сканування</a:t>
            </a:r>
            <a:r>
              <a:rPr lang="ru-RU" sz="2000" dirty="0" smtClean="0"/>
              <a:t>, </a:t>
            </a:r>
            <a:r>
              <a:rPr lang="ru-RU" sz="2000" dirty="0" err="1" smtClean="0"/>
              <a:t>які</a:t>
            </a:r>
            <a:r>
              <a:rPr lang="ru-RU" sz="2000" dirty="0" smtClean="0"/>
              <a:t> </a:t>
            </a:r>
            <a:r>
              <a:rPr lang="ru-RU" sz="2000" dirty="0" err="1" smtClean="0"/>
              <a:t>можна</a:t>
            </a:r>
            <a:r>
              <a:rPr lang="ru-RU" sz="2000" dirty="0" smtClean="0"/>
              <a:t> </a:t>
            </a:r>
            <a:r>
              <a:rPr lang="ru-RU" sz="2000" dirty="0" err="1" smtClean="0"/>
              <a:t>вибрати</a:t>
            </a:r>
            <a:r>
              <a:rPr lang="ru-RU" sz="2000" dirty="0" smtClean="0"/>
              <a:t>. </a:t>
            </a:r>
            <a:r>
              <a:rPr lang="ru-RU" sz="2000" dirty="0" err="1" smtClean="0"/>
              <a:t>Принаймні</a:t>
            </a:r>
            <a:r>
              <a:rPr lang="ru-RU" sz="2000" dirty="0" smtClean="0"/>
              <a:t>, одна повинна </a:t>
            </a:r>
            <a:r>
              <a:rPr lang="ru-RU" sz="2000" dirty="0" err="1" smtClean="0"/>
              <a:t>містити</a:t>
            </a:r>
            <a:r>
              <a:rPr lang="ru-RU" sz="2000" dirty="0" smtClean="0"/>
              <a:t> той тип </a:t>
            </a:r>
            <a:r>
              <a:rPr lang="ru-RU" sz="2000" dirty="0" err="1" smtClean="0"/>
              <a:t>машини</a:t>
            </a:r>
            <a:r>
              <a:rPr lang="ru-RU" sz="2000" dirty="0" smtClean="0"/>
              <a:t>, </a:t>
            </a:r>
            <a:r>
              <a:rPr lang="ru-RU" sz="2000" dirty="0" err="1" smtClean="0"/>
              <a:t>який</a:t>
            </a:r>
            <a:r>
              <a:rPr lang="ru-RU" sz="2000" dirty="0" smtClean="0"/>
              <a:t> </a:t>
            </a:r>
            <a:r>
              <a:rPr lang="ru-RU" sz="2000" dirty="0" err="1" smtClean="0"/>
              <a:t>ви</a:t>
            </a:r>
            <a:r>
              <a:rPr lang="ru-RU" sz="2000" dirty="0" smtClean="0"/>
              <a:t> </a:t>
            </a:r>
            <a:r>
              <a:rPr lang="ru-RU" sz="2000" dirty="0" err="1" smtClean="0"/>
              <a:t>бажаєте</a:t>
            </a:r>
            <a:r>
              <a:rPr lang="ru-RU" sz="2000" dirty="0" smtClean="0"/>
              <a:t> </a:t>
            </a:r>
            <a:r>
              <a:rPr lang="ru-RU" sz="2000" dirty="0" err="1" smtClean="0"/>
              <a:t>сканувати</a:t>
            </a:r>
            <a:r>
              <a:rPr lang="ru-RU" sz="2000" dirty="0" smtClean="0"/>
              <a:t>.</a:t>
            </a:r>
            <a:endParaRPr lang="uk-UA" sz="2000" dirty="0"/>
          </a:p>
        </p:txBody>
      </p:sp>
      <p:sp>
        <p:nvSpPr>
          <p:cNvPr id="5" name="Номер слайда 4"/>
          <p:cNvSpPr>
            <a:spLocks noGrp="1"/>
          </p:cNvSpPr>
          <p:nvPr>
            <p:ph type="sldNum" sz="quarter" idx="12"/>
          </p:nvPr>
        </p:nvSpPr>
        <p:spPr>
          <a:xfrm>
            <a:off x="7010400" y="6570620"/>
            <a:ext cx="2133600" cy="287380"/>
          </a:xfrm>
        </p:spPr>
        <p:txBody>
          <a:bodyPr/>
          <a:lstStyle/>
          <a:p>
            <a:pPr>
              <a:defRPr/>
            </a:pPr>
            <a:fld id="{F741F084-171C-4A18-9F23-B2BBA031C0D6}" type="slidenum">
              <a:rPr lang="uk-UA" smtClean="0"/>
              <a:pPr>
                <a:defRPr/>
              </a:pPr>
              <a:t>37</a:t>
            </a:fld>
            <a:endParaRPr lang="uk-UA"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122" y="142830"/>
            <a:ext cx="5210190" cy="342861"/>
          </a:xfrm>
        </p:spPr>
        <p:txBody>
          <a:bodyPr/>
          <a:lstStyle/>
          <a:p>
            <a:pPr algn="l"/>
            <a:r>
              <a:rPr lang="ru-RU" sz="2800" dirty="0" err="1" smtClean="0"/>
              <a:t>Конфігурування</a:t>
            </a:r>
            <a:r>
              <a:rPr lang="ru-RU" sz="2800" dirty="0" smtClean="0"/>
              <a:t> </a:t>
            </a:r>
            <a:r>
              <a:rPr lang="ru-RU" sz="2800" dirty="0" err="1" smtClean="0"/>
              <a:t>політики</a:t>
            </a:r>
            <a:endParaRPr lang="uk-UA" sz="2800" dirty="0"/>
          </a:p>
        </p:txBody>
      </p:sp>
      <p:sp>
        <p:nvSpPr>
          <p:cNvPr id="3" name="Содержимое 2"/>
          <p:cNvSpPr>
            <a:spLocks noGrp="1"/>
          </p:cNvSpPr>
          <p:nvPr>
            <p:ph idx="1"/>
          </p:nvPr>
        </p:nvSpPr>
        <p:spPr>
          <a:xfrm>
            <a:off x="238122" y="485691"/>
            <a:ext cx="8715438" cy="6083427"/>
          </a:xfrm>
        </p:spPr>
        <p:txBody>
          <a:bodyPr>
            <a:normAutofit fontScale="40000" lnSpcReduction="20000"/>
          </a:bodyPr>
          <a:lstStyle/>
          <a:p>
            <a:pPr marL="0" indent="180000" algn="just">
              <a:lnSpc>
                <a:spcPct val="120000"/>
              </a:lnSpc>
              <a:spcBef>
                <a:spcPts val="0"/>
              </a:spcBef>
              <a:buNone/>
            </a:pPr>
            <a:r>
              <a:rPr lang="ru-RU" dirty="0" smtClean="0"/>
              <a:t>	</a:t>
            </a:r>
            <a:r>
              <a:rPr lang="ru-RU" sz="5000" dirty="0" err="1" smtClean="0"/>
              <a:t>Вибравши</a:t>
            </a:r>
            <a:r>
              <a:rPr lang="ru-RU" sz="5000" dirty="0" smtClean="0"/>
              <a:t> </a:t>
            </a:r>
            <a:r>
              <a:rPr lang="ru-RU" sz="5000" dirty="0" err="1" smtClean="0"/>
              <a:t>політику</a:t>
            </a:r>
            <a:r>
              <a:rPr lang="ru-RU" sz="5000" dirty="0" smtClean="0"/>
              <a:t>, ми </a:t>
            </a:r>
            <a:r>
              <a:rPr lang="ru-RU" sz="5000" dirty="0" err="1" smtClean="0"/>
              <a:t>можемо</a:t>
            </a:r>
            <a:r>
              <a:rPr lang="ru-RU" sz="5000" dirty="0" smtClean="0"/>
              <a:t> </a:t>
            </a:r>
            <a:r>
              <a:rPr lang="ru-RU" sz="5000" dirty="0" err="1" smtClean="0"/>
              <a:t>переглянути</a:t>
            </a:r>
            <a:r>
              <a:rPr lang="ru-RU" sz="5000" dirty="0" smtClean="0"/>
              <a:t> </a:t>
            </a:r>
            <a:r>
              <a:rPr lang="ru-RU" sz="5000" dirty="0" err="1" smtClean="0"/>
              <a:t>параметри</a:t>
            </a:r>
            <a:r>
              <a:rPr lang="ru-RU" sz="5000" dirty="0" smtClean="0"/>
              <a:t> в </a:t>
            </a:r>
            <a:r>
              <a:rPr lang="ru-RU" sz="5000" dirty="0" err="1" smtClean="0"/>
              <a:t>спеціальному</a:t>
            </a:r>
            <a:r>
              <a:rPr lang="ru-RU" sz="5000" dirty="0" smtClean="0"/>
              <a:t> </a:t>
            </a:r>
            <a:r>
              <a:rPr lang="ru-RU" sz="5000" dirty="0" err="1" smtClean="0"/>
              <a:t>редакторі</a:t>
            </a:r>
            <a:r>
              <a:rPr lang="ru-RU" sz="5000" dirty="0" smtClean="0"/>
              <a:t> </a:t>
            </a:r>
            <a:r>
              <a:rPr lang="en-US" sz="5000" dirty="0" smtClean="0"/>
              <a:t>Policy Editor</a:t>
            </a:r>
            <a:r>
              <a:rPr lang="ru-RU" sz="5000" dirty="0" smtClean="0"/>
              <a:t>. </a:t>
            </a:r>
            <a:r>
              <a:rPr lang="ru-RU" sz="5000" dirty="0" err="1" smtClean="0"/>
              <a:t>Виберіть</a:t>
            </a:r>
            <a:r>
              <a:rPr lang="ru-RU" sz="5000" dirty="0" smtClean="0"/>
              <a:t> </a:t>
            </a:r>
            <a:r>
              <a:rPr lang="en-US" sz="5000" dirty="0" smtClean="0"/>
              <a:t>Choose Policy / Edit Current, </a:t>
            </a:r>
            <a:r>
              <a:rPr lang="en-US" sz="5000" dirty="0" err="1" smtClean="0"/>
              <a:t>щоб</a:t>
            </a:r>
            <a:r>
              <a:rPr lang="en-US" sz="5000" dirty="0" smtClean="0"/>
              <a:t> </a:t>
            </a:r>
            <a:r>
              <a:rPr lang="en-US" sz="5000" dirty="0" err="1" smtClean="0"/>
              <a:t>відкрити</a:t>
            </a:r>
            <a:r>
              <a:rPr lang="en-US" sz="5000" dirty="0" smtClean="0"/>
              <a:t> </a:t>
            </a:r>
            <a:r>
              <a:rPr lang="en-US" sz="5000" dirty="0" err="1" smtClean="0"/>
              <a:t>вікно</a:t>
            </a:r>
            <a:r>
              <a:rPr lang="en-US" sz="5000" dirty="0" smtClean="0"/>
              <a:t> Policy Editor. </a:t>
            </a:r>
            <a:r>
              <a:rPr lang="en-US" sz="5000" dirty="0" err="1" smtClean="0"/>
              <a:t>Найбільш</a:t>
            </a:r>
            <a:r>
              <a:rPr lang="en-US" sz="5000" dirty="0" smtClean="0"/>
              <a:t> </a:t>
            </a:r>
            <a:r>
              <a:rPr lang="en-US" sz="5000" dirty="0" err="1" smtClean="0"/>
              <a:t>складно</a:t>
            </a:r>
            <a:r>
              <a:rPr lang="en-US" sz="5000" dirty="0" smtClean="0"/>
              <a:t> у </a:t>
            </a:r>
            <a:r>
              <a:rPr lang="en-US" sz="5000" dirty="0" err="1" smtClean="0"/>
              <a:t>використанні</a:t>
            </a:r>
            <a:r>
              <a:rPr lang="en-US" sz="5000" dirty="0" smtClean="0"/>
              <a:t> Internet Scanner - </a:t>
            </a:r>
            <a:r>
              <a:rPr lang="en-US" sz="5000" dirty="0" err="1" smtClean="0"/>
              <a:t>це</a:t>
            </a:r>
            <a:r>
              <a:rPr lang="en-US" sz="5000" dirty="0" smtClean="0"/>
              <a:t> </a:t>
            </a:r>
            <a:r>
              <a:rPr lang="en-US" sz="5000" dirty="0" err="1" smtClean="0"/>
              <a:t>зрозуміти</a:t>
            </a:r>
            <a:r>
              <a:rPr lang="en-US" sz="5000" dirty="0" smtClean="0"/>
              <a:t>, </a:t>
            </a:r>
            <a:r>
              <a:rPr lang="en-US" sz="5000" dirty="0" err="1" smtClean="0"/>
              <a:t>що</a:t>
            </a:r>
            <a:r>
              <a:rPr lang="en-US" sz="5000" dirty="0" smtClean="0"/>
              <a:t> </a:t>
            </a:r>
            <a:r>
              <a:rPr lang="en-US" sz="5000" dirty="0" err="1" smtClean="0"/>
              <a:t>ви</a:t>
            </a:r>
            <a:r>
              <a:rPr lang="en-US" sz="5000" dirty="0" smtClean="0"/>
              <a:t> </a:t>
            </a:r>
            <a:r>
              <a:rPr lang="en-US" sz="5000" dirty="0" err="1" smtClean="0"/>
              <a:t>перед</a:t>
            </a:r>
            <a:r>
              <a:rPr lang="en-US" sz="5000" dirty="0" smtClean="0"/>
              <a:t> </a:t>
            </a:r>
            <a:r>
              <a:rPr lang="en-US" sz="5000" dirty="0" err="1" smtClean="0"/>
              <a:t>собою</a:t>
            </a:r>
            <a:r>
              <a:rPr lang="en-US" sz="5000" dirty="0" smtClean="0"/>
              <a:t> </a:t>
            </a:r>
            <a:r>
              <a:rPr lang="en-US" sz="5000" dirty="0" err="1" smtClean="0"/>
              <a:t>бачите</a:t>
            </a:r>
            <a:r>
              <a:rPr lang="en-US" sz="5000" dirty="0" smtClean="0"/>
              <a:t>. </a:t>
            </a:r>
            <a:r>
              <a:rPr lang="ru-RU" sz="5000" dirty="0" err="1" smtClean="0"/>
              <a:t>Ви</a:t>
            </a:r>
            <a:r>
              <a:rPr lang="ru-RU" sz="5000" dirty="0" smtClean="0"/>
              <a:t> можете </a:t>
            </a:r>
            <a:r>
              <a:rPr lang="ru-RU" sz="5000" dirty="0" err="1" smtClean="0"/>
              <a:t>витратити</a:t>
            </a:r>
            <a:r>
              <a:rPr lang="ru-RU" sz="5000" dirty="0" smtClean="0"/>
              <a:t> </a:t>
            </a:r>
            <a:r>
              <a:rPr lang="ru-RU" sz="5000" dirty="0" err="1" smtClean="0"/>
              <a:t>години</a:t>
            </a:r>
            <a:r>
              <a:rPr lang="ru-RU" sz="5000" dirty="0" smtClean="0"/>
              <a:t>, </a:t>
            </a:r>
            <a:r>
              <a:rPr lang="ru-RU" sz="5000" dirty="0" err="1" smtClean="0"/>
              <a:t>вивчаючи</a:t>
            </a:r>
            <a:r>
              <a:rPr lang="ru-RU" sz="5000" dirty="0" smtClean="0"/>
              <a:t> </a:t>
            </a:r>
            <a:r>
              <a:rPr lang="ru-RU" sz="5000" dirty="0" err="1" smtClean="0"/>
              <a:t>різні</a:t>
            </a:r>
            <a:r>
              <a:rPr lang="ru-RU" sz="5000" dirty="0" smtClean="0"/>
              <a:t> </a:t>
            </a:r>
            <a:r>
              <a:rPr lang="ru-RU" sz="5000" dirty="0" err="1" smtClean="0"/>
              <a:t>типи</a:t>
            </a:r>
            <a:r>
              <a:rPr lang="ru-RU" sz="5000" dirty="0" smtClean="0"/>
              <a:t> </a:t>
            </a:r>
            <a:r>
              <a:rPr lang="ru-RU" sz="5000" dirty="0" err="1" smtClean="0"/>
              <a:t>тестів</a:t>
            </a:r>
            <a:r>
              <a:rPr lang="ru-RU" sz="5000" dirty="0" smtClean="0"/>
              <a:t> </a:t>
            </a:r>
            <a:r>
              <a:rPr lang="ru-RU" sz="5000" dirty="0" err="1" smtClean="0"/>
              <a:t>і</a:t>
            </a:r>
            <a:r>
              <a:rPr lang="ru-RU" sz="5000" dirty="0" smtClean="0"/>
              <a:t> </a:t>
            </a:r>
            <a:r>
              <a:rPr lang="ru-RU" sz="5000" dirty="0" err="1" smtClean="0"/>
              <a:t>прийоми</a:t>
            </a:r>
            <a:r>
              <a:rPr lang="ru-RU" sz="5000" dirty="0" smtClean="0"/>
              <a:t> </a:t>
            </a:r>
            <a:r>
              <a:rPr lang="ru-RU" sz="5000" dirty="0" err="1" smtClean="0"/>
              <a:t>отримання</a:t>
            </a:r>
            <a:r>
              <a:rPr lang="ru-RU" sz="5000" dirty="0" smtClean="0"/>
              <a:t> </a:t>
            </a:r>
            <a:r>
              <a:rPr lang="ru-RU" sz="5000" dirty="0" err="1" smtClean="0"/>
              <a:t>інформації</a:t>
            </a:r>
            <a:r>
              <a:rPr lang="ru-RU" sz="5000" dirty="0" smtClean="0"/>
              <a:t>. </a:t>
            </a:r>
            <a:r>
              <a:rPr lang="ru-RU" sz="5000" dirty="0" err="1" smtClean="0"/>
              <a:t>Ви</a:t>
            </a:r>
            <a:r>
              <a:rPr lang="ru-RU" sz="5000" dirty="0" smtClean="0"/>
              <a:t> можете </a:t>
            </a:r>
            <a:r>
              <a:rPr lang="ru-RU" sz="5000" dirty="0" err="1" smtClean="0"/>
              <a:t>навіть</a:t>
            </a:r>
            <a:r>
              <a:rPr lang="ru-RU" sz="5000" dirty="0" smtClean="0"/>
              <a:t> </a:t>
            </a:r>
            <a:r>
              <a:rPr lang="ru-RU" sz="5000" dirty="0" err="1" smtClean="0"/>
              <a:t>вибрати</a:t>
            </a:r>
            <a:r>
              <a:rPr lang="ru-RU" sz="5000" dirty="0" smtClean="0"/>
              <a:t> </a:t>
            </a:r>
            <a:r>
              <a:rPr lang="ru-RU" sz="5000" dirty="0" err="1" smtClean="0"/>
              <a:t>різні</a:t>
            </a:r>
            <a:r>
              <a:rPr lang="ru-RU" sz="5000" dirty="0" smtClean="0"/>
              <a:t> </a:t>
            </a:r>
            <a:r>
              <a:rPr lang="ru-RU" sz="5000" dirty="0" err="1" smtClean="0"/>
              <a:t>типи</a:t>
            </a:r>
            <a:r>
              <a:rPr lang="ru-RU" sz="5000" dirty="0" smtClean="0"/>
              <a:t> </a:t>
            </a:r>
            <a:r>
              <a:rPr lang="ru-RU" sz="5000" dirty="0" err="1" smtClean="0"/>
              <a:t>конфігурації</a:t>
            </a:r>
            <a:r>
              <a:rPr lang="ru-RU" sz="5000" dirty="0" smtClean="0"/>
              <a:t> </a:t>
            </a:r>
            <a:r>
              <a:rPr lang="ru-RU" sz="5000" dirty="0" err="1" smtClean="0"/>
              <a:t>вашої</a:t>
            </a:r>
            <a:r>
              <a:rPr lang="ru-RU" sz="5000" dirty="0" smtClean="0"/>
              <a:t> </a:t>
            </a:r>
            <a:r>
              <a:rPr lang="ru-RU" sz="5000" dirty="0" err="1" smtClean="0"/>
              <a:t>політики</a:t>
            </a:r>
            <a:r>
              <a:rPr lang="ru-RU" sz="5000" dirty="0" smtClean="0"/>
              <a:t>. </a:t>
            </a:r>
            <a:r>
              <a:rPr lang="ru-RU" sz="5000" dirty="0" err="1" smtClean="0"/>
              <a:t>Вибравши</a:t>
            </a:r>
            <a:r>
              <a:rPr lang="ru-RU" sz="5000" dirty="0" smtClean="0"/>
              <a:t> </a:t>
            </a:r>
            <a:r>
              <a:rPr lang="en-US" sz="5000" dirty="0" smtClean="0"/>
              <a:t>Risk View</a:t>
            </a:r>
            <a:r>
              <a:rPr lang="ru-RU" sz="5000" dirty="0" smtClean="0"/>
              <a:t> </a:t>
            </a:r>
            <a:r>
              <a:rPr lang="ru-RU" sz="5000" dirty="0" err="1" smtClean="0"/>
              <a:t>зі</a:t>
            </a:r>
            <a:r>
              <a:rPr lang="ru-RU" sz="5000" dirty="0" smtClean="0"/>
              <a:t> </a:t>
            </a:r>
            <a:r>
              <a:rPr lang="ru-RU" sz="5000" dirty="0" err="1" smtClean="0"/>
              <a:t>спадаючого</a:t>
            </a:r>
            <a:r>
              <a:rPr lang="ru-RU" sz="5000" dirty="0" smtClean="0"/>
              <a:t> списку </a:t>
            </a:r>
            <a:r>
              <a:rPr lang="ru-RU" sz="5000" dirty="0" err="1" smtClean="0"/>
              <a:t>вгорі</a:t>
            </a:r>
            <a:r>
              <a:rPr lang="ru-RU" sz="5000" dirty="0" smtClean="0"/>
              <a:t>, </a:t>
            </a:r>
            <a:r>
              <a:rPr lang="ru-RU" sz="5000" dirty="0" err="1" smtClean="0"/>
              <a:t>ви</a:t>
            </a:r>
            <a:r>
              <a:rPr lang="ru-RU" sz="5000" dirty="0" smtClean="0"/>
              <a:t> можете </a:t>
            </a:r>
            <a:r>
              <a:rPr lang="ru-RU" sz="5000" dirty="0" err="1" smtClean="0"/>
              <a:t>перебудувати</a:t>
            </a:r>
            <a:r>
              <a:rPr lang="ru-RU" sz="5000" dirty="0" smtClean="0"/>
              <a:t> список </a:t>
            </a:r>
            <a:r>
              <a:rPr lang="ru-RU" sz="5000" dirty="0" err="1" smtClean="0"/>
              <a:t>вразливостей</a:t>
            </a:r>
            <a:r>
              <a:rPr lang="ru-RU" sz="5000" dirty="0" smtClean="0"/>
              <a:t> в порядку </a:t>
            </a:r>
            <a:r>
              <a:rPr lang="ru-RU" sz="5000" dirty="0" err="1" smtClean="0"/>
              <a:t>спадання</a:t>
            </a:r>
            <a:r>
              <a:rPr lang="ru-RU" sz="5000" dirty="0" smtClean="0"/>
              <a:t> </a:t>
            </a:r>
            <a:r>
              <a:rPr lang="ru-RU" sz="5000" dirty="0" err="1" smtClean="0"/>
              <a:t>ризику</a:t>
            </a:r>
            <a:r>
              <a:rPr lang="ru-RU" sz="5000" dirty="0" smtClean="0"/>
              <a:t>, на </a:t>
            </a:r>
            <a:r>
              <a:rPr lang="ru-RU" sz="5000" dirty="0" err="1" smtClean="0"/>
              <a:t>відміну</a:t>
            </a:r>
            <a:r>
              <a:rPr lang="ru-RU" sz="5000" dirty="0" smtClean="0"/>
              <a:t> </a:t>
            </a:r>
            <a:r>
              <a:rPr lang="ru-RU" sz="5000" dirty="0" err="1" smtClean="0"/>
              <a:t>від</a:t>
            </a:r>
            <a:r>
              <a:rPr lang="ru-RU" sz="5000" dirty="0" smtClean="0"/>
              <a:t> </a:t>
            </a:r>
            <a:r>
              <a:rPr lang="ru-RU" sz="5000" dirty="0" err="1" smtClean="0"/>
              <a:t>стандартної</a:t>
            </a:r>
            <a:r>
              <a:rPr lang="ru-RU" sz="5000" dirty="0" smtClean="0"/>
              <a:t> </a:t>
            </a:r>
            <a:r>
              <a:rPr lang="ru-RU" sz="5000" dirty="0" err="1" smtClean="0"/>
              <a:t>організації</a:t>
            </a:r>
            <a:r>
              <a:rPr lang="ru-RU" sz="5000" dirty="0" smtClean="0"/>
              <a:t> за </a:t>
            </a:r>
            <a:r>
              <a:rPr lang="ru-RU" sz="5000" dirty="0" err="1" smtClean="0"/>
              <a:t>категоріями</a:t>
            </a:r>
            <a:r>
              <a:rPr lang="ru-RU" sz="5000" dirty="0" smtClean="0"/>
              <a:t>.</a:t>
            </a:r>
          </a:p>
          <a:p>
            <a:pPr marL="0" indent="180000">
              <a:lnSpc>
                <a:spcPct val="120000"/>
              </a:lnSpc>
              <a:spcBef>
                <a:spcPts val="0"/>
              </a:spcBef>
              <a:buNone/>
            </a:pPr>
            <a:r>
              <a:rPr lang="uk-UA" sz="5000" i="1" dirty="0" smtClean="0"/>
              <a:t>Аналіз конфігурації.</a:t>
            </a:r>
            <a:endParaRPr lang="ru-RU" sz="5000" dirty="0" smtClean="0"/>
          </a:p>
          <a:p>
            <a:pPr marL="0" indent="180000" algn="just">
              <a:lnSpc>
                <a:spcPct val="120000"/>
              </a:lnSpc>
              <a:spcBef>
                <a:spcPts val="0"/>
              </a:spcBef>
              <a:buNone/>
            </a:pPr>
            <a:r>
              <a:rPr lang="ru-RU" sz="5000" dirty="0" smtClean="0"/>
              <a:t>Як </a:t>
            </a:r>
            <a:r>
              <a:rPr lang="ru-RU" sz="5000" dirty="0" err="1" smtClean="0"/>
              <a:t>і</a:t>
            </a:r>
            <a:r>
              <a:rPr lang="ru-RU" sz="5000" dirty="0" smtClean="0"/>
              <a:t> </a:t>
            </a:r>
            <a:r>
              <a:rPr lang="ru-RU" sz="5000" dirty="0" err="1" smtClean="0"/>
              <a:t>інші</a:t>
            </a:r>
            <a:r>
              <a:rPr lang="ru-RU" sz="5000" dirty="0" smtClean="0"/>
              <a:t> </a:t>
            </a:r>
            <a:r>
              <a:rPr lang="ru-RU" sz="5000" dirty="0" err="1" smtClean="0"/>
              <a:t>сканери</a:t>
            </a:r>
            <a:r>
              <a:rPr lang="ru-RU" sz="5000" dirty="0" smtClean="0"/>
              <a:t> </a:t>
            </a:r>
            <a:r>
              <a:rPr lang="ru-RU" sz="5000" dirty="0" err="1" smtClean="0"/>
              <a:t>уразливості</a:t>
            </a:r>
            <a:r>
              <a:rPr lang="ru-RU" sz="5000" dirty="0" smtClean="0"/>
              <a:t>, </a:t>
            </a:r>
            <a:r>
              <a:rPr lang="ru-RU" sz="5000" dirty="0" err="1" smtClean="0"/>
              <a:t>Internet</a:t>
            </a:r>
            <a:r>
              <a:rPr lang="ru-RU" sz="5000" dirty="0" smtClean="0"/>
              <a:t> </a:t>
            </a:r>
            <a:r>
              <a:rPr lang="ru-RU" sz="5000" dirty="0" err="1" smtClean="0"/>
              <a:t>Scanner</a:t>
            </a:r>
            <a:r>
              <a:rPr lang="ru-RU" sz="5000" dirty="0" smtClean="0"/>
              <a:t> </a:t>
            </a:r>
            <a:r>
              <a:rPr lang="ru-RU" sz="5000" dirty="0" err="1" smtClean="0"/>
              <a:t>дає</a:t>
            </a:r>
            <a:r>
              <a:rPr lang="ru-RU" sz="5000" dirty="0" smtClean="0"/>
              <a:t> </a:t>
            </a:r>
            <a:r>
              <a:rPr lang="ru-RU" sz="5000" dirty="0" err="1" smtClean="0"/>
              <a:t>можливість</a:t>
            </a:r>
            <a:r>
              <a:rPr lang="ru-RU" sz="5000" dirty="0" smtClean="0"/>
              <a:t> </a:t>
            </a:r>
            <a:r>
              <a:rPr lang="ru-RU" sz="5000" dirty="0" err="1" smtClean="0"/>
              <a:t>вивчити</a:t>
            </a:r>
            <a:r>
              <a:rPr lang="ru-RU" sz="5000" dirty="0" smtClean="0"/>
              <a:t>, </a:t>
            </a:r>
            <a:r>
              <a:rPr lang="ru-RU" sz="5000" dirty="0" err="1" smtClean="0"/>
              <a:t>як</a:t>
            </a:r>
            <a:r>
              <a:rPr lang="ru-RU" sz="5000" dirty="0" smtClean="0"/>
              <a:t> </a:t>
            </a:r>
            <a:r>
              <a:rPr lang="ru-RU" sz="5000" dirty="0" err="1" smtClean="0"/>
              <a:t>відбувається</a:t>
            </a:r>
            <a:r>
              <a:rPr lang="ru-RU" sz="5000" dirty="0" smtClean="0"/>
              <a:t> </a:t>
            </a:r>
            <a:r>
              <a:rPr lang="ru-RU" sz="5000" dirty="0" err="1" smtClean="0"/>
              <a:t>сканування</a:t>
            </a:r>
            <a:r>
              <a:rPr lang="ru-RU" sz="5000" dirty="0" smtClean="0"/>
              <a:t> (</a:t>
            </a:r>
            <a:r>
              <a:rPr lang="ru-RU" sz="5000" dirty="0" err="1" smtClean="0"/>
              <a:t>використовуючи</a:t>
            </a:r>
            <a:r>
              <a:rPr lang="ru-RU" sz="5000" dirty="0" smtClean="0"/>
              <a:t> команду </a:t>
            </a:r>
            <a:r>
              <a:rPr lang="ru-RU" sz="5000" dirty="0" err="1" smtClean="0"/>
              <a:t>Tools</a:t>
            </a:r>
            <a:r>
              <a:rPr lang="ru-RU" sz="5000" dirty="0" smtClean="0"/>
              <a:t> / </a:t>
            </a:r>
            <a:r>
              <a:rPr lang="ru-RU" sz="5000" dirty="0" err="1" smtClean="0"/>
              <a:t>Options</a:t>
            </a:r>
            <a:r>
              <a:rPr lang="ru-RU" sz="5000" dirty="0" smtClean="0"/>
              <a:t>). </a:t>
            </a:r>
            <a:r>
              <a:rPr lang="ru-RU" sz="5000" dirty="0" err="1" smtClean="0"/>
              <a:t>Ви</a:t>
            </a:r>
            <a:r>
              <a:rPr lang="ru-RU" sz="5000" dirty="0" smtClean="0"/>
              <a:t> </a:t>
            </a:r>
            <a:r>
              <a:rPr lang="ru-RU" sz="5000" dirty="0" err="1" smtClean="0"/>
              <a:t>також</a:t>
            </a:r>
            <a:r>
              <a:rPr lang="ru-RU" sz="5000" dirty="0" smtClean="0"/>
              <a:t> можете </a:t>
            </a:r>
            <a:r>
              <a:rPr lang="ru-RU" sz="5000" dirty="0" err="1" smtClean="0"/>
              <a:t>написати</a:t>
            </a:r>
            <a:r>
              <a:rPr lang="ru-RU" sz="5000" dirty="0" smtClean="0"/>
              <a:t> </a:t>
            </a:r>
            <a:r>
              <a:rPr lang="ru-RU" sz="5000" dirty="0" err="1" smtClean="0"/>
              <a:t>власні</a:t>
            </a:r>
            <a:r>
              <a:rPr lang="ru-RU" sz="5000" dirty="0" smtClean="0"/>
              <a:t> тести </a:t>
            </a:r>
            <a:r>
              <a:rPr lang="ru-RU" sz="5000" dirty="0" err="1" smtClean="0"/>
              <a:t>уразливості</a:t>
            </a:r>
            <a:r>
              <a:rPr lang="ru-RU" sz="5000" dirty="0" smtClean="0"/>
              <a:t> </a:t>
            </a:r>
            <a:r>
              <a:rPr lang="ru-RU" sz="5000" dirty="0" err="1" smtClean="0"/>
              <a:t>або</a:t>
            </a:r>
            <a:r>
              <a:rPr lang="ru-RU" sz="5000" dirty="0" smtClean="0"/>
              <a:t> </a:t>
            </a:r>
            <a:r>
              <a:rPr lang="ru-RU" sz="5000" dirty="0" err="1" smtClean="0"/>
              <a:t>модулі</a:t>
            </a:r>
            <a:r>
              <a:rPr lang="ru-RU" sz="5000" dirty="0" smtClean="0"/>
              <a:t>, </a:t>
            </a:r>
            <a:r>
              <a:rPr lang="ru-RU" sz="5000" dirty="0" err="1" smtClean="0"/>
              <a:t>які</a:t>
            </a:r>
            <a:r>
              <a:rPr lang="ru-RU" sz="5000" dirty="0" smtClean="0"/>
              <a:t> </a:t>
            </a:r>
            <a:r>
              <a:rPr lang="ru-RU" sz="5000" dirty="0" err="1" smtClean="0"/>
              <a:t>називаються</a:t>
            </a:r>
            <a:r>
              <a:rPr lang="ru-RU" sz="5000" dirty="0" smtClean="0"/>
              <a:t> </a:t>
            </a:r>
            <a:r>
              <a:rPr lang="ru-RU" sz="5000" dirty="0" err="1" smtClean="0"/>
              <a:t>FlexChecks</a:t>
            </a:r>
            <a:r>
              <a:rPr lang="ru-RU" sz="5000" dirty="0" smtClean="0"/>
              <a:t>. ISS не </a:t>
            </a:r>
            <a:r>
              <a:rPr lang="ru-RU" sz="5000" dirty="0" err="1" smtClean="0"/>
              <a:t>підтримує</a:t>
            </a:r>
            <a:r>
              <a:rPr lang="ru-RU" sz="5000" dirty="0" smtClean="0"/>
              <a:t> свою </a:t>
            </a:r>
            <a:r>
              <a:rPr lang="ru-RU" sz="5000" dirty="0" err="1" smtClean="0"/>
              <a:t>власну</a:t>
            </a:r>
            <a:r>
              <a:rPr lang="ru-RU" sz="5000" dirty="0" smtClean="0"/>
              <a:t> </a:t>
            </a:r>
            <a:r>
              <a:rPr lang="ru-RU" sz="5000" dirty="0" err="1" smtClean="0"/>
              <a:t>мову</a:t>
            </a:r>
            <a:r>
              <a:rPr lang="ru-RU" sz="5000" dirty="0" smtClean="0"/>
              <a:t> для </a:t>
            </a:r>
            <a:r>
              <a:rPr lang="ru-RU" sz="5000" dirty="0" err="1" smtClean="0"/>
              <a:t>написання</a:t>
            </a:r>
            <a:r>
              <a:rPr lang="ru-RU" sz="5000" dirty="0" smtClean="0"/>
              <a:t> </a:t>
            </a:r>
            <a:r>
              <a:rPr lang="ru-RU" sz="5000" dirty="0" err="1" smtClean="0"/>
              <a:t>скриптів</a:t>
            </a:r>
            <a:r>
              <a:rPr lang="ru-RU" sz="5000" dirty="0" smtClean="0"/>
              <a:t>; </a:t>
            </a:r>
            <a:r>
              <a:rPr lang="ru-RU" sz="5000" dirty="0" err="1" smtClean="0"/>
              <a:t>ви</a:t>
            </a:r>
            <a:r>
              <a:rPr lang="ru-RU" sz="5000" dirty="0" smtClean="0"/>
              <a:t> </a:t>
            </a:r>
            <a:r>
              <a:rPr lang="ru-RU" sz="5000" dirty="0" err="1" smtClean="0"/>
              <a:t>повинні</a:t>
            </a:r>
            <a:r>
              <a:rPr lang="ru-RU" sz="5000" dirty="0" smtClean="0"/>
              <a:t> </a:t>
            </a:r>
            <a:r>
              <a:rPr lang="ru-RU" sz="5000" dirty="0" err="1" smtClean="0"/>
              <a:t>писати</a:t>
            </a:r>
            <a:r>
              <a:rPr lang="ru-RU" sz="5000" dirty="0" smtClean="0"/>
              <a:t> </a:t>
            </a:r>
            <a:r>
              <a:rPr lang="ru-RU" sz="5000" dirty="0" err="1" smtClean="0"/>
              <a:t>і</a:t>
            </a:r>
            <a:r>
              <a:rPr lang="ru-RU" sz="5000" dirty="0" smtClean="0"/>
              <a:t> </a:t>
            </a:r>
            <a:r>
              <a:rPr lang="ru-RU" sz="5000" dirty="0" err="1" smtClean="0"/>
              <a:t>компілювати</a:t>
            </a:r>
            <a:r>
              <a:rPr lang="ru-RU" sz="5000" dirty="0" smtClean="0"/>
              <a:t> </a:t>
            </a:r>
            <a:r>
              <a:rPr lang="ru-RU" sz="5000" dirty="0" err="1" smtClean="0"/>
              <a:t>ці</a:t>
            </a:r>
            <a:r>
              <a:rPr lang="ru-RU" sz="5000" dirty="0" smtClean="0"/>
              <a:t> </a:t>
            </a:r>
            <a:r>
              <a:rPr lang="ru-RU" sz="5000" dirty="0" err="1" smtClean="0"/>
              <a:t>програми</a:t>
            </a:r>
            <a:r>
              <a:rPr lang="ru-RU" sz="5000" dirty="0" smtClean="0"/>
              <a:t> </a:t>
            </a:r>
            <a:r>
              <a:rPr lang="ru-RU" sz="5000" dirty="0" err="1" smtClean="0"/>
              <a:t>самостійно</a:t>
            </a:r>
            <a:r>
              <a:rPr lang="ru-RU" sz="5000" dirty="0" smtClean="0"/>
              <a:t>. </a:t>
            </a:r>
            <a:r>
              <a:rPr lang="ru-RU" sz="5000" dirty="0" err="1" smtClean="0"/>
              <a:t>Програма</a:t>
            </a:r>
            <a:r>
              <a:rPr lang="ru-RU" sz="5000" dirty="0" smtClean="0"/>
              <a:t> </a:t>
            </a:r>
            <a:r>
              <a:rPr lang="ru-RU" sz="5000" dirty="0" err="1" smtClean="0"/>
              <a:t>також</a:t>
            </a:r>
            <a:r>
              <a:rPr lang="ru-RU" sz="5000" dirty="0" smtClean="0"/>
              <a:t> не </a:t>
            </a:r>
            <a:r>
              <a:rPr lang="ru-RU" sz="5000" dirty="0" err="1" smtClean="0"/>
              <a:t>підтримує</a:t>
            </a:r>
            <a:r>
              <a:rPr lang="ru-RU" sz="5000" dirty="0" smtClean="0"/>
              <a:t> </a:t>
            </a:r>
            <a:r>
              <a:rPr lang="ru-RU" sz="5000" dirty="0" err="1" smtClean="0"/>
              <a:t>написані</a:t>
            </a:r>
            <a:r>
              <a:rPr lang="ru-RU" sz="5000" dirty="0" smtClean="0"/>
              <a:t> вами </a:t>
            </a:r>
            <a:r>
              <a:rPr lang="ru-RU" sz="5000" dirty="0" err="1" smtClean="0"/>
              <a:t>FlexChecks</a:t>
            </a:r>
            <a:r>
              <a:rPr lang="ru-RU" sz="5000" dirty="0" smtClean="0"/>
              <a:t>.</a:t>
            </a:r>
            <a:endParaRPr lang="uk-UA" sz="5000" dirty="0"/>
          </a:p>
        </p:txBody>
      </p:sp>
      <p:sp>
        <p:nvSpPr>
          <p:cNvPr id="5" name="Номер слайда 4"/>
          <p:cNvSpPr>
            <a:spLocks noGrp="1"/>
          </p:cNvSpPr>
          <p:nvPr>
            <p:ph type="sldNum" sz="quarter" idx="12"/>
          </p:nvPr>
        </p:nvSpPr>
        <p:spPr/>
        <p:txBody>
          <a:bodyPr/>
          <a:lstStyle/>
          <a:p>
            <a:pPr>
              <a:defRPr/>
            </a:pPr>
            <a:fld id="{F741F084-171C-4A18-9F23-B2BBA031C0D6}" type="slidenum">
              <a:rPr lang="uk-UA" smtClean="0"/>
              <a:pPr>
                <a:defRPr/>
              </a:pPr>
              <a:t>38</a:t>
            </a:fld>
            <a:endParaRPr lang="uk-UA"/>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3928" y="128586"/>
            <a:ext cx="8229600" cy="452400"/>
          </a:xfrm>
        </p:spPr>
        <p:txBody>
          <a:bodyPr/>
          <a:lstStyle/>
          <a:p>
            <a:pPr algn="l"/>
            <a:r>
              <a:rPr lang="uk-UA" sz="2800" dirty="0" smtClean="0"/>
              <a:t>Звіти</a:t>
            </a:r>
            <a:endParaRPr lang="uk-UA" sz="2800" dirty="0"/>
          </a:p>
        </p:txBody>
      </p:sp>
      <p:sp>
        <p:nvSpPr>
          <p:cNvPr id="3" name="Содержимое 2"/>
          <p:cNvSpPr>
            <a:spLocks noGrp="1"/>
          </p:cNvSpPr>
          <p:nvPr>
            <p:ph idx="1"/>
          </p:nvPr>
        </p:nvSpPr>
        <p:spPr>
          <a:xfrm>
            <a:off x="153928" y="765200"/>
            <a:ext cx="8726606" cy="5876944"/>
          </a:xfrm>
        </p:spPr>
        <p:txBody>
          <a:bodyPr>
            <a:noAutofit/>
          </a:bodyPr>
          <a:lstStyle/>
          <a:p>
            <a:pPr algn="just">
              <a:buNone/>
            </a:pPr>
            <a:r>
              <a:rPr lang="uk-UA" sz="2000" dirty="0" smtClean="0"/>
              <a:t>	</a:t>
            </a:r>
            <a:r>
              <a:rPr lang="ru-RU" sz="2000" dirty="0" err="1" smtClean="0"/>
              <a:t>Інша</a:t>
            </a:r>
            <a:r>
              <a:rPr lang="ru-RU" sz="2000" dirty="0" smtClean="0"/>
              <a:t> сильна сторона ISS - </a:t>
            </a:r>
            <a:r>
              <a:rPr lang="ru-RU" sz="2000" dirty="0" err="1" smtClean="0"/>
              <a:t>розширені</a:t>
            </a:r>
            <a:r>
              <a:rPr lang="ru-RU" sz="2000" dirty="0" smtClean="0"/>
              <a:t> </a:t>
            </a:r>
            <a:r>
              <a:rPr lang="ru-RU" sz="2000" dirty="0" err="1" smtClean="0"/>
              <a:t>можливості</a:t>
            </a:r>
            <a:r>
              <a:rPr lang="ru-RU" sz="2000" dirty="0" smtClean="0"/>
              <a:t> </a:t>
            </a:r>
            <a:r>
              <a:rPr lang="ru-RU" sz="2000" dirty="0" err="1" smtClean="0"/>
              <a:t>складання</a:t>
            </a:r>
            <a:r>
              <a:rPr lang="ru-RU" sz="2000" dirty="0" smtClean="0"/>
              <a:t> </a:t>
            </a:r>
            <a:r>
              <a:rPr lang="ru-RU" sz="2000" dirty="0" err="1" smtClean="0"/>
              <a:t>звітів</a:t>
            </a:r>
            <a:r>
              <a:rPr lang="ru-RU" sz="2000" dirty="0" smtClean="0"/>
              <a:t>. </a:t>
            </a:r>
            <a:r>
              <a:rPr lang="ru-RU" sz="2000" dirty="0" err="1" smtClean="0"/>
              <a:t>Ви</a:t>
            </a:r>
            <a:r>
              <a:rPr lang="ru-RU" sz="2000" dirty="0" smtClean="0"/>
              <a:t> можете </a:t>
            </a:r>
            <a:r>
              <a:rPr lang="ru-RU" sz="2000" dirty="0" err="1" smtClean="0"/>
              <a:t>вибрати</a:t>
            </a:r>
            <a:r>
              <a:rPr lang="ru-RU" sz="2000" dirty="0" smtClean="0"/>
              <a:t> тип </a:t>
            </a:r>
            <a:r>
              <a:rPr lang="ru-RU" sz="2000" dirty="0" err="1" smtClean="0"/>
              <a:t>звіту</a:t>
            </a:r>
            <a:r>
              <a:rPr lang="ru-RU" sz="2000" dirty="0" smtClean="0"/>
              <a:t>, яку </a:t>
            </a:r>
            <a:r>
              <a:rPr lang="ru-RU" sz="2000" dirty="0" err="1" smtClean="0"/>
              <a:t>інформацію</a:t>
            </a:r>
            <a:r>
              <a:rPr lang="ru-RU" sz="2000" dirty="0" smtClean="0"/>
              <a:t> </a:t>
            </a:r>
            <a:r>
              <a:rPr lang="ru-RU" sz="2000" dirty="0" err="1" smtClean="0"/>
              <a:t>включати</a:t>
            </a:r>
            <a:r>
              <a:rPr lang="ru-RU" sz="2000" dirty="0" smtClean="0"/>
              <a:t> до </a:t>
            </a:r>
            <a:r>
              <a:rPr lang="ru-RU" sz="2000" dirty="0" err="1" smtClean="0"/>
              <a:t>звіту</a:t>
            </a:r>
            <a:r>
              <a:rPr lang="ru-RU" sz="2000" dirty="0" smtClean="0"/>
              <a:t>, </a:t>
            </a:r>
            <a:r>
              <a:rPr lang="ru-RU" sz="2000" dirty="0" err="1" smtClean="0"/>
              <a:t>і</a:t>
            </a:r>
            <a:r>
              <a:rPr lang="ru-RU" sz="2000" dirty="0" smtClean="0"/>
              <a:t> </a:t>
            </a:r>
            <a:r>
              <a:rPr lang="ru-RU" sz="2000" dirty="0" err="1" smtClean="0"/>
              <a:t>здійснити</a:t>
            </a:r>
            <a:r>
              <a:rPr lang="ru-RU" sz="2000" dirty="0" smtClean="0"/>
              <a:t> </a:t>
            </a:r>
            <a:r>
              <a:rPr lang="ru-RU" sz="2000" dirty="0" err="1" smtClean="0"/>
              <a:t>попередній</a:t>
            </a:r>
            <a:r>
              <a:rPr lang="ru-RU" sz="2000" dirty="0" smtClean="0"/>
              <a:t> перегляд </a:t>
            </a:r>
            <a:r>
              <a:rPr lang="ru-RU" sz="2000" dirty="0" err="1" smtClean="0"/>
              <a:t>звіту</a:t>
            </a:r>
            <a:r>
              <a:rPr lang="ru-RU" sz="2000" dirty="0" smtClean="0"/>
              <a:t>.</a:t>
            </a:r>
          </a:p>
          <a:p>
            <a:pPr algn="just">
              <a:buNone/>
            </a:pPr>
            <a:endParaRPr lang="ru-RU" sz="2000" dirty="0" smtClean="0"/>
          </a:p>
          <a:p>
            <a:pPr algn="just">
              <a:buNone/>
            </a:pPr>
            <a:r>
              <a:rPr lang="ru-RU" sz="2000" dirty="0" smtClean="0"/>
              <a:t>У рядку меню ISS </a:t>
            </a:r>
            <a:r>
              <a:rPr lang="ru-RU" sz="2000" dirty="0" err="1" smtClean="0"/>
              <a:t>виберіть</a:t>
            </a:r>
            <a:r>
              <a:rPr lang="ru-RU" sz="2000" dirty="0" smtClean="0"/>
              <a:t> </a:t>
            </a:r>
            <a:r>
              <a:rPr lang="ru-RU" sz="2000" dirty="0" err="1" smtClean="0"/>
              <a:t>Reports</a:t>
            </a:r>
            <a:r>
              <a:rPr lang="ru-RU" sz="2000" dirty="0" smtClean="0"/>
              <a:t> / </a:t>
            </a:r>
            <a:r>
              <a:rPr lang="ru-RU" sz="2000" dirty="0" err="1" smtClean="0"/>
              <a:t>Generate</a:t>
            </a:r>
            <a:r>
              <a:rPr lang="ru-RU" sz="2000" dirty="0" smtClean="0"/>
              <a:t> </a:t>
            </a:r>
            <a:r>
              <a:rPr lang="ru-RU" sz="2000" dirty="0" err="1" smtClean="0"/>
              <a:t>Report</a:t>
            </a:r>
            <a:r>
              <a:rPr lang="ru-RU" sz="2000" dirty="0" smtClean="0"/>
              <a:t>. </a:t>
            </a:r>
            <a:r>
              <a:rPr lang="ru-RU" sz="2000" dirty="0" err="1" smtClean="0"/>
              <a:t>Спочатку</a:t>
            </a:r>
            <a:r>
              <a:rPr lang="ru-RU" sz="2000" dirty="0" smtClean="0"/>
              <a:t> вам буде </a:t>
            </a:r>
            <a:r>
              <a:rPr lang="ru-RU" sz="2000" dirty="0" err="1" smtClean="0"/>
              <a:t>потрібно</a:t>
            </a:r>
            <a:r>
              <a:rPr lang="ru-RU" sz="2000" dirty="0" smtClean="0"/>
              <a:t> </a:t>
            </a:r>
            <a:r>
              <a:rPr lang="ru-RU" sz="2000" dirty="0" err="1" smtClean="0"/>
              <a:t>відповісти</a:t>
            </a:r>
            <a:r>
              <a:rPr lang="ru-RU" sz="2000" dirty="0" smtClean="0"/>
              <a:t> на </a:t>
            </a:r>
            <a:r>
              <a:rPr lang="ru-RU" sz="2000" dirty="0" err="1" smtClean="0"/>
              <a:t>питання</a:t>
            </a:r>
            <a:r>
              <a:rPr lang="ru-RU" sz="2000" dirty="0" smtClean="0"/>
              <a:t> про тип </a:t>
            </a:r>
            <a:r>
              <a:rPr lang="ru-RU" sz="2000" dirty="0" err="1" smtClean="0"/>
              <a:t>звіту</a:t>
            </a:r>
            <a:r>
              <a:rPr lang="ru-RU" sz="2000" dirty="0" smtClean="0"/>
              <a:t>. </a:t>
            </a:r>
            <a:r>
              <a:rPr lang="ru-RU" sz="2000" dirty="0" err="1" smtClean="0"/>
              <a:t>Ви</a:t>
            </a:r>
            <a:r>
              <a:rPr lang="ru-RU" sz="2000" dirty="0" smtClean="0"/>
              <a:t> можете </a:t>
            </a:r>
            <a:r>
              <a:rPr lang="ru-RU" sz="2000" dirty="0" err="1" smtClean="0"/>
              <a:t>вибрати</a:t>
            </a:r>
            <a:r>
              <a:rPr lang="ru-RU" sz="2000" dirty="0" smtClean="0"/>
              <a:t> тип </a:t>
            </a:r>
            <a:r>
              <a:rPr lang="ru-RU" sz="2000" dirty="0" err="1" smtClean="0"/>
              <a:t>аудиторії</a:t>
            </a:r>
            <a:r>
              <a:rPr lang="ru-RU" sz="2000" dirty="0" smtClean="0"/>
              <a:t>, для </a:t>
            </a:r>
            <a:r>
              <a:rPr lang="ru-RU" sz="2000" dirty="0" err="1" smtClean="0"/>
              <a:t>якої</a:t>
            </a:r>
            <a:r>
              <a:rPr lang="ru-RU" sz="2000" dirty="0" smtClean="0"/>
              <a:t> </a:t>
            </a:r>
            <a:r>
              <a:rPr lang="ru-RU" sz="2000" dirty="0" err="1" smtClean="0"/>
              <a:t>готується</a:t>
            </a:r>
            <a:r>
              <a:rPr lang="ru-RU" sz="2000" dirty="0" smtClean="0"/>
              <a:t> </a:t>
            </a:r>
            <a:r>
              <a:rPr lang="ru-RU" sz="2000" dirty="0" err="1" smtClean="0"/>
              <a:t>звіт</a:t>
            </a:r>
            <a:r>
              <a:rPr lang="ru-RU" sz="2000" dirty="0" smtClean="0"/>
              <a:t> (</a:t>
            </a:r>
            <a:r>
              <a:rPr lang="ru-RU" sz="2000" dirty="0" err="1" smtClean="0"/>
              <a:t>адміністративний</a:t>
            </a:r>
            <a:r>
              <a:rPr lang="ru-RU" sz="2000" dirty="0" smtClean="0"/>
              <a:t> склад, </a:t>
            </a:r>
            <a:r>
              <a:rPr lang="ru-RU" sz="2000" dirty="0" err="1" smtClean="0"/>
              <a:t>технічні</a:t>
            </a:r>
            <a:r>
              <a:rPr lang="ru-RU" sz="2000" dirty="0" smtClean="0"/>
              <a:t> </a:t>
            </a:r>
            <a:r>
              <a:rPr lang="ru-RU" sz="2000" dirty="0" err="1" smtClean="0"/>
              <a:t>фахівці</a:t>
            </a:r>
            <a:r>
              <a:rPr lang="ru-RU" sz="2000" dirty="0" smtClean="0"/>
              <a:t> </a:t>
            </a:r>
            <a:r>
              <a:rPr lang="ru-RU" sz="2000" dirty="0" err="1" smtClean="0"/>
              <a:t>і</a:t>
            </a:r>
            <a:r>
              <a:rPr lang="ru-RU" sz="2000" dirty="0" smtClean="0"/>
              <a:t> т.д.), </a:t>
            </a:r>
            <a:r>
              <a:rPr lang="ru-RU" sz="2000" dirty="0" err="1" smtClean="0"/>
              <a:t>мова</a:t>
            </a:r>
            <a:r>
              <a:rPr lang="ru-RU" sz="2000" dirty="0" smtClean="0"/>
              <a:t> </a:t>
            </a:r>
            <a:r>
              <a:rPr lang="ru-RU" sz="2000" dirty="0" err="1" smtClean="0"/>
              <a:t>звіту</a:t>
            </a:r>
            <a:r>
              <a:rPr lang="ru-RU" sz="2000" dirty="0" smtClean="0"/>
              <a:t> (</a:t>
            </a:r>
            <a:r>
              <a:rPr lang="ru-RU" sz="2000" dirty="0" err="1" smtClean="0"/>
              <a:t>англійська</a:t>
            </a:r>
            <a:r>
              <a:rPr lang="ru-RU" sz="2000" dirty="0" smtClean="0"/>
              <a:t>, </a:t>
            </a:r>
            <a:r>
              <a:rPr lang="ru-RU" sz="2000" dirty="0" err="1" smtClean="0"/>
              <a:t>іспанська</a:t>
            </a:r>
            <a:r>
              <a:rPr lang="ru-RU" sz="2000" dirty="0" smtClean="0"/>
              <a:t> </a:t>
            </a:r>
            <a:r>
              <a:rPr lang="ru-RU" sz="2000" dirty="0" err="1" smtClean="0"/>
              <a:t>і</a:t>
            </a:r>
            <a:r>
              <a:rPr lang="ru-RU" sz="2000" dirty="0" smtClean="0"/>
              <a:t> т.д.).</a:t>
            </a:r>
          </a:p>
          <a:p>
            <a:pPr algn="just">
              <a:buNone/>
            </a:pPr>
            <a:endParaRPr lang="ru-RU" sz="2000" dirty="0" smtClean="0"/>
          </a:p>
          <a:p>
            <a:pPr algn="just">
              <a:buNone/>
            </a:pPr>
            <a:r>
              <a:rPr lang="ru-RU" sz="2000" dirty="0" err="1" smtClean="0"/>
              <a:t>Далі</a:t>
            </a:r>
            <a:r>
              <a:rPr lang="ru-RU" sz="2000" dirty="0" smtClean="0"/>
              <a:t> вас </a:t>
            </a:r>
            <a:r>
              <a:rPr lang="ru-RU" sz="2000" dirty="0" err="1" smtClean="0"/>
              <a:t>запитають</a:t>
            </a:r>
            <a:r>
              <a:rPr lang="ru-RU" sz="2000" dirty="0" smtClean="0"/>
              <a:t>, </a:t>
            </a:r>
            <a:r>
              <a:rPr lang="ru-RU" sz="2000" dirty="0" err="1" smtClean="0"/>
              <a:t>які</a:t>
            </a:r>
            <a:r>
              <a:rPr lang="ru-RU" sz="2000" dirty="0" smtClean="0"/>
              <a:t> </a:t>
            </a:r>
            <a:r>
              <a:rPr lang="ru-RU" sz="2000" dirty="0" err="1" smtClean="0"/>
              <a:t>атрибути</a:t>
            </a:r>
            <a:r>
              <a:rPr lang="ru-RU" sz="2000" dirty="0" smtClean="0"/>
              <a:t> </a:t>
            </a:r>
            <a:r>
              <a:rPr lang="ru-RU" sz="2000" dirty="0" err="1" smtClean="0"/>
              <a:t>ви</a:t>
            </a:r>
            <a:r>
              <a:rPr lang="ru-RU" sz="2000" dirty="0" smtClean="0"/>
              <a:t> </a:t>
            </a:r>
            <a:r>
              <a:rPr lang="ru-RU" sz="2000" dirty="0" err="1" smtClean="0"/>
              <a:t>хочете</a:t>
            </a:r>
            <a:r>
              <a:rPr lang="ru-RU" sz="2000" dirty="0" smtClean="0"/>
              <a:t> </a:t>
            </a:r>
            <a:r>
              <a:rPr lang="ru-RU" sz="2000" dirty="0" err="1" smtClean="0"/>
              <a:t>перерахувати</a:t>
            </a:r>
            <a:r>
              <a:rPr lang="ru-RU" sz="2000" dirty="0" smtClean="0"/>
              <a:t> у </a:t>
            </a:r>
            <a:r>
              <a:rPr lang="ru-RU" sz="2000" dirty="0" err="1" smtClean="0"/>
              <a:t>вашому</a:t>
            </a:r>
            <a:r>
              <a:rPr lang="ru-RU" sz="2000" dirty="0" smtClean="0"/>
              <a:t> </a:t>
            </a:r>
            <a:r>
              <a:rPr lang="ru-RU" sz="2000" dirty="0" err="1" smtClean="0"/>
              <a:t>звіті</a:t>
            </a:r>
            <a:r>
              <a:rPr lang="ru-RU" sz="2000" dirty="0" smtClean="0"/>
              <a:t>. </a:t>
            </a:r>
            <a:r>
              <a:rPr lang="ru-RU" sz="2000" dirty="0" err="1" smtClean="0"/>
              <a:t>Якщо</a:t>
            </a:r>
            <a:r>
              <a:rPr lang="ru-RU" sz="2000" dirty="0" smtClean="0"/>
              <a:t> </a:t>
            </a:r>
            <a:r>
              <a:rPr lang="ru-RU" sz="2000" dirty="0" err="1" smtClean="0"/>
              <a:t>ви</a:t>
            </a:r>
            <a:r>
              <a:rPr lang="ru-RU" sz="2000" dirty="0" smtClean="0"/>
              <a:t> </a:t>
            </a:r>
            <a:r>
              <a:rPr lang="ru-RU" sz="2000" dirty="0" err="1" smtClean="0"/>
              <a:t>виконували</a:t>
            </a:r>
            <a:r>
              <a:rPr lang="ru-RU" sz="2000" dirty="0" smtClean="0"/>
              <a:t> </a:t>
            </a:r>
            <a:r>
              <a:rPr lang="ru-RU" sz="2000" dirty="0" err="1" smtClean="0"/>
              <a:t>множинне</a:t>
            </a:r>
            <a:r>
              <a:rPr lang="ru-RU" sz="2000" dirty="0" smtClean="0"/>
              <a:t> </a:t>
            </a:r>
            <a:r>
              <a:rPr lang="ru-RU" sz="2000" dirty="0" err="1" smtClean="0"/>
              <a:t>сканування</a:t>
            </a:r>
            <a:r>
              <a:rPr lang="ru-RU" sz="2000" dirty="0" smtClean="0"/>
              <a:t> </a:t>
            </a:r>
            <a:r>
              <a:rPr lang="ru-RU" sz="2000" dirty="0" err="1" smtClean="0"/>
              <a:t>або</a:t>
            </a:r>
            <a:r>
              <a:rPr lang="ru-RU" sz="2000" dirty="0" smtClean="0"/>
              <a:t> </a:t>
            </a:r>
            <a:r>
              <a:rPr lang="ru-RU" sz="2000" dirty="0" err="1" smtClean="0"/>
              <a:t>ISS-сесію</a:t>
            </a:r>
            <a:r>
              <a:rPr lang="ru-RU" sz="2000" dirty="0" smtClean="0"/>
              <a:t>, то можете </a:t>
            </a:r>
            <a:r>
              <a:rPr lang="ru-RU" sz="2000" dirty="0" err="1" smtClean="0"/>
              <a:t>вибрати</a:t>
            </a:r>
            <a:r>
              <a:rPr lang="ru-RU" sz="2000" dirty="0" smtClean="0"/>
              <a:t>, </a:t>
            </a:r>
            <a:r>
              <a:rPr lang="ru-RU" sz="2000" dirty="0" err="1" smtClean="0"/>
              <a:t>які</a:t>
            </a:r>
            <a:r>
              <a:rPr lang="ru-RU" sz="2000" dirty="0" smtClean="0"/>
              <a:t> </a:t>
            </a:r>
            <a:r>
              <a:rPr lang="ru-RU" sz="2000" dirty="0" err="1" smtClean="0"/>
              <a:t>результати</a:t>
            </a:r>
            <a:r>
              <a:rPr lang="ru-RU" sz="2000" dirty="0" smtClean="0"/>
              <a:t> </a:t>
            </a:r>
            <a:r>
              <a:rPr lang="ru-RU" sz="2000" dirty="0" err="1" smtClean="0"/>
              <a:t>ви</a:t>
            </a:r>
            <a:r>
              <a:rPr lang="ru-RU" sz="2000" dirty="0" smtClean="0"/>
              <a:t> </a:t>
            </a:r>
            <a:r>
              <a:rPr lang="ru-RU" sz="2000" dirty="0" err="1" smtClean="0"/>
              <a:t>хочете</a:t>
            </a:r>
            <a:r>
              <a:rPr lang="ru-RU" sz="2000" dirty="0" smtClean="0"/>
              <a:t> </a:t>
            </a:r>
            <a:r>
              <a:rPr lang="ru-RU" sz="2000" dirty="0" err="1" smtClean="0"/>
              <a:t>включити</a:t>
            </a:r>
            <a:r>
              <a:rPr lang="ru-RU" sz="2000" dirty="0" smtClean="0"/>
              <a:t> у </a:t>
            </a:r>
            <a:r>
              <a:rPr lang="ru-RU" sz="2000" dirty="0" err="1" smtClean="0"/>
              <a:t>звіт</a:t>
            </a:r>
            <a:r>
              <a:rPr lang="ru-RU" sz="2000" dirty="0" smtClean="0"/>
              <a:t>. </a:t>
            </a:r>
            <a:r>
              <a:rPr lang="ru-RU" sz="2000" dirty="0" err="1" smtClean="0"/>
              <a:t>Ви</a:t>
            </a:r>
            <a:r>
              <a:rPr lang="ru-RU" sz="2000" dirty="0" smtClean="0"/>
              <a:t> можете </a:t>
            </a:r>
            <a:r>
              <a:rPr lang="ru-RU" sz="2000" dirty="0" err="1" smtClean="0"/>
              <a:t>вибрати</a:t>
            </a:r>
            <a:r>
              <a:rPr lang="ru-RU" sz="2000" dirty="0" smtClean="0"/>
              <a:t> для </a:t>
            </a:r>
            <a:r>
              <a:rPr lang="ru-RU" sz="2000" dirty="0" err="1" smtClean="0"/>
              <a:t>включення</a:t>
            </a:r>
            <a:r>
              <a:rPr lang="ru-RU" sz="2000" dirty="0" smtClean="0"/>
              <a:t> в </a:t>
            </a:r>
            <a:r>
              <a:rPr lang="ru-RU" sz="2000" dirty="0" err="1" smtClean="0"/>
              <a:t>звіт</a:t>
            </a:r>
            <a:r>
              <a:rPr lang="ru-RU" sz="2000" dirty="0" smtClean="0"/>
              <a:t> </a:t>
            </a:r>
            <a:r>
              <a:rPr lang="ru-RU" sz="2000" dirty="0" err="1" smtClean="0"/>
              <a:t>інформацію</a:t>
            </a:r>
            <a:r>
              <a:rPr lang="ru-RU" sz="2000" dirty="0" smtClean="0"/>
              <a:t> </a:t>
            </a:r>
            <a:r>
              <a:rPr lang="ru-RU" sz="2000" dirty="0" err="1" smtClean="0"/>
              <a:t>тільки</a:t>
            </a:r>
            <a:r>
              <a:rPr lang="ru-RU" sz="2000" dirty="0" smtClean="0"/>
              <a:t> про </a:t>
            </a:r>
            <a:r>
              <a:rPr lang="ru-RU" sz="2000" dirty="0" err="1" smtClean="0"/>
              <a:t>конкретні</a:t>
            </a:r>
            <a:r>
              <a:rPr lang="ru-RU" sz="2000" dirty="0" smtClean="0"/>
              <a:t> типах </a:t>
            </a:r>
            <a:r>
              <a:rPr lang="ru-RU" sz="2000" dirty="0" err="1" smtClean="0"/>
              <a:t>вразливостей</a:t>
            </a:r>
            <a:r>
              <a:rPr lang="ru-RU" sz="2000" dirty="0" smtClean="0"/>
              <a:t> </a:t>
            </a:r>
            <a:r>
              <a:rPr lang="ru-RU" sz="2000" dirty="0" err="1" smtClean="0"/>
              <a:t>або</a:t>
            </a:r>
            <a:r>
              <a:rPr lang="ru-RU" sz="2000" dirty="0" smtClean="0"/>
              <a:t> </a:t>
            </a:r>
            <a:r>
              <a:rPr lang="ru-RU" sz="2000" dirty="0" err="1" smtClean="0"/>
              <a:t>конкретних</a:t>
            </a:r>
            <a:r>
              <a:rPr lang="ru-RU" sz="2000" dirty="0" smtClean="0"/>
              <a:t> службах. Можете </a:t>
            </a:r>
            <a:r>
              <a:rPr lang="ru-RU" sz="2000" dirty="0" err="1" smtClean="0"/>
              <a:t>обмежити</a:t>
            </a:r>
            <a:r>
              <a:rPr lang="ru-RU" sz="2000" dirty="0" smtClean="0"/>
              <a:t> </a:t>
            </a:r>
            <a:r>
              <a:rPr lang="ru-RU" sz="2000" dirty="0" err="1" smtClean="0"/>
              <a:t>включення</a:t>
            </a:r>
            <a:r>
              <a:rPr lang="ru-RU" sz="2000" dirty="0" smtClean="0"/>
              <a:t> в </a:t>
            </a:r>
            <a:r>
              <a:rPr lang="ru-RU" sz="2000" dirty="0" err="1" smtClean="0"/>
              <a:t>звіт</a:t>
            </a:r>
            <a:r>
              <a:rPr lang="ru-RU" sz="2000" dirty="0" smtClean="0"/>
              <a:t> </a:t>
            </a:r>
            <a:r>
              <a:rPr lang="ru-RU" sz="2000" dirty="0" err="1" smtClean="0"/>
              <a:t>відомостей</a:t>
            </a:r>
            <a:r>
              <a:rPr lang="ru-RU" sz="2000" dirty="0" smtClean="0"/>
              <a:t> про </a:t>
            </a:r>
            <a:r>
              <a:rPr lang="ru-RU" sz="2000" dirty="0" err="1" smtClean="0"/>
              <a:t>вразливості</a:t>
            </a:r>
            <a:r>
              <a:rPr lang="ru-RU" sz="2000" dirty="0" smtClean="0"/>
              <a:t> </a:t>
            </a:r>
            <a:r>
              <a:rPr lang="ru-RU" sz="2000" dirty="0" err="1" smtClean="0"/>
              <a:t>з</a:t>
            </a:r>
            <a:r>
              <a:rPr lang="ru-RU" sz="2000" dirty="0" smtClean="0"/>
              <a:t> </a:t>
            </a:r>
            <a:r>
              <a:rPr lang="ru-RU" sz="2000" dirty="0" err="1" smtClean="0"/>
              <a:t>конкретним</a:t>
            </a:r>
            <a:r>
              <a:rPr lang="ru-RU" sz="2000" dirty="0" smtClean="0"/>
              <a:t> </a:t>
            </a:r>
            <a:r>
              <a:rPr lang="ru-RU" sz="2000" dirty="0" err="1" smtClean="0"/>
              <a:t>рівнем</a:t>
            </a:r>
            <a:r>
              <a:rPr lang="ru-RU" sz="2000" dirty="0" smtClean="0"/>
              <a:t> </a:t>
            </a:r>
            <a:r>
              <a:rPr lang="ru-RU" sz="2000" dirty="0" err="1" smtClean="0"/>
              <a:t>ризику</a:t>
            </a:r>
            <a:r>
              <a:rPr lang="ru-RU" sz="2000" dirty="0" smtClean="0"/>
              <a:t>, в тому </a:t>
            </a:r>
            <a:r>
              <a:rPr lang="ru-RU" sz="2000" dirty="0" err="1" smtClean="0"/>
              <a:t>випадку</a:t>
            </a:r>
            <a:r>
              <a:rPr lang="ru-RU" sz="2000" dirty="0" smtClean="0"/>
              <a:t>, </a:t>
            </a:r>
            <a:r>
              <a:rPr lang="ru-RU" sz="2000" dirty="0" err="1" smtClean="0"/>
              <a:t>якщо</a:t>
            </a:r>
            <a:r>
              <a:rPr lang="ru-RU" sz="2000" dirty="0" smtClean="0"/>
              <a:t> </a:t>
            </a:r>
            <a:r>
              <a:rPr lang="ru-RU" sz="2000" dirty="0" err="1" smtClean="0"/>
              <a:t>адміністрація</a:t>
            </a:r>
            <a:r>
              <a:rPr lang="ru-RU" sz="2000" dirty="0" smtClean="0"/>
              <a:t> </a:t>
            </a:r>
            <a:r>
              <a:rPr lang="ru-RU" sz="2000" dirty="0" err="1" smtClean="0"/>
              <a:t>турбується</a:t>
            </a:r>
            <a:r>
              <a:rPr lang="ru-RU" sz="2000" dirty="0" smtClean="0"/>
              <a:t> </a:t>
            </a:r>
            <a:r>
              <a:rPr lang="ru-RU" sz="2000" dirty="0" err="1" smtClean="0"/>
              <a:t>тільки</a:t>
            </a:r>
            <a:r>
              <a:rPr lang="ru-RU" sz="2000" dirty="0" smtClean="0"/>
              <a:t> про </a:t>
            </a:r>
            <a:r>
              <a:rPr lang="ru-RU" sz="2000" dirty="0" err="1" smtClean="0"/>
              <a:t>вразливості</a:t>
            </a:r>
            <a:r>
              <a:rPr lang="ru-RU" sz="2000" dirty="0" smtClean="0"/>
              <a:t> </a:t>
            </a:r>
            <a:r>
              <a:rPr lang="ru-RU" sz="2000" dirty="0" err="1" smtClean="0"/>
              <a:t>з</a:t>
            </a:r>
            <a:r>
              <a:rPr lang="ru-RU" sz="2000" dirty="0" smtClean="0"/>
              <a:t> </a:t>
            </a:r>
            <a:r>
              <a:rPr lang="ru-RU" sz="2000" dirty="0" err="1" smtClean="0"/>
              <a:t>високою</a:t>
            </a:r>
            <a:r>
              <a:rPr lang="ru-RU" sz="2000" dirty="0" smtClean="0"/>
              <a:t> </a:t>
            </a:r>
            <a:r>
              <a:rPr lang="ru-RU" sz="2000" dirty="0" err="1" smtClean="0"/>
              <a:t>ступеня</a:t>
            </a:r>
            <a:r>
              <a:rPr lang="ru-RU" sz="2000" dirty="0" smtClean="0"/>
              <a:t> </a:t>
            </a:r>
            <a:r>
              <a:rPr lang="ru-RU" sz="2000" dirty="0" err="1" smtClean="0"/>
              <a:t>ризику</a:t>
            </a:r>
            <a:r>
              <a:rPr lang="ru-RU" sz="2000" dirty="0" smtClean="0"/>
              <a:t>. </a:t>
            </a:r>
            <a:endParaRPr lang="uk-UA" sz="2000" dirty="0" smtClean="0"/>
          </a:p>
          <a:p>
            <a:pPr algn="just">
              <a:buNone/>
            </a:pPr>
            <a:endParaRPr lang="uk-UA" sz="2000" dirty="0"/>
          </a:p>
        </p:txBody>
      </p:sp>
      <p:sp>
        <p:nvSpPr>
          <p:cNvPr id="5" name="Номер слайда 4"/>
          <p:cNvSpPr>
            <a:spLocks noGrp="1"/>
          </p:cNvSpPr>
          <p:nvPr>
            <p:ph type="sldNum" sz="quarter" idx="12"/>
          </p:nvPr>
        </p:nvSpPr>
        <p:spPr/>
        <p:txBody>
          <a:bodyPr/>
          <a:lstStyle/>
          <a:p>
            <a:pPr>
              <a:defRPr/>
            </a:pPr>
            <a:fld id="{F741F084-171C-4A18-9F23-B2BBA031C0D6}" type="slidenum">
              <a:rPr lang="uk-UA" smtClean="0"/>
              <a:pPr>
                <a:defRPr/>
              </a:pPr>
              <a:t>39</a:t>
            </a:fld>
            <a:endParaRPr lang="uk-UA"/>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Line 3"/>
          <p:cNvSpPr>
            <a:spLocks noChangeShapeType="1"/>
          </p:cNvSpPr>
          <p:nvPr/>
        </p:nvSpPr>
        <p:spPr bwMode="auto">
          <a:xfrm>
            <a:off x="196850" y="290513"/>
            <a:ext cx="8997950" cy="0"/>
          </a:xfrm>
          <a:prstGeom prst="line">
            <a:avLst/>
          </a:prstGeom>
          <a:noFill/>
          <a:ln w="57150" cmpd="thickThin">
            <a:solidFill>
              <a:schemeClr val="tx1"/>
            </a:solidFill>
            <a:round/>
            <a:headEnd/>
            <a:tailEnd/>
          </a:ln>
        </p:spPr>
        <p:txBody>
          <a:bodyPr/>
          <a:lstStyle/>
          <a:p>
            <a:endParaRPr lang="uk-UA"/>
          </a:p>
        </p:txBody>
      </p:sp>
      <p:sp>
        <p:nvSpPr>
          <p:cNvPr id="5124" name="Rectangle 4"/>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accent2"/>
                </a:solidFill>
                <a:latin typeface="Book Antiqua" pitchFamily="18" charset="0"/>
              </a:rPr>
              <a:t> Л е к ц і я   </a:t>
            </a:r>
            <a:r>
              <a:rPr lang="uk-UA" sz="1600" b="1" i="1" dirty="0" smtClean="0">
                <a:solidFill>
                  <a:schemeClr val="accent2"/>
                </a:solidFill>
                <a:latin typeface="Book Antiqua" pitchFamily="18" charset="0"/>
              </a:rPr>
              <a:t>12</a:t>
            </a:r>
            <a:r>
              <a:rPr lang="en-US" sz="1600" b="1" i="1" dirty="0" smtClean="0">
                <a:solidFill>
                  <a:schemeClr val="accent2"/>
                </a:solidFill>
                <a:latin typeface="Book Antiqua" pitchFamily="18" charset="0"/>
              </a:rPr>
              <a:t>.</a:t>
            </a:r>
            <a:r>
              <a:rPr lang="uk-UA" sz="1600" b="1" i="1" dirty="0">
                <a:solidFill>
                  <a:schemeClr val="tx2"/>
                </a:solidFill>
                <a:latin typeface="Book Antiqua" pitchFamily="18" charset="0"/>
              </a:rPr>
              <a:t>								     </a:t>
            </a:r>
          </a:p>
        </p:txBody>
      </p:sp>
      <p:sp>
        <p:nvSpPr>
          <p:cNvPr id="5125" name="Line 5"/>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9" name="Rectangle 3"/>
          <p:cNvSpPr txBox="1">
            <a:spLocks noChangeArrowheads="1"/>
          </p:cNvSpPr>
          <p:nvPr/>
        </p:nvSpPr>
        <p:spPr>
          <a:xfrm>
            <a:off x="446031" y="836613"/>
            <a:ext cx="8240769" cy="5327650"/>
          </a:xfrm>
          <a:prstGeom prst="rect">
            <a:avLst/>
          </a:prstGeom>
        </p:spPr>
        <p:txBody>
          <a:bodyPr/>
          <a:lstStyle/>
          <a:p>
            <a:pPr indent="357188" algn="just">
              <a:lnSpc>
                <a:spcPct val="80000"/>
              </a:lnSpc>
              <a:spcBef>
                <a:spcPct val="20000"/>
              </a:spcBef>
              <a:defRPr/>
            </a:pPr>
            <a:r>
              <a:rPr lang="uk-UA" sz="2500" kern="0" dirty="0">
                <a:latin typeface="+mn-lt"/>
              </a:rPr>
              <a:t>Швидке дослідження безпеки Web-сайтів та поштових розсилок, в яких перераховуються вразливі місця програмного забезпечення, виявляє помітну тенденцію: </a:t>
            </a:r>
            <a:r>
              <a:rPr lang="uk-UA" sz="2500" kern="0" dirty="0">
                <a:solidFill>
                  <a:srgbClr val="00B0F0"/>
                </a:solidFill>
                <a:latin typeface="+mn-lt"/>
              </a:rPr>
              <a:t>переповнення буферу </a:t>
            </a:r>
            <a:r>
              <a:rPr lang="uk-UA" sz="2500" kern="0" dirty="0">
                <a:latin typeface="+mn-lt"/>
              </a:rPr>
              <a:t>- головне джерело вразливості </a:t>
            </a:r>
            <a:r>
              <a:rPr lang="uk-UA" sz="2500" kern="0" dirty="0" smtClean="0">
                <a:latin typeface="+mn-lt"/>
              </a:rPr>
              <a:t>незалежне </a:t>
            </a:r>
            <a:r>
              <a:rPr lang="uk-UA" sz="2500" kern="0" dirty="0">
                <a:latin typeface="+mn-lt"/>
              </a:rPr>
              <a:t>від виробу, апаратного забезпечення та операційної системи. </a:t>
            </a:r>
          </a:p>
          <a:p>
            <a:pPr indent="357188" algn="just">
              <a:lnSpc>
                <a:spcPct val="80000"/>
              </a:lnSpc>
              <a:spcBef>
                <a:spcPct val="20000"/>
              </a:spcBef>
              <a:defRPr/>
            </a:pPr>
            <a:endParaRPr lang="uk-UA" sz="2500" kern="0" dirty="0">
              <a:latin typeface="+mn-lt"/>
            </a:endParaRPr>
          </a:p>
          <a:p>
            <a:pPr indent="357188" algn="just">
              <a:lnSpc>
                <a:spcPct val="80000"/>
              </a:lnSpc>
              <a:spcBef>
                <a:spcPct val="20000"/>
              </a:spcBef>
              <a:defRPr/>
            </a:pPr>
            <a:r>
              <a:rPr lang="uk-UA" sz="2500" kern="0" dirty="0">
                <a:latin typeface="+mn-lt"/>
              </a:rPr>
              <a:t>Необхідно мати засіб перевірки безпеки </a:t>
            </a:r>
            <a:r>
              <a:rPr lang="uk-UA" sz="2500" kern="0" dirty="0" smtClean="0">
                <a:latin typeface="+mn-lt"/>
              </a:rPr>
              <a:t>коду</a:t>
            </a:r>
            <a:r>
              <a:rPr lang="uk-UA" sz="2500" kern="0" dirty="0">
                <a:latin typeface="+mn-lt"/>
              </a:rPr>
              <a:t>, як тільки він написаний. Деякі причини переповнення буфера криються в особливостях мов програмування (C,C++), які підтримують рядки в пам'яті і вказівники. Використання цих операторів оцінюється, як потенційно небезпечні для програмування. У </a:t>
            </a:r>
            <a:r>
              <a:rPr lang="uk-UA" sz="2500" b="1" kern="0" dirty="0" err="1">
                <a:latin typeface="+mn-lt"/>
              </a:rPr>
              <a:t>Active</a:t>
            </a:r>
            <a:r>
              <a:rPr lang="uk-UA" sz="2500" b="1" kern="0" dirty="0">
                <a:latin typeface="+mn-lt"/>
              </a:rPr>
              <a:t> </a:t>
            </a:r>
            <a:r>
              <a:rPr lang="uk-UA" sz="2500" b="1" kern="0" dirty="0" err="1">
                <a:latin typeface="+mn-lt"/>
              </a:rPr>
              <a:t>Server</a:t>
            </a:r>
            <a:r>
              <a:rPr lang="uk-UA" sz="2500" b="1" kern="0" dirty="0">
                <a:latin typeface="+mn-lt"/>
              </a:rPr>
              <a:t> </a:t>
            </a:r>
            <a:r>
              <a:rPr lang="uk-UA" sz="2500" b="1" kern="0" dirty="0" err="1">
                <a:latin typeface="+mn-lt"/>
              </a:rPr>
              <a:t>Pages</a:t>
            </a:r>
            <a:r>
              <a:rPr lang="uk-UA" sz="2500" b="1" kern="0" dirty="0">
                <a:latin typeface="+mn-lt"/>
              </a:rPr>
              <a:t> </a:t>
            </a:r>
            <a:r>
              <a:rPr lang="uk-UA" sz="2500" kern="0" dirty="0">
                <a:latin typeface="+mn-lt"/>
              </a:rPr>
              <a:t>(ASP), </a:t>
            </a:r>
            <a:r>
              <a:rPr lang="uk-UA" sz="2500" b="1" kern="0" dirty="0">
                <a:latin typeface="+mn-lt"/>
              </a:rPr>
              <a:t>Perl</a:t>
            </a:r>
            <a:r>
              <a:rPr lang="uk-UA" sz="2500" kern="0" dirty="0">
                <a:latin typeface="+mn-lt"/>
              </a:rPr>
              <a:t>, </a:t>
            </a:r>
            <a:r>
              <a:rPr lang="uk-UA" sz="2500" b="1" kern="0" dirty="0">
                <a:latin typeface="+mn-lt"/>
              </a:rPr>
              <a:t>Python</a:t>
            </a:r>
            <a:r>
              <a:rPr lang="uk-UA" sz="2500" kern="0" dirty="0">
                <a:latin typeface="+mn-lt"/>
              </a:rPr>
              <a:t> і </a:t>
            </a:r>
            <a:r>
              <a:rPr lang="uk-UA" sz="2500" b="1" kern="0" dirty="0" smtClean="0">
                <a:latin typeface="+mn-lt"/>
              </a:rPr>
              <a:t>PHP …</a:t>
            </a:r>
            <a:r>
              <a:rPr lang="uk-UA" sz="2500" kern="0" dirty="0" smtClean="0">
                <a:latin typeface="+mn-lt"/>
              </a:rPr>
              <a:t> </a:t>
            </a:r>
            <a:r>
              <a:rPr lang="uk-UA" sz="2500" kern="0" dirty="0">
                <a:latin typeface="+mn-lt"/>
              </a:rPr>
              <a:t>є свої особливості з точки зору безпеки - світ зламу Web-додатків, що грунтується на цих мовах, процвітає. </a:t>
            </a:r>
          </a:p>
          <a:p>
            <a:pPr indent="357188">
              <a:lnSpc>
                <a:spcPct val="80000"/>
              </a:lnSpc>
              <a:spcBef>
                <a:spcPct val="20000"/>
              </a:spcBef>
              <a:buFontTx/>
              <a:buChar char="•"/>
              <a:defRPr/>
            </a:pPr>
            <a:endParaRPr lang="uk-UA" sz="2500" kern="0" dirty="0">
              <a:latin typeface="+mn-lt"/>
            </a:endParaRPr>
          </a:p>
        </p:txBody>
      </p:sp>
      <p:sp>
        <p:nvSpPr>
          <p:cNvPr id="7" name="Rectangle 2"/>
          <p:cNvSpPr>
            <a:spLocks noGrp="1" noChangeArrowheads="1"/>
          </p:cNvSpPr>
          <p:nvPr>
            <p:ph type="title"/>
          </p:nvPr>
        </p:nvSpPr>
        <p:spPr>
          <a:xfrm>
            <a:off x="0" y="3175"/>
            <a:ext cx="9158288" cy="269875"/>
          </a:xfrm>
          <a:gradFill rotWithShape="1">
            <a:gsLst>
              <a:gs pos="0">
                <a:srgbClr val="DCB6FC"/>
              </a:gs>
              <a:gs pos="100000">
                <a:srgbClr val="9A7FB0"/>
              </a:gs>
            </a:gsLst>
            <a:path path="shape">
              <a:fillToRect l="50000" t="50000" r="50000" b="50000"/>
            </a:path>
          </a:gradFill>
        </p:spPr>
        <p:txBody>
          <a:bodyPr lIns="0" tIns="0" rIns="0" bIns="0"/>
          <a:lstStyle/>
          <a:p>
            <a:pPr algn="r" eaLnBrk="1" hangingPunct="1"/>
            <a:r>
              <a:rPr lang="uk-UA" sz="1600" b="1" i="1" dirty="0" smtClean="0">
                <a:latin typeface="Book Antiqua" pitchFamily="18" charset="0"/>
              </a:rPr>
              <a:t>                                                     </a:t>
            </a:r>
            <a:endParaRPr lang="uk-UA" sz="1600" b="1" i="1" dirty="0" smtClean="0">
              <a:solidFill>
                <a:schemeClr val="accent2"/>
              </a:solidFill>
              <a:latin typeface="Book Antiqua" pitchFamily="18" charset="0"/>
            </a:endParaRPr>
          </a:p>
        </p:txBody>
      </p:sp>
      <p:sp>
        <p:nvSpPr>
          <p:cNvPr id="10" name="Номер слайда 9"/>
          <p:cNvSpPr>
            <a:spLocks noGrp="1"/>
          </p:cNvSpPr>
          <p:nvPr>
            <p:ph type="sldNum" sz="quarter" idx="12"/>
          </p:nvPr>
        </p:nvSpPr>
        <p:spPr>
          <a:xfrm>
            <a:off x="7010400" y="6524625"/>
            <a:ext cx="2133600" cy="328613"/>
          </a:xfrm>
        </p:spPr>
        <p:txBody>
          <a:bodyPr/>
          <a:lstStyle/>
          <a:p>
            <a:pPr>
              <a:defRPr/>
            </a:pPr>
            <a:fld id="{91E35DC3-C9B4-4E6D-93AF-6C02AC9958CC}" type="slidenum">
              <a:rPr lang="uk-UA" smtClean="0"/>
              <a:pPr>
                <a:defRPr/>
              </a:pPr>
              <a:t>4</a:t>
            </a:fld>
            <a:endParaRPr lang="uk-U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0" y="3175"/>
            <a:ext cx="9158288" cy="269875"/>
          </a:xfrm>
          <a:gradFill rotWithShape="1">
            <a:gsLst>
              <a:gs pos="0">
                <a:srgbClr val="DCB6FC"/>
              </a:gs>
              <a:gs pos="100000">
                <a:srgbClr val="9A7FB0"/>
              </a:gs>
            </a:gsLst>
            <a:path path="shape">
              <a:fillToRect l="50000" t="50000" r="50000" b="50000"/>
            </a:path>
          </a:gradFill>
        </p:spPr>
        <p:txBody>
          <a:bodyPr lIns="0" tIns="0" rIns="0" bIns="0"/>
          <a:lstStyle/>
          <a:p>
            <a:pPr algn="r" eaLnBrk="1" hangingPunct="1"/>
            <a:r>
              <a:rPr lang="uk-UA" sz="1600" b="1" i="1" dirty="0" smtClean="0">
                <a:latin typeface="Book Antiqua" pitchFamily="18" charset="0"/>
              </a:rPr>
              <a:t> </a:t>
            </a:r>
            <a:endParaRPr lang="uk-UA" sz="1600" b="1" i="1" dirty="0" smtClean="0">
              <a:solidFill>
                <a:schemeClr val="accent2"/>
              </a:solidFill>
              <a:latin typeface="Book Antiqua" pitchFamily="18" charset="0"/>
            </a:endParaRPr>
          </a:p>
        </p:txBody>
      </p:sp>
      <p:sp>
        <p:nvSpPr>
          <p:cNvPr id="6147" name="Line 3"/>
          <p:cNvSpPr>
            <a:spLocks noChangeShapeType="1"/>
          </p:cNvSpPr>
          <p:nvPr/>
        </p:nvSpPr>
        <p:spPr bwMode="auto">
          <a:xfrm>
            <a:off x="196850" y="290513"/>
            <a:ext cx="8997950" cy="0"/>
          </a:xfrm>
          <a:prstGeom prst="line">
            <a:avLst/>
          </a:prstGeom>
          <a:noFill/>
          <a:ln w="57150" cmpd="thickThin">
            <a:solidFill>
              <a:schemeClr val="tx1"/>
            </a:solidFill>
            <a:round/>
            <a:headEnd/>
            <a:tailEnd/>
          </a:ln>
        </p:spPr>
        <p:txBody>
          <a:bodyPr/>
          <a:lstStyle/>
          <a:p>
            <a:endParaRPr lang="uk-UA"/>
          </a:p>
        </p:txBody>
      </p:sp>
      <p:sp>
        <p:nvSpPr>
          <p:cNvPr id="6148" name="Rectangle 4"/>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accent2"/>
                </a:solidFill>
                <a:latin typeface="Book Antiqua" pitchFamily="18" charset="0"/>
              </a:rPr>
              <a:t> Л е к ц і я   </a:t>
            </a:r>
            <a:r>
              <a:rPr lang="uk-UA" sz="1600" b="1" i="1" dirty="0" smtClean="0">
                <a:solidFill>
                  <a:schemeClr val="accent2"/>
                </a:solidFill>
                <a:latin typeface="Book Antiqua" pitchFamily="18" charset="0"/>
              </a:rPr>
              <a:t>12</a:t>
            </a:r>
            <a:r>
              <a:rPr lang="en-US" sz="1600" b="1" i="1" dirty="0" smtClean="0">
                <a:solidFill>
                  <a:schemeClr val="accent2"/>
                </a:solidFill>
                <a:latin typeface="Book Antiqua" pitchFamily="18" charset="0"/>
              </a:rPr>
              <a:t>.</a:t>
            </a:r>
            <a:r>
              <a:rPr lang="uk-UA" sz="1600" b="1" i="1" dirty="0">
                <a:solidFill>
                  <a:schemeClr val="tx2"/>
                </a:solidFill>
                <a:latin typeface="Book Antiqua" pitchFamily="18" charset="0"/>
              </a:rPr>
              <a:t>								</a:t>
            </a:r>
          </a:p>
        </p:txBody>
      </p:sp>
      <p:sp>
        <p:nvSpPr>
          <p:cNvPr id="6149" name="Line 5"/>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11" name="Rectangle 2"/>
          <p:cNvSpPr txBox="1">
            <a:spLocks noChangeArrowheads="1"/>
          </p:cNvSpPr>
          <p:nvPr/>
        </p:nvSpPr>
        <p:spPr bwMode="auto">
          <a:xfrm>
            <a:off x="457200" y="274638"/>
            <a:ext cx="8229600" cy="707991"/>
          </a:xfrm>
          <a:prstGeom prst="rect">
            <a:avLst/>
          </a:prstGeom>
          <a:noFill/>
          <a:ln w="9525">
            <a:noFill/>
            <a:miter lim="800000"/>
            <a:headEnd/>
            <a:tailEnd/>
          </a:ln>
          <a:effectLst/>
        </p:spPr>
        <p:txBody>
          <a:bodyPr anchor="ctr"/>
          <a:lstStyle/>
          <a:p>
            <a:pPr algn="ctr">
              <a:defRPr/>
            </a:pPr>
            <a:r>
              <a:rPr lang="uk-UA" sz="4400" b="1" kern="0" dirty="0" err="1">
                <a:solidFill>
                  <a:schemeClr val="tx2"/>
                </a:solidFill>
                <a:latin typeface="+mj-lt"/>
                <a:ea typeface="+mj-ea"/>
                <a:cs typeface="+mj-cs"/>
              </a:rPr>
              <a:t>Flawfinder</a:t>
            </a:r>
            <a:r>
              <a:rPr lang="uk-UA" sz="4400" kern="0" dirty="0">
                <a:solidFill>
                  <a:schemeClr val="tx2"/>
                </a:solidFill>
                <a:latin typeface="+mj-lt"/>
                <a:ea typeface="+mj-ea"/>
                <a:cs typeface="+mj-cs"/>
              </a:rPr>
              <a:t> </a:t>
            </a:r>
          </a:p>
        </p:txBody>
      </p:sp>
      <p:sp>
        <p:nvSpPr>
          <p:cNvPr id="12" name="Rectangle 3"/>
          <p:cNvSpPr txBox="1">
            <a:spLocks noChangeArrowheads="1"/>
          </p:cNvSpPr>
          <p:nvPr/>
        </p:nvSpPr>
        <p:spPr>
          <a:xfrm>
            <a:off x="299979" y="982630"/>
            <a:ext cx="8507529" cy="5287996"/>
          </a:xfrm>
          <a:prstGeom prst="rect">
            <a:avLst/>
          </a:prstGeom>
        </p:spPr>
        <p:txBody>
          <a:bodyPr/>
          <a:lstStyle/>
          <a:p>
            <a:pPr indent="357188" algn="just">
              <a:spcBef>
                <a:spcPct val="20000"/>
              </a:spcBef>
              <a:defRPr/>
            </a:pPr>
            <a:r>
              <a:rPr lang="uk-UA" sz="2800" kern="0" dirty="0" smtClean="0">
                <a:latin typeface="+mn-lt"/>
              </a:rPr>
              <a:t>Ця утиліта, яка може перевірити представлений їй програмний код, зібрала </a:t>
            </a:r>
            <a:r>
              <a:rPr lang="uk-UA" sz="2800" kern="0" dirty="0">
                <a:latin typeface="+mn-lt"/>
              </a:rPr>
              <a:t>найбільш поширені помилки програмування на C і C</a:t>
            </a:r>
            <a:r>
              <a:rPr lang="uk-UA" sz="2800" kern="0" dirty="0" smtClean="0">
                <a:latin typeface="+mn-lt"/>
              </a:rPr>
              <a:t>++.</a:t>
            </a:r>
          </a:p>
          <a:p>
            <a:pPr indent="357188" algn="just">
              <a:spcBef>
                <a:spcPct val="20000"/>
              </a:spcBef>
              <a:defRPr/>
            </a:pPr>
            <a:r>
              <a:rPr lang="uk-UA" sz="2800" kern="0" dirty="0" smtClean="0">
                <a:latin typeface="+mn-lt"/>
              </a:rPr>
              <a:t>Вона </a:t>
            </a:r>
            <a:r>
              <a:rPr lang="uk-UA" sz="2800" kern="0" dirty="0">
                <a:latin typeface="+mn-lt"/>
              </a:rPr>
              <a:t>не розбирає </a:t>
            </a:r>
            <a:r>
              <a:rPr lang="uk-UA" sz="2800" kern="0" dirty="0" smtClean="0">
                <a:latin typeface="+mn-lt"/>
              </a:rPr>
              <a:t>синтаксис </a:t>
            </a:r>
            <a:r>
              <a:rPr lang="uk-UA" sz="2800" kern="0" dirty="0">
                <a:latin typeface="+mn-lt"/>
              </a:rPr>
              <a:t>або тонкості програмування; однак вона добре служить для перевірки додатків з точки зору здорового глузду</a:t>
            </a:r>
            <a:r>
              <a:rPr lang="uk-UA" sz="2800" kern="0" dirty="0" smtClean="0">
                <a:latin typeface="+mn-lt"/>
              </a:rPr>
              <a:t>.</a:t>
            </a:r>
          </a:p>
          <a:p>
            <a:pPr indent="357188" algn="just">
              <a:spcBef>
                <a:spcPct val="20000"/>
              </a:spcBef>
              <a:defRPr/>
            </a:pPr>
            <a:endParaRPr lang="uk-UA" sz="2800" kern="0" dirty="0" smtClean="0">
              <a:latin typeface="+mn-lt"/>
            </a:endParaRPr>
          </a:p>
          <a:p>
            <a:pPr indent="357188" algn="just">
              <a:spcBef>
                <a:spcPct val="20000"/>
              </a:spcBef>
              <a:defRPr/>
            </a:pPr>
            <a:r>
              <a:rPr lang="uk-UA" sz="2800" kern="0" dirty="0" smtClean="0">
                <a:latin typeface="+mn-lt"/>
              </a:rPr>
              <a:t>Програма </a:t>
            </a:r>
            <a:r>
              <a:rPr lang="uk-UA" sz="2800" kern="0" dirty="0">
                <a:latin typeface="+mn-lt"/>
              </a:rPr>
              <a:t>написана на </a:t>
            </a:r>
            <a:r>
              <a:rPr lang="uk-UA" sz="2800" kern="0" dirty="0" smtClean="0">
                <a:latin typeface="+mn-lt"/>
              </a:rPr>
              <a:t>Python</a:t>
            </a:r>
            <a:r>
              <a:rPr lang="uk-UA" sz="2800" kern="0" dirty="0">
                <a:latin typeface="+mn-lt"/>
              </a:rPr>
              <a:t>, і в ній менше 1000 рядків, які являють собою чудовий матеріал для настройки. </a:t>
            </a:r>
          </a:p>
        </p:txBody>
      </p:sp>
      <p:sp>
        <p:nvSpPr>
          <p:cNvPr id="9" name="Номер слайда 8"/>
          <p:cNvSpPr>
            <a:spLocks noGrp="1"/>
          </p:cNvSpPr>
          <p:nvPr>
            <p:ph type="sldNum" sz="quarter" idx="12"/>
          </p:nvPr>
        </p:nvSpPr>
        <p:spPr>
          <a:xfrm>
            <a:off x="7010400" y="6524625"/>
            <a:ext cx="2133600" cy="328613"/>
          </a:xfrm>
        </p:spPr>
        <p:txBody>
          <a:bodyPr/>
          <a:lstStyle/>
          <a:p>
            <a:pPr>
              <a:defRPr/>
            </a:pPr>
            <a:fld id="{91E35DC3-C9B4-4E6D-93AF-6C02AC9958CC}" type="slidenum">
              <a:rPr lang="uk-UA" smtClean="0"/>
              <a:pPr>
                <a:defRPr/>
              </a:pPr>
              <a:t>5</a:t>
            </a:fld>
            <a:endParaRPr lang="uk-UA"/>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3175"/>
            <a:ext cx="9158288" cy="269875"/>
          </a:xfrm>
          <a:gradFill rotWithShape="1">
            <a:gsLst>
              <a:gs pos="0">
                <a:srgbClr val="DCB6FC"/>
              </a:gs>
              <a:gs pos="100000">
                <a:srgbClr val="9A7FB0"/>
              </a:gs>
            </a:gsLst>
            <a:path path="shape">
              <a:fillToRect l="50000" t="50000" r="50000" b="50000"/>
            </a:path>
          </a:gradFill>
        </p:spPr>
        <p:txBody>
          <a:bodyPr lIns="0" tIns="0" rIns="0" bIns="0"/>
          <a:lstStyle/>
          <a:p>
            <a:pPr algn="r" eaLnBrk="1" hangingPunct="1"/>
            <a:r>
              <a:rPr lang="uk-UA" sz="1600" b="1" i="1" dirty="0" smtClean="0">
                <a:latin typeface="Book Antiqua" pitchFamily="18" charset="0"/>
              </a:rPr>
              <a:t> </a:t>
            </a:r>
            <a:endParaRPr lang="uk-UA" sz="1600" b="1" i="1" dirty="0" smtClean="0">
              <a:solidFill>
                <a:schemeClr val="accent2"/>
              </a:solidFill>
              <a:latin typeface="Book Antiqua" pitchFamily="18" charset="0"/>
            </a:endParaRPr>
          </a:p>
        </p:txBody>
      </p:sp>
      <p:sp>
        <p:nvSpPr>
          <p:cNvPr id="7171" name="Line 3"/>
          <p:cNvSpPr>
            <a:spLocks noChangeShapeType="1"/>
          </p:cNvSpPr>
          <p:nvPr/>
        </p:nvSpPr>
        <p:spPr bwMode="auto">
          <a:xfrm>
            <a:off x="196850" y="290513"/>
            <a:ext cx="8997950" cy="0"/>
          </a:xfrm>
          <a:prstGeom prst="line">
            <a:avLst/>
          </a:prstGeom>
          <a:noFill/>
          <a:ln w="57150" cmpd="thickThin">
            <a:solidFill>
              <a:schemeClr val="tx1"/>
            </a:solidFill>
            <a:round/>
            <a:headEnd/>
            <a:tailEnd/>
          </a:ln>
        </p:spPr>
        <p:txBody>
          <a:bodyPr/>
          <a:lstStyle/>
          <a:p>
            <a:endParaRPr lang="uk-UA"/>
          </a:p>
        </p:txBody>
      </p:sp>
      <p:sp>
        <p:nvSpPr>
          <p:cNvPr id="7172" name="Rectangle 4"/>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tx2"/>
                </a:solidFill>
                <a:latin typeface="Book Antiqua" pitchFamily="18" charset="0"/>
              </a:rPr>
              <a:t> </a:t>
            </a:r>
            <a:r>
              <a:rPr lang="en-US" sz="1600" b="1" i="1" dirty="0">
                <a:solidFill>
                  <a:schemeClr val="tx2"/>
                </a:solidFill>
                <a:latin typeface="Book Antiqua" pitchFamily="18" charset="0"/>
              </a:rPr>
              <a:t> </a:t>
            </a:r>
            <a:r>
              <a:rPr lang="uk-UA" sz="1600" b="1" i="1" dirty="0">
                <a:solidFill>
                  <a:schemeClr val="accent2"/>
                </a:solidFill>
                <a:latin typeface="Book Antiqua" pitchFamily="18" charset="0"/>
              </a:rPr>
              <a:t>Л е к ц і я   </a:t>
            </a:r>
            <a:r>
              <a:rPr lang="uk-UA" sz="1600" b="1" i="1" dirty="0" smtClean="0">
                <a:solidFill>
                  <a:schemeClr val="accent2"/>
                </a:solidFill>
                <a:latin typeface="Book Antiqua" pitchFamily="18" charset="0"/>
              </a:rPr>
              <a:t>12</a:t>
            </a:r>
            <a:r>
              <a:rPr lang="uk-UA" sz="1600" b="1" i="1" dirty="0">
                <a:solidFill>
                  <a:schemeClr val="tx2"/>
                </a:solidFill>
                <a:latin typeface="Book Antiqua" pitchFamily="18" charset="0"/>
              </a:rPr>
              <a:t>		</a:t>
            </a:r>
            <a:r>
              <a:rPr lang="en-US" sz="1600" b="1" i="1" dirty="0">
                <a:solidFill>
                  <a:schemeClr val="tx2"/>
                </a:solidFill>
                <a:latin typeface="Book Antiqua" pitchFamily="18" charset="0"/>
              </a:rPr>
              <a:t>                                                             </a:t>
            </a:r>
            <a:r>
              <a:rPr lang="uk-UA" sz="1600" b="1" i="1" dirty="0">
                <a:solidFill>
                  <a:schemeClr val="tx2"/>
                </a:solidFill>
                <a:latin typeface="Book Antiqua" pitchFamily="18" charset="0"/>
              </a:rPr>
              <a:t>			</a:t>
            </a:r>
            <a:endParaRPr lang="uk-UA" sz="1600" b="1" i="1" dirty="0">
              <a:solidFill>
                <a:schemeClr val="accent2"/>
              </a:solidFill>
              <a:latin typeface="Book Antiqua" pitchFamily="18" charset="0"/>
            </a:endParaRPr>
          </a:p>
        </p:txBody>
      </p:sp>
      <p:sp>
        <p:nvSpPr>
          <p:cNvPr id="7173" name="Line 5"/>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10" name="Rectangle 3"/>
          <p:cNvSpPr txBox="1">
            <a:spLocks noChangeArrowheads="1"/>
          </p:cNvSpPr>
          <p:nvPr/>
        </p:nvSpPr>
        <p:spPr>
          <a:xfrm>
            <a:off x="196850" y="398421"/>
            <a:ext cx="8731250" cy="1241442"/>
          </a:xfrm>
          <a:prstGeom prst="rect">
            <a:avLst/>
          </a:prstGeom>
        </p:spPr>
        <p:txBody>
          <a:bodyPr/>
          <a:lstStyle/>
          <a:p>
            <a:pPr indent="357188">
              <a:spcBef>
                <a:spcPct val="20000"/>
              </a:spcBef>
              <a:defRPr/>
            </a:pPr>
            <a:r>
              <a:rPr lang="uk-UA" sz="2200" kern="0" dirty="0" smtClean="0">
                <a:latin typeface="+mn-lt"/>
              </a:rPr>
              <a:t>Переваги </a:t>
            </a:r>
            <a:r>
              <a:rPr lang="uk-UA" sz="2200" kern="0" dirty="0">
                <a:latin typeface="+mn-lt"/>
              </a:rPr>
              <a:t>програми полягають в її каталозі проблемних функцій. Вона забезпечує кілька режимів роботи</a:t>
            </a:r>
            <a:r>
              <a:rPr lang="uk-UA" sz="2200" kern="0" dirty="0" smtClean="0">
                <a:latin typeface="+mn-lt"/>
              </a:rPr>
              <a:t>.</a:t>
            </a:r>
          </a:p>
          <a:p>
            <a:pPr indent="357188">
              <a:spcBef>
                <a:spcPct val="20000"/>
              </a:spcBef>
              <a:defRPr/>
            </a:pPr>
            <a:r>
              <a:rPr lang="uk-UA" sz="2200" kern="0" dirty="0" smtClean="0">
                <a:latin typeface="+mn-lt"/>
              </a:rPr>
              <a:t>Неповний </a:t>
            </a:r>
            <a:r>
              <a:rPr lang="uk-UA" sz="2200" kern="0" dirty="0">
                <a:latin typeface="+mn-lt"/>
              </a:rPr>
              <a:t>список функцій представлений в </a:t>
            </a:r>
            <a:r>
              <a:rPr lang="uk-UA" sz="2200" kern="0" dirty="0" smtClean="0">
                <a:latin typeface="+mn-lt"/>
              </a:rPr>
              <a:t>таблиці 1.</a:t>
            </a:r>
            <a:endParaRPr lang="uk-UA" sz="2200" kern="0" dirty="0">
              <a:latin typeface="+mn-lt"/>
            </a:endParaRPr>
          </a:p>
          <a:p>
            <a:pPr indent="357188">
              <a:spcBef>
                <a:spcPct val="20000"/>
              </a:spcBef>
              <a:defRPr/>
            </a:pPr>
            <a:endParaRPr lang="uk-UA" sz="2000" kern="0" dirty="0">
              <a:latin typeface="+mn-lt"/>
            </a:endParaRPr>
          </a:p>
        </p:txBody>
      </p:sp>
      <p:pic>
        <p:nvPicPr>
          <p:cNvPr id="7175" name="Picture 5" descr="Безымянный"/>
          <p:cNvPicPr>
            <a:picLocks noChangeAspect="1" noChangeArrowheads="1"/>
          </p:cNvPicPr>
          <p:nvPr/>
        </p:nvPicPr>
        <p:blipFill>
          <a:blip r:embed="rId2" cstate="print"/>
          <a:srcRect/>
          <a:stretch>
            <a:fillRect/>
          </a:stretch>
        </p:blipFill>
        <p:spPr bwMode="auto">
          <a:xfrm>
            <a:off x="179388" y="2041525"/>
            <a:ext cx="8748712" cy="4257675"/>
          </a:xfrm>
          <a:prstGeom prst="rect">
            <a:avLst/>
          </a:prstGeom>
          <a:noFill/>
          <a:ln w="9525">
            <a:noFill/>
            <a:miter lim="800000"/>
            <a:headEnd/>
            <a:tailEnd/>
          </a:ln>
        </p:spPr>
      </p:pic>
      <p:sp>
        <p:nvSpPr>
          <p:cNvPr id="9" name="Номер слайда 8"/>
          <p:cNvSpPr>
            <a:spLocks noGrp="1"/>
          </p:cNvSpPr>
          <p:nvPr>
            <p:ph type="sldNum" sz="quarter" idx="12"/>
          </p:nvPr>
        </p:nvSpPr>
        <p:spPr>
          <a:xfrm>
            <a:off x="7010400" y="6529387"/>
            <a:ext cx="2133600" cy="328613"/>
          </a:xfrm>
        </p:spPr>
        <p:txBody>
          <a:bodyPr/>
          <a:lstStyle/>
          <a:p>
            <a:pPr>
              <a:defRPr/>
            </a:pPr>
            <a:fld id="{91E35DC3-C9B4-4E6D-93AF-6C02AC9958CC}" type="slidenum">
              <a:rPr lang="uk-UA" smtClean="0"/>
              <a:pPr>
                <a:defRPr/>
              </a:pPr>
              <a:t>6</a:t>
            </a:fld>
            <a:endParaRPr lang="uk-U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6"/>
          <p:cNvSpPr>
            <a:spLocks noGrp="1" noChangeArrowheads="1"/>
          </p:cNvSpPr>
          <p:nvPr>
            <p:ph type="title"/>
          </p:nvPr>
        </p:nvSpPr>
        <p:spPr>
          <a:xfrm>
            <a:off x="0" y="3175"/>
            <a:ext cx="9158288" cy="269875"/>
          </a:xfrm>
          <a:gradFill rotWithShape="1">
            <a:gsLst>
              <a:gs pos="0">
                <a:srgbClr val="DCB6FC"/>
              </a:gs>
              <a:gs pos="100000">
                <a:srgbClr val="9A7FB0"/>
              </a:gs>
            </a:gsLst>
            <a:path path="shape">
              <a:fillToRect l="50000" t="50000" r="50000" b="50000"/>
            </a:path>
          </a:gradFill>
        </p:spPr>
        <p:txBody>
          <a:bodyPr lIns="0" tIns="0" rIns="0" bIns="0"/>
          <a:lstStyle/>
          <a:p>
            <a:pPr algn="r" eaLnBrk="1" hangingPunct="1"/>
            <a:r>
              <a:rPr lang="uk-UA" sz="1600" b="1" i="1" dirty="0" smtClean="0">
                <a:latin typeface="Book Antiqua" pitchFamily="18" charset="0"/>
              </a:rPr>
              <a:t> </a:t>
            </a:r>
            <a:endParaRPr lang="uk-UA" sz="1600" b="1" i="1" dirty="0" smtClean="0">
              <a:solidFill>
                <a:schemeClr val="accent2"/>
              </a:solidFill>
              <a:latin typeface="Book Antiqua" pitchFamily="18" charset="0"/>
            </a:endParaRPr>
          </a:p>
        </p:txBody>
      </p:sp>
      <p:sp>
        <p:nvSpPr>
          <p:cNvPr id="8195" name="Line 27"/>
          <p:cNvSpPr>
            <a:spLocks noChangeShapeType="1"/>
          </p:cNvSpPr>
          <p:nvPr/>
        </p:nvSpPr>
        <p:spPr bwMode="auto">
          <a:xfrm>
            <a:off x="196850" y="290513"/>
            <a:ext cx="8997950" cy="0"/>
          </a:xfrm>
          <a:prstGeom prst="line">
            <a:avLst/>
          </a:prstGeom>
          <a:noFill/>
          <a:ln w="57150" cmpd="thickThin">
            <a:solidFill>
              <a:schemeClr val="tx1"/>
            </a:solidFill>
            <a:round/>
            <a:headEnd/>
            <a:tailEnd/>
          </a:ln>
        </p:spPr>
        <p:txBody>
          <a:bodyPr/>
          <a:lstStyle/>
          <a:p>
            <a:endParaRPr lang="uk-UA"/>
          </a:p>
        </p:txBody>
      </p:sp>
      <p:sp>
        <p:nvSpPr>
          <p:cNvPr id="8196" name="Rectangle 28"/>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accent2"/>
                </a:solidFill>
                <a:latin typeface="Book Antiqua" pitchFamily="18" charset="0"/>
              </a:rPr>
              <a:t>  Л е к ц і я   </a:t>
            </a:r>
            <a:r>
              <a:rPr lang="uk-UA" sz="1600" b="1" i="1" dirty="0" smtClean="0">
                <a:solidFill>
                  <a:schemeClr val="accent2"/>
                </a:solidFill>
                <a:latin typeface="Book Antiqua" pitchFamily="18" charset="0"/>
              </a:rPr>
              <a:t>12</a:t>
            </a:r>
            <a:r>
              <a:rPr lang="en-US" sz="1600" b="1" i="1" dirty="0" smtClean="0">
                <a:solidFill>
                  <a:schemeClr val="accent2"/>
                </a:solidFill>
                <a:latin typeface="Book Antiqua" pitchFamily="18" charset="0"/>
              </a:rPr>
              <a:t>.</a:t>
            </a:r>
            <a:r>
              <a:rPr lang="uk-UA" sz="1600" b="1" i="1" dirty="0">
                <a:solidFill>
                  <a:schemeClr val="tx2"/>
                </a:solidFill>
                <a:latin typeface="Book Antiqua" pitchFamily="18" charset="0"/>
              </a:rPr>
              <a:t>								</a:t>
            </a:r>
          </a:p>
        </p:txBody>
      </p:sp>
      <p:sp>
        <p:nvSpPr>
          <p:cNvPr id="8197" name="Line 29"/>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10" name="Rectangle 3"/>
          <p:cNvSpPr txBox="1">
            <a:spLocks noChangeArrowheads="1"/>
          </p:cNvSpPr>
          <p:nvPr/>
        </p:nvSpPr>
        <p:spPr>
          <a:xfrm>
            <a:off x="80901" y="436593"/>
            <a:ext cx="8961438" cy="5986473"/>
          </a:xfrm>
          <a:prstGeom prst="rect">
            <a:avLst/>
          </a:prstGeom>
        </p:spPr>
        <p:txBody>
          <a:bodyPr/>
          <a:lstStyle/>
          <a:p>
            <a:pPr indent="357188" algn="just">
              <a:lnSpc>
                <a:spcPct val="80000"/>
              </a:lnSpc>
              <a:spcBef>
                <a:spcPct val="20000"/>
              </a:spcBef>
              <a:defRPr/>
            </a:pPr>
            <a:r>
              <a:rPr lang="uk-UA" kern="0" dirty="0" smtClean="0">
                <a:latin typeface="+mn-lt"/>
              </a:rPr>
              <a:t>Швидший </a:t>
            </a:r>
            <a:r>
              <a:rPr lang="uk-UA" kern="0" dirty="0">
                <a:latin typeface="+mn-lt"/>
              </a:rPr>
              <a:t>спосіб запустити програму - це визначити для неї директорію або список файлів для перевірки:</a:t>
            </a:r>
          </a:p>
          <a:p>
            <a:pPr indent="357188" algn="just">
              <a:lnSpc>
                <a:spcPct val="80000"/>
              </a:lnSpc>
              <a:spcBef>
                <a:spcPct val="20000"/>
              </a:spcBef>
              <a:defRPr/>
            </a:pPr>
            <a:r>
              <a:rPr lang="uk-UA" kern="0" dirty="0">
                <a:solidFill>
                  <a:srgbClr val="C00000"/>
                </a:solidFill>
                <a:latin typeface="+mn-lt"/>
              </a:rPr>
              <a:t> </a:t>
            </a:r>
            <a:r>
              <a:rPr lang="uk-UA" i="1" kern="0" dirty="0">
                <a:solidFill>
                  <a:srgbClr val="C00000"/>
                </a:solidFill>
                <a:effectLst>
                  <a:outerShdw blurRad="38100" dist="38100" dir="2700000" algn="tl">
                    <a:srgbClr val="C0C0C0"/>
                  </a:outerShdw>
                </a:effectLst>
                <a:latin typeface="+mn-lt"/>
              </a:rPr>
              <a:t>$ Flawfinder src /</a:t>
            </a:r>
          </a:p>
          <a:p>
            <a:pPr indent="357188" algn="just">
              <a:lnSpc>
                <a:spcPct val="80000"/>
              </a:lnSpc>
              <a:spcBef>
                <a:spcPct val="20000"/>
              </a:spcBef>
              <a:defRPr/>
            </a:pPr>
            <a:r>
              <a:rPr lang="uk-UA" kern="0" dirty="0">
                <a:latin typeface="+mn-lt"/>
              </a:rPr>
              <a:t>За замовчуванням програма перевіряє тільки </a:t>
            </a:r>
            <a:r>
              <a:rPr lang="uk-UA" kern="0" dirty="0" smtClean="0">
                <a:latin typeface="+mn-lt"/>
              </a:rPr>
              <a:t>C-файли: c</a:t>
            </a:r>
            <a:r>
              <a:rPr lang="uk-UA" kern="0" dirty="0">
                <a:latin typeface="+mn-lt"/>
              </a:rPr>
              <a:t>, h, ec, ecp, pgc, C, cpp, cxx, cc, pcc, hpp або H. Програма не розбирає мову C. </a:t>
            </a:r>
            <a:r>
              <a:rPr lang="uk-UA" kern="0" dirty="0" err="1">
                <a:latin typeface="+mn-lt"/>
              </a:rPr>
              <a:t>Flawfinder</a:t>
            </a:r>
            <a:r>
              <a:rPr lang="uk-UA" kern="0" dirty="0">
                <a:latin typeface="+mn-lt"/>
              </a:rPr>
              <a:t> розрізняє деякі потенційно небезпечні функції, які використовують змінні замість констант, приводячи до високого ризику помилок. Якщо в одного з ваших файлів немає зазначеного розширення, ви можете задати ім'я файлу в</a:t>
            </a:r>
            <a:r>
              <a:rPr lang="uk-UA" kern="0" dirty="0">
                <a:effectLst>
                  <a:outerShdw blurRad="38100" dist="38100" dir="2700000" algn="tl">
                    <a:srgbClr val="C0C0C0"/>
                  </a:outerShdw>
                </a:effectLst>
                <a:latin typeface="+mn-lt"/>
              </a:rPr>
              <a:t> </a:t>
            </a:r>
            <a:r>
              <a:rPr lang="uk-UA" kern="0" dirty="0">
                <a:latin typeface="+mn-lt"/>
              </a:rPr>
              <a:t>командному рядку</a:t>
            </a:r>
            <a:r>
              <a:rPr lang="uk-UA" kern="0" dirty="0">
                <a:effectLst>
                  <a:outerShdw blurRad="38100" dist="38100" dir="2700000" algn="tl">
                    <a:srgbClr val="C0C0C0"/>
                  </a:outerShdw>
                </a:effectLst>
                <a:latin typeface="+mn-lt"/>
              </a:rPr>
              <a:t>:</a:t>
            </a:r>
          </a:p>
          <a:p>
            <a:pPr indent="357188" algn="just">
              <a:lnSpc>
                <a:spcPct val="80000"/>
              </a:lnSpc>
              <a:spcBef>
                <a:spcPct val="20000"/>
              </a:spcBef>
              <a:defRPr/>
            </a:pPr>
            <a:r>
              <a:rPr lang="uk-UA" i="1" kern="0" dirty="0">
                <a:effectLst>
                  <a:outerShdw blurRad="38100" dist="38100" dir="2700000" algn="tl">
                    <a:srgbClr val="C0C0C0"/>
                  </a:outerShdw>
                </a:effectLst>
                <a:latin typeface="+mn-lt"/>
              </a:rPr>
              <a:t>$ </a:t>
            </a:r>
            <a:r>
              <a:rPr lang="uk-UA" i="1" kern="0" dirty="0" err="1">
                <a:effectLst>
                  <a:outerShdw blurRad="38100" dist="38100" dir="2700000" algn="tl">
                    <a:srgbClr val="C0C0C0"/>
                  </a:outerShdw>
                </a:effectLst>
                <a:latin typeface="+mn-lt"/>
              </a:rPr>
              <a:t>Flawfinder</a:t>
            </a:r>
            <a:r>
              <a:rPr lang="uk-UA" i="1" kern="0" dirty="0">
                <a:effectLst>
                  <a:outerShdw blurRad="38100" dist="38100" dir="2700000" algn="tl">
                    <a:srgbClr val="C0C0C0"/>
                  </a:outerShdw>
                </a:effectLst>
                <a:latin typeface="+mn-lt"/>
              </a:rPr>
              <a:t> </a:t>
            </a:r>
            <a:r>
              <a:rPr lang="uk-UA" i="1" kern="0" dirty="0" err="1">
                <a:effectLst>
                  <a:outerShdw blurRad="38100" dist="38100" dir="2700000" algn="tl">
                    <a:srgbClr val="C0C0C0"/>
                  </a:outerShdw>
                </a:effectLst>
                <a:latin typeface="+mn-lt"/>
              </a:rPr>
              <a:t>ftpcmd.y</a:t>
            </a:r>
            <a:endParaRPr lang="en-US" i="1" kern="0" dirty="0">
              <a:effectLst>
                <a:outerShdw blurRad="38100" dist="38100" dir="2700000" algn="tl">
                  <a:srgbClr val="C0C0C0"/>
                </a:outerShdw>
              </a:effectLst>
              <a:latin typeface="+mn-lt"/>
            </a:endParaRPr>
          </a:p>
          <a:p>
            <a:pPr indent="357188" algn="just">
              <a:lnSpc>
                <a:spcPct val="80000"/>
              </a:lnSpc>
              <a:spcBef>
                <a:spcPct val="20000"/>
              </a:spcBef>
              <a:defRPr/>
            </a:pPr>
            <a:r>
              <a:rPr lang="uk-UA" kern="0" dirty="0">
                <a:latin typeface="+mn-lt"/>
              </a:rPr>
              <a:t>Висновок буде представлений у вигляді:</a:t>
            </a:r>
          </a:p>
          <a:p>
            <a:pPr indent="357188" algn="just">
              <a:lnSpc>
                <a:spcPct val="80000"/>
              </a:lnSpc>
              <a:spcBef>
                <a:spcPct val="20000"/>
              </a:spcBef>
              <a:defRPr/>
            </a:pPr>
            <a:r>
              <a:rPr lang="en-US" i="1" kern="0" dirty="0">
                <a:effectLst>
                  <a:outerShdw blurRad="38100" dist="38100" dir="2700000" algn="tl">
                    <a:srgbClr val="C0C0C0"/>
                  </a:outerShdw>
                </a:effectLst>
                <a:latin typeface="+mn-lt"/>
              </a:rPr>
              <a:t>f</a:t>
            </a:r>
            <a:r>
              <a:rPr lang="uk-UA" i="1" kern="0" dirty="0" err="1">
                <a:effectLst>
                  <a:outerShdw blurRad="38100" dist="38100" dir="2700000" algn="tl">
                    <a:srgbClr val="C0C0C0"/>
                  </a:outerShdw>
                </a:effectLst>
                <a:latin typeface="+mn-lt"/>
              </a:rPr>
              <a:t>ilename</a:t>
            </a:r>
            <a:r>
              <a:rPr lang="uk-UA" i="1" kern="0" dirty="0">
                <a:effectLst>
                  <a:outerShdw blurRad="38100" dist="38100" dir="2700000" algn="tl">
                    <a:srgbClr val="C0C0C0"/>
                  </a:outerShdw>
                </a:effectLst>
                <a:latin typeface="+mn-lt"/>
              </a:rPr>
              <a:t>: </a:t>
            </a:r>
            <a:r>
              <a:rPr lang="uk-UA" i="1" kern="0" dirty="0" err="1">
                <a:effectLst>
                  <a:outerShdw blurRad="38100" dist="38100" dir="2700000" algn="tl">
                    <a:srgbClr val="C0C0C0"/>
                  </a:outerShdw>
                </a:effectLst>
                <a:latin typeface="+mn-lt"/>
              </a:rPr>
              <a:t>line_number</a:t>
            </a:r>
            <a:r>
              <a:rPr lang="uk-UA" i="1" kern="0" dirty="0">
                <a:effectLst>
                  <a:outerShdw blurRad="38100" dist="38100" dir="2700000" algn="tl">
                    <a:srgbClr val="C0C0C0"/>
                  </a:outerShdw>
                </a:effectLst>
                <a:latin typeface="+mn-lt"/>
              </a:rPr>
              <a:t>: </a:t>
            </a:r>
            <a:r>
              <a:rPr lang="uk-UA" i="1" kern="0" dirty="0" err="1">
                <a:effectLst>
                  <a:outerShdw blurRad="38100" dist="38100" dir="2700000" algn="tl">
                    <a:srgbClr val="C0C0C0"/>
                  </a:outerShdw>
                </a:effectLst>
                <a:latin typeface="+mn-lt"/>
              </a:rPr>
              <a:t>column_number</a:t>
            </a:r>
            <a:r>
              <a:rPr lang="uk-UA" i="1" kern="0" dirty="0">
                <a:effectLst>
                  <a:outerShdw blurRad="38100" dist="38100" dir="2700000" algn="tl">
                    <a:srgbClr val="C0C0C0"/>
                  </a:outerShdw>
                </a:effectLst>
                <a:latin typeface="+mn-lt"/>
              </a:rPr>
              <a:t> [</a:t>
            </a:r>
            <a:r>
              <a:rPr lang="uk-UA" i="1" kern="0" dirty="0" err="1">
                <a:effectLst>
                  <a:outerShdw blurRad="38100" dist="38100" dir="2700000" algn="tl">
                    <a:srgbClr val="C0C0C0"/>
                  </a:outerShdw>
                </a:effectLst>
                <a:latin typeface="+mn-lt"/>
              </a:rPr>
              <a:t>risk_level</a:t>
            </a:r>
            <a:r>
              <a:rPr lang="uk-UA" i="1" kern="0" dirty="0">
                <a:effectLst>
                  <a:outerShdw blurRad="38100" dist="38100" dir="2700000" algn="tl">
                    <a:srgbClr val="C0C0C0"/>
                  </a:outerShdw>
                </a:effectLst>
                <a:latin typeface="+mn-lt"/>
              </a:rPr>
              <a:t>]</a:t>
            </a:r>
          </a:p>
          <a:p>
            <a:pPr indent="357188" algn="just">
              <a:lnSpc>
                <a:spcPct val="80000"/>
              </a:lnSpc>
              <a:spcBef>
                <a:spcPct val="20000"/>
              </a:spcBef>
              <a:defRPr/>
            </a:pPr>
            <a:r>
              <a:rPr lang="uk-UA" i="1" kern="0" dirty="0">
                <a:effectLst>
                  <a:outerShdw blurRad="38100" dist="38100" dir="2700000" algn="tl">
                    <a:srgbClr val="C0C0C0"/>
                  </a:outerShdw>
                </a:effectLst>
                <a:latin typeface="+mn-lt"/>
              </a:rPr>
              <a:t>(</a:t>
            </a:r>
            <a:r>
              <a:rPr lang="uk-UA" i="1" kern="0" dirty="0" err="1">
                <a:effectLst>
                  <a:outerShdw blurRad="38100" dist="38100" dir="2700000" algn="tl">
                    <a:srgbClr val="C0C0C0"/>
                  </a:outerShdw>
                </a:effectLst>
                <a:latin typeface="+mn-lt"/>
              </a:rPr>
              <a:t>Type</a:t>
            </a:r>
            <a:r>
              <a:rPr lang="uk-UA" i="1" kern="0" dirty="0">
                <a:effectLst>
                  <a:outerShdw blurRad="38100" dist="38100" dir="2700000" algn="tl">
                    <a:srgbClr val="C0C0C0"/>
                  </a:outerShdw>
                </a:effectLst>
                <a:latin typeface="+mn-lt"/>
              </a:rPr>
              <a:t>) </a:t>
            </a:r>
            <a:r>
              <a:rPr lang="uk-UA" i="1" kern="0" dirty="0" err="1">
                <a:effectLst>
                  <a:outerShdw blurRad="38100" dist="38100" dir="2700000" algn="tl">
                    <a:srgbClr val="C0C0C0"/>
                  </a:outerShdw>
                </a:effectLst>
                <a:latin typeface="+mn-lt"/>
              </a:rPr>
              <a:t>function_name</a:t>
            </a:r>
            <a:r>
              <a:rPr lang="uk-UA" i="1" kern="0" dirty="0">
                <a:effectLst>
                  <a:outerShdw blurRad="38100" dist="38100" dir="2700000" algn="tl">
                    <a:srgbClr val="C0C0C0"/>
                  </a:outerShdw>
                </a:effectLst>
                <a:latin typeface="+mn-lt"/>
              </a:rPr>
              <a:t>: </a:t>
            </a:r>
            <a:r>
              <a:rPr lang="uk-UA" i="1" kern="0" dirty="0" err="1" smtClean="0">
                <a:effectLst>
                  <a:outerShdw blurRad="38100" dist="38100" dir="2700000" algn="tl">
                    <a:srgbClr val="C0C0C0"/>
                  </a:outerShdw>
                </a:effectLst>
                <a:latin typeface="+mn-lt"/>
              </a:rPr>
              <a:t>message</a:t>
            </a:r>
            <a:endParaRPr lang="uk-UA" i="1" kern="0" dirty="0" smtClean="0">
              <a:effectLst>
                <a:outerShdw blurRad="38100" dist="38100" dir="2700000" algn="tl">
                  <a:srgbClr val="C0C0C0"/>
                </a:outerShdw>
              </a:effectLst>
              <a:latin typeface="+mn-lt"/>
            </a:endParaRPr>
          </a:p>
          <a:p>
            <a:pPr indent="357188" algn="just">
              <a:spcBef>
                <a:spcPct val="20000"/>
              </a:spcBef>
              <a:defRPr/>
            </a:pPr>
            <a:r>
              <a:rPr lang="uk-UA" b="1" kern="0" dirty="0" smtClean="0"/>
              <a:t>Параметр</a:t>
            </a:r>
            <a:r>
              <a:rPr lang="uk-UA" kern="0" dirty="0" smtClean="0"/>
              <a:t> </a:t>
            </a:r>
            <a:r>
              <a:rPr lang="uk-UA" i="1" kern="0" dirty="0" err="1" smtClean="0"/>
              <a:t>column_number</a:t>
            </a:r>
            <a:r>
              <a:rPr lang="uk-UA" kern="0" dirty="0" smtClean="0"/>
              <a:t> може бути пропущений в разі, якщо не включений параметр-columns. Використовуйте параметр</a:t>
            </a:r>
            <a:r>
              <a:rPr lang="uk-UA" i="1" kern="0" dirty="0" smtClean="0"/>
              <a:t>-</a:t>
            </a:r>
            <a:r>
              <a:rPr lang="uk-UA" i="1" kern="0" dirty="0" smtClean="0">
                <a:solidFill>
                  <a:srgbClr val="7030A0"/>
                </a:solidFill>
              </a:rPr>
              <a:t>m</a:t>
            </a:r>
            <a:r>
              <a:rPr lang="uk-UA" kern="0" dirty="0" smtClean="0"/>
              <a:t>, щоб визначити рівень ризику, вище якого слід видавати повідомлення. </a:t>
            </a:r>
            <a:r>
              <a:rPr lang="uk-UA" kern="0" dirty="0" err="1" smtClean="0"/>
              <a:t>Flawfinder</a:t>
            </a:r>
            <a:r>
              <a:rPr lang="uk-UA" kern="0" dirty="0" smtClean="0"/>
              <a:t> розміщує кожне попередження в залежності від категорій: переповнення буферу, неадекватний випадковий номер і помилковий тимчасовий файл. Використовуйте параметр </a:t>
            </a:r>
            <a:br>
              <a:rPr lang="uk-UA" kern="0" dirty="0" smtClean="0"/>
            </a:br>
            <a:r>
              <a:rPr lang="uk-UA" i="1" kern="0" dirty="0" smtClean="0"/>
              <a:t>-</a:t>
            </a:r>
            <a:r>
              <a:rPr lang="uk-UA" i="1" kern="0" dirty="0" smtClean="0">
                <a:solidFill>
                  <a:srgbClr val="7030A0"/>
                </a:solidFill>
              </a:rPr>
              <a:t>savehitlist</a:t>
            </a:r>
            <a:r>
              <a:rPr lang="uk-UA" kern="0" dirty="0" smtClean="0"/>
              <a:t> для виведення інформації у файл. Це спрощує аналіз вихідної інформації, особливо для великих проектів. Параметр </a:t>
            </a:r>
            <a:r>
              <a:rPr lang="uk-UA" i="1" kern="0" dirty="0" smtClean="0">
                <a:solidFill>
                  <a:srgbClr val="7030A0"/>
                </a:solidFill>
              </a:rPr>
              <a:t>-difflist </a:t>
            </a:r>
            <a:r>
              <a:rPr lang="uk-UA" kern="0" dirty="0" smtClean="0"/>
              <a:t>корисний, коли обробляється великий проект. </a:t>
            </a:r>
            <a:r>
              <a:rPr lang="uk-UA" kern="0" dirty="0" err="1" smtClean="0"/>
              <a:t>Flawfinder</a:t>
            </a:r>
            <a:r>
              <a:rPr lang="uk-UA" kern="0" dirty="0" smtClean="0"/>
              <a:t> ігнорує попередження, які вже є у файлі, заданому за допомогою параметра </a:t>
            </a:r>
            <a:r>
              <a:rPr lang="uk-UA" i="1" kern="0" dirty="0" smtClean="0">
                <a:solidFill>
                  <a:srgbClr val="7030A0"/>
                </a:solidFill>
              </a:rPr>
              <a:t>(-difflist </a:t>
            </a:r>
            <a:r>
              <a:rPr lang="uk-UA" i="1" kern="0" dirty="0" smtClean="0"/>
              <a:t>&lt;filename&gt;)</a:t>
            </a:r>
            <a:r>
              <a:rPr lang="uk-UA" kern="0" dirty="0" smtClean="0"/>
              <a:t> - можна зберігати файли з попередженнями на різних стадіях розробки, щоб відслідковувати нові функції. </a:t>
            </a:r>
          </a:p>
          <a:p>
            <a:pPr indent="357188" algn="just">
              <a:lnSpc>
                <a:spcPct val="80000"/>
              </a:lnSpc>
              <a:spcBef>
                <a:spcPct val="20000"/>
              </a:spcBef>
              <a:defRPr/>
            </a:pPr>
            <a:endParaRPr lang="uk-UA" i="1" kern="0" dirty="0">
              <a:effectLst>
                <a:outerShdw blurRad="38100" dist="38100" dir="2700000" algn="tl">
                  <a:srgbClr val="C0C0C0"/>
                </a:outerShdw>
              </a:effectLst>
              <a:latin typeface="+mn-lt"/>
            </a:endParaRPr>
          </a:p>
        </p:txBody>
      </p:sp>
      <p:sp>
        <p:nvSpPr>
          <p:cNvPr id="8" name="Номер слайда 7"/>
          <p:cNvSpPr>
            <a:spLocks noGrp="1"/>
          </p:cNvSpPr>
          <p:nvPr>
            <p:ph type="sldNum" sz="quarter" idx="12"/>
          </p:nvPr>
        </p:nvSpPr>
        <p:spPr>
          <a:xfrm>
            <a:off x="7024688" y="6524625"/>
            <a:ext cx="2133600" cy="328613"/>
          </a:xfrm>
        </p:spPr>
        <p:txBody>
          <a:bodyPr/>
          <a:lstStyle/>
          <a:p>
            <a:pPr>
              <a:defRPr/>
            </a:pPr>
            <a:fld id="{91E35DC3-C9B4-4E6D-93AF-6C02AC9958CC}" type="slidenum">
              <a:rPr lang="uk-UA" smtClean="0"/>
              <a:pPr>
                <a:defRPr/>
              </a:pPr>
              <a:t>7</a:t>
            </a:fld>
            <a:endParaRPr lang="uk-UA"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3175"/>
            <a:ext cx="9158288" cy="269875"/>
          </a:xfrm>
          <a:gradFill rotWithShape="1">
            <a:gsLst>
              <a:gs pos="0">
                <a:srgbClr val="DCB6FC"/>
              </a:gs>
              <a:gs pos="100000">
                <a:srgbClr val="9A7FB0"/>
              </a:gs>
            </a:gsLst>
            <a:path path="shape">
              <a:fillToRect l="50000" t="50000" r="50000" b="50000"/>
            </a:path>
          </a:gradFill>
        </p:spPr>
        <p:txBody>
          <a:bodyPr lIns="0" tIns="0" rIns="0" bIns="0"/>
          <a:lstStyle/>
          <a:p>
            <a:pPr algn="l" eaLnBrk="1" hangingPunct="1"/>
            <a:r>
              <a:rPr lang="uk-UA" sz="1600" b="1" i="1" dirty="0" smtClean="0">
                <a:latin typeface="Book Antiqua" pitchFamily="18" charset="0"/>
              </a:rPr>
              <a:t>                                                      </a:t>
            </a:r>
            <a:endParaRPr lang="uk-UA" sz="1600" b="1" i="1" dirty="0" smtClean="0">
              <a:solidFill>
                <a:schemeClr val="accent2"/>
              </a:solidFill>
              <a:latin typeface="Book Antiqua" pitchFamily="18" charset="0"/>
            </a:endParaRPr>
          </a:p>
        </p:txBody>
      </p:sp>
      <p:sp>
        <p:nvSpPr>
          <p:cNvPr id="10243" name="Line 3"/>
          <p:cNvSpPr>
            <a:spLocks noChangeShapeType="1"/>
          </p:cNvSpPr>
          <p:nvPr/>
        </p:nvSpPr>
        <p:spPr bwMode="auto">
          <a:xfrm>
            <a:off x="196850" y="290513"/>
            <a:ext cx="8997950" cy="0"/>
          </a:xfrm>
          <a:prstGeom prst="line">
            <a:avLst/>
          </a:prstGeom>
          <a:noFill/>
          <a:ln w="57150" cmpd="thickThin">
            <a:solidFill>
              <a:schemeClr val="tx1"/>
            </a:solidFill>
            <a:round/>
            <a:headEnd/>
            <a:tailEnd/>
          </a:ln>
        </p:spPr>
        <p:txBody>
          <a:bodyPr/>
          <a:lstStyle/>
          <a:p>
            <a:endParaRPr lang="uk-UA"/>
          </a:p>
        </p:txBody>
      </p:sp>
      <p:sp>
        <p:nvSpPr>
          <p:cNvPr id="10244" name="Rectangle 4"/>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tx2"/>
                </a:solidFill>
                <a:latin typeface="Book Antiqua" pitchFamily="18" charset="0"/>
              </a:rPr>
              <a:t>     </a:t>
            </a:r>
            <a:r>
              <a:rPr lang="uk-UA" sz="1600" b="1" i="1" dirty="0">
                <a:solidFill>
                  <a:schemeClr val="accent2"/>
                </a:solidFill>
                <a:latin typeface="Book Antiqua" pitchFamily="18" charset="0"/>
              </a:rPr>
              <a:t>Л е к ц і я   </a:t>
            </a:r>
            <a:r>
              <a:rPr lang="uk-UA" sz="1600" b="1" i="1" dirty="0" smtClean="0">
                <a:solidFill>
                  <a:schemeClr val="accent2"/>
                </a:solidFill>
                <a:latin typeface="Book Antiqua" pitchFamily="18" charset="0"/>
              </a:rPr>
              <a:t>12</a:t>
            </a:r>
            <a:r>
              <a:rPr lang="en-US" sz="1600" b="1" i="1" dirty="0" smtClean="0">
                <a:solidFill>
                  <a:schemeClr val="tx2"/>
                </a:solidFill>
                <a:latin typeface="Book Antiqua" pitchFamily="18" charset="0"/>
              </a:rPr>
              <a:t>                                                 </a:t>
            </a:r>
            <a:r>
              <a:rPr lang="uk-UA" sz="1600" b="1" i="1" dirty="0">
                <a:solidFill>
                  <a:schemeClr val="tx2"/>
                </a:solidFill>
                <a:latin typeface="Book Antiqua" pitchFamily="18" charset="0"/>
              </a:rPr>
              <a:t>					</a:t>
            </a:r>
          </a:p>
        </p:txBody>
      </p:sp>
      <p:sp>
        <p:nvSpPr>
          <p:cNvPr id="10245" name="Line 5"/>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10" name="Rectangle 3"/>
          <p:cNvSpPr txBox="1">
            <a:spLocks noChangeArrowheads="1"/>
          </p:cNvSpPr>
          <p:nvPr/>
        </p:nvSpPr>
        <p:spPr>
          <a:xfrm>
            <a:off x="196850" y="508000"/>
            <a:ext cx="8756650" cy="4781550"/>
          </a:xfrm>
          <a:prstGeom prst="rect">
            <a:avLst/>
          </a:prstGeom>
        </p:spPr>
        <p:txBody>
          <a:bodyPr/>
          <a:lstStyle/>
          <a:p>
            <a:pPr>
              <a:lnSpc>
                <a:spcPct val="90000"/>
              </a:lnSpc>
              <a:spcBef>
                <a:spcPts val="0"/>
              </a:spcBef>
              <a:defRPr/>
            </a:pPr>
            <a:r>
              <a:rPr lang="uk-UA" sz="2700" b="1" u="sng" kern="0" dirty="0">
                <a:latin typeface="+mn-lt"/>
              </a:rPr>
              <a:t>Що пропускають автоматизовані </a:t>
            </a:r>
            <a:r>
              <a:rPr lang="uk-UA" sz="2700" b="1" u="sng" kern="0" dirty="0" smtClean="0">
                <a:latin typeface="+mn-lt"/>
              </a:rPr>
              <a:t>засоби аудиту</a:t>
            </a:r>
            <a:r>
              <a:rPr lang="uk-UA" sz="2700" b="1" u="sng" kern="0" dirty="0">
                <a:latin typeface="+mn-lt"/>
              </a:rPr>
              <a:t>?</a:t>
            </a:r>
            <a:endParaRPr lang="uk-UA" sz="2700" u="sng" kern="0" dirty="0">
              <a:latin typeface="+mn-lt"/>
            </a:endParaRPr>
          </a:p>
          <a:p>
            <a:pPr indent="357188" algn="just">
              <a:lnSpc>
                <a:spcPct val="90000"/>
              </a:lnSpc>
              <a:spcBef>
                <a:spcPct val="20000"/>
              </a:spcBef>
              <a:defRPr/>
            </a:pPr>
            <a:endParaRPr lang="uk-UA" sz="2800" u="sng" kern="0" dirty="0" smtClean="0">
              <a:latin typeface="+mn-lt"/>
            </a:endParaRPr>
          </a:p>
          <a:p>
            <a:pPr indent="357188" algn="just">
              <a:lnSpc>
                <a:spcPct val="90000"/>
              </a:lnSpc>
              <a:spcBef>
                <a:spcPct val="20000"/>
              </a:spcBef>
              <a:defRPr/>
            </a:pPr>
            <a:r>
              <a:rPr lang="uk-UA" sz="2800" kern="0" dirty="0" smtClean="0">
                <a:latin typeface="+mn-lt"/>
              </a:rPr>
              <a:t>Автоматизовані </a:t>
            </a:r>
            <a:r>
              <a:rPr lang="uk-UA" sz="2800" kern="0" dirty="0">
                <a:latin typeface="+mn-lt"/>
              </a:rPr>
              <a:t>засоби розуміють синтаксичні правила мови програмування. Вони виявляють проблеми, які відносяться до специфічних функцій або те, що функція використана неправильно. </a:t>
            </a:r>
          </a:p>
          <a:p>
            <a:pPr indent="357188" algn="just">
              <a:lnSpc>
                <a:spcPct val="90000"/>
              </a:lnSpc>
              <a:spcBef>
                <a:spcPct val="20000"/>
              </a:spcBef>
              <a:defRPr/>
            </a:pPr>
            <a:r>
              <a:rPr lang="uk-UA" sz="2800" kern="0" dirty="0">
                <a:latin typeface="+mn-lt"/>
              </a:rPr>
              <a:t>Автоматизовані засоби не можуть знайти або </a:t>
            </a:r>
            <a:r>
              <a:rPr lang="uk-UA" sz="2800" kern="0" dirty="0" smtClean="0">
                <a:latin typeface="+mn-lt"/>
              </a:rPr>
              <a:t>вирішити </a:t>
            </a:r>
            <a:r>
              <a:rPr lang="uk-UA" sz="2800" kern="0" dirty="0">
                <a:latin typeface="+mn-lt"/>
              </a:rPr>
              <a:t>логічні проблеми у вихідному коді. Логічні проблеми включають арифметичні, булеві порівняння і підстановку змінних.</a:t>
            </a:r>
          </a:p>
          <a:p>
            <a:pPr indent="357188">
              <a:lnSpc>
                <a:spcPct val="80000"/>
              </a:lnSpc>
              <a:spcBef>
                <a:spcPct val="20000"/>
              </a:spcBef>
              <a:buFont typeface="Wingdings" pitchFamily="2" charset="2"/>
              <a:buChar char="Ø"/>
              <a:defRPr/>
            </a:pPr>
            <a:r>
              <a:rPr lang="ru-RU" sz="2700" b="1" kern="0" dirty="0" err="1"/>
              <a:t>Невідповідність</a:t>
            </a:r>
            <a:r>
              <a:rPr lang="ru-RU" sz="2700" b="1" kern="0" dirty="0"/>
              <a:t> </a:t>
            </a:r>
            <a:r>
              <a:rPr lang="ru-RU" sz="2700" b="1" kern="0" dirty="0" err="1"/>
              <a:t>цілих</a:t>
            </a:r>
            <a:r>
              <a:rPr lang="ru-RU" sz="2700" b="1" kern="0" dirty="0"/>
              <a:t> чисел </a:t>
            </a:r>
            <a:r>
              <a:rPr lang="ru-RU" sz="2700" b="1" kern="0" dirty="0" err="1"/>
              <a:t>і</a:t>
            </a:r>
            <a:r>
              <a:rPr lang="ru-RU" sz="2700" b="1" kern="0" dirty="0"/>
              <a:t> </a:t>
            </a:r>
            <a:r>
              <a:rPr lang="ru-RU" sz="2700" b="1" kern="0" dirty="0" err="1"/>
              <a:t>форматів</a:t>
            </a:r>
            <a:r>
              <a:rPr lang="ru-RU" sz="2700" b="1" kern="0" dirty="0"/>
              <a:t> </a:t>
            </a:r>
            <a:r>
              <a:rPr lang="ru-RU" sz="2700" b="1" kern="0" dirty="0" err="1"/>
              <a:t>їх</a:t>
            </a:r>
            <a:r>
              <a:rPr lang="ru-RU" sz="2700" b="1" kern="0" dirty="0"/>
              <a:t> </a:t>
            </a:r>
            <a:r>
              <a:rPr lang="ru-RU" sz="2700" b="1" kern="0" dirty="0" err="1"/>
              <a:t>використання</a:t>
            </a:r>
            <a:r>
              <a:rPr lang="ru-RU" sz="2700" b="1" kern="0" dirty="0"/>
              <a:t>.</a:t>
            </a:r>
            <a:endParaRPr lang="uk-UA" sz="2700" b="1" kern="0" dirty="0"/>
          </a:p>
          <a:p>
            <a:pPr indent="357188">
              <a:lnSpc>
                <a:spcPct val="80000"/>
              </a:lnSpc>
              <a:spcBef>
                <a:spcPct val="20000"/>
              </a:spcBef>
              <a:buFont typeface="Wingdings" pitchFamily="2" charset="2"/>
              <a:buChar char="Ø"/>
              <a:defRPr/>
            </a:pPr>
            <a:r>
              <a:rPr lang="uk-UA" sz="2700" b="1" kern="0" dirty="0"/>
              <a:t>Логічні </a:t>
            </a:r>
            <a:r>
              <a:rPr lang="uk-UA" sz="2700" b="1" kern="0" dirty="0" smtClean="0"/>
              <a:t>умови </a:t>
            </a:r>
            <a:r>
              <a:rPr lang="uk-UA" sz="2700" b="1" kern="0" dirty="0"/>
              <a:t>(булеві змінні).</a:t>
            </a:r>
          </a:p>
          <a:p>
            <a:pPr indent="357188">
              <a:lnSpc>
                <a:spcPct val="80000"/>
              </a:lnSpc>
              <a:spcBef>
                <a:spcPct val="20000"/>
              </a:spcBef>
              <a:buFont typeface="Wingdings" pitchFamily="2" charset="2"/>
              <a:buChar char="Ø"/>
              <a:defRPr/>
            </a:pPr>
            <a:r>
              <a:rPr lang="uk-UA" sz="2700" b="1" kern="0" dirty="0" smtClean="0"/>
              <a:t>Раніше </a:t>
            </a:r>
            <a:r>
              <a:rPr lang="uk-UA" sz="2700" b="1" kern="0" dirty="0"/>
              <a:t>скомпільованій </a:t>
            </a:r>
            <a:r>
              <a:rPr lang="uk-UA" sz="2700" b="1" kern="0" dirty="0" smtClean="0"/>
              <a:t>двійковий </a:t>
            </a:r>
            <a:r>
              <a:rPr lang="uk-UA" sz="2700" b="1" kern="0" dirty="0"/>
              <a:t>код.</a:t>
            </a:r>
          </a:p>
          <a:p>
            <a:pPr indent="357188" algn="just">
              <a:lnSpc>
                <a:spcPct val="90000"/>
              </a:lnSpc>
              <a:spcBef>
                <a:spcPct val="20000"/>
              </a:spcBef>
              <a:defRPr/>
            </a:pPr>
            <a:endParaRPr lang="uk-UA" sz="2800" kern="0" dirty="0">
              <a:latin typeface="+mn-lt"/>
            </a:endParaRPr>
          </a:p>
        </p:txBody>
      </p:sp>
      <p:sp>
        <p:nvSpPr>
          <p:cNvPr id="8" name="Номер слайда 7"/>
          <p:cNvSpPr>
            <a:spLocks noGrp="1"/>
          </p:cNvSpPr>
          <p:nvPr>
            <p:ph type="sldNum" sz="quarter" idx="12"/>
          </p:nvPr>
        </p:nvSpPr>
        <p:spPr>
          <a:xfrm>
            <a:off x="7010400" y="6524625"/>
            <a:ext cx="2133600" cy="328613"/>
          </a:xfrm>
        </p:spPr>
        <p:txBody>
          <a:bodyPr/>
          <a:lstStyle/>
          <a:p>
            <a:pPr>
              <a:defRPr/>
            </a:pPr>
            <a:fld id="{91E35DC3-C9B4-4E6D-93AF-6C02AC9958CC}" type="slidenum">
              <a:rPr lang="uk-UA" smtClean="0"/>
              <a:pPr>
                <a:defRPr/>
              </a:pPr>
              <a:t>8</a:t>
            </a:fld>
            <a:endParaRPr lang="uk-UA"/>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3175"/>
            <a:ext cx="9158288" cy="269875"/>
          </a:xfrm>
          <a:gradFill rotWithShape="1">
            <a:gsLst>
              <a:gs pos="0">
                <a:srgbClr val="DCB6FC"/>
              </a:gs>
              <a:gs pos="100000">
                <a:srgbClr val="9A7FB0"/>
              </a:gs>
            </a:gsLst>
            <a:path path="shape">
              <a:fillToRect l="50000" t="50000" r="50000" b="50000"/>
            </a:path>
          </a:gradFill>
        </p:spPr>
        <p:txBody>
          <a:bodyPr lIns="0" tIns="0" rIns="0" bIns="0"/>
          <a:lstStyle/>
          <a:p>
            <a:pPr algn="r" eaLnBrk="1" hangingPunct="1"/>
            <a:r>
              <a:rPr lang="uk-UA" sz="1600" b="1" i="1" dirty="0" smtClean="0">
                <a:latin typeface="Book Antiqua" pitchFamily="18" charset="0"/>
              </a:rPr>
              <a:t> </a:t>
            </a:r>
            <a:endParaRPr lang="uk-UA" sz="1600" b="1" i="1" dirty="0" smtClean="0">
              <a:solidFill>
                <a:schemeClr val="accent2"/>
              </a:solidFill>
              <a:latin typeface="Book Antiqua" pitchFamily="18" charset="0"/>
            </a:endParaRPr>
          </a:p>
        </p:txBody>
      </p:sp>
      <p:sp>
        <p:nvSpPr>
          <p:cNvPr id="11267" name="Rectangle 4"/>
          <p:cNvSpPr>
            <a:spLocks noChangeArrowheads="1"/>
          </p:cNvSpPr>
          <p:nvPr/>
        </p:nvSpPr>
        <p:spPr bwMode="auto">
          <a:xfrm>
            <a:off x="0" y="6583363"/>
            <a:ext cx="9158288" cy="269875"/>
          </a:xfrm>
          <a:prstGeom prst="rect">
            <a:avLst/>
          </a:prstGeom>
          <a:gradFill rotWithShape="1">
            <a:gsLst>
              <a:gs pos="0">
                <a:srgbClr val="DCB6FC"/>
              </a:gs>
              <a:gs pos="100000">
                <a:srgbClr val="9A7FB0"/>
              </a:gs>
            </a:gsLst>
            <a:path path="shape">
              <a:fillToRect l="50000" t="50000" r="50000" b="50000"/>
            </a:path>
          </a:gradFill>
          <a:ln w="25400">
            <a:noFill/>
            <a:miter lim="800000"/>
            <a:headEnd/>
            <a:tailEnd/>
          </a:ln>
        </p:spPr>
        <p:txBody>
          <a:bodyPr lIns="0" tIns="0" rIns="0" bIns="0" anchor="ctr"/>
          <a:lstStyle/>
          <a:p>
            <a:r>
              <a:rPr lang="uk-UA" sz="1600" b="1" i="1" dirty="0">
                <a:solidFill>
                  <a:schemeClr val="tx2"/>
                </a:solidFill>
                <a:latin typeface="Book Antiqua" pitchFamily="18" charset="0"/>
              </a:rPr>
              <a:t>     </a:t>
            </a:r>
            <a:r>
              <a:rPr lang="uk-UA" sz="1600" b="1" i="1" dirty="0">
                <a:solidFill>
                  <a:schemeClr val="accent2"/>
                </a:solidFill>
                <a:latin typeface="Book Antiqua" pitchFamily="18" charset="0"/>
              </a:rPr>
              <a:t>Л е к ц і я   </a:t>
            </a:r>
            <a:r>
              <a:rPr lang="uk-UA" sz="1600" b="1" i="1" dirty="0" smtClean="0">
                <a:solidFill>
                  <a:schemeClr val="accent2"/>
                </a:solidFill>
                <a:latin typeface="Book Antiqua" pitchFamily="18" charset="0"/>
              </a:rPr>
              <a:t>12</a:t>
            </a:r>
            <a:r>
              <a:rPr lang="en-US" sz="1600" b="1" i="1" dirty="0" smtClean="0">
                <a:solidFill>
                  <a:schemeClr val="accent2"/>
                </a:solidFill>
                <a:latin typeface="Book Antiqua" pitchFamily="18" charset="0"/>
              </a:rPr>
              <a:t>.</a:t>
            </a:r>
            <a:r>
              <a:rPr lang="uk-UA" sz="1600" b="1" i="1" dirty="0">
                <a:solidFill>
                  <a:schemeClr val="tx2"/>
                </a:solidFill>
                <a:latin typeface="Book Antiqua" pitchFamily="18" charset="0"/>
              </a:rPr>
              <a:t>								</a:t>
            </a:r>
          </a:p>
        </p:txBody>
      </p:sp>
      <p:sp>
        <p:nvSpPr>
          <p:cNvPr id="11268" name="Line 5"/>
          <p:cNvSpPr>
            <a:spLocks noChangeShapeType="1"/>
          </p:cNvSpPr>
          <p:nvPr/>
        </p:nvSpPr>
        <p:spPr bwMode="auto">
          <a:xfrm>
            <a:off x="6453188" y="6573838"/>
            <a:ext cx="2698750" cy="0"/>
          </a:xfrm>
          <a:prstGeom prst="line">
            <a:avLst/>
          </a:prstGeom>
          <a:noFill/>
          <a:ln w="57150" cmpd="thinThick">
            <a:solidFill>
              <a:schemeClr val="tx1"/>
            </a:solidFill>
            <a:round/>
            <a:headEnd/>
            <a:tailEnd/>
          </a:ln>
        </p:spPr>
        <p:txBody>
          <a:bodyPr/>
          <a:lstStyle/>
          <a:p>
            <a:endParaRPr lang="uk-UA"/>
          </a:p>
        </p:txBody>
      </p:sp>
      <p:sp>
        <p:nvSpPr>
          <p:cNvPr id="11269" name="Line 27"/>
          <p:cNvSpPr>
            <a:spLocks noChangeShapeType="1"/>
          </p:cNvSpPr>
          <p:nvPr/>
        </p:nvSpPr>
        <p:spPr bwMode="auto">
          <a:xfrm>
            <a:off x="196850" y="290513"/>
            <a:ext cx="8997950" cy="0"/>
          </a:xfrm>
          <a:prstGeom prst="line">
            <a:avLst/>
          </a:prstGeom>
          <a:noFill/>
          <a:ln w="57150" cmpd="thickThin">
            <a:solidFill>
              <a:schemeClr val="tx1"/>
            </a:solidFill>
            <a:round/>
            <a:headEnd/>
            <a:tailEnd/>
          </a:ln>
        </p:spPr>
        <p:txBody>
          <a:bodyPr/>
          <a:lstStyle/>
          <a:p>
            <a:endParaRPr lang="uk-UA"/>
          </a:p>
        </p:txBody>
      </p:sp>
      <p:sp>
        <p:nvSpPr>
          <p:cNvPr id="9" name="Rectangle 2"/>
          <p:cNvSpPr txBox="1">
            <a:spLocks noChangeArrowheads="1"/>
          </p:cNvSpPr>
          <p:nvPr/>
        </p:nvSpPr>
        <p:spPr bwMode="auto">
          <a:xfrm>
            <a:off x="457200" y="274638"/>
            <a:ext cx="8229600" cy="1143000"/>
          </a:xfrm>
          <a:prstGeom prst="rect">
            <a:avLst/>
          </a:prstGeom>
          <a:noFill/>
          <a:ln w="9525">
            <a:noFill/>
            <a:miter lim="800000"/>
            <a:headEnd/>
            <a:tailEnd/>
          </a:ln>
          <a:effectLst/>
        </p:spPr>
        <p:txBody>
          <a:bodyPr anchor="ctr"/>
          <a:lstStyle/>
          <a:p>
            <a:pPr algn="ctr">
              <a:defRPr/>
            </a:pPr>
            <a:r>
              <a:rPr lang="uk-UA" sz="4400" b="1" kern="0" dirty="0">
                <a:solidFill>
                  <a:schemeClr val="tx2"/>
                </a:solidFill>
                <a:latin typeface="+mj-lt"/>
                <a:ea typeface="+mj-ea"/>
                <a:cs typeface="+mj-cs"/>
              </a:rPr>
              <a:t>RATS</a:t>
            </a:r>
            <a:r>
              <a:rPr lang="uk-UA" sz="4400" kern="0" dirty="0">
                <a:solidFill>
                  <a:schemeClr val="tx2"/>
                </a:solidFill>
                <a:latin typeface="+mj-lt"/>
                <a:ea typeface="+mj-ea"/>
                <a:cs typeface="+mj-cs"/>
              </a:rPr>
              <a:t> </a:t>
            </a:r>
          </a:p>
        </p:txBody>
      </p:sp>
      <p:sp>
        <p:nvSpPr>
          <p:cNvPr id="10" name="Rectangle 3"/>
          <p:cNvSpPr txBox="1">
            <a:spLocks noChangeArrowheads="1"/>
          </p:cNvSpPr>
          <p:nvPr/>
        </p:nvSpPr>
        <p:spPr>
          <a:xfrm>
            <a:off x="196850" y="1238250"/>
            <a:ext cx="8756650" cy="4852988"/>
          </a:xfrm>
          <a:prstGeom prst="rect">
            <a:avLst/>
          </a:prstGeom>
        </p:spPr>
        <p:txBody>
          <a:bodyPr/>
          <a:lstStyle/>
          <a:p>
            <a:pPr indent="357188" algn="just">
              <a:lnSpc>
                <a:spcPct val="90000"/>
              </a:lnSpc>
              <a:spcBef>
                <a:spcPct val="20000"/>
              </a:spcBef>
              <a:defRPr/>
            </a:pPr>
            <a:r>
              <a:rPr lang="uk-UA" sz="2800" b="1" kern="0" dirty="0">
                <a:latin typeface="+mn-lt"/>
              </a:rPr>
              <a:t>Програма RATS</a:t>
            </a:r>
            <a:r>
              <a:rPr lang="uk-UA" sz="2800" kern="0" dirty="0">
                <a:latin typeface="+mn-lt"/>
              </a:rPr>
              <a:t> (Rough Auditing Tool for Security) від Secure Software Solutions може допомогти програмістам згладити недоліки їх додатків, написаних на C, C++, Perl, PHP або Python. На відміну від Flawfinder, RATS написана на C і містить </a:t>
            </a:r>
            <a:r>
              <a:rPr lang="uk-UA" sz="2800" u="sng" kern="0" dirty="0">
                <a:solidFill>
                  <a:srgbClr val="7030A0"/>
                </a:solidFill>
                <a:latin typeface="+mn-lt"/>
              </a:rPr>
              <a:t>зовнішню колекцію правил</a:t>
            </a:r>
            <a:r>
              <a:rPr lang="uk-UA" sz="2800" kern="0" dirty="0">
                <a:latin typeface="+mn-lt"/>
              </a:rPr>
              <a:t>, описаних в XML (</a:t>
            </a:r>
            <a:r>
              <a:rPr lang="uk-UA" sz="2800" i="1" dirty="0"/>
              <a:t>Extensible Markup Language - розши́рювана мо́ва розмі́тки)</a:t>
            </a:r>
            <a:r>
              <a:rPr lang="uk-UA" sz="2800" kern="0" dirty="0">
                <a:latin typeface="+mn-lt"/>
              </a:rPr>
              <a:t>, які застосовуються для кожної </a:t>
            </a:r>
            <a:r>
              <a:rPr lang="uk-UA" sz="2800" kern="0" smtClean="0">
                <a:latin typeface="+mn-lt"/>
              </a:rPr>
              <a:t>мови </a:t>
            </a:r>
            <a:r>
              <a:rPr lang="uk-UA" sz="2800" kern="0" smtClean="0">
                <a:latin typeface="+mn-lt"/>
              </a:rPr>
              <a:t>програмування</a:t>
            </a:r>
            <a:r>
              <a:rPr lang="uk-UA" sz="2800" kern="0" dirty="0" smtClean="0">
                <a:latin typeface="+mn-lt"/>
              </a:rPr>
              <a:t>.</a:t>
            </a:r>
            <a:endParaRPr lang="uk-UA" sz="2800" b="1" kern="0" dirty="0">
              <a:latin typeface="+mn-lt"/>
            </a:endParaRPr>
          </a:p>
          <a:p>
            <a:pPr indent="357188" algn="just">
              <a:lnSpc>
                <a:spcPct val="90000"/>
              </a:lnSpc>
              <a:spcBef>
                <a:spcPct val="20000"/>
              </a:spcBef>
              <a:defRPr/>
            </a:pPr>
            <a:r>
              <a:rPr lang="uk-UA" sz="2800" kern="0" dirty="0">
                <a:latin typeface="+mn-lt"/>
              </a:rPr>
              <a:t>Програма легко компілюється більшістю Unix-систем, потрібно лише переконатися, що у вас встановлений Expat XML Parser (http://sourceforge.net/projects/expat/). </a:t>
            </a:r>
          </a:p>
        </p:txBody>
      </p:sp>
      <p:sp>
        <p:nvSpPr>
          <p:cNvPr id="11" name="Номер слайда 10"/>
          <p:cNvSpPr>
            <a:spLocks noGrp="1"/>
          </p:cNvSpPr>
          <p:nvPr>
            <p:ph type="sldNum" sz="quarter" idx="12"/>
          </p:nvPr>
        </p:nvSpPr>
        <p:spPr>
          <a:xfrm>
            <a:off x="7010400" y="6524625"/>
            <a:ext cx="2133600" cy="328613"/>
          </a:xfrm>
        </p:spPr>
        <p:txBody>
          <a:bodyPr/>
          <a:lstStyle/>
          <a:p>
            <a:pPr>
              <a:defRPr/>
            </a:pPr>
            <a:fld id="{91E35DC3-C9B4-4E6D-93AF-6C02AC9958CC}" type="slidenum">
              <a:rPr lang="uk-UA" smtClean="0"/>
              <a:pPr>
                <a:defRPr/>
              </a:pPr>
              <a:t>9</a:t>
            </a:fld>
            <a:endParaRPr lang="uk-UA"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2735</TotalTime>
  <Words>3183</Words>
  <Application>Microsoft Office PowerPoint</Application>
  <PresentationFormat>Экран (4:3)</PresentationFormat>
  <Paragraphs>248</Paragraphs>
  <Slides>39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39</vt:i4>
      </vt:variant>
    </vt:vector>
  </HeadingPairs>
  <TitlesOfParts>
    <vt:vector size="40" baseType="lpstr">
      <vt:lpstr>Default Design</vt:lpstr>
      <vt:lpstr>                                                     </vt:lpstr>
      <vt:lpstr>                                                     </vt:lpstr>
      <vt:lpstr>                                                     </vt:lpstr>
      <vt:lpstr>                                                     </vt:lpstr>
      <vt:lpstr> </vt:lpstr>
      <vt:lpstr> </vt:lpstr>
      <vt:lpstr> </vt:lpstr>
      <vt:lpstr>                                                      </vt:lpstr>
      <vt:lpstr> </vt:lpstr>
      <vt:lpstr>                                                     </vt:lpstr>
      <vt:lpstr>                                                     </vt:lpstr>
      <vt:lpstr>                                                      </vt:lpstr>
      <vt:lpstr>                                                      </vt:lpstr>
      <vt:lpstr>                                                      </vt:lpstr>
      <vt:lpstr>Nessus</vt:lpstr>
      <vt:lpstr>                                                      </vt:lpstr>
      <vt:lpstr>Інсталяція</vt:lpstr>
      <vt:lpstr>Слайд 18</vt:lpstr>
      <vt:lpstr>Сканування та аналіз системи</vt:lpstr>
      <vt:lpstr>Слайд 20</vt:lpstr>
      <vt:lpstr>Слайд 21</vt:lpstr>
      <vt:lpstr>Слайд 22</vt:lpstr>
      <vt:lpstr>STAT</vt:lpstr>
      <vt:lpstr>Рис. 5.  Інтерфейс STAT </vt:lpstr>
      <vt:lpstr>Слайд 25</vt:lpstr>
      <vt:lpstr>Слайд 26</vt:lpstr>
      <vt:lpstr>Рис.7. Ви можете самостійно настроїти конфігурацію </vt:lpstr>
      <vt:lpstr>Слайд 28</vt:lpstr>
      <vt:lpstr>Щоб почати сканування цих систем, нам необхідно задати аутентифікаційну інформацію для систем, клацнувши на кнопці Configure. По цій команді відкривається діалогове вікно Authentication, показане на ілюстрації нижче . </vt:lpstr>
      <vt:lpstr>Слайд 30</vt:lpstr>
      <vt:lpstr>Retina</vt:lpstr>
      <vt:lpstr> Головне вікно Retina </vt:lpstr>
      <vt:lpstr>Перед початком сканування ви можете вивчити деякі параметри і настройки. Вибрати Tools / Options, щоб відкрити вікно Options, показане далі.</vt:lpstr>
      <vt:lpstr>У цьому вікні ви можете керувати налаштуваннями сканування, параметрами виведення повідомлень і попереджень і навіть розкладом, так що ви можете сканувати уразливості на постійній основі, що дуже корисно. </vt:lpstr>
      <vt:lpstr>Вибрати Tools / Reports, щоб відкрити вікно Reports. Ви можете налаштувати звіти, створювані Retina.</vt:lpstr>
      <vt:lpstr>Слайд 36</vt:lpstr>
      <vt:lpstr>InternetScanner</vt:lpstr>
      <vt:lpstr>Конфігурування політики</vt:lpstr>
      <vt:lpstr>Звіти</vt:lpstr>
    </vt:vector>
  </TitlesOfParts>
  <Company>IAPMM NAS 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 а х и с т   і н ф о р м а ц і ї   в   к о м п ‘ ю т е р н и х   м е р е ж а х .</dc:title>
  <dc:creator>CH3_srv</dc:creator>
  <cp:lastModifiedBy>User</cp:lastModifiedBy>
  <cp:revision>142</cp:revision>
  <dcterms:created xsi:type="dcterms:W3CDTF">2009-04-07T12:04:39Z</dcterms:created>
  <dcterms:modified xsi:type="dcterms:W3CDTF">2022-02-07T10:59:52Z</dcterms:modified>
</cp:coreProperties>
</file>