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66" r:id="rId4"/>
    <p:sldId id="283" r:id="rId5"/>
    <p:sldId id="271" r:id="rId6"/>
    <p:sldId id="282" r:id="rId7"/>
    <p:sldId id="267" r:id="rId8"/>
    <p:sldId id="285" r:id="rId9"/>
    <p:sldId id="286" r:id="rId10"/>
    <p:sldId id="275" r:id="rId11"/>
    <p:sldId id="281" r:id="rId12"/>
    <p:sldId id="277" r:id="rId13"/>
    <p:sldId id="278" r:id="rId14"/>
    <p:sldId id="279" r:id="rId15"/>
    <p:sldId id="280" r:id="rId16"/>
    <p:sldId id="273" r:id="rId17"/>
    <p:sldId id="288" r:id="rId18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nah Beatty-Tucker" initials="SBT" lastIdx="0" clrIdx="0"/>
  <p:cmAuthor id="1" name="jc mo" initials="jm" lastIdx="1" clrIdx="1"/>
  <p:cmAuthor id="2" name="jc mo" initials="jm [2]" lastIdx="1" clrIdx="2"/>
  <p:cmAuthor id="3" name="jc mo" initials="jm [3]" lastIdx="1" clrIdx="3"/>
  <p:cmAuthor id="4" name="jc mo" initials="jm [4]" lastIdx="1" clrIdx="4"/>
  <p:cmAuthor id="5" name="Gibson, Elizabeth (ELS-CMA)" initials="GE(" lastIdx="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00"/>
    <a:srgbClr val="E18540"/>
    <a:srgbClr val="595959"/>
    <a:srgbClr val="222B3C"/>
    <a:srgbClr val="D7EAEF"/>
    <a:srgbClr val="F0802A"/>
    <a:srgbClr val="EC8700"/>
    <a:srgbClr val="929598"/>
    <a:srgbClr val="FFC003"/>
    <a:srgbClr val="FFB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6"/>
    <p:restoredTop sz="76764" autoAdjust="0"/>
  </p:normalViewPr>
  <p:slideViewPr>
    <p:cSldViewPr>
      <p:cViewPr varScale="1">
        <p:scale>
          <a:sx n="69" d="100"/>
          <a:sy n="69" d="100"/>
        </p:scale>
        <p:origin x="1277" y="82"/>
      </p:cViewPr>
      <p:guideLst>
        <p:guide orient="horz" pos="162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notesViewPr>
    <p:cSldViewPr>
      <p:cViewPr varScale="1">
        <p:scale>
          <a:sx n="169" d="100"/>
          <a:sy n="169" d="100"/>
        </p:scale>
        <p:origin x="48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5BF5F-C55B-4986-B4F5-EC3E11412C6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43C6-9E8D-429E-8A66-821B8210B18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2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7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7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E843-45B6-4B3A-B9CF-DA11164D794A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CF2D-F7B5-4DEA-BA4A-2C2D3142C203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1.jpe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1.jpe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65.png"/><Relationship Id="rId4" Type="http://schemas.openxmlformats.org/officeDocument/2006/relationships/image" Target="../media/image1.jpeg"/><Relationship Id="rId9" Type="http://schemas.openxmlformats.org/officeDocument/2006/relationships/image" Target="../media/image64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1.jpe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1.png"/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1.jpeg"/><Relationship Id="rId9" Type="http://schemas.openxmlformats.org/officeDocument/2006/relationships/image" Target="../media/image58.png"/><Relationship Id="rId1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1.jpe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.jpe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.jpe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.jpe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1.jpe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955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270454"/>
            <a:ext cx="654875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Looking to</a:t>
            </a:r>
            <a:b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find &amp; evaluate</a:t>
            </a:r>
            <a:b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right research?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3105929"/>
            <a:ext cx="51053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 has you covered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62000" y="-400050"/>
            <a:ext cx="0" cy="4620880"/>
          </a:xfrm>
          <a:prstGeom prst="line">
            <a:avLst/>
          </a:prstGeom>
          <a:ln w="15875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-141627" y="1793203"/>
            <a:ext cx="3636052" cy="1219201"/>
          </a:xfrm>
          <a:prstGeom prst="bentConnector3">
            <a:avLst>
              <a:gd name="adj1" fmla="val 53504"/>
            </a:avLst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7302" y="1301766"/>
            <a:ext cx="761546" cy="10413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7250" y="2724150"/>
            <a:ext cx="951598" cy="130258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-190499" y="212223"/>
            <a:ext cx="685800" cy="4516587"/>
            <a:chOff x="-190499" y="212223"/>
            <a:chExt cx="685800" cy="45165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212223"/>
              <a:ext cx="685800" cy="93786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1411496"/>
              <a:ext cx="685800" cy="93786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2593550"/>
              <a:ext cx="685800" cy="9378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3790950"/>
              <a:ext cx="685800" cy="93786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35" y="3028950"/>
            <a:ext cx="984502" cy="19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0" y="1765816"/>
            <a:ext cx="2336206" cy="13852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54597" y="2597831"/>
            <a:ext cx="386722" cy="5288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23521" y="2597831"/>
            <a:ext cx="386722" cy="5288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92444" y="2608897"/>
            <a:ext cx="377360" cy="51605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19800" y="3329285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Effective search tools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get you to the right results quickly.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358" y="2212021"/>
            <a:ext cx="107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Scopus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1344903"/>
            <a:ext cx="16002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7" y="1360454"/>
            <a:ext cx="274252" cy="281755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3" grpId="0"/>
      <p:bldP spid="3" grpId="1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7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92" y="1796079"/>
            <a:ext cx="1361556" cy="13852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19800" y="3329285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Analytical tools give you insight</a:t>
            </a:r>
            <a:b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a unique view into the data.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83" y="1643679"/>
            <a:ext cx="623116" cy="5029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80279" y="1581150"/>
            <a:ext cx="48984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3600" b="1" dirty="0">
                <a:solidFill>
                  <a:srgbClr val="F0802A"/>
                </a:solidFill>
                <a:latin typeface="NexusSansPro" charset="0"/>
                <a:ea typeface="NexusSansPro" charset="0"/>
                <a:cs typeface="NexusSansPro" charset="0"/>
              </a:rPr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214313" marR="0" lvl="0" indent="-214313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NexusSansPro" pitchFamily="34" charset="0"/>
                <a:ea typeface="Nexus Sans Pro" charset="0"/>
                <a:cs typeface="NexusSansPro" pitchFamily="34" charset="0"/>
              </a:defRPr>
            </a:lvl1pPr>
          </a:lstStyle>
          <a:p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897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867400" y="3373219"/>
            <a:ext cx="2740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In-depth author and </a:t>
            </a:r>
            <a:r>
              <a:rPr lang="en-US"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article level metrics </a:t>
            </a: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help you evaluate research impact.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78392" y="2617634"/>
            <a:ext cx="467935" cy="6399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9351" y="2617634"/>
            <a:ext cx="467935" cy="6399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0372" y="2617634"/>
            <a:ext cx="467935" cy="639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74" y="2000896"/>
            <a:ext cx="762113" cy="756398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28" y="2004607"/>
            <a:ext cx="555065" cy="762912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39" y="2000896"/>
            <a:ext cx="718560" cy="784845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80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61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85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9988" y="2900796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Figure out who to follow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collaborate with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08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5562600" y="3373219"/>
            <a:ext cx="32152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Measure and compare journal citation impact with the new CiteScore™ metrics, freely available at: JournalMetrics.Scopus.com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46740" y="2203001"/>
            <a:ext cx="1723165" cy="480778"/>
            <a:chOff x="6107857" y="1733550"/>
            <a:chExt cx="1723165" cy="48077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107857" y="1733550"/>
              <a:ext cx="351565" cy="48077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565057" y="1733550"/>
              <a:ext cx="351565" cy="48077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2257" y="1733550"/>
              <a:ext cx="351565" cy="48077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479457" y="1733550"/>
              <a:ext cx="351565" cy="48077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581062" y="1629229"/>
            <a:ext cx="1265965" cy="480778"/>
            <a:chOff x="6342179" y="1172029"/>
            <a:chExt cx="1265965" cy="48077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42179" y="1172029"/>
              <a:ext cx="351565" cy="48077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99379" y="1172029"/>
              <a:ext cx="351565" cy="4807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56579" y="1172029"/>
              <a:ext cx="351565" cy="48077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581062" y="2776772"/>
            <a:ext cx="1265965" cy="480778"/>
            <a:chOff x="6342179" y="2319572"/>
            <a:chExt cx="1265965" cy="48077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42179" y="2319572"/>
              <a:ext cx="351565" cy="4807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99379" y="2319572"/>
              <a:ext cx="351565" cy="48077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56579" y="2319572"/>
              <a:ext cx="351565" cy="480778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572">
            <a:off x="7296156" y="1805730"/>
            <a:ext cx="984502" cy="19420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9988" y="2900796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Figure out who to follow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collaborate with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60418" y="1770414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Decide which journal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to submit my paper to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2" presetClass="emph" presetSubtype="0" repeatCount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4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6019800" y="3557885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Monitor you h-index, measure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article’s research impact.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63" y="2056355"/>
            <a:ext cx="1553692" cy="1382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03" y="2662443"/>
            <a:ext cx="700966" cy="170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6827" y="3287584"/>
            <a:ext cx="5453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929598"/>
                </a:solidFill>
                <a:latin typeface="Arial" charset="0"/>
                <a:ea typeface="Arial" charset="0"/>
                <a:cs typeface="Arial" charset="0"/>
              </a:rPr>
              <a:t>PAPERS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955183" y="2203420"/>
            <a:ext cx="6623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929598"/>
                </a:solidFill>
                <a:latin typeface="Arial" charset="0"/>
                <a:ea typeface="Arial" charset="0"/>
                <a:cs typeface="Arial" charset="0"/>
              </a:rPr>
              <a:t>CITATIONS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9988" y="2900796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Figure out who to follow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collaborate with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0418" y="1770414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Decide which journal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to submit my paper 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0418" y="2335605"/>
            <a:ext cx="1795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Evaluate my own success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305050"/>
            <a:ext cx="158662" cy="127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28765" y="1445981"/>
            <a:ext cx="3675583" cy="457200"/>
            <a:chOff x="6128765" y="1445981"/>
            <a:chExt cx="3675583" cy="45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765" y="1445981"/>
              <a:ext cx="457200" cy="4572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620903" y="1521353"/>
              <a:ext cx="2183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See if your article</a:t>
              </a:r>
              <a:br>
                <a:rPr lang="en-US" sz="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is getting noticed.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756" y="1464634"/>
              <a:ext cx="426044" cy="4260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1537085"/>
              <a:ext cx="346450" cy="281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" grpId="0"/>
      <p:bldP spid="27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4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15000" y="3340953"/>
            <a:ext cx="312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Check the accuracy of your </a:t>
            </a:r>
            <a:b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record and integrate with ORCID.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789471"/>
            <a:ext cx="1926368" cy="1544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119373"/>
            <a:ext cx="257176" cy="2241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507581"/>
            <a:ext cx="257176" cy="2241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901284"/>
            <a:ext cx="257176" cy="2241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89988" y="2900796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Figure out who to follow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collaborate with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60418" y="1770414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Decide which journal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to submit my paper to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60418" y="2335605"/>
            <a:ext cx="1795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Evaluate my own success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54358" y="2900796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Make sure my profile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is up-to-date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6" y="282255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305050"/>
            <a:ext cx="158662" cy="1273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876550"/>
            <a:ext cx="158662" cy="127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15" y="1885950"/>
            <a:ext cx="685800" cy="2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780900" y="871178"/>
            <a:ext cx="3668902" cy="3162850"/>
            <a:chOff x="-780900" y="871178"/>
            <a:chExt cx="3668902" cy="3162850"/>
          </a:xfrm>
          <a:solidFill>
            <a:schemeClr val="tx2"/>
          </a:solidFill>
        </p:grpSpPr>
        <p:sp>
          <p:nvSpPr>
            <p:cNvPr id="56" name="Hexagon 55"/>
            <p:cNvSpPr/>
            <p:nvPr/>
          </p:nvSpPr>
          <p:spPr>
            <a:xfrm>
              <a:off x="-780900" y="871178"/>
              <a:ext cx="3668902" cy="3162850"/>
            </a:xfrm>
            <a:prstGeom prst="hexagon">
              <a:avLst/>
            </a:pr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1"/>
            <a:lstStyle/>
            <a:p>
              <a:pPr algn="ctr"/>
              <a:endParaRPr lang="en-US" sz="11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213" y="2037104"/>
              <a:ext cx="2070380" cy="7571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Research</a:t>
              </a:r>
              <a:b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is a complex pursuit, so…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4600" y="871178"/>
            <a:ext cx="3716799" cy="3204141"/>
            <a:chOff x="6324600" y="871178"/>
            <a:chExt cx="3716799" cy="3204141"/>
          </a:xfrm>
        </p:grpSpPr>
        <p:sp>
          <p:nvSpPr>
            <p:cNvPr id="57" name="Hexagon 56"/>
            <p:cNvSpPr/>
            <p:nvPr/>
          </p:nvSpPr>
          <p:spPr>
            <a:xfrm>
              <a:off x="6324600" y="871178"/>
              <a:ext cx="3716799" cy="3204141"/>
            </a:xfrm>
            <a:prstGeom prst="hexagon">
              <a:avLst/>
            </a:prstGeom>
            <a:solidFill>
              <a:schemeClr val="tx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1"/>
            <a:lstStyle/>
            <a:p>
              <a:pPr algn="ctr"/>
              <a:r>
                <a:rPr lang="en-US" sz="1100">
                  <a:latin typeface="Arial" charset="0"/>
                  <a:ea typeface="Arial" charset="0"/>
                  <a:cs typeface="Arial" charset="0"/>
                </a:rPr>
                <a:t>  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1" y="2083271"/>
              <a:ext cx="2697012" cy="664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s-I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…you need</a:t>
              </a:r>
              <a:br>
                <a:rPr lang="is-I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is-I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the right tools</a:t>
              </a:r>
              <a:b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at your fingertips.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678" y="-206991"/>
            <a:ext cx="126428" cy="8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0187" y="4547409"/>
            <a:ext cx="5831705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Scopus: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right information, the right tools, at the right time.</a:t>
            </a:r>
          </a:p>
        </p:txBody>
      </p:sp>
      <p:sp>
        <p:nvSpPr>
          <p:cNvPr id="27" name="Hexagon 26"/>
          <p:cNvSpPr/>
          <p:nvPr/>
        </p:nvSpPr>
        <p:spPr>
          <a:xfrm>
            <a:off x="3921950" y="514350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>
                <a:latin typeface="Arial" charset="0"/>
                <a:ea typeface="Arial" charset="0"/>
                <a:cs typeface="Arial" charset="0"/>
              </a:rPr>
              <a:t>Research</a:t>
            </a:r>
          </a:p>
        </p:txBody>
      </p:sp>
      <p:sp>
        <p:nvSpPr>
          <p:cNvPr id="28" name="Hexagon 27"/>
          <p:cNvSpPr/>
          <p:nvPr/>
        </p:nvSpPr>
        <p:spPr>
          <a:xfrm>
            <a:off x="5120619" y="1230229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Write</a:t>
            </a:r>
          </a:p>
        </p:txBody>
      </p:sp>
      <p:sp>
        <p:nvSpPr>
          <p:cNvPr id="39" name="Hexagon 38"/>
          <p:cNvSpPr/>
          <p:nvPr/>
        </p:nvSpPr>
        <p:spPr>
          <a:xfrm>
            <a:off x="5120038" y="2571319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Publish</a:t>
            </a:r>
          </a:p>
        </p:txBody>
      </p:sp>
      <p:sp>
        <p:nvSpPr>
          <p:cNvPr id="41" name="Hexagon 40"/>
          <p:cNvSpPr/>
          <p:nvPr/>
        </p:nvSpPr>
        <p:spPr>
          <a:xfrm>
            <a:off x="3921950" y="3250952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Collaborate</a:t>
            </a:r>
          </a:p>
        </p:txBody>
      </p:sp>
      <p:sp>
        <p:nvSpPr>
          <p:cNvPr id="48" name="Hexagon 47"/>
          <p:cNvSpPr/>
          <p:nvPr/>
        </p:nvSpPr>
        <p:spPr>
          <a:xfrm>
            <a:off x="2720351" y="2565152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Evaluate</a:t>
            </a:r>
          </a:p>
        </p:txBody>
      </p:sp>
      <p:sp>
        <p:nvSpPr>
          <p:cNvPr id="49" name="Hexagon 48"/>
          <p:cNvSpPr/>
          <p:nvPr/>
        </p:nvSpPr>
        <p:spPr>
          <a:xfrm>
            <a:off x="2720351" y="1230229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Present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07" y="2193075"/>
            <a:ext cx="1567586" cy="888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43" y="2471982"/>
            <a:ext cx="821794" cy="2521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52" y="2285610"/>
            <a:ext cx="281496" cy="2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300"/>
                            </p:stCondLst>
                            <p:childTnLst>
                              <p:par>
                                <p:cTn id="4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300"/>
                            </p:stCondLst>
                            <p:childTnLst>
                              <p:par>
                                <p:cTn id="5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3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8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7" grpId="0" animBg="1"/>
      <p:bldP spid="28" grpId="0" animBg="1"/>
      <p:bldP spid="39" grpId="0" animBg="1"/>
      <p:bldP spid="41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838200" y="2983231"/>
            <a:ext cx="74676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7666" y="745363"/>
            <a:ext cx="664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Are you ready?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7666" y="3247132"/>
            <a:ext cx="613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Need help getting started?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See your local librarian for assistance.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7666" y="1668534"/>
            <a:ext cx="6467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We are pleased to offer Scopus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Get connected today at </a:t>
            </a:r>
            <a:r>
              <a:rPr lang="en-US" sz="28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scopus.com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8292" y="4547409"/>
            <a:ext cx="71628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Visit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blog.scopus.com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for webinars, news, and tips &amp; tricks. </a:t>
            </a:r>
          </a:p>
        </p:txBody>
      </p:sp>
    </p:spTree>
    <p:extLst>
      <p:ext uri="{BB962C8B-B14F-4D97-AF65-F5344CB8AC3E}">
        <p14:creationId xmlns:p14="http://schemas.microsoft.com/office/powerpoint/2010/main" val="26886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1" grpId="0"/>
      <p:bldP spid="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3955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Turn to Scopus,</a:t>
            </a:r>
            <a:b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world’s most connected research database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13383" y="1727011"/>
            <a:ext cx="1786175" cy="52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ts val="1700"/>
              </a:lnSpc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Arial" charset="0"/>
                <a:cs typeface="Arial" charset="0"/>
              </a:rPr>
              <a:t>70+ million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Content records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96154" y="1462836"/>
            <a:ext cx="115053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23,500+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Journal titles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0" y="2360268"/>
            <a:ext cx="13639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5,000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publishers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1096" y="2665068"/>
            <a:ext cx="1657348" cy="964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8.3+ million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Conference papers, from over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106K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global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48" y="1370436"/>
            <a:ext cx="3004637" cy="3004637"/>
          </a:xfrm>
          <a:prstGeom prst="rect">
            <a:avLst/>
          </a:prstGeom>
          <a:effectLst>
            <a:outerShdw blurRad="342900" dist="1905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10" y="1171026"/>
            <a:ext cx="3586298" cy="332284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58" y="1864071"/>
            <a:ext cx="582526" cy="7024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42" y="2648373"/>
            <a:ext cx="582526" cy="7024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63" y="1047476"/>
            <a:ext cx="582526" cy="7024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55" y="2436468"/>
            <a:ext cx="582526" cy="7024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25" y="1686286"/>
            <a:ext cx="582526" cy="7024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8" y="2819675"/>
            <a:ext cx="582526" cy="702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547409"/>
            <a:ext cx="64769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updated daily so you never miss the latest information.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9314" y="3319272"/>
            <a:ext cx="124841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165,000+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Book titles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3" grpId="0"/>
      <p:bldP spid="49" grpId="0"/>
      <p:bldP spid="24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3955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Turn to Scopus,</a:t>
            </a:r>
            <a:b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world’s most connected research database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13383" y="1727011"/>
            <a:ext cx="178617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70+ million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Content records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96154" y="1462836"/>
            <a:ext cx="115053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23,500+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Journal titles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0" y="2360268"/>
            <a:ext cx="13639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5,000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publishers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99032" y="3320808"/>
            <a:ext cx="124841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165,000+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Book titles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1096" y="2665068"/>
            <a:ext cx="165734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8.3+ million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Conference papers, from over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106K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global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48" y="1370436"/>
            <a:ext cx="3004637" cy="3004637"/>
          </a:xfrm>
          <a:prstGeom prst="rect">
            <a:avLst/>
          </a:prstGeom>
          <a:effectLst>
            <a:outerShdw blurRad="342900" dist="1905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10" y="1171026"/>
            <a:ext cx="3586298" cy="332284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4547409"/>
            <a:ext cx="64769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updated daily so you never miss the latest information.</a:t>
            </a:r>
          </a:p>
        </p:txBody>
      </p:sp>
    </p:spTree>
    <p:extLst>
      <p:ext uri="{BB962C8B-B14F-4D97-AF65-F5344CB8AC3E}">
        <p14:creationId xmlns:p14="http://schemas.microsoft.com/office/powerpoint/2010/main" val="809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3" grpId="0"/>
      <p:bldP spid="47" grpId="0"/>
      <p:bldP spid="4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broad coverage across all subject areas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78445" y="1852780"/>
            <a:ext cx="1545755" cy="127214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Health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Sciences</a:t>
            </a:r>
          </a:p>
          <a:p>
            <a:pPr algn="ctr">
              <a:lnSpc>
                <a:spcPts val="5000"/>
              </a:lnSpc>
            </a:pPr>
            <a:r>
              <a:rPr lang="en-US" sz="44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31%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20" y="1373096"/>
            <a:ext cx="4131382" cy="247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2" y="1396646"/>
            <a:ext cx="1272145" cy="1434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90" y="2834035"/>
            <a:ext cx="1231471" cy="1023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00" y="1168895"/>
            <a:ext cx="609000" cy="1467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05" y="2214249"/>
            <a:ext cx="1501855" cy="1424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81350"/>
            <a:ext cx="968335" cy="67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462" y="2604191"/>
            <a:ext cx="1022777" cy="12375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547409"/>
            <a:ext cx="71628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Search across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13,700+ Health Science titles; 31% of Scopus publications.</a:t>
            </a:r>
          </a:p>
        </p:txBody>
      </p:sp>
    </p:spTree>
    <p:extLst>
      <p:ext uri="{BB962C8B-B14F-4D97-AF65-F5344CB8AC3E}">
        <p14:creationId xmlns:p14="http://schemas.microsoft.com/office/powerpoint/2010/main" val="324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8445" y="1852780"/>
            <a:ext cx="1545755" cy="12721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Physical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Sciences</a:t>
            </a:r>
          </a:p>
          <a:p>
            <a:pPr algn="ctr">
              <a:lnSpc>
                <a:spcPts val="5000"/>
              </a:lnSpc>
            </a:pPr>
            <a:r>
              <a:rPr 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28%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55489"/>
            <a:ext cx="3104010" cy="26878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48" y="3409950"/>
            <a:ext cx="285038" cy="527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5" y="1236439"/>
            <a:ext cx="622455" cy="10960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98" y="1038018"/>
            <a:ext cx="2970909" cy="28563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81" y="530304"/>
            <a:ext cx="385134" cy="676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86" y="2876550"/>
            <a:ext cx="1191490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5150"/>
            <a:ext cx="564497" cy="836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broad coverage across all subject areas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400" y="4547409"/>
            <a:ext cx="71628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Search across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12,100+ Physical Science titles; 28% of Scopus publications.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00"/>
                            </p:stCondLst>
                            <p:childTnLst>
                              <p:par>
                                <p:cTn id="43" presetID="22" presetClass="entr" presetSubtype="4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broad coverage across all subject areas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78445" y="1852780"/>
            <a:ext cx="1545755" cy="12721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Social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Sciences</a:t>
            </a:r>
          </a:p>
          <a:p>
            <a:pPr algn="ctr">
              <a:lnSpc>
                <a:spcPts val="5000"/>
              </a:lnSpc>
            </a:pPr>
            <a:r>
              <a:rPr 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25%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00785"/>
            <a:ext cx="2262473" cy="1876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29" y="1352550"/>
            <a:ext cx="2353630" cy="2503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7669"/>
            <a:ext cx="1421244" cy="1177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2066" y="2420894"/>
            <a:ext cx="1317934" cy="1522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4" y="2628635"/>
            <a:ext cx="469095" cy="46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90" y="2998629"/>
            <a:ext cx="428089" cy="428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51" y="2571750"/>
            <a:ext cx="430032" cy="4268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399" y="4547409"/>
            <a:ext cx="693420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Search across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10,600+ Social Science titles, including Arts &amp; Humanities.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</a:t>
            </a:r>
            <a:b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broad coverage across all subject areas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74" y="2133189"/>
            <a:ext cx="566902" cy="945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284">
            <a:off x="4582986" y="1559223"/>
            <a:ext cx="1219200" cy="9413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69" y="1065232"/>
            <a:ext cx="797673" cy="20136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3651">
            <a:off x="5986722" y="1034456"/>
            <a:ext cx="920302" cy="710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58" y="2843619"/>
            <a:ext cx="1715132" cy="10814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3" y="1885950"/>
            <a:ext cx="3158347" cy="2068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25">
            <a:off x="7868044" y="611530"/>
            <a:ext cx="764961" cy="590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12327"/>
            <a:ext cx="139268" cy="864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50864"/>
            <a:ext cx="789018" cy="7890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78445" y="1852780"/>
            <a:ext cx="1545755" cy="12721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Life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Sciences</a:t>
            </a:r>
          </a:p>
          <a:p>
            <a:pPr algn="ctr">
              <a:lnSpc>
                <a:spcPts val="5000"/>
              </a:lnSpc>
            </a:pPr>
            <a:r>
              <a:rPr 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16%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399" y="4547409"/>
            <a:ext cx="693420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Search across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6,700+ Life Science titles; 16% of Scopus publications.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Scopus,</a:t>
            </a:r>
            <a:b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world’s most connected research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4547409"/>
            <a:ext cx="64769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updated daily so you never miss the latest information.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7750"/>
            <a:ext cx="3352800" cy="335280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475888" y="1902082"/>
            <a:ext cx="2192224" cy="15696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17%</a:t>
            </a:r>
            <a:br>
              <a:rPr lang="en-US" sz="36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are active</a:t>
            </a:r>
            <a:b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Gold Open Access</a:t>
            </a:r>
            <a:b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titles</a:t>
            </a:r>
            <a:endParaRPr lang="en-US" sz="1400" b="1" dirty="0">
              <a:solidFill>
                <a:schemeClr val="tx2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3" y="1171786"/>
            <a:ext cx="1048727" cy="731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40006"/>
            <a:ext cx="902602" cy="8081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7" y="3533092"/>
            <a:ext cx="858543" cy="711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62600" y="911608"/>
            <a:ext cx="729030" cy="1156232"/>
            <a:chOff x="5117858" y="766467"/>
            <a:chExt cx="588354" cy="10295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927" y="1137017"/>
              <a:ext cx="249108" cy="41557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86" y="766467"/>
              <a:ext cx="293567" cy="74110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858" y="1425082"/>
              <a:ext cx="588354" cy="37098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321166" y="2498159"/>
            <a:ext cx="250166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Out of 23,500</a:t>
            </a:r>
          </a:p>
          <a:p>
            <a:pPr algn="ctr">
              <a:lnSpc>
                <a:spcPts val="2100"/>
              </a:lnSpc>
            </a:pP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Journal titles</a:t>
            </a:r>
            <a:r>
              <a:rPr lang="is-I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sz="16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2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Scopus,</a:t>
            </a:r>
            <a:b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world’s most connected research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4547409"/>
            <a:ext cx="64769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updated daily so you never miss the latest information.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7750"/>
            <a:ext cx="3352800" cy="335280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475888" y="1902082"/>
            <a:ext cx="2192224" cy="15696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17%</a:t>
            </a:r>
            <a:br>
              <a:rPr lang="en-US" sz="36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are active</a:t>
            </a:r>
            <a:b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Gold Open Access</a:t>
            </a:r>
            <a:b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titles</a:t>
            </a:r>
            <a:endParaRPr lang="en-US" sz="1400" b="1" dirty="0">
              <a:solidFill>
                <a:schemeClr val="tx2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3" y="1171786"/>
            <a:ext cx="1048727" cy="731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40006"/>
            <a:ext cx="902602" cy="8081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7" y="3533092"/>
            <a:ext cx="858543" cy="711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62600" y="911608"/>
            <a:ext cx="729030" cy="1156232"/>
            <a:chOff x="5117858" y="766467"/>
            <a:chExt cx="588354" cy="10295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927" y="1137017"/>
              <a:ext cx="249108" cy="41557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86" y="766467"/>
              <a:ext cx="293567" cy="74110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858" y="1425082"/>
              <a:ext cx="588354" cy="370984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23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708</Words>
  <Application>Microsoft Office PowerPoint</Application>
  <PresentationFormat>Екран (16:9)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NexusSansPro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Reed Elsevier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Susannah Beatty-Tucker</dc:creator>
  <cp:lastModifiedBy>Тетяна Ботвин</cp:lastModifiedBy>
  <cp:revision>470</cp:revision>
  <cp:lastPrinted>2016-08-10T20:17:00Z</cp:lastPrinted>
  <dcterms:created xsi:type="dcterms:W3CDTF">2016-01-19T18:34:56Z</dcterms:created>
  <dcterms:modified xsi:type="dcterms:W3CDTF">2025-01-27T08:44:36Z</dcterms:modified>
  <cp:contentStatus/>
</cp:coreProperties>
</file>