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65" r:id="rId3"/>
    <p:sldId id="266" r:id="rId4"/>
    <p:sldId id="283" r:id="rId5"/>
    <p:sldId id="271" r:id="rId6"/>
    <p:sldId id="282" r:id="rId7"/>
    <p:sldId id="267" r:id="rId8"/>
    <p:sldId id="285" r:id="rId9"/>
    <p:sldId id="286" r:id="rId10"/>
    <p:sldId id="275" r:id="rId11"/>
    <p:sldId id="281" r:id="rId12"/>
    <p:sldId id="277" r:id="rId13"/>
    <p:sldId id="278" r:id="rId14"/>
    <p:sldId id="279" r:id="rId15"/>
    <p:sldId id="280" r:id="rId16"/>
    <p:sldId id="273" r:id="rId17"/>
    <p:sldId id="288" r:id="rId18"/>
  </p:sldIdLst>
  <p:sldSz cx="9144000" cy="5143500" type="screen16x9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usannah Beatty-Tucker" initials="SBT" lastIdx="0" clrIdx="0"/>
  <p:cmAuthor id="1" name="jc mo" initials="jm" lastIdx="1" clrIdx="1"/>
  <p:cmAuthor id="2" name="jc mo" initials="jm [2]" lastIdx="1" clrIdx="2"/>
  <p:cmAuthor id="3" name="jc mo" initials="jm [3]" lastIdx="1" clrIdx="3"/>
  <p:cmAuthor id="4" name="jc mo" initials="jm [4]" lastIdx="1" clrIdx="4"/>
  <p:cmAuthor id="5" name="Gibson, Elizabeth (ELS-CMA)" initials="GE(" lastIdx="6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C00"/>
    <a:srgbClr val="E18540"/>
    <a:srgbClr val="595959"/>
    <a:srgbClr val="222B3C"/>
    <a:srgbClr val="D7EAEF"/>
    <a:srgbClr val="F0802A"/>
    <a:srgbClr val="EC8700"/>
    <a:srgbClr val="929598"/>
    <a:srgbClr val="FFC003"/>
    <a:srgbClr val="FFBF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96"/>
    <p:restoredTop sz="76764" autoAdjust="0"/>
  </p:normalViewPr>
  <p:slideViewPr>
    <p:cSldViewPr>
      <p:cViewPr varScale="1">
        <p:scale>
          <a:sx n="69" d="100"/>
          <a:sy n="69" d="100"/>
        </p:scale>
        <p:origin x="1277" y="82"/>
      </p:cViewPr>
      <p:guideLst>
        <p:guide orient="horz" pos="1620"/>
        <p:guide pos="2880"/>
      </p:guideLst>
    </p:cSldViewPr>
  </p:slideViewPr>
  <p:notesTextViewPr>
    <p:cViewPr>
      <p:scale>
        <a:sx n="85" d="100"/>
        <a:sy n="85" d="100"/>
      </p:scale>
      <p:origin x="0" y="0"/>
    </p:cViewPr>
  </p:notesTextViewPr>
  <p:notesViewPr>
    <p:cSldViewPr>
      <p:cViewPr varScale="1">
        <p:scale>
          <a:sx n="169" d="100"/>
          <a:sy n="169" d="100"/>
        </p:scale>
        <p:origin x="4808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B5BF5F-C55B-4986-B4F5-EC3E11412C64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02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E243C6-9E8D-429E-8A66-821B8210B18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071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26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4114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baseline="0" dirty="0"/>
          </a:p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6360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1212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097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31586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75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4715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262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278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664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05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1315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59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975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3501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9E9562-2EFD-CB4A-8A83-430077CAB11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314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474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409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126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073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352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888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626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371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908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38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5E843-45B6-4B3A-B9CF-DA11164D794A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B6CF2D-F7B5-4DEA-BA4A-2C2D3142C20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45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35E843-45B6-4B3A-B9CF-DA11164D794A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B6CF2D-F7B5-4DEA-BA4A-2C2D3142C203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0524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2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0" Type="http://schemas.openxmlformats.org/officeDocument/2006/relationships/image" Target="../media/image56.png"/><Relationship Id="rId4" Type="http://schemas.openxmlformats.org/officeDocument/2006/relationships/image" Target="../media/image1.jpeg"/><Relationship Id="rId9" Type="http://schemas.openxmlformats.org/officeDocument/2006/relationships/image" Target="../media/image5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2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55.png"/><Relationship Id="rId5" Type="http://schemas.openxmlformats.org/officeDocument/2006/relationships/image" Target="../media/image51.png"/><Relationship Id="rId10" Type="http://schemas.openxmlformats.org/officeDocument/2006/relationships/image" Target="../media/image57.png"/><Relationship Id="rId4" Type="http://schemas.openxmlformats.org/officeDocument/2006/relationships/image" Target="../media/image1.jpeg"/><Relationship Id="rId9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13" Type="http://schemas.openxmlformats.org/officeDocument/2006/relationships/image" Target="../media/image57.png"/><Relationship Id="rId3" Type="http://schemas.openxmlformats.org/officeDocument/2006/relationships/image" Target="../media/image2.png"/><Relationship Id="rId7" Type="http://schemas.openxmlformats.org/officeDocument/2006/relationships/image" Target="../media/image62.png"/><Relationship Id="rId12" Type="http://schemas.openxmlformats.org/officeDocument/2006/relationships/image" Target="../media/image5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11" Type="http://schemas.openxmlformats.org/officeDocument/2006/relationships/image" Target="../media/image56.png"/><Relationship Id="rId5" Type="http://schemas.openxmlformats.org/officeDocument/2006/relationships/image" Target="../media/image51.png"/><Relationship Id="rId10" Type="http://schemas.openxmlformats.org/officeDocument/2006/relationships/image" Target="../media/image65.png"/><Relationship Id="rId4" Type="http://schemas.openxmlformats.org/officeDocument/2006/relationships/image" Target="../media/image1.jpeg"/><Relationship Id="rId9" Type="http://schemas.openxmlformats.org/officeDocument/2006/relationships/image" Target="../media/image64.png"/><Relationship Id="rId14" Type="http://schemas.openxmlformats.org/officeDocument/2006/relationships/image" Target="../media/image5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2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11" Type="http://schemas.openxmlformats.org/officeDocument/2006/relationships/image" Target="../media/image55.png"/><Relationship Id="rId5" Type="http://schemas.openxmlformats.org/officeDocument/2006/relationships/image" Target="../media/image51.png"/><Relationship Id="rId10" Type="http://schemas.openxmlformats.org/officeDocument/2006/relationships/image" Target="../media/image57.png"/><Relationship Id="rId4" Type="http://schemas.openxmlformats.org/officeDocument/2006/relationships/image" Target="../media/image1.jpeg"/><Relationship Id="rId9" Type="http://schemas.openxmlformats.org/officeDocument/2006/relationships/image" Target="../media/image5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71.png"/><Relationship Id="rId3" Type="http://schemas.openxmlformats.org/officeDocument/2006/relationships/image" Target="../media/image2.png"/><Relationship Id="rId7" Type="http://schemas.openxmlformats.org/officeDocument/2006/relationships/image" Target="../media/image69.png"/><Relationship Id="rId12" Type="http://schemas.openxmlformats.org/officeDocument/2006/relationships/image" Target="../media/image7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openxmlformats.org/officeDocument/2006/relationships/image" Target="../media/image55.png"/><Relationship Id="rId5" Type="http://schemas.openxmlformats.org/officeDocument/2006/relationships/image" Target="../media/image51.png"/><Relationship Id="rId10" Type="http://schemas.openxmlformats.org/officeDocument/2006/relationships/image" Target="../media/image57.png"/><Relationship Id="rId4" Type="http://schemas.openxmlformats.org/officeDocument/2006/relationships/image" Target="../media/image1.jpeg"/><Relationship Id="rId9" Type="http://schemas.openxmlformats.org/officeDocument/2006/relationships/image" Target="../media/image58.png"/><Relationship Id="rId14" Type="http://schemas.openxmlformats.org/officeDocument/2006/relationships/image" Target="../media/image7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2.png"/><Relationship Id="rId7" Type="http://schemas.openxmlformats.org/officeDocument/2006/relationships/image" Target="../media/image74.png"/><Relationship Id="rId12" Type="http://schemas.openxmlformats.org/officeDocument/2006/relationships/image" Target="../media/image7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55.png"/><Relationship Id="rId5" Type="http://schemas.openxmlformats.org/officeDocument/2006/relationships/image" Target="../media/image51.png"/><Relationship Id="rId10" Type="http://schemas.openxmlformats.org/officeDocument/2006/relationships/image" Target="../media/image57.png"/><Relationship Id="rId4" Type="http://schemas.openxmlformats.org/officeDocument/2006/relationships/image" Target="../media/image1.jpeg"/><Relationship Id="rId9" Type="http://schemas.openxmlformats.org/officeDocument/2006/relationships/image" Target="../media/image5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12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.jpe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.png"/><Relationship Id="rId3" Type="http://schemas.openxmlformats.org/officeDocument/2006/relationships/image" Target="../media/image10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.jpeg"/><Relationship Id="rId10" Type="http://schemas.openxmlformats.org/officeDocument/2006/relationships/image" Target="../media/image23.png"/><Relationship Id="rId4" Type="http://schemas.openxmlformats.org/officeDocument/2006/relationships/image" Target="../media/image18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.png"/><Relationship Id="rId3" Type="http://schemas.openxmlformats.org/officeDocument/2006/relationships/image" Target="../media/image18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1.jpe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Relationship Id="rId1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1.jpeg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1.jpeg"/><Relationship Id="rId9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39555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125" y="-220330"/>
            <a:ext cx="142875" cy="10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90800" y="1270454"/>
            <a:ext cx="6548755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Looking to</a:t>
            </a:r>
            <a:br>
              <a:rPr lang="en-US" sz="4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4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find &amp; evaluate</a:t>
            </a:r>
            <a:br>
              <a:rPr lang="en-US" sz="4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4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right research?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90800" y="3105929"/>
            <a:ext cx="5105399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Scopus has you covered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cxnSp>
        <p:nvCxnSpPr>
          <p:cNvPr id="17" name="Straight Connector 16"/>
          <p:cNvCxnSpPr/>
          <p:nvPr/>
        </p:nvCxnSpPr>
        <p:spPr>
          <a:xfrm>
            <a:off x="762000" y="-400050"/>
            <a:ext cx="0" cy="4620880"/>
          </a:xfrm>
          <a:prstGeom prst="line">
            <a:avLst/>
          </a:prstGeom>
          <a:ln w="15875">
            <a:solidFill>
              <a:schemeClr val="bg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Elbow Connector 21"/>
          <p:cNvCxnSpPr/>
          <p:nvPr/>
        </p:nvCxnSpPr>
        <p:spPr>
          <a:xfrm rot="16200000" flipH="1">
            <a:off x="-141627" y="1793203"/>
            <a:ext cx="3636052" cy="1219201"/>
          </a:xfrm>
          <a:prstGeom prst="bentConnector3">
            <a:avLst>
              <a:gd name="adj1" fmla="val 53504"/>
            </a:avLst>
          </a:prstGeom>
          <a:ln w="12700">
            <a:solidFill>
              <a:schemeClr val="bg1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257302" y="1301766"/>
            <a:ext cx="761546" cy="104138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67250" y="2724150"/>
            <a:ext cx="951598" cy="1302585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-190499" y="212223"/>
            <a:ext cx="685800" cy="4516587"/>
            <a:chOff x="-190499" y="212223"/>
            <a:chExt cx="685800" cy="4516587"/>
          </a:xfrm>
        </p:grpSpPr>
        <p:pic>
          <p:nvPicPr>
            <p:cNvPr id="28" name="Picture 2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-190499" y="212223"/>
              <a:ext cx="685800" cy="937860"/>
            </a:xfrm>
            <a:prstGeom prst="rect">
              <a:avLst/>
            </a:prstGeom>
          </p:spPr>
        </p:pic>
        <p:pic>
          <p:nvPicPr>
            <p:cNvPr id="29" name="Picture 2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-190499" y="1411496"/>
              <a:ext cx="685800" cy="937860"/>
            </a:xfrm>
            <a:prstGeom prst="rect">
              <a:avLst/>
            </a:prstGeom>
          </p:spPr>
        </p:pic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-190499" y="2593550"/>
              <a:ext cx="685800" cy="937860"/>
            </a:xfrm>
            <a:prstGeom prst="rect">
              <a:avLst/>
            </a:prstGeom>
          </p:spPr>
        </p:pic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-190499" y="3790950"/>
              <a:ext cx="685800" cy="937860"/>
            </a:xfrm>
            <a:prstGeom prst="rect">
              <a:avLst/>
            </a:prstGeom>
          </p:spPr>
        </p:pic>
      </p:grpSp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135" y="3028950"/>
            <a:ext cx="984502" cy="194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54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500"/>
                            </p:stCondLst>
                            <p:childTnLst>
                              <p:par>
                                <p:cTn id="3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8000"/>
                            </p:stCondLst>
                            <p:childTnLst>
                              <p:par>
                                <p:cTn id="42" presetID="32" presetClass="emph" presetSubtype="0" repeatCount="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0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5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6096" y="0"/>
            <a:ext cx="9144000" cy="51435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8125" y="-220330"/>
            <a:ext cx="142875" cy="1016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428750" y="285750"/>
            <a:ext cx="6200775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Scopus is your first step to</a:t>
            </a:r>
            <a:r>
              <a:rPr lang="is-I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… </a:t>
            </a:r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93" y="716876"/>
            <a:ext cx="4661107" cy="330215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25000"/>
              </a:prstClr>
            </a:outerShdw>
          </a:effec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0" y="1765816"/>
            <a:ext cx="2336206" cy="138527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054597" y="2597831"/>
            <a:ext cx="386722" cy="52885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523521" y="2597831"/>
            <a:ext cx="386722" cy="528856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992444" y="2608897"/>
            <a:ext cx="377360" cy="516054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6019800" y="3329285"/>
            <a:ext cx="2514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Effective search tools </a:t>
            </a:r>
          </a:p>
          <a:p>
            <a:pPr algn="ctr"/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get you to the right results quickly.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985358" y="2212021"/>
            <a:ext cx="10763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Scopus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96048" y="1770414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Discover what research    exists globally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71600" y="1344903"/>
            <a:ext cx="1600200" cy="1538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214313" marR="0" lvl="0" indent="-214313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Pct val="105000"/>
              <a:buFont typeface="Wingdings" charset="2"/>
              <a:buNone/>
              <a:tabLst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MY TASKS: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4779">
            <a:off x="471557" y="1360454"/>
            <a:ext cx="274252" cy="2817557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1612">
            <a:off x="5991307" y="282256"/>
            <a:ext cx="2740279" cy="987355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3" y="3943350"/>
            <a:ext cx="971207" cy="92571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1733550"/>
            <a:ext cx="158662" cy="12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64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7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5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26" presetClass="emph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0"/>
                            </p:stCondLst>
                            <p:childTnLst>
                              <p:par>
                                <p:cTn id="58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1000"/>
                            </p:stCondLst>
                            <p:childTnLst>
                              <p:par>
                                <p:cTn id="6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2000"/>
                            </p:stCondLst>
                            <p:childTnLst>
                              <p:par>
                                <p:cTn id="73" presetID="23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3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45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1" grpId="0"/>
      <p:bldP spid="3" grpId="0"/>
      <p:bldP spid="3" grpId="1"/>
      <p:bldP spid="22" grpId="0"/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6096" y="0"/>
            <a:ext cx="9144000" cy="51435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0525" y="-220330"/>
            <a:ext cx="142875" cy="1016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428750" y="285750"/>
            <a:ext cx="6200775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Scopus is your first step to</a:t>
            </a:r>
            <a:r>
              <a:rPr lang="is-I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… </a:t>
            </a:r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93" y="716876"/>
            <a:ext cx="4661107" cy="33021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7000"/>
              </a:prstClr>
            </a:outerShdw>
          </a:effectLst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492" y="1796079"/>
            <a:ext cx="1361556" cy="1385271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6019800" y="3329285"/>
            <a:ext cx="2514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Analytical tools give you insight</a:t>
            </a:r>
            <a:b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and a unique view into the data.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6483" y="1643679"/>
            <a:ext cx="623116" cy="50292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7680279" y="1581150"/>
            <a:ext cx="489840" cy="64633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r>
              <a:rPr lang="en-US" sz="3600" b="1" dirty="0">
                <a:solidFill>
                  <a:srgbClr val="F0802A"/>
                </a:solidFill>
                <a:latin typeface="NexusSansPro" charset="0"/>
                <a:ea typeface="NexusSansPro" charset="0"/>
                <a:cs typeface="NexusSansPro" charset="0"/>
              </a:rPr>
              <a:t>!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96048" y="1770414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Discover what research    exists globally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371600" y="1268703"/>
            <a:ext cx="1600200" cy="3062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en-US"/>
            </a:defPPr>
            <a:lvl1pPr marL="214313" marR="0" lvl="0" indent="-214313" fontAlgn="auto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Pct val="105000"/>
              <a:buFont typeface="Wingdings" charset="2"/>
              <a:buNone/>
              <a:tabLst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NexusSansPro" pitchFamily="34" charset="0"/>
                <a:ea typeface="Nexus Sans Pro" charset="0"/>
                <a:cs typeface="NexusSansPro" pitchFamily="34" charset="0"/>
              </a:defRPr>
            </a:lvl1pPr>
          </a:lstStyle>
          <a:p>
            <a:r>
              <a:rPr lang="en-US" sz="2000" b="0" dirty="0">
                <a:latin typeface="Arial" charset="0"/>
                <a:ea typeface="Arial" charset="0"/>
                <a:cs typeface="Arial" charset="0"/>
              </a:rPr>
              <a:t>MY TASKS: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196048" y="2335605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Look for new ideas and</a:t>
            </a:r>
            <a:b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research opportunities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1733550"/>
            <a:ext cx="158662" cy="12731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1612">
            <a:off x="5991307" y="282256"/>
            <a:ext cx="2740279" cy="987355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3" y="3943350"/>
            <a:ext cx="971207" cy="92571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4779">
            <a:off x="471556" y="1360455"/>
            <a:ext cx="274252" cy="2817556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2305050"/>
            <a:ext cx="158662" cy="12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933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3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27" grpId="0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6096" y="0"/>
            <a:ext cx="9144000" cy="51435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0897" y="-220330"/>
            <a:ext cx="142875" cy="1016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428750" y="285750"/>
            <a:ext cx="6200775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Scopus is your first step to</a:t>
            </a:r>
            <a:r>
              <a:rPr lang="is-I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… </a:t>
            </a:r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93" y="716876"/>
            <a:ext cx="4661107" cy="330215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25000"/>
              </a:prst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5867400" y="3373219"/>
            <a:ext cx="2740069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In-depth author and </a:t>
            </a:r>
            <a:r>
              <a:rPr lang="en-US" sz="110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article level metrics </a:t>
            </a:r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help you evaluate research impact.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978392" y="2617634"/>
            <a:ext cx="467935" cy="639916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939351" y="2617634"/>
            <a:ext cx="467935" cy="639916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7790372" y="2617634"/>
            <a:ext cx="467935" cy="63991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7774" y="2000896"/>
            <a:ext cx="762113" cy="756398"/>
          </a:xfrm>
          <a:prstGeom prst="rect">
            <a:avLst/>
          </a:prstGeom>
          <a:effectLst>
            <a:outerShdw blurRad="139700" dist="50800" dir="9180000" sx="102000" sy="102000" algn="ctr" rotWithShape="0">
              <a:srgbClr val="000000">
                <a:alpha val="27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528" y="2004607"/>
            <a:ext cx="555065" cy="762912"/>
          </a:xfrm>
          <a:prstGeom prst="rect">
            <a:avLst/>
          </a:prstGeom>
          <a:effectLst>
            <a:outerShdw blurRad="139700" dist="50800" dir="9180000" sx="102000" sy="102000" algn="ctr" rotWithShape="0">
              <a:srgbClr val="000000">
                <a:alpha val="27000"/>
              </a:srgbClr>
            </a:outerShdw>
          </a:effec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039" y="2000896"/>
            <a:ext cx="718560" cy="784845"/>
          </a:xfrm>
          <a:prstGeom prst="rect">
            <a:avLst/>
          </a:prstGeom>
          <a:effectLst>
            <a:outerShdw blurRad="139700" dist="50800" dir="9180000" sx="102000" sy="102000" algn="ctr" rotWithShape="0">
              <a:srgbClr val="000000">
                <a:alpha val="27000"/>
              </a:srgbClr>
            </a:outerShdw>
          </a:effec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280" y="3002739"/>
            <a:ext cx="302095" cy="26324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7000"/>
              </a:srgbClr>
            </a:outerShdw>
          </a:effectLst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961" y="3002739"/>
            <a:ext cx="302095" cy="26324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7000"/>
              </a:srgbClr>
            </a:outerShdw>
          </a:effec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785" y="3002739"/>
            <a:ext cx="302095" cy="26324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27000"/>
              </a:srgbClr>
            </a:outerShdw>
          </a:effectLst>
        </p:spPr>
      </p:pic>
      <p:sp>
        <p:nvSpPr>
          <p:cNvPr id="24" name="TextBox 23"/>
          <p:cNvSpPr txBox="1"/>
          <p:nvPr/>
        </p:nvSpPr>
        <p:spPr>
          <a:xfrm>
            <a:off x="1196048" y="1770414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Discover what research    exists globally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371600" y="1268703"/>
            <a:ext cx="1600200" cy="3062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214313" marR="0" lvl="0" indent="-214313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Pct val="105000"/>
              <a:buFont typeface="Wingdings" charset="2"/>
              <a:buNone/>
              <a:tabLst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MY TASKS: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89988" y="2900796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Figure out who to follow</a:t>
            </a:r>
            <a:b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and collaborate with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196048" y="2335605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Look for new ideas and</a:t>
            </a:r>
            <a:b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research opportunities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1612">
            <a:off x="5991307" y="282256"/>
            <a:ext cx="2740279" cy="987355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1733550"/>
            <a:ext cx="158662" cy="127318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3" y="3943350"/>
            <a:ext cx="971207" cy="92571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4779">
            <a:off x="471556" y="1360455"/>
            <a:ext cx="274252" cy="2817556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2305050"/>
            <a:ext cx="158662" cy="127318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2876550"/>
            <a:ext cx="158662" cy="12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71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17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500"/>
                            </p:stCondLst>
                            <p:childTnLst>
                              <p:par>
                                <p:cTn id="3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6096" y="0"/>
            <a:ext cx="9144000" cy="51435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7008" y="-220330"/>
            <a:ext cx="142875" cy="1016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428750" y="285750"/>
            <a:ext cx="6200775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Scopus is your first step to</a:t>
            </a:r>
            <a:r>
              <a:rPr lang="is-I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… </a:t>
            </a:r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93" y="716876"/>
            <a:ext cx="4661107" cy="33021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5000"/>
              </a:prstClr>
            </a:outerShdw>
          </a:effectLst>
        </p:spPr>
      </p:pic>
      <p:sp>
        <p:nvSpPr>
          <p:cNvPr id="37" name="Rectangle 36"/>
          <p:cNvSpPr/>
          <p:nvPr/>
        </p:nvSpPr>
        <p:spPr>
          <a:xfrm>
            <a:off x="5562600" y="3373219"/>
            <a:ext cx="3215242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Measure and compare journal citation impact with the new CiteScore™ metrics, freely available at: JournalMetrics.Scopus.com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346740" y="2203001"/>
            <a:ext cx="1723165" cy="480778"/>
            <a:chOff x="6107857" y="1733550"/>
            <a:chExt cx="1723165" cy="480778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6107857" y="1733550"/>
              <a:ext cx="351565" cy="480778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6565057" y="1733550"/>
              <a:ext cx="351565" cy="480778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022257" y="1733550"/>
              <a:ext cx="351565" cy="480778"/>
            </a:xfrm>
            <a:prstGeom prst="rect">
              <a:avLst/>
            </a:prstGeom>
          </p:spPr>
        </p:pic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479457" y="1733550"/>
              <a:ext cx="351565" cy="480778"/>
            </a:xfrm>
            <a:prstGeom prst="rect">
              <a:avLst/>
            </a:prstGeom>
          </p:spPr>
        </p:pic>
      </p:grpSp>
      <p:grpSp>
        <p:nvGrpSpPr>
          <p:cNvPr id="5" name="Group 4"/>
          <p:cNvGrpSpPr/>
          <p:nvPr/>
        </p:nvGrpSpPr>
        <p:grpSpPr>
          <a:xfrm>
            <a:off x="6581062" y="1629229"/>
            <a:ext cx="1265965" cy="480778"/>
            <a:chOff x="6342179" y="1172029"/>
            <a:chExt cx="1265965" cy="480778"/>
          </a:xfrm>
        </p:grpSpPr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6342179" y="1172029"/>
              <a:ext cx="351565" cy="480778"/>
            </a:xfrm>
            <a:prstGeom prst="rect">
              <a:avLst/>
            </a:prstGeom>
          </p:spPr>
        </p:pic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6799379" y="1172029"/>
              <a:ext cx="351565" cy="480778"/>
            </a:xfrm>
            <a:prstGeom prst="rect">
              <a:avLst/>
            </a:prstGeom>
          </p:spPr>
        </p:pic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256579" y="1172029"/>
              <a:ext cx="351565" cy="480778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581062" y="2776772"/>
            <a:ext cx="1265965" cy="480778"/>
            <a:chOff x="6342179" y="2319572"/>
            <a:chExt cx="1265965" cy="480778"/>
          </a:xfrm>
        </p:grpSpPr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6342179" y="2319572"/>
              <a:ext cx="351565" cy="480778"/>
            </a:xfrm>
            <a:prstGeom prst="rect">
              <a:avLst/>
            </a:prstGeom>
          </p:spPr>
        </p:pic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6799379" y="2319572"/>
              <a:ext cx="351565" cy="480778"/>
            </a:xfrm>
            <a:prstGeom prst="rect">
              <a:avLst/>
            </a:prstGeom>
          </p:spPr>
        </p:pic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00000">
              <a:off x="7256579" y="2319572"/>
              <a:ext cx="351565" cy="480778"/>
            </a:xfrm>
            <a:prstGeom prst="rect">
              <a:avLst/>
            </a:prstGeom>
          </p:spPr>
        </p:pic>
      </p:grpSp>
      <p:pic>
        <p:nvPicPr>
          <p:cNvPr id="49" name="Picture 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22572">
            <a:off x="7296156" y="1805730"/>
            <a:ext cx="984502" cy="1942084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196048" y="1770414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Discover what research    exists globally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371600" y="1268703"/>
            <a:ext cx="1600200" cy="3062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214313" marR="0" lvl="0" indent="-214313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Pct val="105000"/>
              <a:buFont typeface="Wingdings" charset="2"/>
              <a:buNone/>
              <a:tabLst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MY TASKS: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89988" y="2900796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Figure out who to follow</a:t>
            </a:r>
            <a:b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and collaborate with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196048" y="2335605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Look for new ideas and</a:t>
            </a:r>
            <a:b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research opportunities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360418" y="1770414"/>
            <a:ext cx="179573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Decide which journal</a:t>
            </a:r>
            <a:b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to submit my paper to</a:t>
            </a: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1612">
            <a:off x="5991307" y="282256"/>
            <a:ext cx="2740279" cy="987355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1733550"/>
            <a:ext cx="158662" cy="127318"/>
          </a:xfrm>
          <a:prstGeom prst="rect">
            <a:avLst/>
          </a:prstGeom>
        </p:spPr>
      </p:pic>
      <p:pic>
        <p:nvPicPr>
          <p:cNvPr id="57" name="Picture 5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2305050"/>
            <a:ext cx="158662" cy="127318"/>
          </a:xfrm>
          <a:prstGeom prst="rect">
            <a:avLst/>
          </a:prstGeom>
        </p:spPr>
      </p:pic>
      <p:pic>
        <p:nvPicPr>
          <p:cNvPr id="59" name="Picture 5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3" y="3943350"/>
            <a:ext cx="971207" cy="925718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4779">
            <a:off x="471556" y="1360455"/>
            <a:ext cx="274252" cy="2817556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2876550"/>
            <a:ext cx="158662" cy="127318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607" y="1733550"/>
            <a:ext cx="158662" cy="127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50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5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32" presetClass="emph" presetSubtype="0" repeatCount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5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6096" y="0"/>
            <a:ext cx="9144000" cy="51435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924" y="-220330"/>
            <a:ext cx="142875" cy="1016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428750" y="285750"/>
            <a:ext cx="6200775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Scopus is your first step to</a:t>
            </a:r>
            <a:r>
              <a:rPr lang="is-I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… </a:t>
            </a:r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93" y="716876"/>
            <a:ext cx="4661107" cy="33021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5000"/>
              </a:prstClr>
            </a:outerShdw>
          </a:effectLst>
        </p:spPr>
      </p:pic>
      <p:sp>
        <p:nvSpPr>
          <p:cNvPr id="38" name="Rectangle 37"/>
          <p:cNvSpPr/>
          <p:nvPr/>
        </p:nvSpPr>
        <p:spPr>
          <a:xfrm>
            <a:off x="6019800" y="3557885"/>
            <a:ext cx="25146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Monitor you h-index, measure </a:t>
            </a:r>
          </a:p>
          <a:p>
            <a:pPr algn="ctr"/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your article’s research impact.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563" y="2056355"/>
            <a:ext cx="1553692" cy="138239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903" y="2662443"/>
            <a:ext cx="700966" cy="1701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896827" y="3287584"/>
            <a:ext cx="54534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rgbClr val="929598"/>
                </a:solidFill>
                <a:latin typeface="Arial" charset="0"/>
                <a:ea typeface="Arial" charset="0"/>
                <a:cs typeface="Arial" charset="0"/>
              </a:rPr>
              <a:t>PAPERS</a:t>
            </a:r>
          </a:p>
        </p:txBody>
      </p:sp>
      <p:sp>
        <p:nvSpPr>
          <p:cNvPr id="27" name="TextBox 26"/>
          <p:cNvSpPr txBox="1"/>
          <p:nvPr/>
        </p:nvSpPr>
        <p:spPr>
          <a:xfrm rot="16200000">
            <a:off x="5955183" y="2203420"/>
            <a:ext cx="662361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00" dirty="0">
                <a:solidFill>
                  <a:srgbClr val="929598"/>
                </a:solidFill>
                <a:latin typeface="Arial" charset="0"/>
                <a:ea typeface="Arial" charset="0"/>
                <a:cs typeface="Arial" charset="0"/>
              </a:rPr>
              <a:t>CITATIONS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196048" y="1770414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Discover what research    exists globally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371600" y="1268703"/>
            <a:ext cx="1600200" cy="3062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214313" marR="0" lvl="0" indent="-214313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Pct val="105000"/>
              <a:buFont typeface="Wingdings" charset="2"/>
              <a:buNone/>
              <a:tabLst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MY TASKS: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89988" y="2900796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Figure out who to follow</a:t>
            </a:r>
            <a:b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and collaborate with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196048" y="2335605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Look for new ideas and</a:t>
            </a:r>
            <a:b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research opportunities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360418" y="1770414"/>
            <a:ext cx="179573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Decide which journal</a:t>
            </a:r>
            <a:b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to submit my paper to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360418" y="2335605"/>
            <a:ext cx="179573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Evaluate my own success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1612">
            <a:off x="5991307" y="282256"/>
            <a:ext cx="2740279" cy="987355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1733550"/>
            <a:ext cx="158662" cy="127318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2305050"/>
            <a:ext cx="158662" cy="127318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2876550"/>
            <a:ext cx="158662" cy="127318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3" y="3943350"/>
            <a:ext cx="971207" cy="925718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4779">
            <a:off x="471556" y="1360455"/>
            <a:ext cx="274252" cy="2817556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607" y="2305050"/>
            <a:ext cx="158662" cy="12731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607" y="1733550"/>
            <a:ext cx="158662" cy="127318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6128765" y="1445981"/>
            <a:ext cx="3675583" cy="457200"/>
            <a:chOff x="6128765" y="1445981"/>
            <a:chExt cx="3675583" cy="4572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8765" y="1445981"/>
              <a:ext cx="457200" cy="457200"/>
            </a:xfrm>
            <a:prstGeom prst="rect">
              <a:avLst/>
            </a:prstGeom>
          </p:spPr>
        </p:pic>
        <p:sp>
          <p:nvSpPr>
            <p:cNvPr id="28" name="Rectangle 27"/>
            <p:cNvSpPr/>
            <p:nvPr/>
          </p:nvSpPr>
          <p:spPr>
            <a:xfrm>
              <a:off x="7620903" y="1521353"/>
              <a:ext cx="2183445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8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See if your article</a:t>
              </a:r>
              <a:br>
                <a:rPr lang="en-US" sz="8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</a:br>
              <a:r>
                <a:rPr lang="en-US" sz="8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is getting noticed.</a:t>
              </a: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7756" y="1464634"/>
              <a:ext cx="426044" cy="42604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5600" y="1537085"/>
              <a:ext cx="346450" cy="2816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34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3" presetClass="entr" presetSubtype="28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3" presetClass="entr" presetSubtype="3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5" grpId="0"/>
      <p:bldP spid="27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6096" y="0"/>
            <a:ext cx="9144000" cy="51435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924" y="-220330"/>
            <a:ext cx="142875" cy="10160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428750" y="285750"/>
            <a:ext cx="6200775" cy="35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Scopus is your first step to</a:t>
            </a:r>
            <a:r>
              <a:rPr lang="is-I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… </a:t>
            </a:r>
            <a:endParaRPr lang="en-US" sz="2000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493" y="716876"/>
            <a:ext cx="4661107" cy="330215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25000"/>
              </a:prstClr>
            </a:outerShdw>
          </a:effectLst>
        </p:spPr>
      </p:pic>
      <p:sp>
        <p:nvSpPr>
          <p:cNvPr id="13" name="TextBox 12"/>
          <p:cNvSpPr txBox="1"/>
          <p:nvPr/>
        </p:nvSpPr>
        <p:spPr>
          <a:xfrm>
            <a:off x="1196048" y="1770414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Discover what research    exists globally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371600" y="1268703"/>
            <a:ext cx="1600200" cy="30628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214313" marR="0" lvl="0" indent="-214313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Pct val="105000"/>
              <a:buFont typeface="Wingdings" charset="2"/>
              <a:buNone/>
              <a:tabLst/>
              <a:defRPr/>
            </a:pP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MY TASKS:</a:t>
            </a:r>
          </a:p>
        </p:txBody>
      </p:sp>
      <p:sp>
        <p:nvSpPr>
          <p:cNvPr id="31" name="Rectangle 30"/>
          <p:cNvSpPr/>
          <p:nvPr/>
        </p:nvSpPr>
        <p:spPr>
          <a:xfrm>
            <a:off x="5715000" y="3340953"/>
            <a:ext cx="31242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Check the accuracy of your </a:t>
            </a:r>
            <a:b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Scopus record and integrate with ORCID.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599" y="1789471"/>
            <a:ext cx="1926368" cy="154427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378" y="2119373"/>
            <a:ext cx="257176" cy="224105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378" y="2507581"/>
            <a:ext cx="257176" cy="22410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2378" y="2901284"/>
            <a:ext cx="257176" cy="224105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1189988" y="2900796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Figure out who to follow</a:t>
            </a:r>
            <a:b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and collaborate with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196048" y="2335605"/>
            <a:ext cx="1981200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Look for new ideas and</a:t>
            </a:r>
            <a:b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kern="13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research opportunities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3360418" y="1770414"/>
            <a:ext cx="179573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Decide which journal</a:t>
            </a:r>
            <a:b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to submit my paper to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3360418" y="2335605"/>
            <a:ext cx="1795733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Evaluate my own success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354358" y="2900796"/>
            <a:ext cx="1795733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82880" indent="-182880" defTabSz="457200">
              <a:lnSpc>
                <a:spcPts val="1200"/>
              </a:lnSpc>
              <a:buSzPct val="90000"/>
              <a:buFont typeface="Wingdings" charset="2"/>
              <a:buChar char="q"/>
            </a:pP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Make sure my profile</a:t>
            </a:r>
            <a:b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is up-to-date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1612">
            <a:off x="5991306" y="282255"/>
            <a:ext cx="2740279" cy="987355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1733550"/>
            <a:ext cx="158662" cy="12731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2305050"/>
            <a:ext cx="158662" cy="127318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930" y="2876550"/>
            <a:ext cx="158662" cy="127318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607" y="1733550"/>
            <a:ext cx="158662" cy="127318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93" y="3943350"/>
            <a:ext cx="971207" cy="925718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94779">
            <a:off x="471556" y="1360455"/>
            <a:ext cx="274252" cy="2817556"/>
          </a:xfrm>
          <a:prstGeom prst="rect">
            <a:avLst/>
          </a:prstGeom>
          <a:effectLst>
            <a:outerShdw blurRad="50800" dist="762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607" y="2305050"/>
            <a:ext cx="158662" cy="127318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2607" y="2876550"/>
            <a:ext cx="158662" cy="12731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715" y="1885950"/>
            <a:ext cx="685800" cy="24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60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000"/>
                            </p:stCondLst>
                            <p:childTnLst>
                              <p:par>
                                <p:cTn id="3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4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9050"/>
            <a:ext cx="9144000" cy="51625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-780900" y="871178"/>
            <a:ext cx="3668902" cy="3162850"/>
            <a:chOff x="-780900" y="871178"/>
            <a:chExt cx="3668902" cy="3162850"/>
          </a:xfrm>
          <a:solidFill>
            <a:schemeClr val="tx2"/>
          </a:solidFill>
        </p:grpSpPr>
        <p:sp>
          <p:nvSpPr>
            <p:cNvPr id="56" name="Hexagon 55"/>
            <p:cNvSpPr/>
            <p:nvPr/>
          </p:nvSpPr>
          <p:spPr>
            <a:xfrm>
              <a:off x="-780900" y="871178"/>
              <a:ext cx="3668902" cy="3162850"/>
            </a:xfrm>
            <a:prstGeom prst="hexagon">
              <a:avLst/>
            </a:prstGeom>
            <a:grpFill/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 anchorCtr="1"/>
            <a:lstStyle/>
            <a:p>
              <a:pPr algn="ctr"/>
              <a:endParaRPr lang="en-US" sz="1100">
                <a:latin typeface="Arial" charset="0"/>
                <a:ea typeface="Arial" charset="0"/>
                <a:cs typeface="Arial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42213" y="2037104"/>
              <a:ext cx="2070380" cy="75713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Research</a:t>
              </a:r>
              <a:br>
                <a:rPr lang="en-US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</a:br>
              <a:r>
                <a:rPr lang="en-US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is a complex pursuit, so… 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6324600" y="871178"/>
            <a:ext cx="3716799" cy="3204141"/>
            <a:chOff x="6324600" y="871178"/>
            <a:chExt cx="3716799" cy="3204141"/>
          </a:xfrm>
        </p:grpSpPr>
        <p:sp>
          <p:nvSpPr>
            <p:cNvPr id="57" name="Hexagon 56"/>
            <p:cNvSpPr/>
            <p:nvPr/>
          </p:nvSpPr>
          <p:spPr>
            <a:xfrm>
              <a:off x="6324600" y="871178"/>
              <a:ext cx="3716799" cy="3204141"/>
            </a:xfrm>
            <a:prstGeom prst="hexagon">
              <a:avLst/>
            </a:prstGeom>
            <a:solidFill>
              <a:schemeClr val="tx2"/>
            </a:solidFill>
            <a:ln w="254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45720" rIns="45720" rtlCol="0" anchor="ctr" anchorCtr="1"/>
            <a:lstStyle/>
            <a:p>
              <a:pPr algn="ctr"/>
              <a:r>
                <a:rPr lang="en-US" sz="1100">
                  <a:latin typeface="Arial" charset="0"/>
                  <a:ea typeface="Arial" charset="0"/>
                  <a:cs typeface="Arial" charset="0"/>
                </a:rPr>
                <a:t>       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010401" y="2083271"/>
              <a:ext cx="2697012" cy="66479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is-IS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…you need</a:t>
              </a:r>
              <a:br>
                <a:rPr lang="is-IS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</a:br>
              <a:r>
                <a:rPr lang="is-IS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the right tools</a:t>
              </a:r>
              <a:br>
                <a:rPr lang="en-US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</a:br>
              <a:r>
                <a:rPr lang="en-US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</a:rPr>
                <a:t>at your fingertips.</a:t>
              </a: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55678" y="-206991"/>
            <a:ext cx="126428" cy="89904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1650187" y="4547409"/>
            <a:ext cx="5831705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 b="1" dirty="0">
                <a:solidFill>
                  <a:schemeClr val="accent6"/>
                </a:solidFill>
                <a:latin typeface="Arial" charset="0"/>
                <a:ea typeface="Arial" charset="0"/>
                <a:cs typeface="Arial" charset="0"/>
              </a:rPr>
              <a:t>Scopus: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the right information, the right tools, at the right time.</a:t>
            </a:r>
          </a:p>
        </p:txBody>
      </p:sp>
      <p:sp>
        <p:nvSpPr>
          <p:cNvPr id="27" name="Hexagon 26"/>
          <p:cNvSpPr/>
          <p:nvPr/>
        </p:nvSpPr>
        <p:spPr>
          <a:xfrm>
            <a:off x="3921950" y="514350"/>
            <a:ext cx="1333532" cy="1149598"/>
          </a:xfrm>
          <a:prstGeom prst="hexagon">
            <a:avLst/>
          </a:prstGeom>
          <a:solidFill>
            <a:srgbClr val="929598"/>
          </a:solidFill>
          <a:ln w="25400">
            <a:noFill/>
          </a:ln>
          <a:effectLst>
            <a:outerShdw blurRad="50800" dist="762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 anchorCtr="1"/>
          <a:lstStyle/>
          <a:p>
            <a:pPr algn="ctr"/>
            <a:r>
              <a:rPr lang="en-US" sz="1100">
                <a:latin typeface="Arial" charset="0"/>
                <a:ea typeface="Arial" charset="0"/>
                <a:cs typeface="Arial" charset="0"/>
              </a:rPr>
              <a:t>Research</a:t>
            </a:r>
          </a:p>
        </p:txBody>
      </p:sp>
      <p:sp>
        <p:nvSpPr>
          <p:cNvPr id="28" name="Hexagon 27"/>
          <p:cNvSpPr/>
          <p:nvPr/>
        </p:nvSpPr>
        <p:spPr>
          <a:xfrm>
            <a:off x="5120619" y="1230229"/>
            <a:ext cx="1333532" cy="1149598"/>
          </a:xfrm>
          <a:prstGeom prst="hexagon">
            <a:avLst/>
          </a:prstGeom>
          <a:solidFill>
            <a:srgbClr val="222B3C"/>
          </a:solidFill>
          <a:ln w="25400">
            <a:noFill/>
          </a:ln>
          <a:effectLst>
            <a:outerShdw blurRad="50800" dist="762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 anchorCtr="1"/>
          <a:lstStyle/>
          <a:p>
            <a:pPr algn="ctr"/>
            <a:r>
              <a:rPr lang="en-US" sz="1100" dirty="0">
                <a:latin typeface="Arial" charset="0"/>
                <a:ea typeface="Arial" charset="0"/>
                <a:cs typeface="Arial" charset="0"/>
              </a:rPr>
              <a:t>Write</a:t>
            </a:r>
          </a:p>
        </p:txBody>
      </p:sp>
      <p:sp>
        <p:nvSpPr>
          <p:cNvPr id="39" name="Hexagon 38"/>
          <p:cNvSpPr/>
          <p:nvPr/>
        </p:nvSpPr>
        <p:spPr>
          <a:xfrm>
            <a:off x="5120038" y="2571319"/>
            <a:ext cx="1333532" cy="1149598"/>
          </a:xfrm>
          <a:prstGeom prst="hexagon">
            <a:avLst/>
          </a:prstGeom>
          <a:solidFill>
            <a:srgbClr val="929598"/>
          </a:solidFill>
          <a:ln w="25400">
            <a:noFill/>
          </a:ln>
          <a:effectLst>
            <a:outerShdw blurRad="50800" dist="762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 anchorCtr="1"/>
          <a:lstStyle/>
          <a:p>
            <a:pPr algn="ctr"/>
            <a:r>
              <a:rPr lang="en-US" sz="1100" dirty="0">
                <a:latin typeface="Arial" charset="0"/>
                <a:ea typeface="Arial" charset="0"/>
                <a:cs typeface="Arial" charset="0"/>
              </a:rPr>
              <a:t>Publish</a:t>
            </a:r>
          </a:p>
        </p:txBody>
      </p:sp>
      <p:sp>
        <p:nvSpPr>
          <p:cNvPr id="41" name="Hexagon 40"/>
          <p:cNvSpPr/>
          <p:nvPr/>
        </p:nvSpPr>
        <p:spPr>
          <a:xfrm>
            <a:off x="3921950" y="3250952"/>
            <a:ext cx="1333532" cy="1149598"/>
          </a:xfrm>
          <a:prstGeom prst="hexagon">
            <a:avLst/>
          </a:prstGeom>
          <a:solidFill>
            <a:srgbClr val="222B3C"/>
          </a:solidFill>
          <a:ln w="25400">
            <a:noFill/>
          </a:ln>
          <a:effectLst>
            <a:outerShdw blurRad="50800" dist="762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 anchorCtr="1"/>
          <a:lstStyle/>
          <a:p>
            <a:pPr algn="ctr"/>
            <a:r>
              <a:rPr lang="en-US" sz="1100" dirty="0">
                <a:latin typeface="Arial" charset="0"/>
                <a:ea typeface="Arial" charset="0"/>
                <a:cs typeface="Arial" charset="0"/>
              </a:rPr>
              <a:t>Collaborate</a:t>
            </a:r>
          </a:p>
        </p:txBody>
      </p:sp>
      <p:sp>
        <p:nvSpPr>
          <p:cNvPr id="48" name="Hexagon 47"/>
          <p:cNvSpPr/>
          <p:nvPr/>
        </p:nvSpPr>
        <p:spPr>
          <a:xfrm>
            <a:off x="2720351" y="2565152"/>
            <a:ext cx="1333532" cy="1149598"/>
          </a:xfrm>
          <a:prstGeom prst="hexagon">
            <a:avLst/>
          </a:prstGeom>
          <a:solidFill>
            <a:srgbClr val="929598"/>
          </a:solidFill>
          <a:ln w="25400">
            <a:noFill/>
          </a:ln>
          <a:effectLst>
            <a:outerShdw blurRad="50800" dist="762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 anchorCtr="1"/>
          <a:lstStyle/>
          <a:p>
            <a:pPr algn="ctr"/>
            <a:r>
              <a:rPr lang="en-US" sz="1100" dirty="0">
                <a:latin typeface="Arial" charset="0"/>
                <a:ea typeface="Arial" charset="0"/>
                <a:cs typeface="Arial" charset="0"/>
              </a:rPr>
              <a:t>Evaluate</a:t>
            </a:r>
          </a:p>
        </p:txBody>
      </p:sp>
      <p:sp>
        <p:nvSpPr>
          <p:cNvPr id="49" name="Hexagon 48"/>
          <p:cNvSpPr/>
          <p:nvPr/>
        </p:nvSpPr>
        <p:spPr>
          <a:xfrm>
            <a:off x="2720351" y="1230229"/>
            <a:ext cx="1333532" cy="1149598"/>
          </a:xfrm>
          <a:prstGeom prst="hexagon">
            <a:avLst/>
          </a:prstGeom>
          <a:solidFill>
            <a:srgbClr val="222B3C"/>
          </a:solidFill>
          <a:ln w="25400">
            <a:noFill/>
          </a:ln>
          <a:effectLst>
            <a:outerShdw blurRad="50800" dist="76200" dir="2700000" algn="tl" rotWithShape="0">
              <a:prstClr val="black">
                <a:alpha val="22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 anchorCtr="1"/>
          <a:lstStyle/>
          <a:p>
            <a:pPr algn="ctr"/>
            <a:r>
              <a:rPr lang="en-US" sz="1100" dirty="0">
                <a:latin typeface="Arial" charset="0"/>
                <a:ea typeface="Arial" charset="0"/>
                <a:cs typeface="Arial" charset="0"/>
              </a:rPr>
              <a:t>Present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207" y="2193075"/>
            <a:ext cx="1567586" cy="88880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143" y="2471982"/>
            <a:ext cx="821794" cy="252168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852" y="2285610"/>
            <a:ext cx="281496" cy="22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08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800"/>
                            </p:stCondLst>
                            <p:childTnLst>
                              <p:par>
                                <p:cTn id="20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100"/>
                            </p:stCondLst>
                            <p:childTnLst>
                              <p:par>
                                <p:cTn id="2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400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700"/>
                            </p:stCondLst>
                            <p:childTnLst>
                              <p:par>
                                <p:cTn id="3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3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0"/>
                            </p:stCondLst>
                            <p:childTnLst>
                              <p:par>
                                <p:cTn id="40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1300"/>
                            </p:stCondLst>
                            <p:childTnLst>
                              <p:par>
                                <p:cTn id="45" presetID="23" presetClass="entr" presetSubtype="28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300"/>
                            </p:stCondLst>
                            <p:childTnLst>
                              <p:par>
                                <p:cTn id="50" presetID="23" presetClass="entr" presetSubtype="28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33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38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27" grpId="0" animBg="1"/>
      <p:bldP spid="28" grpId="0" animBg="1"/>
      <p:bldP spid="39" grpId="0" animBg="1"/>
      <p:bldP spid="41" grpId="0" animBg="1"/>
      <p:bldP spid="48" grpId="0" animBg="1"/>
      <p:bldP spid="4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9050"/>
            <a:ext cx="9144000" cy="51625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 flipV="1">
            <a:off x="838200" y="2983231"/>
            <a:ext cx="7467600" cy="4571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8125" y="-220330"/>
            <a:ext cx="142875" cy="101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57666" y="745363"/>
            <a:ext cx="664822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Are you ready?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57666" y="3247132"/>
            <a:ext cx="6133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Need help getting started? </a:t>
            </a:r>
          </a:p>
          <a:p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See your local librarian for assistance.</a:t>
            </a:r>
          </a:p>
        </p:txBody>
      </p:sp>
      <p:sp>
        <p:nvSpPr>
          <p:cNvPr id="2" name="Rectangle 1"/>
          <p:cNvSpPr/>
          <p:nvPr/>
        </p:nvSpPr>
        <p:spPr>
          <a:xfrm>
            <a:off x="1457666" y="1668534"/>
            <a:ext cx="64671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We are pleased to offer Scopus</a:t>
            </a:r>
            <a:b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rPr>
              <a:t>Get connected today at </a:t>
            </a:r>
            <a:r>
              <a:rPr lang="en-US" sz="2800" dirty="0">
                <a:solidFill>
                  <a:schemeClr val="accent6"/>
                </a:solidFill>
                <a:latin typeface="Arial" charset="0"/>
                <a:ea typeface="Arial" charset="0"/>
                <a:cs typeface="Arial" charset="0"/>
              </a:rPr>
              <a:t>scopus.com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478292" y="4547409"/>
            <a:ext cx="7162800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600" dirty="0">
                <a:solidFill>
                  <a:schemeClr val="bg1">
                    <a:lumMod val="95000"/>
                  </a:schemeClr>
                </a:solidFill>
                <a:latin typeface="Arial" charset="0"/>
                <a:ea typeface="Arial" charset="0"/>
                <a:cs typeface="Arial" charset="0"/>
              </a:rPr>
              <a:t>Visit </a:t>
            </a:r>
            <a:r>
              <a:rPr lang="en-US" sz="1400" dirty="0" err="1">
                <a:solidFill>
                  <a:schemeClr val="bg1">
                    <a:lumMod val="95000"/>
                  </a:schemeClr>
                </a:solidFill>
                <a:latin typeface="Arial" charset="0"/>
                <a:ea typeface="Arial" charset="0"/>
                <a:cs typeface="Arial" charset="0"/>
              </a:rPr>
              <a:t>blog.scopus.com</a:t>
            </a:r>
            <a:r>
              <a:rPr lang="en-US" sz="1400" dirty="0">
                <a:solidFill>
                  <a:schemeClr val="bg1">
                    <a:lumMod val="95000"/>
                  </a:schemeClr>
                </a:solidFill>
                <a:latin typeface="Arial" charset="0"/>
                <a:ea typeface="Arial" charset="0"/>
                <a:cs typeface="Arial" charset="0"/>
              </a:rPr>
              <a:t> for webinars, news, and tips &amp; tricks. </a:t>
            </a:r>
          </a:p>
        </p:txBody>
      </p:sp>
    </p:spTree>
    <p:extLst>
      <p:ext uri="{BB962C8B-B14F-4D97-AF65-F5344CB8AC3E}">
        <p14:creationId xmlns:p14="http://schemas.microsoft.com/office/powerpoint/2010/main" val="268869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5" grpId="0"/>
      <p:bldP spid="11" grpId="0"/>
      <p:bldP spid="2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39555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2857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Turn to Scopus,</a:t>
            </a:r>
            <a:b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world’s most connected research database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313383" y="1727011"/>
            <a:ext cx="1786175" cy="5283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>
              <a:lnSpc>
                <a:spcPts val="1700"/>
              </a:lnSpc>
            </a:pPr>
            <a:r>
              <a:rPr lang="en-US" b="1" dirty="0">
                <a:solidFill>
                  <a:prstClr val="black">
                    <a:lumMod val="65000"/>
                    <a:lumOff val="35000"/>
                  </a:prstClr>
                </a:solidFill>
                <a:latin typeface="Arial" charset="0"/>
                <a:ea typeface="Arial" charset="0"/>
                <a:cs typeface="Arial" charset="0"/>
              </a:rPr>
              <a:t>70+ million</a:t>
            </a: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Content records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496154" y="1462836"/>
            <a:ext cx="1150534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23,500+</a:t>
            </a: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Journal titles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524000" y="2360268"/>
            <a:ext cx="1363980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5,000</a:t>
            </a: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publishers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221096" y="2665068"/>
            <a:ext cx="1657348" cy="96436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ts val="17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8.3+ million</a:t>
            </a: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Conference papers, from over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106K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global events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448" y="1370436"/>
            <a:ext cx="3004637" cy="3004637"/>
          </a:xfrm>
          <a:prstGeom prst="rect">
            <a:avLst/>
          </a:prstGeom>
          <a:effectLst>
            <a:outerShdw blurRad="342900" dist="190500" dir="5400000" sx="90000" sy="-19000" rotWithShape="0">
              <a:prstClr val="black">
                <a:alpha val="10000"/>
              </a:prstClr>
            </a:outerShdw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710" y="1171026"/>
            <a:ext cx="3586298" cy="3322842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2358" y="1864071"/>
            <a:ext cx="582526" cy="702410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3942" y="2648373"/>
            <a:ext cx="582526" cy="70241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963" y="1047476"/>
            <a:ext cx="582526" cy="702410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455" y="2436468"/>
            <a:ext cx="582526" cy="70241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425" y="1686286"/>
            <a:ext cx="582526" cy="702410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918" y="2819675"/>
            <a:ext cx="582526" cy="70241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33400" y="4547409"/>
            <a:ext cx="6476999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Scopus</a:t>
            </a:r>
            <a:r>
              <a:rPr lang="en-US" sz="16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is updated daily so you never miss the latest information.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399314" y="3319272"/>
            <a:ext cx="1248418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165,000+</a:t>
            </a: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Book titles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35570" y="-323850"/>
            <a:ext cx="142875" cy="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5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0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8000"/>
                            </p:stCondLst>
                            <p:childTnLst>
                              <p:par>
                                <p:cTn id="8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9" grpId="0"/>
      <p:bldP spid="41" grpId="0"/>
      <p:bldP spid="43" grpId="0"/>
      <p:bldP spid="49" grpId="0"/>
      <p:bldP spid="24" grpId="0"/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9139555" cy="5143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5570" y="-323850"/>
            <a:ext cx="142875" cy="101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857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Turn to Scopus,</a:t>
            </a:r>
            <a:b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0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the world’s most connected research database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313383" y="1727011"/>
            <a:ext cx="1786175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70+ million</a:t>
            </a: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Content records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496154" y="1462836"/>
            <a:ext cx="1150534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23,500+</a:t>
            </a: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Journal titles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524000" y="2360268"/>
            <a:ext cx="1363980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5,000</a:t>
            </a: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publishers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399032" y="3320808"/>
            <a:ext cx="1248418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165,000+</a:t>
            </a: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Book titles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221096" y="2665068"/>
            <a:ext cx="1657348" cy="9643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8.3+ million</a:t>
            </a:r>
          </a:p>
          <a:p>
            <a:pPr algn="ctr">
              <a:lnSpc>
                <a:spcPts val="1700"/>
              </a:lnSpc>
            </a:pP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Conference papers, from over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106K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global events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448" y="1370436"/>
            <a:ext cx="3004637" cy="3004637"/>
          </a:xfrm>
          <a:prstGeom prst="rect">
            <a:avLst/>
          </a:prstGeom>
          <a:effectLst>
            <a:outerShdw blurRad="342900" dist="190500" dir="5400000" sx="90000" sy="-19000" rotWithShape="0">
              <a:prstClr val="black">
                <a:alpha val="10000"/>
              </a:prstClr>
            </a:outerShdw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710" y="1171026"/>
            <a:ext cx="3586298" cy="3322842"/>
          </a:xfrm>
          <a:prstGeom prst="rect">
            <a:avLst/>
          </a:prstGeo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533400" y="4547409"/>
            <a:ext cx="6476999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Scopus</a:t>
            </a:r>
            <a:r>
              <a:rPr lang="en-US" sz="16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is updated daily so you never miss the latest information.</a:t>
            </a:r>
          </a:p>
        </p:txBody>
      </p:sp>
    </p:spTree>
    <p:extLst>
      <p:ext uri="{BB962C8B-B14F-4D97-AF65-F5344CB8AC3E}">
        <p14:creationId xmlns:p14="http://schemas.microsoft.com/office/powerpoint/2010/main" val="8096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9" grpId="0"/>
      <p:bldP spid="41" grpId="0"/>
      <p:bldP spid="43" grpId="0"/>
      <p:bldP spid="47" grpId="0"/>
      <p:bldP spid="49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9050"/>
            <a:ext cx="9144000" cy="43027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39160"/>
            <a:ext cx="2854920" cy="2854920"/>
          </a:xfrm>
          <a:prstGeom prst="rect">
            <a:avLst/>
          </a:prstGeom>
          <a:effectLst>
            <a:outerShdw blurRad="152400" dist="38100" dir="5400000" sx="90000" sy="-19000" rotWithShape="0">
              <a:prstClr val="black">
                <a:alpha val="1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5570" y="-323850"/>
            <a:ext cx="142875" cy="101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857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Turn to Scopus</a:t>
            </a:r>
          </a:p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for broad coverage across all subject areas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578445" y="1852780"/>
            <a:ext cx="1545755" cy="1272143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76200" dir="2700000" algn="tl" rotWithShape="0">
                    <a:prstClr val="black">
                      <a:alpha val="15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Health</a:t>
            </a:r>
          </a:p>
          <a:p>
            <a:pPr algn="ctr">
              <a:lnSpc>
                <a:spcPts val="1800"/>
              </a:lnSpc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76200" dir="2700000" algn="tl" rotWithShape="0">
                    <a:prstClr val="black">
                      <a:alpha val="15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Sciences</a:t>
            </a:r>
          </a:p>
          <a:p>
            <a:pPr algn="ctr">
              <a:lnSpc>
                <a:spcPts val="5000"/>
              </a:lnSpc>
            </a:pPr>
            <a:r>
              <a:rPr lang="en-US" sz="4400" b="1" dirty="0">
                <a:solidFill>
                  <a:schemeClr val="tx2"/>
                </a:solidFill>
                <a:effectLst>
                  <a:outerShdw blurRad="50800" dist="76200" dir="2700000" algn="tl" rotWithShape="0">
                    <a:prstClr val="black">
                      <a:alpha val="15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31%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3720" y="1373096"/>
            <a:ext cx="4131382" cy="247731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772" y="1396646"/>
            <a:ext cx="1272145" cy="143486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790" y="2834035"/>
            <a:ext cx="1231471" cy="10231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000" y="1168895"/>
            <a:ext cx="609000" cy="14672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805" y="2214249"/>
            <a:ext cx="1501855" cy="14243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3181350"/>
            <a:ext cx="968335" cy="6758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92462" y="2604191"/>
            <a:ext cx="1022777" cy="1237559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533400" y="4547409"/>
            <a:ext cx="7162800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Search across </a:t>
            </a:r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13,700+ Health Science titles; 31% of Scopus publications.</a:t>
            </a:r>
          </a:p>
        </p:txBody>
      </p:sp>
    </p:spTree>
    <p:extLst>
      <p:ext uri="{BB962C8B-B14F-4D97-AF65-F5344CB8AC3E}">
        <p14:creationId xmlns:p14="http://schemas.microsoft.com/office/powerpoint/2010/main" val="3247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2" presetClass="entr" presetSubtype="8" repeatCount="indefinite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0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500"/>
                            </p:stCondLst>
                            <p:childTnLst>
                              <p:par>
                                <p:cTn id="48" presetID="23" presetClass="entr" presetSubtype="3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6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9050"/>
            <a:ext cx="9144000" cy="43027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39160"/>
            <a:ext cx="2854920" cy="2854920"/>
          </a:xfrm>
          <a:prstGeom prst="rect">
            <a:avLst/>
          </a:prstGeom>
          <a:effectLst>
            <a:outerShdw blurRad="152400" dist="38100" dir="5400000" sx="90000" sy="-19000" rotWithShape="0">
              <a:prstClr val="black">
                <a:alpha val="6000"/>
              </a:prstClr>
            </a:outerShd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39160"/>
            <a:ext cx="2854920" cy="2854920"/>
          </a:xfrm>
          <a:prstGeom prst="rect">
            <a:avLst/>
          </a:prstGeom>
          <a:effectLst>
            <a:outerShdw blurRad="152400" dist="38100" dir="5400000" sx="90000" sy="-19000" rotWithShape="0">
              <a:prstClr val="black">
                <a:alpha val="6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5570" y="-323850"/>
            <a:ext cx="142875" cy="1016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78445" y="1852780"/>
            <a:ext cx="1545755" cy="1272143"/>
          </a:xfrm>
          <a:prstGeom prst="rect">
            <a:avLst/>
          </a:prstGeom>
          <a:noFill/>
          <a:effectLst>
            <a:outerShdw blurRad="50800" dist="76200" dir="2700000" algn="tl" rotWithShape="0">
              <a:prstClr val="black">
                <a:alpha val="15000"/>
              </a:prstClr>
            </a:outerShdw>
          </a:effectLst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Physical</a:t>
            </a:r>
          </a:p>
          <a:p>
            <a:pPr algn="ctr">
              <a:lnSpc>
                <a:spcPts val="18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Sciences</a:t>
            </a:r>
          </a:p>
          <a:p>
            <a:pPr algn="ctr">
              <a:lnSpc>
                <a:spcPts val="5000"/>
              </a:lnSpc>
            </a:pPr>
            <a:r>
              <a:rPr lang="en-US" sz="4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28%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1255489"/>
            <a:ext cx="3104010" cy="2687861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148" y="3409950"/>
            <a:ext cx="285038" cy="527889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365" y="1236439"/>
            <a:ext cx="622455" cy="1096024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098" y="1038018"/>
            <a:ext cx="2970909" cy="285632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1081" y="530304"/>
            <a:ext cx="385134" cy="676181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386" y="2876550"/>
            <a:ext cx="1191490" cy="10668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3105150"/>
            <a:ext cx="564497" cy="83690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857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Turn to Scopus</a:t>
            </a:r>
          </a:p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for broad coverage across all subject areas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533400" y="4547409"/>
            <a:ext cx="7162800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Search across </a:t>
            </a:r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12,100+ Physical Science titles; 28% of Scopus publications.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63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200"/>
                            </p:stCondLst>
                            <p:childTnLst>
                              <p:par>
                                <p:cTn id="38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700"/>
                            </p:stCondLst>
                            <p:childTnLst>
                              <p:par>
                                <p:cTn id="43" presetID="22" presetClass="entr" presetSubtype="4" repeatCount="indefinite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repeatCount="indefinite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220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5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9050"/>
            <a:ext cx="9144000" cy="43027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39160"/>
            <a:ext cx="2854920" cy="2854920"/>
          </a:xfrm>
          <a:prstGeom prst="rect">
            <a:avLst/>
          </a:prstGeom>
          <a:effectLst>
            <a:outerShdw blurRad="152400" dist="38100" dir="5400000" sx="90000" sy="-19000" rotWithShape="0">
              <a:prstClr val="black">
                <a:alpha val="6000"/>
              </a:prstClr>
            </a:outerShd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39160"/>
            <a:ext cx="2854920" cy="2854920"/>
          </a:xfrm>
          <a:prstGeom prst="rect">
            <a:avLst/>
          </a:prstGeom>
          <a:effectLst>
            <a:outerShdw blurRad="152400" dist="38100" dir="5400000" sx="90000" sy="-19000" rotWithShape="0">
              <a:prstClr val="black">
                <a:alpha val="6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5570" y="-323850"/>
            <a:ext cx="142875" cy="101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2857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Turn to Scopus</a:t>
            </a:r>
          </a:p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for broad coverage across all subject areas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578445" y="1852780"/>
            <a:ext cx="1545755" cy="1272143"/>
          </a:xfrm>
          <a:prstGeom prst="rect">
            <a:avLst/>
          </a:prstGeom>
          <a:noFill/>
          <a:effectLst>
            <a:outerShdw blurRad="50800" dist="76200" dir="2700000" algn="tl" rotWithShape="0">
              <a:prstClr val="black">
                <a:alpha val="15000"/>
              </a:prstClr>
            </a:outerShdw>
          </a:effectLst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Social</a:t>
            </a:r>
          </a:p>
          <a:p>
            <a:pPr algn="ctr">
              <a:lnSpc>
                <a:spcPts val="18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Sciences</a:t>
            </a:r>
          </a:p>
          <a:p>
            <a:pPr algn="ctr">
              <a:lnSpc>
                <a:spcPts val="5000"/>
              </a:lnSpc>
            </a:pPr>
            <a:r>
              <a:rPr lang="en-US" sz="4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25%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300785"/>
            <a:ext cx="2262473" cy="187677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329" y="1352550"/>
            <a:ext cx="2353630" cy="25030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2747669"/>
            <a:ext cx="1421244" cy="117700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02066" y="2420894"/>
            <a:ext cx="1317934" cy="15224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444" y="2628635"/>
            <a:ext cx="469095" cy="4652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8590" y="2998629"/>
            <a:ext cx="428089" cy="4289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1151" y="2571750"/>
            <a:ext cx="430032" cy="426879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533399" y="4547409"/>
            <a:ext cx="6934201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Search across </a:t>
            </a:r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10,600+ Social Science titles, including Arts &amp; Humanities.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69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6000"/>
                            </p:stCondLst>
                            <p:childTnLst>
                              <p:par>
                                <p:cTn id="34" presetID="23" presetClass="entr" presetSubtype="28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8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9050"/>
            <a:ext cx="9144000" cy="43027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39160"/>
            <a:ext cx="2854920" cy="2854920"/>
          </a:xfrm>
          <a:prstGeom prst="rect">
            <a:avLst/>
          </a:prstGeom>
          <a:effectLst>
            <a:outerShdw blurRad="152400" dist="38100" dir="5400000" sx="90000" sy="-19000" rotWithShape="0">
              <a:prstClr val="black">
                <a:alpha val="6000"/>
              </a:prstClr>
            </a:outerShd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039160"/>
            <a:ext cx="2854920" cy="2854920"/>
          </a:xfrm>
          <a:prstGeom prst="rect">
            <a:avLst/>
          </a:prstGeom>
          <a:effectLst>
            <a:outerShdw blurRad="152400" dist="38100" dir="5400000" sx="90000" sy="-19000" rotWithShape="0">
              <a:prstClr val="black">
                <a:alpha val="6000"/>
              </a:prst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0" y="2857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Turn to Scopus</a:t>
            </a:r>
            <a:b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for broad coverage across all subject areas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674" y="2133189"/>
            <a:ext cx="566902" cy="94573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3284">
            <a:off x="4582986" y="1559223"/>
            <a:ext cx="1219200" cy="94133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769" y="1065232"/>
            <a:ext cx="797673" cy="201368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63651">
            <a:off x="5986722" y="1034456"/>
            <a:ext cx="920302" cy="71055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958" y="2843619"/>
            <a:ext cx="1715132" cy="1081469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453" y="1885950"/>
            <a:ext cx="3158347" cy="206872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0325">
            <a:off x="7868044" y="611530"/>
            <a:ext cx="764961" cy="59062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2012327"/>
            <a:ext cx="139268" cy="86422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3150864"/>
            <a:ext cx="789018" cy="789018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1578445" y="1852780"/>
            <a:ext cx="1545755" cy="1272143"/>
          </a:xfrm>
          <a:prstGeom prst="rect">
            <a:avLst/>
          </a:prstGeom>
          <a:noFill/>
          <a:effectLst>
            <a:outerShdw blurRad="50800" dist="76200" dir="2700000" algn="tl" rotWithShape="0">
              <a:prstClr val="black">
                <a:alpha val="15000"/>
              </a:prstClr>
            </a:outerShdw>
          </a:effectLst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Life</a:t>
            </a:r>
          </a:p>
          <a:p>
            <a:pPr algn="ctr">
              <a:lnSpc>
                <a:spcPts val="1800"/>
              </a:lnSpc>
            </a:pPr>
            <a:r>
              <a: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Sciences</a:t>
            </a:r>
          </a:p>
          <a:p>
            <a:pPr algn="ctr">
              <a:lnSpc>
                <a:spcPts val="5000"/>
              </a:lnSpc>
            </a:pPr>
            <a:r>
              <a:rPr lang="en-US" sz="4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16%</a:t>
            </a:r>
          </a:p>
        </p:txBody>
      </p:sp>
      <p:sp>
        <p:nvSpPr>
          <p:cNvPr id="21" name="Rectangle 20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533399" y="4547409"/>
            <a:ext cx="6934201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Search across </a:t>
            </a:r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6,700+ Life Science titles; 16% of Scopus publications.</a:t>
            </a: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37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3" presetClass="entr" presetSubtype="1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700"/>
                            </p:stCondLst>
                            <p:childTnLst>
                              <p:par>
                                <p:cTn id="49" presetID="3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9700"/>
                            </p:stCondLst>
                            <p:childTnLst>
                              <p:par>
                                <p:cTn id="5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200"/>
                            </p:stCondLst>
                            <p:childTnLst>
                              <p:par>
                                <p:cTn id="6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9050"/>
            <a:ext cx="9144000" cy="5162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2857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Turn to Scopus,</a:t>
            </a:r>
            <a:b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the world’s most connected research database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3400" y="4547409"/>
            <a:ext cx="6476999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Scopus</a:t>
            </a:r>
            <a:r>
              <a:rPr lang="en-US" sz="16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is updated daily so you never miss the latest information.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5570" y="-323850"/>
            <a:ext cx="142875" cy="1016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047750"/>
            <a:ext cx="3352800" cy="3352800"/>
          </a:xfrm>
          <a:prstGeom prst="rect">
            <a:avLst/>
          </a:prstGeom>
          <a:effectLst>
            <a:outerShdw blurRad="152400" dist="38100" dir="5400000" sx="90000" sy="-19000" rotWithShape="0">
              <a:prstClr val="black">
                <a:alpha val="10000"/>
              </a:prstClr>
            </a:outerShdw>
          </a:effectLst>
        </p:spPr>
      </p:pic>
      <p:sp>
        <p:nvSpPr>
          <p:cNvPr id="32" name="TextBox 31"/>
          <p:cNvSpPr txBox="1"/>
          <p:nvPr/>
        </p:nvSpPr>
        <p:spPr>
          <a:xfrm>
            <a:off x="3475888" y="1902082"/>
            <a:ext cx="2192224" cy="156966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5400" b="1" dirty="0">
                <a:solidFill>
                  <a:schemeClr val="tx2"/>
                </a:solidFill>
                <a:effectLst>
                  <a:outerShdw blurRad="50800" dist="76200" dir="2700000" algn="tl" rotWithShape="0">
                    <a:prstClr val="black">
                      <a:alpha val="15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17%</a:t>
            </a:r>
            <a:br>
              <a:rPr lang="en-US" sz="3600" b="1" dirty="0">
                <a:solidFill>
                  <a:schemeClr val="tx2"/>
                </a:solidFill>
                <a:effectLst>
                  <a:outerShdw blurRad="50800" dist="76200" dir="2700000" algn="tl" rotWithShape="0">
                    <a:prstClr val="black">
                      <a:alpha val="15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</a:br>
            <a: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are active</a:t>
            </a:r>
            <a:b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Gold Open Access</a:t>
            </a:r>
            <a:b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titles</a:t>
            </a:r>
            <a:endParaRPr lang="en-US" sz="1400" b="1" dirty="0">
              <a:solidFill>
                <a:schemeClr val="tx2"/>
              </a:solidFill>
              <a:effectLst>
                <a:outerShdw blurRad="50800" dist="76200" dir="2700000" algn="tl" rotWithShape="0">
                  <a:prstClr val="black">
                    <a:alpha val="15000"/>
                  </a:prstClr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073" y="1171786"/>
            <a:ext cx="1048727" cy="73194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440006"/>
            <a:ext cx="902602" cy="80814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377" y="3533092"/>
            <a:ext cx="858543" cy="711001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562600" y="911608"/>
            <a:ext cx="729030" cy="1156232"/>
            <a:chOff x="5117858" y="766467"/>
            <a:chExt cx="588354" cy="1029599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3927" y="1137017"/>
              <a:ext cx="249108" cy="415573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386" y="766467"/>
              <a:ext cx="293567" cy="741101"/>
            </a:xfrm>
            <a:prstGeom prst="rect">
              <a:avLst/>
            </a:pr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7858" y="1425082"/>
              <a:ext cx="588354" cy="370984"/>
            </a:xfrm>
            <a:prstGeom prst="rect">
              <a:avLst/>
            </a:prstGeom>
          </p:spPr>
        </p:pic>
      </p:grpSp>
      <p:sp>
        <p:nvSpPr>
          <p:cNvPr id="9" name="TextBox 8"/>
          <p:cNvSpPr txBox="1"/>
          <p:nvPr/>
        </p:nvSpPr>
        <p:spPr>
          <a:xfrm>
            <a:off x="3321166" y="2498159"/>
            <a:ext cx="2501668" cy="579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700"/>
              </a:lnSpc>
            </a:pPr>
            <a:r>
              <a:rPr lang="en-US" sz="2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Out of 23,500</a:t>
            </a:r>
          </a:p>
          <a:p>
            <a:pPr algn="ctr">
              <a:lnSpc>
                <a:spcPts val="2100"/>
              </a:lnSpc>
            </a:pPr>
            <a:r>
              <a:rPr lang="en-US" sz="16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Journal titles</a:t>
            </a:r>
            <a:r>
              <a:rPr lang="is-IS" sz="16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…</a:t>
            </a:r>
            <a:endParaRPr lang="en-US" sz="1600" b="1" dirty="0">
              <a:solidFill>
                <a:schemeClr val="tx2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7970" y="-323850"/>
            <a:ext cx="142875" cy="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321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3" presetClass="entr" presetSubtype="288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3" presetClass="entr" presetSubtype="28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3" presetClass="entr" presetSubtype="28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3" presetClass="entr" presetSubtype="28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10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8000"/>
                            </p:stCondLst>
                            <p:childTnLst>
                              <p:par>
                                <p:cTn id="4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3" grpId="0"/>
      <p:bldP spid="32" grpId="0"/>
      <p:bldP spid="9" grpId="0"/>
      <p:bldP spid="9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-19050"/>
            <a:ext cx="9144000" cy="516255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0" y="4226602"/>
            <a:ext cx="9144000" cy="91689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4435044"/>
            <a:ext cx="1377567" cy="42270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28575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Turn to Scopus,</a:t>
            </a:r>
            <a:b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2000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the world’s most connected research database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33400" y="4547409"/>
            <a:ext cx="6476999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charset="0"/>
                <a:ea typeface="Arial" charset="0"/>
                <a:cs typeface="Arial" charset="0"/>
              </a:rPr>
              <a:t>Scopus</a:t>
            </a:r>
            <a:r>
              <a:rPr lang="en-US" sz="16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4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is updated daily so you never miss the latest information.</a:t>
            </a: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5570" y="-323850"/>
            <a:ext cx="142875" cy="101600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047750"/>
            <a:ext cx="3352800" cy="3352800"/>
          </a:xfrm>
          <a:prstGeom prst="rect">
            <a:avLst/>
          </a:prstGeom>
          <a:effectLst>
            <a:outerShdw blurRad="152400" dist="38100" dir="5400000" sx="90000" sy="-19000" rotWithShape="0">
              <a:prstClr val="black">
                <a:alpha val="10000"/>
              </a:prstClr>
            </a:outerShdw>
          </a:effectLst>
        </p:spPr>
      </p:pic>
      <p:sp>
        <p:nvSpPr>
          <p:cNvPr id="32" name="TextBox 31"/>
          <p:cNvSpPr txBox="1"/>
          <p:nvPr/>
        </p:nvSpPr>
        <p:spPr>
          <a:xfrm>
            <a:off x="3475888" y="1902082"/>
            <a:ext cx="2192224" cy="1569660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sz="5400" b="1" dirty="0">
                <a:solidFill>
                  <a:schemeClr val="tx2"/>
                </a:solidFill>
                <a:effectLst>
                  <a:outerShdw blurRad="50800" dist="76200" dir="2700000" algn="tl" rotWithShape="0">
                    <a:prstClr val="black">
                      <a:alpha val="15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  <a:t>17%</a:t>
            </a:r>
            <a:br>
              <a:rPr lang="en-US" sz="3600" b="1" dirty="0">
                <a:solidFill>
                  <a:schemeClr val="tx2"/>
                </a:solidFill>
                <a:effectLst>
                  <a:outerShdw blurRad="50800" dist="76200" dir="2700000" algn="tl" rotWithShape="0">
                    <a:prstClr val="black">
                      <a:alpha val="15000"/>
                    </a:prstClr>
                  </a:outerShdw>
                </a:effectLst>
                <a:latin typeface="Arial" charset="0"/>
                <a:ea typeface="Arial" charset="0"/>
                <a:cs typeface="Arial" charset="0"/>
              </a:rPr>
            </a:br>
            <a: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are active</a:t>
            </a:r>
            <a:b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Gold Open Access</a:t>
            </a:r>
            <a:b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400" b="1" dirty="0">
                <a:solidFill>
                  <a:schemeClr val="tx2"/>
                </a:solidFill>
                <a:latin typeface="Arial" charset="0"/>
                <a:ea typeface="Arial" charset="0"/>
                <a:cs typeface="Arial" charset="0"/>
              </a:rPr>
              <a:t>titles</a:t>
            </a:r>
            <a:endParaRPr lang="en-US" sz="1400" b="1" dirty="0">
              <a:solidFill>
                <a:schemeClr val="tx2"/>
              </a:solidFill>
              <a:effectLst>
                <a:outerShdw blurRad="50800" dist="76200" dir="2700000" algn="tl" rotWithShape="0">
                  <a:prstClr val="black">
                    <a:alpha val="15000"/>
                  </a:prstClr>
                </a:outerShdw>
              </a:effectLst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073" y="1171786"/>
            <a:ext cx="1048727" cy="731944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440006"/>
            <a:ext cx="902602" cy="808144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377" y="3533092"/>
            <a:ext cx="858543" cy="711001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5562600" y="911608"/>
            <a:ext cx="729030" cy="1156232"/>
            <a:chOff x="5117858" y="766467"/>
            <a:chExt cx="588354" cy="1029599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3927" y="1137017"/>
              <a:ext cx="249108" cy="415573"/>
            </a:xfrm>
            <a:prstGeom prst="rect">
              <a:avLst/>
            </a:prstGeom>
          </p:spPr>
        </p:pic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386" y="766467"/>
              <a:ext cx="293567" cy="741101"/>
            </a:xfrm>
            <a:prstGeom prst="rect">
              <a:avLst/>
            </a:prstGeom>
          </p:spPr>
        </p:pic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17858" y="1425082"/>
              <a:ext cx="588354" cy="370984"/>
            </a:xfrm>
            <a:prstGeom prst="rect">
              <a:avLst/>
            </a:prstGeom>
          </p:spPr>
        </p:pic>
      </p:grpSp>
      <p:pic>
        <p:nvPicPr>
          <p:cNvPr id="60" name="Picture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7970" y="-323850"/>
            <a:ext cx="142875" cy="10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338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 advTm="0"/>
    </mc:Choice>
    <mc:Fallback xmlns="">
      <p:transition xmlns:p14="http://schemas.microsoft.com/office/powerpoint/2010/main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6" grpId="0"/>
      <p:bldP spid="23" grpId="0"/>
      <p:bldP spid="3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3895</TotalTime>
  <Words>708</Words>
  <Application>Microsoft Office PowerPoint</Application>
  <PresentationFormat>Екран (16:9)</PresentationFormat>
  <Paragraphs>136</Paragraphs>
  <Slides>17</Slides>
  <Notes>17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2" baseType="lpstr">
      <vt:lpstr>Arial</vt:lpstr>
      <vt:lpstr>Calibri</vt:lpstr>
      <vt:lpstr>NexusSansPro</vt:lpstr>
      <vt:lpstr>Wingdings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Reed Elsevier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Susannah Beatty-Tucker</dc:creator>
  <cp:lastModifiedBy>Тетяна Ботвин</cp:lastModifiedBy>
  <cp:revision>470</cp:revision>
  <cp:lastPrinted>2016-08-10T20:17:00Z</cp:lastPrinted>
  <dcterms:created xsi:type="dcterms:W3CDTF">2016-01-19T18:34:56Z</dcterms:created>
  <dcterms:modified xsi:type="dcterms:W3CDTF">2025-01-27T08:44:36Z</dcterms:modified>
  <cp:contentStatus/>
</cp:coreProperties>
</file>