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22"/>
  </p:notesMasterIdLst>
  <p:sldIdLst>
    <p:sldId id="256" r:id="rId5"/>
    <p:sldId id="486" r:id="rId6"/>
    <p:sldId id="487" r:id="rId7"/>
    <p:sldId id="510" r:id="rId8"/>
    <p:sldId id="489" r:id="rId9"/>
    <p:sldId id="497" r:id="rId10"/>
    <p:sldId id="495" r:id="rId11"/>
    <p:sldId id="496" r:id="rId12"/>
    <p:sldId id="500" r:id="rId13"/>
    <p:sldId id="504" r:id="rId14"/>
    <p:sldId id="508" r:id="rId15"/>
    <p:sldId id="505" r:id="rId16"/>
    <p:sldId id="511" r:id="rId17"/>
    <p:sldId id="490" r:id="rId18"/>
    <p:sldId id="488" r:id="rId19"/>
    <p:sldId id="494" r:id="rId20"/>
    <p:sldId id="484" r:id="rId21"/>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5306"/>
    <a:srgbClr val="DF3C06"/>
    <a:srgbClr val="5A5A59"/>
    <a:srgbClr val="F7B385"/>
    <a:srgbClr val="A5A6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90" autoAdjust="0"/>
    <p:restoredTop sz="94628" autoAdjust="0"/>
  </p:normalViewPr>
  <p:slideViewPr>
    <p:cSldViewPr snapToGrid="0" snapToObjects="1">
      <p:cViewPr varScale="1">
        <p:scale>
          <a:sx n="60" d="100"/>
          <a:sy n="60" d="100"/>
        </p:scale>
        <p:origin x="1670"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9" d="100"/>
          <a:sy n="79" d="100"/>
        </p:scale>
        <p:origin x="-393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1333581-9709-4744-951C-ACEFFD2B2182}" type="datetimeFigureOut">
              <a:rPr lang="en-GB" smtClean="0"/>
              <a:t>27/01/2025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AF9DCF4-537F-4EB2-B888-D45C6C13859D}" type="slidenum">
              <a:rPr lang="en-GB" smtClean="0"/>
              <a:t>‹№›</a:t>
            </a:fld>
            <a:endParaRPr lang="en-GB"/>
          </a:p>
        </p:txBody>
      </p:sp>
    </p:spTree>
    <p:extLst>
      <p:ext uri="{BB962C8B-B14F-4D97-AF65-F5344CB8AC3E}">
        <p14:creationId xmlns:p14="http://schemas.microsoft.com/office/powerpoint/2010/main" val="4291480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2</a:t>
            </a:fld>
            <a:endParaRPr lang="en-GB"/>
          </a:p>
        </p:txBody>
      </p:sp>
    </p:spTree>
    <p:extLst>
      <p:ext uri="{BB962C8B-B14F-4D97-AF65-F5344CB8AC3E}">
        <p14:creationId xmlns:p14="http://schemas.microsoft.com/office/powerpoint/2010/main" val="3368066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F9DCF4-537F-4EB2-B888-D45C6C1385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4535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F9DCF4-537F-4EB2-B888-D45C6C1385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3429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13</a:t>
            </a:fld>
            <a:endParaRPr lang="en-GB"/>
          </a:p>
        </p:txBody>
      </p:sp>
    </p:spTree>
    <p:extLst>
      <p:ext uri="{BB962C8B-B14F-4D97-AF65-F5344CB8AC3E}">
        <p14:creationId xmlns:p14="http://schemas.microsoft.com/office/powerpoint/2010/main" val="495902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14</a:t>
            </a:fld>
            <a:endParaRPr lang="en-GB"/>
          </a:p>
        </p:txBody>
      </p:sp>
    </p:spTree>
    <p:extLst>
      <p:ext uri="{BB962C8B-B14F-4D97-AF65-F5344CB8AC3E}">
        <p14:creationId xmlns:p14="http://schemas.microsoft.com/office/powerpoint/2010/main" val="3532445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15</a:t>
            </a:fld>
            <a:endParaRPr lang="en-GB"/>
          </a:p>
        </p:txBody>
      </p:sp>
    </p:spTree>
    <p:extLst>
      <p:ext uri="{BB962C8B-B14F-4D97-AF65-F5344CB8AC3E}">
        <p14:creationId xmlns:p14="http://schemas.microsoft.com/office/powerpoint/2010/main" val="1790484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16</a:t>
            </a:fld>
            <a:endParaRPr lang="en-GB"/>
          </a:p>
        </p:txBody>
      </p:sp>
    </p:spTree>
    <p:extLst>
      <p:ext uri="{BB962C8B-B14F-4D97-AF65-F5344CB8AC3E}">
        <p14:creationId xmlns:p14="http://schemas.microsoft.com/office/powerpoint/2010/main" val="462148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AF9DCF4-537F-4EB2-B888-D45C6C13859D}" type="slidenum">
              <a:rPr lang="en-GB" smtClean="0"/>
              <a:t>17</a:t>
            </a:fld>
            <a:endParaRPr lang="en-GB"/>
          </a:p>
        </p:txBody>
      </p:sp>
    </p:spTree>
    <p:extLst>
      <p:ext uri="{BB962C8B-B14F-4D97-AF65-F5344CB8AC3E}">
        <p14:creationId xmlns:p14="http://schemas.microsoft.com/office/powerpoint/2010/main" val="766065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3</a:t>
            </a:fld>
            <a:endParaRPr lang="en-GB"/>
          </a:p>
        </p:txBody>
      </p:sp>
    </p:spTree>
    <p:extLst>
      <p:ext uri="{BB962C8B-B14F-4D97-AF65-F5344CB8AC3E}">
        <p14:creationId xmlns:p14="http://schemas.microsoft.com/office/powerpoint/2010/main" val="1092174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4</a:t>
            </a:fld>
            <a:endParaRPr lang="en-GB"/>
          </a:p>
        </p:txBody>
      </p:sp>
    </p:spTree>
    <p:extLst>
      <p:ext uri="{BB962C8B-B14F-4D97-AF65-F5344CB8AC3E}">
        <p14:creationId xmlns:p14="http://schemas.microsoft.com/office/powerpoint/2010/main" val="4153944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5</a:t>
            </a:fld>
            <a:endParaRPr lang="en-GB"/>
          </a:p>
        </p:txBody>
      </p:sp>
    </p:spTree>
    <p:extLst>
      <p:ext uri="{BB962C8B-B14F-4D97-AF65-F5344CB8AC3E}">
        <p14:creationId xmlns:p14="http://schemas.microsoft.com/office/powerpoint/2010/main" val="3453763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F9DCF4-537F-4EB2-B888-D45C6C1385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5573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7</a:t>
            </a:fld>
            <a:endParaRPr lang="en-GB"/>
          </a:p>
        </p:txBody>
      </p:sp>
    </p:spTree>
    <p:extLst>
      <p:ext uri="{BB962C8B-B14F-4D97-AF65-F5344CB8AC3E}">
        <p14:creationId xmlns:p14="http://schemas.microsoft.com/office/powerpoint/2010/main" val="3930509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8</a:t>
            </a:fld>
            <a:endParaRPr lang="en-GB"/>
          </a:p>
        </p:txBody>
      </p:sp>
    </p:spTree>
    <p:extLst>
      <p:ext uri="{BB962C8B-B14F-4D97-AF65-F5344CB8AC3E}">
        <p14:creationId xmlns:p14="http://schemas.microsoft.com/office/powerpoint/2010/main" val="3907464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F9DCF4-537F-4EB2-B888-D45C6C1385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7694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F9DCF4-537F-4EB2-B888-D45C6C1385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86131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oer.wjec.co.uk/" TargetMode="External"/><Relationship Id="rId2" Type="http://schemas.openxmlformats.org/officeDocument/2006/relationships/hyperlink" Target="http://resources.wjec.co.uk/" TargetMode="External"/><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Corbis-42-53088181_bandw.jpg"/>
          <p:cNvPicPr preferRelativeResize="0">
            <a:picLocks/>
          </p:cNvPicPr>
          <p:nvPr userDrawn="1"/>
        </p:nvPicPr>
        <p:blipFill rotWithShape="1">
          <a:blip r:embed="rId2" r:link="rId3">
            <a:extLst>
              <a:ext uri="{28A0092B-C50C-407E-A947-70E740481C1C}">
                <a14:useLocalDpi xmlns:a14="http://schemas.microsoft.com/office/drawing/2010/main" val="0"/>
              </a:ext>
            </a:extLst>
          </a:blip>
          <a:srcRect l="331" t="9973" r="-331" b="4013"/>
          <a:stretch>
            <a:fillRect/>
          </a:stretch>
        </p:blipFill>
        <p:spPr>
          <a:xfrm>
            <a:off x="5525038" y="2485776"/>
            <a:ext cx="3261600" cy="2805414"/>
          </a:xfrm>
          <a:prstGeom prst="rect">
            <a:avLst/>
          </a:prstGeom>
        </p:spPr>
      </p:pic>
      <p:sp>
        <p:nvSpPr>
          <p:cNvPr id="16"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p:txBody>
      </p:sp>
      <p:sp>
        <p:nvSpPr>
          <p:cNvPr id="18" name="Text Placeholder 17"/>
          <p:cNvSpPr>
            <a:spLocks noGrp="1"/>
          </p:cNvSpPr>
          <p:nvPr>
            <p:ph type="body" sz="quarter" idx="15" hasCustomPrompt="1"/>
          </p:nvPr>
        </p:nvSpPr>
        <p:spPr>
          <a:xfrm>
            <a:off x="487363" y="2486025"/>
            <a:ext cx="4868862" cy="280511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baseline="30000" dirty="0" err="1">
                <a:solidFill>
                  <a:srgbClr val="5A5A59"/>
                </a:solidFill>
                <a:latin typeface="Bliss-Light"/>
                <a:cs typeface="Bliss-Light"/>
              </a:rPr>
              <a:t>Invellab</a:t>
            </a:r>
            <a:r>
              <a:rPr lang="en-GB" baseline="30000" dirty="0">
                <a:solidFill>
                  <a:srgbClr val="5A5A59"/>
                </a:solidFill>
                <a:latin typeface="Bliss-Light"/>
                <a:cs typeface="Bliss-Light"/>
              </a:rPr>
              <a:t> id </a:t>
            </a:r>
            <a:r>
              <a:rPr lang="en-GB" baseline="30000" dirty="0" err="1">
                <a:solidFill>
                  <a:srgbClr val="5A5A59"/>
                </a:solidFill>
                <a:latin typeface="Bliss-Light"/>
                <a:cs typeface="Bliss-Light"/>
              </a:rPr>
              <a:t>quiberumqui</a:t>
            </a:r>
            <a:r>
              <a:rPr lang="en-GB" baseline="30000" dirty="0">
                <a:solidFill>
                  <a:srgbClr val="5A5A59"/>
                </a:solidFill>
                <a:latin typeface="Bliss-Light"/>
                <a:cs typeface="Bliss-Light"/>
              </a:rPr>
              <a:t> non </a:t>
            </a:r>
            <a:r>
              <a:rPr lang="en-GB" baseline="30000" dirty="0" err="1">
                <a:solidFill>
                  <a:srgbClr val="5A5A59"/>
                </a:solidFill>
                <a:latin typeface="Bliss-Light"/>
                <a:cs typeface="Bliss-Light"/>
              </a:rPr>
              <a:t>rerovit</a:t>
            </a:r>
            <a:r>
              <a:rPr lang="en-GB" baseline="30000" dirty="0">
                <a:solidFill>
                  <a:srgbClr val="5A5A59"/>
                </a:solidFill>
                <a:latin typeface="Bliss-Light"/>
                <a:cs typeface="Bliss-Light"/>
              </a:rPr>
              <a:t> era </a:t>
            </a:r>
            <a:r>
              <a:rPr lang="en-GB" baseline="30000" dirty="0" err="1">
                <a:solidFill>
                  <a:srgbClr val="5A5A59"/>
                </a:solidFill>
                <a:latin typeface="Bliss-Light"/>
                <a:cs typeface="Bliss-Light"/>
              </a:rPr>
              <a:t>consequunt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accabor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epelicabo</a:t>
            </a:r>
            <a:r>
              <a:rPr lang="en-GB" baseline="30000" dirty="0">
                <a:solidFill>
                  <a:srgbClr val="5A5A59"/>
                </a:solidFill>
                <a:latin typeface="Bliss-Light"/>
                <a:cs typeface="Bliss-Light"/>
              </a:rPr>
              <a:t>. Nam, id ex </a:t>
            </a:r>
            <a:r>
              <a:rPr lang="en-GB" baseline="30000" dirty="0" err="1">
                <a:solidFill>
                  <a:srgbClr val="5A5A59"/>
                </a:solidFill>
                <a:latin typeface="Bliss-Light"/>
                <a:cs typeface="Bliss-Light"/>
              </a:rPr>
              <a:t>enis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alis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sunt</a:t>
            </a:r>
            <a:r>
              <a:rPr lang="en-GB" baseline="30000" dirty="0">
                <a:solidFill>
                  <a:srgbClr val="5A5A59"/>
                </a:solidFill>
                <a:latin typeface="Bliss-Light"/>
                <a:cs typeface="Bliss-Light"/>
              </a:rPr>
              <a:t> pa non </a:t>
            </a:r>
            <a:r>
              <a:rPr lang="en-GB" baseline="30000" dirty="0" err="1">
                <a:solidFill>
                  <a:srgbClr val="5A5A59"/>
                </a:solidFill>
                <a:latin typeface="Bliss-Light"/>
                <a:cs typeface="Bliss-Light"/>
              </a:rPr>
              <a:t>plaudam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rateseque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oditibusae</a:t>
            </a:r>
            <a:r>
              <a:rPr lang="en-GB" baseline="30000" dirty="0">
                <a:solidFill>
                  <a:srgbClr val="5A5A59"/>
                </a:solidFill>
                <a:latin typeface="Bliss-Light"/>
                <a:cs typeface="Bliss-Light"/>
              </a:rPr>
              <a:t> is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eturem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ea</a:t>
            </a:r>
            <a:r>
              <a:rPr lang="en-GB" baseline="30000" dirty="0">
                <a:solidFill>
                  <a:srgbClr val="5A5A59"/>
                </a:solidFill>
                <a:latin typeface="Bliss-Light"/>
                <a:cs typeface="Bliss-Light"/>
              </a:rPr>
              <a:t> dent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esed</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modis</a:t>
            </a:r>
            <a:r>
              <a:rPr lang="en-GB" baseline="30000" dirty="0">
                <a:solidFill>
                  <a:srgbClr val="5A5A59"/>
                </a:solidFill>
                <a:latin typeface="Bliss-Light"/>
                <a:cs typeface="Bliss-Light"/>
              </a:rPr>
              <a:t> quam, quam, id </a:t>
            </a:r>
            <a:r>
              <a:rPr lang="en-GB" baseline="30000" dirty="0" err="1">
                <a:solidFill>
                  <a:srgbClr val="5A5A59"/>
                </a:solidFill>
                <a:latin typeface="Bliss-Light"/>
                <a:cs typeface="Bliss-Light"/>
              </a:rPr>
              <a:t>modit</a:t>
            </a:r>
            <a:r>
              <a:rPr lang="en-GB" baseline="30000" dirty="0">
                <a:solidFill>
                  <a:srgbClr val="5A5A59"/>
                </a:solidFill>
                <a:latin typeface="Bliss-Light"/>
                <a:cs typeface="Bliss-Light"/>
              </a:rPr>
              <a:t> mi, </a:t>
            </a:r>
            <a:r>
              <a:rPr lang="en-GB" baseline="30000" dirty="0" err="1">
                <a:solidFill>
                  <a:srgbClr val="5A5A59"/>
                </a:solidFill>
                <a:latin typeface="Bliss-Light"/>
                <a:cs typeface="Bliss-Light"/>
              </a:rPr>
              <a:t>omnit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accusci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magnatur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solum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ullandi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oreium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eos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veligenim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reperatio</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doluptatem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voluptam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comnim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fugitat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iorecup</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tincti</a:t>
            </a:r>
            <a:r>
              <a:rPr lang="en-GB" baseline="30000" dirty="0">
                <a:solidFill>
                  <a:srgbClr val="5A5A59"/>
                </a:solidFill>
                <a:latin typeface="Bliss-Light"/>
                <a:cs typeface="Bliss-Light"/>
              </a:rPr>
              <a:t>. </a:t>
            </a:r>
          </a:p>
          <a:p>
            <a:pPr lvl="0"/>
            <a:endParaRPr lang="en-GB" dirty="0"/>
          </a:p>
        </p:txBody>
      </p:sp>
    </p:spTree>
    <p:extLst>
      <p:ext uri="{BB962C8B-B14F-4D97-AF65-F5344CB8AC3E}">
        <p14:creationId xmlns:p14="http://schemas.microsoft.com/office/powerpoint/2010/main" val="3830026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894120"/>
            <a:ext cx="8229600" cy="3232043"/>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GB" sz="18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rPr>
              <a:t> </a:t>
            </a: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0" marR="0" lvl="0" indent="0" algn="l" defTabSz="457200" rtl="0" eaLnBrk="1" fontAlgn="base" latinLnBrk="0" hangingPunct="1">
              <a:lnSpc>
                <a:spcPct val="150000"/>
              </a:lnSpc>
              <a:spcBef>
                <a:spcPct val="0"/>
              </a:spcBef>
              <a:spcAft>
                <a:spcPct val="0"/>
              </a:spcAft>
              <a:buClrTx/>
              <a:buSzTx/>
              <a:buFontTx/>
              <a:buNone/>
              <a:tabLst/>
              <a:defRPr/>
            </a:pP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DF3C06"/>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
        <p:nvSpPr>
          <p:cNvPr id="5"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Tree>
    <p:extLst>
      <p:ext uri="{BB962C8B-B14F-4D97-AF65-F5344CB8AC3E}">
        <p14:creationId xmlns:p14="http://schemas.microsoft.com/office/powerpoint/2010/main" val="2827848083"/>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
        <p:nvSpPr>
          <p:cNvPr id="10" name="Content Placeholder 2"/>
          <p:cNvSpPr>
            <a:spLocks noGrp="1"/>
          </p:cNvSpPr>
          <p:nvPr>
            <p:ph idx="1" hasCustomPrompt="1"/>
          </p:nvPr>
        </p:nvSpPr>
        <p:spPr>
          <a:xfrm>
            <a:off x="457200" y="2894121"/>
            <a:ext cx="8229600" cy="2829786"/>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defRPr>
            </a:lvl1pPr>
          </a:lstStyle>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355858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extBox 8"/>
          <p:cNvSpPr txBox="1"/>
          <p:nvPr userDrawn="1"/>
        </p:nvSpPr>
        <p:spPr>
          <a:xfrm>
            <a:off x="4791075" y="2560450"/>
            <a:ext cx="3656704" cy="343940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GB" baseline="30000" dirty="0">
              <a:solidFill>
                <a:srgbClr val="5A5A59"/>
              </a:solidFill>
              <a:latin typeface="Bliss-Light"/>
              <a:cs typeface="Bliss-Light"/>
            </a:endParaRPr>
          </a:p>
          <a:p>
            <a:pPr>
              <a:lnSpc>
                <a:spcPct val="150000"/>
              </a:lnSpc>
            </a:pPr>
            <a:r>
              <a:rPr lang="en-GB" i="1" baseline="30000" dirty="0">
                <a:solidFill>
                  <a:srgbClr val="5A5A59"/>
                </a:solidFill>
                <a:latin typeface="Bliss-Light"/>
                <a:cs typeface="Bliss-Light"/>
              </a:rPr>
              <a:t>“</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a:t>
            </a:r>
          </a:p>
          <a:p>
            <a:pPr algn="r">
              <a:lnSpc>
                <a:spcPct val="150000"/>
              </a:lnSpc>
            </a:pPr>
            <a:endParaRPr lang="en-GB" sz="1600" i="1" baseline="30000" dirty="0">
              <a:solidFill>
                <a:srgbClr val="5A5A59"/>
              </a:solidFill>
              <a:latin typeface="Bliss-Light"/>
              <a:cs typeface="Bliss-Light"/>
            </a:endParaRPr>
          </a:p>
          <a:p>
            <a:pPr algn="r">
              <a:lnSpc>
                <a:spcPct val="150000"/>
              </a:lnSpc>
            </a:pPr>
            <a:r>
              <a:rPr lang="en-GB" b="1" baseline="30000" dirty="0">
                <a:solidFill>
                  <a:srgbClr val="5A5A59"/>
                </a:solidFill>
                <a:latin typeface="Bliss-Light"/>
                <a:cs typeface="Bliss-Light"/>
              </a:rPr>
              <a:t>- Name, Organisation, Date</a:t>
            </a:r>
          </a:p>
          <a:p>
            <a:pPr>
              <a:lnSpc>
                <a:spcPct val="150000"/>
              </a:lnSpc>
            </a:pPr>
            <a:endParaRPr lang="en-GB" sz="1600" i="1" baseline="30000" dirty="0">
              <a:solidFill>
                <a:srgbClr val="5A5A59"/>
              </a:solidFill>
              <a:latin typeface="Bliss-Light"/>
              <a:cs typeface="Bliss-Light"/>
            </a:endParaRPr>
          </a:p>
          <a:p>
            <a:pPr marL="285750" indent="-28575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0" name="TextBox 9"/>
          <p:cNvSpPr txBox="1"/>
          <p:nvPr userDrawn="1"/>
        </p:nvSpPr>
        <p:spPr>
          <a:xfrm>
            <a:off x="581025" y="2560450"/>
            <a:ext cx="3656704" cy="343940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GB" baseline="30000" dirty="0">
              <a:solidFill>
                <a:srgbClr val="5A5A59"/>
              </a:solidFill>
              <a:latin typeface="Bliss-Light"/>
              <a:cs typeface="Bliss-Light"/>
            </a:endParaRPr>
          </a:p>
          <a:p>
            <a:pPr>
              <a:lnSpc>
                <a:spcPct val="150000"/>
              </a:lnSpc>
            </a:pPr>
            <a:r>
              <a:rPr lang="en-GB" i="1" baseline="30000" dirty="0">
                <a:solidFill>
                  <a:srgbClr val="5A5A59"/>
                </a:solidFill>
                <a:latin typeface="Bliss-Light"/>
                <a:cs typeface="Bliss-Light"/>
              </a:rPr>
              <a:t>“</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a:t>
            </a:r>
          </a:p>
          <a:p>
            <a:pPr algn="r">
              <a:lnSpc>
                <a:spcPct val="150000"/>
              </a:lnSpc>
            </a:pPr>
            <a:endParaRPr lang="en-GB" sz="1600" b="1" i="1" baseline="30000" dirty="0">
              <a:solidFill>
                <a:srgbClr val="5A5A59"/>
              </a:solidFill>
              <a:latin typeface="Bliss-Light"/>
              <a:cs typeface="Bliss-Light"/>
            </a:endParaRPr>
          </a:p>
          <a:p>
            <a:pPr algn="r">
              <a:lnSpc>
                <a:spcPct val="150000"/>
              </a:lnSpc>
            </a:pPr>
            <a:r>
              <a:rPr lang="en-GB" b="1" baseline="30000" dirty="0">
                <a:solidFill>
                  <a:srgbClr val="5A5A59"/>
                </a:solidFill>
                <a:latin typeface="Bliss-Light"/>
                <a:cs typeface="Bliss-Light"/>
              </a:rPr>
              <a:t>- Name, Organisation, Date</a:t>
            </a:r>
          </a:p>
          <a:p>
            <a:pPr>
              <a:lnSpc>
                <a:spcPct val="150000"/>
              </a:lnSpc>
            </a:pPr>
            <a:endParaRPr lang="en-GB" sz="1600" i="1" baseline="30000" dirty="0">
              <a:solidFill>
                <a:srgbClr val="5A5A59"/>
              </a:solidFill>
              <a:latin typeface="Bliss-Light"/>
              <a:cs typeface="Bliss-Light"/>
            </a:endParaRPr>
          </a:p>
          <a:p>
            <a:pPr marL="285750" indent="-28575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1"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28607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1" name="Table 10"/>
          <p:cNvGraphicFramePr>
            <a:graphicFrameLocks noGrp="1"/>
          </p:cNvGraphicFramePr>
          <p:nvPr userDrawn="1"/>
        </p:nvGraphicFramePr>
        <p:xfrm>
          <a:off x="481547" y="2770558"/>
          <a:ext cx="5759450" cy="3007274"/>
        </p:xfrm>
        <a:graphic>
          <a:graphicData uri="http://schemas.openxmlformats.org/drawingml/2006/table">
            <a:tbl>
              <a:tblPr firstRow="1" bandRow="1">
                <a:tableStyleId>{46F890A9-2807-4EBB-B81D-B2AA78EC7F39}</a:tableStyleId>
              </a:tblPr>
              <a:tblGrid>
                <a:gridCol w="2879725">
                  <a:extLst>
                    <a:ext uri="{9D8B030D-6E8A-4147-A177-3AD203B41FA5}">
                      <a16:colId xmlns:a16="http://schemas.microsoft.com/office/drawing/2014/main" val="20000"/>
                    </a:ext>
                  </a:extLst>
                </a:gridCol>
                <a:gridCol w="2879725">
                  <a:extLst>
                    <a:ext uri="{9D8B030D-6E8A-4147-A177-3AD203B41FA5}">
                      <a16:colId xmlns:a16="http://schemas.microsoft.com/office/drawing/2014/main" val="20001"/>
                    </a:ext>
                  </a:extLst>
                </a:gridCol>
              </a:tblGrid>
              <a:tr h="604893">
                <a:tc gridSpan="2">
                  <a:txBody>
                    <a:bodyPr/>
                    <a:lstStyle/>
                    <a:p>
                      <a:pPr algn="l"/>
                      <a:r>
                        <a:rPr lang="en-GB" dirty="0">
                          <a:latin typeface="Bliss-Light"/>
                        </a:rPr>
                        <a:t>Table Heading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5306"/>
                    </a:solidFill>
                  </a:tcPr>
                </a:tc>
                <a:tc hMerge="1">
                  <a:txBody>
                    <a:bodyPr/>
                    <a:lstStyle/>
                    <a:p>
                      <a:endParaRPr lang="en-GB" dirty="0">
                        <a:latin typeface="Bliss-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3C06"/>
                    </a:solidFill>
                  </a:tcPr>
                </a:tc>
                <a:extLst>
                  <a:ext uri="{0D108BD9-81ED-4DB2-BD59-A6C34878D82A}">
                    <a16:rowId xmlns:a16="http://schemas.microsoft.com/office/drawing/2014/main" val="10000"/>
                  </a:ext>
                </a:extLst>
              </a:tr>
              <a:tr h="367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32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12"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3701322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141566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pic>
        <p:nvPicPr>
          <p:cNvPr id="3" name="Eduqas_Powerpoint_Templates_for PPT-1.psd"/>
          <p:cNvPicPr>
            <a:picLocks noChangeAspect="1"/>
          </p:cNvPicPr>
          <p:nvPr userDrawn="1"/>
        </p:nvPicPr>
        <p:blipFill rotWithShape="1">
          <a:blip r:embed="rId2">
            <a:extLst>
              <a:ext uri="{28A0092B-C50C-407E-A947-70E740481C1C}">
                <a14:useLocalDpi xmlns:a14="http://schemas.microsoft.com/office/drawing/2010/main" val="0"/>
              </a:ext>
            </a:extLst>
          </a:blip>
          <a:srcRect b="15844"/>
          <a:stretch/>
        </p:blipFill>
        <p:spPr>
          <a:xfrm>
            <a:off x="0" y="0"/>
            <a:ext cx="9144000" cy="577140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1456" y="5915809"/>
            <a:ext cx="1413162" cy="729052"/>
          </a:xfrm>
          <a:prstGeom prst="rect">
            <a:avLst/>
          </a:prstGeom>
        </p:spPr>
      </p:pic>
      <p:sp>
        <p:nvSpPr>
          <p:cNvPr id="6" name="Text Placeholder 5"/>
          <p:cNvSpPr>
            <a:spLocks noGrp="1"/>
          </p:cNvSpPr>
          <p:nvPr>
            <p:ph type="body" sz="quarter" idx="10" hasCustomPrompt="1"/>
          </p:nvPr>
        </p:nvSpPr>
        <p:spPr>
          <a:xfrm>
            <a:off x="225404" y="795467"/>
            <a:ext cx="8669214" cy="808038"/>
          </a:xfrm>
        </p:spPr>
        <p:txBody>
          <a:bodyPr>
            <a:noAutofit/>
          </a:bodyPr>
          <a:lstStyle>
            <a:lvl1pPr>
              <a:defRPr sz="4400" b="1" baseline="0">
                <a:solidFill>
                  <a:schemeClr val="bg1"/>
                </a:solidFill>
              </a:defRPr>
            </a:lvl1pPr>
            <a:lvl2pPr>
              <a:defRPr sz="4400"/>
            </a:lvl2pPr>
            <a:lvl3pPr>
              <a:defRPr sz="4400"/>
            </a:lvl3pPr>
            <a:lvl4pPr>
              <a:defRPr sz="4400"/>
            </a:lvl4pPr>
            <a:lvl5pPr>
              <a:defRPr sz="4400"/>
            </a:lvl5pPr>
          </a:lstStyle>
          <a:p>
            <a:pPr lvl="0"/>
            <a:r>
              <a:rPr lang="en-GB" dirty="0"/>
              <a:t>Level, Subject</a:t>
            </a:r>
          </a:p>
        </p:txBody>
      </p:sp>
      <p:sp>
        <p:nvSpPr>
          <p:cNvPr id="7" name="Text Placeholder 5"/>
          <p:cNvSpPr>
            <a:spLocks noGrp="1"/>
          </p:cNvSpPr>
          <p:nvPr>
            <p:ph type="body" sz="quarter" idx="11" hasCustomPrompt="1"/>
          </p:nvPr>
        </p:nvSpPr>
        <p:spPr>
          <a:xfrm>
            <a:off x="211548" y="4296741"/>
            <a:ext cx="2792906" cy="1011529"/>
          </a:xfrm>
        </p:spPr>
        <p:txBody>
          <a:bodyPr>
            <a:noAutofit/>
          </a:bodyPr>
          <a:lstStyle>
            <a:lvl1pPr>
              <a:defRPr sz="2800" baseline="0">
                <a:solidFill>
                  <a:schemeClr val="bg1"/>
                </a:solidFill>
              </a:defRPr>
            </a:lvl1pPr>
            <a:lvl2pPr>
              <a:defRPr sz="4400"/>
            </a:lvl2pPr>
            <a:lvl3pPr>
              <a:defRPr sz="4400"/>
            </a:lvl3pPr>
            <a:lvl4pPr>
              <a:defRPr sz="4400"/>
            </a:lvl4pPr>
            <a:lvl5pPr>
              <a:defRPr sz="4400"/>
            </a:lvl5pPr>
          </a:lstStyle>
          <a:p>
            <a:pPr lvl="0"/>
            <a:r>
              <a:rPr lang="en-GB" dirty="0"/>
              <a:t>Presenter name and remit</a:t>
            </a:r>
          </a:p>
        </p:txBody>
      </p:sp>
      <p:sp>
        <p:nvSpPr>
          <p:cNvPr id="9" name="Text Placeholder 5"/>
          <p:cNvSpPr>
            <a:spLocks noGrp="1"/>
          </p:cNvSpPr>
          <p:nvPr>
            <p:ph type="body" sz="quarter" idx="12" hasCustomPrompt="1"/>
          </p:nvPr>
        </p:nvSpPr>
        <p:spPr>
          <a:xfrm>
            <a:off x="284778" y="174845"/>
            <a:ext cx="2719676" cy="395171"/>
          </a:xfrm>
          <a:solidFill>
            <a:schemeClr val="bg1"/>
          </a:solidFill>
        </p:spPr>
        <p:txBody>
          <a:bodyPr>
            <a:noAutofit/>
          </a:bodyPr>
          <a:lstStyle>
            <a:lvl1pPr>
              <a:defRPr sz="1800" baseline="0">
                <a:solidFill>
                  <a:schemeClr val="tx1"/>
                </a:solidFill>
              </a:defRPr>
            </a:lvl1pPr>
            <a:lvl2pPr>
              <a:defRPr sz="4400"/>
            </a:lvl2pPr>
            <a:lvl3pPr>
              <a:defRPr sz="4400"/>
            </a:lvl3pPr>
            <a:lvl4pPr>
              <a:defRPr sz="4400"/>
            </a:lvl4pPr>
            <a:lvl5pPr>
              <a:defRPr sz="4400"/>
            </a:lvl5pPr>
          </a:lstStyle>
          <a:p>
            <a:pPr lvl="0"/>
            <a:r>
              <a:rPr lang="en-GB" dirty="0"/>
              <a:t>Academic period</a:t>
            </a:r>
          </a:p>
        </p:txBody>
      </p:sp>
    </p:spTree>
    <p:extLst>
      <p:ext uri="{BB962C8B-B14F-4D97-AF65-F5344CB8AC3E}">
        <p14:creationId xmlns:p14="http://schemas.microsoft.com/office/powerpoint/2010/main" val="820801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7544" y="0"/>
            <a:ext cx="7576456" cy="908720"/>
          </a:xfrm>
        </p:spPr>
        <p:txBody>
          <a:bodyPr/>
          <a:lstStyle>
            <a:lvl1pPr algn="ctr">
              <a:defRPr>
                <a:solidFill>
                  <a:schemeClr val="bg1"/>
                </a:solidFill>
              </a:defRPr>
            </a:lvl1pPr>
          </a:lstStyle>
          <a:p>
            <a:r>
              <a:rPr lang="en-US" dirty="0"/>
              <a:t>Arial font size 32</a:t>
            </a:r>
            <a:endParaRPr lang="en-GB" dirty="0"/>
          </a:p>
        </p:txBody>
      </p:sp>
      <p:sp>
        <p:nvSpPr>
          <p:cNvPr id="3" name="Rectangle 2"/>
          <p:cNvSpPr/>
          <p:nvPr userDrawn="1"/>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0603" y="6355649"/>
            <a:ext cx="575892" cy="297103"/>
          </a:xfrm>
          <a:prstGeom prst="rect">
            <a:avLst/>
          </a:prstGeom>
        </p:spPr>
      </p:pic>
      <p:sp>
        <p:nvSpPr>
          <p:cNvPr id="6" name="Text Placeholder 5"/>
          <p:cNvSpPr>
            <a:spLocks noGrp="1"/>
          </p:cNvSpPr>
          <p:nvPr>
            <p:ph type="body" sz="quarter" idx="10" hasCustomPrompt="1"/>
          </p:nvPr>
        </p:nvSpPr>
        <p:spPr>
          <a:xfrm>
            <a:off x="866775" y="641350"/>
            <a:ext cx="7185025" cy="1139825"/>
          </a:xfrm>
        </p:spPr>
        <p:txBody>
          <a:bodyPr/>
          <a:lstStyle>
            <a:lvl1pPr>
              <a:defRPr baseline="0"/>
            </a:lvl1pPr>
          </a:lstStyle>
          <a:p>
            <a:pPr lvl="0"/>
            <a:r>
              <a:rPr lang="en-US" dirty="0"/>
              <a:t>Use this for slide with full graphics</a:t>
            </a:r>
          </a:p>
        </p:txBody>
      </p:sp>
    </p:spTree>
    <p:extLst>
      <p:ext uri="{BB962C8B-B14F-4D97-AF65-F5344CB8AC3E}">
        <p14:creationId xmlns:p14="http://schemas.microsoft.com/office/powerpoint/2010/main" val="1104921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sources pag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84304" y="1116247"/>
            <a:ext cx="8539061" cy="724436"/>
          </a:xfrm>
        </p:spPr>
        <p:txBody>
          <a:bodyPr>
            <a:noAutofit/>
          </a:bodyPr>
          <a:lstStyle>
            <a:lvl1pPr>
              <a:defRPr sz="2800"/>
            </a:lvl1pPr>
            <a:lvl2pPr>
              <a:defRPr sz="2800"/>
            </a:lvl2pPr>
            <a:lvl3pPr>
              <a:defRPr sz="2800"/>
            </a:lvl3pPr>
            <a:lvl4pPr marL="1371600" indent="0">
              <a:buNone/>
              <a:defRPr sz="2800"/>
            </a:lvl4pPr>
            <a:lvl5pPr>
              <a:defRPr sz="2800"/>
            </a:lvl5pPr>
          </a:lstStyle>
          <a:p>
            <a:pPr lvl="0"/>
            <a:r>
              <a:rPr lang="en-US" dirty="0"/>
              <a:t>Insert subject page link here of format eduqas.co.uk/qualifications/[mathematics]</a:t>
            </a:r>
          </a:p>
          <a:p>
            <a:pPr lvl="0"/>
            <a:endParaRPr lang="en-US" dirty="0"/>
          </a:p>
        </p:txBody>
      </p:sp>
      <p:sp>
        <p:nvSpPr>
          <p:cNvPr id="3" name="Rectangle 2"/>
          <p:cNvSpPr/>
          <p:nvPr userDrawn="1"/>
        </p:nvSpPr>
        <p:spPr>
          <a:xfrm>
            <a:off x="344384" y="1903150"/>
            <a:ext cx="8478982" cy="3416320"/>
          </a:xfrm>
          <a:prstGeom prst="rect">
            <a:avLst/>
          </a:prstGeom>
          <a:solidFill>
            <a:schemeClr val="accent6">
              <a:lumMod val="20000"/>
              <a:lumOff val="80000"/>
            </a:schemeClr>
          </a:solidFill>
        </p:spPr>
        <p:txBody>
          <a:bodyPr wrap="square">
            <a:spAutoFit/>
          </a:bodyPr>
          <a:lstStyle/>
          <a:p>
            <a:r>
              <a:rPr lang="en-GB" sz="2400" dirty="0">
                <a:solidFill>
                  <a:schemeClr val="bg1">
                    <a:lumMod val="50000"/>
                  </a:schemeClr>
                </a:solidFill>
                <a:latin typeface="Arial" panose="020B0604020202020204" pitchFamily="34" charset="0"/>
                <a:cs typeface="Arial" panose="020B0604020202020204" pitchFamily="34" charset="0"/>
                <a:hlinkClick r:id="rId2"/>
              </a:rPr>
              <a:t>resources.wjec.co.uk</a:t>
            </a:r>
            <a:endParaRPr lang="en-GB" sz="2400" dirty="0">
              <a:solidFill>
                <a:schemeClr val="bg1">
                  <a:lumMod val="50000"/>
                </a:schemeClr>
              </a:solidFill>
              <a:latin typeface="Arial" panose="020B0604020202020204" pitchFamily="34" charset="0"/>
              <a:cs typeface="Arial" panose="020B0604020202020204" pitchFamily="34" charset="0"/>
            </a:endParaRPr>
          </a:p>
          <a:p>
            <a:r>
              <a:rPr lang="en-GB" sz="2400" dirty="0">
                <a:solidFill>
                  <a:schemeClr val="bg1">
                    <a:lumMod val="50000"/>
                  </a:schemeClr>
                </a:solidFill>
                <a:latin typeface="Arial" panose="020B0604020202020204" pitchFamily="34" charset="0"/>
                <a:cs typeface="Arial" panose="020B0604020202020204" pitchFamily="34" charset="0"/>
              </a:rPr>
              <a:t>Free WJEC digital resources to support the teaching and learning of a broad range of subjects</a:t>
            </a:r>
          </a:p>
          <a:p>
            <a:pPr marL="285750" indent="-285750">
              <a:buFont typeface="Arial" panose="020B0604020202020204" pitchFamily="34" charset="0"/>
              <a:buChar char="•"/>
            </a:pPr>
            <a:endParaRPr lang="en-GB" sz="2400" dirty="0">
              <a:solidFill>
                <a:schemeClr val="bg1">
                  <a:lumMod val="50000"/>
                </a:schemeClr>
              </a:solidFill>
              <a:latin typeface="Arial" panose="020B0604020202020204" pitchFamily="34" charset="0"/>
              <a:cs typeface="Arial" panose="020B0604020202020204" pitchFamily="34" charset="0"/>
              <a:hlinkClick r:id="rId3"/>
            </a:endParaRPr>
          </a:p>
          <a:p>
            <a:r>
              <a:rPr lang="en-GB" sz="2400" dirty="0">
                <a:solidFill>
                  <a:schemeClr val="bg1">
                    <a:lumMod val="50000"/>
                  </a:schemeClr>
                </a:solidFill>
                <a:latin typeface="Arial" panose="020B0604020202020204" pitchFamily="34" charset="0"/>
                <a:cs typeface="Arial" panose="020B0604020202020204" pitchFamily="34" charset="0"/>
                <a:hlinkClick r:id="rId3"/>
              </a:rPr>
              <a:t>oer.wjec.co.uk</a:t>
            </a:r>
            <a:endParaRPr lang="en-GB" sz="2400" dirty="0">
              <a:solidFill>
                <a:schemeClr val="bg1">
                  <a:lumMod val="50000"/>
                </a:schemeClr>
              </a:solidFill>
              <a:latin typeface="Arial" panose="020B0604020202020204" pitchFamily="34" charset="0"/>
              <a:cs typeface="Arial" panose="020B0604020202020204" pitchFamily="34" charset="0"/>
            </a:endParaRPr>
          </a:p>
          <a:p>
            <a:r>
              <a:rPr lang="en-GB" sz="2400" dirty="0">
                <a:solidFill>
                  <a:schemeClr val="bg1">
                    <a:lumMod val="50000"/>
                  </a:schemeClr>
                </a:solidFill>
                <a:latin typeface="Arial" panose="020B0604020202020204" pitchFamily="34" charset="0"/>
                <a:cs typeface="Arial" panose="020B0604020202020204" pitchFamily="34" charset="0"/>
              </a:rPr>
              <a:t>WJEC’s free Online Exam Review allows teachers to analyse item level data, critically assess sample question papers and receive examiner feedback</a:t>
            </a:r>
            <a:br>
              <a:rPr lang="en-GB" sz="2400" dirty="0">
                <a:solidFill>
                  <a:schemeClr val="bg1">
                    <a:lumMod val="50000"/>
                  </a:schemeClr>
                </a:solidFill>
                <a:latin typeface="Arial" panose="020B0604020202020204" pitchFamily="34" charset="0"/>
                <a:cs typeface="Arial" panose="020B0604020202020204" pitchFamily="34" charset="0"/>
              </a:rPr>
            </a:br>
            <a:endParaRPr lang="en-GB" sz="2400" dirty="0">
              <a:solidFill>
                <a:schemeClr val="bg1">
                  <a:lumMod val="50000"/>
                </a:schemeClr>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a:stretch/>
        </p:blipFill>
        <p:spPr bwMode="auto">
          <a:xfrm>
            <a:off x="4797631" y="28586"/>
            <a:ext cx="4310744" cy="864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userDrawn="1"/>
        </p:nvSpPr>
        <p:spPr>
          <a:xfrm>
            <a:off x="1886726" y="168544"/>
            <a:ext cx="2739404" cy="584775"/>
          </a:xfrm>
          <a:prstGeom prst="rect">
            <a:avLst/>
          </a:prstGeom>
        </p:spPr>
        <p:txBody>
          <a:bodyPr wrap="none">
            <a:spAutoFit/>
          </a:bodyPr>
          <a:lstStyle/>
          <a:p>
            <a:r>
              <a:rPr lang="en-US" sz="3200" b="1" dirty="0">
                <a:solidFill>
                  <a:schemeClr val="bg1"/>
                </a:solidFill>
              </a:rPr>
              <a:t>Free Resources</a:t>
            </a:r>
            <a:endParaRPr lang="en-GB" sz="3200" b="1" dirty="0">
              <a:solidFill>
                <a:schemeClr val="bg1"/>
              </a:solidFill>
            </a:endParaRPr>
          </a:p>
        </p:txBody>
      </p:sp>
    </p:spTree>
    <p:extLst>
      <p:ext uri="{BB962C8B-B14F-4D97-AF65-F5344CB8AC3E}">
        <p14:creationId xmlns:p14="http://schemas.microsoft.com/office/powerpoint/2010/main" val="2437632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31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70284"/>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470067"/>
            <a:ext cx="8229600" cy="3489841"/>
          </a:xfrm>
          <a:prstGeom prst="rect">
            <a:avLst/>
          </a:prstGeom>
        </p:spPr>
        <p:txBody>
          <a:bodyPr vert="horz" lIns="91440" tIns="45720" rIns="91440" bIns="45720" rtlCol="0">
            <a:normAutofit/>
          </a:bodyPr>
          <a:lstStyle/>
          <a:p>
            <a:pPr lvl="0"/>
            <a:endParaRPr lang="en-US" dirty="0"/>
          </a:p>
        </p:txBody>
      </p:sp>
      <p:pic>
        <p:nvPicPr>
          <p:cNvPr id="7" name="Picture 4" descr="Y:\Tools and Systems\Educational Support\Marketing and Communications\Jay\Banners\Power Point\EDUQAS-POWERPOINTheader.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05689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62" r:id="rId7"/>
    <p:sldLayoutId id="2147483665" r:id="rId8"/>
    <p:sldLayoutId id="2147483655" r:id="rId9"/>
    <p:sldLayoutId id="2147483674" r:id="rId10"/>
  </p:sldLayoutIdLst>
  <p:txStyles>
    <p:titleStyle>
      <a:lvl1pPr algn="l" defTabSz="457200" rtl="0" eaLnBrk="1" latinLnBrk="0" hangingPunct="1">
        <a:spcBef>
          <a:spcPct val="0"/>
        </a:spcBef>
        <a:buNone/>
        <a:defRPr sz="3200" kern="1200">
          <a:solidFill>
            <a:srgbClr val="DF3C06"/>
          </a:solidFill>
          <a:latin typeface="Arial" panose="020B0604020202020204" pitchFamily="34" charset="0"/>
          <a:ea typeface="+mj-ea"/>
          <a:cs typeface="Arial" panose="020B0604020202020204" pitchFamily="34" charset="0"/>
        </a:defRPr>
      </a:lvl1pPr>
    </p:titleStyle>
    <p:body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resources.eduqas.co.uk/Pages/ResourceByArgs.aspx?subId=11&amp;lvlId=2"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701B2E-B40B-4A07-BF3A-E2472EACE384}"/>
              </a:ext>
            </a:extLst>
          </p:cNvPr>
          <p:cNvSpPr txBox="1"/>
          <p:nvPr/>
        </p:nvSpPr>
        <p:spPr>
          <a:xfrm>
            <a:off x="289746" y="638376"/>
            <a:ext cx="8539929" cy="2800767"/>
          </a:xfrm>
          <a:prstGeom prst="rect">
            <a:avLst/>
          </a:prstGeom>
          <a:noFill/>
        </p:spPr>
        <p:txBody>
          <a:bodyPr wrap="square" rtlCol="0">
            <a:spAutoFit/>
          </a:bodyPr>
          <a:lstStyle/>
          <a:p>
            <a:pPr>
              <a:lnSpc>
                <a:spcPct val="80000"/>
              </a:lnSpc>
            </a:pPr>
            <a:r>
              <a:rPr lang="en-US" sz="4400" kern="1100" spc="-30" dirty="0" err="1">
                <a:solidFill>
                  <a:schemeClr val="bg1"/>
                </a:solidFill>
                <a:latin typeface="Arial" panose="020B0604020202020204" pitchFamily="34" charset="0"/>
                <a:cs typeface="Arial" panose="020B0604020202020204" pitchFamily="34" charset="0"/>
              </a:rPr>
              <a:t>Eduqas</a:t>
            </a:r>
            <a:r>
              <a:rPr lang="en-US" sz="4400" kern="1100" spc="-30" dirty="0">
                <a:solidFill>
                  <a:schemeClr val="bg1"/>
                </a:solidFill>
                <a:latin typeface="Arial" panose="020B0604020202020204" pitchFamily="34" charset="0"/>
                <a:cs typeface="Arial" panose="020B0604020202020204" pitchFamily="34" charset="0"/>
              </a:rPr>
              <a:t> GCSE English Language</a:t>
            </a:r>
          </a:p>
          <a:p>
            <a:pPr>
              <a:lnSpc>
                <a:spcPct val="80000"/>
              </a:lnSpc>
            </a:pPr>
            <a:endParaRPr lang="en-US" sz="4400" kern="1100" spc="-30">
              <a:solidFill>
                <a:schemeClr val="bg1"/>
              </a:solidFill>
              <a:latin typeface="Arial" panose="020B0604020202020204" pitchFamily="34" charset="0"/>
              <a:cs typeface="Arial" panose="020B0604020202020204" pitchFamily="34" charset="0"/>
            </a:endParaRPr>
          </a:p>
          <a:p>
            <a:pPr>
              <a:lnSpc>
                <a:spcPct val="80000"/>
              </a:lnSpc>
            </a:pPr>
            <a:r>
              <a:rPr lang="en-US" sz="4400" kern="1100" spc="-30">
                <a:solidFill>
                  <a:schemeClr val="bg1"/>
                </a:solidFill>
                <a:latin typeface="Arial" panose="020B0604020202020204" pitchFamily="34" charset="0"/>
                <a:cs typeface="Arial" panose="020B0604020202020204" pitchFamily="34" charset="0"/>
              </a:rPr>
              <a:t>Writing </a:t>
            </a:r>
            <a:r>
              <a:rPr lang="en-US" sz="4400" kern="1100" spc="-30" dirty="0">
                <a:solidFill>
                  <a:schemeClr val="bg1"/>
                </a:solidFill>
                <a:latin typeface="Arial" panose="020B0604020202020204" pitchFamily="34" charset="0"/>
                <a:cs typeface="Arial" panose="020B0604020202020204" pitchFamily="34" charset="0"/>
              </a:rPr>
              <a:t>Tasks</a:t>
            </a:r>
          </a:p>
          <a:p>
            <a:pPr>
              <a:lnSpc>
                <a:spcPct val="80000"/>
              </a:lnSpc>
            </a:pPr>
            <a:endParaRPr lang="en-US" sz="4400" kern="1100" spc="-30" dirty="0">
              <a:solidFill>
                <a:schemeClr val="bg1"/>
              </a:solidFill>
              <a:latin typeface="Arial" panose="020B0604020202020204" pitchFamily="34" charset="0"/>
              <a:cs typeface="Arial" panose="020B0604020202020204" pitchFamily="34" charset="0"/>
            </a:endParaRPr>
          </a:p>
          <a:p>
            <a:pPr>
              <a:lnSpc>
                <a:spcPct val="80000"/>
              </a:lnSpc>
            </a:pPr>
            <a:r>
              <a:rPr lang="en-US" sz="4400" kern="1100" spc="-30" dirty="0">
                <a:solidFill>
                  <a:schemeClr val="bg1"/>
                </a:solidFill>
                <a:latin typeface="Arial" panose="020B0604020202020204" pitchFamily="34" charset="0"/>
                <a:cs typeface="Arial" panose="020B0604020202020204" pitchFamily="34" charset="0"/>
              </a:rPr>
              <a:t>Articles</a:t>
            </a:r>
          </a:p>
        </p:txBody>
      </p:sp>
    </p:spTree>
    <p:extLst>
      <p:ext uri="{BB962C8B-B14F-4D97-AF65-F5344CB8AC3E}">
        <p14:creationId xmlns:p14="http://schemas.microsoft.com/office/powerpoint/2010/main" val="2114537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Article writing – sample answer</a:t>
            </a:r>
          </a:p>
        </p:txBody>
      </p:sp>
      <p:sp>
        <p:nvSpPr>
          <p:cNvPr id="5" name="TextBox 4">
            <a:extLst>
              <a:ext uri="{FF2B5EF4-FFF2-40B4-BE49-F238E27FC236}">
                <a16:creationId xmlns:a16="http://schemas.microsoft.com/office/drawing/2014/main" id="{B89A4DAB-2C68-4CF4-957D-6C2ED4691EB7}"/>
              </a:ext>
            </a:extLst>
          </p:cNvPr>
          <p:cNvSpPr txBox="1"/>
          <p:nvPr/>
        </p:nvSpPr>
        <p:spPr>
          <a:xfrm>
            <a:off x="539383" y="1372777"/>
            <a:ext cx="7789929" cy="4524315"/>
          </a:xfrm>
          <a:prstGeom prst="rect">
            <a:avLst/>
          </a:prstGeom>
          <a:noFill/>
        </p:spPr>
        <p:txBody>
          <a:bodyPr wrap="square" rtlCol="0">
            <a:spAutoFit/>
          </a:bodyPr>
          <a:lstStyle/>
          <a:p>
            <a:r>
              <a:rPr lang="en-GB" dirty="0"/>
              <a:t>A travel magazine is inviting readers to submit articles on places for a good day out for all the family. You decide to write about a place that you know well, where there is a lot to do for everyone in the family. </a:t>
            </a:r>
          </a:p>
          <a:p>
            <a:endParaRPr lang="en-GB" dirty="0"/>
          </a:p>
          <a:p>
            <a:r>
              <a:rPr lang="en-GB" dirty="0"/>
              <a:t>Write your article.</a:t>
            </a:r>
          </a:p>
          <a:p>
            <a:endParaRPr lang="en-GB" dirty="0"/>
          </a:p>
          <a:p>
            <a:endParaRPr lang="en-GB" dirty="0"/>
          </a:p>
          <a:p>
            <a:endParaRPr lang="en-GB" dirty="0"/>
          </a:p>
          <a:p>
            <a:endParaRPr lang="en-GB" dirty="0"/>
          </a:p>
          <a:p>
            <a:r>
              <a:rPr lang="en-GB" dirty="0"/>
              <a:t>The following slides contain a marked answer to this task.  Read the article and think about:</a:t>
            </a:r>
          </a:p>
          <a:p>
            <a:endParaRPr lang="en-GB" dirty="0"/>
          </a:p>
          <a:p>
            <a:pPr marL="342900" indent="-342900">
              <a:buAutoNum type="arabicPeriod"/>
            </a:pPr>
            <a:r>
              <a:rPr lang="en-GB" dirty="0"/>
              <a:t>the errors that have been underlined by the examiner</a:t>
            </a:r>
          </a:p>
          <a:p>
            <a:pPr marL="342900" indent="-342900">
              <a:buAutoNum type="arabicPeriod"/>
            </a:pPr>
            <a:r>
              <a:rPr lang="en-GB" dirty="0"/>
              <a:t>the comments made by the examiner </a:t>
            </a:r>
          </a:p>
          <a:p>
            <a:pPr marL="342900" indent="-342900">
              <a:buAutoNum type="arabicPeriod"/>
            </a:pPr>
            <a:r>
              <a:rPr lang="en-GB" dirty="0"/>
              <a:t>the ways in which you could improve on the content</a:t>
            </a:r>
          </a:p>
          <a:p>
            <a:pPr marL="342900" indent="-342900">
              <a:buAutoNum type="arabicPeriod"/>
            </a:pPr>
            <a:r>
              <a:rPr lang="en-GB" dirty="0"/>
              <a:t>see if you can correct the spelling errors</a:t>
            </a:r>
          </a:p>
        </p:txBody>
      </p:sp>
    </p:spTree>
    <p:extLst>
      <p:ext uri="{BB962C8B-B14F-4D97-AF65-F5344CB8AC3E}">
        <p14:creationId xmlns:p14="http://schemas.microsoft.com/office/powerpoint/2010/main" val="1230376165"/>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Article writing – sample answer</a:t>
            </a:r>
          </a:p>
        </p:txBody>
      </p:sp>
      <p:pic>
        <p:nvPicPr>
          <p:cNvPr id="4" name="Picture 3">
            <a:extLst>
              <a:ext uri="{FF2B5EF4-FFF2-40B4-BE49-F238E27FC236}">
                <a16:creationId xmlns:a16="http://schemas.microsoft.com/office/drawing/2014/main" id="{9C10FFF2-AC54-499F-8142-8ECE03A061CC}"/>
              </a:ext>
            </a:extLst>
          </p:cNvPr>
          <p:cNvPicPr>
            <a:picLocks noChangeAspect="1"/>
          </p:cNvPicPr>
          <p:nvPr/>
        </p:nvPicPr>
        <p:blipFill rotWithShape="1">
          <a:blip r:embed="rId3"/>
          <a:srcRect l="5958"/>
          <a:stretch/>
        </p:blipFill>
        <p:spPr>
          <a:xfrm>
            <a:off x="83890" y="1163245"/>
            <a:ext cx="4299574" cy="2740418"/>
          </a:xfrm>
          <a:prstGeom prst="rect">
            <a:avLst/>
          </a:prstGeom>
        </p:spPr>
      </p:pic>
      <p:pic>
        <p:nvPicPr>
          <p:cNvPr id="6" name="Picture 5">
            <a:extLst>
              <a:ext uri="{FF2B5EF4-FFF2-40B4-BE49-F238E27FC236}">
                <a16:creationId xmlns:a16="http://schemas.microsoft.com/office/drawing/2014/main" id="{6B02327E-7120-400D-AD0A-49DDCCA006AF}"/>
              </a:ext>
            </a:extLst>
          </p:cNvPr>
          <p:cNvPicPr>
            <a:picLocks noChangeAspect="1"/>
          </p:cNvPicPr>
          <p:nvPr/>
        </p:nvPicPr>
        <p:blipFill>
          <a:blip r:embed="rId4"/>
          <a:stretch>
            <a:fillRect/>
          </a:stretch>
        </p:blipFill>
        <p:spPr>
          <a:xfrm>
            <a:off x="4170633" y="3411710"/>
            <a:ext cx="4973367" cy="3182675"/>
          </a:xfrm>
          <a:prstGeom prst="rect">
            <a:avLst/>
          </a:prstGeom>
        </p:spPr>
      </p:pic>
      <p:sp>
        <p:nvSpPr>
          <p:cNvPr id="2" name="TextBox 1">
            <a:extLst>
              <a:ext uri="{FF2B5EF4-FFF2-40B4-BE49-F238E27FC236}">
                <a16:creationId xmlns:a16="http://schemas.microsoft.com/office/drawing/2014/main" id="{BDCB7B70-4F38-4658-9413-74B94A31C676}"/>
              </a:ext>
            </a:extLst>
          </p:cNvPr>
          <p:cNvSpPr txBox="1"/>
          <p:nvPr/>
        </p:nvSpPr>
        <p:spPr>
          <a:xfrm>
            <a:off x="4449452" y="1376313"/>
            <a:ext cx="4468305" cy="1815882"/>
          </a:xfrm>
          <a:prstGeom prst="rect">
            <a:avLst/>
          </a:prstGeom>
          <a:noFill/>
          <a:ln>
            <a:solidFill>
              <a:schemeClr val="tx1"/>
            </a:solidFill>
          </a:ln>
        </p:spPr>
        <p:txBody>
          <a:bodyPr wrap="square" rtlCol="0">
            <a:spAutoFit/>
          </a:bodyPr>
          <a:lstStyle/>
          <a:p>
            <a:pPr algn="ctr"/>
            <a:r>
              <a:rPr lang="en-US" sz="1600" dirty="0"/>
              <a:t>Map to show location of Lundy Island</a:t>
            </a:r>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r>
              <a:rPr lang="en-US" sz="1600" dirty="0"/>
              <a:t> </a:t>
            </a:r>
          </a:p>
        </p:txBody>
      </p:sp>
      <p:sp>
        <p:nvSpPr>
          <p:cNvPr id="7" name="TextBox 6">
            <a:extLst>
              <a:ext uri="{FF2B5EF4-FFF2-40B4-BE49-F238E27FC236}">
                <a16:creationId xmlns:a16="http://schemas.microsoft.com/office/drawing/2014/main" id="{B5BA8B31-FF33-4C02-8499-816FB8EF065F}"/>
              </a:ext>
            </a:extLst>
          </p:cNvPr>
          <p:cNvSpPr txBox="1"/>
          <p:nvPr/>
        </p:nvSpPr>
        <p:spPr>
          <a:xfrm>
            <a:off x="226243" y="4176074"/>
            <a:ext cx="3860500" cy="2308324"/>
          </a:xfrm>
          <a:prstGeom prst="rect">
            <a:avLst/>
          </a:prstGeom>
          <a:noFill/>
          <a:ln>
            <a:solidFill>
              <a:schemeClr val="tx1"/>
            </a:solidFill>
          </a:ln>
        </p:spPr>
        <p:txBody>
          <a:bodyPr wrap="square" rtlCol="0">
            <a:spAutoFit/>
          </a:bodyPr>
          <a:lstStyle/>
          <a:p>
            <a:r>
              <a:rPr lang="en-US" dirty="0"/>
              <a:t>Picture of Lundy Castle </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62618959"/>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fontScale="77500" lnSpcReduction="20000"/>
          </a:bodyPr>
          <a:lstStyle/>
          <a:p>
            <a:br>
              <a:rPr lang="en-GB" b="1" dirty="0">
                <a:solidFill>
                  <a:schemeClr val="accent6">
                    <a:lumMod val="20000"/>
                    <a:lumOff val="80000"/>
                  </a:schemeClr>
                </a:solidFill>
              </a:rPr>
            </a:br>
            <a:r>
              <a:rPr lang="en-GB" b="1" dirty="0">
                <a:solidFill>
                  <a:schemeClr val="accent6">
                    <a:lumMod val="20000"/>
                    <a:lumOff val="80000"/>
                  </a:schemeClr>
                </a:solidFill>
              </a:rPr>
              <a:t>Article writing – sample answer</a:t>
            </a:r>
          </a:p>
        </p:txBody>
      </p:sp>
      <p:pic>
        <p:nvPicPr>
          <p:cNvPr id="4" name="Picture 3">
            <a:extLst>
              <a:ext uri="{FF2B5EF4-FFF2-40B4-BE49-F238E27FC236}">
                <a16:creationId xmlns:a16="http://schemas.microsoft.com/office/drawing/2014/main" id="{CAF6E23F-119A-4502-AF93-D9230542F71A}"/>
              </a:ext>
            </a:extLst>
          </p:cNvPr>
          <p:cNvPicPr>
            <a:picLocks noChangeAspect="1"/>
          </p:cNvPicPr>
          <p:nvPr/>
        </p:nvPicPr>
        <p:blipFill>
          <a:blip r:embed="rId3"/>
          <a:stretch>
            <a:fillRect/>
          </a:stretch>
        </p:blipFill>
        <p:spPr>
          <a:xfrm>
            <a:off x="1376313" y="1068487"/>
            <a:ext cx="6013515" cy="5669657"/>
          </a:xfrm>
          <a:prstGeom prst="rect">
            <a:avLst/>
          </a:prstGeom>
        </p:spPr>
      </p:pic>
    </p:spTree>
    <p:extLst>
      <p:ext uri="{BB962C8B-B14F-4D97-AF65-F5344CB8AC3E}">
        <p14:creationId xmlns:p14="http://schemas.microsoft.com/office/powerpoint/2010/main" val="291937225"/>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Article writing – task</a:t>
            </a:r>
          </a:p>
        </p:txBody>
      </p:sp>
      <p:sp>
        <p:nvSpPr>
          <p:cNvPr id="8" name="TextBox 7">
            <a:extLst>
              <a:ext uri="{FF2B5EF4-FFF2-40B4-BE49-F238E27FC236}">
                <a16:creationId xmlns:a16="http://schemas.microsoft.com/office/drawing/2014/main" id="{FE8300CB-8DD8-482B-BBE3-42AFCE742856}"/>
              </a:ext>
            </a:extLst>
          </p:cNvPr>
          <p:cNvSpPr txBox="1"/>
          <p:nvPr/>
        </p:nvSpPr>
        <p:spPr>
          <a:xfrm>
            <a:off x="677035" y="1195431"/>
            <a:ext cx="7789929" cy="2186752"/>
          </a:xfrm>
          <a:prstGeom prst="rect">
            <a:avLst/>
          </a:prstGeom>
          <a:noFill/>
        </p:spPr>
        <p:txBody>
          <a:bodyPr wrap="square">
            <a:spAutoFit/>
          </a:bodyPr>
          <a:lstStyle/>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A teenage magazine has invited readers to write articles on topics that people have strong views about. The latest topic is tattoos – are they harmless fun and fashion or something to regret in later life?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You decide to write an article on the topic for the teenage magazine, giving your views.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Write your article.                                                                             [20]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9EFF35C-522D-4BF7-98A4-4FC5B82C33DB}"/>
              </a:ext>
            </a:extLst>
          </p:cNvPr>
          <p:cNvSpPr txBox="1"/>
          <p:nvPr/>
        </p:nvSpPr>
        <p:spPr>
          <a:xfrm>
            <a:off x="677034" y="4229348"/>
            <a:ext cx="7789929" cy="2308324"/>
          </a:xfrm>
          <a:prstGeom prst="rect">
            <a:avLst/>
          </a:prstGeom>
          <a:noFill/>
          <a:effectLst/>
        </p:spPr>
        <p:txBody>
          <a:bodyPr wrap="square" rtlCol="0">
            <a:spAutoFit/>
          </a:bodyPr>
          <a:lstStyle/>
          <a:p>
            <a:r>
              <a:rPr lang="en-GB" dirty="0"/>
              <a:t>The example that you looked at on slides 13 and 14 had a range of interesting ideas but could have been more accurate.   </a:t>
            </a:r>
          </a:p>
          <a:p>
            <a:endParaRPr lang="en-GB" dirty="0"/>
          </a:p>
          <a:p>
            <a:r>
              <a:rPr lang="en-GB" dirty="0"/>
              <a:t>Use the guidance on how to plan from the previous slides in this presentation and plan your own answer to this question.</a:t>
            </a:r>
          </a:p>
          <a:p>
            <a:endParaRPr lang="en-GB" dirty="0"/>
          </a:p>
          <a:p>
            <a:r>
              <a:rPr lang="en-GB" dirty="0"/>
              <a:t>When you have a plan that you are happy with spend 25-30 minutes writing an answer to this question.</a:t>
            </a:r>
          </a:p>
        </p:txBody>
      </p:sp>
    </p:spTree>
    <p:extLst>
      <p:ext uri="{BB962C8B-B14F-4D97-AF65-F5344CB8AC3E}">
        <p14:creationId xmlns:p14="http://schemas.microsoft.com/office/powerpoint/2010/main" val="1381194015"/>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5430837" cy="704296"/>
          </a:xfrm>
        </p:spPr>
        <p:txBody>
          <a:bodyPr>
            <a:normAutofit fontScale="92500"/>
          </a:bodyPr>
          <a:lstStyle/>
          <a:p>
            <a:r>
              <a:rPr lang="en-GB" b="1" dirty="0">
                <a:solidFill>
                  <a:schemeClr val="accent6">
                    <a:lumMod val="20000"/>
                    <a:lumOff val="80000"/>
                  </a:schemeClr>
                </a:solidFill>
              </a:rPr>
              <a:t>Making your article effective</a:t>
            </a:r>
          </a:p>
        </p:txBody>
      </p:sp>
      <p:sp>
        <p:nvSpPr>
          <p:cNvPr id="6" name="TextBox 5">
            <a:extLst>
              <a:ext uri="{FF2B5EF4-FFF2-40B4-BE49-F238E27FC236}">
                <a16:creationId xmlns:a16="http://schemas.microsoft.com/office/drawing/2014/main" id="{5E8FA01A-F635-42C4-8250-7C80FA08B39D}"/>
              </a:ext>
            </a:extLst>
          </p:cNvPr>
          <p:cNvSpPr txBox="1"/>
          <p:nvPr/>
        </p:nvSpPr>
        <p:spPr>
          <a:xfrm>
            <a:off x="5608948" y="1206631"/>
            <a:ext cx="3091992" cy="5262979"/>
          </a:xfrm>
          <a:prstGeom prst="rect">
            <a:avLst/>
          </a:prstGeom>
          <a:noFill/>
        </p:spPr>
        <p:txBody>
          <a:bodyPr wrap="square" rtlCol="0">
            <a:spAutoFit/>
          </a:bodyPr>
          <a:lstStyle/>
          <a:p>
            <a:r>
              <a:rPr lang="en-GB" sz="1200" dirty="0"/>
              <a:t>So, what’s going on in the world of….MUSIC?’</a:t>
            </a:r>
          </a:p>
          <a:p>
            <a:endParaRPr lang="en-GB" sz="1200" dirty="0"/>
          </a:p>
          <a:p>
            <a:r>
              <a:rPr lang="en-GB" sz="1200" dirty="0"/>
              <a:t>I’m certain that most of us, at one point or another, have experienced a complaint from irate parents about our tastes in modern music.  Be it a harassed shout to ‘Turn that racket down!’ or a wistful ‘We didn’t have lyrics like that when the Beatles were around’, it seems that adults today are generally unimpressed with the new generation of pop culture.</a:t>
            </a:r>
          </a:p>
          <a:p>
            <a:r>
              <a:rPr lang="en-GB" sz="1200" dirty="0"/>
              <a:t>To be fair, not all adults have lost touch with the latest developments in music.  However, I’ve given up hope for my own parents. Watching my mum tapping her foot enthusiastically to Harry Styles was enough to put me off watermelons for life.  When she turned to me, gave me a knowing wink and claimed he was headed ‘straight for the top’, I was lost for words.</a:t>
            </a:r>
          </a:p>
          <a:p>
            <a:r>
              <a:rPr lang="en-GB" sz="1200" dirty="0"/>
              <a:t>Parents may not like loud music (or swear words), but at least they should be grateful that the majority of us are intuitive enough to avoid the colourful, plastic grasp of ‘pop’ music.  It is in this area of music that the worst crimes are most commonly found: repetitive tunes, cliched lyrics, dubbed vocals and an absence of real music.</a:t>
            </a:r>
          </a:p>
        </p:txBody>
      </p:sp>
      <p:sp>
        <p:nvSpPr>
          <p:cNvPr id="8" name="TextBox 7">
            <a:extLst>
              <a:ext uri="{FF2B5EF4-FFF2-40B4-BE49-F238E27FC236}">
                <a16:creationId xmlns:a16="http://schemas.microsoft.com/office/drawing/2014/main" id="{4F60FB2E-4973-4EE4-876A-D0123559EE25}"/>
              </a:ext>
            </a:extLst>
          </p:cNvPr>
          <p:cNvSpPr txBox="1"/>
          <p:nvPr/>
        </p:nvSpPr>
        <p:spPr>
          <a:xfrm>
            <a:off x="311085" y="1404594"/>
            <a:ext cx="4496586" cy="5293757"/>
          </a:xfrm>
          <a:prstGeom prst="rect">
            <a:avLst/>
          </a:prstGeom>
          <a:noFill/>
        </p:spPr>
        <p:txBody>
          <a:bodyPr wrap="square" rtlCol="0">
            <a:spAutoFit/>
          </a:bodyPr>
          <a:lstStyle/>
          <a:p>
            <a:r>
              <a:rPr lang="en-US" sz="1600" dirty="0"/>
              <a:t>If you want to produce a successful article, you might like to consider: </a:t>
            </a:r>
          </a:p>
          <a:p>
            <a:endParaRPr lang="en-US" sz="1600" dirty="0"/>
          </a:p>
          <a:p>
            <a:pPr marL="285750" indent="-285750">
              <a:buFont typeface="Arial" panose="020B0604020202020204" pitchFamily="34" charset="0"/>
              <a:buChar char="•"/>
            </a:pPr>
            <a:r>
              <a:rPr lang="en-US" sz="1600" dirty="0"/>
              <a:t>techniques to engage the reader – confide in them</a:t>
            </a:r>
          </a:p>
          <a:p>
            <a:pPr marL="285750" indent="-285750">
              <a:buFont typeface="Arial" panose="020B0604020202020204" pitchFamily="34" charset="0"/>
              <a:buChar char="•"/>
            </a:pPr>
            <a:r>
              <a:rPr lang="en-US" sz="1600" dirty="0"/>
              <a:t>write about shared experiences – look at the details about the parents</a:t>
            </a:r>
          </a:p>
          <a:p>
            <a:pPr marL="285750" indent="-285750">
              <a:buFont typeface="Arial" panose="020B0604020202020204" pitchFamily="34" charset="0"/>
              <a:buChar char="•"/>
            </a:pPr>
            <a:r>
              <a:rPr lang="en-US" sz="1600" dirty="0"/>
              <a:t>don’t be afraid to stereotype  - the reader will be able to appreciate the point you are making</a:t>
            </a:r>
          </a:p>
          <a:p>
            <a:pPr marL="285750" indent="-285750">
              <a:buFont typeface="Arial" panose="020B0604020202020204" pitchFamily="34" charset="0"/>
              <a:buChar char="•"/>
            </a:pPr>
            <a:r>
              <a:rPr lang="en-US" sz="1600" dirty="0"/>
              <a:t>choose interesting verbs/words to make  the writing more interesting</a:t>
            </a:r>
          </a:p>
          <a:p>
            <a:pPr marL="285750" indent="-285750">
              <a:buFont typeface="Arial" panose="020B0604020202020204" pitchFamily="34" charset="0"/>
              <a:buChar char="•"/>
            </a:pPr>
            <a:r>
              <a:rPr lang="en-US" sz="1600" dirty="0"/>
              <a:t>don’t be afraid to have a sense of </a:t>
            </a:r>
            <a:r>
              <a:rPr lang="en-US" sz="1600" dirty="0" err="1"/>
              <a:t>humour</a:t>
            </a:r>
            <a:r>
              <a:rPr lang="en-US" sz="1600" dirty="0"/>
              <a:t> – you can lightly mock others or even yourself</a:t>
            </a:r>
          </a:p>
          <a:p>
            <a:pPr marL="285750" indent="-285750">
              <a:buFont typeface="Arial" panose="020B0604020202020204" pitchFamily="34" charset="0"/>
              <a:buChar char="•"/>
            </a:pPr>
            <a:r>
              <a:rPr lang="en-US" sz="1600" dirty="0"/>
              <a:t>be very specific in the details you include – include place names, proper nouns, titles </a:t>
            </a:r>
          </a:p>
          <a:p>
            <a:pPr marL="285750" indent="-285750">
              <a:buFont typeface="Arial" panose="020B0604020202020204" pitchFamily="34" charset="0"/>
              <a:buChar char="•"/>
            </a:pPr>
            <a:r>
              <a:rPr lang="en-US" sz="1600" dirty="0"/>
              <a:t>using subordinate clauses (asides) to add more details</a:t>
            </a:r>
          </a:p>
          <a:p>
            <a:pPr marL="285750" indent="-285750">
              <a:buFont typeface="Arial" panose="020B0604020202020204" pitchFamily="34" charset="0"/>
              <a:buChar char="•"/>
            </a:pPr>
            <a:r>
              <a:rPr lang="en-US" sz="1600" dirty="0"/>
              <a:t>carefully consider the use of punctuation for effect.</a:t>
            </a:r>
          </a:p>
          <a:p>
            <a:endParaRPr lang="en-US" sz="1600" dirty="0">
              <a:solidFill>
                <a:srgbClr val="0070C0"/>
              </a:solidFill>
            </a:endParaRPr>
          </a:p>
          <a:p>
            <a:endParaRPr lang="en-US" dirty="0"/>
          </a:p>
        </p:txBody>
      </p:sp>
      <p:cxnSp>
        <p:nvCxnSpPr>
          <p:cNvPr id="10" name="Straight Arrow Connector 9">
            <a:extLst>
              <a:ext uri="{FF2B5EF4-FFF2-40B4-BE49-F238E27FC236}">
                <a16:creationId xmlns:a16="http://schemas.microsoft.com/office/drawing/2014/main" id="{46088C40-F1D1-4838-87C5-BA374EDC828B}"/>
              </a:ext>
            </a:extLst>
          </p:cNvPr>
          <p:cNvCxnSpPr/>
          <p:nvPr/>
        </p:nvCxnSpPr>
        <p:spPr>
          <a:xfrm flipV="1">
            <a:off x="4383464" y="1725105"/>
            <a:ext cx="1225484" cy="575035"/>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2" name="Straight Arrow Connector 11">
            <a:extLst>
              <a:ext uri="{FF2B5EF4-FFF2-40B4-BE49-F238E27FC236}">
                <a16:creationId xmlns:a16="http://schemas.microsoft.com/office/drawing/2014/main" id="{97417660-505F-43BE-BDFB-84997556299C}"/>
              </a:ext>
            </a:extLst>
          </p:cNvPr>
          <p:cNvCxnSpPr/>
          <p:nvPr/>
        </p:nvCxnSpPr>
        <p:spPr>
          <a:xfrm flipV="1">
            <a:off x="4449452" y="2139885"/>
            <a:ext cx="1234911" cy="669303"/>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4" name="Straight Arrow Connector 13">
            <a:extLst>
              <a:ext uri="{FF2B5EF4-FFF2-40B4-BE49-F238E27FC236}">
                <a16:creationId xmlns:a16="http://schemas.microsoft.com/office/drawing/2014/main" id="{9CA0D434-6C7C-44DA-A72D-06BA8B080744}"/>
              </a:ext>
            </a:extLst>
          </p:cNvPr>
          <p:cNvCxnSpPr/>
          <p:nvPr/>
        </p:nvCxnSpPr>
        <p:spPr>
          <a:xfrm flipV="1">
            <a:off x="4449452" y="2682619"/>
            <a:ext cx="2705492" cy="51847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8" name="Straight Arrow Connector 17">
            <a:extLst>
              <a:ext uri="{FF2B5EF4-FFF2-40B4-BE49-F238E27FC236}">
                <a16:creationId xmlns:a16="http://schemas.microsoft.com/office/drawing/2014/main" id="{375673D6-0F9C-4B83-B777-C39FAAF201F0}"/>
              </a:ext>
            </a:extLst>
          </p:cNvPr>
          <p:cNvCxnSpPr/>
          <p:nvPr/>
        </p:nvCxnSpPr>
        <p:spPr>
          <a:xfrm>
            <a:off x="4449452" y="3838120"/>
            <a:ext cx="2422688"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0" name="Straight Arrow Connector 19">
            <a:extLst>
              <a:ext uri="{FF2B5EF4-FFF2-40B4-BE49-F238E27FC236}">
                <a16:creationId xmlns:a16="http://schemas.microsoft.com/office/drawing/2014/main" id="{D9D6594F-833E-4D6A-9EF9-F0797CEE0C1A}"/>
              </a:ext>
            </a:extLst>
          </p:cNvPr>
          <p:cNvCxnSpPr/>
          <p:nvPr/>
        </p:nvCxnSpPr>
        <p:spPr>
          <a:xfrm>
            <a:off x="4675695" y="4326903"/>
            <a:ext cx="1008668"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2" name="Straight Arrow Connector 21">
            <a:extLst>
              <a:ext uri="{FF2B5EF4-FFF2-40B4-BE49-F238E27FC236}">
                <a16:creationId xmlns:a16="http://schemas.microsoft.com/office/drawing/2014/main" id="{08887864-7462-4873-AA72-4EC5ADB704BF}"/>
              </a:ext>
            </a:extLst>
          </p:cNvPr>
          <p:cNvCxnSpPr>
            <a:cxnSpLocks/>
          </p:cNvCxnSpPr>
          <p:nvPr/>
        </p:nvCxnSpPr>
        <p:spPr>
          <a:xfrm flipV="1">
            <a:off x="4176074" y="4194928"/>
            <a:ext cx="2978870" cy="782425"/>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5" name="Straight Arrow Connector 24">
            <a:extLst>
              <a:ext uri="{FF2B5EF4-FFF2-40B4-BE49-F238E27FC236}">
                <a16:creationId xmlns:a16="http://schemas.microsoft.com/office/drawing/2014/main" id="{41425268-C6EB-4678-A3F1-A15F83957EFE}"/>
              </a:ext>
            </a:extLst>
          </p:cNvPr>
          <p:cNvCxnSpPr/>
          <p:nvPr/>
        </p:nvCxnSpPr>
        <p:spPr>
          <a:xfrm flipV="1">
            <a:off x="4571999" y="5175315"/>
            <a:ext cx="1112364" cy="113122"/>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848375758"/>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5430837" cy="704296"/>
          </a:xfrm>
        </p:spPr>
        <p:txBody>
          <a:bodyPr>
            <a:normAutofit/>
          </a:bodyPr>
          <a:lstStyle/>
          <a:p>
            <a:r>
              <a:rPr lang="en-GB" b="1" dirty="0">
                <a:solidFill>
                  <a:schemeClr val="accent6">
                    <a:lumMod val="20000"/>
                    <a:lumOff val="80000"/>
                  </a:schemeClr>
                </a:solidFill>
              </a:rPr>
              <a:t>Features of article writing</a:t>
            </a:r>
          </a:p>
        </p:txBody>
      </p:sp>
      <p:sp>
        <p:nvSpPr>
          <p:cNvPr id="5" name="TextBox 4">
            <a:extLst>
              <a:ext uri="{FF2B5EF4-FFF2-40B4-BE49-F238E27FC236}">
                <a16:creationId xmlns:a16="http://schemas.microsoft.com/office/drawing/2014/main" id="{6FEAFAD5-3EAF-4AA7-BFAD-6F019932139A}"/>
              </a:ext>
            </a:extLst>
          </p:cNvPr>
          <p:cNvSpPr txBox="1"/>
          <p:nvPr/>
        </p:nvSpPr>
        <p:spPr>
          <a:xfrm>
            <a:off x="2715107" y="1140643"/>
            <a:ext cx="4289196" cy="5447645"/>
          </a:xfrm>
          <a:prstGeom prst="rect">
            <a:avLst/>
          </a:prstGeom>
          <a:noFill/>
          <a:ln>
            <a:solidFill>
              <a:schemeClr val="tx1"/>
            </a:solidFill>
          </a:ln>
        </p:spPr>
        <p:txBody>
          <a:bodyPr wrap="square" rtlCol="0">
            <a:spAutoFit/>
          </a:bodyPr>
          <a:lstStyle/>
          <a:p>
            <a:pPr marL="0" marR="0">
              <a:spcBef>
                <a:spcPts val="0"/>
              </a:spcBef>
              <a:spcAft>
                <a:spcPts val="0"/>
              </a:spcAft>
            </a:pPr>
            <a:r>
              <a:rPr lang="en-GB" sz="1200" dirty="0">
                <a:effectLst/>
                <a:latin typeface="Tahoma" panose="020B0604030504040204" pitchFamily="34" charset="0"/>
                <a:ea typeface="Times New Roman" panose="02020603050405020304" pitchFamily="18" charset="0"/>
              </a:rPr>
              <a:t>Dress to Impress? </a:t>
            </a:r>
          </a:p>
          <a:p>
            <a:pPr marL="0" marR="0">
              <a:spcBef>
                <a:spcPts val="0"/>
              </a:spcBef>
              <a:spcAft>
                <a:spcPts val="0"/>
              </a:spcAft>
            </a:pPr>
            <a:r>
              <a:rPr lang="en-GB" sz="1200" dirty="0">
                <a:effectLst/>
                <a:latin typeface="Tahoma" panose="020B060403050404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200" dirty="0">
                <a:effectLst/>
                <a:latin typeface="Tahoma" panose="020B0604030504040204" pitchFamily="34" charset="0"/>
                <a:ea typeface="Times New Roman" panose="02020603050405020304" pitchFamily="18" charset="0"/>
              </a:rPr>
              <a:t>Haven’t found your style yet?  </a:t>
            </a:r>
          </a:p>
          <a:p>
            <a:pPr marL="0" marR="0">
              <a:spcBef>
                <a:spcPts val="0"/>
              </a:spcBef>
              <a:spcAft>
                <a:spcPts val="0"/>
              </a:spcAft>
            </a:pPr>
            <a:r>
              <a:rPr lang="en-GB" sz="1200" dirty="0">
                <a:effectLst/>
                <a:latin typeface="Tahoma" panose="020B0604030504040204" pitchFamily="34" charset="0"/>
                <a:ea typeface="Times New Roman" panose="02020603050405020304" pitchFamily="18" charset="0"/>
              </a:rPr>
              <a:t>Not sure what’s ‘in’ and what’s not?  </a:t>
            </a:r>
          </a:p>
          <a:p>
            <a:pPr marL="0" marR="0">
              <a:spcBef>
                <a:spcPts val="0"/>
              </a:spcBef>
              <a:spcAft>
                <a:spcPts val="0"/>
              </a:spcAft>
            </a:pPr>
            <a:r>
              <a:rPr lang="en-GB" sz="1200" dirty="0">
                <a:effectLst/>
                <a:latin typeface="Tahoma" panose="020B0604030504040204" pitchFamily="34" charset="0"/>
                <a:ea typeface="Times New Roman" panose="02020603050405020304" pitchFamily="18" charset="0"/>
              </a:rPr>
              <a:t>Don’t worry, because help is at hand!</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200" dirty="0">
                <a:effectLst/>
                <a:latin typeface="Tahoma" panose="020B0604030504040204" pitchFamily="34" charset="0"/>
                <a:ea typeface="Times New Roman" panose="02020603050405020304" pitchFamily="18" charset="0"/>
              </a:rPr>
              <a:t>It’s difficult these days to keep up </a:t>
            </a:r>
          </a:p>
          <a:p>
            <a:pPr marL="0" marR="0">
              <a:spcBef>
                <a:spcPts val="0"/>
              </a:spcBef>
              <a:spcAft>
                <a:spcPts val="0"/>
              </a:spcAft>
            </a:pPr>
            <a:r>
              <a:rPr lang="en-GB" sz="1200" dirty="0">
                <a:effectLst/>
                <a:latin typeface="Tahoma" panose="020B0604030504040204" pitchFamily="34" charset="0"/>
                <a:ea typeface="Times New Roman" panose="02020603050405020304" pitchFamily="18" charset="0"/>
              </a:rPr>
              <a:t>with trends and fashions.  Even </a:t>
            </a:r>
          </a:p>
          <a:p>
            <a:pPr marL="0" marR="0">
              <a:spcBef>
                <a:spcPts val="0"/>
              </a:spcBef>
              <a:spcAft>
                <a:spcPts val="0"/>
              </a:spcAft>
            </a:pPr>
            <a:r>
              <a:rPr lang="en-GB" sz="1200" dirty="0">
                <a:effectLst/>
                <a:latin typeface="Tahoma" panose="020B0604030504040204" pitchFamily="34" charset="0"/>
                <a:ea typeface="Times New Roman" panose="02020603050405020304" pitchFamily="18" charset="0"/>
              </a:rPr>
              <a:t>keeping up with your friends is hard enough!  What’s ‘hot’ and what’s ‘not’ changes as often as Kylie Jenner’s hair!  Not to mention the money issues.  </a:t>
            </a:r>
          </a:p>
          <a:p>
            <a:pPr marL="0" marR="0">
              <a:spcBef>
                <a:spcPts val="0"/>
              </a:spcBef>
              <a:spcAft>
                <a:spcPts val="0"/>
              </a:spcAft>
            </a:pPr>
            <a:r>
              <a:rPr lang="en-GB" sz="1200" dirty="0">
                <a:effectLst/>
                <a:latin typeface="Tahoma" panose="020B0604030504040204" pitchFamily="34" charset="0"/>
                <a:ea typeface="Times New Roman" panose="02020603050405020304" pitchFamily="18" charset="0"/>
              </a:rPr>
              <a:t>We’ve all been there.  Your mates have decided to go ‘punk’ this month and you’ve just gone out and bought your new gear.  You’re chuffed with the fishnet tights, and still getting over having your nose pierced, when quicker than you can say ‘I’m a punk chick’, the trend has changed and you are so five minutes ago (and broke)!</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200" dirty="0">
                <a:effectLst/>
                <a:latin typeface="Tahoma" panose="020B0604030504040204" pitchFamily="34" charset="0"/>
                <a:ea typeface="Times New Roman" panose="02020603050405020304" pitchFamily="18" charset="0"/>
              </a:rPr>
              <a:t>The latest fashion hot spot has got to be the mini, mini shorts.  You know, those teeny little denim things you’ve seen that gorgeous, leggy girl next door wearing.  Well, do not despair!  If, like most of us modest females, you absolutely hate your legs….and all the rest of it.  Then don’t.  Just because Victoria Beckham does, and your best mate says you’ve just got to, it doesn’t mean you are going to be the only one not flashing your thighs.  My advice to you is wear what you like.  Wear what you feel comfortable in and what makes you feel like a million dollars! </a:t>
            </a:r>
          </a:p>
          <a:p>
            <a:pPr marL="0" marR="0">
              <a:spcBef>
                <a:spcPts val="0"/>
              </a:spcBef>
              <a:spcAft>
                <a:spcPts val="0"/>
              </a:spcAft>
            </a:pPr>
            <a:r>
              <a:rPr lang="en-GB" sz="1200" dirty="0">
                <a:effectLst/>
                <a:latin typeface="Tahoma" panose="020B0604030504040204" pitchFamily="34" charset="0"/>
                <a:ea typeface="Times New Roman" panose="02020603050405020304" pitchFamily="18" charset="0"/>
              </a:rPr>
              <a:t>Who cares if tiny skirts are hot this month?  It’ll just be something else next month.  So save your money girls, and spend it on making yourself feel good. </a:t>
            </a:r>
            <a:endParaRPr lang="en-US" dirty="0"/>
          </a:p>
        </p:txBody>
      </p:sp>
      <p:sp>
        <p:nvSpPr>
          <p:cNvPr id="6" name="TextBox 5">
            <a:extLst>
              <a:ext uri="{FF2B5EF4-FFF2-40B4-BE49-F238E27FC236}">
                <a16:creationId xmlns:a16="http://schemas.microsoft.com/office/drawing/2014/main" id="{E403FE0A-EEFA-4F98-A993-1E9188FDE786}"/>
              </a:ext>
            </a:extLst>
          </p:cNvPr>
          <p:cNvSpPr txBox="1"/>
          <p:nvPr/>
        </p:nvSpPr>
        <p:spPr>
          <a:xfrm>
            <a:off x="5401560" y="1140643"/>
            <a:ext cx="1414020" cy="1200329"/>
          </a:xfrm>
          <a:prstGeom prst="rect">
            <a:avLst/>
          </a:prstGeom>
          <a:noFill/>
          <a:ln>
            <a:solidFill>
              <a:schemeClr val="tx1">
                <a:lumMod val="50000"/>
                <a:lumOff val="50000"/>
              </a:schemeClr>
            </a:solidFill>
          </a:ln>
        </p:spPr>
        <p:txBody>
          <a:bodyPr wrap="square" rtlCol="0">
            <a:spAutoFit/>
          </a:bodyPr>
          <a:lstStyle/>
          <a:p>
            <a:r>
              <a:rPr lang="en-US" sz="1200" b="1" dirty="0"/>
              <a:t>Picture of fashion  icons</a:t>
            </a:r>
          </a:p>
          <a:p>
            <a:endParaRPr lang="en-US" sz="1200" b="1" dirty="0"/>
          </a:p>
          <a:p>
            <a:endParaRPr lang="en-US" sz="1200" b="1" dirty="0"/>
          </a:p>
          <a:p>
            <a:endParaRPr lang="en-US" sz="1200" b="1" dirty="0"/>
          </a:p>
          <a:p>
            <a:endParaRPr lang="en-US" sz="1200" b="1" dirty="0"/>
          </a:p>
        </p:txBody>
      </p:sp>
      <p:sp>
        <p:nvSpPr>
          <p:cNvPr id="7" name="TextBox 6">
            <a:extLst>
              <a:ext uri="{FF2B5EF4-FFF2-40B4-BE49-F238E27FC236}">
                <a16:creationId xmlns:a16="http://schemas.microsoft.com/office/drawing/2014/main" id="{ACECA6C2-D0ED-473E-B3F7-CAD6016D731B}"/>
              </a:ext>
            </a:extLst>
          </p:cNvPr>
          <p:cNvSpPr txBox="1"/>
          <p:nvPr/>
        </p:nvSpPr>
        <p:spPr>
          <a:xfrm>
            <a:off x="168110" y="1423447"/>
            <a:ext cx="2069926" cy="1015663"/>
          </a:xfrm>
          <a:prstGeom prst="rect">
            <a:avLst/>
          </a:prstGeom>
          <a:noFill/>
          <a:ln>
            <a:solidFill>
              <a:schemeClr val="accent6">
                <a:lumMod val="75000"/>
              </a:schemeClr>
            </a:solidFill>
          </a:ln>
        </p:spPr>
        <p:txBody>
          <a:bodyPr wrap="none" rtlCol="0">
            <a:spAutoFit/>
          </a:bodyPr>
          <a:lstStyle/>
          <a:p>
            <a:r>
              <a:rPr lang="en-US" sz="1200" dirty="0">
                <a:solidFill>
                  <a:srgbClr val="0070C0"/>
                </a:solidFill>
              </a:rPr>
              <a:t>Include a </a:t>
            </a:r>
            <a:r>
              <a:rPr lang="en-US" sz="1200" b="1" dirty="0">
                <a:solidFill>
                  <a:schemeClr val="tx2"/>
                </a:solidFill>
              </a:rPr>
              <a:t>heading</a:t>
            </a:r>
            <a:r>
              <a:rPr lang="en-US" sz="1200" dirty="0">
                <a:solidFill>
                  <a:srgbClr val="0070C0"/>
                </a:solidFill>
              </a:rPr>
              <a:t>. If you can, </a:t>
            </a:r>
          </a:p>
          <a:p>
            <a:r>
              <a:rPr lang="en-US" sz="1200" dirty="0">
                <a:solidFill>
                  <a:srgbClr val="0070C0"/>
                </a:solidFill>
              </a:rPr>
              <a:t>try to think of something </a:t>
            </a:r>
          </a:p>
          <a:p>
            <a:r>
              <a:rPr lang="en-US" sz="1200" dirty="0">
                <a:solidFill>
                  <a:srgbClr val="0070C0"/>
                </a:solidFill>
              </a:rPr>
              <a:t>catchy. You could use a pun, a </a:t>
            </a:r>
          </a:p>
          <a:p>
            <a:r>
              <a:rPr lang="en-US" sz="1200" dirty="0">
                <a:solidFill>
                  <a:srgbClr val="0070C0"/>
                </a:solidFill>
              </a:rPr>
              <a:t>question or even something </a:t>
            </a:r>
          </a:p>
          <a:p>
            <a:r>
              <a:rPr lang="en-US" sz="1200" dirty="0">
                <a:solidFill>
                  <a:srgbClr val="0070C0"/>
                </a:solidFill>
              </a:rPr>
              <a:t>controversial. </a:t>
            </a:r>
          </a:p>
        </p:txBody>
      </p:sp>
      <p:cxnSp>
        <p:nvCxnSpPr>
          <p:cNvPr id="9" name="Straight Arrow Connector 8">
            <a:extLst>
              <a:ext uri="{FF2B5EF4-FFF2-40B4-BE49-F238E27FC236}">
                <a16:creationId xmlns:a16="http://schemas.microsoft.com/office/drawing/2014/main" id="{910AB3DA-7C5C-4781-95E9-265664D43907}"/>
              </a:ext>
            </a:extLst>
          </p:cNvPr>
          <p:cNvCxnSpPr>
            <a:cxnSpLocks/>
          </p:cNvCxnSpPr>
          <p:nvPr/>
        </p:nvCxnSpPr>
        <p:spPr>
          <a:xfrm flipV="1">
            <a:off x="2266505" y="1300899"/>
            <a:ext cx="477072" cy="1225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8D7C517B-7EEA-48BC-8AAD-8D7C310D8844}"/>
              </a:ext>
            </a:extLst>
          </p:cNvPr>
          <p:cNvSpPr txBox="1"/>
          <p:nvPr/>
        </p:nvSpPr>
        <p:spPr>
          <a:xfrm>
            <a:off x="168110" y="3038405"/>
            <a:ext cx="2098396" cy="830997"/>
          </a:xfrm>
          <a:prstGeom prst="rect">
            <a:avLst/>
          </a:prstGeom>
          <a:noFill/>
          <a:ln>
            <a:solidFill>
              <a:schemeClr val="accent6">
                <a:lumMod val="75000"/>
              </a:schemeClr>
            </a:solidFill>
          </a:ln>
        </p:spPr>
        <p:txBody>
          <a:bodyPr wrap="square" rtlCol="0">
            <a:spAutoFit/>
          </a:bodyPr>
          <a:lstStyle/>
          <a:p>
            <a:r>
              <a:rPr lang="en-US" sz="1200" dirty="0">
                <a:solidFill>
                  <a:srgbClr val="0070C0"/>
                </a:solidFill>
              </a:rPr>
              <a:t>Always </a:t>
            </a:r>
            <a:r>
              <a:rPr lang="en-US" sz="1200" dirty="0" err="1">
                <a:solidFill>
                  <a:srgbClr val="0070C0"/>
                </a:solidFill>
              </a:rPr>
              <a:t>organise</a:t>
            </a:r>
            <a:r>
              <a:rPr lang="en-US" sz="1200" dirty="0">
                <a:solidFill>
                  <a:srgbClr val="0070C0"/>
                </a:solidFill>
              </a:rPr>
              <a:t> your writing</a:t>
            </a:r>
          </a:p>
          <a:p>
            <a:r>
              <a:rPr lang="en-US" sz="1200" dirty="0">
                <a:solidFill>
                  <a:srgbClr val="0070C0"/>
                </a:solidFill>
              </a:rPr>
              <a:t>into </a:t>
            </a:r>
            <a:r>
              <a:rPr lang="en-US" sz="1200" b="1" dirty="0">
                <a:solidFill>
                  <a:schemeClr val="tx2"/>
                </a:solidFill>
              </a:rPr>
              <a:t>paragraphs</a:t>
            </a:r>
            <a:r>
              <a:rPr lang="en-US" sz="1200" dirty="0">
                <a:solidFill>
                  <a:srgbClr val="0070C0"/>
                </a:solidFill>
              </a:rPr>
              <a:t>. It will help you to make your ideas clear and easy to follow. </a:t>
            </a:r>
          </a:p>
        </p:txBody>
      </p:sp>
      <p:cxnSp>
        <p:nvCxnSpPr>
          <p:cNvPr id="12" name="Straight Arrow Connector 11">
            <a:extLst>
              <a:ext uri="{FF2B5EF4-FFF2-40B4-BE49-F238E27FC236}">
                <a16:creationId xmlns:a16="http://schemas.microsoft.com/office/drawing/2014/main" id="{DCB571D8-9237-4E7F-9A3A-83A05B71BE03}"/>
              </a:ext>
            </a:extLst>
          </p:cNvPr>
          <p:cNvCxnSpPr>
            <a:cxnSpLocks/>
            <a:stCxn id="10" idx="3"/>
          </p:cNvCxnSpPr>
          <p:nvPr/>
        </p:nvCxnSpPr>
        <p:spPr>
          <a:xfrm flipV="1">
            <a:off x="2266506" y="3148553"/>
            <a:ext cx="477071" cy="3053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556470C5-298D-4A9A-82F8-B5C039AB2D4E}"/>
              </a:ext>
            </a:extLst>
          </p:cNvPr>
          <p:cNvSpPr txBox="1"/>
          <p:nvPr/>
        </p:nvSpPr>
        <p:spPr>
          <a:xfrm>
            <a:off x="7362334" y="1140643"/>
            <a:ext cx="1419666" cy="1015663"/>
          </a:xfrm>
          <a:prstGeom prst="rect">
            <a:avLst/>
          </a:prstGeom>
          <a:noFill/>
          <a:ln>
            <a:solidFill>
              <a:schemeClr val="accent6">
                <a:lumMod val="75000"/>
              </a:schemeClr>
            </a:solidFill>
          </a:ln>
        </p:spPr>
        <p:txBody>
          <a:bodyPr wrap="square" rtlCol="0">
            <a:spAutoFit/>
          </a:bodyPr>
          <a:lstStyle/>
          <a:p>
            <a:r>
              <a:rPr lang="en-US" sz="1200" dirty="0">
                <a:solidFill>
                  <a:srgbClr val="0070C0"/>
                </a:solidFill>
              </a:rPr>
              <a:t>Do not waste time drawing pictures, just write down what you would have a picture of. </a:t>
            </a:r>
          </a:p>
        </p:txBody>
      </p:sp>
      <p:cxnSp>
        <p:nvCxnSpPr>
          <p:cNvPr id="17" name="Straight Arrow Connector 16">
            <a:extLst>
              <a:ext uri="{FF2B5EF4-FFF2-40B4-BE49-F238E27FC236}">
                <a16:creationId xmlns:a16="http://schemas.microsoft.com/office/drawing/2014/main" id="{4FB3002A-4E61-4B65-8376-7E6891B067DB}"/>
              </a:ext>
            </a:extLst>
          </p:cNvPr>
          <p:cNvCxnSpPr>
            <a:stCxn id="13" idx="1"/>
          </p:cNvCxnSpPr>
          <p:nvPr/>
        </p:nvCxnSpPr>
        <p:spPr>
          <a:xfrm flipH="1" flipV="1">
            <a:off x="6202837" y="1423447"/>
            <a:ext cx="1159497" cy="2250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F3F7A1A0-0AB3-4C31-905C-938BED87A516}"/>
              </a:ext>
            </a:extLst>
          </p:cNvPr>
          <p:cNvSpPr txBox="1"/>
          <p:nvPr/>
        </p:nvSpPr>
        <p:spPr>
          <a:xfrm>
            <a:off x="177535" y="4279736"/>
            <a:ext cx="2088970" cy="830997"/>
          </a:xfrm>
          <a:prstGeom prst="rect">
            <a:avLst/>
          </a:prstGeom>
          <a:noFill/>
          <a:ln>
            <a:solidFill>
              <a:schemeClr val="accent6">
                <a:lumMod val="75000"/>
              </a:schemeClr>
            </a:solidFill>
          </a:ln>
        </p:spPr>
        <p:txBody>
          <a:bodyPr wrap="square" rtlCol="0">
            <a:spAutoFit/>
          </a:bodyPr>
          <a:lstStyle/>
          <a:p>
            <a:r>
              <a:rPr lang="en-US" sz="1200" dirty="0">
                <a:solidFill>
                  <a:srgbClr val="0070C0"/>
                </a:solidFill>
              </a:rPr>
              <a:t>Vary your </a:t>
            </a:r>
            <a:r>
              <a:rPr lang="en-US" sz="1200" b="1" dirty="0">
                <a:solidFill>
                  <a:schemeClr val="tx2"/>
                </a:solidFill>
              </a:rPr>
              <a:t>punctuation</a:t>
            </a:r>
            <a:r>
              <a:rPr lang="en-US" sz="1200" dirty="0">
                <a:solidFill>
                  <a:srgbClr val="0070C0"/>
                </a:solidFill>
              </a:rPr>
              <a:t>, where relevant. Different sentence types can make your writing more engaging and effective. </a:t>
            </a:r>
          </a:p>
        </p:txBody>
      </p:sp>
      <p:sp>
        <p:nvSpPr>
          <p:cNvPr id="21" name="TextBox 20">
            <a:extLst>
              <a:ext uri="{FF2B5EF4-FFF2-40B4-BE49-F238E27FC236}">
                <a16:creationId xmlns:a16="http://schemas.microsoft.com/office/drawing/2014/main" id="{1FAB6393-FF0D-42B4-B4C9-41EAE3E842C6}"/>
              </a:ext>
            </a:extLst>
          </p:cNvPr>
          <p:cNvSpPr txBox="1"/>
          <p:nvPr/>
        </p:nvSpPr>
        <p:spPr>
          <a:xfrm>
            <a:off x="7362334" y="2921168"/>
            <a:ext cx="1419666" cy="1015663"/>
          </a:xfrm>
          <a:prstGeom prst="rect">
            <a:avLst/>
          </a:prstGeom>
          <a:noFill/>
          <a:ln>
            <a:solidFill>
              <a:schemeClr val="accent6">
                <a:lumMod val="75000"/>
              </a:schemeClr>
            </a:solidFill>
          </a:ln>
        </p:spPr>
        <p:txBody>
          <a:bodyPr wrap="square" rtlCol="0">
            <a:spAutoFit/>
          </a:bodyPr>
          <a:lstStyle/>
          <a:p>
            <a:r>
              <a:rPr lang="en-US" sz="1200" b="1" dirty="0">
                <a:solidFill>
                  <a:schemeClr val="tx2"/>
                </a:solidFill>
              </a:rPr>
              <a:t>Appeal</a:t>
            </a:r>
            <a:r>
              <a:rPr lang="en-US" sz="1200" dirty="0">
                <a:solidFill>
                  <a:srgbClr val="0070C0"/>
                </a:solidFill>
              </a:rPr>
              <a:t> to your reader. Use pronouns, be friendly, </a:t>
            </a:r>
            <a:r>
              <a:rPr lang="en-US" sz="1200" dirty="0" err="1">
                <a:solidFill>
                  <a:srgbClr val="0070C0"/>
                </a:solidFill>
              </a:rPr>
              <a:t>empathise</a:t>
            </a:r>
            <a:r>
              <a:rPr lang="en-US" sz="1200" dirty="0">
                <a:solidFill>
                  <a:srgbClr val="0070C0"/>
                </a:solidFill>
              </a:rPr>
              <a:t> and use asides. </a:t>
            </a:r>
          </a:p>
        </p:txBody>
      </p:sp>
      <p:cxnSp>
        <p:nvCxnSpPr>
          <p:cNvPr id="23" name="Straight Arrow Connector 22">
            <a:extLst>
              <a:ext uri="{FF2B5EF4-FFF2-40B4-BE49-F238E27FC236}">
                <a16:creationId xmlns:a16="http://schemas.microsoft.com/office/drawing/2014/main" id="{9FEC084D-B142-45FA-8276-486F148478AB}"/>
              </a:ext>
            </a:extLst>
          </p:cNvPr>
          <p:cNvCxnSpPr/>
          <p:nvPr/>
        </p:nvCxnSpPr>
        <p:spPr>
          <a:xfrm flipH="1">
            <a:off x="5231876" y="3799002"/>
            <a:ext cx="2130458" cy="2356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D172382F-0EB5-482B-9F57-26E6FA2C09AF}"/>
              </a:ext>
            </a:extLst>
          </p:cNvPr>
          <p:cNvCxnSpPr/>
          <p:nvPr/>
        </p:nvCxnSpPr>
        <p:spPr>
          <a:xfrm flipH="1">
            <a:off x="6457361" y="3252247"/>
            <a:ext cx="904973" cy="754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5D380AD4-DE0D-409F-B329-3B50A24EED6F}"/>
              </a:ext>
            </a:extLst>
          </p:cNvPr>
          <p:cNvCxnSpPr/>
          <p:nvPr/>
        </p:nvCxnSpPr>
        <p:spPr>
          <a:xfrm flipV="1">
            <a:off x="2266505" y="3869402"/>
            <a:ext cx="806633" cy="4103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285179B5-B243-45A0-B17A-857FFE600145}"/>
              </a:ext>
            </a:extLst>
          </p:cNvPr>
          <p:cNvCxnSpPr>
            <a:stCxn id="18" idx="3"/>
          </p:cNvCxnSpPr>
          <p:nvPr/>
        </p:nvCxnSpPr>
        <p:spPr>
          <a:xfrm>
            <a:off x="2266505" y="4695235"/>
            <a:ext cx="2305495" cy="2444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0738BB5B-5621-49B3-B945-6779DCDF462E}"/>
              </a:ext>
            </a:extLst>
          </p:cNvPr>
          <p:cNvSpPr txBox="1"/>
          <p:nvPr/>
        </p:nvSpPr>
        <p:spPr>
          <a:xfrm>
            <a:off x="7362334" y="4926721"/>
            <a:ext cx="1419666" cy="1015663"/>
          </a:xfrm>
          <a:prstGeom prst="rect">
            <a:avLst/>
          </a:prstGeom>
          <a:noFill/>
          <a:ln>
            <a:solidFill>
              <a:schemeClr val="accent6">
                <a:lumMod val="75000"/>
              </a:schemeClr>
            </a:solidFill>
          </a:ln>
        </p:spPr>
        <p:txBody>
          <a:bodyPr wrap="square" rtlCol="0">
            <a:spAutoFit/>
          </a:bodyPr>
          <a:lstStyle/>
          <a:p>
            <a:r>
              <a:rPr lang="en-US" sz="1200" dirty="0">
                <a:solidFill>
                  <a:srgbClr val="0070C0"/>
                </a:solidFill>
              </a:rPr>
              <a:t>Use </a:t>
            </a:r>
            <a:r>
              <a:rPr lang="en-US" sz="1200" b="1" dirty="0">
                <a:solidFill>
                  <a:schemeClr val="tx2"/>
                </a:solidFill>
              </a:rPr>
              <a:t>language</a:t>
            </a:r>
            <a:r>
              <a:rPr lang="en-US" sz="1200" dirty="0">
                <a:solidFill>
                  <a:srgbClr val="0070C0"/>
                </a:solidFill>
              </a:rPr>
              <a:t> to appeal to the reader.  Try to use topic specific language too. </a:t>
            </a:r>
          </a:p>
        </p:txBody>
      </p:sp>
      <p:cxnSp>
        <p:nvCxnSpPr>
          <p:cNvPr id="32" name="Straight Arrow Connector 31">
            <a:extLst>
              <a:ext uri="{FF2B5EF4-FFF2-40B4-BE49-F238E27FC236}">
                <a16:creationId xmlns:a16="http://schemas.microsoft.com/office/drawing/2014/main" id="{3F70FF7E-7262-42E5-8197-57C477A2DC73}"/>
              </a:ext>
            </a:extLst>
          </p:cNvPr>
          <p:cNvCxnSpPr>
            <a:stCxn id="30" idx="1"/>
          </p:cNvCxnSpPr>
          <p:nvPr/>
        </p:nvCxnSpPr>
        <p:spPr>
          <a:xfrm flipH="1">
            <a:off x="5665510" y="5434553"/>
            <a:ext cx="1696824" cy="3912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14043"/>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6750091" cy="704296"/>
          </a:xfrm>
        </p:spPr>
        <p:txBody>
          <a:bodyPr>
            <a:normAutofit/>
          </a:bodyPr>
          <a:lstStyle/>
          <a:p>
            <a:r>
              <a:rPr lang="en-GB" b="1" dirty="0">
                <a:solidFill>
                  <a:schemeClr val="accent6">
                    <a:lumMod val="20000"/>
                    <a:lumOff val="80000"/>
                  </a:schemeClr>
                </a:solidFill>
              </a:rPr>
              <a:t>Revision sheet</a:t>
            </a:r>
          </a:p>
        </p:txBody>
      </p:sp>
      <p:pic>
        <p:nvPicPr>
          <p:cNvPr id="5" name="Picture 4">
            <a:extLst>
              <a:ext uri="{FF2B5EF4-FFF2-40B4-BE49-F238E27FC236}">
                <a16:creationId xmlns:a16="http://schemas.microsoft.com/office/drawing/2014/main" id="{CAE21E02-83E3-4159-B4B8-8BD1CEC2AD42}"/>
              </a:ext>
            </a:extLst>
          </p:cNvPr>
          <p:cNvPicPr>
            <a:picLocks noChangeAspect="1"/>
          </p:cNvPicPr>
          <p:nvPr/>
        </p:nvPicPr>
        <p:blipFill>
          <a:blip r:embed="rId3"/>
          <a:stretch>
            <a:fillRect/>
          </a:stretch>
        </p:blipFill>
        <p:spPr>
          <a:xfrm>
            <a:off x="348792" y="1021719"/>
            <a:ext cx="8257880" cy="5836281"/>
          </a:xfrm>
          <a:prstGeom prst="rect">
            <a:avLst/>
          </a:prstGeom>
        </p:spPr>
      </p:pic>
    </p:spTree>
    <p:extLst>
      <p:ext uri="{BB962C8B-B14F-4D97-AF65-F5344CB8AC3E}">
        <p14:creationId xmlns:p14="http://schemas.microsoft.com/office/powerpoint/2010/main" val="3880290802"/>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9DD4F3-C2D0-45B7-8134-3BD8B39A60FD}"/>
              </a:ext>
            </a:extLst>
          </p:cNvPr>
          <p:cNvSpPr txBox="1"/>
          <p:nvPr/>
        </p:nvSpPr>
        <p:spPr>
          <a:xfrm>
            <a:off x="268287" y="309969"/>
            <a:ext cx="8767293" cy="698012"/>
          </a:xfrm>
          <a:prstGeom prst="rect">
            <a:avLst/>
          </a:prstGeom>
          <a:noFill/>
        </p:spPr>
        <p:txBody>
          <a:bodyPr wrap="square" rtlCol="0">
            <a:spAutoFit/>
          </a:bodyPr>
          <a:lstStyle/>
          <a:p>
            <a:pPr>
              <a:lnSpc>
                <a:spcPct val="80000"/>
              </a:lnSpc>
            </a:pPr>
            <a:r>
              <a:rPr lang="en-US" sz="4800" kern="1100" spc="-30" dirty="0">
                <a:solidFill>
                  <a:schemeClr val="bg1"/>
                </a:solidFill>
                <a:latin typeface="+mj-lt"/>
                <a:cs typeface="Arial" panose="020B0604020202020204" pitchFamily="34" charset="0"/>
              </a:rPr>
              <a:t>Finally…</a:t>
            </a:r>
          </a:p>
        </p:txBody>
      </p:sp>
      <p:sp>
        <p:nvSpPr>
          <p:cNvPr id="5" name="TextBox 4">
            <a:extLst>
              <a:ext uri="{FF2B5EF4-FFF2-40B4-BE49-F238E27FC236}">
                <a16:creationId xmlns:a16="http://schemas.microsoft.com/office/drawing/2014/main" id="{461BF33F-82FC-47E4-97C9-96B64E181478}"/>
              </a:ext>
            </a:extLst>
          </p:cNvPr>
          <p:cNvSpPr txBox="1"/>
          <p:nvPr/>
        </p:nvSpPr>
        <p:spPr>
          <a:xfrm>
            <a:off x="142614" y="1059120"/>
            <a:ext cx="9001386" cy="2092881"/>
          </a:xfrm>
          <a:prstGeom prst="rect">
            <a:avLst/>
          </a:prstGeom>
          <a:noFill/>
        </p:spPr>
        <p:txBody>
          <a:bodyPr wrap="square" rtlCol="0">
            <a:spAutoFit/>
          </a:bodyPr>
          <a:lstStyle/>
          <a:p>
            <a:r>
              <a:rPr lang="en-GB" dirty="0">
                <a:solidFill>
                  <a:schemeClr val="bg1"/>
                </a:solidFill>
              </a:rPr>
              <a:t>We hope this resource has been helpful to you.</a:t>
            </a:r>
          </a:p>
          <a:p>
            <a:endParaRPr lang="en-GB" dirty="0">
              <a:solidFill>
                <a:schemeClr val="bg1"/>
              </a:solidFill>
            </a:endParaRPr>
          </a:p>
          <a:p>
            <a:r>
              <a:rPr lang="en-GB" dirty="0">
                <a:solidFill>
                  <a:schemeClr val="bg1"/>
                </a:solidFill>
              </a:rPr>
              <a:t>For further information and resources for GCSE English Language you can visit the digital resources section of our website.  The following link will take you there:</a:t>
            </a:r>
          </a:p>
          <a:p>
            <a:r>
              <a:rPr lang="en-GB" sz="1400" dirty="0">
                <a:solidFill>
                  <a:schemeClr val="bg1"/>
                </a:solidFill>
                <a:latin typeface="+mj-lt"/>
                <a:cs typeface="Arial" panose="020B0604020202020204" pitchFamily="34" charset="0"/>
                <a:hlinkClick r:id="rId3"/>
              </a:rPr>
              <a:t>https://resources.eduqas.co.uk/Pages/ResourceByArgs.aspx?subId=11&amp;lvlId=2</a:t>
            </a:r>
            <a:r>
              <a:rPr lang="en-GB" sz="1400" dirty="0">
                <a:solidFill>
                  <a:schemeClr val="bg1"/>
                </a:solidFill>
                <a:latin typeface="+mj-lt"/>
                <a:cs typeface="Arial" panose="020B0604020202020204" pitchFamily="34" charset="0"/>
              </a:rPr>
              <a:t> </a:t>
            </a:r>
          </a:p>
          <a:p>
            <a:endParaRPr lang="en-GB" sz="44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93722947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C88842-9881-4079-B02E-1806DC75362C}"/>
              </a:ext>
            </a:extLst>
          </p:cNvPr>
          <p:cNvSpPr>
            <a:spLocks noGrp="1"/>
          </p:cNvSpPr>
          <p:nvPr>
            <p:ph idx="1"/>
          </p:nvPr>
        </p:nvSpPr>
        <p:spPr>
          <a:xfrm>
            <a:off x="524934" y="1399885"/>
            <a:ext cx="8229600" cy="3232043"/>
          </a:xfrm>
        </p:spPr>
        <p:txBody>
          <a:bodyPr>
            <a:normAutofit lnSpcReduction="10000"/>
          </a:bodyPr>
          <a:lstStyle/>
          <a:p>
            <a:pPr marL="342900" indent="-342900">
              <a:buFont typeface="Arial" panose="020B0604020202020204" pitchFamily="34" charset="0"/>
              <a:buChar char="•"/>
            </a:pPr>
            <a:r>
              <a:rPr lang="en-GB" dirty="0"/>
              <a:t>introduce </a:t>
            </a:r>
            <a:r>
              <a:rPr lang="en-GB" dirty="0">
                <a:solidFill>
                  <a:schemeClr val="tx1"/>
                </a:solidFill>
              </a:rPr>
              <a:t>article </a:t>
            </a:r>
            <a:r>
              <a:rPr lang="en-GB" dirty="0"/>
              <a:t>writing</a:t>
            </a:r>
          </a:p>
          <a:p>
            <a:pPr marL="342900" indent="-342900">
              <a:buFont typeface="Arial" panose="020B0604020202020204" pitchFamily="34" charset="0"/>
              <a:buChar char="•"/>
            </a:pPr>
            <a:r>
              <a:rPr lang="en-GB" dirty="0"/>
              <a:t>discuss features of </a:t>
            </a:r>
            <a:r>
              <a:rPr lang="en-GB" dirty="0">
                <a:solidFill>
                  <a:schemeClr val="tx1"/>
                </a:solidFill>
              </a:rPr>
              <a:t>article </a:t>
            </a:r>
            <a:r>
              <a:rPr lang="en-GB" dirty="0"/>
              <a:t>writing</a:t>
            </a:r>
          </a:p>
          <a:p>
            <a:pPr marL="342900" indent="-342900">
              <a:buFont typeface="Arial" panose="020B0604020202020204" pitchFamily="34" charset="0"/>
              <a:buChar char="•"/>
            </a:pPr>
            <a:r>
              <a:rPr lang="en-GB" dirty="0"/>
              <a:t>revisit previous </a:t>
            </a:r>
            <a:r>
              <a:rPr lang="en-GB" dirty="0">
                <a:solidFill>
                  <a:schemeClr val="tx1"/>
                </a:solidFill>
              </a:rPr>
              <a:t>article </a:t>
            </a:r>
            <a:r>
              <a:rPr lang="en-GB" dirty="0"/>
              <a:t>writing tasks</a:t>
            </a:r>
          </a:p>
          <a:p>
            <a:pPr marL="342900" indent="-342900">
              <a:buFont typeface="Arial" panose="020B0604020202020204" pitchFamily="34" charset="0"/>
              <a:buChar char="•"/>
            </a:pPr>
            <a:r>
              <a:rPr lang="en-GB" dirty="0"/>
              <a:t>share tips and look at how to write a successful </a:t>
            </a:r>
            <a:r>
              <a:rPr lang="en-GB" dirty="0">
                <a:solidFill>
                  <a:schemeClr val="tx1"/>
                </a:solidFill>
              </a:rPr>
              <a:t>article</a:t>
            </a:r>
          </a:p>
          <a:p>
            <a:pPr marL="342900" indent="-342900">
              <a:buFont typeface="Arial" panose="020B0604020202020204" pitchFamily="34" charset="0"/>
              <a:buChar char="•"/>
            </a:pPr>
            <a:r>
              <a:rPr lang="en-GB" dirty="0"/>
              <a:t>consider sample plans and extracts</a:t>
            </a:r>
          </a:p>
          <a:p>
            <a:pPr marL="342900" indent="-342900">
              <a:buFont typeface="Arial" panose="020B0604020202020204" pitchFamily="34" charset="0"/>
              <a:buChar char="•"/>
            </a:pPr>
            <a:r>
              <a:rPr lang="en-GB" dirty="0"/>
              <a:t>provide full marked examples</a:t>
            </a:r>
          </a:p>
          <a:p>
            <a:pPr marL="342900" indent="-342900">
              <a:buFont typeface="Arial" panose="020B0604020202020204" pitchFamily="34" charset="0"/>
              <a:buChar char="•"/>
            </a:pPr>
            <a:r>
              <a:rPr lang="en-GB" dirty="0"/>
              <a:t>link to a revision sheet on </a:t>
            </a:r>
            <a:r>
              <a:rPr lang="en-GB" dirty="0">
                <a:solidFill>
                  <a:schemeClr val="tx1"/>
                </a:solidFill>
              </a:rPr>
              <a:t>article </a:t>
            </a:r>
            <a:r>
              <a:rPr lang="en-GB" dirty="0"/>
              <a:t>writing</a:t>
            </a:r>
          </a:p>
        </p:txBody>
      </p:sp>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5430837" cy="704296"/>
          </a:xfrm>
        </p:spPr>
        <p:txBody>
          <a:bodyPr>
            <a:normAutofit/>
          </a:bodyPr>
          <a:lstStyle/>
          <a:p>
            <a:r>
              <a:rPr lang="en-GB" b="1" dirty="0">
                <a:solidFill>
                  <a:schemeClr val="accent6">
                    <a:lumMod val="20000"/>
                    <a:lumOff val="80000"/>
                  </a:schemeClr>
                </a:solidFill>
              </a:rPr>
              <a:t>Aims of this presentation</a:t>
            </a:r>
          </a:p>
        </p:txBody>
      </p:sp>
    </p:spTree>
    <p:extLst>
      <p:ext uri="{BB962C8B-B14F-4D97-AF65-F5344CB8AC3E}">
        <p14:creationId xmlns:p14="http://schemas.microsoft.com/office/powerpoint/2010/main" val="2489247092"/>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C88842-9881-4079-B02E-1806DC75362C}"/>
              </a:ext>
            </a:extLst>
          </p:cNvPr>
          <p:cNvSpPr>
            <a:spLocks noGrp="1"/>
          </p:cNvSpPr>
          <p:nvPr>
            <p:ph idx="1"/>
          </p:nvPr>
        </p:nvSpPr>
        <p:spPr>
          <a:xfrm>
            <a:off x="437789" y="1428590"/>
            <a:ext cx="8097626" cy="3469878"/>
          </a:xfrm>
        </p:spPr>
        <p:txBody>
          <a:bodyPr>
            <a:normAutofit fontScale="25000" lnSpcReduction="20000"/>
          </a:bodyPr>
          <a:lstStyle/>
          <a:p>
            <a:pPr>
              <a:lnSpc>
                <a:spcPct val="120000"/>
              </a:lnSpc>
            </a:pPr>
            <a:r>
              <a:rPr lang="en-GB" sz="7200" b="1" dirty="0"/>
              <a:t>What do you need to know?</a:t>
            </a:r>
          </a:p>
          <a:p>
            <a:pPr>
              <a:lnSpc>
                <a:spcPct val="120000"/>
              </a:lnSpc>
            </a:pPr>
            <a:endParaRPr lang="en-GB" sz="7200" b="1" dirty="0"/>
          </a:p>
          <a:p>
            <a:pPr>
              <a:lnSpc>
                <a:spcPct val="120000"/>
              </a:lnSpc>
              <a:spcBef>
                <a:spcPts val="1000"/>
              </a:spcBef>
            </a:pPr>
            <a:r>
              <a:rPr lang="en-GB" sz="8000" b="1" dirty="0">
                <a:solidFill>
                  <a:schemeClr val="tx1"/>
                </a:solidFill>
                <a:effectLst/>
                <a:latin typeface="+mn-lt"/>
                <a:ea typeface="Times New Roman" panose="02020603050405020304" pitchFamily="18" charset="0"/>
                <a:cs typeface="Times New Roman" panose="02020603050405020304" pitchFamily="18" charset="0"/>
              </a:rPr>
              <a:t>Audience</a:t>
            </a:r>
          </a:p>
          <a:p>
            <a:pPr>
              <a:lnSpc>
                <a:spcPct val="120000"/>
              </a:lnSpc>
              <a:spcBef>
                <a:spcPts val="1000"/>
              </a:spcBef>
            </a:pPr>
            <a:r>
              <a:rPr lang="en-GB" sz="8000" b="1" dirty="0">
                <a:solidFill>
                  <a:schemeClr val="tx1"/>
                </a:solidFill>
                <a:latin typeface="+mn-lt"/>
                <a:ea typeface="Times New Roman" panose="02020603050405020304" pitchFamily="18" charset="0"/>
                <a:cs typeface="Times New Roman" panose="02020603050405020304" pitchFamily="18" charset="0"/>
              </a:rPr>
              <a:t>Have you been given a specific audience? Who is the article aimed at? What do you need to include to engage the audience? </a:t>
            </a:r>
            <a:endParaRPr lang="en-GB" sz="8000" b="1" dirty="0">
              <a:solidFill>
                <a:schemeClr val="tx1"/>
              </a:solidFill>
              <a:effectLst/>
              <a:latin typeface="+mn-lt"/>
              <a:ea typeface="Times New Roman" panose="02020603050405020304" pitchFamily="18" charset="0"/>
              <a:cs typeface="Times New Roman" panose="02020603050405020304" pitchFamily="18" charset="0"/>
            </a:endParaRPr>
          </a:p>
          <a:p>
            <a:pPr>
              <a:lnSpc>
                <a:spcPct val="120000"/>
              </a:lnSpc>
              <a:spcAft>
                <a:spcPts val="1000"/>
              </a:spcAft>
            </a:pPr>
            <a:r>
              <a:rPr lang="en-GB" sz="8000" dirty="0">
                <a:solidFill>
                  <a:schemeClr val="tx1"/>
                </a:solidFill>
                <a:effectLst/>
                <a:latin typeface="+mn-lt"/>
                <a:ea typeface="Calibri" panose="020F0502020204030204" pitchFamily="34" charset="0"/>
                <a:cs typeface="Calibri" panose="020F0502020204030204" pitchFamily="34" charset="0"/>
              </a:rPr>
              <a:t> </a:t>
            </a:r>
            <a:endParaRPr lang="en-GB" sz="8000" dirty="0">
              <a:solidFill>
                <a:schemeClr val="tx1"/>
              </a:solidFill>
              <a:effectLst/>
              <a:latin typeface="+mn-lt"/>
              <a:ea typeface="Calibri" panose="020F0502020204030204" pitchFamily="34" charset="0"/>
              <a:cs typeface="Times New Roman" panose="02020603050405020304" pitchFamily="18" charset="0"/>
            </a:endParaRPr>
          </a:p>
          <a:p>
            <a:pPr>
              <a:lnSpc>
                <a:spcPct val="120000"/>
              </a:lnSpc>
              <a:spcAft>
                <a:spcPts val="1000"/>
              </a:spcAft>
            </a:pPr>
            <a:r>
              <a:rPr lang="en-GB" sz="8000" b="1" dirty="0">
                <a:solidFill>
                  <a:schemeClr val="tx1"/>
                </a:solidFill>
                <a:effectLst/>
                <a:latin typeface="+mn-lt"/>
                <a:ea typeface="Calibri" panose="020F0502020204030204" pitchFamily="34" charset="0"/>
                <a:cs typeface="Calibri" panose="020F0502020204030204" pitchFamily="34" charset="0"/>
              </a:rPr>
              <a:t>Purpose</a:t>
            </a:r>
          </a:p>
          <a:p>
            <a:pPr>
              <a:lnSpc>
                <a:spcPct val="120000"/>
              </a:lnSpc>
              <a:spcAft>
                <a:spcPts val="1000"/>
              </a:spcAft>
            </a:pPr>
            <a:r>
              <a:rPr lang="en-GB" sz="8000" b="1" dirty="0">
                <a:solidFill>
                  <a:schemeClr val="tx1"/>
                </a:solidFill>
                <a:latin typeface="+mn-lt"/>
                <a:ea typeface="Calibri" panose="020F0502020204030204" pitchFamily="34" charset="0"/>
                <a:cs typeface="Calibri" panose="020F0502020204030204" pitchFamily="34" charset="0"/>
              </a:rPr>
              <a:t>W</a:t>
            </a:r>
            <a:r>
              <a:rPr lang="en-GB" sz="8000" b="1" dirty="0">
                <a:solidFill>
                  <a:schemeClr val="tx1"/>
                </a:solidFill>
                <a:effectLst/>
                <a:latin typeface="+mn-lt"/>
                <a:ea typeface="Calibri" panose="020F0502020204030204" pitchFamily="34" charset="0"/>
                <a:cs typeface="Calibri" panose="020F0502020204030204" pitchFamily="34" charset="0"/>
              </a:rPr>
              <a:t>hat is your writing tryin</a:t>
            </a:r>
            <a:r>
              <a:rPr lang="en-GB" sz="8000" b="1" dirty="0">
                <a:solidFill>
                  <a:schemeClr val="tx1"/>
                </a:solidFill>
                <a:latin typeface="+mn-lt"/>
                <a:ea typeface="Calibri" panose="020F0502020204030204" pitchFamily="34" charset="0"/>
                <a:cs typeface="Calibri" panose="020F0502020204030204" pitchFamily="34" charset="0"/>
              </a:rPr>
              <a:t>g to achieve</a:t>
            </a:r>
            <a:r>
              <a:rPr lang="en-GB" sz="8000" b="1" dirty="0">
                <a:solidFill>
                  <a:schemeClr val="tx1"/>
                </a:solidFill>
                <a:effectLst/>
                <a:latin typeface="+mn-lt"/>
                <a:ea typeface="Calibri" panose="020F0502020204030204" pitchFamily="34" charset="0"/>
                <a:cs typeface="Calibri" panose="020F0502020204030204" pitchFamily="34" charset="0"/>
              </a:rPr>
              <a:t>? </a:t>
            </a:r>
            <a:r>
              <a:rPr lang="en-GB" sz="8000" b="1" dirty="0">
                <a:solidFill>
                  <a:schemeClr val="tx1"/>
                </a:solidFill>
                <a:latin typeface="+mn-lt"/>
                <a:ea typeface="Calibri" panose="020F0502020204030204" pitchFamily="34" charset="0"/>
                <a:cs typeface="Calibri" panose="020F0502020204030204" pitchFamily="34" charset="0"/>
              </a:rPr>
              <a:t>For example, you may need to do one of the following</a:t>
            </a:r>
            <a:r>
              <a:rPr lang="en-GB" sz="8000" b="1" dirty="0">
                <a:solidFill>
                  <a:schemeClr val="tx1"/>
                </a:solidFill>
                <a:effectLst/>
                <a:latin typeface="+mn-lt"/>
                <a:ea typeface="Calibri" panose="020F0502020204030204" pitchFamily="34" charset="0"/>
                <a:cs typeface="Calibri" panose="020F0502020204030204" pitchFamily="34" charset="0"/>
              </a:rPr>
              <a:t>:</a:t>
            </a:r>
          </a:p>
          <a:p>
            <a:pPr marL="450850" indent="-285750">
              <a:lnSpc>
                <a:spcPct val="120000"/>
              </a:lnSpc>
              <a:spcAft>
                <a:spcPts val="0"/>
              </a:spcAft>
              <a:buFontTx/>
              <a:buChar char="-"/>
            </a:pPr>
            <a:r>
              <a:rPr lang="en-GB" sz="8000" dirty="0">
                <a:solidFill>
                  <a:schemeClr val="tx1"/>
                </a:solidFill>
                <a:effectLst/>
                <a:latin typeface="+mn-lt"/>
                <a:ea typeface="Calibri" panose="020F0502020204030204" pitchFamily="34" charset="0"/>
                <a:cs typeface="Calibri" panose="020F0502020204030204" pitchFamily="34" charset="0"/>
              </a:rPr>
              <a:t>Entertain a reader</a:t>
            </a:r>
          </a:p>
          <a:p>
            <a:pPr marL="450850" indent="-285750">
              <a:lnSpc>
                <a:spcPct val="120000"/>
              </a:lnSpc>
              <a:spcAft>
                <a:spcPts val="0"/>
              </a:spcAft>
              <a:buFontTx/>
              <a:buChar char="-"/>
            </a:pPr>
            <a:r>
              <a:rPr lang="en-GB" sz="8000" dirty="0">
                <a:solidFill>
                  <a:schemeClr val="tx1"/>
                </a:solidFill>
                <a:latin typeface="+mn-lt"/>
                <a:ea typeface="Calibri" panose="020F0502020204030204" pitchFamily="34" charset="0"/>
                <a:cs typeface="Calibri" panose="020F0502020204030204" pitchFamily="34" charset="0"/>
              </a:rPr>
              <a:t>Give information about a specific topic</a:t>
            </a:r>
          </a:p>
          <a:p>
            <a:pPr marL="450850" indent="-285750">
              <a:lnSpc>
                <a:spcPct val="120000"/>
              </a:lnSpc>
              <a:spcAft>
                <a:spcPts val="0"/>
              </a:spcAft>
              <a:buFontTx/>
              <a:buChar char="-"/>
            </a:pPr>
            <a:r>
              <a:rPr lang="en-GB" sz="8000" dirty="0">
                <a:solidFill>
                  <a:schemeClr val="tx1"/>
                </a:solidFill>
                <a:effectLst/>
                <a:latin typeface="+mn-lt"/>
                <a:ea typeface="Calibri" panose="020F0502020204030204" pitchFamily="34" charset="0"/>
                <a:cs typeface="Calibri" panose="020F0502020204030204" pitchFamily="34" charset="0"/>
              </a:rPr>
              <a:t>Persuade the reader to take action</a:t>
            </a:r>
            <a:endParaRPr lang="en-GB" sz="8000" dirty="0">
              <a:solidFill>
                <a:schemeClr val="tx1"/>
              </a:solidFill>
              <a:effectLst/>
              <a:latin typeface="+mn-lt"/>
              <a:ea typeface="Calibri" panose="020F0502020204030204" pitchFamily="34" charset="0"/>
              <a:cs typeface="Times New Roman" panose="02020603050405020304" pitchFamily="18" charset="0"/>
            </a:endParaRPr>
          </a:p>
          <a:p>
            <a:pPr>
              <a:lnSpc>
                <a:spcPct val="120000"/>
              </a:lnSpc>
              <a:spcAft>
                <a:spcPts val="1000"/>
              </a:spcAft>
            </a:pPr>
            <a:r>
              <a:rPr lang="en-GB" sz="6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20000"/>
              </a:lnSpc>
            </a:pPr>
            <a:endParaRPr lang="en-GB" dirty="0"/>
          </a:p>
        </p:txBody>
      </p:sp>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6806652" cy="704296"/>
          </a:xfrm>
        </p:spPr>
        <p:txBody>
          <a:bodyPr>
            <a:normAutofit/>
          </a:bodyPr>
          <a:lstStyle/>
          <a:p>
            <a:r>
              <a:rPr lang="en-GB" b="1" dirty="0">
                <a:solidFill>
                  <a:schemeClr val="accent6">
                    <a:lumMod val="20000"/>
                    <a:lumOff val="80000"/>
                  </a:schemeClr>
                </a:solidFill>
              </a:rPr>
              <a:t>Introduction to article writing</a:t>
            </a:r>
          </a:p>
        </p:txBody>
      </p:sp>
    </p:spTree>
    <p:extLst>
      <p:ext uri="{BB962C8B-B14F-4D97-AF65-F5344CB8AC3E}">
        <p14:creationId xmlns:p14="http://schemas.microsoft.com/office/powerpoint/2010/main" val="2492928270"/>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C88842-9881-4079-B02E-1806DC75362C}"/>
              </a:ext>
            </a:extLst>
          </p:cNvPr>
          <p:cNvSpPr>
            <a:spLocks noGrp="1"/>
          </p:cNvSpPr>
          <p:nvPr>
            <p:ph idx="1"/>
          </p:nvPr>
        </p:nvSpPr>
        <p:spPr>
          <a:xfrm>
            <a:off x="363008" y="1487584"/>
            <a:ext cx="8417984" cy="3469878"/>
          </a:xfrm>
        </p:spPr>
        <p:txBody>
          <a:bodyPr>
            <a:normAutofit fontScale="25000" lnSpcReduction="20000"/>
          </a:bodyPr>
          <a:lstStyle/>
          <a:p>
            <a:pPr>
              <a:lnSpc>
                <a:spcPct val="120000"/>
              </a:lnSpc>
            </a:pPr>
            <a:r>
              <a:rPr lang="en-GB" sz="7200" b="1" dirty="0"/>
              <a:t>What do you need to know?</a:t>
            </a:r>
          </a:p>
          <a:p>
            <a:pPr>
              <a:lnSpc>
                <a:spcPct val="120000"/>
              </a:lnSpc>
              <a:spcAft>
                <a:spcPts val="1000"/>
              </a:spcAft>
            </a:pPr>
            <a:r>
              <a:rPr lang="en-GB" sz="7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20000"/>
              </a:lnSpc>
              <a:spcAft>
                <a:spcPts val="1000"/>
              </a:spcAft>
            </a:pPr>
            <a:r>
              <a:rPr lang="en-GB" sz="7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Register</a:t>
            </a:r>
          </a:p>
          <a:p>
            <a:pPr>
              <a:lnSpc>
                <a:spcPct val="120000"/>
              </a:lnSpc>
              <a:spcAft>
                <a:spcPts val="1000"/>
              </a:spcAft>
            </a:pPr>
            <a:r>
              <a:rPr lang="en-GB" sz="7200" b="1" dirty="0">
                <a:solidFill>
                  <a:schemeClr val="tx1"/>
                </a:solidFill>
                <a:latin typeface="Calibri" panose="020F0502020204030204" pitchFamily="34" charset="0"/>
                <a:ea typeface="Calibri" panose="020F0502020204030204" pitchFamily="34" charset="0"/>
                <a:cs typeface="Calibri" panose="020F0502020204030204" pitchFamily="34" charset="0"/>
              </a:rPr>
              <a:t>W</a:t>
            </a:r>
            <a:r>
              <a:rPr lang="en-GB" sz="7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hat is the appropriate tone for your writing?</a:t>
            </a:r>
            <a:r>
              <a:rPr lang="en-GB" sz="7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20000"/>
              </a:lnSpc>
              <a:spcAft>
                <a:spcPts val="1000"/>
              </a:spcAft>
            </a:pPr>
            <a:r>
              <a:rPr lang="en-GB" sz="7200" dirty="0">
                <a:solidFill>
                  <a:schemeClr val="tx1"/>
                </a:solidFill>
                <a:latin typeface="Calibri" panose="020F0502020204030204" pitchFamily="34" charset="0"/>
                <a:ea typeface="Calibri" panose="020F0502020204030204" pitchFamily="34" charset="0"/>
                <a:cs typeface="Calibri" panose="020F0502020204030204" pitchFamily="34" charset="0"/>
              </a:rPr>
              <a:t>When writing an article you need to consider the topic, audience and purpose of the writing. Sometimes there may be a clue in the task title (for example, produce a ‘lively’ article) that may help you to decide the type of tone that is most suitable.</a:t>
            </a:r>
          </a:p>
          <a:p>
            <a:pPr>
              <a:lnSpc>
                <a:spcPct val="120000"/>
              </a:lnSpc>
              <a:spcAft>
                <a:spcPts val="1000"/>
              </a:spcAft>
            </a:pPr>
            <a:endParaRPr lang="en-GB" sz="7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nSpc>
                <a:spcPct val="120000"/>
              </a:lnSpc>
              <a:spcAft>
                <a:spcPts val="1000"/>
              </a:spcAft>
            </a:pPr>
            <a:r>
              <a:rPr lang="en-GB" sz="7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Format</a:t>
            </a:r>
          </a:p>
          <a:p>
            <a:pPr>
              <a:lnSpc>
                <a:spcPct val="120000"/>
              </a:lnSpc>
              <a:spcAft>
                <a:spcPts val="1000"/>
              </a:spcAft>
            </a:pPr>
            <a:r>
              <a:rPr lang="en-GB" sz="7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What do you need to know about layout?  </a:t>
            </a:r>
          </a:p>
          <a:p>
            <a:pPr>
              <a:lnSpc>
                <a:spcPct val="120000"/>
              </a:lnSpc>
              <a:spcAft>
                <a:spcPts val="1000"/>
              </a:spcAft>
            </a:pPr>
            <a:r>
              <a:rPr lang="en-GB" sz="7200" dirty="0">
                <a:solidFill>
                  <a:schemeClr val="tx1"/>
                </a:solidFill>
                <a:latin typeface="Calibri" panose="020F0502020204030204" pitchFamily="34" charset="0"/>
                <a:ea typeface="Calibri" panose="020F0502020204030204" pitchFamily="34" charset="0"/>
                <a:cs typeface="Calibri" panose="020F0502020204030204" pitchFamily="34" charset="0"/>
              </a:rPr>
              <a:t>There are no specific rules for an article but you should give your article a clear title. All articles should be organised into paragraphs. Subheadings can be used, if relevant. Do not waste time drawing detailed pictures/illustrations.</a:t>
            </a:r>
            <a:endParaRPr lang="en-GB" sz="7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endParaRPr lang="en-GB" dirty="0"/>
          </a:p>
        </p:txBody>
      </p:sp>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6806652" cy="704296"/>
          </a:xfrm>
        </p:spPr>
        <p:txBody>
          <a:bodyPr>
            <a:normAutofit/>
          </a:bodyPr>
          <a:lstStyle/>
          <a:p>
            <a:r>
              <a:rPr lang="en-GB" b="1" dirty="0">
                <a:solidFill>
                  <a:schemeClr val="accent6">
                    <a:lumMod val="20000"/>
                    <a:lumOff val="80000"/>
                  </a:schemeClr>
                </a:solidFill>
              </a:rPr>
              <a:t>Introduction to article writing</a:t>
            </a:r>
          </a:p>
        </p:txBody>
      </p:sp>
    </p:spTree>
    <p:extLst>
      <p:ext uri="{BB962C8B-B14F-4D97-AF65-F5344CB8AC3E}">
        <p14:creationId xmlns:p14="http://schemas.microsoft.com/office/powerpoint/2010/main" val="4073730840"/>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4"/>
          </p:nvPr>
        </p:nvSpPr>
        <p:spPr>
          <a:xfrm>
            <a:off x="1706907" y="120749"/>
            <a:ext cx="8418513" cy="1046163"/>
          </a:xfrm>
        </p:spPr>
        <p:txBody>
          <a:bodyPr>
            <a:normAutofit/>
          </a:bodyPr>
          <a:lstStyle/>
          <a:p>
            <a:pPr>
              <a:spcAft>
                <a:spcPts val="600"/>
              </a:spcAft>
            </a:pPr>
            <a:r>
              <a:rPr lang="en-GB" b="1" dirty="0">
                <a:solidFill>
                  <a:schemeClr val="bg1"/>
                </a:solidFill>
              </a:rPr>
              <a:t>Sample examination questions</a:t>
            </a:r>
          </a:p>
        </p:txBody>
      </p:sp>
      <p:sp>
        <p:nvSpPr>
          <p:cNvPr id="5" name="TextBox 4">
            <a:extLst>
              <a:ext uri="{FF2B5EF4-FFF2-40B4-BE49-F238E27FC236}">
                <a16:creationId xmlns:a16="http://schemas.microsoft.com/office/drawing/2014/main" id="{57F0DCD6-4537-4A33-817F-1F10E2A2B60F}"/>
              </a:ext>
            </a:extLst>
          </p:cNvPr>
          <p:cNvSpPr txBox="1"/>
          <p:nvPr/>
        </p:nvSpPr>
        <p:spPr>
          <a:xfrm>
            <a:off x="2286000" y="3246690"/>
            <a:ext cx="4572000" cy="369332"/>
          </a:xfrm>
          <a:prstGeom prst="rect">
            <a:avLst/>
          </a:prstGeom>
          <a:noFill/>
        </p:spPr>
        <p:txBody>
          <a:bodyPr wrap="square">
            <a:spAutoFit/>
          </a:bodyPr>
          <a:lstStyle/>
          <a:p>
            <a:pPr>
              <a:spcAft>
                <a:spcPts val="600"/>
              </a:spcAft>
            </a:pPr>
            <a:r>
              <a:rPr lang="en-GB" b="1" dirty="0">
                <a:solidFill>
                  <a:schemeClr val="bg1"/>
                </a:solidFill>
              </a:rPr>
              <a:t>Sample exam questions </a:t>
            </a:r>
          </a:p>
        </p:txBody>
      </p:sp>
      <p:graphicFrame>
        <p:nvGraphicFramePr>
          <p:cNvPr id="6" name="Table 5">
            <a:extLst>
              <a:ext uri="{FF2B5EF4-FFF2-40B4-BE49-F238E27FC236}">
                <a16:creationId xmlns:a16="http://schemas.microsoft.com/office/drawing/2014/main" id="{7A6F962F-22A9-4861-B3C7-04055337CF79}"/>
              </a:ext>
            </a:extLst>
          </p:cNvPr>
          <p:cNvGraphicFramePr>
            <a:graphicFrameLocks noGrp="1"/>
          </p:cNvGraphicFramePr>
          <p:nvPr>
            <p:extLst>
              <p:ext uri="{D42A27DB-BD31-4B8C-83A1-F6EECF244321}">
                <p14:modId xmlns:p14="http://schemas.microsoft.com/office/powerpoint/2010/main" val="4236640677"/>
              </p:ext>
            </p:extLst>
          </p:nvPr>
        </p:nvGraphicFramePr>
        <p:xfrm>
          <a:off x="961534" y="1461156"/>
          <a:ext cx="7004115" cy="4953171"/>
        </p:xfrm>
        <a:graphic>
          <a:graphicData uri="http://schemas.openxmlformats.org/drawingml/2006/table">
            <a:tbl>
              <a:tblPr firstRow="1" firstCol="1" bandRow="1"/>
              <a:tblGrid>
                <a:gridCol w="7004115">
                  <a:extLst>
                    <a:ext uri="{9D8B030D-6E8A-4147-A177-3AD203B41FA5}">
                      <a16:colId xmlns:a16="http://schemas.microsoft.com/office/drawing/2014/main" val="1985322394"/>
                    </a:ext>
                  </a:extLst>
                </a:gridCol>
              </a:tblGrid>
              <a:tr h="296207">
                <a:tc>
                  <a:txBody>
                    <a:bodyPr/>
                    <a:lstStyle/>
                    <a:p>
                      <a:pPr marL="0" marR="0">
                        <a:lnSpc>
                          <a:spcPct val="107000"/>
                        </a:lnSpc>
                        <a:spcBef>
                          <a:spcPts val="0"/>
                        </a:spcBef>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Writing an article – exam tasks: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4656095"/>
                  </a:ext>
                </a:extLst>
              </a:tr>
              <a:tr h="1205430">
                <a:tc>
                  <a:txBody>
                    <a:bodyPr/>
                    <a:lstStyle/>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Write a lively article for your school/college magazine with the heading: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A Teenager’s Guide to Managing Parents.                                       </a:t>
                      </a:r>
                    </a:p>
                    <a:p>
                      <a:pPr marL="0" marR="0">
                        <a:lnSpc>
                          <a:spcPct val="107000"/>
                        </a:lnSpc>
                        <a:spcBef>
                          <a:spcPts val="0"/>
                        </a:spcBef>
                        <a:spcAft>
                          <a:spcPts val="0"/>
                        </a:spcAft>
                      </a:pP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Write your article.                                                                             [20]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7983381"/>
                  </a:ext>
                </a:extLst>
              </a:tr>
              <a:tr h="1936032">
                <a:tc>
                  <a:txBody>
                    <a:bodyPr/>
                    <a:lstStyle/>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A teenage magazine has invited readers to write articles on topics that people have strong views about. The latest topic is tattoos – are they harmless fun and fashion or something to regret in later life?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You decide to write an article on the topic for the teenage magazine, giving your views.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Write your article.                                                                             [20]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0831537"/>
                  </a:ext>
                </a:extLst>
              </a:tr>
              <a:tr h="1205430">
                <a:tc>
                  <a:txBody>
                    <a:bodyPr/>
                    <a:lstStyle/>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A travel magazine is inviting readers to submit articles on places for a good day out for all the family. You decide to write about a place that you know well, where there is a lot to do for everyone in the family.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Write your article.                                                                             [20]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0355656"/>
                  </a:ext>
                </a:extLst>
              </a:tr>
            </a:tbl>
          </a:graphicData>
        </a:graphic>
      </p:graphicFrame>
    </p:spTree>
    <p:extLst>
      <p:ext uri="{BB962C8B-B14F-4D97-AF65-F5344CB8AC3E}">
        <p14:creationId xmlns:p14="http://schemas.microsoft.com/office/powerpoint/2010/main" val="4035028401"/>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2CF5B7A-0AEB-42E3-93EC-67E381F5AC21}"/>
              </a:ext>
            </a:extLst>
          </p:cNvPr>
          <p:cNvSpPr txBox="1"/>
          <p:nvPr/>
        </p:nvSpPr>
        <p:spPr>
          <a:xfrm>
            <a:off x="475376" y="2399961"/>
            <a:ext cx="817653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To help you plan a response to this question, can you answer the following questions?</a:t>
            </a:r>
          </a:p>
        </p:txBody>
      </p:sp>
      <p:graphicFrame>
        <p:nvGraphicFramePr>
          <p:cNvPr id="11" name="Table 11">
            <a:extLst>
              <a:ext uri="{FF2B5EF4-FFF2-40B4-BE49-F238E27FC236}">
                <a16:creationId xmlns:a16="http://schemas.microsoft.com/office/drawing/2014/main" id="{129A7402-9BDB-4FA1-9930-F1D599C1BD72}"/>
              </a:ext>
            </a:extLst>
          </p:cNvPr>
          <p:cNvGraphicFramePr>
            <a:graphicFrameLocks noGrp="1"/>
          </p:cNvGraphicFramePr>
          <p:nvPr>
            <p:extLst>
              <p:ext uri="{D42A27DB-BD31-4B8C-83A1-F6EECF244321}">
                <p14:modId xmlns:p14="http://schemas.microsoft.com/office/powerpoint/2010/main" val="786274254"/>
              </p:ext>
            </p:extLst>
          </p:nvPr>
        </p:nvGraphicFramePr>
        <p:xfrm>
          <a:off x="475376" y="3125404"/>
          <a:ext cx="7620000" cy="2860478"/>
        </p:xfrm>
        <a:graphic>
          <a:graphicData uri="http://schemas.openxmlformats.org/drawingml/2006/table">
            <a:tbl>
              <a:tblPr firstRow="1" bandRow="1">
                <a:tableStyleId>{93296810-A885-4BE3-A3E7-6D5BEEA58F35}</a:tableStyleId>
              </a:tblPr>
              <a:tblGrid>
                <a:gridCol w="7620000">
                  <a:extLst>
                    <a:ext uri="{9D8B030D-6E8A-4147-A177-3AD203B41FA5}">
                      <a16:colId xmlns:a16="http://schemas.microsoft.com/office/drawing/2014/main" val="2750883974"/>
                    </a:ext>
                  </a:extLst>
                </a:gridCol>
              </a:tblGrid>
              <a:tr h="364416">
                <a:tc>
                  <a:txBody>
                    <a:bodyPr/>
                    <a:lstStyle/>
                    <a:p>
                      <a:r>
                        <a:rPr lang="en-GB" dirty="0"/>
                        <a:t>Questions</a:t>
                      </a:r>
                    </a:p>
                  </a:txBody>
                  <a:tcPr/>
                </a:tc>
                <a:extLst>
                  <a:ext uri="{0D108BD9-81ED-4DB2-BD59-A6C34878D82A}">
                    <a16:rowId xmlns:a16="http://schemas.microsoft.com/office/drawing/2014/main" val="4254995325"/>
                  </a:ext>
                </a:extLst>
              </a:tr>
              <a:tr h="427839">
                <a:tc>
                  <a:txBody>
                    <a:bodyPr/>
                    <a:lstStyle/>
                    <a:p>
                      <a:r>
                        <a:rPr lang="en-GB" dirty="0"/>
                        <a:t>Do you know the types of features you might see in an article? </a:t>
                      </a:r>
                    </a:p>
                    <a:p>
                      <a:endParaRPr lang="en-GB" dirty="0"/>
                    </a:p>
                  </a:txBody>
                  <a:tcPr/>
                </a:tc>
                <a:extLst>
                  <a:ext uri="{0D108BD9-81ED-4DB2-BD59-A6C34878D82A}">
                    <a16:rowId xmlns:a16="http://schemas.microsoft.com/office/drawing/2014/main" val="211895640"/>
                  </a:ext>
                </a:extLst>
              </a:tr>
              <a:tr h="574478">
                <a:tc>
                  <a:txBody>
                    <a:bodyPr/>
                    <a:lstStyle/>
                    <a:p>
                      <a:r>
                        <a:rPr lang="en-GB" dirty="0"/>
                        <a:t>The audience you are writing for is other teenagers. How will you appeal to them? What tone or techniques will you use? </a:t>
                      </a:r>
                    </a:p>
                  </a:txBody>
                  <a:tcPr/>
                </a:tc>
                <a:extLst>
                  <a:ext uri="{0D108BD9-81ED-4DB2-BD59-A6C34878D82A}">
                    <a16:rowId xmlns:a16="http://schemas.microsoft.com/office/drawing/2014/main" val="3476978333"/>
                  </a:ext>
                </a:extLst>
              </a:tr>
              <a:tr h="574478">
                <a:tc>
                  <a:txBody>
                    <a:bodyPr/>
                    <a:lstStyle/>
                    <a:p>
                      <a:r>
                        <a:rPr lang="en-GB" dirty="0"/>
                        <a:t>Make a list of things that teenagers might find difficult about their parents. </a:t>
                      </a:r>
                    </a:p>
                  </a:txBody>
                  <a:tcPr/>
                </a:tc>
                <a:extLst>
                  <a:ext uri="{0D108BD9-81ED-4DB2-BD59-A6C34878D82A}">
                    <a16:rowId xmlns:a16="http://schemas.microsoft.com/office/drawing/2014/main" val="2649972494"/>
                  </a:ext>
                </a:extLst>
              </a:tr>
              <a:tr h="574478">
                <a:tc>
                  <a:txBody>
                    <a:bodyPr/>
                    <a:lstStyle/>
                    <a:p>
                      <a:r>
                        <a:rPr lang="en-GB" dirty="0"/>
                        <a:t>Make a list of things that teenagers can do to help them ‘manage’ or get along better with their parents. </a:t>
                      </a:r>
                    </a:p>
                  </a:txBody>
                  <a:tcPr/>
                </a:tc>
                <a:extLst>
                  <a:ext uri="{0D108BD9-81ED-4DB2-BD59-A6C34878D82A}">
                    <a16:rowId xmlns:a16="http://schemas.microsoft.com/office/drawing/2014/main" val="615454501"/>
                  </a:ext>
                </a:extLst>
              </a:tr>
            </a:tbl>
          </a:graphicData>
        </a:graphic>
      </p:graphicFrame>
      <p:sp>
        <p:nvSpPr>
          <p:cNvPr id="12" name="Text Placeholder 2">
            <a:extLst>
              <a:ext uri="{FF2B5EF4-FFF2-40B4-BE49-F238E27FC236}">
                <a16:creationId xmlns:a16="http://schemas.microsoft.com/office/drawing/2014/main" id="{D9B4AA4A-CBB7-480F-A627-607E28D14DAD}"/>
              </a:ext>
            </a:extLst>
          </p:cNvPr>
          <p:cNvSpPr txBox="1">
            <a:spLocks/>
          </p:cNvSpPr>
          <p:nvPr/>
        </p:nvSpPr>
        <p:spPr>
          <a:xfrm>
            <a:off x="1680412" y="202604"/>
            <a:ext cx="7035750" cy="595909"/>
          </a:xfrm>
          <a:prstGeom prst="rect">
            <a:avLst/>
          </a:prstGeom>
        </p:spPr>
        <p:txBody>
          <a:bodyPr vert="horz" lIns="91440" tIns="45720" rIns="91440" bIns="45720" rtlCol="0">
            <a:normAutofit fontScale="92500"/>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3200" b="1" i="0" u="none" strike="noStrike" kern="1200" cap="none" spc="0" normalizeH="0" baseline="0" noProof="0" dirty="0">
                <a:ln>
                  <a:noFill/>
                </a:ln>
                <a:solidFill>
                  <a:srgbClr val="F79646">
                    <a:lumMod val="20000"/>
                    <a:lumOff val="80000"/>
                  </a:srgbClr>
                </a:solidFill>
                <a:effectLst/>
                <a:uLnTx/>
                <a:uFillTx/>
                <a:latin typeface="Arial" panose="020B0604020202020204" pitchFamily="34" charset="0"/>
                <a:ea typeface="+mn-ea"/>
                <a:cs typeface="Arial" panose="020B0604020202020204" pitchFamily="34" charset="0"/>
              </a:rPr>
              <a:t>Getting to grips with writing an article</a:t>
            </a:r>
          </a:p>
        </p:txBody>
      </p:sp>
      <p:sp>
        <p:nvSpPr>
          <p:cNvPr id="13" name="TextBox 12">
            <a:extLst>
              <a:ext uri="{FF2B5EF4-FFF2-40B4-BE49-F238E27FC236}">
                <a16:creationId xmlns:a16="http://schemas.microsoft.com/office/drawing/2014/main" id="{573DF858-EC2F-4DC7-9DB3-AD2E18628149}"/>
              </a:ext>
            </a:extLst>
          </p:cNvPr>
          <p:cNvSpPr txBox="1"/>
          <p:nvPr/>
        </p:nvSpPr>
        <p:spPr>
          <a:xfrm>
            <a:off x="532732" y="1062427"/>
            <a:ext cx="8061822" cy="981423"/>
          </a:xfrm>
          <a:prstGeom prst="rect">
            <a:avLst/>
          </a:prstGeom>
          <a:noFill/>
          <a:ln>
            <a:solidFill>
              <a:schemeClr val="tx1"/>
            </a:solidFill>
          </a:ln>
        </p:spPr>
        <p:txBody>
          <a:bodyPr wrap="square">
            <a:spAutoFit/>
          </a:bodyPr>
          <a:lstStyle/>
          <a:p>
            <a:pPr marL="0" marR="0" algn="l" fontAlgn="t">
              <a:lnSpc>
                <a:spcPct val="107000"/>
              </a:lnSpc>
              <a:spcBef>
                <a:spcPts val="0"/>
              </a:spcBef>
              <a:spcAft>
                <a:spcPts val="0"/>
              </a:spcAft>
            </a:pPr>
            <a:r>
              <a:rPr lang="en-GB" sz="1800" b="0" i="0" u="none" strike="noStrike" dirty="0">
                <a:effectLst/>
                <a:latin typeface="Arial" panose="020B0604020202020204" pitchFamily="34" charset="0"/>
                <a:ea typeface="Calibri" panose="020F0502020204030204" pitchFamily="34" charset="0"/>
                <a:cs typeface="Times New Roman" panose="02020603050405020304" pitchFamily="18" charset="0"/>
              </a:rPr>
              <a:t>Write a lively article for your school/college magazine with the heading: </a:t>
            </a:r>
            <a:endParaRPr lang="en-GB" sz="1800" b="0" i="0" u="none" strike="noStrike" dirty="0">
              <a:effectLst/>
              <a:latin typeface="Arial" panose="020B0604020202020204" pitchFamily="34" charset="0"/>
            </a:endParaRPr>
          </a:p>
          <a:p>
            <a:pPr marL="0" marR="0" algn="l" fontAlgn="t">
              <a:lnSpc>
                <a:spcPct val="107000"/>
              </a:lnSpc>
              <a:spcBef>
                <a:spcPts val="0"/>
              </a:spcBef>
              <a:spcAft>
                <a:spcPts val="0"/>
              </a:spcAft>
            </a:pPr>
            <a:r>
              <a:rPr lang="en-GB" sz="1800" b="0" i="0" u="none" strike="noStrike"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b="0" i="0" u="none" strike="noStrike" dirty="0">
              <a:effectLst/>
              <a:latin typeface="Arial" panose="020B0604020202020204" pitchFamily="34" charset="0"/>
            </a:endParaRPr>
          </a:p>
          <a:p>
            <a:pPr marL="0" marR="0" algn="l" fontAlgn="t">
              <a:lnSpc>
                <a:spcPct val="107000"/>
              </a:lnSpc>
              <a:spcBef>
                <a:spcPts val="0"/>
              </a:spcBef>
              <a:spcAft>
                <a:spcPts val="0"/>
              </a:spcAft>
            </a:pPr>
            <a:r>
              <a:rPr lang="en-GB" sz="1800" b="0" i="0" u="none" strike="noStrike" dirty="0">
                <a:effectLst/>
                <a:latin typeface="Arial" panose="020B0604020202020204" pitchFamily="34" charset="0"/>
                <a:ea typeface="Calibri" panose="020F0502020204030204" pitchFamily="34" charset="0"/>
                <a:cs typeface="Times New Roman" panose="02020603050405020304" pitchFamily="18" charset="0"/>
              </a:rPr>
              <a:t>A Teenager’s Guide to Managing Parents. 							[20]</a:t>
            </a: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8103152"/>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5430837" cy="704296"/>
          </a:xfrm>
        </p:spPr>
        <p:txBody>
          <a:bodyPr>
            <a:normAutofit/>
          </a:bodyPr>
          <a:lstStyle/>
          <a:p>
            <a:r>
              <a:rPr lang="en-GB" b="1" dirty="0">
                <a:solidFill>
                  <a:schemeClr val="accent6">
                    <a:lumMod val="20000"/>
                    <a:lumOff val="80000"/>
                  </a:schemeClr>
                </a:solidFill>
              </a:rPr>
              <a:t>Planning an answer</a:t>
            </a:r>
          </a:p>
        </p:txBody>
      </p:sp>
      <p:sp>
        <p:nvSpPr>
          <p:cNvPr id="8" name="TextBox 7">
            <a:extLst>
              <a:ext uri="{FF2B5EF4-FFF2-40B4-BE49-F238E27FC236}">
                <a16:creationId xmlns:a16="http://schemas.microsoft.com/office/drawing/2014/main" id="{23A63BBD-861B-4345-B4C1-25521B6EAE57}"/>
              </a:ext>
            </a:extLst>
          </p:cNvPr>
          <p:cNvSpPr txBox="1"/>
          <p:nvPr/>
        </p:nvSpPr>
        <p:spPr>
          <a:xfrm>
            <a:off x="395927" y="1129335"/>
            <a:ext cx="8380428" cy="2031325"/>
          </a:xfrm>
          <a:prstGeom prst="rect">
            <a:avLst/>
          </a:prstGeom>
          <a:noFill/>
        </p:spPr>
        <p:txBody>
          <a:bodyPr wrap="square">
            <a:spAutoFit/>
          </a:bodyPr>
          <a:lstStyle/>
          <a:p>
            <a:r>
              <a:rPr lang="en-GB" dirty="0"/>
              <a:t>A travel magazine is inviting readers to submit articles on places for a good day out for all the family. You decide to write about a place that you know well, where there is a lot to do for everyone in the family. </a:t>
            </a:r>
          </a:p>
          <a:p>
            <a:endParaRPr lang="en-GB" dirty="0"/>
          </a:p>
          <a:p>
            <a:r>
              <a:rPr lang="en-GB" b="1" dirty="0"/>
              <a:t>Write your article.                                                                             </a:t>
            </a:r>
            <a:r>
              <a:rPr lang="en-GB" dirty="0"/>
              <a:t>				[20]  </a:t>
            </a:r>
          </a:p>
          <a:p>
            <a:endParaRPr lang="en-GB" dirty="0"/>
          </a:p>
          <a:p>
            <a:r>
              <a:rPr lang="en-GB" dirty="0"/>
              <a:t>                        </a:t>
            </a:r>
          </a:p>
        </p:txBody>
      </p:sp>
      <p:sp>
        <p:nvSpPr>
          <p:cNvPr id="2" name="TextBox 1">
            <a:extLst>
              <a:ext uri="{FF2B5EF4-FFF2-40B4-BE49-F238E27FC236}">
                <a16:creationId xmlns:a16="http://schemas.microsoft.com/office/drawing/2014/main" id="{6B12AFE9-E599-4997-89E3-58A572704A9B}"/>
              </a:ext>
            </a:extLst>
          </p:cNvPr>
          <p:cNvSpPr txBox="1"/>
          <p:nvPr/>
        </p:nvSpPr>
        <p:spPr>
          <a:xfrm>
            <a:off x="395927" y="3588957"/>
            <a:ext cx="8380428" cy="2862322"/>
          </a:xfrm>
          <a:prstGeom prst="rect">
            <a:avLst/>
          </a:prstGeom>
          <a:noFill/>
        </p:spPr>
        <p:txBody>
          <a:bodyPr wrap="square" rtlCol="0">
            <a:spAutoFit/>
          </a:bodyPr>
          <a:lstStyle/>
          <a:p>
            <a:r>
              <a:rPr lang="en-US" dirty="0">
                <a:solidFill>
                  <a:schemeClr val="tx2"/>
                </a:solidFill>
              </a:rPr>
              <a:t>Ask yourself the following </a:t>
            </a:r>
            <a:r>
              <a:rPr lang="en-US" b="1" u="sng" dirty="0">
                <a:solidFill>
                  <a:schemeClr val="tx1">
                    <a:lumMod val="65000"/>
                    <a:lumOff val="35000"/>
                  </a:schemeClr>
                </a:solidFill>
              </a:rPr>
              <a:t>questions</a:t>
            </a:r>
            <a:r>
              <a:rPr lang="en-US" dirty="0">
                <a:solidFill>
                  <a:schemeClr val="tx2"/>
                </a:solidFill>
              </a:rPr>
              <a:t> to help you plan your answer:</a:t>
            </a: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r>
              <a:rPr lang="en-US" dirty="0">
                <a:solidFill>
                  <a:schemeClr val="tx2"/>
                </a:solidFill>
              </a:rPr>
              <a:t>Who is the audience for the writing? </a:t>
            </a:r>
          </a:p>
          <a:p>
            <a:pPr marL="285750" indent="-285750">
              <a:buFont typeface="Arial" panose="020B0604020202020204" pitchFamily="34" charset="0"/>
              <a:buChar char="•"/>
            </a:pPr>
            <a:r>
              <a:rPr lang="en-US" dirty="0">
                <a:solidFill>
                  <a:schemeClr val="tx2"/>
                </a:solidFill>
              </a:rPr>
              <a:t>What is the topic of the article? </a:t>
            </a:r>
          </a:p>
          <a:p>
            <a:pPr marL="285750" indent="-285750">
              <a:buFont typeface="Arial" panose="020B0604020202020204" pitchFamily="34" charset="0"/>
              <a:buChar char="•"/>
            </a:pPr>
            <a:r>
              <a:rPr lang="en-US" dirty="0">
                <a:solidFill>
                  <a:schemeClr val="tx2"/>
                </a:solidFill>
              </a:rPr>
              <a:t>Do any of the words in the tasks suggest the tone for your writing (‘good day out’)?</a:t>
            </a:r>
          </a:p>
          <a:p>
            <a:pPr marL="285750" indent="-285750">
              <a:buFont typeface="Arial" panose="020B0604020202020204" pitchFamily="34" charset="0"/>
              <a:buChar char="•"/>
            </a:pPr>
            <a:r>
              <a:rPr lang="en-US" dirty="0">
                <a:solidFill>
                  <a:schemeClr val="tx2"/>
                </a:solidFill>
              </a:rPr>
              <a:t>How can you appeal to the audience? </a:t>
            </a:r>
          </a:p>
          <a:p>
            <a:pPr marL="285750" indent="-285750">
              <a:buFont typeface="Arial" panose="020B0604020202020204" pitchFamily="34" charset="0"/>
              <a:buChar char="•"/>
            </a:pPr>
            <a:r>
              <a:rPr lang="en-US" dirty="0">
                <a:solidFill>
                  <a:schemeClr val="tx2"/>
                </a:solidFill>
              </a:rPr>
              <a:t>What is a travel magazine?</a:t>
            </a:r>
          </a:p>
          <a:p>
            <a:pPr marL="285750" indent="-285750">
              <a:buFont typeface="Arial" panose="020B0604020202020204" pitchFamily="34" charset="0"/>
              <a:buChar char="•"/>
            </a:pPr>
            <a:r>
              <a:rPr lang="en-US" dirty="0">
                <a:solidFill>
                  <a:schemeClr val="tx2"/>
                </a:solidFill>
              </a:rPr>
              <a:t>Can you think of any features of an article?</a:t>
            </a:r>
          </a:p>
          <a:p>
            <a:pPr marL="285750" indent="-285750">
              <a:buFont typeface="Arial" panose="020B0604020202020204" pitchFamily="34" charset="0"/>
              <a:buChar char="•"/>
            </a:pPr>
            <a:r>
              <a:rPr lang="en-US" dirty="0">
                <a:solidFill>
                  <a:schemeClr val="tx2"/>
                </a:solidFill>
              </a:rPr>
              <a:t>Can you think of any techniques that you might like to include? </a:t>
            </a:r>
            <a:endParaRPr lang="en-US" dirty="0"/>
          </a:p>
          <a:p>
            <a:endParaRPr lang="en-US" dirty="0"/>
          </a:p>
        </p:txBody>
      </p:sp>
    </p:spTree>
    <p:extLst>
      <p:ext uri="{BB962C8B-B14F-4D97-AF65-F5344CB8AC3E}">
        <p14:creationId xmlns:p14="http://schemas.microsoft.com/office/powerpoint/2010/main" val="2904939013"/>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5430837" cy="704296"/>
          </a:xfrm>
        </p:spPr>
        <p:txBody>
          <a:bodyPr>
            <a:normAutofit/>
          </a:bodyPr>
          <a:lstStyle/>
          <a:p>
            <a:r>
              <a:rPr lang="en-GB" b="1" dirty="0">
                <a:solidFill>
                  <a:schemeClr val="accent6">
                    <a:lumMod val="20000"/>
                    <a:lumOff val="80000"/>
                  </a:schemeClr>
                </a:solidFill>
              </a:rPr>
              <a:t>Planning an answer</a:t>
            </a:r>
          </a:p>
        </p:txBody>
      </p:sp>
      <p:sp>
        <p:nvSpPr>
          <p:cNvPr id="8" name="TextBox 7">
            <a:extLst>
              <a:ext uri="{FF2B5EF4-FFF2-40B4-BE49-F238E27FC236}">
                <a16:creationId xmlns:a16="http://schemas.microsoft.com/office/drawing/2014/main" id="{23A63BBD-861B-4345-B4C1-25521B6EAE57}"/>
              </a:ext>
            </a:extLst>
          </p:cNvPr>
          <p:cNvSpPr txBox="1"/>
          <p:nvPr/>
        </p:nvSpPr>
        <p:spPr>
          <a:xfrm>
            <a:off x="361360" y="1146307"/>
            <a:ext cx="8380428" cy="2031325"/>
          </a:xfrm>
          <a:prstGeom prst="rect">
            <a:avLst/>
          </a:prstGeom>
          <a:noFill/>
        </p:spPr>
        <p:txBody>
          <a:bodyPr wrap="square">
            <a:spAutoFit/>
          </a:bodyPr>
          <a:lstStyle/>
          <a:p>
            <a:r>
              <a:rPr lang="en-GB" dirty="0"/>
              <a:t>A travel magazine is inviting readers to submit articles on places for a good day out for all the family. You decide to write about a place that you know well, where there is a lot to do for everyone in the family. </a:t>
            </a:r>
          </a:p>
          <a:p>
            <a:endParaRPr lang="en-GB" dirty="0"/>
          </a:p>
          <a:p>
            <a:r>
              <a:rPr lang="en-GB" b="1" dirty="0"/>
              <a:t>Write your article.                                                                             </a:t>
            </a:r>
            <a:r>
              <a:rPr lang="en-GB" dirty="0"/>
              <a:t>				[20]  </a:t>
            </a:r>
          </a:p>
          <a:p>
            <a:endParaRPr lang="en-GB" dirty="0"/>
          </a:p>
          <a:p>
            <a:r>
              <a:rPr lang="en-GB" dirty="0"/>
              <a:t>                        </a:t>
            </a:r>
          </a:p>
        </p:txBody>
      </p:sp>
      <p:graphicFrame>
        <p:nvGraphicFramePr>
          <p:cNvPr id="7" name="Table 8">
            <a:extLst>
              <a:ext uri="{FF2B5EF4-FFF2-40B4-BE49-F238E27FC236}">
                <a16:creationId xmlns:a16="http://schemas.microsoft.com/office/drawing/2014/main" id="{2B9C1D07-88CD-4D5E-B1BA-A833CC74AC2A}"/>
              </a:ext>
            </a:extLst>
          </p:cNvPr>
          <p:cNvGraphicFramePr>
            <a:graphicFrameLocks noGrp="1"/>
          </p:cNvGraphicFramePr>
          <p:nvPr>
            <p:extLst>
              <p:ext uri="{D42A27DB-BD31-4B8C-83A1-F6EECF244321}">
                <p14:modId xmlns:p14="http://schemas.microsoft.com/office/powerpoint/2010/main" val="3621376722"/>
              </p:ext>
            </p:extLst>
          </p:nvPr>
        </p:nvGraphicFramePr>
        <p:xfrm>
          <a:off x="245095" y="2802442"/>
          <a:ext cx="8612958" cy="3845560"/>
        </p:xfrm>
        <a:graphic>
          <a:graphicData uri="http://schemas.openxmlformats.org/drawingml/2006/table">
            <a:tbl>
              <a:tblPr firstRow="1" bandRow="1">
                <a:tableStyleId>{5C22544A-7EE6-4342-B048-85BDC9FD1C3A}</a:tableStyleId>
              </a:tblPr>
              <a:tblGrid>
                <a:gridCol w="8612958">
                  <a:extLst>
                    <a:ext uri="{9D8B030D-6E8A-4147-A177-3AD203B41FA5}">
                      <a16:colId xmlns:a16="http://schemas.microsoft.com/office/drawing/2014/main" val="3780752497"/>
                    </a:ext>
                  </a:extLst>
                </a:gridCol>
              </a:tblGrid>
              <a:tr h="370840">
                <a:tc>
                  <a:txBody>
                    <a:bodyPr/>
                    <a:lstStyle/>
                    <a:p>
                      <a:r>
                        <a:rPr lang="en-US" dirty="0"/>
                        <a:t>A place for a good day out for the family…</a:t>
                      </a:r>
                    </a:p>
                  </a:txBody>
                  <a:tcPr/>
                </a:tc>
                <a:extLst>
                  <a:ext uri="{0D108BD9-81ED-4DB2-BD59-A6C34878D82A}">
                    <a16:rowId xmlns:a16="http://schemas.microsoft.com/office/drawing/2014/main" val="1867653148"/>
                  </a:ext>
                </a:extLst>
              </a:tr>
              <a:tr h="370840">
                <a:tc>
                  <a:txBody>
                    <a:bodyPr/>
                    <a:lstStyle/>
                    <a:p>
                      <a:r>
                        <a:rPr lang="en-US" dirty="0"/>
                        <a:t>Introduction: establish where you are writing about. Try to grab the reader’s attention. Set the tone for the article. Include a brief overview of the day out. </a:t>
                      </a:r>
                    </a:p>
                  </a:txBody>
                  <a:tcPr/>
                </a:tc>
                <a:extLst>
                  <a:ext uri="{0D108BD9-81ED-4DB2-BD59-A6C34878D82A}">
                    <a16:rowId xmlns:a16="http://schemas.microsoft.com/office/drawing/2014/main" val="225479728"/>
                  </a:ext>
                </a:extLst>
              </a:tr>
              <a:tr h="370840">
                <a:tc>
                  <a:txBody>
                    <a:bodyPr/>
                    <a:lstStyle/>
                    <a:p>
                      <a:r>
                        <a:rPr lang="en-US" dirty="0"/>
                        <a:t>Paragraph 1: Select an aspect of the day out that will appeal to the reader – for example, the location. Describe the location and include details that appeal to the family. </a:t>
                      </a:r>
                    </a:p>
                  </a:txBody>
                  <a:tcPr/>
                </a:tc>
                <a:extLst>
                  <a:ext uri="{0D108BD9-81ED-4DB2-BD59-A6C34878D82A}">
                    <a16:rowId xmlns:a16="http://schemas.microsoft.com/office/drawing/2014/main" val="2907568765"/>
                  </a:ext>
                </a:extLst>
              </a:tr>
              <a:tr h="370840">
                <a:tc>
                  <a:txBody>
                    <a:bodyPr/>
                    <a:lstStyle/>
                    <a:p>
                      <a:r>
                        <a:rPr lang="en-US" dirty="0"/>
                        <a:t>Paragraph 2: Select another aspect of the day out that will appeal to the reader – for example, the activities. Describe what you can do and give advice, for example: time, price, fun.</a:t>
                      </a:r>
                    </a:p>
                  </a:txBody>
                  <a:tcPr/>
                </a:tc>
                <a:extLst>
                  <a:ext uri="{0D108BD9-81ED-4DB2-BD59-A6C34878D82A}">
                    <a16:rowId xmlns:a16="http://schemas.microsoft.com/office/drawing/2014/main" val="1714710031"/>
                  </a:ext>
                </a:extLst>
              </a:tr>
              <a:tr h="370840">
                <a:tc>
                  <a:txBody>
                    <a:bodyPr/>
                    <a:lstStyle/>
                    <a:p>
                      <a:r>
                        <a:rPr lang="en-US" dirty="0"/>
                        <a:t>Paragraph 3: Select a final aspect of the day out that will appeal to the reader – for example, eating out. Include anecdotes, advice and suggestions. </a:t>
                      </a:r>
                    </a:p>
                  </a:txBody>
                  <a:tcPr/>
                </a:tc>
                <a:extLst>
                  <a:ext uri="{0D108BD9-81ED-4DB2-BD59-A6C34878D82A}">
                    <a16:rowId xmlns:a16="http://schemas.microsoft.com/office/drawing/2014/main" val="1948780088"/>
                  </a:ext>
                </a:extLst>
              </a:tr>
              <a:tr h="370840">
                <a:tc>
                  <a:txBody>
                    <a:bodyPr/>
                    <a:lstStyle/>
                    <a:p>
                      <a:r>
                        <a:rPr lang="en-US" dirty="0"/>
                        <a:t>Conclusion: </a:t>
                      </a:r>
                      <a:r>
                        <a:rPr lang="en-US" dirty="0" err="1"/>
                        <a:t>Summarise</a:t>
                      </a:r>
                      <a:r>
                        <a:rPr lang="en-US" dirty="0"/>
                        <a:t> the day out. Give a few final points to persuade the reader.  Make it personal!</a:t>
                      </a:r>
                    </a:p>
                  </a:txBody>
                  <a:tcPr/>
                </a:tc>
                <a:extLst>
                  <a:ext uri="{0D108BD9-81ED-4DB2-BD59-A6C34878D82A}">
                    <a16:rowId xmlns:a16="http://schemas.microsoft.com/office/drawing/2014/main" val="1131364151"/>
                  </a:ext>
                </a:extLst>
              </a:tr>
            </a:tbl>
          </a:graphicData>
        </a:graphic>
      </p:graphicFrame>
    </p:spTree>
    <p:extLst>
      <p:ext uri="{BB962C8B-B14F-4D97-AF65-F5344CB8AC3E}">
        <p14:creationId xmlns:p14="http://schemas.microsoft.com/office/powerpoint/2010/main" val="3405842964"/>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Article writing – sample extract</a:t>
            </a:r>
          </a:p>
        </p:txBody>
      </p:sp>
      <p:sp>
        <p:nvSpPr>
          <p:cNvPr id="2" name="TextBox 1">
            <a:extLst>
              <a:ext uri="{FF2B5EF4-FFF2-40B4-BE49-F238E27FC236}">
                <a16:creationId xmlns:a16="http://schemas.microsoft.com/office/drawing/2014/main" id="{647846FF-C0A5-424F-B769-6842E2411E77}"/>
              </a:ext>
            </a:extLst>
          </p:cNvPr>
          <p:cNvSpPr txBox="1"/>
          <p:nvPr/>
        </p:nvSpPr>
        <p:spPr>
          <a:xfrm>
            <a:off x="275370" y="3212089"/>
            <a:ext cx="3797010"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Look at the opening paragraphs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then look back at the plan on the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previous page.  Can you see how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plan has helped the student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to write this answer?</a:t>
            </a:r>
          </a:p>
        </p:txBody>
      </p:sp>
      <p:pic>
        <p:nvPicPr>
          <p:cNvPr id="8" name="Picture 7">
            <a:extLst>
              <a:ext uri="{FF2B5EF4-FFF2-40B4-BE49-F238E27FC236}">
                <a16:creationId xmlns:a16="http://schemas.microsoft.com/office/drawing/2014/main" id="{BBDBA6F6-C0E9-481A-83C3-7C44A6E12542}"/>
              </a:ext>
            </a:extLst>
          </p:cNvPr>
          <p:cNvPicPr>
            <a:picLocks noChangeAspect="1"/>
          </p:cNvPicPr>
          <p:nvPr/>
        </p:nvPicPr>
        <p:blipFill rotWithShape="1">
          <a:blip r:embed="rId3"/>
          <a:srcRect l="7251"/>
          <a:stretch/>
        </p:blipFill>
        <p:spPr>
          <a:xfrm>
            <a:off x="3949831" y="2321010"/>
            <a:ext cx="4594093" cy="4175239"/>
          </a:xfrm>
          <a:prstGeom prst="rect">
            <a:avLst/>
          </a:prstGeom>
        </p:spPr>
      </p:pic>
      <p:sp>
        <p:nvSpPr>
          <p:cNvPr id="12" name="TextBox 11">
            <a:extLst>
              <a:ext uri="{FF2B5EF4-FFF2-40B4-BE49-F238E27FC236}">
                <a16:creationId xmlns:a16="http://schemas.microsoft.com/office/drawing/2014/main" id="{8A82AD30-C65F-42F7-BB92-5543A0069CBC}"/>
              </a:ext>
            </a:extLst>
          </p:cNvPr>
          <p:cNvSpPr txBox="1"/>
          <p:nvPr/>
        </p:nvSpPr>
        <p:spPr>
          <a:xfrm>
            <a:off x="352510" y="1166848"/>
            <a:ext cx="8380428" cy="2308324"/>
          </a:xfrm>
          <a:prstGeom prst="rect">
            <a:avLst/>
          </a:prstGeom>
          <a:noFill/>
        </p:spPr>
        <p:txBody>
          <a:bodyPr wrap="square">
            <a:spAutoFit/>
          </a:bodyPr>
          <a:lstStyle/>
          <a:p>
            <a:r>
              <a:rPr lang="en-GB" dirty="0"/>
              <a:t>A travel magazine is inviting readers to submit articles on places for a good day out for all the family. You decide to write about a place that you know well, where there is a lot to do for everyone in the family. </a:t>
            </a:r>
          </a:p>
          <a:p>
            <a:endParaRPr lang="en-GB" dirty="0"/>
          </a:p>
          <a:p>
            <a:r>
              <a:rPr lang="en-GB" b="1" dirty="0"/>
              <a:t>Write your article.                                                                             </a:t>
            </a:r>
            <a:r>
              <a:rPr lang="en-GB" dirty="0"/>
              <a:t>				[20]  </a:t>
            </a:r>
          </a:p>
          <a:p>
            <a:endParaRPr lang="en-GB" dirty="0"/>
          </a:p>
          <a:p>
            <a:endParaRPr lang="en-GB" dirty="0"/>
          </a:p>
          <a:p>
            <a:endParaRPr lang="en-GB" dirty="0"/>
          </a:p>
        </p:txBody>
      </p:sp>
      <p:cxnSp>
        <p:nvCxnSpPr>
          <p:cNvPr id="6" name="Straight Arrow Connector 5">
            <a:extLst>
              <a:ext uri="{FF2B5EF4-FFF2-40B4-BE49-F238E27FC236}">
                <a16:creationId xmlns:a16="http://schemas.microsoft.com/office/drawing/2014/main" id="{92BDAD41-C2FA-44CB-9777-CF9B07F5A626}"/>
              </a:ext>
            </a:extLst>
          </p:cNvPr>
          <p:cNvCxnSpPr/>
          <p:nvPr/>
        </p:nvCxnSpPr>
        <p:spPr>
          <a:xfrm flipV="1">
            <a:off x="3469064" y="2875175"/>
            <a:ext cx="848412" cy="5999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7030411"/>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theme/theme1.xml><?xml version="1.0" encoding="utf-8"?>
<a:theme xmlns:a="http://schemas.openxmlformats.org/drawingml/2006/main" name="Eduqas PowerPoint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0ebebe9-ad9c-417c-96aa-6a2f5b72dbd6">
      <UserInfo>
        <DisplayName>Howells, Ceri</DisplayName>
        <AccountId>20</AccountId>
        <AccountType/>
      </UserInfo>
      <UserInfo>
        <DisplayName>Oatley, Matthew</DisplayName>
        <AccountId>28</AccountId>
        <AccountType/>
      </UserInfo>
    </SharedWithUsers>
    <QA xmlns="101960c9-2583-49a4-9434-4c0cad7b266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8D75E50D38D1449095CDF5BED87B3E" ma:contentTypeVersion="14" ma:contentTypeDescription="Create a new document." ma:contentTypeScope="" ma:versionID="c051abfb25284fa7588d92b3eb6a3c4e">
  <xsd:schema xmlns:xsd="http://www.w3.org/2001/XMLSchema" xmlns:xs="http://www.w3.org/2001/XMLSchema" xmlns:p="http://schemas.microsoft.com/office/2006/metadata/properties" xmlns:ns2="101960c9-2583-49a4-9434-4c0cad7b266a" xmlns:ns3="10ebebe9-ad9c-417c-96aa-6a2f5b72dbd6" targetNamespace="http://schemas.microsoft.com/office/2006/metadata/properties" ma:root="true" ma:fieldsID="2205e380b960644e3dac9fc76bbf9f3c" ns2:_="" ns3:_="">
    <xsd:import namespace="101960c9-2583-49a4-9434-4c0cad7b266a"/>
    <xsd:import namespace="10ebebe9-ad9c-417c-96aa-6a2f5b72db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QA" minOccurs="0"/>
                <xsd:element ref="ns3:SharedWithUsers" minOccurs="0"/>
                <xsd:element ref="ns3:SharedWithDetail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960c9-2583-49a4-9434-4c0cad7b26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QA" ma:index="11" nillable="true" ma:displayName="QA" ma:format="Dropdown" ma:internalName="QA">
      <xsd:simpleType>
        <xsd:restriction base="dms:Text">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ebebe9-ad9c-417c-96aa-6a2f5b72db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73DC8F-AB9D-4910-94BF-5076350377AD}">
  <ds:schemaRefs>
    <ds:schemaRef ds:uri="http://schemas.microsoft.com/office/2006/metadata/properties"/>
    <ds:schemaRef ds:uri="10ebebe9-ad9c-417c-96aa-6a2f5b72dbd6"/>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101960c9-2583-49a4-9434-4c0cad7b266a"/>
    <ds:schemaRef ds:uri="http://www.w3.org/XML/1998/namespace"/>
  </ds:schemaRefs>
</ds:datastoreItem>
</file>

<file path=customXml/itemProps2.xml><?xml version="1.0" encoding="utf-8"?>
<ds:datastoreItem xmlns:ds="http://schemas.openxmlformats.org/officeDocument/2006/customXml" ds:itemID="{3D9FB68D-A36F-4F40-9DDD-C7C8C55F1F0F}">
  <ds:schemaRefs>
    <ds:schemaRef ds:uri="http://schemas.microsoft.com/sharepoint/v3/contenttype/forms"/>
  </ds:schemaRefs>
</ds:datastoreItem>
</file>

<file path=customXml/itemProps3.xml><?xml version="1.0" encoding="utf-8"?>
<ds:datastoreItem xmlns:ds="http://schemas.openxmlformats.org/officeDocument/2006/customXml" ds:itemID="{2EA51986-EB93-4B7F-ABB1-FFDDFA5636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1960c9-2583-49a4-9434-4c0cad7b266a"/>
    <ds:schemaRef ds:uri="10ebebe9-ad9c-417c-96aa-6a2f5b72db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2312</TotalTime>
  <Words>2149</Words>
  <Application>Microsoft Office PowerPoint</Application>
  <PresentationFormat>Екран (4:3)</PresentationFormat>
  <Paragraphs>203</Paragraphs>
  <Slides>17</Slides>
  <Notes>16</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17</vt:i4>
      </vt:variant>
    </vt:vector>
  </HeadingPairs>
  <TitlesOfParts>
    <vt:vector size="24" baseType="lpstr">
      <vt:lpstr>Arial</vt:lpstr>
      <vt:lpstr>Bliss-Light</vt:lpstr>
      <vt:lpstr>Calibri</vt:lpstr>
      <vt:lpstr>Gotham Rounded Book</vt:lpstr>
      <vt:lpstr>Tahoma</vt:lpstr>
      <vt:lpstr>Times New Roman</vt:lpstr>
      <vt:lpstr>Eduqas PowerPoint Template (2)</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WJEC</dc:creator>
  <cp:lastModifiedBy>Тетяна Ботвин</cp:lastModifiedBy>
  <cp:revision>36</cp:revision>
  <cp:lastPrinted>2014-04-03T15:37:56Z</cp:lastPrinted>
  <dcterms:created xsi:type="dcterms:W3CDTF">2015-10-08T10:06:49Z</dcterms:created>
  <dcterms:modified xsi:type="dcterms:W3CDTF">2025-01-27T08:40:45Z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0x0101005E8D75E50D38D1449095CDF5BED87B3E</vt:lpwstr>
  </property>
  <property fmtid="{D5CDD505-2E9C-101B-9397-08002B2CF9AE}" pid="3" name="Order">
    <vt:r8>25800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