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61" r:id="rId4"/>
    <p:sldId id="262" r:id="rId5"/>
    <p:sldId id="263" r:id="rId6"/>
    <p:sldId id="264" r:id="rId7"/>
    <p:sldId id="284" r:id="rId8"/>
    <p:sldId id="285" r:id="rId9"/>
    <p:sldId id="286" r:id="rId10"/>
    <p:sldId id="287" r:id="rId11"/>
    <p:sldId id="265" r:id="rId12"/>
    <p:sldId id="266" r:id="rId13"/>
    <p:sldId id="275" r:id="rId14"/>
    <p:sldId id="267" r:id="rId15"/>
    <p:sldId id="268" r:id="rId16"/>
    <p:sldId id="288" r:id="rId17"/>
    <p:sldId id="269" r:id="rId18"/>
    <p:sldId id="276" r:id="rId19"/>
    <p:sldId id="289" r:id="rId20"/>
    <p:sldId id="270" r:id="rId21"/>
    <p:sldId id="271" r:id="rId22"/>
    <p:sldId id="272" r:id="rId23"/>
    <p:sldId id="273" r:id="rId24"/>
    <p:sldId id="278" r:id="rId25"/>
    <p:sldId id="283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34AD23-884B-4C16-84D3-2D011B5BA017}" type="datetimeFigureOut">
              <a:rPr lang="uk-UA" smtClean="0"/>
              <a:pPr/>
              <a:t>22.01.2025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F7D8A1-72E3-45F8-9F32-C27CF6E1551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6284F0E-3D4B-49B4-85E2-2F7797E81BC0}" type="datetime1">
              <a:rPr lang="uk-UA" smtClean="0"/>
              <a:pPr/>
              <a:t>22.01.2025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17511699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4F0E-3D4B-49B4-85E2-2F7797E81BC0}" type="datetime1">
              <a:rPr lang="uk-UA" smtClean="0"/>
              <a:pPr/>
              <a:t>22.01.2025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840882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4F0E-3D4B-49B4-85E2-2F7797E81BC0}" type="datetime1">
              <a:rPr lang="uk-UA" smtClean="0"/>
              <a:pPr/>
              <a:t>22.01.2025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4575108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4F0E-3D4B-49B4-85E2-2F7797E81BC0}" type="datetime1">
              <a:rPr lang="uk-UA" smtClean="0"/>
              <a:pPr/>
              <a:t>22.01.2025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990511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6284F0E-3D4B-49B4-85E2-2F7797E81BC0}" type="datetime1">
              <a:rPr lang="uk-UA" smtClean="0"/>
              <a:pPr/>
              <a:t>22.01.2025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2843755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4F0E-3D4B-49B4-85E2-2F7797E81BC0}" type="datetime1">
              <a:rPr lang="uk-UA" smtClean="0"/>
              <a:pPr/>
              <a:t>22.01.2025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022068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4F0E-3D4B-49B4-85E2-2F7797E81BC0}" type="datetime1">
              <a:rPr lang="uk-UA" smtClean="0"/>
              <a:pPr/>
              <a:t>22.01.2025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638355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4F0E-3D4B-49B4-85E2-2F7797E81BC0}" type="datetime1">
              <a:rPr lang="uk-UA" smtClean="0"/>
              <a:pPr/>
              <a:t>22.01.2025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24962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4F0E-3D4B-49B4-85E2-2F7797E81BC0}" type="datetime1">
              <a:rPr lang="uk-UA" smtClean="0"/>
              <a:pPr/>
              <a:t>22.01.2025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387049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76284F0E-3D4B-49B4-85E2-2F7797E81BC0}" type="datetime1">
              <a:rPr lang="uk-UA" smtClean="0"/>
              <a:pPr/>
              <a:t>22.01.2025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3332549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76284F0E-3D4B-49B4-85E2-2F7797E81BC0}" type="datetime1">
              <a:rPr lang="uk-UA" smtClean="0"/>
              <a:pPr/>
              <a:t>22.01.2025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506042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6284F0E-3D4B-49B4-85E2-2F7797E81BC0}" type="datetime1">
              <a:rPr lang="uk-UA" smtClean="0"/>
              <a:pPr/>
              <a:t>22.01.2025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0891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1264-12#Text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486" y="1377496"/>
            <a:ext cx="10515600" cy="1746704"/>
          </a:xfrm>
        </p:spPr>
        <p:txBody>
          <a:bodyPr>
            <a:normAutofit/>
          </a:bodyPr>
          <a:lstStyle/>
          <a:p>
            <a:pPr algn="ctr"/>
            <a:r>
              <a:rPr lang="uk-UA" sz="48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1.2. </a:t>
            </a:r>
            <a:endParaRPr lang="uk-UA" sz="4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072" y="2506662"/>
            <a:ext cx="10515600" cy="31321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6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НАПРЯМКИ НОРМУВАННЯ В ГАЛУЗІ ОХОРОНИ НАВКОЛИШНЬОГО ПРИРОДНОГО СЕРЕДОВИЩА</a:t>
            </a:r>
            <a:endParaRPr lang="uk-UA" sz="36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93038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C275221-8D31-4158-83C4-CC39E4F12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7943" y="136525"/>
            <a:ext cx="10472057" cy="6471104"/>
          </a:xfrm>
        </p:spPr>
        <p:txBody>
          <a:bodyPr>
            <a:normAutofit/>
          </a:bodyPr>
          <a:lstStyle/>
          <a:p>
            <a:pPr marL="0" indent="358775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24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Екологічні норми мусять бути орієнтовані на вирішення трьох основних завдань: </a:t>
            </a:r>
            <a:endParaRPr lang="uk-UA" sz="2400" b="1" u="sng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забезпечення екологічного благополуччя екосистем, у тому числі збереження генофонду й умов його існування;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збереження середовища, тобто збереження природними об’єктами умов відтворення життєвого середовища, сприятливого для людини та всього живого;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збереження природних ресурсів за кількісними й якісними параметрами та, по можливості, їх відновлення. Система екологічних норм повинна забезпечити нормативну основу досягнення балансу між рівнями шкідливого впливу на довкілля та його </a:t>
            </a:r>
            <a:r>
              <a:rPr lang="uk-UA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спроможностями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відновлення.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2ACF934A-A2D7-4232-9028-5E0258CE5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0353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9971" y="235699"/>
            <a:ext cx="10787743" cy="6123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10000"/>
              </a:lnSpc>
              <a:spcAft>
                <a:spcPts val="0"/>
              </a:spcAft>
            </a:pPr>
            <a:r>
              <a:rPr lang="uk-UA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uk-UA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10000"/>
              </a:lnSpc>
              <a:spcAft>
                <a:spcPts val="0"/>
              </a:spcAft>
            </a:pPr>
            <a:r>
              <a:rPr lang="uk-UA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4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Екологічне нормування (допустиме навантаження)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під впливом якого відхилення від нормального стану системи гарантовано  і не перевищує природних змін середовища, а отже не викликає  небажаних  наслідків у біоті  і не призводить до погіршення якості оточуючого природного середовища. </a:t>
            </a:r>
          </a:p>
          <a:p>
            <a:pPr indent="342900" algn="just">
              <a:lnSpc>
                <a:spcPct val="110000"/>
              </a:lnSpc>
              <a:spcAft>
                <a:spcPts val="0"/>
              </a:spcAft>
            </a:pPr>
            <a:endParaRPr lang="uk-UA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10000"/>
              </a:lnSpc>
              <a:spcAft>
                <a:spcPts val="0"/>
              </a:spcAft>
            </a:pPr>
            <a:r>
              <a:rPr lang="uk-UA" sz="24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Екологічні  нормативи  принципово  відрізняються  від  санітарно-гігієнічних, рибогосподарських та інших токсикологічних ГДК: </a:t>
            </a:r>
          </a:p>
          <a:p>
            <a:pPr indent="342900" algn="just">
              <a:lnSpc>
                <a:spcPct val="110000"/>
              </a:lnSpc>
              <a:spcAft>
                <a:spcPts val="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</a:t>
            </a:r>
            <a:r>
              <a:rPr lang="uk-UA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  санітарно-гігієнічних і токсикологічних норм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охорона здоров'я людей та окремих популяцій живих організмів, </a:t>
            </a:r>
          </a:p>
          <a:p>
            <a:pPr indent="342900" algn="just">
              <a:lnSpc>
                <a:spcPct val="110000"/>
              </a:lnSpc>
              <a:spcAft>
                <a:spcPts val="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</a:t>
            </a:r>
            <a:r>
              <a:rPr lang="uk-UA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завданням екологічного нормування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забезпечення  нормального функціонування екологічних систем в цілому, в тому числі і здоров'я людини,  тобто  збереження  встановленої  рівноваги у природі  в  рамках можливої саморегуляції. </a:t>
            </a:r>
          </a:p>
          <a:p>
            <a:pPr indent="342900" algn="just">
              <a:lnSpc>
                <a:spcPct val="110000"/>
              </a:lnSpc>
              <a:spcAft>
                <a:spcPts val="0"/>
              </a:spcAft>
            </a:pPr>
            <a:endParaRPr lang="uk-UA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0298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2114" y="279544"/>
            <a:ext cx="1078279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 принципи  розробки  екологічних  нормативів  полягають  у наступному: </a:t>
            </a:r>
          </a:p>
          <a:p>
            <a:pPr indent="360363" algn="just">
              <a:buAutoNum type="arabicParenR"/>
              <a:tabLst>
                <a:tab pos="0" algn="l"/>
                <a:tab pos="360363" algn="l"/>
              </a:tabLst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Будь-яку зміну природного середовища слід розглянути як недопустиму - "нульову"  стратегію.  </a:t>
            </a: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0363" algn="just">
              <a:spcAft>
                <a:spcPts val="0"/>
              </a:spcAft>
              <a:buAutoNum type="arabicParenR"/>
              <a:tabLst>
                <a:tab pos="0" algn="l"/>
                <a:tab pos="360363" algn="l"/>
              </a:tabLs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Нормативи  потрібно  встановлювати  відповідно  технічних  можливостей зниження  рівня  забруднень  і  контролю  за  їх  вмістом  в  навколишньому середовищі.  Принцип широко застосовується якщо немає єдиного підходу до нормування  вмісту  шкідливих  і  отруйних  речовин  у  природному  середовищі. </a:t>
            </a:r>
          </a:p>
          <a:p>
            <a:pPr indent="360363" algn="just">
              <a:spcAft>
                <a:spcPts val="0"/>
              </a:spcAft>
              <a:tabLst>
                <a:tab pos="0" algn="l"/>
                <a:tab pos="360363" algn="l"/>
              </a:tabLs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 Допустимий  рівень  забруднення  слід  встановити  таким,  щоб  затрати  та його  досягнення  були  не  більші  вартості  збитків  при  неконтрольованому забруднені. </a:t>
            </a:r>
          </a:p>
          <a:p>
            <a:pPr indent="360363" algn="just">
              <a:spcAft>
                <a:spcPts val="0"/>
              </a:spcAft>
              <a:tabLst>
                <a:tab pos="0" algn="l"/>
                <a:tab pos="360363" algn="l"/>
              </a:tabLs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  Стандарти потрібно встановлювати такі, при яких не буде ніяких прямих чи побічних шкідливих впливів на людей. При цьому будь-яке інше вимірюване підвищення  концентрації  або  іншого  впливу  розглядається  як  потенційно шкідливе.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42790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4143" y="665019"/>
            <a:ext cx="1053440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характеристики екологічного нормування:</a:t>
            </a:r>
          </a:p>
          <a:p>
            <a:pPr algn="ctr"/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Екологічно-допустимі  концентрації  шкідливих  речовин  в навколишньому  середовищі  (ЕДК)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–  показники  оцінки екологічної  ємності  регіональних  екосистем  і  біосфери  в цілому. Оцінювати ємності екосистем  за  допомогою  ЕДК  найбільш  зручно  на  прикладі  поверхневих  вод, оскільки вода, на відміну від атмосфери, жорстко локалізоване природне тіло. У водоймах  вона  обмежена  берегами  і  дном.  Водні  екосистеми  -  середовище існування більшості живих організмів і найважливіший фактор життєдіяльності людини. Забруднення води впливають на екосистеми та здоров'я людей.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indent="360363" algn="just"/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Модуль  техногенного  навантаження  (МТН)</a:t>
            </a:r>
            <a:r>
              <a:rPr lang="uk-UA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 обсяг стічних  вод  та твердих   відходів промислових   та   комунальних об'єктів, рознесених по  адміністративних  одиницях  (областях),  що вимірюються в  тисячах тон на квадратний кілометр за рік.  </a:t>
            </a:r>
          </a:p>
          <a:p>
            <a:pPr algn="just"/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13</a:t>
            </a:fld>
            <a:endParaRPr lang="uk-U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8572" y="112648"/>
            <a:ext cx="1070065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endParaRPr lang="uk-UA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МТН запропоновано для характеристики техногенного навантаження: </a:t>
            </a: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</a:t>
            </a:r>
            <a:r>
              <a:rPr lang="uk-UA" sz="24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техногенно-напруженні регіони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мають МНТ 100-1000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тис.т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/км</a:t>
            </a:r>
            <a:r>
              <a:rPr lang="uk-UA" sz="24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- до них належать  Київська  область  (має  максимальний  МНТ  1000 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тис.т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/км</a:t>
            </a:r>
            <a:r>
              <a:rPr lang="uk-UA" sz="24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за  рік.), Донецька, Дніпропетровська і Запорізька області; </a:t>
            </a: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uk-UA" sz="24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середні показники МНТ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(10-50 і 50-100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тис.т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/км</a:t>
            </a:r>
            <a:r>
              <a:rPr lang="uk-UA" sz="24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за рік) мають Львівська, Івано-Франківська,  Хмельницька,  Вінницька,  Одеська,  Черкаська,  Полтавська, Харківська, Луганська, Херсонська та Автономна Республіка Крим; </a:t>
            </a: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</a:t>
            </a:r>
            <a:r>
              <a:rPr lang="uk-UA" sz="24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мінімальний  показник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МНТ  (1-10 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тис.т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/км</a:t>
            </a:r>
            <a:r>
              <a:rPr lang="uk-UA" sz="24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за  рік)  спостерігається  для Волинської,  Рівненської,  Житомирської,  Чернівецької,  Тернопільської,  і Закарпатської областей. </a:t>
            </a:r>
          </a:p>
          <a:p>
            <a:pPr indent="342900" algn="just"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Екологічно-допустимі  навантаження  (ЕДН)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які  не  перевищують екологічної  ємності  екосистем  можна  розрахувати  на  основі ЕДК. Встановлення екологічно допустимих навантажень є тим заходом, який дозволить забезпечити баланс  екологічних  та  соціально-економічних  інтересів  людини,  а  отже  - інструментом стійкого розвитку суспільства.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87222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799" y="417366"/>
            <a:ext cx="10503081" cy="5344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lnSpc>
                <a:spcPct val="110000"/>
              </a:lnSpc>
              <a:spcAft>
                <a:spcPts val="0"/>
              </a:spcAft>
            </a:pPr>
            <a:r>
              <a:rPr lang="uk-UA" sz="24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Структурна схема комплексу екологічних норм</a:t>
            </a:r>
          </a:p>
          <a:p>
            <a:pPr indent="342900" algn="ctr">
              <a:lnSpc>
                <a:spcPct val="110000"/>
              </a:lnSpc>
              <a:spcAft>
                <a:spcPts val="0"/>
              </a:spcAft>
            </a:pPr>
            <a:endParaRPr lang="uk-UA" sz="2400" b="1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10000"/>
              </a:lnSpc>
              <a:spcAft>
                <a:spcPts val="0"/>
              </a:spcAft>
            </a:pP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Структурна схема комплексу екологічних норм включає три головних блоки: </a:t>
            </a:r>
          </a:p>
          <a:p>
            <a:pPr indent="342900" algn="just">
              <a:lnSpc>
                <a:spcPct val="110000"/>
              </a:lnSpc>
              <a:spcAft>
                <a:spcPts val="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 еколого-технічні та еколого-технологічні норми, </a:t>
            </a:r>
          </a:p>
          <a:p>
            <a:pPr indent="342900" algn="just">
              <a:lnSpc>
                <a:spcPct val="110000"/>
              </a:lnSpc>
              <a:spcAft>
                <a:spcPts val="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еколого-економічні та соціально-екологічні норми,  </a:t>
            </a:r>
          </a:p>
          <a:p>
            <a:pPr marL="457200" indent="-98425" algn="just">
              <a:lnSpc>
                <a:spcPct val="110000"/>
              </a:lnSpc>
              <a:spcAft>
                <a:spcPts val="0"/>
              </a:spcAft>
              <a:buAutoNum type="arabicParenR" startAt="3"/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природоохоронні норми </a:t>
            </a:r>
          </a:p>
          <a:p>
            <a:pPr marL="457200" indent="-457200" algn="just">
              <a:lnSpc>
                <a:spcPct val="110000"/>
              </a:lnSpc>
              <a:spcAft>
                <a:spcPts val="0"/>
              </a:spcAft>
              <a:buAutoNum type="arabicParenR" startAt="3"/>
            </a:pPr>
            <a:endParaRPr lang="uk-UA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10000"/>
              </a:lnSpc>
              <a:spcAft>
                <a:spcPts val="0"/>
              </a:spcAft>
            </a:pP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Еколого-технічні  та  еколого-технологічні  норми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–  обмеження  на використання  техніки,  технологій  та  матеріалів  у  різних галузях  господарства,  наприклад,  регламентація  з екологічних  позицій  технології  виробництва  певного  виду продукції, регламентація технології очистки стічних вод та ін.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9050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4C7549D-B498-449C-8FAE-1DA5B33ED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3887" y="315687"/>
            <a:ext cx="10482942" cy="6215742"/>
          </a:xfrm>
        </p:spPr>
        <p:txBody>
          <a:bodyPr>
            <a:normAutofit/>
          </a:bodyPr>
          <a:lstStyle/>
          <a:p>
            <a:pPr marL="0" indent="533400" algn="just">
              <a:lnSpc>
                <a:spcPct val="120000"/>
              </a:lnSpc>
              <a:buNone/>
            </a:pPr>
            <a:r>
              <a:rPr lang="uk-UA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Еколого-економічні  та  соціально-екологічні  норми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-  це  нормативи, правила,  вимоги  до  управління  у  галузі  охорони навколишнього  природного  середовища,  спрямовані  на екологізацію природокористування. Наприклад, до цих норм можуть бути віднесені: нормативи плати і розміри платежів за використання природних ресурсів  з  урахуванням  їх  екологічної  небезпеки,  нормативи компенсаційних  витрат  по  зниженню  екологічної  шкоди,  правила стимулювання  за  виконання  екологічних  нормативів,  правил  та  вимог  і санкції за їх порушення та ін.</a:t>
            </a:r>
          </a:p>
          <a:p>
            <a:pPr indent="0" algn="ctr">
              <a:spcAft>
                <a:spcPts val="0"/>
              </a:spcAft>
              <a:buNone/>
            </a:pPr>
            <a:endParaRPr lang="uk-UA" sz="1200" b="1" u="sng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buNone/>
            </a:pPr>
            <a:r>
              <a:rPr lang="uk-UA" sz="24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 природоохоронних норм може бути розподілений на три групи: </a:t>
            </a: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а) нормативи і правила екологічної безпеки, </a:t>
            </a: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б) екологічні нормативи (ЕН), </a:t>
            </a: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в) </a:t>
            </a:r>
            <a:r>
              <a:rPr lang="uk-UA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ресурсогосподарські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нормативи і правила. </a:t>
            </a:r>
            <a:endParaRPr lang="uk-UA" sz="2400" dirty="0">
              <a:solidFill>
                <a:schemeClr val="tx1"/>
              </a:solidFill>
            </a:endParaRP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CF2DFDA4-0C9C-406F-8DFE-9E019E8E8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4441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9457" y="384221"/>
            <a:ext cx="10548257" cy="5806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30000"/>
              </a:lnSpc>
              <a:spcAft>
                <a:spcPts val="0"/>
              </a:spcAft>
            </a:pP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Нормативи  екологічної  безпеки  включають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</a:p>
          <a:p>
            <a:pPr indent="342900" algn="just">
              <a:lnSpc>
                <a:spcPct val="130000"/>
              </a:lnSpc>
              <a:spcAft>
                <a:spcPts val="0"/>
              </a:spcAft>
              <a:buAutoNum type="arabicPeriod"/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гранично  допустимі концентрації  шкідливих  речовин  у  атмосферному  повітрі,  у  поверхневих  та підземних  водах,  групах, 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біооб’єктах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та  ін.  ГДК;  </a:t>
            </a:r>
          </a:p>
          <a:p>
            <a:pPr indent="342900" algn="just">
              <a:lnSpc>
                <a:spcPct val="130000"/>
              </a:lnSpc>
              <a:spcAft>
                <a:spcPts val="0"/>
              </a:spcAft>
              <a:buAutoNum type="arabicPeriod"/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гранично  допустимі  рівні (ГДР)  акустичного,  електромагнітного,  іонізуючого  та  іншого шкідливого  фізичного  та  біологічного  впливів;  </a:t>
            </a:r>
          </a:p>
          <a:p>
            <a:pPr indent="342900" algn="just">
              <a:lnSpc>
                <a:spcPct val="130000"/>
              </a:lnSpc>
              <a:spcAft>
                <a:spcPts val="0"/>
              </a:spcAft>
              <a:buAutoNum type="arabicPeriod"/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розраховані  на  основі  ГДК гранично  допустимі  викиди  (ГДВ)  та  тимчасово  погоджені  викиди  (ТПВ) забруднюючих  речовин  у  водні  об'єкти.  </a:t>
            </a:r>
          </a:p>
          <a:p>
            <a:pPr indent="342900" algn="just">
              <a:lnSpc>
                <a:spcPct val="130000"/>
              </a:lnSpc>
              <a:spcAft>
                <a:spcPts val="0"/>
              </a:spcAft>
            </a:pPr>
            <a:endParaRPr lang="uk-UA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30000"/>
              </a:lnSpc>
              <a:spcAft>
                <a:spcPts val="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Прикладом  вказаних  нормативів можуть бути: нормативи екологічної безпеки водокористування та ін. Ця група нормативів найбільш детально розроблена на теперішній час.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09488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7944" y="569666"/>
            <a:ext cx="10884724" cy="5545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>
              <a:lnSpc>
                <a:spcPct val="130000"/>
              </a:lnSpc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екологічних норм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 бути віднесені:</a:t>
            </a:r>
          </a:p>
          <a:p>
            <a:pPr indent="354013" algn="just">
              <a:lnSpc>
                <a:spcPct val="130000"/>
              </a:lnSpc>
              <a:buFont typeface="Wingdings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 нормативи якості екосистем різних рангів; </a:t>
            </a:r>
          </a:p>
          <a:p>
            <a:pPr indent="354013" algn="just">
              <a:lnSpc>
                <a:spcPct val="130000"/>
              </a:lnSpc>
              <a:buFont typeface="Wingdings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 нормативи та правила охорони природних ресурсів;  </a:t>
            </a:r>
          </a:p>
          <a:p>
            <a:pPr indent="354013" algn="just">
              <a:lnSpc>
                <a:spcPct val="130000"/>
              </a:lnSpc>
              <a:buFont typeface="Wingdings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  нормативи  антропогенного  навантаження.  </a:t>
            </a:r>
          </a:p>
          <a:p>
            <a:pPr indent="354013" algn="just">
              <a:lnSpc>
                <a:spcPct val="130000"/>
              </a:lnSpc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Саме  ця  група норм  є  центральною  у  системі  природоохоронних  норм.  Вона  повинна  стати провідною  і  в  усій  системі  нормативного  забезпечення  у  галузі  охорони навколишнього природного середовища. </a:t>
            </a:r>
          </a:p>
          <a:p>
            <a:pPr indent="354013" algn="just">
              <a:lnSpc>
                <a:spcPct val="130000"/>
              </a:lnSpc>
            </a:pPr>
            <a:endParaRPr lang="uk-UA" sz="11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4013" algn="just">
              <a:lnSpc>
                <a:spcPct val="130000"/>
              </a:lnSpc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Екологічні  норми  якісного  стану  екосистем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включають:  </a:t>
            </a:r>
          </a:p>
          <a:p>
            <a:pPr indent="354013" algn="just">
              <a:lnSpc>
                <a:spcPct val="130000"/>
              </a:lnSpc>
              <a:buFont typeface="Wingdings" pitchFamily="2" charset="2"/>
              <a:buChar char="§"/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нормативи  збереження  видового  та  ландшафтного  різноманіття; </a:t>
            </a:r>
          </a:p>
          <a:p>
            <a:pPr indent="354013" algn="just">
              <a:lnSpc>
                <a:spcPct val="130000"/>
              </a:lnSpc>
              <a:buFont typeface="Wingdings" pitchFamily="2" charset="2"/>
              <a:buChar char="§"/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нормативи  забезпечення  стійкості  загального  екологічного  балансу;  </a:t>
            </a:r>
          </a:p>
          <a:p>
            <a:pPr indent="354013" algn="just">
              <a:lnSpc>
                <a:spcPct val="130000"/>
              </a:lnSpc>
              <a:buFont typeface="Wingdings" pitchFamily="2" charset="2"/>
              <a:buChar char="§"/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гранично допустимі зміни структурно-функціональних показників екосистем;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18</a:t>
            </a:fld>
            <a:endParaRPr lang="uk-UA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AAFBB43-1BDC-4968-8A1F-4ED5ADE97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3514" y="321582"/>
            <a:ext cx="10842172" cy="6928304"/>
          </a:xfrm>
        </p:spPr>
        <p:txBody>
          <a:bodyPr>
            <a:normAutofit/>
          </a:bodyPr>
          <a:lstStyle/>
          <a:p>
            <a:pPr indent="354013" algn="just">
              <a:spcBef>
                <a:spcPts val="0"/>
              </a:spcBef>
              <a:buFont typeface="Wingdings" pitchFamily="2" charset="2"/>
              <a:buChar char="§"/>
            </a:pPr>
            <a:r>
              <a:rPr lang="uk-UA" sz="23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нормативи збереження генофонду; вимоги до збереження унікальних природних об'єктів, ландшафтів, природно-територіальних  комплексів;  </a:t>
            </a:r>
          </a:p>
          <a:p>
            <a:pPr indent="354013" algn="just">
              <a:spcBef>
                <a:spcPts val="0"/>
              </a:spcBef>
              <a:buFont typeface="Wingdings" pitchFamily="2" charset="2"/>
              <a:buChar char="§"/>
            </a:pPr>
            <a:r>
              <a:rPr lang="uk-UA" sz="23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правила  вилучення  зон екологічного  лиха,  правила  відновлення  якісного  стану  екосистем  та  ін. </a:t>
            </a:r>
            <a:endParaRPr lang="en-US" sz="23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spcBef>
                <a:spcPts val="0"/>
              </a:spcBef>
              <a:buNone/>
            </a:pPr>
            <a:r>
              <a:rPr lang="uk-UA" sz="23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нормативів  даної  групи  відносяться,  наприклад,  екологічні  нормативи  якості води водних об'єктів, екологічні нормативи якості атмосферного повітря та ін. </a:t>
            </a:r>
          </a:p>
          <a:p>
            <a:pPr marL="0" indent="358775" algn="just">
              <a:spcBef>
                <a:spcPts val="0"/>
              </a:spcBef>
              <a:buNone/>
            </a:pPr>
            <a:r>
              <a:rPr lang="uk-UA" sz="23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 групи  екологічних  нормативів  та  правил  охорони  природних  ресурсів</a:t>
            </a:r>
            <a:r>
              <a:rPr lang="uk-UA" sz="2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належать:  </a:t>
            </a:r>
          </a:p>
          <a:p>
            <a:pPr indent="442913" algn="just">
              <a:spcBef>
                <a:spcPts val="0"/>
              </a:spcBef>
              <a:buFont typeface="Wingdings" pitchFamily="2" charset="2"/>
              <a:buChar char="Ø"/>
            </a:pPr>
            <a:r>
              <a:rPr lang="uk-UA" sz="2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гранично  допустимі  рівні  регулювання  природних  процесів (наприклад,  норми  регулювання  річкового  стоку,  норми  регулювання чисельності  диких  тварин),</a:t>
            </a:r>
          </a:p>
          <a:p>
            <a:pPr indent="442913" algn="just">
              <a:spcBef>
                <a:spcPts val="0"/>
              </a:spcBef>
              <a:buFont typeface="Wingdings" pitchFamily="2" charset="2"/>
              <a:buChar char="Ø"/>
            </a:pPr>
            <a:r>
              <a:rPr lang="uk-UA" sz="2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правила  охорони  умов  відтворення  природних ресурсів (наприклад, правила місць нересту  та нагулу  іхтіофауни), </a:t>
            </a:r>
          </a:p>
          <a:p>
            <a:pPr indent="442913" algn="just">
              <a:spcBef>
                <a:spcPts val="0"/>
              </a:spcBef>
              <a:buFont typeface="Wingdings" pitchFamily="2" charset="2"/>
              <a:buChar char="Ø"/>
            </a:pPr>
            <a:r>
              <a:rPr lang="uk-UA" sz="23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нормативи охорони  природно-ресурсного  потенціалу  регіону  (наприклад,  нормативи масштабів осушення боліт, нормативи доступного рівня втрати фунту та ін.).</a:t>
            </a:r>
            <a:endParaRPr lang="uk-UA" sz="2300" dirty="0">
              <a:solidFill>
                <a:schemeClr val="tx1"/>
              </a:solidFill>
            </a:endParaRP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3BA6FBC5-AB3C-421A-B08A-A6E4CE471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9594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3513" y="136525"/>
            <a:ext cx="1102722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uk-UA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ПЛАН: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Санітарно-гігієнічне нормування.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Екологічне  нормування.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Науково-технічне  нормування.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2</a:t>
            </a:fld>
            <a:endParaRPr lang="uk-U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DBF258-BC82-496A-8D8C-67B01885B44B}"/>
              </a:ext>
            </a:extLst>
          </p:cNvPr>
          <p:cNvSpPr txBox="1"/>
          <p:nvPr/>
        </p:nvSpPr>
        <p:spPr>
          <a:xfrm>
            <a:off x="903513" y="1767741"/>
            <a:ext cx="11027229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4013" algn="ctr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рекомендованої літератури</a:t>
            </a:r>
          </a:p>
          <a:p>
            <a:pPr marL="0" lvl="3" indent="358775" algn="just">
              <a:buSzPts val="1400"/>
              <a:buFont typeface="+mj-lt"/>
              <a:buAutoNum type="arabicPeriod"/>
              <a:tabLst>
                <a:tab pos="54038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 України «Про охорону навколишнього природного середовища» № 1264-XII від 25 червня 1991 р. URL : </a:t>
            </a:r>
            <a:r>
              <a:rPr lang="uk-UA" sz="1800" u="none" strike="noStrike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https://zakon.rada.gov.ua/laws/show/1264-12#Text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3" indent="358775" algn="just">
              <a:buSzPts val="1400"/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Максименко Н. В. Нормування антропогенного навантаження на навколишнє середовище: підручник для студентів вищих навчальних закладів / [Н. В. Максименко, О. Г. Владимирова, А. Ю. Шевченко, Е. О.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Кочанов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].  3-тє вид.,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і перероб. Х. : ХНУ імені В. Н. Каразіна, 2016. 264 с.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3" indent="358775" algn="just">
              <a:buSzPts val="1400"/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Некос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В.Ю., Максименко Н.В., Владимирова О.Г., Шевченко А.Ю. Нормування антропогенного навантаження на навколишнє середовище: підручник для екологічних спеціальностей вищих навчальних закладів. Х.: ХНУ ім. В.Н. Каразіна, 2007. 288 с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3" indent="358775" algn="just">
              <a:buSzPts val="1400"/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Войцицький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А.П. Нормування антропогенного навантаження на природне середовище. Конспект лекцій. Житомир: ДАУ, 2005. 2005. 132 с.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3" indent="358775" algn="just">
              <a:buSzPts val="1400"/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Димань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Т.М. Безпека продовольчої сировини і харчових продуктів / Т.М.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Димань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Т.Г. Мазур. К: ВЦ «Академія», 2011. 520 с.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3" indent="358775" algn="just">
              <a:buSzPts val="1400"/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Тарасова В.В. Екологічна стандартизація і нормування / В.В. Тарасова, А.С. Малиновський, М.Ф. Рибак. . К: ВЦ «Центр учбової літератури», 2007. 200 с.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3" indent="358775" algn="just">
              <a:buSzPts val="1400"/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Джигирей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В.С. Екологія та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охорана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навколишнього природного середовища: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посібник. 5-те вид.,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випр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І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К.: «Знання», 2007. 422 с.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6798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23257" y="285622"/>
            <a:ext cx="10745486" cy="5750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 algn="just">
              <a:lnSpc>
                <a:spcPct val="110000"/>
              </a:lnSpc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Екологічні  нормативи  антропогенного  навантаження: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</a:p>
          <a:p>
            <a:pPr marL="342900" indent="-342900" algn="just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допустимі  рівні  навантаження  на  одиницю  території,  </a:t>
            </a:r>
          </a:p>
          <a:p>
            <a:pPr marL="342900" indent="-342900" algn="just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нормативи розміщення  відходів, </a:t>
            </a:r>
          </a:p>
          <a:p>
            <a:pPr marL="342900" indent="-342900" algn="just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гранично  допустимі  викиди  (скиди)  в  одиницю  часу, </a:t>
            </a:r>
          </a:p>
          <a:p>
            <a:pPr marL="342900" indent="-342900" algn="just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сумарні  гранично  допустимі  екологічні  навантаження  -  ГДЕН, </a:t>
            </a:r>
          </a:p>
          <a:p>
            <a:pPr marL="342900" indent="-342900" algn="just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гранично допустимі рівні біологічного та фізичного впливу (на підставі ЕН),</a:t>
            </a:r>
          </a:p>
          <a:p>
            <a:pPr marL="342900" indent="-342900" algn="just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нормативи на інфраструктуру території.</a:t>
            </a:r>
          </a:p>
          <a:p>
            <a:pPr marL="342900" indent="-342900" algn="just">
              <a:lnSpc>
                <a:spcPct val="110000"/>
              </a:lnSpc>
              <a:buFont typeface="Wingdings" panose="05000000000000000000" pitchFamily="2" charset="2"/>
              <a:buChar char="v"/>
            </a:pP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354013" algn="just">
              <a:lnSpc>
                <a:spcPct val="110000"/>
              </a:lnSpc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  нормативи  можуть  бути: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4013" algn="just">
              <a:lnSpc>
                <a:spcPct val="110000"/>
              </a:lnSpc>
            </a:pPr>
            <a:r>
              <a:rPr lang="uk-UA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індивідуальними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(для  конкретних  та унікальних  об'єктів,  ситуацій)  і  </a:t>
            </a:r>
            <a:r>
              <a:rPr lang="uk-UA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типовим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 сучасного  стану, перспективними і потенційно можливими (з урахуванням новітніх технологій);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4013" algn="just">
              <a:lnSpc>
                <a:spcPct val="110000"/>
              </a:lnSpc>
            </a:pPr>
            <a:r>
              <a:rPr lang="uk-UA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  стабільними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(тривалими)  </a:t>
            </a:r>
            <a:r>
              <a:rPr lang="uk-UA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 </a:t>
            </a:r>
            <a:r>
              <a:rPr lang="uk-UA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оперативними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(для  ситуацій,  що змінюються).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15582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4771" y="893693"/>
            <a:ext cx="10265229" cy="5344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>
              <a:lnSpc>
                <a:spcPct val="110000"/>
              </a:lnSpc>
            </a:pPr>
            <a:endParaRPr lang="uk-UA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354013" algn="just">
              <a:lnSpc>
                <a:spcPct val="110000"/>
              </a:lnSpc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Вони  можуть  бути 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диференційовані  за  цілями,  припустимими наслідками,  припустимими  змінами  природних  комплексів  або  компонентів  у якісному  та  кількісному  відношенні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та  ін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indent="354013" algn="just">
              <a:lnSpc>
                <a:spcPct val="110000"/>
              </a:lnSpc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4013" algn="just">
              <a:lnSpc>
                <a:spcPct val="110000"/>
              </a:lnSpc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Окрему  групу  нормативів  мають складати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 нормативи для зон надзвичайної екологічної ситуації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 екологічного лиха та природних  територій  і об'єктів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підлягають особливій охороні.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4013" algn="just">
              <a:lnSpc>
                <a:spcPct val="110000"/>
              </a:lnSpc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4013" algn="just">
              <a:lnSpc>
                <a:spcPct val="110000"/>
              </a:lnSpc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Поряд  з  екологічними  нормативами  мають  розроблятися  </a:t>
            </a:r>
            <a:r>
              <a:rPr lang="uk-UA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екологічні регламенти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у  вигляді  різних  умов,  вимог,  підзаконних  актів,  які  обмежують антропогенний вплив на навколишнє середовище. </a:t>
            </a:r>
          </a:p>
          <a:p>
            <a:pPr indent="354013" algn="just">
              <a:lnSpc>
                <a:spcPct val="110000"/>
              </a:lnSpc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20009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2114" y="249382"/>
            <a:ext cx="10755086" cy="615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10000"/>
              </a:lnSpc>
              <a:spcAft>
                <a:spcPts val="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 групи  </a:t>
            </a:r>
            <a:r>
              <a:rPr lang="uk-UA" sz="2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ресурсогосподарських</a:t>
            </a:r>
            <a:r>
              <a:rPr lang="uk-UA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нормативів  та  правил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входять: 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10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нормативи  використання  природних  ресурсів; 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10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нормативи  споживання  природних ресурсів як сировини виробничого призначення, питомі нормативи  утворення відходів; 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10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нормативи  використання  вторинних  ресурсів; 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10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нормативи  утилізації відходів  виробництва  та  ін.  </a:t>
            </a:r>
          </a:p>
          <a:p>
            <a:pPr indent="342900" algn="just">
              <a:lnSpc>
                <a:spcPct val="110000"/>
              </a:lnSpc>
              <a:spcAft>
                <a:spcPts val="0"/>
              </a:spcAft>
            </a:pPr>
            <a:endParaRPr lang="uk-UA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10000"/>
              </a:lnSpc>
              <a:spcAft>
                <a:spcPts val="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 групи 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ресурсогосподарських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нормативів відносяться,  наприклад,  нормативи  граничного  утворення  забруднюючих речовин,  які  викидаються  в  атмосферне  повітря  при  експлуатації технологічного та іншого обладнання, споруд та об'єктів; галузеві технологічні нормативи  утворення  речовин,  що  скидаються  у  водні  об'єкти,  тобто нормативи  гранично  допустимих  концентрацій  речовин  у  стічних  водах,  які утворюються в процесі  виробництва одного виду продукції при  використанні однієї й тієї ж сировини та ін.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72412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2371" y="314370"/>
            <a:ext cx="10417630" cy="5806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30000"/>
              </a:lnSpc>
              <a:spcAft>
                <a:spcPts val="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Нормативи використання природних ресурсів можуть бути розподілені на дві  великі  групи:  </a:t>
            </a:r>
            <a:r>
              <a:rPr lang="uk-UA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регіональні  </a:t>
            </a:r>
            <a:r>
              <a:rPr lang="uk-UA" sz="2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поресурсні</a:t>
            </a:r>
            <a:r>
              <a:rPr lang="uk-UA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нормативи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та  </a:t>
            </a:r>
            <a:r>
              <a:rPr lang="uk-UA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галузеві  </a:t>
            </a:r>
            <a:r>
              <a:rPr lang="uk-UA" sz="2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поресурсні</a:t>
            </a:r>
            <a:r>
              <a:rPr lang="uk-UA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нормативи.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indent="342900" algn="just">
              <a:lnSpc>
                <a:spcPct val="130000"/>
              </a:lnSpc>
              <a:spcAft>
                <a:spcPts val="0"/>
              </a:spcAft>
            </a:pP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Регіональні  </a:t>
            </a:r>
            <a:r>
              <a:rPr lang="uk-UA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поресурсні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нормативи раціонального природокористування  мають  визначити  максимально  допустимі  значення споживання тих чи  інших природних ресурсів  у природно зумовлених межах природно-територіальних комплексів (ПТК) без загрози викликати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беззворотні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зміни  у  навколишньому  природному  середовищі.  </a:t>
            </a:r>
          </a:p>
          <a:p>
            <a:pPr indent="342900" algn="just">
              <a:lnSpc>
                <a:spcPct val="130000"/>
              </a:lnSpc>
              <a:spcAft>
                <a:spcPts val="0"/>
              </a:spcAft>
            </a:pP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Галузеві  </a:t>
            </a:r>
            <a:r>
              <a:rPr lang="uk-UA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поресурсні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нормативи обмежують вплив на довкілля через нормування кількості ресурсів, які  витрачають,  та  кількості  відходів  виробництва:  газоподібних,  рідких, твердих  -  на  одиницю  продукції,  що  виробляють,  одиницю  використаної енергії  та  ін. 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14826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79714" y="497147"/>
            <a:ext cx="10787743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НАУКОВО-ТЕХНІЧНЕ НОРМУВАННЯ</a:t>
            </a:r>
          </a:p>
          <a:p>
            <a:pPr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Вимоги, які ставляться безпосередньо до джерел антропогенних впливів на оточуюче середовище, встановлюються науково-технічними нормативами. </a:t>
            </a:r>
            <a:endParaRPr kumimoji="0" lang="en-US" sz="3600" b="1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3429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Науково-технічне  нормування 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передбачає  введення  обмежень  діяльності господарських  об'єктів  відносно  забруднення  оточуючого  середовища,  тобто визначає  гранично  допустимі  інтенсивності  потоків  шкідливих  речовин,  які можуть надходити від джерел впливу в повітря, воду і ґрунт.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0" indent="3429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До  науково-технічних  нормативів,  крім  нормативів 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скидів  та  викидів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відносяться  також 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технологічні,  технічні,  будівельні,  містобудівельні  норми  і правила (наприклад </a:t>
            </a:r>
            <a:r>
              <a:rPr lang="uk-UA" sz="2400" i="1" dirty="0" err="1">
                <a:latin typeface="Times New Roman" pitchFamily="18" charset="0"/>
                <a:cs typeface="Times New Roman" pitchFamily="18" charset="0"/>
              </a:rPr>
              <a:t>БНіП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які містять вимоги з охорони оточуючого природного середовища.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0" indent="3429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 основу розробки науково-технічних нормативів покладений такий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принцип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 за  умовами  дотримання  цих  нормативів  об'єктами  господарської діяльності регіону вміст будь-якої шкідливої речовини (домішки) у воді, повітрі та ґрунті має задовольняти вимогам санітарно-гігієнічного нормування. 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24</a:t>
            </a:fld>
            <a:endParaRPr lang="uk-UA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9971" y="177602"/>
            <a:ext cx="110420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Завдання на самопідготовку №2</a:t>
            </a:r>
          </a:p>
          <a:p>
            <a:pPr lvl="0" algn="ctr"/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AutoNum type="arabicPeriod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Державні стандарти України - ДСТУ.</a:t>
            </a:r>
          </a:p>
          <a:p>
            <a:pPr marL="457200" lvl="0" indent="-457200">
              <a:buAutoNum type="arabicPeriod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Міжнародні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стандарти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в першу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чергу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стандарти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міжнародної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стандартизації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(ISO) .</a:t>
            </a:r>
          </a:p>
          <a:p>
            <a:pPr marL="457200" lvl="0" indent="-457200">
              <a:buAutoNum type="arabicPeriod"/>
            </a:pPr>
            <a:r>
              <a:rPr lang="uk-UA" sz="2400">
                <a:latin typeface="Times New Roman" pitchFamily="18" charset="0"/>
                <a:cs typeface="Times New Roman" pitchFamily="18" charset="0"/>
              </a:rPr>
              <a:t>Галузеві стандарти.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AutoNum type="arabicPeriod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Стандарти підприємства. </a:t>
            </a:r>
          </a:p>
          <a:p>
            <a:pPr marL="457200" lvl="0" indent="-457200">
              <a:buAutoNum type="arabicPeriod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Технічні умови (ТУ).</a:t>
            </a:r>
          </a:p>
          <a:p>
            <a:pPr marL="457200" lvl="0" indent="-457200">
              <a:buAutoNum type="arabicPeriod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ДБН.</a:t>
            </a:r>
          </a:p>
          <a:p>
            <a:pPr marL="457200" lvl="0" indent="-457200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ctr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Підручники (Книжка 3) з Віртуального університету </a:t>
            </a:r>
          </a:p>
          <a:p>
            <a:pPr lvl="0" indent="360363" algn="just">
              <a:buAutoNum type="arabicParenR"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Максименко Н. В.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антропогенного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навантаження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навколишнє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середовище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підручник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студентів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вищих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навчальних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закладів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/ [Н. В. Максименко, О. Г. Владимирова, А. Ю.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Шевченко,Е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. О. Кочанов]. – 3-тє вид., доп.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перероб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. – Х. : ХНУ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В. Н.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Каразіна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, 2016. – 264 с.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 )</a:t>
            </a:r>
          </a:p>
          <a:p>
            <a:pPr lvl="0" indent="360363" algn="just">
              <a:buAutoNum type="arabicParenR"/>
            </a:pP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Відкриті джерела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25</a:t>
            </a:fld>
            <a:endParaRPr lang="uk-U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241036"/>
            <a:ext cx="10363201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uk-UA" sz="2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Напрямки нормування</a:t>
            </a:r>
          </a:p>
          <a:p>
            <a:pPr indent="342900" algn="ctr">
              <a:spcAft>
                <a:spcPts val="600"/>
              </a:spcAft>
            </a:pPr>
            <a:endParaRPr lang="uk-UA" sz="2800" b="1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spcAft>
                <a:spcPts val="6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</a:t>
            </a:r>
            <a:r>
              <a:rPr lang="uk-UA" sz="2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санітарно-гігієнічне  нормування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-  розробка  системи  норм,  правил  і регламентів  для  оцінювання  стану  навколишнього  середовища  в інтересах  охорони  здоров'я  людини  і  збереження  генетичного  фонду деяких популяцій рослинного і тваринного світу; </a:t>
            </a:r>
          </a:p>
          <a:p>
            <a:pPr indent="342900" algn="just">
              <a:spcAft>
                <a:spcPts val="6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</a:t>
            </a:r>
            <a:r>
              <a:rPr lang="uk-UA" sz="2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екологічне  нормування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-  розробка  системи  норм,  правил  і  регламентів допустимого навантаження на екосистеми; </a:t>
            </a:r>
          </a:p>
          <a:p>
            <a:pPr algn="just">
              <a:spcAft>
                <a:spcPts val="6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•  </a:t>
            </a:r>
            <a:r>
              <a:rPr lang="uk-UA" sz="2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науково-технічне  нормування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-  розробка  системи  норм,  правил  і вимог,  які  ставляться  безпосередньо  до  джерел  антропогенних  впливів на оточуюче середовище. 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3732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8200" y="218197"/>
            <a:ext cx="11140439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САНІТАРНО-ГІГІЄНІЧНЕ НОРМУВАННЯ</a:t>
            </a:r>
          </a:p>
          <a:p>
            <a:pPr indent="342900" algn="just">
              <a:spcAft>
                <a:spcPts val="0"/>
              </a:spcAft>
            </a:pPr>
            <a:r>
              <a:rPr lang="uk-UA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indent="342900" algn="just">
              <a:spcAft>
                <a:spcPts val="0"/>
              </a:spcAft>
            </a:pPr>
            <a:r>
              <a:rPr lang="uk-UA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4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Санітарно-гігієнічні нормативи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найбільш розвинута і поширена система норм,  правил  і  регламентів  для  оцінювання  стану навколишнього середовища. </a:t>
            </a: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Вони  встановлюються  в  інтересах  охорони  здоров'я  людини  і збереження генетичного фонду деяких популяцій рослинного і тваринного світу. Санітарно-гігієнічне  нормування  охоплює  також  виробничу  та  житлово-побутову  сфери  в житті  людини.  </a:t>
            </a:r>
          </a:p>
          <a:p>
            <a:pPr indent="342900" algn="ctr">
              <a:spcAft>
                <a:spcPts val="0"/>
              </a:spcAft>
            </a:pPr>
            <a:endParaRPr lang="uk-UA" sz="1200" b="1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uk-UA" sz="12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400" b="1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uk-UA" sz="24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 характеристики санітарно-гігієнічного нормування: </a:t>
            </a:r>
          </a:p>
          <a:p>
            <a:pPr indent="342900" algn="just">
              <a:spcAft>
                <a:spcPts val="0"/>
              </a:spcAft>
            </a:pPr>
            <a:r>
              <a:rPr lang="uk-UA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Токсикант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-  отруйна,  шкідлива  для  здоров'я  речовина. </a:t>
            </a: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Доза 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 кількість  (маса)  шкідливої  речовини,  яка  надійшла  в  організм, відносно маси тіла (мг/кг). </a:t>
            </a: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Концентрація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-  кількість  речовини  відносно  одиниці  об'єму  або  маси повітря (мг/м</a:t>
            </a:r>
            <a:r>
              <a:rPr lang="uk-UA" sz="24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води (мг/л), ґрунту (мг/кг).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4543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2743" y="612844"/>
            <a:ext cx="10254343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600"/>
              </a:spcAft>
            </a:pP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Границя  шкідливої  дії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–  це  мінімальна доза  речовини,  при  впливі  якої  в організмі  виникають  зміни,  що  виходять  за  межі  фізіологічних  та пристосувальних реакцій, або виникає тимчасово компенсована патологія. Таким чином, гранична доза речовини (або гранична дія загалом) викликає в  біологічному  організмі  відгук,  який  не  може  бути  компенсований  за рахунок  гомеостатичних  механізмів  (тобто  механізмів  підтримання внутрішньої рівноваги організму). </a:t>
            </a:r>
          </a:p>
          <a:p>
            <a:pPr indent="342900" algn="just">
              <a:spcAft>
                <a:spcPts val="600"/>
              </a:spcAft>
            </a:pPr>
            <a:endParaRPr lang="uk-UA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spcAft>
                <a:spcPts val="600"/>
              </a:spcAft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Гранично допустимі концентрації  (ГДК)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–  це нормативи,  які встановлюють концентрації шкідливої речовини в одиниці об'єму (повітря або  води), маси  (харчових  продуктів,  фунту)  або  поверхні  (ґрунт,  шкіра працюючих), які при  впливі за  визначений проміжок  часу практично не впливають на здоров'я людини і не викликають несприятливих наслідків у його нащадків.</a:t>
            </a:r>
          </a:p>
          <a:p>
            <a:pPr indent="342900" algn="just">
              <a:spcAft>
                <a:spcPts val="600"/>
              </a:spcAft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1355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0343" y="690679"/>
            <a:ext cx="1031965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uk-UA" sz="24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ЛД  (летальна доза)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– смертельна доза  токсиканта, що спричиняє загибель організму. </a:t>
            </a:r>
          </a:p>
          <a:p>
            <a:pPr indent="342900" algn="just">
              <a:spcAft>
                <a:spcPts val="0"/>
              </a:spcAft>
            </a:pPr>
            <a:endParaRPr lang="uk-UA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ЛК (летальна концентрація)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смертельна концентрація токсиканта. Розрізняють  мінімально  летальні  (ЛД </a:t>
            </a:r>
            <a:r>
              <a:rPr lang="uk-UA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0-10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),  середньо  летальні  (ЛД </a:t>
            </a:r>
            <a:r>
              <a:rPr lang="uk-UA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50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), абсолютно  летальні  (ДД 100 )  та  інші  дози.  Цифри,  наведені  у  вигляді  індексів, відображають  ймовірність  (%)  виявлення  визначеного  токсичного  ефекту  –  в даному  випадку  смерті  в  певній  групі  піддослідних  тварин.  Необхідно відзначити,  що  величини  токсичних  доз  залежать  від  шляхів  надходження речовини в організм. Доза ЛД </a:t>
            </a:r>
            <a:r>
              <a:rPr lang="uk-UA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50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(тобто загибель половини піддослідних тварин) дає  значно  більш  визначену  в  кількісному  відношенні  характеристику токсичності, ніж ЛД </a:t>
            </a:r>
            <a:r>
              <a:rPr lang="uk-UA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 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або ЛД </a:t>
            </a:r>
            <a:r>
              <a:rPr lang="uk-UA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тому її ще називають летальною концентрацією (ЛК </a:t>
            </a:r>
            <a:r>
              <a:rPr lang="uk-UA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50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).</a:t>
            </a:r>
          </a:p>
          <a:p>
            <a:pPr indent="342900" algn="just">
              <a:spcAft>
                <a:spcPts val="0"/>
              </a:spcAft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2184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58D6972-D294-4827-97F6-8AE280CDD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023257"/>
            <a:ext cx="10178322" cy="4856335"/>
          </a:xfrm>
        </p:spPr>
        <p:txBody>
          <a:bodyPr>
            <a:normAutofit lnSpcReduction="10000"/>
          </a:bodyPr>
          <a:lstStyle/>
          <a:p>
            <a:pPr marL="0" indent="358775" algn="just">
              <a:buNone/>
            </a:pPr>
            <a:r>
              <a:rPr lang="uk-UA" sz="24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ТДК  (тимчасово  допустимі  концентрації)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–  встановлюються  для  речовин, про  дію  яких  не  накопичено  достатньої  інформації.  ТДК  можуть встановлюватись  тимчасово,  тобто  розраховуватись  та  рекомендуватись  для  використання протягом 2-3 років. Іноді використовують і інші характеристики забруднюючих речовин, такі як летальна доза та летальна концентрація.  </a:t>
            </a:r>
          </a:p>
          <a:p>
            <a:pPr marL="0" indent="358775" algn="just">
              <a:buNone/>
            </a:pPr>
            <a:endParaRPr lang="uk-UA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buNone/>
            </a:pPr>
            <a:r>
              <a:rPr lang="uk-UA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 якості атмосферного повітря</a:t>
            </a:r>
            <a:r>
              <a:rPr lang="uk-UA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критерій якості атмосферного повітря, який відображає гранично допустимий максимальний вміст забруднюючих речовин в атмосферному повітрі і при якому відсутній негативний вплив на здоров’я людини та стан навколишнього природного середовища.</a:t>
            </a:r>
          </a:p>
          <a:p>
            <a:pPr marL="0" indent="358775" algn="just">
              <a:buNone/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1CB68428-D968-4257-84A2-171168B9F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3866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64017F1-BD6E-41F8-86A9-726016AE3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010986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Екологічне нормування</a:t>
            </a:r>
            <a:endParaRPr lang="uk-UA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80F2F7D3-1302-4F0C-A861-DCA19698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9971" y="1121229"/>
            <a:ext cx="10874829" cy="5354386"/>
          </a:xfrm>
        </p:spPr>
        <p:txBody>
          <a:bodyPr>
            <a:normAutofit lnSpcReduction="10000"/>
          </a:bodyPr>
          <a:lstStyle/>
          <a:p>
            <a:pPr marL="174625" indent="358775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 екологічного нормування -</a:t>
            </a:r>
            <a:r>
              <a:rPr lang="uk-UA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встановлення таких гранично допустимих норм антропогенних впливів на навколишнє середовище при здійсненні господарської та іншої діяльності, які б гарантували забезпечення екологічної безпеки населення та збереження біорізноманіття, а також забезпечували раціональне використання і відтворення природних ресурсів.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4625" indent="358775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Екологічне нормування в даному напрямку здійснюється задля державного регулювання впливу господарської та іншої діяльності на навколишнє середовище, що гарантує збереження сприятливого стану (сталого розвитку) навколишнього середовища і забезпечення екологічної безпеки.</a:t>
            </a:r>
          </a:p>
          <a:p>
            <a:pPr marL="174625" indent="358775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Нормування в сфері охорони навколишнього середовища полягає у встановленні нормативів якості навколишнього середовища, нормативів допустимого впливу на навколишнє середовище при здійсненні господарської та (або) іншої діяльності.</a:t>
            </a:r>
            <a:endParaRPr lang="uk-UA" sz="2800" dirty="0"/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20925C80-C521-48F9-9E6C-F1F3F5070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813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E8DDADD-51B7-45DB-8120-B1DE73F5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0164" y="696032"/>
            <a:ext cx="10178322" cy="5465935"/>
          </a:xfrm>
        </p:spPr>
        <p:txBody>
          <a:bodyPr>
            <a:normAutofit/>
          </a:bodyPr>
          <a:lstStyle/>
          <a:p>
            <a:pPr marL="0" indent="358775" algn="just">
              <a:lnSpc>
                <a:spcPct val="15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Законодавством України можуть встановлюватися нормативи використання природних ресурсів та інші екологічні нормативи.</a:t>
            </a:r>
          </a:p>
          <a:p>
            <a:pPr marL="0" indent="358775" algn="just">
              <a:lnSpc>
                <a:spcPct val="15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Екологічні нормативи повинні встановлюватися з урахуванням вимог санітарно-гігієнічних та санітарно-протиепідемічних правил і норм, гігієнічних нормативів.</a:t>
            </a:r>
          </a:p>
          <a:p>
            <a:pPr marL="0" indent="358775" algn="just">
              <a:lnSpc>
                <a:spcPct val="15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Екологічному нормуванню підлягають як стан природних об’єктів, їх компонентів та природних ресурсів, так і характер їх використання, а також вплив на них антропогенних джерел. </a:t>
            </a:r>
          </a:p>
          <a:p>
            <a:pPr marL="0" indent="358775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7FF82330-9084-4A0C-BBC5-1F2E35511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1122763"/>
      </p:ext>
    </p:extLst>
  </p:cSld>
  <p:clrMapOvr>
    <a:masterClrMapping/>
  </p:clrMapOvr>
</p:sld>
</file>

<file path=ppt/theme/theme1.xml><?xml version="1.0" encoding="utf-8"?>
<a:theme xmlns:a="http://schemas.openxmlformats.org/drawingml/2006/main" name="Значок">
  <a:themeElements>
    <a:clrScheme name="Зелени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Значок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Значок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Значок</Template>
  <TotalTime>483</TotalTime>
  <Words>2733</Words>
  <Application>Microsoft Office PowerPoint</Application>
  <PresentationFormat>Широкий екран</PresentationFormat>
  <Paragraphs>176</Paragraphs>
  <Slides>25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25</vt:i4>
      </vt:variant>
    </vt:vector>
  </HeadingPairs>
  <TitlesOfParts>
    <vt:vector size="33" baseType="lpstr">
      <vt:lpstr>Arial</vt:lpstr>
      <vt:lpstr>Calibri</vt:lpstr>
      <vt:lpstr>Corbel</vt:lpstr>
      <vt:lpstr>Gill Sans MT</vt:lpstr>
      <vt:lpstr>Impact</vt:lpstr>
      <vt:lpstr>Times New Roman</vt:lpstr>
      <vt:lpstr>Wingdings</vt:lpstr>
      <vt:lpstr>Значок</vt:lpstr>
      <vt:lpstr>ТЕМА 1.2.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2. Екологічне нормування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</dc:title>
  <dc:creator>Пользователь Windows</dc:creator>
  <cp:lastModifiedBy>irynalevytska1@gmail.com</cp:lastModifiedBy>
  <cp:revision>64</cp:revision>
  <dcterms:created xsi:type="dcterms:W3CDTF">2020-09-16T07:08:31Z</dcterms:created>
  <dcterms:modified xsi:type="dcterms:W3CDTF">2025-01-22T08:13:38Z</dcterms:modified>
</cp:coreProperties>
</file>