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66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7D957FA-DD03-4D11-A360-07D9C9FB20B8}" type="datetimeFigureOut">
              <a:rPr lang="uk-UA" smtClean="0"/>
              <a:pPr/>
              <a:t>17.02.2021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6DE4115-EE6E-45FB-A5E3-6C4628A6191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tourlib.net/statti_tourism/china.htm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28" y="4429132"/>
            <a:ext cx="3548058" cy="11430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0375" y="2204864"/>
            <a:ext cx="8305800" cy="1981200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>Львівський державний університет </a:t>
            </a:r>
            <a:r>
              <a:rPr lang="ru-RU" sz="4000" b="1" dirty="0" err="1"/>
              <a:t>безпеки</a:t>
            </a:r>
            <a:r>
              <a:rPr lang="ru-RU" sz="4000" b="1" dirty="0"/>
              <a:t> </a:t>
            </a:r>
            <a:r>
              <a:rPr lang="ru-RU" sz="4000" b="1" dirty="0" err="1"/>
              <a:t>життєдіяльності</a:t>
            </a: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uk-UA" sz="2700" b="1" dirty="0">
                <a:effectLst/>
              </a:rPr>
              <a:t>ЛЕКЦІЯ</a:t>
            </a:r>
            <a:r>
              <a:rPr lang="ru-RU" sz="2700" b="1" dirty="0">
                <a:effectLst/>
              </a:rPr>
              <a:t/>
            </a:r>
            <a:br>
              <a:rPr lang="ru-RU" sz="2700" b="1" dirty="0">
                <a:effectLst/>
              </a:rPr>
            </a:br>
            <a:r>
              <a:rPr lang="uk-UA" sz="2700" b="1" dirty="0">
                <a:effectLst/>
              </a:rPr>
              <a:t>з дисципліни </a:t>
            </a:r>
            <a:r>
              <a:rPr lang="uk-UA" sz="2700" b="1" dirty="0" smtClean="0">
                <a:effectLst/>
              </a:rPr>
              <a:t>«</a:t>
            </a:r>
            <a:r>
              <a:rPr lang="uk-UA" sz="2700" b="1" dirty="0">
                <a:effectLst/>
              </a:rPr>
              <a:t>Формування команд, проектів, лідерство </a:t>
            </a:r>
            <a:r>
              <a:rPr lang="uk-UA" sz="2700" b="1" dirty="0" smtClean="0">
                <a:effectLst/>
              </a:rPr>
              <a:t>та управління персоналом» </a:t>
            </a:r>
            <a:r>
              <a:rPr lang="ru-RU" sz="2700" b="1" dirty="0">
                <a:effectLst/>
              </a:rPr>
              <a:t/>
            </a:r>
            <a:br>
              <a:rPr lang="ru-RU" sz="2700" b="1" dirty="0">
                <a:effectLst/>
              </a:rPr>
            </a:br>
            <a:r>
              <a:rPr lang="uk-UA" sz="2700" b="1" dirty="0">
                <a:effectLst/>
              </a:rPr>
              <a:t>для студентів за напрямом підготовки 073 «Менеджмент»</a:t>
            </a:r>
            <a:r>
              <a:rPr lang="ru-RU" sz="2700" b="1" dirty="0">
                <a:effectLst/>
              </a:rPr>
              <a:t/>
            </a:r>
            <a:br>
              <a:rPr lang="ru-RU" sz="2700" b="1" dirty="0">
                <a:effectLst/>
              </a:rPr>
            </a:br>
            <a:r>
              <a:rPr lang="uk-UA" sz="2700" b="1" dirty="0">
                <a:effectLst/>
              </a:rPr>
              <a:t>на тему: </a:t>
            </a:r>
            <a:r>
              <a:rPr lang="uk-UA" sz="2700" b="1" dirty="0" smtClean="0">
                <a:effectLst/>
              </a:rPr>
              <a:t>3 «</a:t>
            </a:r>
            <a:r>
              <a:rPr lang="uk-UA" sz="2700" b="1" smtClean="0">
                <a:effectLst/>
              </a:rPr>
              <a:t>Стилі </a:t>
            </a:r>
            <a:r>
              <a:rPr lang="uk-UA" sz="2700" b="1" smtClean="0">
                <a:effectLst/>
              </a:rPr>
              <a:t>управління. </a:t>
            </a:r>
            <a:r>
              <a:rPr lang="uk-UA" sz="2700" b="1" dirty="0" smtClean="0">
                <a:effectLst/>
              </a:rPr>
              <a:t>Керівництво і лідерство.»</a:t>
            </a:r>
            <a:r>
              <a:rPr lang="ru-RU" b="1" dirty="0">
                <a:effectLst/>
              </a:rPr>
              <a:t/>
            </a:r>
            <a:br>
              <a:rPr lang="ru-RU" b="1" dirty="0">
                <a:effectLst/>
              </a:rPr>
            </a:br>
            <a:endParaRPr lang="uk-UA" dirty="0"/>
          </a:p>
        </p:txBody>
      </p:sp>
      <p:sp>
        <p:nvSpPr>
          <p:cNvPr id="23554" name="AutoShape 2" descr="Will at Chalkboar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3556" name="AutoShape 4" descr="www.dunod.com/sites/default/files/styles/auteur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3558" name="AutoShape 6" descr="www.dunod.com/sites/default/files/styles/auteur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3560" name="AutoShape 8" descr="www.dunod.com/sites/default/files/styles/auteur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23562" name="AutoShape 10" descr="www.dunod.com/sites/default/files/styles/auteur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2.	</a:t>
            </a:r>
            <a:r>
              <a:rPr lang="ru-RU" i="1" dirty="0" err="1"/>
              <a:t>Стилі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</a:t>
            </a:r>
            <a:r>
              <a:rPr lang="ru-RU" i="1" dirty="0" err="1"/>
              <a:t>організації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2877" y="1700808"/>
            <a:ext cx="835824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/>
          </a:p>
          <a:p>
            <a:r>
              <a:rPr lang="ru-RU" b="1" dirty="0" err="1"/>
              <a:t>Типологія</a:t>
            </a:r>
            <a:r>
              <a:rPr lang="ru-RU" b="1" dirty="0"/>
              <a:t> </a:t>
            </a:r>
            <a:r>
              <a:rPr lang="ru-RU" b="1" dirty="0" err="1"/>
              <a:t>американського</a:t>
            </a:r>
            <a:r>
              <a:rPr lang="ru-RU" b="1" dirty="0"/>
              <a:t> типу </a:t>
            </a:r>
            <a:r>
              <a:rPr lang="ru-RU" b="1" dirty="0" err="1"/>
              <a:t>організаційної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dirty="0"/>
              <a:t> заснована на </a:t>
            </a:r>
            <a:r>
              <a:rPr lang="ru-RU" dirty="0" err="1"/>
              <a:t>віруваннях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розрізняються</a:t>
            </a:r>
            <a:r>
              <a:rPr lang="ru-RU" dirty="0"/>
              <a:t> за </a:t>
            </a:r>
            <a:r>
              <a:rPr lang="ru-RU" dirty="0" err="1"/>
              <a:t>специфічною</a:t>
            </a:r>
            <a:r>
              <a:rPr lang="ru-RU" dirty="0"/>
              <a:t> </a:t>
            </a:r>
            <a:r>
              <a:rPr lang="ru-RU" dirty="0" err="1"/>
              <a:t>роллю</a:t>
            </a:r>
            <a:r>
              <a:rPr lang="ru-RU" dirty="0"/>
              <a:t> в </a:t>
            </a:r>
            <a:r>
              <a:rPr lang="ru-RU" dirty="0" err="1"/>
              <a:t>орієнтації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вірування</a:t>
            </a:r>
            <a:r>
              <a:rPr lang="ru-RU" dirty="0"/>
              <a:t> і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поділено</a:t>
            </a:r>
            <a:r>
              <a:rPr lang="ru-RU" dirty="0"/>
              <a:t> на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:</a:t>
            </a:r>
            <a:endParaRPr lang="ru-RU" sz="1400" dirty="0"/>
          </a:p>
          <a:p>
            <a:pPr lvl="1"/>
            <a:r>
              <a:rPr lang="ru-RU" dirty="0" err="1"/>
              <a:t>віра</a:t>
            </a:r>
            <a:r>
              <a:rPr lang="ru-RU" dirty="0"/>
              <a:t> в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свою долю;</a:t>
            </a:r>
            <a:endParaRPr lang="ru-RU" sz="1400" dirty="0"/>
          </a:p>
          <a:p>
            <a:pPr lvl="1"/>
            <a:r>
              <a:rPr lang="ru-RU" dirty="0" err="1"/>
              <a:t>віра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в те, </a:t>
            </a:r>
            <a:r>
              <a:rPr lang="ru-RU" dirty="0" err="1"/>
              <a:t>що</a:t>
            </a:r>
            <a:r>
              <a:rPr lang="ru-RU" dirty="0"/>
              <a:t> будь-яка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американських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посередництвом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;</a:t>
            </a:r>
            <a:endParaRPr lang="ru-RU" sz="1400" dirty="0"/>
          </a:p>
          <a:p>
            <a:pPr lvl="1"/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відбору</a:t>
            </a:r>
            <a:r>
              <a:rPr lang="ru-RU" dirty="0"/>
              <a:t> персоналу на </a:t>
            </a:r>
            <a:r>
              <a:rPr lang="ru-RU" dirty="0" err="1"/>
              <a:t>вакантні</a:t>
            </a:r>
            <a:r>
              <a:rPr lang="ru-RU" dirty="0"/>
              <a:t> посади, </a:t>
            </a:r>
            <a:r>
              <a:rPr lang="ru-RU" dirty="0" err="1"/>
              <a:t>заснований</a:t>
            </a:r>
            <a:r>
              <a:rPr lang="ru-RU" dirty="0"/>
              <a:t> на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якостях</a:t>
            </a:r>
            <a:r>
              <a:rPr lang="ru-RU" dirty="0"/>
              <a:t> </a:t>
            </a:r>
            <a:r>
              <a:rPr lang="ru-RU" dirty="0" err="1"/>
              <a:t>працівника</a:t>
            </a:r>
            <a:r>
              <a:rPr lang="ru-RU" dirty="0"/>
              <a:t>;</a:t>
            </a:r>
            <a:endParaRPr lang="ru-RU" sz="1400" dirty="0"/>
          </a:p>
          <a:p>
            <a:pPr lvl="1"/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приймаються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об’єктивного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;</a:t>
            </a:r>
            <a:endParaRPr lang="ru-RU" sz="1400" dirty="0"/>
          </a:p>
          <a:p>
            <a:pPr lvl="1"/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розділяється</a:t>
            </a:r>
            <a:r>
              <a:rPr lang="ru-RU" dirty="0"/>
              <a:t>;</a:t>
            </a:r>
            <a:endParaRPr lang="ru-RU" sz="1400" dirty="0"/>
          </a:p>
          <a:p>
            <a:pPr lvl="1"/>
            <a:r>
              <a:rPr lang="ru-RU" dirty="0"/>
              <a:t>члени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і </a:t>
            </a:r>
            <a:r>
              <a:rPr lang="ru-RU" dirty="0" err="1"/>
              <a:t>зобов’язані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вдосконалюватися</a:t>
            </a:r>
            <a:r>
              <a:rPr lang="ru-RU" dirty="0"/>
              <a:t>.</a:t>
            </a:r>
            <a:endParaRPr lang="ru-RU" sz="1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567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2.	</a:t>
            </a:r>
            <a:r>
              <a:rPr lang="ru-RU" i="1" dirty="0" err="1"/>
              <a:t>Стилі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</a:t>
            </a:r>
            <a:r>
              <a:rPr lang="ru-RU" i="1" dirty="0" err="1"/>
              <a:t>організації</a:t>
            </a:r>
            <a:r>
              <a:rPr lang="ru-RU" i="1" dirty="0"/>
              <a:t>.</a:t>
            </a:r>
            <a:r>
              <a:rPr lang="ru-RU" b="1" dirty="0">
                <a:effectLst/>
              </a:rPr>
              <a:t> . </a:t>
            </a:r>
            <a:r>
              <a:rPr lang="ru-RU" sz="1300" b="1" dirty="0">
                <a:effectLst/>
              </a:rPr>
              <a:t>Класифікація організаційної культури</a:t>
            </a:r>
            <a:endParaRPr lang="uk-UA" sz="13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32296006-814B-4572-8776-076044ACAB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161691"/>
              </p:ext>
            </p:extLst>
          </p:nvPr>
        </p:nvGraphicFramePr>
        <p:xfrm>
          <a:off x="635768" y="1371600"/>
          <a:ext cx="8051032" cy="5178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2758">
                  <a:extLst>
                    <a:ext uri="{9D8B030D-6E8A-4147-A177-3AD203B41FA5}">
                      <a16:colId xmlns="" xmlns:a16="http://schemas.microsoft.com/office/drawing/2014/main" val="616471584"/>
                    </a:ext>
                  </a:extLst>
                </a:gridCol>
                <a:gridCol w="2012758">
                  <a:extLst>
                    <a:ext uri="{9D8B030D-6E8A-4147-A177-3AD203B41FA5}">
                      <a16:colId xmlns="" xmlns:a16="http://schemas.microsoft.com/office/drawing/2014/main" val="2875401163"/>
                    </a:ext>
                  </a:extLst>
                </a:gridCol>
                <a:gridCol w="2012758">
                  <a:extLst>
                    <a:ext uri="{9D8B030D-6E8A-4147-A177-3AD203B41FA5}">
                      <a16:colId xmlns="" xmlns:a16="http://schemas.microsoft.com/office/drawing/2014/main" val="2969997237"/>
                    </a:ext>
                  </a:extLst>
                </a:gridCol>
                <a:gridCol w="2012758">
                  <a:extLst>
                    <a:ext uri="{9D8B030D-6E8A-4147-A177-3AD203B41FA5}">
                      <a16:colId xmlns="" xmlns:a16="http://schemas.microsoft.com/office/drawing/2014/main" val="916922575"/>
                    </a:ext>
                  </a:extLst>
                </a:gridCol>
              </a:tblGrid>
              <a:tr h="20071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Показники культурних цінностей персоналу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Тип організаційної культури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60822764"/>
                  </a:ext>
                </a:extLst>
              </a:tr>
              <a:tr h="2007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Моноактивна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Поліактивна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Реактивна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1429651668"/>
                  </a:ext>
                </a:extLst>
              </a:tr>
              <a:tr h="3921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Кількість справ, що виконуються одночасно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Одна дія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Лінійний характер дій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Паралельно багато різних справ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Циклічний характер дій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2622666343"/>
                  </a:ext>
                </a:extLst>
              </a:tr>
              <a:tr h="7750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Ставлення до часу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Лінійне</a:t>
                      </a: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1200" dirty="0">
                          <a:effectLst/>
                        </a:rPr>
                        <a:t>Час </a:t>
                      </a:r>
                      <a:r>
                        <a:rPr lang="ru-RU" sz="1200" dirty="0" err="1">
                          <a:effectLst/>
                        </a:rPr>
                        <a:t>чітко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розпланований</a:t>
                      </a:r>
                      <a:r>
                        <a:rPr lang="ru-RU" sz="1200" dirty="0">
                          <a:effectLst/>
                        </a:rPr>
                        <a:t> за </a:t>
                      </a:r>
                      <a:r>
                        <a:rPr lang="ru-RU" sz="1200" dirty="0" err="1">
                          <a:effectLst/>
                        </a:rPr>
                        <a:t>розкладом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Лінійне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Планування справ відбувається відпо­відно до приваб­ливості справ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Розподіл часу згідно з доцільністю, правилами ввічливості і традиціями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3412946938"/>
                  </a:ext>
                </a:extLst>
              </a:tr>
              <a:tr h="3921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Стиль збору інформації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Орієнтовані на формалізовану інформацію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Орієнтовані на діалог через особисті канали інформації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Поєднання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2843982499"/>
                  </a:ext>
                </a:extLst>
              </a:tr>
              <a:tr h="3921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Основа управління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Орієнтація на факти і логіку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Орієнтація на людей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Орієнтація на людей, але постійний контроль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1581585028"/>
                  </a:ext>
                </a:extLst>
              </a:tr>
              <a:tr h="9665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Процес прийняття рішення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Швидке рішення, що приймається керівництвом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Рішення, засноване на особистому авторитеті керівника, досягнуте шляхом попереднього узгодження з провідними менеджерами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Тривале рішення, що вимагає узгодження із великим колом менеджерів (кругове рішення)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786660894"/>
                  </a:ext>
                </a:extLst>
              </a:tr>
              <a:tr h="5836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Виконання договірних зобов'язань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Обов’язкове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Можливі різні відхилення від умов договору – «краще пізніше, ніж ніколи»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Порушення умов договору, якщо це несумісне з їх уявленнями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209646290"/>
                  </a:ext>
                </a:extLst>
              </a:tr>
              <a:tr h="7750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Пошук компромісу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Легко йдуть на компроміс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Залежить від конкретного індивіда та країни, яку він представляє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Неохоче </a:t>
                      </a:r>
                      <a:r>
                        <a:rPr lang="ru-RU" sz="1200" dirty="0" err="1">
                          <a:effectLst/>
                        </a:rPr>
                        <a:t>йдуть</a:t>
                      </a:r>
                      <a:r>
                        <a:rPr lang="ru-RU" sz="1200" dirty="0">
                          <a:effectLst/>
                        </a:rPr>
                        <a:t> на </a:t>
                      </a:r>
                      <a:r>
                        <a:rPr lang="ru-RU" sz="1200" dirty="0" err="1">
                          <a:effectLst/>
                        </a:rPr>
                        <a:t>компроміс</a:t>
                      </a:r>
                      <a:r>
                        <a:rPr lang="ru-RU" sz="1200" dirty="0">
                          <a:effectLst/>
                        </a:rPr>
                        <a:t>, </a:t>
                      </a:r>
                      <a:r>
                        <a:rPr lang="ru-RU" sz="1200" dirty="0" err="1">
                          <a:effectLst/>
                        </a:rPr>
                        <a:t>оскільки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це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означає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відхід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від</a:t>
                      </a:r>
                      <a:r>
                        <a:rPr lang="ru-RU" sz="1200" dirty="0">
                          <a:effectLst/>
                        </a:rPr>
                        <a:t> консен­сусу, </a:t>
                      </a:r>
                      <a:r>
                        <a:rPr lang="ru-RU" sz="1200" dirty="0" err="1">
                          <a:effectLst/>
                        </a:rPr>
                        <a:t>виробленого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компанією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37" marR="18637" marT="9318" marB="9318" anchor="ctr"/>
                </a:tc>
                <a:extLst>
                  <a:ext uri="{0D108BD9-81ED-4DB2-BD59-A6C34878D82A}">
                    <a16:rowId xmlns="" xmlns:a16="http://schemas.microsoft.com/office/drawing/2014/main" val="3783887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095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2.	</a:t>
            </a:r>
            <a:r>
              <a:rPr lang="ru-RU" i="1" dirty="0" err="1"/>
              <a:t>Стилі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</a:t>
            </a:r>
            <a:r>
              <a:rPr lang="ru-RU" i="1" dirty="0" err="1"/>
              <a:t>організації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2877" y="1700808"/>
            <a:ext cx="835824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/>
          </a:p>
          <a:p>
            <a:pPr lvl="1"/>
            <a:endParaRPr lang="ru-RU" sz="1400" dirty="0"/>
          </a:p>
          <a:p>
            <a:r>
              <a:rPr lang="ru-RU" dirty="0" err="1"/>
              <a:t>Типовими</a:t>
            </a:r>
            <a:r>
              <a:rPr lang="ru-RU" dirty="0"/>
              <a:t> </a:t>
            </a:r>
            <a:r>
              <a:rPr lang="ru-RU" dirty="0" err="1"/>
              <a:t>представниками</a:t>
            </a:r>
            <a:r>
              <a:rPr lang="ru-RU" dirty="0"/>
              <a:t> </a:t>
            </a:r>
            <a:r>
              <a:rPr lang="ru-RU" b="1" dirty="0" err="1"/>
              <a:t>моноактивних</a:t>
            </a:r>
            <a:r>
              <a:rPr lang="ru-RU" b="1" dirty="0"/>
              <a:t> культур</a:t>
            </a:r>
            <a:r>
              <a:rPr lang="ru-RU" dirty="0"/>
              <a:t> є: </a:t>
            </a:r>
            <a:r>
              <a:rPr lang="ru-RU" dirty="0" err="1"/>
              <a:t>американці</a:t>
            </a:r>
            <a:r>
              <a:rPr lang="ru-RU" dirty="0"/>
              <a:t>, </a:t>
            </a:r>
            <a:r>
              <a:rPr lang="ru-RU" dirty="0" err="1"/>
              <a:t>англійці</a:t>
            </a:r>
            <a:r>
              <a:rPr lang="ru-RU" dirty="0"/>
              <a:t>, </a:t>
            </a:r>
            <a:r>
              <a:rPr lang="ru-RU" dirty="0" err="1"/>
              <a:t>німці</a:t>
            </a:r>
            <a:r>
              <a:rPr lang="ru-RU" dirty="0"/>
              <a:t>, </a:t>
            </a:r>
            <a:r>
              <a:rPr lang="ru-RU" dirty="0" err="1"/>
              <a:t>північні</a:t>
            </a:r>
            <a:r>
              <a:rPr lang="ru-RU" dirty="0"/>
              <a:t> </a:t>
            </a:r>
            <a:r>
              <a:rPr lang="ru-RU" dirty="0" err="1"/>
              <a:t>європейці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методично, </a:t>
            </a:r>
            <a:r>
              <a:rPr lang="ru-RU" dirty="0" err="1"/>
              <a:t>послідовно</a:t>
            </a:r>
            <a:r>
              <a:rPr lang="ru-RU" dirty="0"/>
              <a:t> і пунктуально </a:t>
            </a:r>
            <a:r>
              <a:rPr lang="ru-RU" dirty="0" err="1"/>
              <a:t>організовують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час, </a:t>
            </a:r>
            <a:r>
              <a:rPr lang="ru-RU" dirty="0" err="1"/>
              <a:t>розбивають</a:t>
            </a:r>
            <a:r>
              <a:rPr lang="ru-RU" dirty="0"/>
              <a:t> свою </a:t>
            </a:r>
            <a:r>
              <a:rPr lang="ru-RU" dirty="0" err="1"/>
              <a:t>діяльність</a:t>
            </a:r>
            <a:r>
              <a:rPr lang="ru-RU" dirty="0"/>
              <a:t> на </a:t>
            </a:r>
            <a:r>
              <a:rPr lang="ru-RU" dirty="0" err="1"/>
              <a:t>послідовні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, </a:t>
            </a:r>
            <a:r>
              <a:rPr lang="ru-RU" dirty="0" err="1"/>
              <a:t>вирішуючи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в </a:t>
            </a:r>
            <a:r>
              <a:rPr lang="ru-RU" dirty="0" err="1"/>
              <a:t>жорсткій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, </a:t>
            </a:r>
            <a:r>
              <a:rPr lang="ru-RU" dirty="0" err="1"/>
              <a:t>концентруючись</a:t>
            </a:r>
            <a:r>
              <a:rPr lang="ru-RU" dirty="0"/>
              <a:t> на кожному </a:t>
            </a:r>
            <a:r>
              <a:rPr lang="ru-RU" dirty="0" err="1"/>
              <a:t>окремому</a:t>
            </a:r>
            <a:r>
              <a:rPr lang="ru-RU" dirty="0"/>
              <a:t> </a:t>
            </a:r>
            <a:r>
              <a:rPr lang="ru-RU" dirty="0" err="1"/>
              <a:t>відрізку</a:t>
            </a:r>
            <a:r>
              <a:rPr lang="ru-RU" dirty="0"/>
              <a:t> і таким чином </a:t>
            </a:r>
            <a:r>
              <a:rPr lang="ru-RU" dirty="0" err="1"/>
              <a:t>домагаються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досконалого</a:t>
            </a:r>
            <a:r>
              <a:rPr lang="ru-RU" dirty="0"/>
              <a:t> результату.</a:t>
            </a:r>
          </a:p>
          <a:p>
            <a:r>
              <a:rPr lang="ru-RU" dirty="0"/>
              <a:t>У </a:t>
            </a:r>
            <a:r>
              <a:rPr lang="ru-RU" b="1" dirty="0" err="1"/>
              <a:t>поліактивній</a:t>
            </a:r>
            <a:r>
              <a:rPr lang="ru-RU" b="1" dirty="0"/>
              <a:t> </a:t>
            </a:r>
            <a:r>
              <a:rPr lang="ru-RU" b="1" dirty="0" err="1"/>
              <a:t>культурі</a:t>
            </a:r>
            <a:r>
              <a:rPr lang="ru-RU" dirty="0"/>
              <a:t>, </a:t>
            </a:r>
            <a:r>
              <a:rPr lang="ru-RU" dirty="0" err="1"/>
              <a:t>типовими</a:t>
            </a:r>
            <a:r>
              <a:rPr lang="ru-RU" dirty="0"/>
              <a:t> </a:t>
            </a:r>
            <a:r>
              <a:rPr lang="ru-RU" dirty="0" err="1"/>
              <a:t>представниками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</a:t>
            </a:r>
            <a:r>
              <a:rPr lang="ru-RU" dirty="0" err="1"/>
              <a:t>латиноамериканці</a:t>
            </a:r>
            <a:r>
              <a:rPr lang="ru-RU" dirty="0"/>
              <a:t>, </a:t>
            </a:r>
            <a:r>
              <a:rPr lang="ru-RU" dirty="0" err="1"/>
              <a:t>південні</a:t>
            </a:r>
            <a:r>
              <a:rPr lang="ru-RU" dirty="0"/>
              <a:t> </a:t>
            </a:r>
            <a:r>
              <a:rPr lang="ru-RU" dirty="0" err="1"/>
              <a:t>європейці</a:t>
            </a:r>
            <a:r>
              <a:rPr lang="ru-RU" dirty="0"/>
              <a:t>, </a:t>
            </a:r>
            <a:r>
              <a:rPr lang="ru-RU" dirty="0" err="1"/>
              <a:t>українці</a:t>
            </a:r>
            <a:r>
              <a:rPr lang="ru-RU" dirty="0"/>
              <a:t>, </a:t>
            </a:r>
            <a:r>
              <a:rPr lang="ru-RU" dirty="0" err="1"/>
              <a:t>росіяни</a:t>
            </a:r>
            <a:r>
              <a:rPr lang="ru-RU" dirty="0"/>
              <a:t>,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справ (</a:t>
            </a:r>
            <a:r>
              <a:rPr lang="ru-RU" dirty="0" err="1"/>
              <a:t>нерідко</a:t>
            </a:r>
            <a:r>
              <a:rPr lang="ru-RU" dirty="0"/>
              <a:t> не </a:t>
            </a:r>
            <a:r>
              <a:rPr lang="ru-RU" dirty="0" err="1"/>
              <a:t>доводячи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).</a:t>
            </a:r>
          </a:p>
          <a:p>
            <a:r>
              <a:rPr lang="ru-RU" dirty="0"/>
              <a:t>Персонал </a:t>
            </a:r>
            <a:r>
              <a:rPr lang="ru-RU" dirty="0" err="1"/>
              <a:t>поліактивних</a:t>
            </a:r>
            <a:r>
              <a:rPr lang="ru-RU" dirty="0"/>
              <a:t> культур </a:t>
            </a:r>
            <a:r>
              <a:rPr lang="ru-RU" dirty="0" err="1"/>
              <a:t>дуже</a:t>
            </a:r>
            <a:r>
              <a:rPr lang="ru-RU" dirty="0"/>
              <a:t> легко </a:t>
            </a:r>
            <a:r>
              <a:rPr lang="ru-RU" dirty="0" err="1"/>
              <a:t>перебудовується</a:t>
            </a:r>
            <a:r>
              <a:rPr lang="ru-RU" dirty="0"/>
              <a:t> з </a:t>
            </a:r>
            <a:r>
              <a:rPr lang="ru-RU" dirty="0" err="1"/>
              <a:t>вирішення</a:t>
            </a:r>
            <a:r>
              <a:rPr lang="ru-RU" dirty="0"/>
              <a:t> одного </a:t>
            </a:r>
            <a:r>
              <a:rPr lang="ru-RU" dirty="0" err="1"/>
              <a:t>завдання</a:t>
            </a:r>
            <a:r>
              <a:rPr lang="ru-RU" dirty="0"/>
              <a:t> на </a:t>
            </a:r>
            <a:r>
              <a:rPr lang="ru-RU" dirty="0" err="1"/>
              <a:t>інше</a:t>
            </a:r>
            <a:r>
              <a:rPr lang="ru-RU" dirty="0"/>
              <a:t>.</a:t>
            </a:r>
          </a:p>
          <a:p>
            <a:r>
              <a:rPr lang="ru-RU" dirty="0"/>
              <a:t>У </a:t>
            </a:r>
            <a:r>
              <a:rPr lang="ru-RU" b="1" dirty="0" err="1"/>
              <a:t>реактивній</a:t>
            </a:r>
            <a:r>
              <a:rPr lang="ru-RU" b="1" dirty="0"/>
              <a:t> </a:t>
            </a:r>
            <a:r>
              <a:rPr lang="ru-RU" b="1" dirty="0" err="1"/>
              <a:t>культурі</a:t>
            </a:r>
            <a:r>
              <a:rPr lang="ru-RU" dirty="0"/>
              <a:t> (</a:t>
            </a:r>
            <a:r>
              <a:rPr lang="ru-RU" dirty="0" err="1"/>
              <a:t>Японія</a:t>
            </a:r>
            <a:r>
              <a:rPr lang="ru-RU" dirty="0"/>
              <a:t>, </a:t>
            </a:r>
            <a:r>
              <a:rPr lang="ru-RU" u="sng" dirty="0">
                <a:hlinkClick r:id="rId2"/>
              </a:rPr>
              <a:t>Китай</a:t>
            </a:r>
            <a:r>
              <a:rPr lang="ru-RU" dirty="0"/>
              <a:t>, Тайвань, </a:t>
            </a:r>
            <a:r>
              <a:rPr lang="ru-RU" dirty="0" err="1"/>
              <a:t>Фінляндія</a:t>
            </a:r>
            <a:r>
              <a:rPr lang="ru-RU" dirty="0"/>
              <a:t>, Корея, </a:t>
            </a:r>
            <a:r>
              <a:rPr lang="ru-RU" dirty="0" err="1"/>
              <a:t>Туреччина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організовується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не за строгим і </a:t>
            </a:r>
            <a:r>
              <a:rPr lang="ru-RU" dirty="0" err="1"/>
              <a:t>незмінним</a:t>
            </a:r>
            <a:r>
              <a:rPr lang="ru-RU" dirty="0"/>
              <a:t> планом, а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, як </a:t>
            </a:r>
            <a:r>
              <a:rPr lang="ru-RU" dirty="0" err="1"/>
              <a:t>реакція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. </a:t>
            </a:r>
            <a:r>
              <a:rPr lang="ru-RU" dirty="0" err="1"/>
              <a:t>Представники</a:t>
            </a:r>
            <a:r>
              <a:rPr lang="ru-RU" dirty="0"/>
              <a:t> </a:t>
            </a:r>
            <a:r>
              <a:rPr lang="ru-RU" dirty="0" err="1"/>
              <a:t>реактивних</a:t>
            </a:r>
            <a:r>
              <a:rPr lang="ru-RU" dirty="0"/>
              <a:t> культур </a:t>
            </a:r>
            <a:r>
              <a:rPr lang="ru-RU" dirty="0" err="1"/>
              <a:t>вважають</a:t>
            </a:r>
            <a:r>
              <a:rPr lang="ru-RU" dirty="0"/>
              <a:t> за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вислухати</a:t>
            </a:r>
            <a:r>
              <a:rPr lang="ru-RU" dirty="0"/>
              <a:t> і </a:t>
            </a:r>
            <a:r>
              <a:rPr lang="ru-RU" dirty="0" err="1"/>
              <a:t>з'ясувати</a:t>
            </a:r>
            <a:r>
              <a:rPr lang="ru-RU" dirty="0"/>
              <a:t> </a:t>
            </a:r>
            <a:r>
              <a:rPr lang="ru-RU" dirty="0" err="1"/>
              <a:t>позицію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, а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сформулювати</a:t>
            </a:r>
            <a:r>
              <a:rPr lang="ru-RU" dirty="0"/>
              <a:t> свою </a:t>
            </a:r>
            <a:r>
              <a:rPr lang="ru-RU" dirty="0" err="1"/>
              <a:t>власну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5924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2.	</a:t>
            </a:r>
            <a:r>
              <a:rPr lang="ru-RU" i="1" dirty="0" err="1"/>
              <a:t>Стилі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</a:t>
            </a:r>
            <a:r>
              <a:rPr lang="ru-RU" i="1" dirty="0" err="1"/>
              <a:t>організації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7682" y="1052736"/>
            <a:ext cx="83582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b="1" dirty="0" err="1"/>
              <a:t>Ієрархічна</a:t>
            </a:r>
            <a:r>
              <a:rPr lang="ru-RU" b="1" dirty="0"/>
              <a:t> культура.</a:t>
            </a:r>
            <a:r>
              <a:rPr lang="ru-RU" dirty="0"/>
              <a:t> Для </a:t>
            </a:r>
            <a:r>
              <a:rPr lang="ru-RU" dirty="0" err="1"/>
              <a:t>цього</a:t>
            </a:r>
            <a:r>
              <a:rPr lang="ru-RU" dirty="0"/>
              <a:t> виду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притаманний</a:t>
            </a:r>
            <a:r>
              <a:rPr lang="ru-RU" dirty="0"/>
              <a:t> акцент на </a:t>
            </a:r>
            <a:r>
              <a:rPr lang="ru-RU" dirty="0" err="1"/>
              <a:t>стратегію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послідовний</a:t>
            </a:r>
            <a:r>
              <a:rPr lang="ru-RU" dirty="0"/>
              <a:t> образ </a:t>
            </a:r>
            <a:r>
              <a:rPr lang="ru-RU" dirty="0" err="1"/>
              <a:t>дій</a:t>
            </a:r>
            <a:r>
              <a:rPr lang="ru-RU" dirty="0"/>
              <a:t> у </a:t>
            </a:r>
            <a:r>
              <a:rPr lang="ru-RU" dirty="0" err="1"/>
              <a:t>стабільному</a:t>
            </a:r>
            <a:r>
              <a:rPr lang="ru-RU" dirty="0"/>
              <a:t> </a:t>
            </a:r>
            <a:r>
              <a:rPr lang="ru-RU" dirty="0" err="1"/>
              <a:t>навколишньому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. Тут </a:t>
            </a:r>
            <a:r>
              <a:rPr lang="ru-RU" dirty="0" err="1"/>
              <a:t>символи</a:t>
            </a:r>
            <a:r>
              <a:rPr lang="ru-RU" dirty="0"/>
              <a:t>, </a:t>
            </a:r>
            <a:r>
              <a:rPr lang="ru-RU" dirty="0" err="1"/>
              <a:t>взірці</a:t>
            </a:r>
            <a:r>
              <a:rPr lang="ru-RU" dirty="0"/>
              <a:t> для </a:t>
            </a:r>
            <a:r>
              <a:rPr lang="ru-RU" dirty="0" err="1"/>
              <a:t>наслідування</a:t>
            </a:r>
            <a:r>
              <a:rPr lang="ru-RU" dirty="0"/>
              <a:t> і </a:t>
            </a:r>
            <a:r>
              <a:rPr lang="ru-RU" dirty="0" err="1"/>
              <a:t>церемонії</a:t>
            </a:r>
            <a:r>
              <a:rPr lang="ru-RU" dirty="0"/>
              <a:t> </a:t>
            </a:r>
            <a:r>
              <a:rPr lang="ru-RU" dirty="0" err="1"/>
              <a:t>підкреслюють</a:t>
            </a:r>
            <a:r>
              <a:rPr lang="ru-RU" dirty="0"/>
              <a:t>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, </a:t>
            </a:r>
            <a:r>
              <a:rPr lang="ru-RU" dirty="0" err="1"/>
              <a:t>традицій</a:t>
            </a:r>
            <a:r>
              <a:rPr lang="ru-RU" dirty="0"/>
              <a:t> та </a:t>
            </a:r>
            <a:r>
              <a:rPr lang="ru-RU" dirty="0" err="1"/>
              <a:t>відповідності</a:t>
            </a:r>
            <a:r>
              <a:rPr lang="ru-RU" dirty="0"/>
              <a:t>, </a:t>
            </a:r>
            <a:r>
              <a:rPr lang="ru-RU" dirty="0" err="1"/>
              <a:t>затвердженої</a:t>
            </a:r>
            <a:r>
              <a:rPr lang="ru-RU" dirty="0"/>
              <a:t> в </a:t>
            </a:r>
            <a:r>
              <a:rPr lang="ru-RU" dirty="0" err="1"/>
              <a:t>політиці</a:t>
            </a:r>
            <a:r>
              <a:rPr lang="ru-RU" dirty="0"/>
              <a:t>. </a:t>
            </a:r>
            <a:r>
              <a:rPr lang="ru-RU" dirty="0" err="1"/>
              <a:t>Організація</a:t>
            </a:r>
            <a:r>
              <a:rPr lang="ru-RU" dirty="0"/>
              <a:t> з такою культурою </a:t>
            </a:r>
            <a:r>
              <a:rPr lang="ru-RU" dirty="0" err="1"/>
              <a:t>процвітає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та </a:t>
            </a:r>
            <a:r>
              <a:rPr lang="ru-RU" dirty="0" err="1"/>
              <a:t>економічності</a:t>
            </a:r>
            <a:r>
              <a:rPr lang="ru-RU" dirty="0"/>
              <a:t>. </a:t>
            </a:r>
            <a:r>
              <a:rPr lang="ru-RU" dirty="0" err="1"/>
              <a:t>Ключовими</a:t>
            </a:r>
            <a:r>
              <a:rPr lang="ru-RU" dirty="0"/>
              <a:t> </a:t>
            </a:r>
            <a:r>
              <a:rPr lang="ru-RU" dirty="0" err="1"/>
              <a:t>цінностями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чіткі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стандартизовані</a:t>
            </a:r>
            <a:r>
              <a:rPr lang="ru-RU" dirty="0"/>
              <a:t> правила і </a:t>
            </a:r>
            <a:r>
              <a:rPr lang="ru-RU" dirty="0" err="1"/>
              <a:t>процедури</a:t>
            </a:r>
            <a:r>
              <a:rPr lang="ru-RU" dirty="0"/>
              <a:t>,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та контролю.</a:t>
            </a:r>
          </a:p>
          <a:p>
            <a:r>
              <a:rPr lang="ru-RU" b="1" dirty="0" err="1"/>
              <a:t>Ринкова</a:t>
            </a:r>
            <a:r>
              <a:rPr lang="ru-RU" b="1" dirty="0"/>
              <a:t> культура.</a:t>
            </a:r>
            <a:r>
              <a:rPr lang="ru-RU" dirty="0"/>
              <a:t> Тут </a:t>
            </a:r>
            <a:r>
              <a:rPr lang="ru-RU" dirty="0" err="1"/>
              <a:t>йдеться</a:t>
            </a:r>
            <a:r>
              <a:rPr lang="ru-RU" dirty="0"/>
              <a:t> не про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маркетингової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подання</a:t>
            </a:r>
            <a:r>
              <a:rPr lang="ru-RU" dirty="0"/>
              <a:t> про </a:t>
            </a:r>
            <a:r>
              <a:rPr lang="ru-RU" dirty="0" err="1"/>
              <a:t>споживачів</a:t>
            </a:r>
            <a:r>
              <a:rPr lang="ru-RU" dirty="0"/>
              <a:t> на ринку. Так </a:t>
            </a:r>
            <a:r>
              <a:rPr lang="ru-RU" dirty="0" err="1"/>
              <a:t>визначається</a:t>
            </a:r>
            <a:r>
              <a:rPr lang="ru-RU" dirty="0"/>
              <a:t> тип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функціонує</a:t>
            </a:r>
            <a:r>
              <a:rPr lang="ru-RU" dirty="0"/>
              <a:t> як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орієнтованої</a:t>
            </a:r>
            <a:r>
              <a:rPr lang="ru-RU" dirty="0"/>
              <a:t> на </a:t>
            </a:r>
            <a:r>
              <a:rPr lang="ru-RU" dirty="0" err="1"/>
              <a:t>зовнішнє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r>
              <a:rPr lang="ru-RU" dirty="0"/>
              <a:t>, а не на </a:t>
            </a:r>
            <a:r>
              <a:rPr lang="ru-RU" dirty="0" err="1"/>
              <a:t>внутрішній</a:t>
            </a:r>
            <a:r>
              <a:rPr lang="ru-RU" dirty="0"/>
              <a:t> стан. </a:t>
            </a:r>
            <a:r>
              <a:rPr lang="ru-RU" dirty="0" err="1"/>
              <a:t>Базисні</a:t>
            </a:r>
            <a:r>
              <a:rPr lang="ru-RU" dirty="0"/>
              <a:t> </a:t>
            </a:r>
            <a:r>
              <a:rPr lang="ru-RU" dirty="0" err="1"/>
              <a:t>допущення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в </a:t>
            </a:r>
            <a:r>
              <a:rPr lang="ru-RU" dirty="0" err="1"/>
              <a:t>наступному</a:t>
            </a:r>
            <a:r>
              <a:rPr lang="ru-RU" dirty="0"/>
              <a:t>: </a:t>
            </a:r>
            <a:r>
              <a:rPr lang="ru-RU" dirty="0" err="1"/>
              <a:t>зовнішнє</a:t>
            </a:r>
            <a:r>
              <a:rPr lang="ru-RU" dirty="0"/>
              <a:t> </a:t>
            </a:r>
            <a:r>
              <a:rPr lang="ru-RU" dirty="0" err="1"/>
              <a:t>оточення</a:t>
            </a:r>
            <a:r>
              <a:rPr lang="ru-RU" dirty="0"/>
              <a:t> – </a:t>
            </a:r>
            <a:r>
              <a:rPr lang="ru-RU" dirty="0" err="1"/>
              <a:t>ворожий</a:t>
            </a:r>
            <a:r>
              <a:rPr lang="ru-RU" dirty="0"/>
              <a:t> </a:t>
            </a:r>
            <a:r>
              <a:rPr lang="ru-RU" dirty="0" err="1"/>
              <a:t>виклик</a:t>
            </a:r>
            <a:r>
              <a:rPr lang="ru-RU" dirty="0"/>
              <a:t>; </a:t>
            </a:r>
            <a:r>
              <a:rPr lang="ru-RU" dirty="0" err="1"/>
              <a:t>споживачі</a:t>
            </a:r>
            <a:r>
              <a:rPr lang="ru-RU" dirty="0"/>
              <a:t> </a:t>
            </a:r>
            <a:r>
              <a:rPr lang="ru-RU" dirty="0" err="1"/>
              <a:t>перебірливі</a:t>
            </a:r>
            <a:r>
              <a:rPr lang="ru-RU" dirty="0"/>
              <a:t>;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веде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 з метою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в конкурентному </a:t>
            </a:r>
            <a:r>
              <a:rPr lang="ru-RU" dirty="0" err="1"/>
              <a:t>середовищі</a:t>
            </a:r>
            <a:r>
              <a:rPr lang="ru-RU" dirty="0"/>
              <a:t>. При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пов’язує</a:t>
            </a:r>
            <a:r>
              <a:rPr lang="ru-RU" dirty="0"/>
              <a:t> </a:t>
            </a:r>
            <a:r>
              <a:rPr lang="ru-RU" dirty="0" err="1"/>
              <a:t>воєдино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перемагати</a:t>
            </a:r>
            <a:r>
              <a:rPr lang="ru-RU" dirty="0"/>
              <a:t>.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в </a:t>
            </a:r>
            <a:r>
              <a:rPr lang="ru-RU" dirty="0" err="1"/>
              <a:t>термінах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і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проникнення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. </a:t>
            </a:r>
            <a:r>
              <a:rPr lang="ru-RU" dirty="0" err="1"/>
              <a:t>Важливими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випередження</a:t>
            </a:r>
            <a:r>
              <a:rPr lang="ru-RU" dirty="0"/>
              <a:t> </a:t>
            </a:r>
            <a:r>
              <a:rPr lang="ru-RU" dirty="0" err="1"/>
              <a:t>суперників</a:t>
            </a:r>
            <a:r>
              <a:rPr lang="ru-RU" dirty="0"/>
              <a:t> по </a:t>
            </a:r>
            <a:r>
              <a:rPr lang="ru-RU" dirty="0" err="1"/>
              <a:t>конкурентній</a:t>
            </a:r>
            <a:r>
              <a:rPr lang="ru-RU" dirty="0"/>
              <a:t> </a:t>
            </a:r>
            <a:r>
              <a:rPr lang="ru-RU" dirty="0" err="1"/>
              <a:t>боротьбі</a:t>
            </a:r>
            <a:r>
              <a:rPr lang="ru-RU" dirty="0"/>
              <a:t> та </a:t>
            </a:r>
            <a:r>
              <a:rPr lang="ru-RU" dirty="0" err="1"/>
              <a:t>лідерство</a:t>
            </a:r>
            <a:r>
              <a:rPr lang="ru-RU" dirty="0"/>
              <a:t> на ринку.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006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2.	</a:t>
            </a:r>
            <a:r>
              <a:rPr lang="ru-RU" i="1" dirty="0" err="1"/>
              <a:t>Стилі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</a:t>
            </a:r>
            <a:r>
              <a:rPr lang="ru-RU" i="1" dirty="0" err="1"/>
              <a:t>організації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7682" y="1052736"/>
            <a:ext cx="83582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b="1" dirty="0"/>
              <a:t>Кланова культура.</a:t>
            </a:r>
            <a:r>
              <a:rPr lang="ru-RU" dirty="0"/>
              <a:t> </a:t>
            </a:r>
            <a:r>
              <a:rPr lang="ru-RU" dirty="0" err="1"/>
              <a:t>Організації</a:t>
            </a:r>
            <a:r>
              <a:rPr lang="ru-RU" dirty="0"/>
              <a:t> кланового типу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поділом</a:t>
            </a:r>
            <a:r>
              <a:rPr lang="ru-RU" dirty="0"/>
              <a:t> </a:t>
            </a:r>
            <a:r>
              <a:rPr lang="ru-RU" dirty="0" err="1"/>
              <a:t>усіма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і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згуртованістю</a:t>
            </a:r>
            <a:r>
              <a:rPr lang="ru-RU" dirty="0"/>
              <a:t>, </a:t>
            </a:r>
            <a:r>
              <a:rPr lang="ru-RU" dirty="0" err="1"/>
              <a:t>співучастю</a:t>
            </a:r>
            <a:r>
              <a:rPr lang="ru-RU" dirty="0"/>
              <a:t>, </a:t>
            </a:r>
            <a:r>
              <a:rPr lang="ru-RU" dirty="0" err="1"/>
              <a:t>індивідуальністю</a:t>
            </a:r>
            <a:r>
              <a:rPr lang="ru-RU" dirty="0"/>
              <a:t> і </a:t>
            </a:r>
            <a:r>
              <a:rPr lang="ru-RU" dirty="0" err="1"/>
              <a:t>відчуттям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як «ми».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базисні</a:t>
            </a:r>
            <a:r>
              <a:rPr lang="ru-RU" dirty="0"/>
              <a:t> </a:t>
            </a:r>
            <a:r>
              <a:rPr lang="ru-RU" dirty="0" err="1"/>
              <a:t>припущення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оточенням</a:t>
            </a:r>
            <a:r>
              <a:rPr lang="ru-RU" dirty="0"/>
              <a:t> </a:t>
            </a:r>
            <a:r>
              <a:rPr lang="ru-RU" dirty="0" err="1"/>
              <a:t>найлегше</a:t>
            </a:r>
            <a:r>
              <a:rPr lang="ru-RU" dirty="0"/>
              <a:t> </a:t>
            </a:r>
            <a:r>
              <a:rPr lang="ru-RU" dirty="0" err="1"/>
              <a:t>впоратися</a:t>
            </a:r>
            <a:r>
              <a:rPr lang="ru-RU" dirty="0"/>
              <a:t>, </a:t>
            </a:r>
            <a:r>
              <a:rPr lang="ru-RU" dirty="0" err="1"/>
              <a:t>організовуючи</a:t>
            </a:r>
            <a:r>
              <a:rPr lang="ru-RU" dirty="0"/>
              <a:t> </a:t>
            </a:r>
            <a:r>
              <a:rPr lang="ru-RU" dirty="0" err="1"/>
              <a:t>бригадну</a:t>
            </a:r>
            <a:r>
              <a:rPr lang="ru-RU" dirty="0"/>
              <a:t> роботу і </a:t>
            </a:r>
            <a:r>
              <a:rPr lang="ru-RU" dirty="0" err="1"/>
              <a:t>піклуючись</a:t>
            </a:r>
            <a:r>
              <a:rPr lang="ru-RU" dirty="0"/>
              <a:t> про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найманих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. </a:t>
            </a:r>
            <a:r>
              <a:rPr lang="ru-RU" dirty="0" err="1"/>
              <a:t>Споживачів</a:t>
            </a:r>
            <a:r>
              <a:rPr lang="ru-RU" dirty="0"/>
              <a:t> тут </a:t>
            </a:r>
            <a:r>
              <a:rPr lang="ru-RU" dirty="0" err="1"/>
              <a:t>сприймають</a:t>
            </a:r>
            <a:r>
              <a:rPr lang="ru-RU" dirty="0"/>
              <a:t> як </a:t>
            </a:r>
            <a:r>
              <a:rPr lang="ru-RU" dirty="0" err="1"/>
              <a:t>партнерів</a:t>
            </a:r>
            <a:r>
              <a:rPr lang="ru-RU" dirty="0"/>
              <a:t>, а головне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менеджерів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делегуванні</a:t>
            </a:r>
            <a:r>
              <a:rPr lang="ru-RU" dirty="0"/>
              <a:t> </a:t>
            </a:r>
            <a:r>
              <a:rPr lang="ru-RU" dirty="0" err="1"/>
              <a:t>найманим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і </a:t>
            </a:r>
            <a:r>
              <a:rPr lang="ru-RU" dirty="0" err="1"/>
              <a:t>спрощення</a:t>
            </a:r>
            <a:r>
              <a:rPr lang="ru-RU" dirty="0"/>
              <a:t> умов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бізнесі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для </a:t>
            </a:r>
            <a:r>
              <a:rPr lang="ru-RU" dirty="0" err="1"/>
              <a:t>демонстрації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відданості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та </a:t>
            </a:r>
            <a:r>
              <a:rPr lang="ru-RU" dirty="0" err="1"/>
              <a:t>самовдосконалення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 err="1"/>
              <a:t>Адхократична</a:t>
            </a:r>
            <a:r>
              <a:rPr lang="ru-RU" b="1" dirty="0"/>
              <a:t> культура.</a:t>
            </a:r>
            <a:r>
              <a:rPr lang="ru-RU" dirty="0"/>
              <a:t> Слово «</a:t>
            </a:r>
            <a:r>
              <a:rPr lang="ru-RU" dirty="0" err="1"/>
              <a:t>адхократія</a:t>
            </a:r>
            <a:r>
              <a:rPr lang="ru-RU" dirty="0"/>
              <a:t>» 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латинського</a:t>
            </a:r>
            <a:r>
              <a:rPr lang="ru-RU" dirty="0"/>
              <a:t> </a:t>
            </a:r>
            <a:r>
              <a:rPr lang="ru-RU" dirty="0" err="1"/>
              <a:t>ad</a:t>
            </a:r>
            <a:r>
              <a:rPr lang="ru-RU" dirty="0"/>
              <a:t> </a:t>
            </a:r>
            <a:r>
              <a:rPr lang="ru-RU" dirty="0" err="1"/>
              <a:t>hoc</a:t>
            </a:r>
            <a:r>
              <a:rPr lang="ru-RU" dirty="0"/>
              <a:t> – з </a:t>
            </a:r>
            <a:r>
              <a:rPr lang="ru-RU" dirty="0" err="1"/>
              <a:t>нагоди</a:t>
            </a:r>
            <a:r>
              <a:rPr lang="ru-RU" dirty="0"/>
              <a:t>)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якусь</a:t>
            </a:r>
            <a:r>
              <a:rPr lang="ru-RU" dirty="0"/>
              <a:t> </a:t>
            </a:r>
            <a:r>
              <a:rPr lang="ru-RU" dirty="0" err="1"/>
              <a:t>тимчасову</a:t>
            </a:r>
            <a:r>
              <a:rPr lang="ru-RU" dirty="0"/>
              <a:t>, </a:t>
            </a:r>
            <a:r>
              <a:rPr lang="ru-RU" dirty="0" err="1"/>
              <a:t>спеціалізовану</a:t>
            </a:r>
            <a:r>
              <a:rPr lang="ru-RU" dirty="0"/>
              <a:t>, </a:t>
            </a:r>
            <a:r>
              <a:rPr lang="ru-RU" dirty="0" err="1"/>
              <a:t>динамічну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r>
              <a:rPr lang="ru-RU" dirty="0"/>
              <a:t> </a:t>
            </a:r>
            <a:r>
              <a:rPr lang="ru-RU" dirty="0" err="1"/>
              <a:t>одиницю</a:t>
            </a:r>
            <a:r>
              <a:rPr lang="ru-RU" dirty="0"/>
              <a:t>. Головна мета </a:t>
            </a:r>
            <a:r>
              <a:rPr lang="ru-RU" dirty="0" err="1"/>
              <a:t>адхократії</a:t>
            </a:r>
            <a:r>
              <a:rPr lang="ru-RU" dirty="0"/>
              <a:t> – </a:t>
            </a:r>
            <a:r>
              <a:rPr lang="ru-RU" dirty="0" err="1"/>
              <a:t>посилювати</a:t>
            </a:r>
            <a:r>
              <a:rPr lang="ru-RU" dirty="0"/>
              <a:t> </a:t>
            </a:r>
            <a:r>
              <a:rPr lang="ru-RU" dirty="0" err="1"/>
              <a:t>адаптивність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і </a:t>
            </a:r>
            <a:r>
              <a:rPr lang="ru-RU" dirty="0" err="1"/>
              <a:t>творчий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до </a:t>
            </a:r>
            <a:r>
              <a:rPr lang="ru-RU" dirty="0" err="1"/>
              <a:t>справи</a:t>
            </a:r>
            <a:r>
              <a:rPr lang="ru-RU" dirty="0"/>
              <a:t> в </a:t>
            </a:r>
            <a:r>
              <a:rPr lang="ru-RU" dirty="0" err="1"/>
              <a:t>ситуаціях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, </a:t>
            </a:r>
            <a:r>
              <a:rPr lang="ru-RU" dirty="0" err="1"/>
              <a:t>двозначності</a:t>
            </a:r>
            <a:r>
              <a:rPr lang="ru-RU" dirty="0"/>
              <a:t> та </a:t>
            </a:r>
            <a:r>
              <a:rPr lang="ru-RU" dirty="0" err="1"/>
              <a:t>перевантаженості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. </a:t>
            </a:r>
            <a:r>
              <a:rPr lang="ru-RU" dirty="0" err="1"/>
              <a:t>Адхократичну</a:t>
            </a:r>
            <a:r>
              <a:rPr lang="ru-RU" dirty="0"/>
              <a:t> культуру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динамічне</a:t>
            </a:r>
            <a:r>
              <a:rPr lang="ru-RU" dirty="0"/>
              <a:t>, </a:t>
            </a:r>
            <a:r>
              <a:rPr lang="ru-RU" dirty="0" err="1"/>
              <a:t>підприємницьке</a:t>
            </a:r>
            <a:r>
              <a:rPr lang="ru-RU" dirty="0"/>
              <a:t> і </a:t>
            </a:r>
            <a:r>
              <a:rPr lang="ru-RU" dirty="0" err="1"/>
              <a:t>творче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коли люди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жертвувати</a:t>
            </a:r>
            <a:r>
              <a:rPr lang="ru-RU" dirty="0"/>
              <a:t> собою і </a:t>
            </a:r>
            <a:r>
              <a:rPr lang="ru-RU" dirty="0" err="1"/>
              <a:t>йти</a:t>
            </a:r>
            <a:r>
              <a:rPr lang="ru-RU" dirty="0"/>
              <a:t> на </a:t>
            </a:r>
            <a:r>
              <a:rPr lang="ru-RU" dirty="0" err="1"/>
              <a:t>ризик</a:t>
            </a:r>
            <a:r>
              <a:rPr lang="ru-RU" dirty="0"/>
              <a:t>. </a:t>
            </a:r>
            <a:r>
              <a:rPr lang="ru-RU" dirty="0" err="1"/>
              <a:t>Сполучною</a:t>
            </a:r>
            <a:r>
              <a:rPr lang="ru-RU" dirty="0"/>
              <a:t> </a:t>
            </a:r>
            <a:r>
              <a:rPr lang="ru-RU" dirty="0" err="1"/>
              <a:t>сутністю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є </a:t>
            </a:r>
            <a:r>
              <a:rPr lang="ru-RU" dirty="0" err="1"/>
              <a:t>відданість</a:t>
            </a:r>
            <a:r>
              <a:rPr lang="ru-RU" dirty="0"/>
              <a:t> </a:t>
            </a:r>
            <a:r>
              <a:rPr lang="ru-RU" dirty="0" err="1"/>
              <a:t>експериментуванню</a:t>
            </a:r>
            <a:r>
              <a:rPr lang="ru-RU" dirty="0"/>
              <a:t> та новаторству.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538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>
                <a:effectLst/>
              </a:rPr>
              <a:t>3. Роль культури менеджменту та її основні функції</a:t>
            </a:r>
            <a:endParaRPr lang="ru-RU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7682" y="1052736"/>
            <a:ext cx="835824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b="1" dirty="0" err="1"/>
              <a:t>Виховна</a:t>
            </a:r>
            <a:r>
              <a:rPr lang="ru-RU" b="1" dirty="0"/>
              <a:t> </a:t>
            </a:r>
            <a:r>
              <a:rPr lang="ru-RU" b="1" dirty="0" err="1"/>
              <a:t>функція</a:t>
            </a:r>
            <a:r>
              <a:rPr lang="ru-RU" b="1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з метою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, </a:t>
            </a:r>
            <a:r>
              <a:rPr lang="ru-RU" dirty="0" err="1"/>
              <a:t>кваліфікованих</a:t>
            </a:r>
            <a:r>
              <a:rPr lang="ru-RU" dirty="0"/>
              <a:t>, духовно </a:t>
            </a:r>
            <a:r>
              <a:rPr lang="ru-RU" dirty="0" err="1"/>
              <a:t>багатих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здійсненню</a:t>
            </a:r>
            <a:r>
              <a:rPr lang="ru-RU" dirty="0"/>
              <a:t> </a:t>
            </a:r>
            <a:r>
              <a:rPr lang="ru-RU" dirty="0" err="1"/>
              <a:t>підпорядковані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 err="1"/>
              <a:t>Інформаційна</a:t>
            </a:r>
            <a:r>
              <a:rPr lang="ru-RU" b="1" dirty="0"/>
              <a:t> </a:t>
            </a:r>
            <a:r>
              <a:rPr lang="ru-RU" b="1" dirty="0" err="1"/>
              <a:t>функція</a:t>
            </a:r>
            <a:r>
              <a:rPr lang="ru-RU" b="1" dirty="0"/>
              <a:t> </a:t>
            </a:r>
            <a:r>
              <a:rPr lang="ru-RU" dirty="0"/>
              <a:t>служить </a:t>
            </a:r>
            <a:r>
              <a:rPr lang="ru-RU" dirty="0" err="1"/>
              <a:t>використанню</a:t>
            </a:r>
            <a:r>
              <a:rPr lang="ru-RU" dirty="0"/>
              <a:t> в </a:t>
            </a:r>
            <a:r>
              <a:rPr lang="ru-RU" dirty="0" err="1"/>
              <a:t>управлінській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спадковості</a:t>
            </a:r>
            <a:r>
              <a:rPr lang="ru-RU" dirty="0"/>
              <a:t> </a:t>
            </a:r>
            <a:r>
              <a:rPr lang="ru-RU" dirty="0" err="1"/>
              <a:t>поколінь</a:t>
            </a:r>
            <a:r>
              <a:rPr lang="ru-RU" dirty="0"/>
              <a:t>, яка </a:t>
            </a:r>
            <a:r>
              <a:rPr lang="ru-RU" dirty="0" err="1"/>
              <a:t>відображається</a:t>
            </a:r>
            <a:r>
              <a:rPr lang="ru-RU" dirty="0"/>
              <a:t> в </a:t>
            </a:r>
            <a:r>
              <a:rPr lang="ru-RU" dirty="0" err="1"/>
              <a:t>культурі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в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пам</a:t>
            </a:r>
            <a:r>
              <a:rPr lang="ru-RU" dirty="0"/>
              <a:t>' </a:t>
            </a:r>
            <a:r>
              <a:rPr lang="ru-RU" dirty="0" err="1"/>
              <a:t>яті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передачу </a:t>
            </a:r>
            <a:r>
              <a:rPr lang="ru-RU" dirty="0" err="1"/>
              <a:t>накопиченого</a:t>
            </a:r>
            <a:r>
              <a:rPr lang="ru-RU" dirty="0"/>
              <a:t> </a:t>
            </a:r>
            <a:r>
              <a:rPr lang="ru-RU" dirty="0" err="1"/>
              <a:t>управлінського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як по </a:t>
            </a:r>
            <a:r>
              <a:rPr lang="ru-RU" dirty="0" err="1"/>
              <a:t>вертикалі</a:t>
            </a:r>
            <a:r>
              <a:rPr lang="ru-RU" dirty="0"/>
              <a:t> -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минулих</a:t>
            </a:r>
            <a:r>
              <a:rPr lang="ru-RU" dirty="0"/>
              <a:t> </a:t>
            </a:r>
            <a:r>
              <a:rPr lang="ru-RU" dirty="0" err="1"/>
              <a:t>генерацій</a:t>
            </a:r>
            <a:r>
              <a:rPr lang="ru-RU" dirty="0"/>
              <a:t> до </a:t>
            </a:r>
            <a:r>
              <a:rPr lang="ru-RU" dirty="0" err="1"/>
              <a:t>сучасних</a:t>
            </a:r>
            <a:r>
              <a:rPr lang="ru-RU" dirty="0"/>
              <a:t>, так і по </a:t>
            </a:r>
            <a:r>
              <a:rPr lang="ru-RU" dirty="0" err="1"/>
              <a:t>горизонталі</a:t>
            </a:r>
            <a:r>
              <a:rPr lang="ru-RU" dirty="0"/>
              <a:t> - </a:t>
            </a:r>
            <a:r>
              <a:rPr lang="ru-RU" dirty="0" err="1"/>
              <a:t>від</a:t>
            </a:r>
            <a:r>
              <a:rPr lang="ru-RU" dirty="0"/>
              <a:t> одних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 в межах одного </a:t>
            </a:r>
            <a:r>
              <a:rPr lang="ru-RU" dirty="0" err="1"/>
              <a:t>періоду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b="1" dirty="0"/>
              <a:t>Нормативно-</a:t>
            </a:r>
            <a:r>
              <a:rPr lang="ru-RU" b="1" dirty="0" err="1"/>
              <a:t>регулююча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різнорідних</a:t>
            </a:r>
            <a:r>
              <a:rPr lang="ru-RU" dirty="0"/>
              <a:t> форм, </a:t>
            </a:r>
            <a:r>
              <a:rPr lang="ru-RU" dirty="0" err="1"/>
              <a:t>засвоєння</a:t>
            </a:r>
            <a:r>
              <a:rPr lang="ru-RU" dirty="0"/>
              <a:t> і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швидку</a:t>
            </a:r>
            <a:r>
              <a:rPr lang="ru-RU" dirty="0"/>
              <a:t> </a:t>
            </a:r>
            <a:r>
              <a:rPr lang="ru-RU" dirty="0" err="1"/>
              <a:t>адаптацію</a:t>
            </a:r>
            <a:r>
              <a:rPr lang="ru-RU" dirty="0"/>
              <a:t> в </a:t>
            </a:r>
            <a:r>
              <a:rPr lang="ru-RU" dirty="0" err="1"/>
              <a:t>обставинах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склалися</a:t>
            </a:r>
            <a:r>
              <a:rPr lang="ru-RU" dirty="0"/>
              <a:t>, та </a:t>
            </a:r>
            <a:r>
              <a:rPr lang="ru-RU" dirty="0" err="1"/>
              <a:t>успіх</a:t>
            </a:r>
            <a:r>
              <a:rPr lang="ru-RU" dirty="0"/>
              <a:t> у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Нормативний</a:t>
            </a:r>
            <a:r>
              <a:rPr lang="ru-RU" dirty="0"/>
              <a:t> </a:t>
            </a:r>
            <a:r>
              <a:rPr lang="ru-RU" dirty="0" err="1"/>
              <a:t>бік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представляється</a:t>
            </a:r>
            <a:r>
              <a:rPr lang="ru-RU" dirty="0"/>
              <a:t> широким колом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висуваються</a:t>
            </a:r>
            <a:r>
              <a:rPr lang="ru-RU" dirty="0"/>
              <a:t> до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та трудового </a:t>
            </a:r>
            <a:r>
              <a:rPr lang="ru-RU" dirty="0" err="1"/>
              <a:t>процесу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342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>
                <a:effectLst/>
              </a:rPr>
              <a:t>4. </a:t>
            </a:r>
            <a:r>
              <a:rPr lang="ru-RU" b="1" dirty="0" err="1">
                <a:effectLst/>
              </a:rPr>
              <a:t>Складові</a:t>
            </a:r>
            <a:r>
              <a:rPr lang="ru-RU" b="1" dirty="0">
                <a:effectLst/>
              </a:rPr>
              <a:t> культури управління.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8554" y="796290"/>
            <a:ext cx="83582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: </a:t>
            </a:r>
          </a:p>
          <a:p>
            <a:r>
              <a:rPr lang="ru-RU" dirty="0"/>
              <a:t>культура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</a:p>
          <a:p>
            <a:r>
              <a:rPr lang="ru-RU" dirty="0"/>
              <a:t>культура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</a:t>
            </a:r>
          </a:p>
          <a:p>
            <a:r>
              <a:rPr lang="ru-RU" dirty="0"/>
              <a:t> культура умов </a:t>
            </a:r>
            <a:r>
              <a:rPr lang="ru-RU" dirty="0" err="1"/>
              <a:t>праці</a:t>
            </a:r>
            <a:r>
              <a:rPr lang="ru-RU" dirty="0"/>
              <a:t>, </a:t>
            </a:r>
          </a:p>
          <a:p>
            <a:r>
              <a:rPr lang="ru-RU" dirty="0"/>
              <a:t>культура </a:t>
            </a:r>
            <a:r>
              <a:rPr lang="ru-RU" dirty="0" err="1"/>
              <a:t>документації</a:t>
            </a:r>
            <a:r>
              <a:rPr lang="ru-RU" dirty="0"/>
              <a:t>.</a:t>
            </a:r>
          </a:p>
          <a:p>
            <a:r>
              <a:rPr lang="ru-RU" dirty="0" err="1"/>
              <a:t>Основними</a:t>
            </a:r>
            <a:r>
              <a:rPr lang="ru-RU" dirty="0"/>
              <a:t> шляхами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є </a:t>
            </a:r>
            <a:r>
              <a:rPr lang="ru-RU" dirty="0" err="1"/>
              <a:t>глибоке</a:t>
            </a:r>
            <a:r>
              <a:rPr lang="ru-RU" dirty="0"/>
              <a:t> </a:t>
            </a:r>
            <a:r>
              <a:rPr lang="ru-RU" dirty="0" err="1"/>
              <a:t>оволодіння</a:t>
            </a:r>
            <a:r>
              <a:rPr lang="ru-RU" dirty="0"/>
              <a:t> наукою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систематичне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та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 і </a:t>
            </a:r>
            <a:r>
              <a:rPr lang="ru-RU" dirty="0" err="1"/>
              <a:t>практичне</a:t>
            </a:r>
            <a:r>
              <a:rPr lang="ru-RU" dirty="0"/>
              <a:t>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Культура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раціональну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величезне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там, де </a:t>
            </a:r>
            <a:r>
              <a:rPr lang="ru-RU" dirty="0" err="1"/>
              <a:t>створені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організаціях</a:t>
            </a:r>
            <a:r>
              <a:rPr lang="ru-RU" dirty="0"/>
              <a:t> і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кращі</a:t>
            </a:r>
            <a:r>
              <a:rPr lang="ru-RU" dirty="0"/>
              <a:t>.</a:t>
            </a:r>
          </a:p>
          <a:p>
            <a:r>
              <a:rPr lang="ru-RU" dirty="0"/>
              <a:t> </a:t>
            </a:r>
          </a:p>
          <a:p>
            <a:r>
              <a:rPr lang="ru-RU" dirty="0" err="1"/>
              <a:t>Суттєвим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прийому</a:t>
            </a:r>
            <a:r>
              <a:rPr lang="ru-RU" dirty="0"/>
              <a:t> </a:t>
            </a:r>
            <a:r>
              <a:rPr lang="ru-RU" dirty="0" err="1"/>
              <a:t>відвідувачів</a:t>
            </a:r>
            <a:r>
              <a:rPr lang="ru-RU" dirty="0"/>
              <a:t>, </a:t>
            </a:r>
            <a:r>
              <a:rPr lang="ru-RU" dirty="0" err="1"/>
              <a:t>розмови</a:t>
            </a:r>
            <a:r>
              <a:rPr lang="ru-RU" dirty="0"/>
              <a:t> по телефону,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нарад</a:t>
            </a:r>
            <a:r>
              <a:rPr lang="ru-RU" dirty="0"/>
              <a:t>, </a:t>
            </a:r>
            <a:r>
              <a:rPr lang="ru-RU" dirty="0" err="1"/>
              <a:t>зборів</a:t>
            </a:r>
            <a:r>
              <a:rPr lang="ru-RU" dirty="0"/>
              <a:t>, </a:t>
            </a:r>
            <a:r>
              <a:rPr lang="ru-RU" dirty="0" err="1"/>
              <a:t>засідань</a:t>
            </a:r>
            <a:r>
              <a:rPr lang="ru-RU" dirty="0"/>
              <a:t> і т. </a:t>
            </a:r>
            <a:r>
              <a:rPr lang="ru-RU" dirty="0" err="1"/>
              <a:t>ін</a:t>
            </a:r>
            <a:r>
              <a:rPr lang="ru-RU" dirty="0"/>
              <a:t>. На </a:t>
            </a:r>
            <a:r>
              <a:rPr lang="ru-RU" dirty="0" err="1"/>
              <a:t>підприємстві</a:t>
            </a:r>
            <a:r>
              <a:rPr lang="ru-RU" dirty="0"/>
              <a:t> бути </a:t>
            </a:r>
            <a:r>
              <a:rPr lang="ru-RU" dirty="0" err="1"/>
              <a:t>розроблені</a:t>
            </a:r>
            <a:r>
              <a:rPr lang="ru-RU" dirty="0"/>
              <a:t> й активно </a:t>
            </a:r>
            <a:r>
              <a:rPr lang="ru-RU" dirty="0" err="1"/>
              <a:t>застосовуватися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правила </a:t>
            </a:r>
            <a:r>
              <a:rPr lang="ru-RU" dirty="0" err="1"/>
              <a:t>проведення</a:t>
            </a:r>
            <a:r>
              <a:rPr lang="ru-RU" dirty="0"/>
              <a:t> і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0587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effectLst/>
              </a:rPr>
              <a:t>Висновки</a:t>
            </a:r>
            <a:endParaRPr lang="ru-RU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877" y="1196752"/>
            <a:ext cx="83582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п'ятьма</a:t>
            </a:r>
            <a:r>
              <a:rPr lang="ru-RU" dirty="0"/>
              <a:t> </a:t>
            </a:r>
            <a:r>
              <a:rPr lang="ru-RU" dirty="0" err="1"/>
              <a:t>змінними</a:t>
            </a:r>
            <a:r>
              <a:rPr lang="ru-RU" dirty="0"/>
              <a:t>: </a:t>
            </a:r>
            <a:r>
              <a:rPr lang="ru-RU" dirty="0" err="1"/>
              <a:t>комунікації</a:t>
            </a:r>
            <a:r>
              <a:rPr lang="ru-RU" dirty="0"/>
              <a:t>,.</a:t>
            </a:r>
            <a:r>
              <a:rPr lang="ru-RU" dirty="0" err="1"/>
              <a:t>мотивація</a:t>
            </a:r>
            <a:r>
              <a:rPr lang="ru-RU" dirty="0"/>
              <a:t>,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контроль і </a:t>
            </a:r>
            <a:r>
              <a:rPr lang="ru-RU" dirty="0" err="1"/>
              <a:t>координація</a:t>
            </a:r>
            <a:r>
              <a:rPr lang="ru-RU" dirty="0"/>
              <a:t>. </a:t>
            </a:r>
            <a:endParaRPr lang="uk-UA" dirty="0"/>
          </a:p>
          <a:p>
            <a:r>
              <a:rPr lang="ru-RU" dirty="0"/>
              <a:t>Культура </a:t>
            </a:r>
            <a:r>
              <a:rPr lang="ru-RU" dirty="0" err="1"/>
              <a:t>організації</a:t>
            </a:r>
            <a:r>
              <a:rPr lang="ru-RU" dirty="0"/>
              <a:t> як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є формою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загальнолюдських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/>
              <a:t>надбань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як систему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філософію</a:t>
            </a:r>
            <a:r>
              <a:rPr lang="ru-RU" dirty="0"/>
              <a:t>, яку </a:t>
            </a:r>
            <a:r>
              <a:rPr lang="ru-RU" dirty="0" err="1"/>
              <a:t>поділяють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. </a:t>
            </a:r>
            <a:r>
              <a:rPr lang="ru-RU" dirty="0" err="1"/>
              <a:t>Філософія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зрозумілі</a:t>
            </a:r>
            <a:r>
              <a:rPr lang="ru-RU" dirty="0"/>
              <a:t> </a:t>
            </a:r>
            <a:r>
              <a:rPr lang="ru-RU" dirty="0" err="1"/>
              <a:t>всім</a:t>
            </a:r>
            <a:r>
              <a:rPr lang="ru-RU" dirty="0"/>
              <a:t> </a:t>
            </a:r>
            <a:r>
              <a:rPr lang="ru-RU" dirty="0" err="1"/>
              <a:t>легенди</a:t>
            </a:r>
            <a:r>
              <a:rPr lang="ru-RU" dirty="0"/>
              <a:t>, </a:t>
            </a:r>
            <a:r>
              <a:rPr lang="ru-RU" dirty="0" err="1"/>
              <a:t>символи</a:t>
            </a:r>
            <a:r>
              <a:rPr lang="ru-RU" dirty="0"/>
              <a:t>, </a:t>
            </a:r>
            <a:r>
              <a:rPr lang="ru-RU" dirty="0" err="1"/>
              <a:t>ритуали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керуються</a:t>
            </a:r>
            <a:r>
              <a:rPr lang="ru-RU" dirty="0"/>
              <a:t> у </a:t>
            </a:r>
            <a:r>
              <a:rPr lang="ru-RU" dirty="0" err="1"/>
              <a:t>повсякденній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</a:t>
            </a:r>
            <a:r>
              <a:rPr lang="ru-RU" dirty="0" err="1"/>
              <a:t>внутрішнім</a:t>
            </a:r>
            <a:r>
              <a:rPr lang="ru-RU" dirty="0"/>
              <a:t> </a:t>
            </a:r>
            <a:r>
              <a:rPr lang="ru-RU" dirty="0" err="1"/>
              <a:t>переконанням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відокремити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 конкретному </a:t>
            </a:r>
            <a:r>
              <a:rPr lang="ru-RU" dirty="0" err="1"/>
              <a:t>випадку</a:t>
            </a:r>
            <a:r>
              <a:rPr lang="ru-RU" dirty="0"/>
              <a:t>: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поверхневої</a:t>
            </a:r>
            <a:r>
              <a:rPr lang="ru-RU" dirty="0"/>
              <a:t> (</a:t>
            </a:r>
            <a:r>
              <a:rPr lang="ru-RU" dirty="0" err="1"/>
              <a:t>символічної</a:t>
            </a:r>
            <a:r>
              <a:rPr lang="ru-RU" dirty="0"/>
              <a:t>) </a:t>
            </a:r>
            <a:r>
              <a:rPr lang="ru-RU" dirty="0" err="1"/>
              <a:t>культури</a:t>
            </a:r>
            <a:r>
              <a:rPr lang="ru-RU" dirty="0"/>
              <a:t> норм та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</a:t>
            </a:r>
            <a:r>
              <a:rPr lang="ru-RU" dirty="0" err="1"/>
              <a:t>світосприйняття</a:t>
            </a:r>
            <a:r>
              <a:rPr lang="ru-RU" dirty="0"/>
              <a:t>.</a:t>
            </a:r>
          </a:p>
          <a:p>
            <a:r>
              <a:rPr lang="ru-RU" dirty="0" err="1"/>
              <a:t>Невід'ємною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є культура менеджменту, </a:t>
            </a:r>
            <a:r>
              <a:rPr lang="ru-RU" dirty="0" err="1"/>
              <a:t>оскільки</a:t>
            </a:r>
            <a:r>
              <a:rPr lang="ru-RU" dirty="0"/>
              <a:t> сам менеджмент є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Менеджменту як </a:t>
            </a:r>
            <a:r>
              <a:rPr lang="ru-RU" dirty="0" err="1"/>
              <a:t>культурі</a:t>
            </a:r>
            <a:r>
              <a:rPr lang="ru-RU" dirty="0"/>
              <a:t> </a:t>
            </a:r>
            <a:r>
              <a:rPr lang="ru-RU" dirty="0" err="1"/>
              <a:t>властиві</a:t>
            </a:r>
            <a:r>
              <a:rPr lang="ru-RU" dirty="0"/>
              <a:t> </a:t>
            </a:r>
            <a:r>
              <a:rPr lang="ru-RU" dirty="0" err="1"/>
              <a:t>поверхневий</a:t>
            </a:r>
            <a:r>
              <a:rPr lang="ru-RU" dirty="0"/>
              <a:t> і </a:t>
            </a:r>
            <a:r>
              <a:rPr lang="ru-RU" dirty="0" err="1"/>
              <a:t>ціннісний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вияву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менеджменту </a:t>
            </a:r>
            <a:r>
              <a:rPr lang="ru-RU" dirty="0" err="1"/>
              <a:t>зумовлені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специфічною</a:t>
            </a:r>
            <a:r>
              <a:rPr lang="ru-RU" dirty="0"/>
              <a:t> </a:t>
            </a:r>
            <a:r>
              <a:rPr lang="ru-RU" dirty="0" err="1"/>
              <a:t>роллю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особливостями</a:t>
            </a:r>
            <a:r>
              <a:rPr lang="ru-RU" dirty="0"/>
              <a:t> </a:t>
            </a:r>
            <a:r>
              <a:rPr lang="ru-RU" dirty="0" err="1"/>
              <a:t>управлінської</a:t>
            </a:r>
            <a:r>
              <a:rPr lang="ru-RU" dirty="0"/>
              <a:t> пращ.</a:t>
            </a:r>
          </a:p>
          <a:p>
            <a:r>
              <a:rPr lang="ru-RU" dirty="0"/>
              <a:t>Культуру менеджменту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взаємопов'язані</a:t>
            </a:r>
            <a:r>
              <a:rPr lang="ru-RU" dirty="0"/>
              <a:t> і </a:t>
            </a:r>
            <a:r>
              <a:rPr lang="ru-RU" dirty="0" err="1"/>
              <a:t>взаємозалежні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: культура </a:t>
            </a:r>
            <a:r>
              <a:rPr lang="ru-RU" dirty="0" err="1"/>
              <a:t>працівників</a:t>
            </a:r>
            <a:r>
              <a:rPr lang="ru-RU" dirty="0"/>
              <a:t> менеджменту, культура </a:t>
            </a:r>
            <a:r>
              <a:rPr lang="ru-RU" dirty="0" err="1"/>
              <a:t>процесу</a:t>
            </a:r>
            <a:r>
              <a:rPr lang="ru-RU" dirty="0"/>
              <a:t> менеджменту, культура умов </a:t>
            </a:r>
            <a:r>
              <a:rPr lang="ru-RU" dirty="0" err="1"/>
              <a:t>праці</a:t>
            </a:r>
            <a:r>
              <a:rPr lang="ru-RU" dirty="0"/>
              <a:t>, культура </a:t>
            </a:r>
            <a:r>
              <a:rPr lang="ru-RU" dirty="0" err="1"/>
              <a:t>документації</a:t>
            </a:r>
            <a:r>
              <a:rPr lang="ru-RU" dirty="0"/>
              <a:t>. </a:t>
            </a:r>
            <a:r>
              <a:rPr lang="ru-RU" dirty="0" err="1"/>
              <a:t>Удосконалювати</a:t>
            </a:r>
            <a:r>
              <a:rPr lang="ru-RU" dirty="0"/>
              <a:t> культуру менеджменту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вдосконалювати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306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/>
              <a:t>ДЯКУЮ ЗА УВАГУ!!!</a:t>
            </a:r>
          </a:p>
        </p:txBody>
      </p:sp>
      <p:pic>
        <p:nvPicPr>
          <p:cNvPr id="1026" name="Picture 2" descr="Комната смеха » Продаж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500174"/>
            <a:ext cx="4876800" cy="4876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219200"/>
          </a:xfrm>
        </p:spPr>
        <p:txBody>
          <a:bodyPr>
            <a:noAutofit/>
          </a:bodyPr>
          <a:lstStyle/>
          <a:p>
            <a:pPr marR="228600" algn="ctr">
              <a:lnSpc>
                <a:spcPts val="3025"/>
              </a:lnSpc>
              <a:spcAft>
                <a:spcPts val="0"/>
              </a:spcAft>
            </a:pPr>
            <a:r>
              <a:rPr lang="uk-UA" sz="2800" b="1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857364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Вступ</a:t>
            </a:r>
            <a:endParaRPr lang="ru-RU" dirty="0"/>
          </a:p>
          <a:p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мистецтва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r>
              <a:rPr lang="ru-RU" dirty="0" err="1"/>
              <a:t>Стилі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</a:p>
          <a:p>
            <a:r>
              <a:rPr lang="ru-RU" dirty="0"/>
              <a:t>Роль </a:t>
            </a:r>
            <a:r>
              <a:rPr lang="ru-RU" dirty="0" err="1"/>
              <a:t>культури</a:t>
            </a:r>
            <a:r>
              <a:rPr lang="ru-RU" dirty="0"/>
              <a:t> менеджменту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 </a:t>
            </a:r>
          </a:p>
          <a:p>
            <a:r>
              <a:rPr lang="ru-RU" dirty="0" err="1"/>
              <a:t>Складові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endParaRPr lang="ru-RU" dirty="0"/>
          </a:p>
          <a:p>
            <a:r>
              <a:rPr lang="ru-RU" dirty="0" err="1"/>
              <a:t>Висновки</a:t>
            </a:r>
            <a:endParaRPr lang="ru-RU" dirty="0"/>
          </a:p>
          <a:p>
            <a:r>
              <a:rPr lang="ru-RU" dirty="0"/>
              <a:t>Список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Вступ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571613"/>
            <a:ext cx="34290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err="1"/>
              <a:t>Невдало</a:t>
            </a:r>
            <a:r>
              <a:rPr lang="ru-RU" sz="2400" i="1" dirty="0"/>
              <a:t> </a:t>
            </a:r>
            <a:r>
              <a:rPr lang="ru-RU" sz="2400" i="1" dirty="0" err="1"/>
              <a:t>вибрана</a:t>
            </a:r>
            <a:r>
              <a:rPr lang="ru-RU" sz="2400" i="1" dirty="0"/>
              <a:t> модель </a:t>
            </a:r>
            <a:r>
              <a:rPr lang="ru-RU" sz="2400" i="1" dirty="0" err="1"/>
              <a:t>управління</a:t>
            </a:r>
            <a:r>
              <a:rPr lang="ru-RU" sz="2400" i="1" dirty="0"/>
              <a:t> персоналом наводить до </a:t>
            </a:r>
            <a:r>
              <a:rPr lang="ru-RU" sz="2400" i="1" dirty="0" err="1"/>
              <a:t>різного</a:t>
            </a:r>
            <a:r>
              <a:rPr lang="ru-RU" sz="2400" i="1" dirty="0"/>
              <a:t> роду </a:t>
            </a:r>
            <a:r>
              <a:rPr lang="ru-RU" sz="2400" i="1" dirty="0" err="1"/>
              <a:t>конфліктам</a:t>
            </a:r>
            <a:r>
              <a:rPr lang="ru-RU" sz="2400" i="1" dirty="0"/>
              <a:t>, </a:t>
            </a:r>
            <a:r>
              <a:rPr lang="ru-RU" sz="2400" i="1" dirty="0" err="1"/>
              <a:t>які</a:t>
            </a:r>
            <a:r>
              <a:rPr lang="ru-RU" sz="2400" i="1" dirty="0"/>
              <a:t> часто </a:t>
            </a:r>
            <a:r>
              <a:rPr lang="ru-RU" sz="2400" i="1" dirty="0" err="1"/>
              <a:t>руйнують</a:t>
            </a:r>
            <a:r>
              <a:rPr lang="ru-RU" sz="2400" i="1" dirty="0"/>
              <a:t> </a:t>
            </a:r>
            <a:r>
              <a:rPr lang="ru-RU" sz="2400" i="1" dirty="0" err="1"/>
              <a:t>колектив</a:t>
            </a:r>
            <a:r>
              <a:rPr lang="ru-RU" sz="2400" i="1" dirty="0"/>
              <a:t> і </a:t>
            </a:r>
            <a:r>
              <a:rPr lang="ru-RU" sz="2400" i="1" dirty="0" err="1"/>
              <a:t>створюють</a:t>
            </a:r>
            <a:r>
              <a:rPr lang="ru-RU" sz="2400" i="1" dirty="0"/>
              <a:t> </a:t>
            </a:r>
            <a:r>
              <a:rPr lang="ru-RU" sz="2400" i="1" dirty="0" err="1"/>
              <a:t>напружену</a:t>
            </a:r>
            <a:r>
              <a:rPr lang="ru-RU" sz="2400" i="1" dirty="0"/>
              <a:t> атмосферу на </a:t>
            </a:r>
            <a:r>
              <a:rPr lang="ru-RU" sz="2400" i="1" dirty="0" err="1"/>
              <a:t>підприємстві</a:t>
            </a:r>
            <a:r>
              <a:rPr lang="ru-RU" sz="2400" i="1" dirty="0"/>
              <a:t>, </a:t>
            </a:r>
            <a:r>
              <a:rPr lang="ru-RU" sz="2400" i="1" dirty="0" err="1"/>
              <a:t>заважають</a:t>
            </a:r>
            <a:r>
              <a:rPr lang="ru-RU" sz="2400" i="1" dirty="0"/>
              <a:t> </a:t>
            </a:r>
            <a:r>
              <a:rPr lang="ru-RU" sz="2400" i="1" dirty="0" err="1"/>
              <a:t>роботі</a:t>
            </a:r>
            <a:r>
              <a:rPr lang="ru-RU" sz="2400" i="1" dirty="0"/>
              <a:t>. </a:t>
            </a:r>
            <a:endParaRPr lang="uk-UA" dirty="0"/>
          </a:p>
        </p:txBody>
      </p:sp>
      <p:pic>
        <p:nvPicPr>
          <p:cNvPr id="9218" name="Picture 2" descr="5.4 Навички кооперації (короткий опис, приклади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2143116"/>
            <a:ext cx="4876800" cy="3076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1.	</a:t>
            </a:r>
            <a:r>
              <a:rPr lang="ru-RU" i="1" dirty="0" err="1"/>
              <a:t>Показники</a:t>
            </a:r>
            <a:r>
              <a:rPr lang="ru-RU" i="1" dirty="0"/>
              <a:t> </a:t>
            </a:r>
            <a:r>
              <a:rPr lang="ru-RU" i="1" dirty="0" err="1"/>
              <a:t>оцінки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та </a:t>
            </a:r>
            <a:r>
              <a:rPr lang="ru-RU" i="1" dirty="0" err="1"/>
              <a:t>мистецтва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571612"/>
            <a:ext cx="835824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Культура організації </a:t>
            </a:r>
            <a:r>
              <a:rPr lang="uk-UA" dirty="0"/>
              <a:t>– сукупність цінностей, традицій, норм поведінки, поглядів, властивих членам організації.</a:t>
            </a:r>
          </a:p>
          <a:p>
            <a:pPr algn="just"/>
            <a:r>
              <a:rPr lang="uk-UA" dirty="0"/>
              <a:t>Організаційну культуру формують об'єктивні та суб'єктивні елементи.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До суб'єктивних елементів культури організації належать </a:t>
            </a:r>
          </a:p>
          <a:p>
            <a:pPr algn="just"/>
            <a:r>
              <a:rPr lang="uk-UA" dirty="0"/>
              <a:t>організаційні табу, </a:t>
            </a:r>
          </a:p>
          <a:p>
            <a:pPr algn="just"/>
            <a:r>
              <a:rPr lang="uk-UA" dirty="0"/>
              <a:t>звичаї, </a:t>
            </a:r>
          </a:p>
          <a:p>
            <a:pPr algn="just"/>
            <a:r>
              <a:rPr lang="uk-UA" dirty="0"/>
              <a:t>ритуали, </a:t>
            </a:r>
          </a:p>
          <a:p>
            <a:pPr algn="just"/>
            <a:r>
              <a:rPr lang="uk-UA" dirty="0"/>
              <a:t>зразки поведінки, </a:t>
            </a:r>
          </a:p>
          <a:p>
            <a:pPr algn="just"/>
            <a:r>
              <a:rPr lang="uk-UA" dirty="0"/>
              <a:t>мова спілкування, </a:t>
            </a:r>
          </a:p>
          <a:p>
            <a:pPr algn="just"/>
            <a:r>
              <a:rPr lang="uk-UA" dirty="0"/>
              <a:t>гасла.</a:t>
            </a:r>
          </a:p>
          <a:p>
            <a:pPr algn="just"/>
            <a:r>
              <a:rPr lang="uk-UA" dirty="0"/>
              <a:t>Об'єктивні елементи: місцерозташування організації, дизайн і обладнання робочих місць, престиж та імідж організації тощо.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1.	</a:t>
            </a:r>
            <a:r>
              <a:rPr lang="ru-RU" i="1" dirty="0" err="1"/>
              <a:t>Показники</a:t>
            </a:r>
            <a:r>
              <a:rPr lang="ru-RU" i="1" dirty="0"/>
              <a:t> </a:t>
            </a:r>
            <a:r>
              <a:rPr lang="ru-RU" i="1" dirty="0" err="1"/>
              <a:t>оцінки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та </a:t>
            </a:r>
            <a:r>
              <a:rPr lang="ru-RU" i="1" dirty="0" err="1"/>
              <a:t>мистецтва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571612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Показники оцінки рівня культури управління:</a:t>
            </a:r>
          </a:p>
          <a:p>
            <a:pPr algn="just"/>
            <a:r>
              <a:rPr lang="uk-UA" b="1" dirty="0"/>
              <a:t>■ прагнення до розвитку (наявність тенденції до ускладнення змісту системи, </a:t>
            </a:r>
            <a:r>
              <a:rPr lang="uk-UA" b="1" dirty="0" err="1"/>
              <a:t>зв'язків</a:t>
            </a:r>
            <a:r>
              <a:rPr lang="uk-UA" b="1" dirty="0"/>
              <a:t>, продукції, зростання обсягів виробництва, реалізації товарів, послуг тощо);</a:t>
            </a:r>
          </a:p>
          <a:p>
            <a:pPr algn="just"/>
            <a:r>
              <a:rPr lang="uk-UA" b="1" dirty="0"/>
              <a:t>■ динамізм (швидкість змін системи під впливом будь-яких факторів);</a:t>
            </a:r>
          </a:p>
          <a:p>
            <a:pPr algn="just"/>
            <a:r>
              <a:rPr lang="uk-UA" b="1" dirty="0"/>
              <a:t>■ цілеспрямованість (здатність системи досягати цілей);</a:t>
            </a:r>
          </a:p>
          <a:p>
            <a:pPr algn="just"/>
            <a:r>
              <a:rPr lang="uk-UA" b="1" dirty="0"/>
              <a:t>■ цілісність (наявність і використання системою властивостей, яких немає в складових системи), синергетичний ефект;</a:t>
            </a:r>
          </a:p>
          <a:p>
            <a:pPr algn="just"/>
            <a:r>
              <a:rPr lang="uk-UA" b="1" dirty="0"/>
              <a:t>■ зв '</a:t>
            </a:r>
            <a:r>
              <a:rPr lang="uk-UA" b="1" dirty="0" err="1"/>
              <a:t>язність</a:t>
            </a:r>
            <a:r>
              <a:rPr lang="uk-UA" b="1" dirty="0"/>
              <a:t> (наявність оптимальних технологічних, інформаційних, виробничих, торговельних та інших зв' </a:t>
            </a:r>
            <a:r>
              <a:rPr lang="uk-UA" b="1" dirty="0" err="1"/>
              <a:t>язків</a:t>
            </a:r>
            <a:r>
              <a:rPr lang="uk-UA" b="1" dirty="0"/>
              <a:t>);</a:t>
            </a:r>
          </a:p>
          <a:p>
            <a:pPr algn="just"/>
            <a:r>
              <a:rPr lang="uk-UA" b="1" dirty="0"/>
              <a:t>■ відкритість (взаємодія системи з іншими і сприйняття зовнішньої інформації тощо). </a:t>
            </a:r>
          </a:p>
        </p:txBody>
      </p:sp>
    </p:spTree>
    <p:extLst>
      <p:ext uri="{BB962C8B-B14F-4D97-AF65-F5344CB8AC3E}">
        <p14:creationId xmlns:p14="http://schemas.microsoft.com/office/powerpoint/2010/main" val="78957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1.	</a:t>
            </a:r>
            <a:r>
              <a:rPr lang="ru-RU" i="1" dirty="0" err="1"/>
              <a:t>Показники</a:t>
            </a:r>
            <a:r>
              <a:rPr lang="ru-RU" i="1" dirty="0"/>
              <a:t> </a:t>
            </a:r>
            <a:r>
              <a:rPr lang="ru-RU" i="1" dirty="0" err="1"/>
              <a:t>оцінки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та </a:t>
            </a:r>
            <a:r>
              <a:rPr lang="ru-RU" i="1" dirty="0" err="1"/>
              <a:t>мистецтва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8554" y="1196752"/>
            <a:ext cx="83582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/>
              <a:t>Юридичні</a:t>
            </a:r>
            <a:r>
              <a:rPr lang="ru-RU" i="1" dirty="0"/>
              <a:t> </a:t>
            </a:r>
            <a:r>
              <a:rPr lang="ru-RU" i="1" dirty="0" err="1"/>
              <a:t>норми</a:t>
            </a:r>
            <a:r>
              <a:rPr lang="ru-RU" dirty="0"/>
              <a:t> 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в державно-</a:t>
            </a:r>
            <a:r>
              <a:rPr lang="ru-RU" dirty="0" err="1"/>
              <a:t>правових</a:t>
            </a:r>
            <a:r>
              <a:rPr lang="ru-RU" dirty="0"/>
              <a:t> і </a:t>
            </a:r>
            <a:r>
              <a:rPr lang="ru-RU" dirty="0" err="1"/>
              <a:t>організаційно-правових</a:t>
            </a:r>
            <a:r>
              <a:rPr lang="ru-RU" dirty="0"/>
              <a:t> </a:t>
            </a:r>
            <a:r>
              <a:rPr lang="ru-RU" dirty="0" err="1"/>
              <a:t>нормативних</a:t>
            </a:r>
            <a:r>
              <a:rPr lang="ru-RU" dirty="0"/>
              <a:t> актах.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народу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на кожному </a:t>
            </a:r>
            <a:r>
              <a:rPr lang="ru-RU" dirty="0" err="1"/>
              <a:t>рівні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права і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у </a:t>
            </a:r>
            <a:r>
              <a:rPr lang="ru-RU" dirty="0" err="1"/>
              <a:t>різних</a:t>
            </a:r>
            <a:r>
              <a:rPr lang="ru-RU" dirty="0"/>
              <a:t> формах </a:t>
            </a:r>
            <a:r>
              <a:rPr lang="ru-RU" dirty="0" err="1"/>
              <a:t>діяльності</a:t>
            </a:r>
            <a:r>
              <a:rPr lang="ru-RU" dirty="0"/>
              <a:t> з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норм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r>
              <a:rPr lang="ru-RU" i="1" dirty="0" err="1"/>
              <a:t>Економічні</a:t>
            </a:r>
            <a:r>
              <a:rPr lang="ru-RU" i="1" dirty="0"/>
              <a:t> </a:t>
            </a:r>
            <a:r>
              <a:rPr lang="ru-RU" i="1" dirty="0" err="1"/>
              <a:t>норми</a:t>
            </a:r>
            <a:r>
              <a:rPr lang="ru-RU" dirty="0"/>
              <a:t> </a:t>
            </a:r>
            <a:r>
              <a:rPr lang="ru-RU" dirty="0" err="1"/>
              <a:t>встановлюють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досягнуті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господарської</a:t>
            </a:r>
            <a:r>
              <a:rPr lang="ru-RU" dirty="0"/>
              <a:t> (</a:t>
            </a:r>
            <a:r>
              <a:rPr lang="ru-RU" dirty="0" err="1"/>
              <a:t>комерційної</a:t>
            </a:r>
            <a:r>
              <a:rPr lang="ru-RU" dirty="0"/>
              <a:t>) </a:t>
            </a:r>
            <a:r>
              <a:rPr lang="ru-RU" dirty="0" err="1"/>
              <a:t>діяльності</a:t>
            </a:r>
            <a:r>
              <a:rPr lang="ru-RU" dirty="0"/>
              <a:t>. До них,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фінансово-кредитні</a:t>
            </a:r>
            <a:r>
              <a:rPr lang="ru-RU" dirty="0"/>
              <a:t> і </a:t>
            </a:r>
            <a:r>
              <a:rPr lang="ru-RU" dirty="0" err="1"/>
              <a:t>вартісно-калькуляційні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рентабельності</a:t>
            </a:r>
            <a:r>
              <a:rPr lang="ru-RU" dirty="0"/>
              <a:t> і </a:t>
            </a:r>
            <a:r>
              <a:rPr lang="ru-RU" dirty="0" err="1"/>
              <a:t>взаємовідносин</a:t>
            </a:r>
            <a:r>
              <a:rPr lang="ru-RU" dirty="0"/>
              <a:t> з бюджетом,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норм і ступень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дотримання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культуру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r>
              <a:rPr lang="ru-RU" i="1" dirty="0" err="1"/>
              <a:t>Організаційні</a:t>
            </a:r>
            <a:r>
              <a:rPr lang="ru-RU" i="1" dirty="0"/>
              <a:t> </a:t>
            </a:r>
            <a:r>
              <a:rPr lang="ru-RU" i="1" dirty="0" err="1"/>
              <a:t>норми</a:t>
            </a:r>
            <a:r>
              <a:rPr lang="ru-RU" dirty="0"/>
              <a:t> </a:t>
            </a:r>
            <a:r>
              <a:rPr lang="ru-RU" dirty="0" err="1"/>
              <a:t>встановлюють</a:t>
            </a:r>
            <a:r>
              <a:rPr lang="ru-RU" dirty="0"/>
              <a:t> структуру </a:t>
            </a:r>
            <a:r>
              <a:rPr lang="ru-RU" dirty="0" err="1"/>
              <a:t>організації</a:t>
            </a:r>
            <a:r>
              <a:rPr lang="ru-RU" dirty="0"/>
              <a:t>, склад і порядок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і </a:t>
            </a:r>
            <a:r>
              <a:rPr lang="ru-RU" dirty="0" err="1"/>
              <a:t>осіб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взаємовідносини</a:t>
            </a:r>
            <a:r>
              <a:rPr lang="ru-RU" dirty="0"/>
              <a:t> і </a:t>
            </a:r>
            <a:r>
              <a:rPr lang="ru-RU" dirty="0" err="1"/>
              <a:t>взаємодію</a:t>
            </a:r>
            <a:r>
              <a:rPr lang="ru-RU" dirty="0"/>
              <a:t>, правила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розпорядку</a:t>
            </a:r>
            <a:r>
              <a:rPr lang="ru-RU" dirty="0"/>
              <a:t>, </a:t>
            </a:r>
            <a:r>
              <a:rPr lang="ru-RU" dirty="0" err="1"/>
              <a:t>послідовність</a:t>
            </a:r>
            <a:r>
              <a:rPr lang="ru-RU" dirty="0"/>
              <a:t> і </a:t>
            </a:r>
            <a:r>
              <a:rPr lang="ru-RU" dirty="0" err="1"/>
              <a:t>періодичність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та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 </a:t>
            </a:r>
            <a:r>
              <a:rPr lang="ru-RU" dirty="0" err="1"/>
              <a:t>управління</a:t>
            </a:r>
            <a:r>
              <a:rPr lang="ru-RU" dirty="0"/>
              <a:t>.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організаційних</a:t>
            </a:r>
            <a:r>
              <a:rPr lang="ru-RU" dirty="0"/>
              <a:t> норм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бути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встановлені</a:t>
            </a:r>
            <a:r>
              <a:rPr lang="ru-RU" dirty="0"/>
              <a:t> та </a:t>
            </a:r>
            <a:r>
              <a:rPr lang="ru-RU" dirty="0" err="1"/>
              <a:t>зафіксовані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, </a:t>
            </a:r>
            <a:r>
              <a:rPr lang="ru-RU" dirty="0" err="1"/>
              <a:t>напрями</a:t>
            </a:r>
            <a:r>
              <a:rPr lang="ru-RU" dirty="0"/>
              <a:t>, </a:t>
            </a:r>
            <a:r>
              <a:rPr lang="ru-RU" dirty="0" err="1"/>
              <a:t>періодичність</a:t>
            </a:r>
            <a:r>
              <a:rPr lang="ru-RU" dirty="0"/>
              <a:t> і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опрацювання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96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1.	</a:t>
            </a:r>
            <a:r>
              <a:rPr lang="ru-RU" i="1" dirty="0" err="1"/>
              <a:t>Показники</a:t>
            </a:r>
            <a:r>
              <a:rPr lang="ru-RU" i="1" dirty="0"/>
              <a:t> </a:t>
            </a:r>
            <a:r>
              <a:rPr lang="ru-RU" i="1" dirty="0" err="1"/>
              <a:t>оцінки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та </a:t>
            </a:r>
            <a:r>
              <a:rPr lang="ru-RU" i="1" dirty="0" err="1"/>
              <a:t>мистецтва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2877" y="1700808"/>
            <a:ext cx="83582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/>
              <a:t>Технічні норми</a:t>
            </a:r>
            <a:r>
              <a:rPr lang="ru-RU"/>
              <a:t> встановлюють пропорції між живою та неживою працею. Ґрунтуючись на наукових рекомендаціях, система управління застосовує норми оснащеності підрозділів підприємства, які виконують управлінські функції, відповідними технічними засобами.</a:t>
            </a:r>
          </a:p>
          <a:p>
            <a:r>
              <a:rPr lang="ru-RU" i="1"/>
              <a:t>Естетичні вимоги та норми</a:t>
            </a:r>
            <a:r>
              <a:rPr lang="ru-RU"/>
              <a:t> поширюються як на технічні засоби та пристрої, які використовуються в процесі управління, так і на зовнішнє середовище.</a:t>
            </a:r>
          </a:p>
          <a:p>
            <a:r>
              <a:rPr lang="ru-RU"/>
              <a:t>На практиці розрізняють також </a:t>
            </a:r>
            <a:r>
              <a:rPr lang="ru-RU" i="1"/>
              <a:t>реальну та еталонну</a:t>
            </a:r>
            <a:r>
              <a:rPr lang="ru-RU"/>
              <a:t> культуру управління.</a:t>
            </a:r>
          </a:p>
        </p:txBody>
      </p:sp>
    </p:spTree>
    <p:extLst>
      <p:ext uri="{BB962C8B-B14F-4D97-AF65-F5344CB8AC3E}">
        <p14:creationId xmlns:p14="http://schemas.microsoft.com/office/powerpoint/2010/main" val="225474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1.	</a:t>
            </a:r>
            <a:r>
              <a:rPr lang="ru-RU" i="1" dirty="0" err="1"/>
              <a:t>Показники</a:t>
            </a:r>
            <a:r>
              <a:rPr lang="ru-RU" i="1" dirty="0"/>
              <a:t> </a:t>
            </a:r>
            <a:r>
              <a:rPr lang="ru-RU" i="1" dirty="0" err="1"/>
              <a:t>оцінки</a:t>
            </a:r>
            <a:r>
              <a:rPr lang="ru-RU" i="1" dirty="0"/>
              <a:t> </a:t>
            </a:r>
            <a:r>
              <a:rPr lang="ru-RU" i="1" dirty="0" err="1"/>
              <a:t>рівня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та </a:t>
            </a:r>
            <a:r>
              <a:rPr lang="ru-RU" i="1" dirty="0" err="1"/>
              <a:t>мистецтва</a:t>
            </a:r>
            <a:r>
              <a:rPr lang="ru-RU" i="1" dirty="0"/>
              <a:t> </a:t>
            </a:r>
            <a:r>
              <a:rPr lang="ru-RU" i="1" dirty="0" err="1"/>
              <a:t>управління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2877" y="1700808"/>
            <a:ext cx="83582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відбувається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</a:t>
            </a:r>
            <a:r>
              <a:rPr lang="ru-RU" b="1" dirty="0" err="1"/>
              <a:t>впливом</a:t>
            </a:r>
            <a:r>
              <a:rPr lang="ru-RU" b="1" dirty="0"/>
              <a:t> таких </a:t>
            </a:r>
            <a:r>
              <a:rPr lang="ru-RU" b="1" dirty="0" err="1"/>
              <a:t>факторів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/>
              <a:t>■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■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та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 народного </a:t>
            </a:r>
            <a:r>
              <a:rPr lang="ru-RU" dirty="0" err="1"/>
              <a:t>господарства</a:t>
            </a:r>
            <a:r>
              <a:rPr lang="ru-RU" dirty="0"/>
              <a:t>;</a:t>
            </a:r>
          </a:p>
          <a:p>
            <a:r>
              <a:rPr lang="ru-RU" dirty="0"/>
              <a:t>■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народним</a:t>
            </a:r>
            <a:r>
              <a:rPr lang="ru-RU" dirty="0"/>
              <a:t> </a:t>
            </a:r>
            <a:r>
              <a:rPr lang="ru-RU" dirty="0" err="1"/>
              <a:t>господарством</a:t>
            </a:r>
            <a:r>
              <a:rPr lang="ru-RU" dirty="0"/>
              <a:t>;</a:t>
            </a:r>
          </a:p>
          <a:p>
            <a:r>
              <a:rPr lang="ru-RU" dirty="0"/>
              <a:t>■ </a:t>
            </a:r>
            <a:r>
              <a:rPr lang="ru-RU" dirty="0" err="1"/>
              <a:t>накопичення</a:t>
            </a:r>
            <a:r>
              <a:rPr lang="ru-RU" dirty="0"/>
              <a:t> практичного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господарськими</a:t>
            </a:r>
            <a:r>
              <a:rPr lang="ru-RU" dirty="0"/>
              <a:t> (</a:t>
            </a:r>
            <a:r>
              <a:rPr lang="ru-RU" dirty="0" err="1"/>
              <a:t>комерційними</a:t>
            </a:r>
            <a:r>
              <a:rPr lang="ru-RU" dirty="0"/>
              <a:t>) </a:t>
            </a:r>
            <a:r>
              <a:rPr lang="ru-RU" dirty="0" err="1"/>
              <a:t>об'єктами</a:t>
            </a:r>
            <a:r>
              <a:rPr lang="ru-RU" dirty="0"/>
              <a:t>;</a:t>
            </a:r>
          </a:p>
          <a:p>
            <a:r>
              <a:rPr lang="ru-RU" dirty="0"/>
              <a:t>■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кваліфікації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;</a:t>
            </a:r>
          </a:p>
          <a:p>
            <a:r>
              <a:rPr lang="ru-RU" dirty="0"/>
              <a:t>■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, </a:t>
            </a:r>
            <a:r>
              <a:rPr lang="ru-RU" dirty="0" err="1"/>
              <a:t>передусім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;</a:t>
            </a:r>
          </a:p>
          <a:p>
            <a:r>
              <a:rPr lang="ru-RU" dirty="0"/>
              <a:t>■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7423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2.	</a:t>
            </a:r>
            <a:r>
              <a:rPr lang="ru-RU" i="1" dirty="0" err="1"/>
              <a:t>Стилі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</a:t>
            </a:r>
            <a:r>
              <a:rPr lang="ru-RU" i="1" dirty="0" err="1"/>
              <a:t>організації</a:t>
            </a:r>
            <a:r>
              <a:rPr lang="ru-RU" i="1" dirty="0"/>
              <a:t>.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2877" y="1700808"/>
            <a:ext cx="83582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визначальну</a:t>
            </a:r>
            <a:r>
              <a:rPr lang="ru-RU" dirty="0"/>
              <a:t> роль у </a:t>
            </a:r>
            <a:r>
              <a:rPr lang="ru-RU" dirty="0" err="1"/>
              <a:t>становленні</a:t>
            </a:r>
            <a:r>
              <a:rPr lang="ru-RU" dirty="0"/>
              <a:t> та </a:t>
            </a:r>
            <a:r>
              <a:rPr lang="ru-RU" dirty="0" err="1"/>
              <a:t>функціонуванні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національно-державні</a:t>
            </a:r>
            <a:r>
              <a:rPr lang="ru-RU" dirty="0"/>
              <a:t> та </a:t>
            </a:r>
            <a:r>
              <a:rPr lang="ru-RU" dirty="0" err="1"/>
              <a:t>етнічні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. </a:t>
            </a:r>
            <a:r>
              <a:rPr lang="ru-RU" dirty="0" err="1"/>
              <a:t>Індивід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установки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фундаментальних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.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сформульовано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факторні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індивідуалізм</a:t>
            </a:r>
            <a:r>
              <a:rPr lang="ru-RU" dirty="0"/>
              <a:t> – </a:t>
            </a:r>
            <a:r>
              <a:rPr lang="ru-RU" dirty="0" err="1"/>
              <a:t>колективізм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велика – мала </a:t>
            </a:r>
            <a:r>
              <a:rPr lang="ru-RU" dirty="0" err="1"/>
              <a:t>дистанції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сильне</a:t>
            </a:r>
            <a:r>
              <a:rPr lang="ru-RU" dirty="0"/>
              <a:t> – </a:t>
            </a:r>
            <a:r>
              <a:rPr lang="ru-RU" dirty="0" err="1"/>
              <a:t>слабке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мужність</a:t>
            </a:r>
            <a:r>
              <a:rPr lang="ru-RU" dirty="0"/>
              <a:t> – </a:t>
            </a:r>
            <a:r>
              <a:rPr lang="ru-RU" dirty="0" err="1"/>
              <a:t>жіночність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33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102</TotalTime>
  <Words>1014</Words>
  <Application>Microsoft Office PowerPoint</Application>
  <PresentationFormat>Экран (4:3)</PresentationFormat>
  <Paragraphs>142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Calibri</vt:lpstr>
      <vt:lpstr>Constantia</vt:lpstr>
      <vt:lpstr>Times New Roman</vt:lpstr>
      <vt:lpstr>Wingdings 2</vt:lpstr>
      <vt:lpstr>Бумажная</vt:lpstr>
      <vt:lpstr>  Львівський державний університет безпеки життєдіяльності  ЛЕКЦІЯ з дисципліни «Формування команд, проектів, лідерство та управління персоналом»  для студентів за напрямом підготовки 073 «Менеджмент» на тему: 3 «Стилі управління. Керівництво і лідерство.» </vt:lpstr>
      <vt:lpstr>ЗМІСТ</vt:lpstr>
      <vt:lpstr>Вступ</vt:lpstr>
      <vt:lpstr>1. Показники оцінки рівня культури та мистецтва управління.</vt:lpstr>
      <vt:lpstr>1. Показники оцінки рівня культури та мистецтва управління.</vt:lpstr>
      <vt:lpstr>1. Показники оцінки рівня культури та мистецтва управління.</vt:lpstr>
      <vt:lpstr>1. Показники оцінки рівня культури та мистецтва управління.</vt:lpstr>
      <vt:lpstr>1. Показники оцінки рівня культури та мистецтва управління.</vt:lpstr>
      <vt:lpstr>2. Стилі культури організації.</vt:lpstr>
      <vt:lpstr>2. Стилі культури організації.</vt:lpstr>
      <vt:lpstr>2. Стилі культури організації. . Класифікація організаційної культури</vt:lpstr>
      <vt:lpstr>2. Стилі культури організації.</vt:lpstr>
      <vt:lpstr>2. Стилі культури організації.</vt:lpstr>
      <vt:lpstr>2. Стилі культури організації.</vt:lpstr>
      <vt:lpstr>3. Роль культури менеджменту та її основні функції</vt:lpstr>
      <vt:lpstr>4. Складові культури управління.</vt:lpstr>
      <vt:lpstr>Висновки</vt:lpstr>
      <vt:lpstr>ДЯКУЮ ЗА УВАГУ!!!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Тривимірна теорія інтерперсональної поведінки (в.Шутц)</dc:title>
  <dc:creator>User</dc:creator>
  <cp:lastModifiedBy>ubgd</cp:lastModifiedBy>
  <cp:revision>16</cp:revision>
  <dcterms:created xsi:type="dcterms:W3CDTF">2020-04-08T08:38:02Z</dcterms:created>
  <dcterms:modified xsi:type="dcterms:W3CDTF">2021-02-17T09:24:08Z</dcterms:modified>
</cp:coreProperties>
</file>