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2"/>
  </p:notesMasterIdLst>
  <p:sldIdLst>
    <p:sldId id="355" r:id="rId2"/>
    <p:sldId id="257" r:id="rId3"/>
    <p:sldId id="312" r:id="rId4"/>
    <p:sldId id="258" r:id="rId5"/>
    <p:sldId id="481" r:id="rId6"/>
    <p:sldId id="499" r:id="rId7"/>
    <p:sldId id="480" r:id="rId8"/>
    <p:sldId id="458" r:id="rId9"/>
    <p:sldId id="500" r:id="rId10"/>
    <p:sldId id="482" r:id="rId11"/>
    <p:sldId id="259" r:id="rId12"/>
    <p:sldId id="501" r:id="rId13"/>
    <p:sldId id="484" r:id="rId14"/>
    <p:sldId id="443" r:id="rId15"/>
    <p:sldId id="502" r:id="rId16"/>
    <p:sldId id="503" r:id="rId17"/>
    <p:sldId id="504" r:id="rId18"/>
    <p:sldId id="505" r:id="rId19"/>
    <p:sldId id="506" r:id="rId20"/>
    <p:sldId id="39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9" autoAdjust="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D2634-4A56-4AB8-91AF-06236967363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2650-BD16-4B9C-948B-21B94120AD1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58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12650-BD16-4B9C-948B-21B94120AD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24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69B3BE-FFB2-4C60-B162-4F26B186CC2F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6FA9F-F665-4553-9768-D5B2F2F0127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74D7-22A1-44B7-9B58-61347C1E2452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8FD9-8320-4120-8793-22F5AE2CB91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AFAD-ABDC-4710-A422-97C285750EB0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02010-138B-47E7-BD75-D6DF78185E9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04497-DA8E-4541-A6F3-D61C87B3222C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3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912B-2DE5-49A6-AB95-F6F488E9E7E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5D8E-8B09-4B3C-A2CE-750E4D1BF9CF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59B2-BE54-4F83-880D-8421620B20C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CD8832-647E-4416-9858-36C1461A5D7E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BDAC8D-F5C0-44CD-AC58-97D9853981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109B-EA83-4E5D-BD70-0F6CE93FCDA5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9EAD-88CB-4222-8C97-5DF43044EBD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B939-223E-4A24-BBAC-3D06A760E9D8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15D3-0BC5-42CC-834D-223705A1A6E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748E0-6D5B-4802-BCA1-9FD2B118DDB2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522A-C76A-47C5-8A01-FB4A44DB756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AC4A14-9DB2-4909-9757-D51C8BB77C99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DBE0D-2398-4A7E-9D58-B0A14B565BD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B118-65C7-4C30-8F86-08C0812D1600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AE6B-A2C8-43BE-BF31-E09E3084A1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81F705-BC8C-4477-A277-5E4136F15AEA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77CB3E-E7A8-4528-AA7A-3C011BB51C2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BDC66797-3670-4D07-A738-0F41A055D7E6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7FC4C9E6-D6A6-4734-A98E-CA86CD8186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6" r:id="rId2"/>
    <p:sldLayoutId id="2147483728" r:id="rId3"/>
    <p:sldLayoutId id="2147483725" r:id="rId4"/>
    <p:sldLayoutId id="2147483724" r:id="rId5"/>
    <p:sldLayoutId id="2147483723" r:id="rId6"/>
    <p:sldLayoutId id="2147483729" r:id="rId7"/>
    <p:sldLayoutId id="2147483722" r:id="rId8"/>
    <p:sldLayoutId id="2147483730" r:id="rId9"/>
    <p:sldLayoutId id="2147483721" r:id="rId10"/>
    <p:sldLayoutId id="2147483720" r:id="rId11"/>
    <p:sldLayoutId id="2147483719" r:id="rId12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Місце для вмісту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dk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Львівський державний університет безпеки життєдіяльності</a:t>
            </a:r>
            <a:b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МІЖНАРОДНЕ ГУМАНІТАРНЕ ПРАВО </a:t>
            </a:r>
          </a:p>
          <a:p>
            <a:pPr indent="357188" algn="ctr" fontAlgn="auto">
              <a:spcAft>
                <a:spcPts val="0"/>
              </a:spcAft>
              <a:defRPr/>
            </a:pPr>
            <a:br>
              <a:rPr lang="ru-RU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3: «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Міжнародно-правовий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захист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жертв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війни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uk-UA" i="1" dirty="0">
              <a:solidFill>
                <a:schemeClr val="tx2">
                  <a:satMod val="130000"/>
                </a:schemeClr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7" descr="5-1_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3933056"/>
            <a:ext cx="5687665" cy="285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5940425" y="6453188"/>
            <a:ext cx="1727200" cy="4048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Медичний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персонал,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медичні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формування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установи.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Духовний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персонал.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№3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9073321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Женевські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конвенції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Додаткові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протоколи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до них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підтверджують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право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поранених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хворих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– як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комбатантів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так і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цивільних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осіб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– бути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позбавленими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подальших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страждань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під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час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збройного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конфлікту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право на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отримання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допомоги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4013" algn="just" eaLnBrk="1" hangingPunct="1">
              <a:buNone/>
            </a:pP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Медичні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установи, транспорт та персонал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чітко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позначаються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захисними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знаками, такими як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червоний</a:t>
            </a:r>
            <a:r>
              <a:rPr lang="ru-RU" sz="2700" u="sng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хрест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червоний</a:t>
            </a:r>
            <a:r>
              <a:rPr lang="ru-RU" sz="2700" u="sng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півмісяць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і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червоний</a:t>
            </a:r>
            <a:r>
              <a:rPr lang="ru-RU" sz="2700" u="sng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u="sng" dirty="0" err="1">
                <a:latin typeface="Times New Roman" panose="02020603050405020304" pitchFamily="18" charset="0"/>
                <a:cs typeface="Times New Roman" pitchFamily="18" charset="0"/>
              </a:rPr>
              <a:t>кристал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4013" algn="just" eaLnBrk="1" hangingPunct="1">
              <a:buNone/>
            </a:pP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Забороняється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здійснювати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напади на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медичний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духовний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персонал,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який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виконує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виключно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свої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медичні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духовні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функції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Особи з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медичного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духовного персоналу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втрачають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право на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захист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якщо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вони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здійснюють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окрім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своїх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гуманітарних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функцій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дії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завдають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шкоду противнику.</a:t>
            </a:r>
          </a:p>
          <a:p>
            <a:pPr marL="0" indent="354013" algn="just" eaLnBrk="1" hangingPunct="1">
              <a:buNone/>
            </a:pP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Носіння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індивідуальної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легкої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зброї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з метою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самооборони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захисту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своїх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пацієнтів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не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вважається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дією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завдає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шкоду супротивнику.</a:t>
            </a:r>
          </a:p>
          <a:p>
            <a:pPr marL="0" indent="354013" algn="just" eaLnBrk="1" hangingPunct="1">
              <a:buNone/>
            </a:pP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Особовий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склад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збройних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сил,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спеціально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підготований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для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виконання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функцій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тимчасового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медичного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персоналу (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наприклад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тимчасові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/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допоміжні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санітари-носильники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), не повинен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зазнавати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нападів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, коли вони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виконують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подібні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itchFamily="18" charset="0"/>
              </a:rPr>
              <a:t>обов’язки</a:t>
            </a:r>
            <a:r>
              <a:rPr lang="ru-RU" sz="27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91641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Військовополонені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№4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43581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Військовополонені – це комбатанти, що потрапили у владу ворога, або особливі категорії </a:t>
            </a:r>
            <a:r>
              <a:rPr lang="uk-UA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некомбатантів</a:t>
            </a: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яким статус військовополоненого надається МГП.</a:t>
            </a:r>
          </a:p>
          <a:p>
            <a:pPr indent="354013" algn="just"/>
            <a:endParaRPr lang="uk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Військовополоненими вважаються особи, що належать до однієї з наступних категорій:</a:t>
            </a: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особовий склад збройних сил сторони, яка перебуває в конфлікті, включаючи особовий склад ополчення та добровольчих загонів, що входять до складу цих збройних сил (сюди належить і особовий склад регулярних збройних сил, який заявляє про вірність уряду або владі, яка не визнана стороною, що тримає в полоні);</a:t>
            </a: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593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особовий склад інших ополчень та добровольчих загонів, що належать стороні, що перебуває в конфлікті, якщо ці ополчення та добровольчі загони відповідають нижченаведеним умовам:</a:t>
            </a:r>
          </a:p>
          <a:p>
            <a:pPr indent="541338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мають на чолі особу, відповідальну за своїх підлеглих;</a:t>
            </a:r>
          </a:p>
          <a:p>
            <a:pPr indent="541338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мають визначений і виразно видимий здалеку відмітний знак;</a:t>
            </a:r>
          </a:p>
          <a:p>
            <a:pPr indent="541338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відкрито носять зброю та – дотримуються у своїх діях МГП;</a:t>
            </a: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цивільні особи, які йдуть за збройними силами за умови, що вони отримали на це дозвіл від тих збройних сил, які вони супроводжують;</a:t>
            </a:r>
          </a:p>
        </p:txBody>
      </p:sp>
    </p:spTree>
    <p:extLst>
      <p:ext uri="{BB962C8B-B14F-4D97-AF65-F5344CB8AC3E}">
        <p14:creationId xmlns:p14="http://schemas.microsoft.com/office/powerpoint/2010/main" val="3157287334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3901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члени екіпажів судів торговельного флоту та екіпажів цивільної авіації сторін, які перебувають у конфлікті та не користуються більш сприятливим режимом через будь-які інші положення міжнародного права;</a:t>
            </a: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учасники спонтанних масових виступів (</a:t>
            </a:r>
            <a:r>
              <a:rPr lang="uk-UA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levée</a:t>
            </a: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masse</a:t>
            </a: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поранені, хворі та потерпілі корабельну аварію військовослужбовці, що потрапили у владу ворога.</a:t>
            </a:r>
          </a:p>
        </p:txBody>
      </p:sp>
    </p:spTree>
    <p:extLst>
      <p:ext uri="{BB962C8B-B14F-4D97-AF65-F5344CB8AC3E}">
        <p14:creationId xmlns:p14="http://schemas.microsoft.com/office/powerpoint/2010/main" val="692854554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МГП позбавляє статусу військовополоненого наступних осіб:</a:t>
            </a:r>
          </a:p>
          <a:p>
            <a:pPr indent="354013" algn="just"/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будь-яку особу зі складу збройних сил сторони, яка перебуває в конфлікті та потрапляє до влади протилежної сторони в той час, коли вона займається шпигунством і найманців.</a:t>
            </a:r>
          </a:p>
        </p:txBody>
      </p:sp>
    </p:spTree>
    <p:extLst>
      <p:ext uri="{BB962C8B-B14F-4D97-AF65-F5344CB8AC3E}">
        <p14:creationId xmlns:p14="http://schemas.microsoft.com/office/powerpoint/2010/main" val="348763846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Інститут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субститут </a:t>
            </a: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держави-покровительки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№5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3562759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593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Державапокровителька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нейтральна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інша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держава, яка не є стороною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була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призначена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однією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стороною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визнана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іншою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погодилася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функції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передбачені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нормами МГП для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держави-покровительки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54013" algn="just"/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відсутності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угоди про державу-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покровительку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виконання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призначено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МКЧХ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будь-яку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неупереджену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гуманітарну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організацію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54013" algn="just"/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завданням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держави-покровительки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інтересів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сторони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конфлікті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яку вона </a:t>
            </a:r>
            <a:r>
              <a:rPr lang="ru-RU" sz="27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представляє</a:t>
            </a:r>
            <a:r>
              <a:rPr lang="ru-RU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372542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28625" y="1484784"/>
            <a:ext cx="8247831" cy="4392488"/>
          </a:xfrm>
        </p:spPr>
        <p:txBody>
          <a:bodyPr/>
          <a:lstStyle/>
          <a:p>
            <a:pPr marL="354013" indent="-354013" algn="just">
              <a:buNone/>
            </a:pPr>
            <a:r>
              <a:rPr lang="ru-RU" sz="3100" b="1" dirty="0"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uk-U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правила захисту жертв збройних конфліктів.</a:t>
            </a:r>
          </a:p>
          <a:p>
            <a:pPr marL="354013" indent="-354013" algn="just">
              <a:buNone/>
            </a:pPr>
            <a:r>
              <a:rPr lang="uk-U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Поранені і хворі.</a:t>
            </a:r>
          </a:p>
          <a:p>
            <a:pPr marL="354013" indent="-354013">
              <a:buNone/>
            </a:pPr>
            <a:r>
              <a:rPr lang="uk-U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Медичний персонал, медичні формування і установи. Духовний персонал.</a:t>
            </a:r>
          </a:p>
          <a:p>
            <a:pPr marL="354013" indent="-354013" algn="just">
              <a:buNone/>
            </a:pPr>
            <a:r>
              <a:rPr lang="uk-U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Військовополонені.</a:t>
            </a:r>
          </a:p>
          <a:p>
            <a:pPr marL="354013" indent="-354013">
              <a:buNone/>
            </a:pPr>
            <a:r>
              <a:rPr lang="uk-U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Інститут та субститут держави-покровительки.</a:t>
            </a:r>
            <a:endParaRPr lang="ru-RU" sz="31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0" y="571500"/>
            <a:ext cx="4643438" cy="78581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AutoShape 2" descr="data:image/jpeg;base64,/9j/4AAQSkZJRgABAQAAAQABAAD/2wCEAAkGBxQSEBAUEBQUFBUUFBQVFBgUFBUUFRgVFxQWFhUUFRQZHSggGBolHBQVITEhJSkrLi4uFx8zODMsNygtLisBCgoKDg0OGhAQGi4mICYsLDIsLCwsLCwsLCwsLCwsLC0sLC8sLCwtLC8sLCwsLCwsLCwsLCwsLywsLCwsLCwsLP/AABEIAMIBAwMBEQACEQEDEQH/xAAbAAEBAAMBAQEAAAAAAAAAAAAAAQMEBQIGB//EADoQAAICAQIEBQIEAwcEAwAAAAECABEDEiEEEzFBBSJRYXEygUKRofAUUrEGI4LB0eHxM2JykhVDU//EABoBAQADAQEBAAAAAAAAAAAAAAABAgMEBQb/xAAzEQACAgECBAIJBAIDAQAAAAAAAQIRAwQhEjFBURNxBRQiMmGBobHBkdHh8BVCUmLxI//aAAwDAQACEQMRAD8A/YJYqIBJIEgEkkCCSQCQQSASAIBDAPJgEMAkAkkghgEMAkAQCSQyGQBJIBkEkkkCAIAgCAIAgCAIB0pQuIBJIEgEkkCCSQCQQSASAIBDAPJgEMAkAkkghgEMAkAQCSQyGQBJIBkEkkkCAIAgCAIAgCAIB0pQuIBJIEgEkkCCSQCQQSASAIBDAPJgEMAkAkkghgEMAkAQCSQyGQBJIBkEkkkCAIAgCAIAgCAIB0pQuIBJIEgEkkCCSQCQQSAehjMmmYvNFGIuNWk7Grr1HSx69vzHrI5OjSM1JWimCx5MAhgEgEkkEMAhgEgCASSGQyAJJAMgkkkgQBAEAQBAEAQBAOlKFxAJJAkAkkgx8RmVF1OaFqt+7MEX9WEN0rZVzV11Jmy6WQEbOSA3YN1Cn53o+1dxIbqr6lI5VK6NbLxDfxmPGK0cnI7it7141x79v/smeTI45YQXW7+RWDlOEmzOvDMOIZ78jY1Uizs6MxDAdNw9H/xE0cH4nEntW/4Mlk9hx6nP5GrjMxyFjoTEcK6mCqp1amCg1qLKwJ60FE5skHPUJNukrpbW769+mx0YVHw/iZvHX0rw79xnxKPcZW5TD4p7/wAI9JpqpcGPj7V96MsO2ThNwzY6TyYBDAJAJJIIYBCZKTZHEjBxfFLjALd/SaY8TyXRllzLHVo1W8Yx+5+01Wkl1aMfW10iyJ4vjJA3HuRJellWzJWrV7ql3N+5ynWhBAMgkkkgQBAEAQBAEAQBAOlKFzy7gVZAs0L2s+g99jBFq6Jmyqis+RlRVFszEKoHqSdgJbpbMpZadJWzS4/j64Z82E2E85JB3RGByUD/ANoaj8TKWRPG543f15FVklxqMtjN4lhZ8Y5R8yvjdd6vS4JBPoVDD7yZLxMfsvyKuXBl3NLxfA2XiOHRg3IVXd/MVV8toMKGj5h/1G0nawvWY6uMsnDjVpN+012rl83RbT1bb59DqFQwphYsHf1BsfqLnUltRXLCvaRw83FBOM4vId9GHh8QF/ivLkb9MifpMYY3l1iXaP3f8ELKsWG+rfIeOeIKcPD5AyhxlxOqF6Lkk42GkG3rWWr1QHtLauoJ26prrXX9iuG3yXcD+0SGi2IlwCNitC+u7EEA0Nt+k2zwyQlcYOS6NV+WimN7e9Rqfx4zZseTiGCriJbHix2y6yCvMyZCAWIUmlAAGonzGiOd6PU6lrjSjBO6tW65XzSX6msc+LFytvyO9h4hXFoQf6/cTonjlB+0jbHlhNeyz2ZQ0ITAPJMAmqSQcvxjxAp5U6kdfSdmnwpriZxajLLi4I/M4T5mPVifvO1bcjkcF1GTMzVqJNdLgsoo8QSAYDO/4TxmoaCKKqP/AF6Db99JwanGou11OrS5XJOL6HRnMdRIAgCAIAgCAIAgCAIBm8S4/l4DlRQ9FAAWKDzOqWWo0Bqs7dpTLPw8bnV0jnalLJw2a/iZZ+EZyBzMdZQEutWJhkCgnffTX3mclLLhdqn2v9NwkseVIzsycQoRsepDpezVWrB0brf1KpFdxJTWbGk1akvuTkXBLiTLwfGjM3EJo8mNziskEOdI5lDsATp37g/ecc4cTxxXu15b9P0KZFKlOXU1/A+KrhwuVgOTeJmYgWcTHGWJPS9IP+KV03sw4H/q2vl0+hfMrakupq+E8eP4QBg2cLqxgqQ7ZAjlA+pmAbUFDaie/WZ4s68OVu6bW2/2+BeeFtpx2PY43OuJiFVSCdPMOtglbawhpmu+jdrveWwzzZNoQ8uJ19rGZJLik/0PmmJJcklmdy7saBZiAo8o2ACoqgeiiyTZnpaLSzw8U8juUq5cklyS+5yZcilSS2QVqutr61sT950T02Gc/ElBN92iinJKkyTcqIBl4fOUNr1lZRUlTRG6dp0zePjLaQKF9zMvVsd2aePlqr+Z6w+Mn8QHTt6yJaaD5Ex1GSPPcvCeLGzzOnX3HtIyaZNezzENROD9rdfn9jZPjCejflM/VH3NPW/+rOb4vlDZLU2KE6cUXGCTOeU1ObkuRpTQCAIAgHf8K4hdAFgGzfa9/wB/lOHPim5OSVo6NPlhGHDJ0zeTID9JB+JzyhKPNHTDJGfuuz1KlxAEAQBAEAQBAEAQDJxnBnLwuXGCFLowUncAkeU17HeVyQ44OPdUc0pVkvsRfEsKNy+arOSAVTzsCdvMqWVHudpn42PEoxnJX58yZKeR2kaQyvgyNgworKExtj1uUVMYBx6QQGZyChP+IbzKeR4moQhe226XmXjHxVbZ54Hgzjw6NZDMzu7p5SWyZGyPV3QJY+9SMWHIoSt1KTvbeu3P4G0lF0q2Rlw8GirQF22slychLfzFnJJOw/KWjpIKLjP2rdu/7RPF2M86IQjBVFUvgQ3fMEX1l06dlZK1TPmOO4fQ5W77j7z1IS4oqR5fDwycX0NeXJEAQBAEAQBAEAQBAEAQBAEiwbnhfElHAvZjR/1mWaHHFlsc+Caf6n0c809IQBAEAQBAEAQBAEA1fGMbZcS4QilSyMxdqFLkVyugKddgEEGhRnLq3OUHCEbv41X5IjBKfE2bGLGFAVAFUdAoAA+wl8WmxYvcil/e5Zyb5mPFwqKzMB5m+piSzEXdamJNe3SI6eMZ8e7e/Nt8+wvajNNyBAEAQleyIbS3Z894vmVn8vYVc9LFBxgkzzZyU5uS5GjNCBJAkAQBJAkASQIsCLAiwIsCLAgFEgHpdjBElaOyvjAsWu3c3OV6XbZnQtVLrHY2W8QxgXq/QzL1aZq9Vj6X+hhw+KqWoggE0D+m8vPTVG0ykNS3KpKkzoTlOsQBAEAQBAEAQBAEAQBAEJWG6VnD8Q40uSF2X+s9LHjUF8TzJzeV2+XRGhomgoaIFDRAomiBQ0QKGiBQ0QKLogUTRAoaYFE0QKLogUNEgiiaIJo9okMUXTFkjTAoaYA0xZDjaOknijDTYuhv6k+tzD1eBos2Vdv3N3F4ghreiex/1mMtNNctzaOqh/tsbQPpMGmuZ0Jpq0JBIgCAIAgCAIAgCAa3iGSkodW2+3eb6eNy4uxzamT4VFdTkcuddmHCTlybJocuRYocuLIonLixQ5cWKHLixReXFiicuLFDlxYocuLFE5cWKHLixQ5cWKHLixRQkmxQ0SBQ0QKGiBQ0QKGiBQ0QKMmHKy/SahpS94o04puG3kdrh2JRSasgHaefNJSaR6GNtwTbMkqXEAQBAEAQBAEA0OJYse1KTXv6zthFQj8WcLbyTvorMPKk2X4Ryo4hQ5ccQocqTZFDlRZPCTlRYocqLIocqLJ4RyoscI5UWRQ5cWTwk5UWOEvKiyKJyosUOVFihyosUTlxZFF5cWTROXFihyosUOVFiicqExR4yKR0r7kgfoDLx3Mcjcf3Oxw2PSigG6HX17kzz5y4pNs78cVGKSMkqXEAQBAEAQBAPGZ6Vj6D/iXxx4pJGeaXDBswLhoATolK3ZlCHDFI9cuRZaicuLFA44sUTlxxCi8qTYNfJxGMdXF+l2fgAS1My8WHR35bnvC6t9J3HUdCPkSGmty0Zxk6+hl5ciy9DlxYJyosUOVFiicuLFDlRYocqLFDlRxChyosihyosmhyo4hQ5UWKJyosihy44hQ5UWKMRxDmY9YBBsAEWA1XdfYj7xNtwdGdLxVa5/c6M5DsEAQBAEAQBAEAEXsYug1ezNZqx7/g72T5fQj29p0Rnx7Pn9zmlHwt17vbt5fsU8bjHVgPkEf1luCX9Y8aHX7MHjMe3nU30o2T9hJ4Jdh4+PozLjdWFg7Dr2r5vpKtNF1OLVmH+NTfSS1ddClvtsOsnha57FPGj0t+SMIXJl63iTt05h9zey/Bs/Eh5Yw2juR4c8nvbLsufzNvh8CoqqooKKHr9z3J6zncm3bOlRSVIZcIar6joR1H3/yloTcXsVnjU1uY9OT1T4o7/e9v1mqyQ7fUy8PKuq/T+TJgcMDsRRqmFH/iS1XUmE+LpTMmiRZcaJFihok2KBSRYommLFIaI4hQ0RxChokcSJoaI40KGiR4iHCNMeJHuKIQJV54rqOBnmxdWL9JbxFXF0I2uuph4nc4wOpcH7L5j+gloZE4yopkj7UV8fsbUwNxAEAQBAEAQBAEAQBAIqAGwAD7CAYuI4RX+ofNEix6Guo9peOSUVSZnPDCbuSMqqAAAKA2AGwA9AJQ0pFgCAIAgHO4vimxuaqjVX8TzvSmtz6aMHjjcd7fxv8AYvpcUMmSak99q8qMR8RftX5Txn6b1L5JHd6nBdSJ4qx2sH8v36SP8xqfgT6pA9PxuTSW3CgWWqgPez0k+v66acop13rYh4cKdN7+Z5TjMl9Zzf5bU3uy/quMNxr+v7/YiXpTUtcx6tjPJ4h/5j6yj9J6n/mW9Xx9jz/Fsfxe3Xe/tH+R1de8T4GPsVcz/wA3X1J/pI9e1HWQ8CHYjcQ3r8122uZy1md/7E+FDseeab2PxKes5r95k+HDsezmb1/f7uWery/8iPCh2PKBmYKOp9TQqrueh6O0c9Y5PJNqK7c230ObVZ/CajBJyffp8To8PwChaemJNk7j4APUAD/P1n1ylwpRjySpHlrDF7y3b3syYeDRW1KDdVuxIHwCYcm1RMccYu0Z5U0EAQBAEAQBAEAQBAEAQBAEAQBAEAoEA8cX4c2RaoA9tX69N5Eo8UJQfJpownOPFGS5ppnN4DwvGMz4HY60TGw0nTrUj6rHTdWH2vvt4cfR2LxvDyS35quVfwds9bk4OKK2+Jn8E4IYW4k5VBOOiGI/BRbUpPQEAfBBHa51aPRLHOfGk99m10MtTqXkjHhfma/9nFOXw84Mn1tw9G+5yYhqI/xMT95n6LzrNHJjfd15NkaqDhKM/wC2c3hOKL41bsyBgCCAdS6rs+tz5rgqNHsxdqz1kyEFio3oADbups9fbp8G5NJUySnIdtWxIFHSR6+/tIcVzYXwMWIaFIA6NrJ2B8xbvf2v5+YpT3Fuz3izAkb2QoDDuD6kevTsbIPaJQrcmzLjyWa3qtN+5q9z0O/buZVRXMhnjBlUfisG9BBuwBu3v/tJlG3uHyMmVyxC4we9UNzXXY9B7k10npaf0Pmzq37Me7X2XU48uuxwfDH2n2X57G74dwjq+pxXlI3IJ30+hPpPodFo46THKCnxW0+VVXzOHJklmyKbjVJ9b7HTnUBAEAQBAEAQBAEAQBAEAQBAEAQDIuFj2/PaCjyRRjfZtJ2NWB6joSPXt+Y9ZFkxkpcjYUoqqXoamCi7+pm0qPuaEltJbmM5y4qRp4SyPoc2y7q386Xs3yOh+x2sSkW06f8AUaxanEnj6W/DWz8tmZGVXdASyakLFSCR/dla6eeY6qMpKKTaV71s6/8AaM9PVtNHF47HycqLgVcYI1eRaJYMPStyC25voJ5npHTwwLHPGva33t3tXfmdullxznGXLb8nX8f4lj4dxJYFHbE+Nb28+QctKHuzrPShnl6u8mRU0n9EcTxxWbhi7Vmhw+DSzNk5mPHpKnlsyHbcEBPNZoDYXZG85ND6N8LH4k5+1XTt8XX2N9RqpSqKjtfN87OXmULr5aacamsWoFWGJca0KvUPMWFHc1Znk6rClJzxr2G+bvm+fPn3s7tLmUlwN+0jFxGe3oVuSzKDuCNgCO30mzt2nJw0tzqTNnKDZNhlUte+ohaBUE9+/T2q++fBuOI8sNX2IN2QAAQdBa6NEn16jp3i1zSJTMmPTy+y7bkCww6bVuD0395oo5OC+F1y5de3mVc4p1xL+D1j4RntlT2BpT3PTV879v8AL2sHoSbSeWfD3VWcE/SF7Y4Wu90n+TbweC0Fsi+h62FJBIDeprrQ6+09bBo9Ngdwjuurd79+3lXI5ck8+VVOW3VLb5d/Ozq4sKr9KgfA/qe86HJy5iMVFUke5BYQBAEAQBAEAQBAEAQBAEAQCiAXi10aGG6E059LoK3xex+QegMrJ8O5lHJbaZg4zIRxuBVNKuHM7gdCTkwqhPrQGT85jmm1lxwXW2/kv5RGNcUJNmXxdAHxZMmflYlDAjmHGGclShsEatg40nrfSWzxbp8fClz5fczxNK1w2zD4kAXx8VrBxY8TigP/ANGTVkZv5VGMbf8Akd9hKTanw5IyXCrb+O326mmJqLcWt2Z/FFx8nGcz8tVyYnB9WVwyqPUkgbDeXzqEsb4nS23+pVOSyOluY+M4zFkxay/K0N5HzA4vNXcOASpFg7fG4BlVnx5U5Rly69P5QUJwlyORxvi65eEGPSxyeQj6VVSr6sZZ3IFHR+GzV1c8/VeldPPHNXu7qt91ydrbsbYNHkTW1rr+TSyI3MDBWalYhgDW7Dyel+UEem25s1yYtbKeSMtR7V7V2XdV1vqdmTTKGKSxey+f/p18HDnKVyZ2bJTBsakjQp7NoUAEg9NVkVdz29RpOObjKbce2y+T6s4dO3wJtKzeyLYI23HfcfedMHTRaa4otHG4ngWVW8u5FXj3NX0N1tv29J5vpPRZNTLxISt9ntt0rff5l9HlWnjwTW3db7+RiwYfMGGNmIsBgdiGFHtR6Dr6mcWH0Pme82or4u3+i/c6J66NewnL6L9Wa2XDsuNybYaRSsPpo9a2punTp3k/4uWN/wD1yKN+6+avs/ly5mb11r2IN1zXJ13R6GPQq6FFPou3B2C+gJo7KO/czr1XoOcpvwWlHs7X46mGD0nGMEsu77qn/aNjw/gizdDpLG2vsGax8k7fAB26T1dPihpdOsSdvn831X2XwOOXHqc3iNVH8dvyzvKKAA2A6ASh3VRYAgCAIAgCAIAgCAIAgCAZMWIt0grKaiYuIdVxHKGVkG7MpBAUGmax1A3v4MiUklZSOS3VGzwa2Tfp/nJTT3IzNpGi+YZMacTiB0sv94vfSPxV/Mu/TqL60Jlxprjj5P5bfQjG3F8MjMDfSaXZubHCObrqD+klGOWKqzlsdXHcSeyYuHx/DXlyN+mRP0nI99Ul2i/q/wCDTDtj82bXH8ZirGuQOzqVdRjR2IIsAllFLe48xHUydTlwJcGV/Lm9vgtzOOPIpNwNTj3y8TjOLRyMT7ZC7K2VkvzIqoSq6hsWLE0Tte4xnlyZYvHig0ntctq8lz+iNYYlGXFN2zLn4Yu6s+RiqMGRAFVAwFAkgamO5717S89LOaUHL2VW1buq5v8AgtHhi+JLc5vjvGENjVaNnrdUe2/7uiNzQMelJQhg4JRVy79Eq5fYjTrxMtp7R+rd/g5PDMuQ5MlmixQLqOw8o29/L9+v4p8/GCc4xaVbfc9OTai2ux1OC8MD0/0ADStDc/zEX0377nr2n1cdHp9PN8Kt3avp2Xy+p4scmbUQTyNpV06+fmdtFAAA2AAA+B0l27N0klSLAEA53HeIUdGKi9i+9CwDt3O8w1WqhpkuLeT5L8sjHCWdtQdRXN/hHD4rjm1jmEFhpYAGx/3aqHamoDfrft4Wp1mbM0pv2U7pbb+fM78Wlx47kt29rb6E4HjrKtuaDGqqgGCkFVva2O97e4nVoPSbjln6w27rfoq+H6HJqdD7MfBXLp3v4n0XhORGxA47q2+rrZNkbfM9yc+Op3zVnPhSjHhS5WjclTUQBAEAQBAEAQBAEAQBAEAwcZwwyoUdn0MGVlVtIYMKIYjfpt1mOXHKfKTXlX5TCSu2jP8Aw6ZsWThyj48dadigDLtYXSSQp6EEDYzPFjgoPBFNJLn5/HuYZONS8RsyeDZtfN6WmR8ZrpaMRf5Vt26TXDJbwX+u30GZ3T7mn4L4inLx8nC6YNNqzsLK1alUBZjfvR9pjizx4nGEHVu3W19fi9+yJnhm1be544LJbOER1xbHGXXR1vUiofMFHUWBV12k4M8JycYXXeml5bmyjJR9rmbOUvppHOO+pCqx+2oED8jNsiyNVBpP4q/yiHCLftGLg+DXEGC2SzF3Zjqd3NAszdzQA9AAAKAEzwYPDbk3cnzf4XwLN9DPN6IEkCAczjvDNX/T2BBBGojr6Hf/AG7THVabHqXF5G7XbquxXG54bWJKn9H3ReH8ExqKO/r2BPUk9zv6k9ppDHix+5BL5X9ysoyn78m/nX2N/DjCqAO3r1l223bLxiopJHuQSIBGFgiSnTsiS4lTOTm8HAIZLJBBYMA1jvsaHSceq0WPUXJezPvu0/NfkYpzw0lvHttt5HD4nhv79jroCwQ2kldlYHf6rIre/e54efDLDk4Jc117pno4skcsOJf1mDDidcLB1WgQvkNXdeQMAN+lVQ2HYmYRcTVm54Rky4cOgMuxfdmtiC4IPSxStW/Wh8z2NH6RyZOHFDGpUviv4o83UaaMOKbm42/7RscXxmQkkdbUGgSNNWdvz+/621Gq17nwQxuK+Cvz3opixaWuLJNN9bdeWx1PAgdBYk70KPahd16+avsJ6WNTjhhHI23W989zLHwuUpR5XtXLY6UsaiAIAgCAIAgCAIAgCAekcg2K+8h30IlHiVGDPnztYxjFhvq41ZW9yEKqA3uSw9jOWWTUvaMEvi3t+lX9iqwx6swYvDMa41x+cqCzH+8ca2YlnbJpI1kkkm9rMiGkqFSk7bttbW/26I1bV3RtYsYVQqgKqgAAAAADoAB0E6MeOOOKjHkQ3fM9TQgQBAEAQBAEAQBAEAQBAEA+P/tFmAyuxDDSUKsoLWQbIAHcAA7/AJzxfS9vNFR/47/Ozo0DXBJ/9n9KRuYcDPl2JOkm1I2X6b821gdenVtrmfo/0fDNBzyNpLbzZOp1U4SUIJN/Zdzo+H+E6GLOdRssPk/iPqQKA9K/L2sGDHp4OGJc+bfP/wAOSXHknx5Hdcq5L+TfyYFYgsqkjoSAT+c1UmtkS4xbtoyAV0kEiAIAgCAIAgCAIAgCAIAgCAIAgCAIAgCAIAgCAIAgCAIAgCAanF+HJk+r5Owon13EpkxY8jTyQTa5MootN8Emr50ZeH4VU+kb1RJ3J/d9pq5N7CGOMORmlS4gGHi+LTEurI2kXV7nf4HwfykAxf8AySd+YB6nDmC/JYpQHvFg25IEAQBAEAQBAEAQBAEAQBAEAQBAEAQBAEAQBAEAQBAEAQBAEAQBAOb49whyY1oBgjqzKVB1KCNQ3IA2LSGGfP8AB4zk4jEdGMLYbQmJFAA/hnLFjvsGb7ZV2lSDscbwOVv4nSTTtem9zpRAuk9gSDfrpHrLFrJxWNsoyB7YY8gCUi5FZhqNum2padVI2ore3WGQzBw+LiU1uEI1MCcStj0gDg0HkJBqsqaft07yNyD2g4vRkNsCF8gIx73mcEnbdhj0kXXa97jcHoYs5fEHLsFdGBCqq1qyatY62Byx79a603B3ZYkQBAEAQBAEAQBAEAQBAEAQBAEAQBAEAQBAEAQBAEAQARexgHkYwDYAv4HoB/QD8hAPUAQBAEAQBAEAQBAEAQBAEAQBAEAQBAEAQBAEAQBAEAQBAEAQBAEAQBAEAQBAEAQBAE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3015" name="Picture 4" descr="http://images.myshared.ru/3181/slide_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кутник 2"/>
          <p:cNvSpPr/>
          <p:nvPr/>
        </p:nvSpPr>
        <p:spPr>
          <a:xfrm>
            <a:off x="6804025" y="6237288"/>
            <a:ext cx="2089150" cy="6207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54868"/>
            <a:ext cx="8462714" cy="6286500"/>
          </a:xfrm>
        </p:spPr>
        <p:txBody>
          <a:bodyPr/>
          <a:lstStyle/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IV 1949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Додатков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1949 року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та ІІІ), 1977 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 В.П.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: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монографія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В.П. Базов. К. :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Фенікс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2020. 512 с.</a:t>
            </a: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Звичаєві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/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передм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Т.Р. Короткий, Є.В.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Лук’янченко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вступ.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М.М.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Гнатовський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Одеса :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Фенікс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2017. 40 с.</a:t>
            </a: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620713"/>
            <a:ext cx="7818438" cy="86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>
                <a:solidFill>
                  <a:srgbClr val="9F2936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411" name="Прямокутник 1"/>
          <p:cNvSpPr>
            <a:spLocks noChangeArrowheads="1"/>
          </p:cNvSpPr>
          <p:nvPr/>
        </p:nvSpPr>
        <p:spPr bwMode="auto">
          <a:xfrm>
            <a:off x="971550" y="6021388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solidFill>
                  <a:srgbClr val="000000"/>
                </a:solidFill>
              </a:rPr>
              <a:t>[Електронний ресурс]:</a:t>
            </a:r>
            <a:r>
              <a:rPr lang="ru-RU" sz="2400" b="1"/>
              <a:t> </a:t>
            </a:r>
            <a:r>
              <a:rPr lang="en-US" sz="2400" b="1"/>
              <a:t>http://zakon.rada.gov.ua/</a:t>
            </a:r>
            <a:endParaRPr lang="ru-RU" sz="2400" b="1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Основні правила захисту жертв збройних конфліктів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№1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всіх збройних конфліктах, міжнародних та неміжнародних, наступні категорії осіб не повинні піддаватися прямому нападу, крім часу, коли вони беруть участь у конкретних діях, що зумовлюють втрату захисту: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цивільні особи;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особи, які були виведені зі строю (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hors de combat);</a:t>
            </a:r>
          </a:p>
          <a:p>
            <a:pPr marL="0" indent="354013" algn="just"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персонал, який має особливий захист, включаючи: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медичний персонал;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духовний персонал;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11130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персонал, який бере участь у наданні гуманітарної допомоги;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цивільні журналісти;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персонал, який бере участь в операціях з підтримки миру;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персонал цивільної оборони.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Особи, які не є членами збройних сил і які не беруть або припинили брати безпосередню участь у бойових діях, за будь-яких обставин мають право на повагу та захист.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834841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Поранені і хворі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№2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51407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ст. 8 (а) Додаткового протоколу І до Женевських конвенцій, поняттям «поранені і хворі» охоплюються як військовослужбовці, так і цивільні особи, які внаслідок травми, хвороби або іншого фізичного чи психічного розладу або інвалідності потребують медичної допомоги чи догляду, та які утримуються від будь-яких ворожих дій.</a:t>
            </a:r>
          </a:p>
          <a:p>
            <a:pPr marL="0" indent="354013" algn="just">
              <a:buNone/>
            </a:pPr>
            <a:r>
              <a:rPr lang="uk-UA" sz="27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 поранені, хворі та особи, які зазнали аварії корабля, що перебувають у владі сторони конфлікту, повинні отримати в максимально можливій мірі і в найкоротші терміни медичну допомогу та догляд, необхідні в силу їхнього стану.</a:t>
            </a:r>
          </a:p>
        </p:txBody>
      </p:sp>
    </p:spTree>
    <p:extLst>
      <p:ext uri="{BB962C8B-B14F-4D97-AF65-F5344CB8AC3E}">
        <p14:creationId xmlns:p14="http://schemas.microsoft.com/office/powerpoint/2010/main" val="378724976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 пораненими і хворими не проводиться жодне розрізнення з будь-яких міркувань (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національності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статі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релігії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політичних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переконань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окрім медичних.</a:t>
            </a:r>
          </a:p>
          <a:p>
            <a:pPr marL="0" indent="354013" algn="just">
              <a:buNone/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пораненими, хворими та особами, які зазнали корабельної аварії, слід поводитися гуманно і захищати їх від поганого поводження та грабунку особистих речей.</a:t>
            </a:r>
          </a:p>
        </p:txBody>
      </p:sp>
    </p:spTree>
    <p:extLst>
      <p:ext uri="{BB962C8B-B14F-4D97-AF65-F5344CB8AC3E}">
        <p14:creationId xmlns:p14="http://schemas.microsoft.com/office/powerpoint/2010/main" val="322978478"/>
      </p:ext>
    </p:extLst>
  </p:cSld>
  <p:clrMapOvr>
    <a:masterClrMapping/>
  </p:clrMapOvr>
  <p:transition spd="slow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6388</TotalTime>
  <Words>989</Words>
  <Application>Microsoft Office PowerPoint</Application>
  <PresentationFormat>Екран (4:3)</PresentationFormat>
  <Paragraphs>95</Paragraphs>
  <Slides>20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 2</vt:lpstr>
      <vt:lpstr>Аспект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«Профілактика правопорушень.»</dc:title>
  <dc:creator>Taras</dc:creator>
  <cp:lastModifiedBy>Петро Сеник</cp:lastModifiedBy>
  <cp:revision>466</cp:revision>
  <dcterms:created xsi:type="dcterms:W3CDTF">2013-04-25T13:18:17Z</dcterms:created>
  <dcterms:modified xsi:type="dcterms:W3CDTF">2025-04-03T07:28:11Z</dcterms:modified>
</cp:coreProperties>
</file>