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4"/>
  </p:notesMasterIdLst>
  <p:sldIdLst>
    <p:sldId id="355" r:id="rId2"/>
    <p:sldId id="257" r:id="rId3"/>
    <p:sldId id="312" r:id="rId4"/>
    <p:sldId id="258" r:id="rId5"/>
    <p:sldId id="481" r:id="rId6"/>
    <p:sldId id="488" r:id="rId7"/>
    <p:sldId id="489" r:id="rId8"/>
    <p:sldId id="480" r:id="rId9"/>
    <p:sldId id="458" r:id="rId10"/>
    <p:sldId id="491" r:id="rId11"/>
    <p:sldId id="492" r:id="rId12"/>
    <p:sldId id="482" r:id="rId13"/>
    <p:sldId id="259" r:id="rId14"/>
    <p:sldId id="493" r:id="rId15"/>
    <p:sldId id="494" r:id="rId16"/>
    <p:sldId id="495" r:id="rId17"/>
    <p:sldId id="496" r:id="rId18"/>
    <p:sldId id="497" r:id="rId19"/>
    <p:sldId id="484" r:id="rId20"/>
    <p:sldId id="443" r:id="rId21"/>
    <p:sldId id="498" r:id="rId22"/>
    <p:sldId id="395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9" autoAdjust="0"/>
  </p:normalViewPr>
  <p:slideViewPr>
    <p:cSldViewPr>
      <p:cViewPr varScale="1">
        <p:scale>
          <a:sx n="78" d="100"/>
          <a:sy n="78" d="100"/>
        </p:scale>
        <p:origin x="152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D2634-4A56-4AB8-91AF-06236967363E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2650-BD16-4B9C-948B-21B94120AD1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758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12650-BD16-4B9C-948B-21B94120AD14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24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69B3BE-FFB2-4C60-B162-4F26B186CC2F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06FA9F-F665-4553-9768-D5B2F2F0127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874D7-22A1-44B7-9B58-61347C1E2452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A8FD9-8320-4120-8793-22F5AE2CB91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AFAD-ABDC-4710-A422-97C285750EB0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02010-138B-47E7-BD75-D6DF78185E9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04497-DA8E-4541-A6F3-D61C87B3222C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3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912B-2DE5-49A6-AB95-F6F488E9E7E7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15D8E-8B09-4B3C-A2CE-750E4D1BF9CF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B59B2-BE54-4F83-880D-8421620B20C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CD8832-647E-4416-9858-36C1461A5D7E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BDAC8D-F5C0-44CD-AC58-97D98539811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B109B-EA83-4E5D-BD70-0F6CE93FCDA5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29EAD-88CB-4222-8C97-5DF43044EBD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8B939-223E-4A24-BBAC-3D06A760E9D8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315D3-0BC5-42CC-834D-223705A1A6EA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748E0-6D5B-4802-BCA1-9FD2B118DDB2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A522A-C76A-47C5-8A01-FB4A44DB7566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AC4A14-9DB2-4909-9757-D51C8BB77C99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CDBE0D-2398-4A7E-9D58-B0A14B565BD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AB118-65C7-4C30-8F86-08C0812D1600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CAE6B-A2C8-43BE-BF31-E09E3084A12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81F705-BC8C-4477-A277-5E4136F15AEA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77CB3E-E7A8-4528-AA7A-3C011BB51C2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BDC66797-3670-4D07-A738-0F41A055D7E6}" type="datetimeFigureOut">
              <a:rPr lang="ru-RU"/>
              <a:pPr>
                <a:defRPr/>
              </a:pPr>
              <a:t>03.04.2025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7FC4C9E6-D6A6-4734-A98E-CA86CD81861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6" r:id="rId2"/>
    <p:sldLayoutId id="2147483728" r:id="rId3"/>
    <p:sldLayoutId id="2147483725" r:id="rId4"/>
    <p:sldLayoutId id="2147483724" r:id="rId5"/>
    <p:sldLayoutId id="2147483723" r:id="rId6"/>
    <p:sldLayoutId id="2147483729" r:id="rId7"/>
    <p:sldLayoutId id="2147483722" r:id="rId8"/>
    <p:sldLayoutId id="2147483730" r:id="rId9"/>
    <p:sldLayoutId id="2147483721" r:id="rId10"/>
    <p:sldLayoutId id="2147483720" r:id="rId11"/>
    <p:sldLayoutId id="2147483719" r:id="rId12"/>
  </p:sldLayoutIdLst>
  <p:transition spd="slow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Місце для вмісту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dk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uk-UA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Львівський державний університет безпеки життєдіяльності</a:t>
            </a:r>
            <a:br>
              <a:rPr lang="ru-RU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uk-UA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МІЖНАРОДНЕ ГУМАНІТАРНЕ ПРАВО </a:t>
            </a:r>
          </a:p>
          <a:p>
            <a:pPr indent="357188" algn="ctr" fontAlgn="auto">
              <a:spcAft>
                <a:spcPts val="0"/>
              </a:spcAft>
              <a:defRPr/>
            </a:pPr>
            <a:br>
              <a:rPr lang="ru-RU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1: «</a:t>
            </a: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Правовий статус окремих категорій осіб у міжнародному гуманітарному праві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indent="357188"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  <a:p>
            <a:pPr indent="357188"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7" descr="5-1_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688" y="3933056"/>
            <a:ext cx="5687665" cy="2851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AutoShape 5"/>
          <p:cNvSpPr>
            <a:spLocks noChangeArrowheads="1"/>
          </p:cNvSpPr>
          <p:nvPr/>
        </p:nvSpPr>
        <p:spPr bwMode="auto">
          <a:xfrm>
            <a:off x="5940425" y="6453188"/>
            <a:ext cx="1727200" cy="4048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Особовий склад регулярних збройних сил, які знаходять себе у підпорядкуванні уряду чи влади, не визнані іншою стороною у конфлікті, а також учасники спонтанних масових виступів (</a:t>
            </a:r>
            <a:r>
              <a:rPr lang="uk-UA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levée</a:t>
            </a: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masse</a:t>
            </a: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uk-UA" sz="2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600938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Комбатанти зобов’язані відрізняти себе від цивільного населення у той час, коли вони беруть участь у нападі або у військовій операції, що є підготовкою до нападу.</a:t>
            </a:r>
          </a:p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Комбатант, який не відрізняє себе від цивільного населення, коли він бере участь у нападі або у військовій операції, що є підготовкою до нападу, при попаданні до влади протилежної сторони втрачає свій статус комбатанта.</a:t>
            </a:r>
          </a:p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до Додаткового протоколу I, комбатант відрізняє себе тим, що він відкрито носить свою зброю:</a:t>
            </a:r>
          </a:p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під час кожного військового зіткнення та у той час, коли він перебуває на виду у супротивника;</a:t>
            </a:r>
          </a:p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під час розгортання в бойові порядки, що передує початку нападу, в якому він має взяти участь.</a:t>
            </a:r>
          </a:p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Будь-який комбатант, який потрапляє до влади протилежної сторони, є військовополоненим.</a:t>
            </a:r>
          </a:p>
        </p:txBody>
      </p:sp>
    </p:spTree>
    <p:extLst>
      <p:ext uri="{BB962C8B-B14F-4D97-AF65-F5344CB8AC3E}">
        <p14:creationId xmlns:p14="http://schemas.microsoft.com/office/powerpoint/2010/main" val="78329068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Незаконні комбатанти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№3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9073321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міжнародному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гуманітарному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Женевських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конвенціях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протоколах до них,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відсутнє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незаконні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комбатанти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воєнних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володіючи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статусом комбатанта і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права на статус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військовополонених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354013" algn="just" eaLnBrk="1" hangingPunct="1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незаконних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комбатантів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належать:</a:t>
            </a:r>
          </a:p>
          <a:p>
            <a:pPr marL="0" indent="354013" algn="just" eaLnBrk="1" hangingPunct="1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шпигуни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354013" algn="just" eaLnBrk="1" hangingPunct="1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найманці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354013" algn="just" eaLnBrk="1" hangingPunct="1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цивільні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безпосередню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воєнних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Шпигун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особа,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таємним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чином,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переодягнувшись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обманним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шляхом,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збирає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намагається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збирати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перебуваючи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контрольованій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протилежною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стороною, з 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передачі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супротивнику.</a:t>
            </a:r>
          </a:p>
          <a:p>
            <a:pPr marL="0" indent="354013" algn="just" eaLnBrk="1" hangingPunct="1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військове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особою,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одягненою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військову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розвідником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не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шпигунською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54013" algn="just" eaLnBrk="1" hangingPunct="1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Найманець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особа,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безпосередню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воєнних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основною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мотивацією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особистої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5692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Стаття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47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Додаткового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протоколу </a:t>
            </a:r>
            <a:r>
              <a:rPr lang="en-US" sz="255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шість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умов, при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сукупному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виконанні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особа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найманцем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354013" algn="just" eaLnBrk="1" hangingPunct="1">
              <a:buNone/>
            </a:pP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спеціально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завербована на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місці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за кордоном,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боротися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збройному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конфлікті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354013" algn="just" eaLnBrk="1" hangingPunct="1">
              <a:buNone/>
            </a:pP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безпосередню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воєнних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діях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354013" algn="just" eaLnBrk="1" hangingPunct="1">
              <a:buNone/>
            </a:pP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воєнних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діях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керуючись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чином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бажанням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особисту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вигоду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стороною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дорученням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конфлікті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насправді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обіцяна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матеріальна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винагорода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істотно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винагороду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обіцяну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виплачувану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комбатантам такого ж рангу та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особового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складу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збройних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сил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503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4)не є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громадянином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конфлікті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особою, яка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проживає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контрольованій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стороною, яка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конфлікті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354013" algn="just" eaLnBrk="1" hangingPunct="1">
              <a:buNone/>
            </a:pP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5)не входить до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особового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складу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збройних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сил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конфлікті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та</a:t>
            </a:r>
          </a:p>
          <a:p>
            <a:pPr marL="0" indent="354013" algn="just" eaLnBrk="1" hangingPunct="1">
              <a:buNone/>
            </a:pP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6)не направлена державою,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не є стороною, для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офіційних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як особи, яка входить до складу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50" dirty="0" err="1">
                <a:latin typeface="Times New Roman" pitchFamily="18" charset="0"/>
                <a:cs typeface="Times New Roman" pitchFamily="18" charset="0"/>
              </a:rPr>
              <a:t>збройних</a:t>
            </a:r>
            <a:r>
              <a:rPr lang="ru-RU" sz="2550" dirty="0">
                <a:latin typeface="Times New Roman" pitchFamily="18" charset="0"/>
                <a:cs typeface="Times New Roman" pitchFamily="18" charset="0"/>
              </a:rPr>
              <a:t> сил.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05774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Цивільні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осіби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втрачають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наданий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міжнародним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гуманітарним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правом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бойових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діях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54013" algn="just" eaLnBrk="1" hangingPunct="1">
              <a:buNone/>
            </a:pP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Для того,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будь-яка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цивільної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особи могла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кваліфікуватися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безпосередня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військових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діях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, вона повинна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відповідати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трьом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кумулятивним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критеріям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354013" algn="just" eaLnBrk="1" hangingPunct="1">
              <a:buNone/>
            </a:pP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очікується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негативно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позначиться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військових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операціях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збройного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конфлікту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військовому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потенціалі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стане причиною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поранення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руйнування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користуються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захистом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прямого нападу (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поріг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676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наявний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безпосередній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причинно-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наслідковий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такою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дією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збитком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очікується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, буде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завданий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дією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скоординованою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військовою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операцією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частиною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вона є (пряма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354013" algn="just" eaLnBrk="1" hangingPunct="1">
              <a:buNone/>
            </a:pP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бути направлена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на те,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заподіяти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необхідний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конфлікті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на шкоду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50" dirty="0" err="1">
                <a:latin typeface="Times New Roman" pitchFamily="18" charset="0"/>
                <a:cs typeface="Times New Roman" pitchFamily="18" charset="0"/>
              </a:rPr>
              <a:t>воюючою</a:t>
            </a:r>
            <a:r>
              <a:rPr lang="ru-RU" sz="2650" dirty="0">
                <a:latin typeface="Times New Roman" pitchFamily="18" charset="0"/>
                <a:cs typeface="Times New Roman" pitchFamily="18" charset="0"/>
              </a:rPr>
              <a:t> стороною).</a:t>
            </a:r>
          </a:p>
          <a:p>
            <a:pPr marL="0" indent="354013" algn="just" eaLnBrk="1" hangingPunct="1">
              <a:buNone/>
            </a:pP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0073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Неучасники</a:t>
            </a: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збройних конфліктів: </a:t>
            </a:r>
            <a:r>
              <a:rPr lang="uk-UA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некомбатанти</a:t>
            </a: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 підзахисні особи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№4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8435816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428625" y="1484784"/>
            <a:ext cx="8247831" cy="4392488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неучасників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збройних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eaLnBrk="1" hangingPunct="1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Комбатанти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та статус.</a:t>
            </a:r>
          </a:p>
          <a:p>
            <a:pPr marL="0" indent="0" algn="just" eaLnBrk="1" hangingPunct="1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Незаконні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комбатанти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eaLnBrk="1" hangingPunct="1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Неучасники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збройних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некомбатанти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підзахисні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особи.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86000" y="571500"/>
            <a:ext cx="4643438" cy="78581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493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Неучасники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7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некомбатантів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7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підзахисних</a:t>
            </a:r>
            <a:r>
              <a:rPr lang="ru-RU" sz="2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54013" algn="just"/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Некомбатантами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особи,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духовенство і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персонал.</a:t>
            </a:r>
          </a:p>
          <a:p>
            <a:pPr indent="354013" algn="just"/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Підзахисними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жертвами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поранені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корабельної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перестали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брали участь у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військовополонені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силу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окупації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громадянство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493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журналісти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персонал;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духовний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персонал;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парламентері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персонал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оборони;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персонал,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в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персонал,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в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миру;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персонал,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54013" algn="just"/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воюючих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нападати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них, а й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захищати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7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29169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AutoShape 2" descr="data:image/jpeg;base64,/9j/4AAQSkZJRgABAQAAAQABAAD/2wCEAAkGBxQSEBAUEBQUFBUUFBQVFBgUFBUUFRgVFxQWFhUUFRQZHSggGBolHBQVITEhJSkrLi4uFx8zODMsNygtLisBCgoKDg0OGhAQGi4mICYsLDIsLCwsLCwsLCwsLCwsLC0sLC8sLCwtLC8sLCwsLCwsLCwsLCwsLywsLCwsLCwsLP/AABEIAMIBAwMBEQACEQEDEQH/xAAbAAEBAAMBAQEAAAAAAAAAAAAAAQMEBQIGB//EADoQAAICAQIEBQIEAwcEAwAAAAECABEDEiEEEzFBBSJRYXEygUKRofAUUrEGI4LB0eHxM2JykhVDU//EABoBAQADAQEBAAAAAAAAAAAAAAABAgMEBQb/xAAzEQACAgECBAIJBAIDAQAAAAAAAQIRAwQhEjFBURNxBRQiMmGBobHBkdHh8BVCUmLxI//aAAwDAQACEQMRAD8A/YJYqIBJIEgEkkCCSQCQQSASAIBDAPJgEMAkAkkghgEMAkAQCSQyGQBJIBkEkkkCAIAgCAIAgCAIB0pQuIBJIEgEkkCCSQCQQSASAIBDAPJgEMAkAkkghgEMAkAQCSQyGQBJIBkEkkkCAIAgCAIAgCAIB0pQuIBJIEgEkkCCSQCQQSASAIBDAPJgEMAkAkkghgEMAkAQCSQyGQBJIBkEkkkCAIAgCAIAgCAIB0pQuIBJIEgEkkCCSQCQQSAehjMmmYvNFGIuNWk7Grr1HSx69vzHrI5OjSM1JWimCx5MAhgEgEkkEMAhgEgCASSGQyAJJAMgkkkgQBAEAQBAEAQBAOlKFxAJJAkAkkgx8RmVF1OaFqt+7MEX9WEN0rZVzV11Jmy6WQEbOSA3YN1Cn53o+1dxIbqr6lI5VK6NbLxDfxmPGK0cnI7it7141x79v/smeTI45YQXW7+RWDlOEmzOvDMOIZ78jY1Uizs6MxDAdNw9H/xE0cH4nEntW/4Mlk9hx6nP5GrjMxyFjoTEcK6mCqp1amCg1qLKwJ60FE5skHPUJNukrpbW769+mx0YVHw/iZvHX0rw79xnxKPcZW5TD4p7/wAI9JpqpcGPj7V96MsO2ThNwzY6TyYBDAJAJJIIYBCZKTZHEjBxfFLjALd/SaY8TyXRllzLHVo1W8Yx+5+01Wkl1aMfW10iyJ4vjJA3HuRJellWzJWrV7ql3N+5ynWhBAMgkkkgQBAEAQBAEAQBAOlKFzy7gVZAs0L2s+g99jBFq6Jmyqis+RlRVFszEKoHqSdgJbpbMpZadJWzS4/j64Z82E2E85JB3RGByUD/ANoaj8TKWRPG543f15FVklxqMtjN4lhZ8Y5R8yvjdd6vS4JBPoVDD7yZLxMfsvyKuXBl3NLxfA2XiOHRg3IVXd/MVV8toMKGj5h/1G0nawvWY6uMsnDjVpN+012rl83RbT1bb59DqFQwphYsHf1BsfqLnUltRXLCvaRw83FBOM4vId9GHh8QF/ivLkb9MifpMYY3l1iXaP3f8ELKsWG+rfIeOeIKcPD5AyhxlxOqF6Lkk42GkG3rWWr1QHtLauoJ26prrXX9iuG3yXcD+0SGi2IlwCNitC+u7EEA0Nt+k2zwyQlcYOS6NV+WimN7e9Rqfx4zZseTiGCriJbHix2y6yCvMyZCAWIUmlAAGonzGiOd6PU6lrjSjBO6tW65XzSX6msc+LFytvyO9h4hXFoQf6/cTonjlB+0jbHlhNeyz2ZQ0ITAPJMAmqSQcvxjxAp5U6kdfSdmnwpriZxajLLi4I/M4T5mPVifvO1bcjkcF1GTMzVqJNdLgsoo8QSAYDO/4TxmoaCKKqP/AF6Db99JwanGou11OrS5XJOL6HRnMdRIAgCAIAgCAIAgCAIBm8S4/l4DlRQ9FAAWKDzOqWWo0Bqs7dpTLPw8bnV0jnalLJw2a/iZZ+EZyBzMdZQEutWJhkCgnffTX3mclLLhdqn2v9NwkseVIzsycQoRsepDpezVWrB0brf1KpFdxJTWbGk1akvuTkXBLiTLwfGjM3EJo8mNziskEOdI5lDsATp37g/ecc4cTxxXu15b9P0KZFKlOXU1/A+KrhwuVgOTeJmYgWcTHGWJPS9IP+KV03sw4H/q2vl0+hfMrakupq+E8eP4QBg2cLqxgqQ7ZAjlA+pmAbUFDaie/WZ4s68OVu6bW2/2+BeeFtpx2PY43OuJiFVSCdPMOtglbawhpmu+jdrveWwzzZNoQ8uJ19rGZJLik/0PmmJJcklmdy7saBZiAo8o2ACoqgeiiyTZnpaLSzw8U8juUq5cklyS+5yZcilSS2QVqutr61sT950T02Gc/ElBN92iinJKkyTcqIBl4fOUNr1lZRUlTRG6dp0zePjLaQKF9zMvVsd2aePlqr+Z6w+Mn8QHTt6yJaaD5Ex1GSPPcvCeLGzzOnX3HtIyaZNezzENROD9rdfn9jZPjCejflM/VH3NPW/+rOb4vlDZLU2KE6cUXGCTOeU1ObkuRpTQCAIAgHf8K4hdAFgGzfa9/wB/lOHPim5OSVo6NPlhGHDJ0zeTID9JB+JzyhKPNHTDJGfuuz1KlxAEAQBAEAQBAEAQDJxnBnLwuXGCFLowUncAkeU17HeVyQ44OPdUc0pVkvsRfEsKNy+arOSAVTzsCdvMqWVHudpn42PEoxnJX58yZKeR2kaQyvgyNgworKExtj1uUVMYBx6QQGZyChP+IbzKeR4moQhe226XmXjHxVbZ54Hgzjw6NZDMzu7p5SWyZGyPV3QJY+9SMWHIoSt1KTvbeu3P4G0lF0q2Rlw8GirQF22slychLfzFnJJOw/KWjpIKLjP2rdu/7RPF2M86IQjBVFUvgQ3fMEX1l06dlZK1TPmOO4fQ5W77j7z1IS4oqR5fDwycX0NeXJEAQBAEAQBAEAQBAEAQBAEiwbnhfElHAvZjR/1mWaHHFlsc+Caf6n0c809IQBAEAQBAEAQBAEA1fGMbZcS4QilSyMxdqFLkVyugKddgEEGhRnLq3OUHCEbv41X5IjBKfE2bGLGFAVAFUdAoAA+wl8WmxYvcil/e5Zyb5mPFwqKzMB5m+piSzEXdamJNe3SI6eMZ8e7e/Nt8+wvajNNyBAEAQleyIbS3Z894vmVn8vYVc9LFBxgkzzZyU5uS5GjNCBJAkAQBJAkASQIsCLAiwIsCLAgFEgHpdjBElaOyvjAsWu3c3OV6XbZnQtVLrHY2W8QxgXq/QzL1aZq9Vj6X+hhw+KqWoggE0D+m8vPTVG0ykNS3KpKkzoTlOsQBAEAQBAEAQBAEAQBAEJWG6VnD8Q40uSF2X+s9LHjUF8TzJzeV2+XRGhomgoaIFDRAomiBQ0QKGiBQ0QKLogUTRAoaYFE0QKLogUNEgiiaIJo9okMUXTFkjTAoaYA0xZDjaOknijDTYuhv6k+tzD1eBos2Vdv3N3F4ghreiex/1mMtNNctzaOqh/tsbQPpMGmuZ0Jpq0JBIgCAIAgCAIAgCAa3iGSkodW2+3eb6eNy4uxzamT4VFdTkcuddmHCTlybJocuRYocuLIonLixQ5cWKHLixReXFiicuLFDlxYocuLFE5cWKHLixQ5cWKHLixRQkmxQ0SBQ0QKGiBQ0QKGiBQ0QKMmHKy/SahpS94o04puG3kdrh2JRSasgHaefNJSaR6GNtwTbMkqXEAQBAEAQBAEA0OJYse1KTXv6zthFQj8WcLbyTvorMPKk2X4Ryo4hQ5ccQocqTZFDlRZPCTlRYocqLIocqLJ4RyoscI5UWRQ5cWTwk5UWOEvKiyKJyosUOVFihyosUTlxZFF5cWTROXFihyosUOVFiicqExR4yKR0r7kgfoDLx3Mcjcf3Oxw2PSigG6HX17kzz5y4pNs78cVGKSMkqXEAQBAEAQBAPGZ6Vj6D/iXxx4pJGeaXDBswLhoATolK3ZlCHDFI9cuRZaicuLFA44sUTlxxCi8qTYNfJxGMdXF+l2fgAS1My8WHR35bnvC6t9J3HUdCPkSGmty0Zxk6+hl5ciy9DlxYJyosUOVFiicuLFDlRYocqLFDlRxChyosihyosmhyo4hQ5UWKJyosihy44hQ5UWKMRxDmY9YBBsAEWA1XdfYj7xNtwdGdLxVa5/c6M5DsEAQBAEAQBAEAEXsYug1ezNZqx7/g72T5fQj29p0Rnx7Pn9zmlHwt17vbt5fsU8bjHVgPkEf1luCX9Y8aHX7MHjMe3nU30o2T9hJ4Jdh4+PozLjdWFg7Dr2r5vpKtNF1OLVmH+NTfSS1ddClvtsOsnha57FPGj0t+SMIXJl63iTt05h9zey/Bs/Eh5Yw2juR4c8nvbLsufzNvh8CoqqooKKHr9z3J6zncm3bOlRSVIZcIar6joR1H3/yloTcXsVnjU1uY9OT1T4o7/e9v1mqyQ7fUy8PKuq/T+TJgcMDsRRqmFH/iS1XUmE+LpTMmiRZcaJFihok2KBSRYommLFIaI4hQ0RxChokcSJoaI40KGiR4iHCNMeJHuKIQJV54rqOBnmxdWL9JbxFXF0I2uuph4nc4wOpcH7L5j+gloZE4yopkj7UV8fsbUwNxAEAQBAEAQBAEAQBAIqAGwAD7CAYuI4RX+ofNEix6Guo9peOSUVSZnPDCbuSMqqAAAKA2AGwA9AJQ0pFgCAIAgHO4vimxuaqjVX8TzvSmtz6aMHjjcd7fxv8AYvpcUMmSak99q8qMR8RftX5Txn6b1L5JHd6nBdSJ4qx2sH8v36SP8xqfgT6pA9PxuTSW3CgWWqgPez0k+v66acop13rYh4cKdN7+Z5TjMl9Zzf5bU3uy/quMNxr+v7/YiXpTUtcx6tjPJ4h/5j6yj9J6n/mW9Xx9jz/Fsfxe3Xe/tH+R1de8T4GPsVcz/wA3X1J/pI9e1HWQ8CHYjcQ3r8122uZy1md/7E+FDseeab2PxKes5r95k+HDsezmb1/f7uWery/8iPCh2PKBmYKOp9TQqrueh6O0c9Y5PJNqK7c230ObVZ/CajBJyffp8To8PwChaemJNk7j4APUAD/P1n1ylwpRjySpHlrDF7y3b3syYeDRW1KDdVuxIHwCYcm1RMccYu0Z5U0EAQBAEAQBAEAQBAEAQBAEAQBAEAoEA8cX4c2RaoA9tX69N5Eo8UJQfJpownOPFGS5ppnN4DwvGMz4HY60TGw0nTrUj6rHTdWH2vvt4cfR2LxvDyS35quVfwds9bk4OKK2+Jn8E4IYW4k5VBOOiGI/BRbUpPQEAfBBHa51aPRLHOfGk99m10MtTqXkjHhfma/9nFOXw84Mn1tw9G+5yYhqI/xMT95n6LzrNHJjfd15NkaqDhKM/wC2c3hOKL41bsyBgCCAdS6rs+tz5rgqNHsxdqz1kyEFio3oADbups9fbp8G5NJUySnIdtWxIFHSR6+/tIcVzYXwMWIaFIA6NrJ2B8xbvf2v5+YpT3Fuz3izAkb2QoDDuD6kevTsbIPaJQrcmzLjyWa3qtN+5q9z0O/buZVRXMhnjBlUfisG9BBuwBu3v/tJlG3uHyMmVyxC4we9UNzXXY9B7k10npaf0Pmzq37Me7X2XU48uuxwfDH2n2X57G74dwjq+pxXlI3IJ30+hPpPodFo46THKCnxW0+VVXzOHJklmyKbjVJ9b7HTnUBAEAQBAEAQBAEAQBAEAQBAEAQDIuFj2/PaCjyRRjfZtJ2NWB6joSPXt+Y9ZFkxkpcjYUoqqXoamCi7+pm0qPuaEltJbmM5y4qRp4SyPoc2y7q386Xs3yOh+x2sSkW06f8AUaxanEnj6W/DWz8tmZGVXdASyakLFSCR/dla6eeY6qMpKKTaV71s6/8AaM9PVtNHF47HycqLgVcYI1eRaJYMPStyC25voJ5npHTwwLHPGva33t3tXfmdullxznGXLb8nX8f4lj4dxJYFHbE+Nb28+QctKHuzrPShnl6u8mRU0n9EcTxxWbhi7Vmhw+DSzNk5mPHpKnlsyHbcEBPNZoDYXZG85ND6N8LH4k5+1XTt8XX2N9RqpSqKjtfN87OXmULr5aacamsWoFWGJca0KvUPMWFHc1Znk6rClJzxr2G+bvm+fPn3s7tLmUlwN+0jFxGe3oVuSzKDuCNgCO30mzt2nJw0tzqTNnKDZNhlUte+ohaBUE9+/T2q++fBuOI8sNX2IN2QAAQdBa6NEn16jp3i1zSJTMmPTy+y7bkCww6bVuD0395oo5OC+F1y5de3mVc4p1xL+D1j4RntlT2BpT3PTV879v8AL2sHoSbSeWfD3VWcE/SF7Y4Wu90n+TbweC0Fsi+h62FJBIDeprrQ6+09bBo9Ngdwjuurd79+3lXI5ck8+VVOW3VLb5d/Ozq4sKr9KgfA/qe86HJy5iMVFUke5BYQBAEAQBAEAQBAEAQBAEAQCiAXi10aGG6E059LoK3xex+QegMrJ8O5lHJbaZg4zIRxuBVNKuHM7gdCTkwqhPrQGT85jmm1lxwXW2/kv5RGNcUJNmXxdAHxZMmflYlDAjmHGGclShsEatg40nrfSWzxbp8fClz5fczxNK1w2zD4kAXx8VrBxY8TigP/ANGTVkZv5VGMbf8Akd9hKTanw5IyXCrb+O326mmJqLcWt2Z/FFx8nGcz8tVyYnB9WVwyqPUkgbDeXzqEsb4nS23+pVOSyOluY+M4zFkxay/K0N5HzA4vNXcOASpFg7fG4BlVnx5U5Rly69P5QUJwlyORxvi65eEGPSxyeQj6VVSr6sZZ3IFHR+GzV1c8/VeldPPHNXu7qt91ydrbsbYNHkTW1rr+TSyI3MDBWalYhgDW7Dyel+UEem25s1yYtbKeSMtR7V7V2XdV1vqdmTTKGKSxey+f/p18HDnKVyZ2bJTBsakjQp7NoUAEg9NVkVdz29RpOObjKbce2y+T6s4dO3wJtKzeyLYI23HfcfedMHTRaa4otHG4ngWVW8u5FXj3NX0N1tv29J5vpPRZNTLxISt9ntt0rff5l9HlWnjwTW3db7+RiwYfMGGNmIsBgdiGFHtR6Dr6mcWH0Pme82or4u3+i/c6J66NewnL6L9Wa2XDsuNybYaRSsPpo9a2punTp3k/4uWN/wD1yKN+6+avs/ly5mb11r2IN1zXJ13R6GPQq6FFPou3B2C+gJo7KO/czr1XoOcpvwWlHs7X46mGD0nGMEsu77qn/aNjw/gizdDpLG2vsGax8k7fAB26T1dPihpdOsSdvn831X2XwOOXHqc3iNVH8dvyzvKKAA2A6ASh3VRYAgCAIAgCAIAgCAIAgCAZMWIt0grKaiYuIdVxHKGVkG7MpBAUGmax1A3v4MiUklZSOS3VGzwa2Tfp/nJTT3IzNpGi+YZMacTiB0sv94vfSPxV/Mu/TqL60Jlxprjj5P5bfQjG3F8MjMDfSaXZubHCObrqD+klGOWKqzlsdXHcSeyYuHx/DXlyN+mRP0nI99Ul2i/q/wCDTDtj82bXH8ZirGuQOzqVdRjR2IIsAllFLe48xHUydTlwJcGV/Lm9vgtzOOPIpNwNTj3y8TjOLRyMT7ZC7K2VkvzIqoSq6hsWLE0Tte4xnlyZYvHig0ntctq8lz+iNYYlGXFN2zLn4Yu6s+RiqMGRAFVAwFAkgamO5717S89LOaUHL2VW1buq5v8AgtHhi+JLc5vjvGENjVaNnrdUe2/7uiNzQMelJQhg4JRVy79Eq5fYjTrxMtp7R+rd/g5PDMuQ5MlmixQLqOw8o29/L9+v4p8/GCc4xaVbfc9OTai2ux1OC8MD0/0ADStDc/zEX0377nr2n1cdHp9PN8Kt3avp2Xy+p4scmbUQTyNpV06+fmdtFAAA2AAA+B0l27N0klSLAEA53HeIUdGKi9i+9CwDt3O8w1WqhpkuLeT5L8sjHCWdtQdRXN/hHD4rjm1jmEFhpYAGx/3aqHamoDfrft4Wp1mbM0pv2U7pbb+fM78Wlx47kt29rb6E4HjrKtuaDGqqgGCkFVva2O97e4nVoPSbjln6w27rfoq+H6HJqdD7MfBXLp3v4n0XhORGxA47q2+rrZNkbfM9yc+Op3zVnPhSjHhS5WjclTUQBAEAQBAEAQBAEAQBAEAwcZwwyoUdn0MGVlVtIYMKIYjfpt1mOXHKfKTXlX5TCSu2jP8Aw6ZsWThyj48dadigDLtYXSSQp6EEDYzPFjgoPBFNJLn5/HuYZONS8RsyeDZtfN6WmR8ZrpaMRf5Vt26TXDJbwX+u30GZ3T7mn4L4inLx8nC6YNNqzsLK1alUBZjfvR9pjizx4nGEHVu3W19fi9+yJnhm1be544LJbOER1xbHGXXR1vUiofMFHUWBV12k4M8JycYXXeml5bmyjJR9rmbOUvppHOO+pCqx+2oED8jNsiyNVBpP4q/yiHCLftGLg+DXEGC2SzF3Zjqd3NAszdzQA9AAAKAEzwYPDbk3cnzf4XwLN9DPN6IEkCAczjvDNX/T2BBBGojr6Hf/AG7THVabHqXF5G7XbquxXG54bWJKn9H3ReH8ExqKO/r2BPUk9zv6k9ppDHix+5BL5X9ysoyn78m/nX2N/DjCqAO3r1l223bLxiopJHuQSIBGFgiSnTsiS4lTOTm8HAIZLJBBYMA1jvsaHSceq0WPUXJezPvu0/NfkYpzw0lvHttt5HD4nhv79jroCwQ2kldlYHf6rIre/e54efDLDk4Jc117pno4skcsOJf1mDDidcLB1WgQvkNXdeQMAN+lVQ2HYmYRcTVm54Rky4cOgMuxfdmtiC4IPSxStW/Wh8z2NH6RyZOHFDGpUviv4o83UaaMOKbm42/7RscXxmQkkdbUGgSNNWdvz+/621Gq17nwQxuK+Cvz3opixaWuLJNN9bdeWx1PAgdBYk70KPahd16+avsJ6WNTjhhHI23W989zLHwuUpR5XtXLY6UsaiAIAgCAIAgCAIAgCAekcg2K+8h30IlHiVGDPnztYxjFhvq41ZW9yEKqA3uSw9jOWWTUvaMEvi3t+lX9iqwx6swYvDMa41x+cqCzH+8ca2YlnbJpI1kkkm9rMiGkqFSk7bttbW/26I1bV3RtYsYVQqgKqgAAAAADoAB0E6MeOOOKjHkQ3fM9TQgQBAEAQBAEAQBAEAQBAEA+P/tFmAyuxDDSUKsoLWQbIAHcAA7/AJzxfS9vNFR/47/Ozo0DXBJ/9n9KRuYcDPl2JOkm1I2X6b821gdenVtrmfo/0fDNBzyNpLbzZOp1U4SUIJN/Zdzo+H+E6GLOdRssPk/iPqQKA9K/L2sGDHp4OGJc+bfP/wAOSXHknx5Hdcq5L+TfyYFYgsqkjoSAT+c1UmtkS4xbtoyAV0kEiAIAgCAIAgCAIAgCAIAgCAIAgCAIAgCAIAgCAIAgCAIAgCAanF+HJk+r5Owon13EpkxY8jTyQTa5MootN8Emr50ZeH4VU+kb1RJ3J/d9pq5N7CGOMORmlS4gGHi+LTEurI2kXV7nf4HwfykAxf8AySd+YB6nDmC/JYpQHvFg25IEAQBAEAQBAEAQBAEAQBAEAQBAEAQBAEAQBAEAQBAEAQBAEAQBAOb49whyY1oBgjqzKVB1KCNQ3IA2LSGGfP8AB4zk4jEdGMLYbQmJFAA/hnLFjvsGb7ZV2lSDscbwOVv4nSTTtem9zpRAuk9gSDfrpHrLFrJxWNsoyB7YY8gCUi5FZhqNum2padVI2ore3WGQzBw+LiU1uEI1MCcStj0gDg0HkJBqsqaft07yNyD2g4vRkNsCF8gIx73mcEnbdhj0kXXa97jcHoYs5fEHLsFdGBCqq1qyatY62Byx79a603B3ZYkQBAEAQBAEAQBAEAQBAEAQBAEAQBAEAQBAEAQBAEAQARexgHkYwDYAv4HoB/QD8hAPUAQBAEAQBAEAQBAEAQBAEAQBAEAQBAEAQBAEAQBAEAQBAEAQBAEAQBAEAQBAEAQBAE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43015" name="Picture 4" descr="http://images.myshared.ru/3181/slide_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кутник 2"/>
          <p:cNvSpPr/>
          <p:nvPr/>
        </p:nvSpPr>
        <p:spPr>
          <a:xfrm>
            <a:off x="6804025" y="6237288"/>
            <a:ext cx="2089150" cy="6207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54868"/>
            <a:ext cx="8462714" cy="6286500"/>
          </a:xfrm>
        </p:spPr>
        <p:txBody>
          <a:bodyPr/>
          <a:lstStyle/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Женевські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IV 1949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року.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Додатков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Женевських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1949 року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та ІІІ), 1977 року.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Міжнародна конвенція про боротьбу з вербуванням, використанням, фінансуванням і навчанням найманців від 04.12.1989 р.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Звичаєві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норми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міжнародного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гуманітарного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права /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передм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Т.Р. Короткий, Є.В.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Лук’янченко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вступ.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стаття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М.М.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Гнатовський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Одеса :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Фенікс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2017. 40 с.</a:t>
            </a:r>
            <a:endParaRPr lang="uk-UA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75" y="620713"/>
            <a:ext cx="7818438" cy="863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>
                <a:solidFill>
                  <a:srgbClr val="9F2936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411" name="Прямокутник 1"/>
          <p:cNvSpPr>
            <a:spLocks noChangeArrowheads="1"/>
          </p:cNvSpPr>
          <p:nvPr/>
        </p:nvSpPr>
        <p:spPr bwMode="auto">
          <a:xfrm>
            <a:off x="971550" y="6021388"/>
            <a:ext cx="734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 b="1">
                <a:solidFill>
                  <a:srgbClr val="000000"/>
                </a:solidFill>
              </a:rPr>
              <a:t>[Електронний ресурс]:</a:t>
            </a:r>
            <a:r>
              <a:rPr lang="ru-RU" sz="2400" b="1"/>
              <a:t> </a:t>
            </a:r>
            <a:r>
              <a:rPr lang="en-US" sz="2400" b="1"/>
              <a:t>http://zakon.rada.gov.ua/</a:t>
            </a:r>
            <a:endParaRPr lang="ru-RU" sz="2400" b="1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неучасників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збройних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конфліктів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№1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354013" algn="just">
              <a:buNone/>
            </a:pPr>
            <a:r>
              <a:rPr lang="uk-UA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Один із ключових принципів міжнародного гуманітарного права, а саме принцип розрізнення, вимагає від сторін конфлікту проводити розмежування між:</a:t>
            </a:r>
          </a:p>
          <a:p>
            <a:pPr algn="just"/>
            <a:r>
              <a:rPr lang="uk-UA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воюючими та невоюючими суб’єктами;</a:t>
            </a:r>
          </a:p>
          <a:p>
            <a:pPr algn="just"/>
            <a:r>
              <a:rPr lang="uk-UA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цивільними та військовими об’єктами.</a:t>
            </a:r>
          </a:p>
          <a:p>
            <a:pPr marL="0" indent="0" algn="just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статус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МГП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</a:p>
          <a:p>
            <a:pPr algn="just"/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неміжнародного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характеру;</a:t>
            </a:r>
          </a:p>
          <a:p>
            <a:pPr algn="just"/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неучасників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неміжнародного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характеру.</a:t>
            </a:r>
          </a:p>
        </p:txBody>
      </p:sp>
    </p:spTree>
    <p:extLst>
      <p:ext uri="{BB962C8B-B14F-4D97-AF65-F5344CB8AC3E}">
        <p14:creationId xmlns:p14="http://schemas.microsoft.com/office/powerpoint/2010/main" val="2184511130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354013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незаконних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неучасників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54013" algn="just">
              <a:buNone/>
            </a:pP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комбатантами, 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незаконні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попри участь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статус комбатанта та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привілеї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54013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неміжнародному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збройному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статус комбатанта, 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військовополоненого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попри те,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056093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354013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неміжнародні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даруванням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амністії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МКС –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геноцид,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людяності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54013" algn="just">
              <a:buNone/>
            </a:pP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779547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Комбатанти: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поняття та статус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№2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1514074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Комбатантами є всі особи, що мають право брати безпосередню участь у воєнних діях між державами.</a:t>
            </a:r>
          </a:p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міжнародному збройному конфлікті до комбатантів зараховуються наступні особи:</a:t>
            </a:r>
          </a:p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Особовий склад збройних сил сторін, що знаходиться в конфлікті, за виключенням медичного та духовного персоналу.</a:t>
            </a:r>
          </a:p>
          <a:p>
            <a:pPr marL="0" indent="354013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Особовий склад ополченців та добровільних загонів, включаючи особовий склад організованих рухів супротиву, що відносяться до сторін, які перебувають у конфлікті, якщо ці ополчення і добровільні загони, включаючи організовані рухи супротиву, відповідають наступним критеріям:</a:t>
            </a:r>
          </a:p>
          <a:p>
            <a:pPr marL="541338" indent="0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мають на чолі особу, відповідальну за своїх підлеглих;</a:t>
            </a:r>
          </a:p>
          <a:p>
            <a:pPr marL="541338" indent="0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мають визначений і виразно видимий здалеку відмітний знак;</a:t>
            </a:r>
          </a:p>
          <a:p>
            <a:pPr marL="541338" indent="0" algn="just">
              <a:buNone/>
            </a:pPr>
            <a:r>
              <a:rPr lang="uk-UA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відкрито носять зброю та дотримуються у своїх діях законів та звичаїв війни.</a:t>
            </a:r>
          </a:p>
        </p:txBody>
      </p:sp>
    </p:spTree>
    <p:extLst>
      <p:ext uri="{BB962C8B-B14F-4D97-AF65-F5344CB8AC3E}">
        <p14:creationId xmlns:p14="http://schemas.microsoft.com/office/powerpoint/2010/main" val="3787249766"/>
      </p:ext>
    </p:extLst>
  </p:cSld>
  <p:clrMapOvr>
    <a:masterClrMapping/>
  </p:clrMapOvr>
  <p:transition spd="slow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6333</TotalTime>
  <Words>1299</Words>
  <Application>Microsoft Office PowerPoint</Application>
  <PresentationFormat>Екран (4:3)</PresentationFormat>
  <Paragraphs>110</Paragraphs>
  <Slides>22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Verdana</vt:lpstr>
      <vt:lpstr>Wingdings 2</vt:lpstr>
      <vt:lpstr>Аспект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: «Профілактика правопорушень.»</dc:title>
  <dc:creator>Taras</dc:creator>
  <cp:lastModifiedBy>Петро Сеник</cp:lastModifiedBy>
  <cp:revision>456</cp:revision>
  <dcterms:created xsi:type="dcterms:W3CDTF">2013-04-25T13:18:17Z</dcterms:created>
  <dcterms:modified xsi:type="dcterms:W3CDTF">2025-04-03T06:32:55Z</dcterms:modified>
</cp:coreProperties>
</file>