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9" r:id="rId4"/>
    <p:sldId id="274" r:id="rId5"/>
    <p:sldId id="276" r:id="rId6"/>
    <p:sldId id="275" r:id="rId7"/>
    <p:sldId id="308" r:id="rId8"/>
    <p:sldId id="287" r:id="rId9"/>
    <p:sldId id="278" r:id="rId10"/>
    <p:sldId id="309" r:id="rId11"/>
    <p:sldId id="281" r:id="rId12"/>
    <p:sldId id="279" r:id="rId13"/>
    <p:sldId id="280" r:id="rId14"/>
    <p:sldId id="282" r:id="rId15"/>
    <p:sldId id="283" r:id="rId16"/>
    <p:sldId id="284" r:id="rId17"/>
    <p:sldId id="285" r:id="rId18"/>
    <p:sldId id="306" r:id="rId19"/>
    <p:sldId id="311" r:id="rId20"/>
    <p:sldId id="286" r:id="rId21"/>
    <p:sldId id="289" r:id="rId22"/>
    <p:sldId id="290" r:id="rId23"/>
    <p:sldId id="291" r:id="rId24"/>
    <p:sldId id="294" r:id="rId25"/>
    <p:sldId id="307" r:id="rId26"/>
    <p:sldId id="312" r:id="rId27"/>
    <p:sldId id="313" r:id="rId28"/>
    <p:sldId id="314" r:id="rId29"/>
    <p:sldId id="315" r:id="rId30"/>
    <p:sldId id="316" r:id="rId31"/>
    <p:sldId id="318" r:id="rId32"/>
    <p:sldId id="319" r:id="rId33"/>
    <p:sldId id="320" r:id="rId34"/>
    <p:sldId id="321" r:id="rId35"/>
    <p:sldId id="317" r:id="rId36"/>
    <p:sldId id="304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 snapToGrid="0">
      <p:cViewPr varScale="1">
        <p:scale>
          <a:sx n="76" d="100"/>
          <a:sy n="76" d="100"/>
        </p:scale>
        <p:origin x="-84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0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81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55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77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68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67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11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17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06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83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37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73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90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63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0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DECF-B1C5-4F49-8652-FAF574795426}" type="datetimeFigureOut">
              <a:rPr lang="uk-UA" smtClean="0"/>
              <a:t>18.04.2023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93B4-35E6-4718-AB73-763B7CF24B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510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29" y="130190"/>
            <a:ext cx="1970288" cy="1970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29" y="4483198"/>
            <a:ext cx="2038350" cy="2190750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1064" y="3977982"/>
            <a:ext cx="7070928" cy="587577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ЛЕКЦІЯ </a:t>
            </a:r>
            <a:r>
              <a:rPr lang="ru-RU" sz="3200" b="1" dirty="0" smtClean="0">
                <a:solidFill>
                  <a:schemeClr val="tx1"/>
                </a:solidFill>
              </a:rPr>
              <a:t>№6.3. </a:t>
            </a:r>
            <a:r>
              <a:rPr lang="ru-RU" sz="3200" b="1" dirty="0">
                <a:solidFill>
                  <a:schemeClr val="tx1"/>
                </a:solidFill>
              </a:rPr>
              <a:t>ВВЕДЕННЯ В </a:t>
            </a:r>
            <a:r>
              <a:rPr lang="ru-RU" sz="3200" b="1" dirty="0" smtClean="0">
                <a:solidFill>
                  <a:schemeClr val="tx1"/>
                </a:solidFill>
              </a:rPr>
              <a:t>МЕТОДИ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117324" y="1967746"/>
            <a:ext cx="9838708" cy="127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chemeClr val="tx1"/>
                </a:solidFill>
              </a:rPr>
              <a:t>ТЕМА №6. ОСНОВИ 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ОБ</a:t>
            </a:r>
            <a:r>
              <a:rPr lang="en-US" sz="3000" b="1" dirty="0" smtClean="0">
                <a:solidFill>
                  <a:schemeClr val="tx1"/>
                </a:solidFill>
              </a:rPr>
              <a:t>’</a:t>
            </a:r>
            <a:r>
              <a:rPr lang="uk-UA" sz="3000" b="1" dirty="0" smtClean="0">
                <a:solidFill>
                  <a:schemeClr val="tx1"/>
                </a:solidFill>
              </a:rPr>
              <a:t>ЄКТНО-ОРІЄНТОВАНОГО  ПРОГРАМУВАННЯ</a:t>
            </a:r>
            <a:endParaRPr lang="uk-UA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287" y="598515"/>
            <a:ext cx="9905999" cy="1762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/>
              <a:t>Для того, щоб викликати метод для визначеного об’єкту, необхідно зазначити назву об’єкта, та </a:t>
            </a:r>
            <a:r>
              <a:rPr lang="uk-UA" sz="2800" dirty="0" smtClean="0"/>
              <a:t>використовуючи </a:t>
            </a:r>
            <a:r>
              <a:rPr lang="uk-UA" sz="2800" dirty="0"/>
              <a:t>оператор «.» здійснити виклик самого методу:</a:t>
            </a:r>
          </a:p>
          <a:p>
            <a:pPr marL="0" indent="0">
              <a:buNone/>
            </a:pPr>
            <a:endParaRPr lang="uk-UA" sz="2800" dirty="0"/>
          </a:p>
          <a:p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844" y="3305450"/>
            <a:ext cx="318805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121" b="74606"/>
          <a:stretch/>
        </p:blipFill>
        <p:spPr>
          <a:xfrm>
            <a:off x="1695798" y="347059"/>
            <a:ext cx="9121832" cy="2612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182" b="74606"/>
          <a:stretch/>
        </p:blipFill>
        <p:spPr>
          <a:xfrm>
            <a:off x="1706882" y="3099614"/>
            <a:ext cx="9110748" cy="261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0302" t="71778" b="22565"/>
          <a:stretch/>
        </p:blipFill>
        <p:spPr>
          <a:xfrm>
            <a:off x="1729050" y="5852170"/>
            <a:ext cx="9088580" cy="5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74411" y="464941"/>
            <a:ext cx="9905999" cy="14303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/>
              <a:t>Методи, що не повертають значення подаються без оператора 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8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/>
              <a:t>за наступною формою</a:t>
            </a:r>
            <a:r>
              <a:rPr lang="uk-UA" sz="3200" dirty="0" smtClean="0"/>
              <a:t>: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0036" y="2262414"/>
            <a:ext cx="9700749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 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24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консоль</a:t>
            </a:r>
            <a:r>
              <a:rPr lang="uk-U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uk-UA" sz="2400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роздруковано</a:t>
            </a:r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83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939" b="73959"/>
          <a:stretch/>
        </p:blipFill>
        <p:spPr>
          <a:xfrm>
            <a:off x="1662548" y="280557"/>
            <a:ext cx="9155084" cy="2678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030" b="74606"/>
          <a:stretch/>
        </p:blipFill>
        <p:spPr>
          <a:xfrm>
            <a:off x="1679174" y="3123520"/>
            <a:ext cx="9138458" cy="261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0302" t="71778" b="22565"/>
          <a:stretch/>
        </p:blipFill>
        <p:spPr>
          <a:xfrm>
            <a:off x="1695800" y="5916607"/>
            <a:ext cx="9121832" cy="5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287" y="553703"/>
            <a:ext cx="9905999" cy="95728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3200" dirty="0" smtClean="0"/>
              <a:t>Приклад використання методів для доступу до змінних екземпляра класу (</a:t>
            </a:r>
            <a:r>
              <a:rPr lang="en-US" sz="3200" dirty="0" smtClean="0"/>
              <a:t>void</a:t>
            </a:r>
            <a:r>
              <a:rPr lang="uk-UA" sz="3200" dirty="0" smtClean="0"/>
              <a:t>-метод):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3883" y="1865056"/>
            <a:ext cx="5552906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доступ до змінних</a:t>
            </a:r>
            <a:endParaRPr lang="uk-UA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становить</a:t>
            </a:r>
            <a:r>
              <a:rPr lang="uk-UA" sz="12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0240" y="1608019"/>
            <a:ext cx="6461760" cy="478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15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6;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9;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dirty="0">
              <a:solidFill>
                <a:srgbClr val="3F7F5F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	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.volume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();</a:t>
            </a:r>
          </a:p>
          <a:p>
            <a:r>
              <a:rPr lang="uk-UA" dirty="0">
                <a:solidFill>
                  <a:schemeClr val="bg1"/>
                </a:solidFill>
              </a:rPr>
              <a:t>	}</a:t>
            </a:r>
          </a:p>
          <a:p>
            <a:r>
              <a:rPr lang="uk-UA" dirty="0">
                <a:solidFill>
                  <a:schemeClr val="bg1"/>
                </a:solidFill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3353" y="4879812"/>
            <a:ext cx="3120044" cy="104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uk-UA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 становить 3000.0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Об'єм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становить 162.0</a:t>
            </a:r>
            <a:endParaRPr lang="uk-UA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232071" y="5718887"/>
            <a:ext cx="3873732" cy="70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Метод: написано </a:t>
            </a:r>
            <a:r>
              <a:rPr lang="uk-UA" b="1" dirty="0" smtClean="0"/>
              <a:t>1</a:t>
            </a:r>
            <a:r>
              <a:rPr lang="uk-UA" b="1" dirty="0" smtClean="0">
                <a:solidFill>
                  <a:srgbClr val="FF0000"/>
                </a:solidFill>
              </a:rPr>
              <a:t> раз; використано </a:t>
            </a:r>
            <a:r>
              <a:rPr lang="en-US" b="1" dirty="0" smtClean="0"/>
              <a:t>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разів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241161" y="1790778"/>
            <a:ext cx="9905999" cy="190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/>
              <a:t>Особливість такого застосунку полягає в тому, що один і той самий метод, логіку якого викладено </a:t>
            </a:r>
            <a:r>
              <a:rPr lang="uk-UA" sz="2800" dirty="0" smtClean="0">
                <a:solidFill>
                  <a:srgbClr val="FF0000"/>
                </a:solidFill>
              </a:rPr>
              <a:t>один раз</a:t>
            </a:r>
            <a:r>
              <a:rPr lang="uk-UA" sz="2800" dirty="0" smtClean="0"/>
              <a:t> в </a:t>
            </a:r>
            <a:r>
              <a:rPr lang="uk-UA" sz="2800" dirty="0"/>
              <a:t>класі, можна застосовувати для 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</a:t>
            </a:r>
            <a:r>
              <a:rPr lang="uk-UA" sz="2800" dirty="0"/>
              <a:t>кількості </a:t>
            </a:r>
            <a:r>
              <a:rPr lang="uk-UA" sz="2800" dirty="0" smtClean="0"/>
              <a:t>його об’єктів.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61" y="3692573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41161" y="3731197"/>
            <a:ext cx="5675025" cy="2403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 smtClean="0"/>
              <a:t>Метод </a:t>
            </a:r>
            <a:r>
              <a:rPr lang="uk-UA" sz="2800" dirty="0" err="1" smtClean="0"/>
              <a:t>volume</a:t>
            </a:r>
            <a:r>
              <a:rPr lang="uk-UA" sz="2800" dirty="0" smtClean="0"/>
              <a:t>() </a:t>
            </a:r>
            <a:r>
              <a:rPr lang="uk-UA" sz="2800" dirty="0"/>
              <a:t>використовує значення змінних </a:t>
            </a:r>
            <a:r>
              <a:rPr lang="uk-UA" sz="2800" dirty="0" smtClean="0"/>
              <a:t>того екземпляра </a:t>
            </a:r>
            <a:r>
              <a:rPr lang="uk-UA" sz="2800" dirty="0"/>
              <a:t>класу до якого </a:t>
            </a:r>
            <a:r>
              <a:rPr lang="uk-UA" sz="2800" dirty="0" smtClean="0"/>
              <a:t>його викликано, а отже результат </a:t>
            </a:r>
            <a:r>
              <a:rPr lang="uk-UA" sz="2800" dirty="0"/>
              <a:t>роботи для двох об’єктів </a:t>
            </a:r>
            <a:r>
              <a:rPr lang="uk-UA" sz="2800" dirty="0" smtClean="0"/>
              <a:t>різний</a:t>
            </a:r>
            <a:r>
              <a:rPr lang="uk-UA" sz="2800" dirty="0"/>
              <a:t>.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41161" y="553703"/>
            <a:ext cx="9905999" cy="957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3200" dirty="0" smtClean="0"/>
              <a:t>Приклад використання методів для доступу до змінних екземпляра класу: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7676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288" y="437319"/>
            <a:ext cx="9905999" cy="9758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/>
              <a:t>Інший спосіб представлення методу </a:t>
            </a:r>
            <a:r>
              <a:rPr lang="uk-UA" sz="2800" dirty="0" err="1" smtClean="0">
                <a:solidFill>
                  <a:srgbClr val="FF0000"/>
                </a:solidFill>
              </a:rPr>
              <a:t>volume</a:t>
            </a:r>
            <a:r>
              <a:rPr lang="uk-UA" sz="2800" dirty="0" smtClean="0">
                <a:solidFill>
                  <a:srgbClr val="FF0000"/>
                </a:solidFill>
              </a:rPr>
              <a:t>() </a:t>
            </a:r>
            <a:r>
              <a:rPr lang="uk-UA" sz="2800" dirty="0" smtClean="0"/>
              <a:t>з обов’язковим поверненням значення (типізований метод):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4947" y="1752510"/>
            <a:ext cx="4832465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u="sng" dirty="0" err="1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u="sng" dirty="0" err="1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0487" y="1762009"/>
            <a:ext cx="617358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15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/>
              <a:t>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</a:p>
          <a:p>
            <a:pPr>
              <a:lnSpc>
                <a:spcPct val="115000"/>
              </a:lnSpc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chemeClr val="bg1"/>
                </a:solidFill>
              </a:rPr>
              <a:t>}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94947" y="4537408"/>
            <a:ext cx="2989813" cy="67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2800" dirty="0" smtClean="0"/>
              <a:t>Або інший спосіб: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3234" y="5188878"/>
            <a:ext cx="553073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63" y="568643"/>
            <a:ext cx="9905998" cy="1478570"/>
          </a:xfrm>
        </p:spPr>
        <p:txBody>
          <a:bodyPr>
            <a:normAutofit/>
          </a:bodyPr>
          <a:lstStyle/>
          <a:p>
            <a:r>
              <a:rPr lang="uk-UA" sz="2800" b="1" i="1" dirty="0"/>
              <a:t>При роботі з методами, що повертають значення, слід пам’ятати: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99612"/>
            <a:ext cx="10263650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1. </a:t>
            </a:r>
            <a:r>
              <a:rPr lang="uk-UA" sz="2800" dirty="0"/>
              <a:t>Тип даних, </a:t>
            </a:r>
            <a:r>
              <a:rPr lang="uk-UA" sz="2800" dirty="0" smtClean="0"/>
              <a:t>який повертає метод </a:t>
            </a:r>
            <a:r>
              <a:rPr lang="uk-UA" sz="2800" dirty="0"/>
              <a:t>має бути сумісним з типами, що використовуються у методі.</a:t>
            </a:r>
          </a:p>
          <a:p>
            <a:pPr marL="0" indent="0" algn="just">
              <a:buNone/>
            </a:pPr>
            <a:r>
              <a:rPr lang="uk-UA" sz="2800" dirty="0"/>
              <a:t>2. Змінна, що приймає значення роботи методу, також має бути сумісна з типом методу.</a:t>
            </a:r>
          </a:p>
          <a:p>
            <a:pPr marL="0" indent="0" algn="just">
              <a:buNone/>
            </a:pPr>
            <a:r>
              <a:rPr lang="uk-UA" sz="2800" dirty="0"/>
              <a:t>Узагальнення: усі данні, що використовуються в методі мають </a:t>
            </a:r>
            <a:r>
              <a:rPr lang="uk-UA" sz="2800" dirty="0" smtClean="0"/>
              <a:t>бути одного типу</a:t>
            </a:r>
            <a:r>
              <a:rPr lang="uk-UA" dirty="0" smtClean="0"/>
              <a:t>!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3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60" y="239744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2. методи, ЩО Приймають </a:t>
            </a:r>
            <a:r>
              <a:rPr lang="uk-UA" dirty="0" err="1" smtClean="0"/>
              <a:t>параМетри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7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24786" y="780816"/>
            <a:ext cx="9905999" cy="64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Загальна форма оголошення методу: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661" y="2161018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7786" y="3949592"/>
            <a:ext cx="9905999" cy="237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/>
              <a:t>де </a:t>
            </a:r>
            <a:r>
              <a:rPr lang="uk-UA" sz="28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800" dirty="0"/>
              <a:t> означає послідовність пар «тип даних – назва», розділених комами. Параметри – це змінні, які приймають значення аргументів. Аргументи – це дані, що передаються методу під час його виклику.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503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План</a:t>
            </a:r>
            <a:r>
              <a:rPr lang="uk-UA" b="1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3200" dirty="0" smtClean="0"/>
              <a:t>1. Типізовані </a:t>
            </a:r>
            <a:r>
              <a:rPr lang="uk-UA" sz="3200" dirty="0"/>
              <a:t>та </a:t>
            </a:r>
            <a:r>
              <a:rPr lang="uk-UA" sz="3200" dirty="0" err="1"/>
              <a:t>void</a:t>
            </a:r>
            <a:r>
              <a:rPr lang="uk-UA" sz="3200" dirty="0"/>
              <a:t>-методи </a:t>
            </a:r>
          </a:p>
          <a:p>
            <a:pPr marL="0" lvl="0" indent="0">
              <a:buNone/>
            </a:pPr>
            <a:r>
              <a:rPr lang="uk-UA" sz="3200" dirty="0" smtClean="0"/>
              <a:t>2. </a:t>
            </a:r>
            <a:r>
              <a:rPr lang="uk-UA" sz="3200" dirty="0"/>
              <a:t>Методи, що приймають параметри</a:t>
            </a:r>
          </a:p>
          <a:p>
            <a:pPr marL="0" lvl="0" indent="0">
              <a:buNone/>
            </a:pPr>
            <a:r>
              <a:rPr lang="uk-UA" sz="3200" dirty="0" smtClean="0"/>
              <a:t>3. Використання </a:t>
            </a:r>
            <a:r>
              <a:rPr lang="uk-UA" sz="3200" dirty="0"/>
              <a:t>об’єктів в якості параметрів </a:t>
            </a:r>
            <a:r>
              <a:rPr lang="uk-UA" sz="3200" dirty="0" smtClean="0"/>
              <a:t>методу</a:t>
            </a:r>
          </a:p>
          <a:p>
            <a:pPr marL="0" lvl="0" indent="0">
              <a:buNone/>
            </a:pPr>
            <a:r>
              <a:rPr lang="uk-UA" sz="3200" dirty="0" smtClean="0"/>
              <a:t>4. Аргументи динамічної довжини</a:t>
            </a:r>
            <a:endParaRPr lang="uk-UA" sz="3200" dirty="0"/>
          </a:p>
          <a:p>
            <a:pPr marL="0" lvl="0" indent="0">
              <a:buNone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056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913" y="603568"/>
            <a:ext cx="9905999" cy="842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/>
              <a:t>Про </a:t>
            </a:r>
            <a:r>
              <a:rPr lang="uk-UA" sz="3200" dirty="0" smtClean="0">
                <a:solidFill>
                  <a:srgbClr val="FF0000"/>
                </a:solidFill>
              </a:rPr>
              <a:t>аргументи</a:t>
            </a:r>
            <a:r>
              <a:rPr lang="uk-UA" sz="3200" dirty="0" smtClean="0"/>
              <a:t> та </a:t>
            </a:r>
            <a:r>
              <a:rPr lang="uk-UA" sz="3200" dirty="0" smtClean="0">
                <a:solidFill>
                  <a:srgbClr val="FF0000"/>
                </a:solidFill>
              </a:rPr>
              <a:t>параметри</a:t>
            </a:r>
            <a:r>
              <a:rPr lang="uk-UA" sz="3200" dirty="0" smtClean="0"/>
              <a:t> методу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1619250"/>
            <a:ext cx="576262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6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40667" y="553697"/>
            <a:ext cx="9665133" cy="8428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b="1" dirty="0"/>
              <a:t>М</a:t>
            </a:r>
            <a:r>
              <a:rPr lang="uk-UA" b="1" dirty="0" smtClean="0"/>
              <a:t>етоди</a:t>
            </a:r>
            <a:r>
              <a:rPr lang="uk-UA" b="1" dirty="0"/>
              <a:t>, </a:t>
            </a:r>
            <a:r>
              <a:rPr lang="uk-UA" b="1" dirty="0" smtClean="0"/>
              <a:t>що </a:t>
            </a:r>
            <a:r>
              <a:rPr lang="uk-UA" b="1" dirty="0"/>
              <a:t>приймають під час виклику </a:t>
            </a:r>
            <a:r>
              <a:rPr lang="uk-UA" b="1" dirty="0" smtClean="0"/>
              <a:t>параметри та </a:t>
            </a:r>
            <a:r>
              <a:rPr lang="uk-UA" b="1" dirty="0"/>
              <a:t>виконують над ними певні </a:t>
            </a:r>
            <a:r>
              <a:rPr lang="uk-UA" b="1" dirty="0" smtClean="0"/>
              <a:t>операції називають </a:t>
            </a:r>
            <a:r>
              <a:rPr lang="uk-UA" b="1" dirty="0" smtClean="0">
                <a:solidFill>
                  <a:srgbClr val="FF0000"/>
                </a:solidFill>
              </a:rPr>
              <a:t>ПАРАМЕТРИЗОВАНИМИ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4818" y="1930923"/>
            <a:ext cx="3792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Метод, що </a:t>
            </a:r>
            <a:r>
              <a:rPr lang="uk-UA" sz="2400" dirty="0"/>
              <a:t>повертає квадрат числа 10 без прийняття </a:t>
            </a:r>
            <a:r>
              <a:rPr lang="uk-UA" sz="2400" dirty="0" smtClean="0"/>
              <a:t>параметрів: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2144" y="3441175"/>
            <a:ext cx="28374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  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* 10; 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4818" y="4757527"/>
            <a:ext cx="3792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Недолік: можливість визначення квадрату лише числа 10!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4489" y="1909956"/>
            <a:ext cx="3792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А якщо потрібен метод піднесення до квадрату будь-якого числа?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37612" y="3424550"/>
            <a:ext cx="31200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sz="20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482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539" y="221197"/>
            <a:ext cx="9905999" cy="10091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/>
              <a:t>Під час роботи з методами, які приймають параметри, слід розуміти два </a:t>
            </a:r>
            <a:r>
              <a:rPr lang="uk-UA" sz="2800" dirty="0" smtClean="0"/>
              <a:t>терміни: </a:t>
            </a:r>
            <a:r>
              <a:rPr lang="uk-UA" sz="2800" b="1" i="1" dirty="0">
                <a:solidFill>
                  <a:srgbClr val="FF0000"/>
                </a:solidFill>
              </a:rPr>
              <a:t>параметр</a:t>
            </a:r>
            <a:r>
              <a:rPr lang="uk-UA" sz="2800" dirty="0"/>
              <a:t> та </a:t>
            </a:r>
            <a:r>
              <a:rPr lang="uk-UA" sz="2800" b="1" i="1" dirty="0">
                <a:solidFill>
                  <a:srgbClr val="FF0000"/>
                </a:solidFill>
              </a:rPr>
              <a:t>аргумент</a:t>
            </a:r>
            <a:r>
              <a:rPr lang="uk-UA" sz="2800" dirty="0"/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74414" y="1487491"/>
            <a:ext cx="9905999" cy="2386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800" dirty="0">
                <a:solidFill>
                  <a:srgbClr val="FF0000"/>
                </a:solidFill>
              </a:rPr>
              <a:t>Параметр</a:t>
            </a:r>
            <a:r>
              <a:rPr lang="uk-UA" sz="2800" dirty="0"/>
              <a:t> – це визначена в методі змінна, яка приймає </a:t>
            </a:r>
            <a:r>
              <a:rPr lang="uk-UA" sz="2800" dirty="0" smtClean="0"/>
              <a:t>значення </a:t>
            </a:r>
            <a:r>
              <a:rPr lang="uk-UA" sz="2800" dirty="0"/>
              <a:t>під час виклику </a:t>
            </a:r>
            <a:r>
              <a:rPr lang="uk-UA" sz="2800" dirty="0" smtClean="0"/>
              <a:t>методу. </a:t>
            </a:r>
            <a:endParaRPr lang="uk-UA" sz="2800" dirty="0"/>
          </a:p>
          <a:p>
            <a:pPr algn="just"/>
            <a:r>
              <a:rPr lang="uk-UA" sz="2800" dirty="0">
                <a:solidFill>
                  <a:srgbClr val="FF0000"/>
                </a:solidFill>
              </a:rPr>
              <a:t>Аргумент</a:t>
            </a:r>
            <a:r>
              <a:rPr lang="uk-UA" sz="2800" dirty="0"/>
              <a:t> – це значення, яке передається методу під час його виклику.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934" y="3678748"/>
            <a:ext cx="359109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6710" y="3917540"/>
            <a:ext cx="315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>
                <a:latin typeface="Consolas" panose="020B0609020204030204" pitchFamily="49" charset="0"/>
                <a:ea typeface="Times New Roman" panose="02020603050405020304" pitchFamily="18" charset="0"/>
              </a:rPr>
              <a:t>two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square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(2);</a:t>
            </a:r>
            <a:endParaRPr lang="uk-UA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87636" y="4172993"/>
            <a:ext cx="1064029" cy="897772"/>
          </a:xfrm>
          <a:prstGeom prst="line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063345" y="4357097"/>
            <a:ext cx="900547" cy="713668"/>
          </a:xfrm>
          <a:prstGeom prst="line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5238898" y="4940003"/>
            <a:ext cx="1732023" cy="58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 smtClean="0"/>
              <a:t>параметр</a:t>
            </a:r>
            <a:endParaRPr lang="uk-UA" sz="28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242334" y="4940003"/>
            <a:ext cx="1732023" cy="58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 smtClean="0"/>
              <a:t>аргумент</a:t>
            </a:r>
            <a:endParaRPr lang="uk-UA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35084" y="5631563"/>
            <a:ext cx="962870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i="1" dirty="0"/>
              <a:t>Параметри зазначаються в дужках при написанні методу, а аргументи при його виклику!</a:t>
            </a:r>
          </a:p>
        </p:txBody>
      </p:sp>
    </p:spTree>
    <p:extLst>
      <p:ext uri="{BB962C8B-B14F-4D97-AF65-F5344CB8AC3E}">
        <p14:creationId xmlns:p14="http://schemas.microsoft.com/office/powerpoint/2010/main" val="42341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414" y="337566"/>
            <a:ext cx="9905999" cy="10091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Приклад: </a:t>
            </a:r>
            <a:r>
              <a:rPr lang="uk-UA" dirty="0" smtClean="0"/>
              <a:t>застосування </a:t>
            </a:r>
            <a:r>
              <a:rPr lang="uk-UA" dirty="0" err="1" smtClean="0"/>
              <a:t>параметризованого</a:t>
            </a:r>
            <a:r>
              <a:rPr lang="uk-UA" dirty="0" smtClean="0"/>
              <a:t> методу, </a:t>
            </a:r>
            <a:r>
              <a:rPr lang="uk-UA" dirty="0"/>
              <a:t>який в якості параметрів приймає розміри та встановлює їх значення для кожної змінної </a:t>
            </a:r>
            <a:r>
              <a:rPr lang="uk-UA" dirty="0" smtClean="0"/>
              <a:t>екземпляра класу: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9026" y="2003583"/>
            <a:ext cx="5891155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659130" algn="l"/>
              </a:tabLs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7842" y="2053467"/>
            <a:ext cx="6044533" cy="323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.setBox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20, 15);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.setBox(3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6, 9) ;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}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8303" y="5790219"/>
            <a:ext cx="8379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при виконанні стрічки </a:t>
            </a:r>
            <a:r>
              <a:rPr lang="uk-UA" sz="2400" dirty="0" err="1" smtClean="0">
                <a:latin typeface="Consolas" panose="020B0609020204030204" pitchFamily="49" charset="0"/>
                <a:ea typeface="Times New Roman" panose="02020603050405020304" pitchFamily="18" charset="0"/>
              </a:rPr>
              <a:t>myboxl.setBox</a:t>
            </a:r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(10, 20, 15); </a:t>
            </a:r>
            <a:r>
              <a:rPr lang="uk-UA" sz="2400" dirty="0" smtClean="0"/>
              <a:t>аргумент 10 присвоюється в параметр </a:t>
            </a:r>
            <a:r>
              <a:rPr lang="uk-UA" sz="24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w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20 – </a:t>
            </a:r>
            <a:r>
              <a:rPr lang="uk-UA" sz="24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h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15 – </a:t>
            </a:r>
            <a:r>
              <a:rPr lang="uk-UA" sz="24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d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60" y="239744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3. </a:t>
            </a:r>
            <a:r>
              <a:rPr lang="uk-UA" dirty="0"/>
              <a:t>Використання об’єктів в якості параметрів методу</a:t>
            </a:r>
          </a:p>
        </p:txBody>
      </p:sp>
    </p:spTree>
    <p:extLst>
      <p:ext uri="{BB962C8B-B14F-4D97-AF65-F5344CB8AC3E}">
        <p14:creationId xmlns:p14="http://schemas.microsoft.com/office/powerpoint/2010/main" val="42288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794" y="370811"/>
            <a:ext cx="9905999" cy="14579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В попередніх прикладах у якості параметрів розглядались лише примітивні типи даних (один або декілька). Проте для передачі методам доступні також об'єкти (екземпляри класів):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3067" y="1759626"/>
            <a:ext cx="611262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smtClean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створюємо конструктор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// </a:t>
            </a:r>
            <a:r>
              <a:rPr lang="uk-UA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передаємо об’єкт в якості параметру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&amp;&amp;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4538" y="1759626"/>
            <a:ext cx="623136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PassOb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ob3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(-1, -1);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"ob1 == ob2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dirty="0" smtClean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.equals(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 ob3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:"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.equals(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ob3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3002" y="5649154"/>
            <a:ext cx="403443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програми:</a:t>
            </a:r>
            <a:r>
              <a:rPr lang="uk-UA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 ob2: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ob1 == ob3: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</a:rPr>
              <a:t>false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69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664" y="603576"/>
            <a:ext cx="9905999" cy="1025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/>
              <a:t>Метод </a:t>
            </a:r>
            <a:r>
              <a:rPr lang="uk-UA" sz="2800" dirty="0" err="1">
                <a:solidFill>
                  <a:srgbClr val="FF0000"/>
                </a:solidFill>
              </a:rPr>
              <a:t>equals</a:t>
            </a:r>
            <a:r>
              <a:rPr lang="uk-UA" sz="2800" dirty="0">
                <a:solidFill>
                  <a:srgbClr val="FF0000"/>
                </a:solidFill>
              </a:rPr>
              <a:t> ()</a:t>
            </a:r>
            <a:r>
              <a:rPr lang="uk-UA" sz="2800" dirty="0"/>
              <a:t> </a:t>
            </a:r>
            <a:r>
              <a:rPr lang="uk-UA" sz="2800" dirty="0" smtClean="0"/>
              <a:t>порівнює </a:t>
            </a:r>
            <a:r>
              <a:rPr lang="uk-UA" sz="2800" dirty="0"/>
              <a:t>об’єкт, до якого його викликано із об’єктом, який переданий йому в якості аргументу.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0817" y="3328609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.equals(</a:t>
            </a:r>
            <a:r>
              <a:rPr lang="uk-UA" sz="24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6173" y="1999171"/>
            <a:ext cx="508922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4539" y="4009378"/>
            <a:ext cx="9905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Для цього в </a:t>
            </a:r>
            <a:r>
              <a:rPr lang="uk-UA" sz="2800" dirty="0"/>
              <a:t>якості типу даних для параметра «o» в методі </a:t>
            </a:r>
            <a:r>
              <a:rPr lang="uk-UA" sz="2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equals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()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800" dirty="0"/>
              <a:t>вказано клас </a:t>
            </a:r>
            <a:r>
              <a:rPr lang="uk-UA" sz="2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Test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800" dirty="0" smtClean="0"/>
              <a:t>уся </a:t>
            </a:r>
            <a:r>
              <a:rPr lang="uk-UA" sz="2800" dirty="0"/>
              <a:t>сутність передачі об’єктів в якості </a:t>
            </a:r>
            <a:r>
              <a:rPr lang="uk-UA" sz="2800" dirty="0" smtClean="0"/>
              <a:t>параметрів):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7274" y="5653541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equals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825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787" y="187945"/>
            <a:ext cx="9997643" cy="15411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/>
              <a:t>В якості параметрів об’єкти </a:t>
            </a:r>
            <a:r>
              <a:rPr lang="uk-UA" dirty="0" smtClean="0"/>
              <a:t>можуть зустрічатись </a:t>
            </a:r>
            <a:r>
              <a:rPr lang="uk-UA" dirty="0"/>
              <a:t>в </a:t>
            </a:r>
            <a:r>
              <a:rPr lang="uk-UA" dirty="0" smtClean="0"/>
              <a:t>конструкторах (за необхідності створення екземпляра класу ідентичного до вже існуючого екземпляру):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4287" y="1662043"/>
            <a:ext cx="7074233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8035" y="2139158"/>
            <a:ext cx="566640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(5, 10, 15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myclone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myclone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0256" y="5203334"/>
            <a:ext cx="390698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750.0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750.0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292" y="404065"/>
            <a:ext cx="9905999" cy="19900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dirty="0">
                <a:solidFill>
                  <a:srgbClr val="FF0000"/>
                </a:solidFill>
              </a:rPr>
              <a:t>Коли методу передається аргумент примітивного типу, його передача відбувається за </a:t>
            </a:r>
            <a:r>
              <a:rPr lang="uk-UA" dirty="0" smtClean="0">
                <a:solidFill>
                  <a:srgbClr val="FF0000"/>
                </a:solidFill>
              </a:rPr>
              <a:t>значенням </a:t>
            </a:r>
            <a:r>
              <a:rPr lang="uk-UA" dirty="0" smtClean="0"/>
              <a:t>(створюється </a:t>
            </a:r>
            <a:r>
              <a:rPr lang="uk-UA" dirty="0"/>
              <a:t>копія </a:t>
            </a:r>
            <a:r>
              <a:rPr lang="uk-UA" dirty="0" smtClean="0"/>
              <a:t>аргументу, який передається в метод, </a:t>
            </a:r>
            <a:r>
              <a:rPr lang="uk-UA" dirty="0"/>
              <a:t>та всі зміни, що проводяться в подальшому із </a:t>
            </a:r>
            <a:r>
              <a:rPr lang="uk-UA" dirty="0" smtClean="0"/>
              <a:t>параметром </a:t>
            </a:r>
            <a:r>
              <a:rPr lang="uk-UA" dirty="0"/>
              <a:t>не завдають жодного впливу за межами викликаного </a:t>
            </a:r>
            <a:r>
              <a:rPr lang="uk-UA" dirty="0" smtClean="0"/>
              <a:t>методу</a:t>
            </a:r>
            <a:r>
              <a:rPr lang="uk-UA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557" y="3128158"/>
            <a:ext cx="425057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*= 2;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/=2;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8406" y="2269505"/>
            <a:ext cx="8140931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uk-UA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15,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"до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.meth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"після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702" y="5548459"/>
            <a:ext cx="436695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програми: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виклику: 15 20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виклику: 15 20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711" y="271780"/>
            <a:ext cx="9905999" cy="179049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dirty="0">
                <a:solidFill>
                  <a:srgbClr val="FF0000"/>
                </a:solidFill>
              </a:rPr>
              <a:t>При передачі об’єкта в якості аргументу для метода, ситуація змінюється кардинально, оскільки </a:t>
            </a:r>
            <a:r>
              <a:rPr lang="uk-UA" dirty="0" smtClean="0">
                <a:solidFill>
                  <a:srgbClr val="FF0000"/>
                </a:solidFill>
              </a:rPr>
              <a:t>об’єкти передаються </a:t>
            </a:r>
            <a:r>
              <a:rPr lang="uk-UA" dirty="0">
                <a:solidFill>
                  <a:srgbClr val="FF0000"/>
                </a:solidFill>
              </a:rPr>
              <a:t>при виклику за </a:t>
            </a:r>
            <a:r>
              <a:rPr lang="uk-UA" dirty="0" smtClean="0">
                <a:solidFill>
                  <a:srgbClr val="FF0000"/>
                </a:solidFill>
              </a:rPr>
              <a:t>посиланням </a:t>
            </a:r>
            <a:r>
              <a:rPr lang="uk-UA" dirty="0" smtClean="0"/>
              <a:t>(</a:t>
            </a:r>
            <a:r>
              <a:rPr lang="uk-UA" dirty="0"/>
              <a:t>при передачі цього посилання методу, приймаючий її параметр буде посилатись на той самий об’єкт, на який посилається </a:t>
            </a:r>
            <a:r>
              <a:rPr lang="uk-UA" dirty="0" smtClean="0"/>
              <a:t>аргумент – зміни об'єкту в тілі методу вказують вплив на об'єкт, який передано як аргумент)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977" y="2280728"/>
            <a:ext cx="3934679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*= 2;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/= 2;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3297" y="2177939"/>
            <a:ext cx="689402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(15, 20);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"до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.meth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"після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5032" y="5512094"/>
            <a:ext cx="3342968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/>
              <a:t>Результат </a:t>
            </a:r>
            <a:r>
              <a:rPr lang="uk-UA" dirty="0"/>
              <a:t>роботи програми:</a:t>
            </a:r>
          </a:p>
          <a:p>
            <a:r>
              <a:rPr lang="uk-UA" dirty="0"/>
              <a:t>a та b до виклику: 15 20</a:t>
            </a:r>
          </a:p>
          <a:p>
            <a:r>
              <a:rPr lang="uk-UA" dirty="0"/>
              <a:t>a та b після виклику: 30 10</a:t>
            </a:r>
          </a:p>
        </p:txBody>
      </p:sp>
    </p:spTree>
    <p:extLst>
      <p:ext uri="{BB962C8B-B14F-4D97-AF65-F5344CB8AC3E}">
        <p14:creationId xmlns:p14="http://schemas.microsoft.com/office/powerpoint/2010/main" val="22635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1742" y="332518"/>
            <a:ext cx="2842953" cy="6816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Клас містить</a:t>
            </a:r>
            <a:endParaRPr lang="uk-UA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06731" y="1088968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19447" y="1088968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78913" y="1770614"/>
            <a:ext cx="2842953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Дані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89266" y="1770614"/>
            <a:ext cx="2842953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Код</a:t>
            </a:r>
            <a:endParaRPr lang="uk-UA" sz="32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1"/>
            <a:endCxn id="8" idx="3"/>
          </p:cNvCxnSpPr>
          <p:nvPr/>
        </p:nvCxnSpPr>
        <p:spPr>
          <a:xfrm flipH="1">
            <a:off x="4621866" y="2128064"/>
            <a:ext cx="3067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4176" y="1689858"/>
            <a:ext cx="24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Код використовує дані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09698" y="2859582"/>
            <a:ext cx="8279476" cy="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632" y="2649986"/>
            <a:ext cx="249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Термінологічною мовою</a:t>
            </a:r>
            <a:endParaRPr lang="uk-UA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78913" y="3366181"/>
            <a:ext cx="2842953" cy="1837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Дані </a:t>
            </a:r>
            <a:r>
              <a:rPr lang="uk-UA" sz="2800" dirty="0"/>
              <a:t>– це змінні екземпляра класу</a:t>
            </a:r>
            <a:r>
              <a:rPr lang="ru-RU" sz="2800" dirty="0"/>
              <a:t> (</a:t>
            </a:r>
            <a:r>
              <a:rPr lang="uk-UA" sz="2800" dirty="0"/>
              <a:t>поля класу)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89265" y="3357872"/>
            <a:ext cx="2842953" cy="1837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Код </a:t>
            </a:r>
            <a:r>
              <a:rPr lang="uk-UA" sz="2800" dirty="0">
                <a:solidFill>
                  <a:srgbClr val="FF0000"/>
                </a:solidFill>
              </a:rPr>
              <a:t>– це методи класу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78912" y="5414362"/>
            <a:ext cx="8753306" cy="9864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Методи визначають те, що клас вміє</a:t>
            </a:r>
            <a:r>
              <a:rPr lang="uk-UA" sz="2800" dirty="0"/>
              <a:t>, а змінні екземпляра класу (поля) – що він знає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621865" y="4294511"/>
            <a:ext cx="3067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69605" y="3326249"/>
            <a:ext cx="2745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Дії над </a:t>
            </a:r>
            <a:r>
              <a:rPr lang="uk-UA" dirty="0"/>
              <a:t>змінними екземпляра і доступ до них реалізують методи</a:t>
            </a:r>
          </a:p>
        </p:txBody>
      </p:sp>
    </p:spTree>
    <p:extLst>
      <p:ext uri="{BB962C8B-B14F-4D97-AF65-F5344CB8AC3E}">
        <p14:creationId xmlns:p14="http://schemas.microsoft.com/office/powerpoint/2010/main" val="696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552" y="312524"/>
            <a:ext cx="9905999" cy="1427777"/>
          </a:xfrm>
        </p:spPr>
        <p:txBody>
          <a:bodyPr/>
          <a:lstStyle/>
          <a:p>
            <a:pPr marL="0" indent="0">
              <a:buNone/>
            </a:pPr>
            <a:r>
              <a:rPr lang="uk-UA" smtClean="0"/>
              <a:t>Типізовані методи можуть повертати значення будь-якого типу даних за допомогою ключового слова </a:t>
            </a:r>
            <a:r>
              <a:rPr lang="uk-UA" b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mtClean="0"/>
              <a:t>. </a:t>
            </a:r>
            <a:r>
              <a:rPr lang="uk-UA" smtClean="0">
                <a:solidFill>
                  <a:srgbClr val="FF0000"/>
                </a:solidFill>
              </a:rPr>
              <a:t>Це також стосується і посилкових типів (типів певного класу)</a:t>
            </a:r>
            <a:r>
              <a:rPr lang="uk-UA" smtClean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6077" y="1981971"/>
            <a:ext cx="498495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incrByTen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uk-UA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+ 10);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1454" y="1826105"/>
            <a:ext cx="6096000" cy="38733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uk-UA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.incrByTen();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("ob1.a: " + ob1.a);</a:t>
            </a:r>
          </a:p>
          <a:p>
            <a:pPr>
              <a:lnSpc>
                <a:spcPct val="115000"/>
              </a:lnSpc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("ob2.a: " + ob2.a);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.incrByTen();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("ob2.a : " + ob2.a);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9298" y="5372059"/>
            <a:ext cx="2979175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ob1.a: 2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ob2.a: 12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ob2.a: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22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2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60" y="239744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4. АРГУМЕНТИ ДИНАМІЧНОЇ ДОВЖИНИ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35" y="589833"/>
            <a:ext cx="10975169" cy="2189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/>
              <a:t>	Метод</a:t>
            </a:r>
            <a:r>
              <a:rPr lang="uk-UA" sz="2800" dirty="0"/>
              <a:t>, що приймає динамічну кількість аргументів (кожного разу </a:t>
            </a:r>
            <a:r>
              <a:rPr lang="uk-UA" sz="2800" dirty="0" smtClean="0"/>
              <a:t>іншу кількість</a:t>
            </a:r>
            <a:r>
              <a:rPr lang="uk-UA" sz="2800" dirty="0"/>
              <a:t>) має назву </a:t>
            </a:r>
            <a:r>
              <a:rPr lang="uk-UA" sz="2800" dirty="0">
                <a:solidFill>
                  <a:srgbClr val="FF0000"/>
                </a:solidFill>
              </a:rPr>
              <a:t>методу з аргументами динамічної довжини</a:t>
            </a:r>
            <a:r>
              <a:rPr lang="uk-UA" sz="2800" dirty="0"/>
              <a:t>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393277" y="2498899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3399"/>
                </a:solidFill>
                <a:latin typeface="Courier New"/>
              </a:rPr>
              <a:t>void </a:t>
            </a:r>
            <a:r>
              <a:rPr lang="en-US" sz="2800" b="1" dirty="0" err="1">
                <a:latin typeface="Courier New"/>
              </a:rPr>
              <a:t>vaTest</a:t>
            </a:r>
            <a:r>
              <a:rPr lang="en-US" sz="2800" b="1" dirty="0">
                <a:latin typeface="Courier New"/>
              </a:rPr>
              <a:t>(int... v)</a:t>
            </a:r>
            <a:endParaRPr lang="uk-UA" sz="28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1759228" y="3806833"/>
            <a:ext cx="8816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За </a:t>
            </a:r>
            <a:r>
              <a:rPr lang="uk-UA" sz="2400" dirty="0"/>
              <a:t>такої синтаксичної конструкції компілятору передається, що </a:t>
            </a:r>
            <a:r>
              <a:rPr lang="uk-UA" sz="2400" dirty="0" smtClean="0"/>
              <a:t>метод </a:t>
            </a:r>
            <a:r>
              <a:rPr lang="en-US" sz="2400" i="1" dirty="0" err="1" smtClean="0"/>
              <a:t>vaTest</a:t>
            </a:r>
            <a:r>
              <a:rPr lang="en-US" sz="2400" i="1" dirty="0"/>
              <a:t>()</a:t>
            </a:r>
            <a:r>
              <a:rPr lang="en-US" sz="2400" dirty="0"/>
              <a:t> </a:t>
            </a:r>
            <a:r>
              <a:rPr lang="uk-UA" sz="2400" dirty="0"/>
              <a:t>може викликатись без аргументів або з декількома аргументами.</a:t>
            </a:r>
          </a:p>
          <a:p>
            <a:pPr algn="just"/>
            <a:r>
              <a:rPr lang="uk-UA" sz="2400" dirty="0"/>
              <a:t>Комбінація, що подана в дужках </a:t>
            </a:r>
            <a:r>
              <a:rPr lang="uk-UA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int... v) </a:t>
            </a:r>
            <a:r>
              <a:rPr lang="uk-UA" sz="2400" dirty="0"/>
              <a:t>неявно оголошується як </a:t>
            </a:r>
            <a:r>
              <a:rPr lang="uk-UA" sz="2400" dirty="0" smtClean="0"/>
              <a:t>масив типу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[]. </a:t>
            </a:r>
            <a:r>
              <a:rPr lang="uk-UA" sz="2400" dirty="0"/>
              <a:t>Таким чином в тілі методу </a:t>
            </a:r>
            <a:r>
              <a:rPr lang="en-US" sz="2400" i="1" dirty="0" err="1"/>
              <a:t>vaTest</a:t>
            </a:r>
            <a:r>
              <a:rPr lang="en-US" sz="2400" i="1" dirty="0"/>
              <a:t>() </a:t>
            </a:r>
            <a:r>
              <a:rPr lang="uk-UA" sz="2400" dirty="0"/>
              <a:t>доступ до масиву </a:t>
            </a:r>
            <a:r>
              <a:rPr lang="en-US" sz="2400" dirty="0"/>
              <a:t>v </a:t>
            </a:r>
            <a:r>
              <a:rPr lang="uk-UA" sz="2400" dirty="0" smtClean="0"/>
              <a:t>буде забезпечуватись </a:t>
            </a:r>
            <a:r>
              <a:rPr lang="uk-UA" sz="2400" dirty="0"/>
              <a:t>за допомогою синтаксису звичайного масиву. </a:t>
            </a:r>
          </a:p>
        </p:txBody>
      </p:sp>
    </p:spTree>
    <p:extLst>
      <p:ext uri="{BB962C8B-B14F-4D97-AF65-F5344CB8AC3E}">
        <p14:creationId xmlns:p14="http://schemas.microsoft.com/office/powerpoint/2010/main" val="4991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896" y="136222"/>
            <a:ext cx="9197010" cy="44458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VarArgs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{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... </a:t>
            </a:r>
            <a:r>
              <a:rPr lang="uk-UA" sz="1600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 {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onsolas"/>
                <a:ea typeface="Times New Roman"/>
                <a:cs typeface="Consolas"/>
              </a:rPr>
              <a:t>"Кількість аргументів: "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+ </a:t>
            </a:r>
            <a:r>
              <a:rPr lang="uk-UA" sz="1600" dirty="0" err="1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</a:t>
            </a:r>
            <a:r>
              <a:rPr lang="uk-UA" sz="1600" dirty="0" err="1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length</a:t>
            </a:r>
            <a:r>
              <a:rPr lang="uk-UA" sz="1600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);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(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x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: </a:t>
            </a:r>
            <a:r>
              <a:rPr lang="uk-UA" sz="1600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 </a:t>
            </a:r>
            <a:r>
              <a:rPr lang="uk-UA" sz="1600" dirty="0" smtClean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застосування циклу </a:t>
            </a:r>
            <a:r>
              <a:rPr lang="uk-UA" sz="1600" dirty="0" err="1" smtClean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fo</a:t>
            </a:r>
            <a:r>
              <a:rPr lang="en-US" sz="1600" dirty="0" smtClean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r</a:t>
            </a:r>
            <a:r>
              <a:rPr lang="uk-UA" sz="1600" dirty="0" smtClean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 smtClean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each</a:t>
            </a:r>
            <a:endParaRPr lang="uk-UA" sz="14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	</a:t>
            </a:r>
            <a:r>
              <a:rPr lang="uk-UA" sz="1600" dirty="0" err="1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System.</a:t>
            </a:r>
            <a:r>
              <a:rPr lang="uk-UA" sz="1600" b="1" i="1" dirty="0" err="1" smtClean="0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out</a:t>
            </a:r>
            <a:r>
              <a:rPr lang="uk-UA" sz="1600" dirty="0" err="1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.println</a:t>
            </a:r>
            <a:r>
              <a:rPr lang="uk-UA" sz="1600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dirty="0" smtClean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x</a:t>
            </a:r>
            <a:r>
              <a:rPr lang="uk-UA" sz="1600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+ </a:t>
            </a:r>
            <a:r>
              <a:rPr lang="uk-UA" sz="1600" dirty="0" smtClean="0">
                <a:solidFill>
                  <a:srgbClr val="2A00FF"/>
                </a:solidFill>
                <a:latin typeface="Consolas"/>
                <a:ea typeface="Times New Roman"/>
                <a:cs typeface="Consolas"/>
              </a:rPr>
              <a:t>" "</a:t>
            </a:r>
            <a:r>
              <a:rPr lang="uk-UA" sz="1600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);</a:t>
            </a:r>
            <a:endParaRPr lang="uk-UA" sz="14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();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}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[] </a:t>
            </a:r>
            <a:r>
              <a:rPr lang="uk-UA" sz="1600" dirty="0" err="1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 </a:t>
            </a:r>
            <a:r>
              <a:rPr lang="uk-UA" sz="1600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{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існує декілька способів виклику методу </a:t>
            </a:r>
            <a:r>
              <a:rPr lang="uk-UA" sz="1600" dirty="0" err="1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vaTest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з аргументами динамічної </a:t>
            </a:r>
            <a:r>
              <a:rPr lang="uk-UA" sz="1600" dirty="0" smtClean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довжини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i="1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(10); 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1 аргумент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i="1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(1, 2, 3); 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3 аргументи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i="1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(); 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без аргументів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}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}</a:t>
            </a:r>
            <a:endParaRPr lang="uk-UA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997687" y="457704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Результат роботи методу:</a:t>
            </a:r>
          </a:p>
          <a:p>
            <a:r>
              <a:rPr lang="uk-UA" dirty="0"/>
              <a:t>Кількість аргументів: 1</a:t>
            </a:r>
          </a:p>
          <a:p>
            <a:r>
              <a:rPr lang="uk-UA" dirty="0"/>
              <a:t>10 </a:t>
            </a:r>
          </a:p>
          <a:p>
            <a:r>
              <a:rPr lang="uk-UA" dirty="0"/>
              <a:t>Кількість аргументів: 3</a:t>
            </a:r>
          </a:p>
          <a:p>
            <a:r>
              <a:rPr lang="uk-UA" dirty="0"/>
              <a:t>1 </a:t>
            </a:r>
          </a:p>
          <a:p>
            <a:r>
              <a:rPr lang="uk-UA" dirty="0"/>
              <a:t>2 </a:t>
            </a:r>
          </a:p>
          <a:p>
            <a:r>
              <a:rPr lang="uk-UA" dirty="0"/>
              <a:t>3 </a:t>
            </a:r>
          </a:p>
          <a:p>
            <a:r>
              <a:rPr lang="uk-UA" dirty="0"/>
              <a:t>Кількість аргументів: 0</a:t>
            </a:r>
          </a:p>
        </p:txBody>
      </p:sp>
    </p:spTree>
    <p:extLst>
      <p:ext uri="{BB962C8B-B14F-4D97-AF65-F5344CB8AC3E}">
        <p14:creationId xmlns:p14="http://schemas.microsoft.com/office/powerpoint/2010/main" val="12335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902" y="0"/>
            <a:ext cx="9905998" cy="1478570"/>
          </a:xfrm>
        </p:spPr>
        <p:txBody>
          <a:bodyPr/>
          <a:lstStyle/>
          <a:p>
            <a:r>
              <a:rPr lang="uk-UA" dirty="0" smtClean="0"/>
              <a:t>ініціалізація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55924" y="2710212"/>
            <a:ext cx="7529625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b="1" dirty="0" smtClean="0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doIt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(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c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...</a:t>
            </a:r>
            <a:r>
              <a:rPr lang="uk-UA" dirty="0" err="1" smtClean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vals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</a:t>
            </a:r>
            <a:r>
              <a:rPr lang="uk-UA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</a:t>
            </a:r>
            <a:r>
              <a:rPr lang="uk-UA" u="sng" dirty="0" smtClean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вірно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655924" y="3329015"/>
            <a:ext cx="9859676" cy="41088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doIt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(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...</a:t>
            </a:r>
            <a:r>
              <a:rPr lang="uk-UA" dirty="0" err="1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vals</a:t>
            </a:r>
            <a:r>
              <a:rPr lang="en-US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uk-UA" b="1" dirty="0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c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</a:t>
            </a:r>
            <a:r>
              <a:rPr lang="uk-UA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</a:t>
            </a:r>
            <a:r>
              <a:rPr lang="uk-UA" u="sng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помилка</a:t>
            </a:r>
            <a:r>
              <a:rPr lang="uk-UA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u="sng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компіляції</a:t>
            </a:r>
            <a:endParaRPr lang="uk-UA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55924" y="4008503"/>
            <a:ext cx="10793955" cy="41088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doIt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(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...</a:t>
            </a:r>
            <a:r>
              <a:rPr lang="uk-UA" dirty="0" err="1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vals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uk-UA" b="1" dirty="0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double</a:t>
            </a:r>
            <a:r>
              <a:rPr lang="uk-UA" b="1" dirty="0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 ...</a:t>
            </a:r>
            <a:r>
              <a:rPr lang="uk-UA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c</a:t>
            </a:r>
            <a:r>
              <a:rPr lang="uk-UA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</a:t>
            </a:r>
            <a:r>
              <a:rPr lang="uk-UA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</a:t>
            </a:r>
            <a:r>
              <a:rPr lang="uk-UA" u="sng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помилка</a:t>
            </a:r>
            <a:r>
              <a:rPr lang="uk-UA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u="sng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компіляції</a:t>
            </a:r>
            <a:endParaRPr lang="uk-UA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78975" y="1305341"/>
            <a:ext cx="1014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/>
              <a:t>з аргументами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методу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передаватись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при </a:t>
            </a:r>
            <a:r>
              <a:rPr lang="ru-RU" dirty="0" err="1"/>
              <a:t>написанні</a:t>
            </a:r>
            <a:r>
              <a:rPr lang="ru-RU" dirty="0"/>
              <a:t> такого методу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параметр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</a:t>
            </a:r>
            <a:r>
              <a:rPr lang="ru-RU" dirty="0" err="1"/>
              <a:t>оголошених</a:t>
            </a:r>
            <a:r>
              <a:rPr lang="ru-RU" dirty="0"/>
              <a:t> в </a:t>
            </a:r>
            <a:r>
              <a:rPr lang="ru-RU" dirty="0" err="1"/>
              <a:t>методі</a:t>
            </a:r>
            <a:r>
              <a:rPr lang="ru-RU" dirty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8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070" y="1484670"/>
            <a:ext cx="9905999" cy="4188543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>
                <a:solidFill>
                  <a:srgbClr val="FF0000"/>
                </a:solidFill>
              </a:rPr>
              <a:t>Висновок:</a:t>
            </a:r>
            <a:r>
              <a:rPr lang="uk-UA" dirty="0"/>
              <a:t> основний функціонал (логіка) бідь-якого додатку подається у методах, які використовуючи значення змінних екземплярів класу виконують основну роботу програми. Як вже відомо клас є оболонкою для написання програми, а методи це безпосередні «виконавці» цієї програми. Саме тому знання особливостей написання методів, їх структури та порядку застосування є одними із ключових моментів для розв’язання прикладних завдань з програмування на практиці.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68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0752" y="1112813"/>
            <a:ext cx="9984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Завдання на самопідготовку:</a:t>
            </a:r>
            <a:endParaRPr lang="uk-UA" sz="2400" dirty="0">
              <a:solidFill>
                <a:srgbClr val="FF0000"/>
              </a:solidFill>
            </a:endParaRPr>
          </a:p>
          <a:p>
            <a:r>
              <a:rPr lang="uk-UA" sz="2400" dirty="0"/>
              <a:t> </a:t>
            </a:r>
          </a:p>
          <a:p>
            <a:pPr lvl="0" algn="just"/>
            <a:r>
              <a:rPr lang="uk-UA" sz="2400" dirty="0" smtClean="0"/>
              <a:t>1. Опрацювати </a:t>
            </a:r>
            <a:r>
              <a:rPr lang="uk-UA" sz="2400" dirty="0"/>
              <a:t>конспект </a:t>
            </a:r>
            <a:r>
              <a:rPr lang="uk-UA" sz="2400" dirty="0" smtClean="0"/>
              <a:t>лекції </a:t>
            </a:r>
            <a:r>
              <a:rPr lang="uk-UA" sz="2400" b="1" dirty="0" smtClean="0">
                <a:solidFill>
                  <a:srgbClr val="FF0000"/>
                </a:solidFill>
              </a:rPr>
              <a:t>(4 питання самостійно)</a:t>
            </a:r>
            <a:r>
              <a:rPr lang="uk-UA" sz="2400" dirty="0" smtClean="0"/>
              <a:t> </a:t>
            </a:r>
            <a:r>
              <a:rPr lang="uk-UA" sz="2400" dirty="0"/>
              <a:t>та підготуватись до складання тестових завдань</a:t>
            </a:r>
            <a:r>
              <a:rPr lang="uk-UA" sz="2400" dirty="0" smtClean="0"/>
              <a:t>.</a:t>
            </a:r>
          </a:p>
          <a:p>
            <a:pPr lvl="0" algn="just"/>
            <a:endParaRPr lang="uk-UA" sz="2400" dirty="0"/>
          </a:p>
          <a:p>
            <a:pPr lvl="0"/>
            <a:r>
              <a:rPr lang="uk-UA" sz="2400" dirty="0" smtClean="0"/>
              <a:t>2. </a:t>
            </a:r>
            <a:r>
              <a:rPr lang="uk-UA" sz="2400" dirty="0" err="1" smtClean="0"/>
              <a:t>Java</a:t>
            </a:r>
            <a:r>
              <a:rPr lang="uk-UA" sz="2400" dirty="0" smtClean="0"/>
              <a:t> </a:t>
            </a:r>
            <a:r>
              <a:rPr lang="uk-UA" sz="2400" dirty="0"/>
              <a:t>8. </a:t>
            </a:r>
            <a:r>
              <a:rPr lang="uk-UA" sz="2400" dirty="0" err="1"/>
              <a:t>Полное</a:t>
            </a:r>
            <a:r>
              <a:rPr lang="uk-UA" sz="2400" dirty="0"/>
              <a:t> </a:t>
            </a:r>
            <a:r>
              <a:rPr lang="uk-UA" sz="2400" dirty="0" err="1"/>
              <a:t>руководство</a:t>
            </a:r>
            <a:r>
              <a:rPr lang="uk-UA" sz="2400" dirty="0"/>
              <a:t>. 9-е </a:t>
            </a:r>
            <a:r>
              <a:rPr lang="uk-UA" sz="2400" dirty="0" err="1"/>
              <a:t>изд</a:t>
            </a:r>
            <a:r>
              <a:rPr lang="uk-UA" sz="2400" dirty="0"/>
              <a:t>.: пер. с </a:t>
            </a:r>
            <a:r>
              <a:rPr lang="uk-UA" sz="2400" dirty="0" err="1"/>
              <a:t>англ</a:t>
            </a:r>
            <a:r>
              <a:rPr lang="uk-UA" sz="2400" dirty="0"/>
              <a:t>. / </a:t>
            </a:r>
            <a:r>
              <a:rPr lang="uk-UA" sz="2400" dirty="0" err="1"/>
              <a:t>Герберт</a:t>
            </a:r>
            <a:r>
              <a:rPr lang="uk-UA" sz="2400" dirty="0"/>
              <a:t> </a:t>
            </a:r>
            <a:r>
              <a:rPr lang="uk-UA" sz="2400" dirty="0" err="1"/>
              <a:t>Шилдт</a:t>
            </a:r>
            <a:r>
              <a:rPr lang="uk-UA" sz="2400" dirty="0"/>
              <a:t>. – Москва : ООО "И.Д. </a:t>
            </a:r>
            <a:r>
              <a:rPr lang="uk-UA" sz="2400" dirty="0" err="1"/>
              <a:t>Вильяме</a:t>
            </a:r>
            <a:r>
              <a:rPr lang="uk-UA" sz="2400" dirty="0"/>
              <a:t>", 2015. – 1376 с. </a:t>
            </a:r>
            <a:r>
              <a:rPr lang="uk-UA" sz="2400" b="1" dirty="0"/>
              <a:t>(</a:t>
            </a:r>
            <a:r>
              <a:rPr lang="uk-UA" sz="2400" b="1" dirty="0" err="1"/>
              <a:t>стор</a:t>
            </a:r>
            <a:r>
              <a:rPr lang="uk-UA" sz="2400" b="1" dirty="0"/>
              <a:t>. 162-168, 182-187, 203-206, 207-208) </a:t>
            </a:r>
            <a:r>
              <a:rPr lang="uk-UA" sz="2400" b="1" i="1" dirty="0"/>
              <a:t>(наявне в віртуальному середовищі)</a:t>
            </a:r>
            <a:endParaRPr lang="uk-UA" sz="2400" dirty="0"/>
          </a:p>
          <a:p>
            <a:pPr lvl="0"/>
            <a:endParaRPr lang="uk-UA" sz="2400" dirty="0"/>
          </a:p>
          <a:p>
            <a:pPr lvl="0" algn="just"/>
            <a:r>
              <a:rPr lang="uk-UA" sz="2400" dirty="0" smtClean="0"/>
              <a:t>3. </a:t>
            </a:r>
            <a:r>
              <a:rPr lang="uk-UA" sz="2400" dirty="0" err="1" smtClean="0"/>
              <a:t>Head</a:t>
            </a:r>
            <a:r>
              <a:rPr lang="uk-UA" sz="2400" dirty="0" smtClean="0"/>
              <a:t> </a:t>
            </a:r>
            <a:r>
              <a:rPr lang="uk-UA" sz="2400" dirty="0" err="1"/>
              <a:t>First</a:t>
            </a:r>
            <a:r>
              <a:rPr lang="uk-UA" sz="2400" dirty="0"/>
              <a:t> </a:t>
            </a:r>
            <a:r>
              <a:rPr lang="uk-UA" sz="2400" dirty="0" err="1"/>
              <a:t>Java</a:t>
            </a:r>
            <a:r>
              <a:rPr lang="uk-UA" sz="2400" dirty="0"/>
              <a:t> (</a:t>
            </a:r>
            <a:r>
              <a:rPr lang="uk-UA" sz="2400" dirty="0" err="1"/>
              <a:t>изучаем</a:t>
            </a:r>
            <a:r>
              <a:rPr lang="uk-UA" sz="2400" dirty="0"/>
              <a:t> </a:t>
            </a:r>
            <a:r>
              <a:rPr lang="uk-UA" sz="2400" dirty="0" err="1"/>
              <a:t>Java</a:t>
            </a:r>
            <a:r>
              <a:rPr lang="uk-UA" sz="2400" dirty="0"/>
              <a:t>): пер. с </a:t>
            </a:r>
            <a:r>
              <a:rPr lang="uk-UA" sz="2400" dirty="0" err="1"/>
              <a:t>англ</a:t>
            </a:r>
            <a:r>
              <a:rPr lang="uk-UA" sz="2400" dirty="0"/>
              <a:t>. / </a:t>
            </a:r>
            <a:r>
              <a:rPr lang="uk-UA" sz="2400" dirty="0" err="1"/>
              <a:t>Kathy</a:t>
            </a:r>
            <a:r>
              <a:rPr lang="uk-UA" sz="2400" dirty="0"/>
              <a:t> </a:t>
            </a:r>
            <a:r>
              <a:rPr lang="uk-UA" sz="2400" dirty="0" err="1"/>
              <a:t>Sierra</a:t>
            </a:r>
            <a:r>
              <a:rPr lang="uk-UA" sz="2400" dirty="0"/>
              <a:t>, </a:t>
            </a:r>
            <a:r>
              <a:rPr lang="uk-UA" sz="2400" dirty="0" err="1"/>
              <a:t>Bert</a:t>
            </a:r>
            <a:r>
              <a:rPr lang="uk-UA" sz="2400" dirty="0"/>
              <a:t> </a:t>
            </a:r>
            <a:r>
              <a:rPr lang="uk-UA" sz="2400" dirty="0" err="1"/>
              <a:t>Bates</a:t>
            </a:r>
            <a:r>
              <a:rPr lang="uk-UA" sz="2400" dirty="0"/>
              <a:t>. – Москва : «</a:t>
            </a:r>
            <a:r>
              <a:rPr lang="uk-UA" sz="2400" dirty="0" err="1"/>
              <a:t>Эксмо</a:t>
            </a:r>
            <a:r>
              <a:rPr lang="uk-UA" sz="2400" dirty="0"/>
              <a:t>», 2012. – 718 с. </a:t>
            </a:r>
            <a:r>
              <a:rPr lang="uk-UA" sz="2400" b="1" dirty="0"/>
              <a:t>(</a:t>
            </a:r>
            <a:r>
              <a:rPr lang="uk-UA" sz="2400" b="1" dirty="0" err="1"/>
              <a:t>стор</a:t>
            </a:r>
            <a:r>
              <a:rPr lang="uk-UA" sz="2400" b="1" dirty="0"/>
              <a:t>. 102-109) </a:t>
            </a:r>
            <a:r>
              <a:rPr lang="uk-UA" sz="2400" b="1" i="1" dirty="0"/>
              <a:t>(наявне в віртуальному середовищі)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807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60" y="239744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1</a:t>
            </a:r>
            <a:r>
              <a:rPr lang="uk-UA" dirty="0"/>
              <a:t>. Типізовані та </a:t>
            </a:r>
            <a:r>
              <a:rPr lang="uk-UA" dirty="0" err="1"/>
              <a:t>void</a:t>
            </a:r>
            <a:r>
              <a:rPr lang="uk-UA" dirty="0"/>
              <a:t>-методи </a:t>
            </a:r>
          </a:p>
        </p:txBody>
      </p:sp>
    </p:spTree>
    <p:extLst>
      <p:ext uri="{BB962C8B-B14F-4D97-AF65-F5344CB8AC3E}">
        <p14:creationId xmlns:p14="http://schemas.microsoft.com/office/powerpoint/2010/main" val="20088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8367" y="914402"/>
            <a:ext cx="2842953" cy="10141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Методи в </a:t>
            </a:r>
            <a:r>
              <a:rPr lang="en-US" sz="3200" dirty="0" smtClean="0"/>
              <a:t>Java</a:t>
            </a:r>
            <a:endParaRPr lang="uk-UA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06731" y="2003370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19447" y="2003370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78913" y="2685015"/>
            <a:ext cx="3773985" cy="27016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/>
              <a:t>Стандартні методи:</a:t>
            </a:r>
          </a:p>
          <a:p>
            <a:pPr algn="ctr"/>
            <a:r>
              <a:rPr lang="uk-UA" sz="3200" dirty="0" smtClean="0"/>
              <a:t>методи класу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Math</a:t>
            </a:r>
          </a:p>
          <a:p>
            <a:pPr algn="ctr"/>
            <a:r>
              <a:rPr lang="uk-UA" sz="3200" dirty="0" smtClean="0"/>
              <a:t>методи класу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String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main ()</a:t>
            </a:r>
            <a:r>
              <a:rPr lang="uk-UA" sz="3200" dirty="0" smtClean="0"/>
              <a:t>-метод</a:t>
            </a:r>
            <a:endParaRPr lang="uk-UA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9447" y="2660072"/>
            <a:ext cx="3773985" cy="27016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/>
              <a:t>Власноруч написані методи </a:t>
            </a:r>
            <a:r>
              <a:rPr lang="uk-UA" sz="3200" dirty="0" smtClean="0"/>
              <a:t>(</a:t>
            </a:r>
            <a:r>
              <a:rPr lang="uk-UA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унікальна логіка</a:t>
            </a:r>
            <a:r>
              <a:rPr lang="uk-UA" sz="3200" dirty="0" smtClean="0"/>
              <a:t>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644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24786" y="780816"/>
            <a:ext cx="9905999" cy="64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Загальна форма оголошення методу: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661" y="2161018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7786" y="3949592"/>
            <a:ext cx="9905999" cy="237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/>
              <a:t>де </a:t>
            </a: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uk-UA" sz="2800" dirty="0"/>
              <a:t>означає конкретний тип даних, </a:t>
            </a:r>
            <a:r>
              <a:rPr lang="uk-UA" sz="2800" dirty="0" smtClean="0"/>
              <a:t>який </a:t>
            </a:r>
            <a:r>
              <a:rPr lang="uk-UA" sz="2800" dirty="0"/>
              <a:t>повертає (з якими працює) метод. Якщо метод не </a:t>
            </a:r>
            <a:r>
              <a:rPr lang="uk-UA" sz="2800" dirty="0" smtClean="0"/>
              <a:t>повертає </a:t>
            </a:r>
            <a:r>
              <a:rPr lang="uk-UA" sz="2800" dirty="0"/>
              <a:t>значення, то його типом має бути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2800" dirty="0"/>
              <a:t> </a:t>
            </a:r>
            <a:r>
              <a:rPr lang="uk-UA" sz="2800" dirty="0" smtClean="0"/>
              <a:t>(результат </a:t>
            </a:r>
            <a:r>
              <a:rPr lang="uk-UA" sz="2800" dirty="0"/>
              <a:t>є, але методом не повертається).</a:t>
            </a:r>
          </a:p>
        </p:txBody>
      </p:sp>
    </p:spTree>
    <p:extLst>
      <p:ext uri="{BB962C8B-B14F-4D97-AF65-F5344CB8AC3E}">
        <p14:creationId xmlns:p14="http://schemas.microsoft.com/office/powerpoint/2010/main" val="3809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24786" y="780816"/>
            <a:ext cx="9905999" cy="64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Загальна форма оголошення методу: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661" y="2161018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7786" y="3949592"/>
            <a:ext cx="9905999" cy="237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список_параметрів</a:t>
            </a:r>
            <a:r>
              <a:rPr lang="uk-UA" sz="2800" dirty="0"/>
              <a:t> буде розглянуто в другому питанні лекції. Якщо в метода відсутні параметри то список параметрів залишається пустим (пусті дужки).</a:t>
            </a:r>
          </a:p>
        </p:txBody>
      </p:sp>
    </p:spTree>
    <p:extLst>
      <p:ext uri="{BB962C8B-B14F-4D97-AF65-F5344CB8AC3E}">
        <p14:creationId xmlns:p14="http://schemas.microsoft.com/office/powerpoint/2010/main" val="15634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74663" y="603568"/>
            <a:ext cx="9905999" cy="842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/>
              <a:t>Про методи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void</a:t>
            </a:r>
            <a:r>
              <a:rPr lang="en-US" sz="3200" dirty="0" smtClean="0"/>
              <a:t> </a:t>
            </a:r>
            <a:r>
              <a:rPr lang="uk-UA" sz="3200" dirty="0" smtClean="0"/>
              <a:t>та </a:t>
            </a:r>
            <a:r>
              <a:rPr lang="uk-UA" sz="3200" dirty="0" smtClean="0">
                <a:solidFill>
                  <a:srgbClr val="FF0000"/>
                </a:solidFill>
              </a:rPr>
              <a:t>типізовані</a:t>
            </a:r>
            <a:r>
              <a:rPr lang="uk-UA" sz="3200" dirty="0" smtClean="0"/>
              <a:t> методи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666875"/>
            <a:ext cx="59055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6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57537" y="348564"/>
            <a:ext cx="9905999" cy="17863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/>
              <a:t>Методи, що повертають значення після своєї роботи подаються з використанням оператора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800" dirty="0"/>
              <a:t> за наступною формою: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54819" y="2384288"/>
            <a:ext cx="74373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 {</a:t>
            </a:r>
            <a:endParaRPr lang="uk-U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  <a:endParaRPr lang="uk-U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  <a:endParaRPr lang="uk-U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повертає 10</a:t>
            </a:r>
            <a:endParaRPr lang="uk-U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Рухомий рядок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1855</TotalTime>
  <Words>1469</Words>
  <Application>Microsoft Office PowerPoint</Application>
  <PresentationFormat>Довільний</PresentationFormat>
  <Paragraphs>345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7" baseType="lpstr">
      <vt:lpstr>Контур</vt:lpstr>
      <vt:lpstr>Презентація PowerPoint</vt:lpstr>
      <vt:lpstr>План:</vt:lpstr>
      <vt:lpstr>Презентація PowerPoint</vt:lpstr>
      <vt:lpstr>1. Типізовані та void-методи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 роботі з методами, що повертають значення, слід пам’ятати:</vt:lpstr>
      <vt:lpstr>2. методи, ЩО Приймають параМетри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Використання об’єктів в якості параметрів методу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4. АРГУМЕНТИ ДИНАМІЧНОЇ ДОВЖИНИ</vt:lpstr>
      <vt:lpstr>Презентація PowerPoint</vt:lpstr>
      <vt:lpstr>Презентація PowerPoint</vt:lpstr>
      <vt:lpstr>ініціалізація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Об’єктно-орієнтоване програмування</dc:title>
  <dc:creator>парт</dc:creator>
  <cp:lastModifiedBy>User</cp:lastModifiedBy>
  <cp:revision>165</cp:revision>
  <dcterms:created xsi:type="dcterms:W3CDTF">2019-02-18T07:41:08Z</dcterms:created>
  <dcterms:modified xsi:type="dcterms:W3CDTF">2023-04-18T07:38:24Z</dcterms:modified>
</cp:coreProperties>
</file>