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79" r:id="rId3"/>
    <p:sldId id="268" r:id="rId4"/>
    <p:sldId id="258" r:id="rId5"/>
    <p:sldId id="302" r:id="rId6"/>
    <p:sldId id="297" r:id="rId7"/>
    <p:sldId id="303" r:id="rId8"/>
    <p:sldId id="259" r:id="rId9"/>
    <p:sldId id="305" r:id="rId10"/>
    <p:sldId id="301" r:id="rId11"/>
    <p:sldId id="298" r:id="rId12"/>
    <p:sldId id="304" r:id="rId13"/>
    <p:sldId id="306" r:id="rId14"/>
    <p:sldId id="260" r:id="rId15"/>
    <p:sldId id="286" r:id="rId16"/>
    <p:sldId id="307" r:id="rId17"/>
    <p:sldId id="299" r:id="rId18"/>
    <p:sldId id="300" r:id="rId19"/>
    <p:sldId id="308" r:id="rId20"/>
    <p:sldId id="278" r:id="rId21"/>
    <p:sldId id="309" r:id="rId22"/>
    <p:sldId id="311" r:id="rId23"/>
    <p:sldId id="312" r:id="rId24"/>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FFCC"/>
    <a:srgbClr val="CC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32" autoAdjust="0"/>
  </p:normalViewPr>
  <p:slideViewPr>
    <p:cSldViewPr>
      <p:cViewPr varScale="1">
        <p:scale>
          <a:sx n="104" d="100"/>
          <a:sy n="104" d="100"/>
        </p:scale>
        <p:origin x="-90" y="-1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2B87F6-E9A6-4857-8385-525D50421FEE}" type="datetimeFigureOut">
              <a:rPr lang="uk-UA" smtClean="0"/>
              <a:pPr/>
              <a:t>03.10.2021</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3BFF86-DB05-444C-AD76-9ED3F2F3050B}"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A83BFF86-DB05-444C-AD76-9ED3F2F3050B}" type="slidenum">
              <a:rPr lang="uk-UA" smtClean="0"/>
              <a:pPr/>
              <a:t>4</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45E69DB3-9EC9-491E-899B-E586DC9DEF5B}" type="datetimeFigureOut">
              <a:rPr lang="uk-UA" smtClean="0"/>
              <a:pPr/>
              <a:t>03.10.2021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49A4225-6C98-4BEF-AD12-017AD6CA1AFA}"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45E69DB3-9EC9-491E-899B-E586DC9DEF5B}" type="datetimeFigureOut">
              <a:rPr lang="uk-UA" smtClean="0"/>
              <a:pPr/>
              <a:t>03.10.2021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49A4225-6C98-4BEF-AD12-017AD6CA1AFA}"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45E69DB3-9EC9-491E-899B-E586DC9DEF5B}" type="datetimeFigureOut">
              <a:rPr lang="uk-UA" smtClean="0"/>
              <a:pPr/>
              <a:t>03.10.2021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49A4225-6C98-4BEF-AD12-017AD6CA1AFA}"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45E69DB3-9EC9-491E-899B-E586DC9DEF5B}" type="datetimeFigureOut">
              <a:rPr lang="uk-UA" smtClean="0"/>
              <a:pPr/>
              <a:t>03.10.2021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49A4225-6C98-4BEF-AD12-017AD6CA1AFA}"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5E69DB3-9EC9-491E-899B-E586DC9DEF5B}" type="datetimeFigureOut">
              <a:rPr lang="uk-UA" smtClean="0"/>
              <a:pPr/>
              <a:t>03.10.2021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49A4225-6C98-4BEF-AD12-017AD6CA1AFA}"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45E69DB3-9EC9-491E-899B-E586DC9DEF5B}" type="datetimeFigureOut">
              <a:rPr lang="uk-UA" smtClean="0"/>
              <a:pPr/>
              <a:t>03.10.2021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49A4225-6C98-4BEF-AD12-017AD6CA1AFA}"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45E69DB3-9EC9-491E-899B-E586DC9DEF5B}" type="datetimeFigureOut">
              <a:rPr lang="uk-UA" smtClean="0"/>
              <a:pPr/>
              <a:t>03.10.2021</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449A4225-6C98-4BEF-AD12-017AD6CA1AFA}"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45E69DB3-9EC9-491E-899B-E586DC9DEF5B}" type="datetimeFigureOut">
              <a:rPr lang="uk-UA" smtClean="0"/>
              <a:pPr/>
              <a:t>03.10.2021</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449A4225-6C98-4BEF-AD12-017AD6CA1AFA}"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5E69DB3-9EC9-491E-899B-E586DC9DEF5B}" type="datetimeFigureOut">
              <a:rPr lang="uk-UA" smtClean="0"/>
              <a:pPr/>
              <a:t>03.10.2021</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449A4225-6C98-4BEF-AD12-017AD6CA1AFA}"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5E69DB3-9EC9-491E-899B-E586DC9DEF5B}" type="datetimeFigureOut">
              <a:rPr lang="uk-UA" smtClean="0"/>
              <a:pPr/>
              <a:t>03.10.2021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49A4225-6C98-4BEF-AD12-017AD6CA1AFA}"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5E69DB3-9EC9-491E-899B-E586DC9DEF5B}" type="datetimeFigureOut">
              <a:rPr lang="uk-UA" smtClean="0"/>
              <a:pPr/>
              <a:t>03.10.2021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49A4225-6C98-4BEF-AD12-017AD6CA1AFA}"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E69DB3-9EC9-491E-899B-E586DC9DEF5B}" type="datetimeFigureOut">
              <a:rPr lang="uk-UA" smtClean="0"/>
              <a:pPr/>
              <a:t>03.10.2021</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9A4225-6C98-4BEF-AD12-017AD6CA1AFA}"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united.net.ua/?id=usage&amp;text=3" TargetMode="External"/><Relationship Id="rId2" Type="http://schemas.openxmlformats.org/officeDocument/2006/relationships/hyperlink" Target="https://www.microsoft.com/ru-ru/evalcenter/evaluate-microsoft-identity-manager-2016" TargetMode="External"/><Relationship Id="rId1" Type="http://schemas.openxmlformats.org/officeDocument/2006/relationships/slideLayout" Target="../slideLayouts/slideLayout6.xml"/><Relationship Id="rId5" Type="http://schemas.openxmlformats.org/officeDocument/2006/relationships/hyperlink" Target="https://www.manageengine.com/network-monitoring/help/" TargetMode="External"/><Relationship Id="rId4" Type="http://schemas.openxmlformats.org/officeDocument/2006/relationships/hyperlink" Target="https://www.manageengine.com/network-monitorin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5FFCC">
            <a:alpha val="40000"/>
          </a:srgb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3175"/>
            <a:ext cx="9158288" cy="269875"/>
          </a:xfrm>
          <a:solidFill>
            <a:schemeClr val="accent4">
              <a:lumMod val="40000"/>
              <a:lumOff val="60000"/>
            </a:schemeClr>
          </a:solidFill>
        </p:spPr>
        <p:txBody>
          <a:bodyPr lIns="0" tIns="0" rIns="0" bIns="0">
            <a:normAutofit/>
          </a:bodyPr>
          <a:lstStyle/>
          <a:p>
            <a:pPr algn="r"/>
            <a:r>
              <a:rPr lang="uk-UA" sz="1600" b="1" i="1" dirty="0" smtClean="0">
                <a:solidFill>
                  <a:schemeClr val="accent2"/>
                </a:solidFill>
                <a:latin typeface="Book Antiqua" pitchFamily="18" charset="0"/>
              </a:rPr>
              <a:t>І н с т р у м е н т и     к і б е р б е з п  е к и .</a:t>
            </a:r>
          </a:p>
        </p:txBody>
      </p:sp>
      <p:sp>
        <p:nvSpPr>
          <p:cNvPr id="20483"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20484" name="Rectangle 4"/>
          <p:cNvSpPr>
            <a:spLocks noChangeArrowheads="1"/>
          </p:cNvSpPr>
          <p:nvPr/>
        </p:nvSpPr>
        <p:spPr bwMode="auto">
          <a:xfrm>
            <a:off x="0" y="6583363"/>
            <a:ext cx="9158288" cy="269875"/>
          </a:xfrm>
          <a:prstGeom prst="rect">
            <a:avLst/>
          </a:prstGeom>
          <a:solidFill>
            <a:schemeClr val="accent4">
              <a:lumMod val="40000"/>
              <a:lumOff val="60000"/>
            </a:schemeClr>
          </a:solidFill>
          <a:ln w="25400">
            <a:noFill/>
            <a:miter lim="800000"/>
            <a:headEnd/>
            <a:tailEnd/>
          </a:ln>
        </p:spPr>
        <p:txBody>
          <a:bodyPr lIns="0" tIns="0" rIns="0" bIns="0" anchor="ctr"/>
          <a:lstStyle/>
          <a:p>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Л е к ц і я   </a:t>
            </a:r>
            <a:r>
              <a:rPr lang="uk-UA" sz="1600" b="1" i="1" dirty="0" smtClean="0">
                <a:solidFill>
                  <a:schemeClr val="accent2"/>
                </a:solidFill>
                <a:latin typeface="Book Antiqua" pitchFamily="18" charset="0"/>
              </a:rPr>
              <a:t>4							        - </a:t>
            </a:r>
            <a:fld id="{21652145-D14C-434F-A97C-B4E43F934062}" type="slidenum">
              <a:rPr lang="uk-UA" sz="1600" b="1" i="1" smtClean="0">
                <a:solidFill>
                  <a:schemeClr val="accent2"/>
                </a:solidFill>
                <a:latin typeface="Book Antiqua" pitchFamily="18" charset="0"/>
              </a:rPr>
              <a:pPr/>
              <a:t>1</a:t>
            </a:fld>
            <a:r>
              <a:rPr lang="uk-UA" sz="1600" b="1" i="1" dirty="0" smtClean="0">
                <a:solidFill>
                  <a:schemeClr val="accent2"/>
                </a:solidFill>
                <a:latin typeface="Book Antiqua" pitchFamily="18" charset="0"/>
              </a:rPr>
              <a:t> -</a:t>
            </a:r>
            <a:endParaRPr lang="uk-UA" sz="1600" b="1" i="1" dirty="0">
              <a:solidFill>
                <a:schemeClr val="tx2"/>
              </a:solidFill>
              <a:latin typeface="Book Antiqua" pitchFamily="18" charset="0"/>
            </a:endParaRPr>
          </a:p>
        </p:txBody>
      </p:sp>
      <p:sp>
        <p:nvSpPr>
          <p:cNvPr id="20485" name="Line 5"/>
          <p:cNvSpPr>
            <a:spLocks noChangeShapeType="1"/>
          </p:cNvSpPr>
          <p:nvPr/>
        </p:nvSpPr>
        <p:spPr bwMode="auto">
          <a:xfrm>
            <a:off x="6445282" y="6572272"/>
            <a:ext cx="2698750" cy="0"/>
          </a:xfrm>
          <a:prstGeom prst="line">
            <a:avLst/>
          </a:prstGeom>
          <a:noFill/>
          <a:ln w="57150" cmpd="thinThick">
            <a:solidFill>
              <a:schemeClr val="tx1"/>
            </a:solidFill>
            <a:round/>
            <a:headEnd/>
            <a:tailEnd/>
          </a:ln>
        </p:spPr>
        <p:txBody>
          <a:bodyPr/>
          <a:lstStyle/>
          <a:p>
            <a:endParaRPr lang="uk-UA"/>
          </a:p>
        </p:txBody>
      </p:sp>
      <p:sp>
        <p:nvSpPr>
          <p:cNvPr id="20486" name="Rectangle 6"/>
          <p:cNvSpPr>
            <a:spLocks noChangeArrowheads="1"/>
          </p:cNvSpPr>
          <p:nvPr/>
        </p:nvSpPr>
        <p:spPr bwMode="auto">
          <a:xfrm>
            <a:off x="0" y="403225"/>
            <a:ext cx="9144000" cy="461665"/>
          </a:xfrm>
          <a:prstGeom prst="rect">
            <a:avLst/>
          </a:prstGeom>
          <a:solidFill>
            <a:schemeClr val="accent2">
              <a:lumMod val="20000"/>
              <a:lumOff val="80000"/>
            </a:schemeClr>
          </a:solidFill>
          <a:ln w="9525">
            <a:noFill/>
            <a:miter lim="800000"/>
            <a:headEnd/>
            <a:tailEnd/>
          </a:ln>
        </p:spPr>
        <p:txBody>
          <a:bodyPr>
            <a:spAutoFit/>
          </a:bodyPr>
          <a:lstStyle/>
          <a:p>
            <a:pPr algn="ctr"/>
            <a:r>
              <a:rPr lang="uk-UA" sz="2400" b="1" i="1" dirty="0">
                <a:solidFill>
                  <a:schemeClr val="tx2"/>
                </a:solidFill>
              </a:rPr>
              <a:t>	</a:t>
            </a:r>
            <a:r>
              <a:rPr lang="uk-UA" sz="2400" b="1" i="1" dirty="0" smtClean="0">
                <a:solidFill>
                  <a:schemeClr val="tx2"/>
                </a:solidFill>
              </a:rPr>
              <a:t> </a:t>
            </a:r>
            <a:r>
              <a:rPr lang="en-US" sz="2400" b="1" i="1" dirty="0" smtClean="0">
                <a:solidFill>
                  <a:schemeClr val="tx2"/>
                </a:solidFill>
              </a:rPr>
              <a:t>DLP</a:t>
            </a:r>
            <a:r>
              <a:rPr lang="ru-RU" sz="2400" b="1" i="1" dirty="0" smtClean="0">
                <a:solidFill>
                  <a:schemeClr val="tx2"/>
                </a:solidFill>
              </a:rPr>
              <a:t>-СИСТЕМИ</a:t>
            </a:r>
            <a:endParaRPr lang="uk-UA" sz="2400" b="1" i="1" dirty="0">
              <a:solidFill>
                <a:schemeClr val="tx2"/>
              </a:solidFill>
            </a:endParaRPr>
          </a:p>
        </p:txBody>
      </p:sp>
      <p:sp>
        <p:nvSpPr>
          <p:cNvPr id="20487" name="Rectangle 7"/>
          <p:cNvSpPr>
            <a:spLocks noChangeArrowheads="1"/>
          </p:cNvSpPr>
          <p:nvPr/>
        </p:nvSpPr>
        <p:spPr bwMode="auto">
          <a:xfrm>
            <a:off x="1071538" y="2285992"/>
            <a:ext cx="6157583" cy="461665"/>
          </a:xfrm>
          <a:prstGeom prst="rect">
            <a:avLst/>
          </a:prstGeom>
          <a:noFill/>
          <a:ln w="9525">
            <a:noFill/>
            <a:miter lim="800000"/>
            <a:headEnd/>
            <a:tailEnd/>
          </a:ln>
        </p:spPr>
        <p:txBody>
          <a:bodyPr wrap="none">
            <a:spAutoFit/>
          </a:bodyPr>
          <a:lstStyle/>
          <a:p>
            <a:r>
              <a:rPr lang="uk-UA" sz="2400" b="1" i="1" dirty="0" smtClean="0">
                <a:solidFill>
                  <a:schemeClr val="accent2"/>
                </a:solidFill>
              </a:rPr>
              <a:t>2</a:t>
            </a:r>
            <a:r>
              <a:rPr lang="en-US" sz="2400" b="1" i="1" dirty="0">
                <a:solidFill>
                  <a:schemeClr val="accent2"/>
                </a:solidFill>
              </a:rPr>
              <a:t>. </a:t>
            </a:r>
            <a:r>
              <a:rPr lang="uk-UA" sz="2400" b="1" i="1" dirty="0" smtClean="0"/>
              <a:t>Технології пошуку конфіденційних даних.</a:t>
            </a:r>
          </a:p>
        </p:txBody>
      </p:sp>
      <p:sp>
        <p:nvSpPr>
          <p:cNvPr id="20488" name="Rectangle 8"/>
          <p:cNvSpPr>
            <a:spLocks noChangeArrowheads="1"/>
          </p:cNvSpPr>
          <p:nvPr/>
        </p:nvSpPr>
        <p:spPr bwMode="auto">
          <a:xfrm>
            <a:off x="1104407" y="1585729"/>
            <a:ext cx="6323206" cy="461665"/>
          </a:xfrm>
          <a:prstGeom prst="rect">
            <a:avLst/>
          </a:prstGeom>
          <a:noFill/>
          <a:ln w="9525">
            <a:noFill/>
            <a:miter lim="800000"/>
            <a:headEnd/>
            <a:tailEnd/>
          </a:ln>
        </p:spPr>
        <p:txBody>
          <a:bodyPr wrap="none">
            <a:spAutoFit/>
          </a:bodyPr>
          <a:lstStyle/>
          <a:p>
            <a:r>
              <a:rPr lang="en-US" sz="2400" b="1" i="1" dirty="0" smtClean="0">
                <a:solidFill>
                  <a:schemeClr val="accent2"/>
                </a:solidFill>
              </a:rPr>
              <a:t>1</a:t>
            </a:r>
            <a:r>
              <a:rPr lang="en-US" sz="2400" b="1" i="1" dirty="0">
                <a:solidFill>
                  <a:schemeClr val="accent2"/>
                </a:solidFill>
              </a:rPr>
              <a:t>. </a:t>
            </a:r>
            <a:r>
              <a:rPr lang="uk-UA" sz="2400" b="1" i="1" dirty="0" smtClean="0"/>
              <a:t>Структура системи та принцип роботи</a:t>
            </a:r>
            <a:r>
              <a:rPr lang="ru-RU" sz="2400" b="1" i="1" dirty="0" smtClean="0"/>
              <a:t>.</a:t>
            </a:r>
            <a:endParaRPr lang="uk-UA" sz="2400" b="1" i="1" dirty="0"/>
          </a:p>
        </p:txBody>
      </p:sp>
      <p:sp>
        <p:nvSpPr>
          <p:cNvPr id="20489" name="Rectangle 9"/>
          <p:cNvSpPr>
            <a:spLocks noChangeArrowheads="1"/>
          </p:cNvSpPr>
          <p:nvPr/>
        </p:nvSpPr>
        <p:spPr bwMode="auto">
          <a:xfrm>
            <a:off x="1142976" y="4071942"/>
            <a:ext cx="2417970" cy="461665"/>
          </a:xfrm>
          <a:prstGeom prst="rect">
            <a:avLst/>
          </a:prstGeom>
          <a:noFill/>
          <a:ln w="9525">
            <a:noFill/>
            <a:miter lim="800000"/>
            <a:headEnd/>
            <a:tailEnd/>
          </a:ln>
        </p:spPr>
        <p:txBody>
          <a:bodyPr wrap="none">
            <a:spAutoFit/>
          </a:bodyPr>
          <a:lstStyle/>
          <a:p>
            <a:r>
              <a:rPr lang="uk-UA" sz="2400" b="1" i="1" dirty="0" smtClean="0">
                <a:solidFill>
                  <a:schemeClr val="accent2"/>
                </a:solidFill>
              </a:rPr>
              <a:t>4</a:t>
            </a:r>
            <a:r>
              <a:rPr lang="en-US" sz="2400" b="1" i="1" dirty="0" smtClean="0">
                <a:solidFill>
                  <a:schemeClr val="accent2"/>
                </a:solidFill>
              </a:rPr>
              <a:t>. </a:t>
            </a:r>
            <a:r>
              <a:rPr lang="ru-RU" sz="2400" b="1" i="1" dirty="0" err="1" smtClean="0"/>
              <a:t>Приклади</a:t>
            </a:r>
            <a:r>
              <a:rPr lang="ru-RU" sz="2400" b="1" i="1" dirty="0" smtClean="0"/>
              <a:t> </a:t>
            </a:r>
            <a:r>
              <a:rPr lang="en-US" sz="2400" b="1" i="1" dirty="0" smtClean="0"/>
              <a:t>DLP.</a:t>
            </a:r>
            <a:endParaRPr lang="uk-UA" sz="2400" b="1" i="1" dirty="0"/>
          </a:p>
        </p:txBody>
      </p:sp>
      <p:sp>
        <p:nvSpPr>
          <p:cNvPr id="10" name="Rectangle 9"/>
          <p:cNvSpPr>
            <a:spLocks noChangeArrowheads="1"/>
          </p:cNvSpPr>
          <p:nvPr/>
        </p:nvSpPr>
        <p:spPr bwMode="auto">
          <a:xfrm>
            <a:off x="1055566" y="3071810"/>
            <a:ext cx="4207883" cy="461665"/>
          </a:xfrm>
          <a:prstGeom prst="rect">
            <a:avLst/>
          </a:prstGeom>
          <a:noFill/>
          <a:ln w="9525">
            <a:noFill/>
            <a:miter lim="800000"/>
            <a:headEnd/>
            <a:tailEnd/>
          </a:ln>
        </p:spPr>
        <p:txBody>
          <a:bodyPr wrap="none">
            <a:spAutoFit/>
          </a:bodyPr>
          <a:lstStyle/>
          <a:p>
            <a:r>
              <a:rPr lang="uk-UA" sz="2400" b="1" i="1" dirty="0" smtClean="0">
                <a:solidFill>
                  <a:schemeClr val="accent2"/>
                </a:solidFill>
              </a:rPr>
              <a:t>3</a:t>
            </a:r>
            <a:r>
              <a:rPr lang="en-US" sz="2400" b="1" i="1" dirty="0" smtClean="0">
                <a:solidFill>
                  <a:schemeClr val="accent2"/>
                </a:solidFill>
              </a:rPr>
              <a:t>. </a:t>
            </a:r>
            <a:r>
              <a:rPr lang="uk-UA" sz="2400" b="1" i="1" dirty="0" smtClean="0"/>
              <a:t>Класифікація </a:t>
            </a:r>
            <a:r>
              <a:rPr lang="en-US" sz="2400" b="1" i="1" dirty="0" smtClean="0"/>
              <a:t>DLP</a:t>
            </a:r>
            <a:r>
              <a:rPr lang="ru-RU" sz="2400" b="1" i="1" dirty="0" smtClean="0"/>
              <a:t>-</a:t>
            </a:r>
            <a:r>
              <a:rPr lang="uk-UA" sz="2400" b="1" i="1" dirty="0" smtClean="0"/>
              <a:t>систем.</a:t>
            </a:r>
            <a:endParaRPr lang="uk-UA" sz="2400" b="1"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5FFCC">
            <a:alpha val="40000"/>
          </a:srgb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3175"/>
            <a:ext cx="9158288" cy="269875"/>
          </a:xfrm>
          <a:solidFill>
            <a:schemeClr val="accent4">
              <a:lumMod val="40000"/>
              <a:lumOff val="60000"/>
            </a:schemeClr>
          </a:solidFill>
        </p:spPr>
        <p:txBody>
          <a:bodyPr lIns="0" tIns="0" rIns="0" bIns="0">
            <a:normAutofit/>
          </a:bodyPr>
          <a:lstStyle/>
          <a:p>
            <a:pPr algn="r"/>
            <a:r>
              <a:rPr lang="uk-UA" sz="1600" b="1" i="1" dirty="0">
                <a:solidFill>
                  <a:schemeClr val="accent2"/>
                </a:solidFill>
                <a:latin typeface="Book Antiqua" pitchFamily="18" charset="0"/>
              </a:rPr>
              <a:t> </a:t>
            </a:r>
            <a:r>
              <a:rPr lang="uk-UA" sz="1600" b="1" i="1" dirty="0" smtClean="0">
                <a:solidFill>
                  <a:schemeClr val="accent2"/>
                </a:solidFill>
                <a:latin typeface="Book Antiqua" pitchFamily="18" charset="0"/>
              </a:rPr>
              <a:t>І н с т р у м е н т и     к і б е р б е з п  е к и .</a:t>
            </a:r>
          </a:p>
        </p:txBody>
      </p:sp>
      <p:sp>
        <p:nvSpPr>
          <p:cNvPr id="20483"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20484" name="Rectangle 4"/>
          <p:cNvSpPr>
            <a:spLocks noChangeArrowheads="1"/>
          </p:cNvSpPr>
          <p:nvPr/>
        </p:nvSpPr>
        <p:spPr bwMode="auto">
          <a:xfrm>
            <a:off x="0" y="6583363"/>
            <a:ext cx="9158288" cy="269875"/>
          </a:xfrm>
          <a:prstGeom prst="rect">
            <a:avLst/>
          </a:prstGeom>
          <a:solidFill>
            <a:schemeClr val="accent4">
              <a:lumMod val="40000"/>
              <a:lumOff val="60000"/>
            </a:schemeClr>
          </a:solidFill>
          <a:ln w="25400">
            <a:noFill/>
            <a:miter lim="800000"/>
            <a:headEnd/>
            <a:tailEnd/>
          </a:ln>
        </p:spPr>
        <p:txBody>
          <a:bodyPr lIns="0" tIns="0" rIns="0" bIns="0" anchor="ctr"/>
          <a:lstStyle/>
          <a:p>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Л е к ц і я   </a:t>
            </a:r>
            <a:r>
              <a:rPr lang="uk-UA" sz="1600" b="1" i="1" dirty="0" smtClean="0">
                <a:solidFill>
                  <a:schemeClr val="accent2"/>
                </a:solidFill>
                <a:latin typeface="Book Antiqua" pitchFamily="18" charset="0"/>
              </a:rPr>
              <a:t>4								     - </a:t>
            </a:r>
            <a:fld id="{21652145-D14C-434F-A97C-B4E43F934062}" type="slidenum">
              <a:rPr lang="uk-UA" sz="1600" b="1" i="1" smtClean="0">
                <a:solidFill>
                  <a:schemeClr val="accent2"/>
                </a:solidFill>
                <a:latin typeface="Book Antiqua" pitchFamily="18" charset="0"/>
              </a:rPr>
              <a:pPr/>
              <a:t>10</a:t>
            </a:fld>
            <a:r>
              <a:rPr lang="uk-UA" sz="1600" b="1" i="1" dirty="0" smtClean="0">
                <a:solidFill>
                  <a:schemeClr val="accent2"/>
                </a:solidFill>
                <a:latin typeface="Book Antiqua" pitchFamily="18" charset="0"/>
              </a:rPr>
              <a:t> -</a:t>
            </a:r>
            <a:endParaRPr lang="uk-UA" sz="1600" b="1" i="1" dirty="0">
              <a:solidFill>
                <a:schemeClr val="tx2"/>
              </a:solidFill>
              <a:latin typeface="Book Antiqua" pitchFamily="18" charset="0"/>
            </a:endParaRPr>
          </a:p>
        </p:txBody>
      </p:sp>
      <p:sp>
        <p:nvSpPr>
          <p:cNvPr id="20485"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sp>
        <p:nvSpPr>
          <p:cNvPr id="27649" name="Rectangle 1"/>
          <p:cNvSpPr>
            <a:spLocks noChangeArrowheads="1"/>
          </p:cNvSpPr>
          <p:nvPr/>
        </p:nvSpPr>
        <p:spPr bwMode="auto">
          <a:xfrm>
            <a:off x="214282" y="478296"/>
            <a:ext cx="8715436"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85775" algn="just" defTabSz="914400" rtl="0" eaLnBrk="0" fontAlgn="base" latinLnBrk="0" hangingPunct="0">
              <a:lnSpc>
                <a:spcPct val="100000"/>
              </a:lnSpc>
              <a:spcBef>
                <a:spcPct val="0"/>
              </a:spcBef>
              <a:spcAft>
                <a:spcPct val="0"/>
              </a:spcAft>
              <a:buClrTx/>
              <a:buSzTx/>
              <a:buFontTx/>
              <a:buNone/>
              <a:tabLst/>
            </a:pPr>
            <a:r>
              <a:rPr kumimoji="0" lang="ru-RU" altLang="ko-KR" sz="2000" b="1" i="1" u="none" strike="noStrike" cap="none" normalizeH="0" baseline="0" dirty="0" err="1" smtClean="0">
                <a:ln>
                  <a:noFill/>
                </a:ln>
                <a:solidFill>
                  <a:srgbClr val="0070C0"/>
                </a:solidFill>
                <a:effectLst/>
                <a:ea typeface="Batang" pitchFamily="18" charset="-127"/>
                <a:cs typeface="Times New Roman" pitchFamily="18" charset="0"/>
              </a:rPr>
              <a:t>Регулярні</a:t>
            </a:r>
            <a:r>
              <a:rPr kumimoji="0" lang="ru-RU" altLang="ko-KR" sz="2000" b="1" i="1" u="none" strike="noStrike" cap="none" normalizeH="0" baseline="0" dirty="0" smtClean="0">
                <a:ln>
                  <a:noFill/>
                </a:ln>
                <a:solidFill>
                  <a:srgbClr val="0070C0"/>
                </a:solidFill>
                <a:effectLst/>
                <a:ea typeface="Batang" pitchFamily="18" charset="-127"/>
                <a:cs typeface="Times New Roman" pitchFamily="18" charset="0"/>
              </a:rPr>
              <a:t> </a:t>
            </a:r>
            <a:r>
              <a:rPr kumimoji="0" lang="ru-RU" altLang="ko-KR" sz="2000" b="1" i="1" u="none" strike="noStrike" cap="none" normalizeH="0" baseline="0" dirty="0" err="1" smtClean="0">
                <a:ln>
                  <a:noFill/>
                </a:ln>
                <a:solidFill>
                  <a:srgbClr val="0070C0"/>
                </a:solidFill>
                <a:effectLst/>
                <a:ea typeface="Batang" pitchFamily="18" charset="-127"/>
                <a:cs typeface="Times New Roman" pitchFamily="18" charset="0"/>
              </a:rPr>
              <a:t>вирази</a:t>
            </a:r>
            <a:r>
              <a:rPr kumimoji="0" lang="ru-RU" altLang="ko-KR" sz="2000" b="1" i="0" u="none" strike="noStrike" cap="none" normalizeH="0" baseline="0" dirty="0" smtClean="0">
                <a:ln>
                  <a:noFill/>
                </a:ln>
                <a:solidFill>
                  <a:srgbClr val="0070C0"/>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впевнено</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доводять</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свою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незамінність</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для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виявлення</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структурованих</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даних</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таких як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номери</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паспортів</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або</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кредитних</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карт . </a:t>
            </a:r>
            <a:endParaRPr kumimoji="0" lang="uk-UA" altLang="ko-KR" sz="2000" b="0" i="0" u="none" strike="noStrike" cap="none" normalizeH="0" baseline="0" dirty="0" smtClean="0">
              <a:ln>
                <a:noFill/>
              </a:ln>
              <a:solidFill>
                <a:schemeClr val="tx1"/>
              </a:solidFill>
              <a:effectLst/>
              <a:cs typeface="Arial" pitchFamily="34" charset="0"/>
            </a:endParaRPr>
          </a:p>
          <a:p>
            <a:pPr marL="0" marR="0" lvl="0" indent="485775" algn="just" defTabSz="914400" rtl="0" eaLnBrk="0" fontAlgn="base" latinLnBrk="0" hangingPunct="0">
              <a:lnSpc>
                <a:spcPct val="100000"/>
              </a:lnSpc>
              <a:spcBef>
                <a:spcPct val="0"/>
              </a:spcBef>
              <a:spcAft>
                <a:spcPct val="0"/>
              </a:spcAft>
              <a:buClrTx/>
              <a:buSzTx/>
              <a:buFontTx/>
              <a:buNone/>
              <a:tabLst/>
            </a:pPr>
            <a:r>
              <a:rPr kumimoji="0" lang="uk-UA" altLang="ko-KR" sz="2000" b="0" i="0" u="none" strike="noStrike" cap="none" normalizeH="0" baseline="0" dirty="0" smtClean="0">
                <a:ln>
                  <a:noFill/>
                </a:ln>
                <a:solidFill>
                  <a:schemeClr val="tx1"/>
                </a:solidFill>
                <a:effectLst/>
                <a:ea typeface="Batang" pitchFamily="18" charset="-127"/>
                <a:cs typeface="Times New Roman" pitchFamily="18" charset="0"/>
              </a:rPr>
              <a:t>І нарешті, </a:t>
            </a:r>
            <a:r>
              <a:rPr kumimoji="0" lang="uk-UA" altLang="ko-KR" sz="2000" b="0" i="1" u="none" strike="noStrike" cap="none" normalizeH="0" baseline="0" dirty="0" smtClean="0">
                <a:ln>
                  <a:noFill/>
                </a:ln>
                <a:solidFill>
                  <a:schemeClr val="tx1"/>
                </a:solidFill>
                <a:effectLst/>
                <a:ea typeface="Batang" pitchFamily="18" charset="-127"/>
                <a:cs typeface="Times New Roman" pitchFamily="18" charset="0"/>
              </a:rPr>
              <a:t>"</a:t>
            </a:r>
            <a:r>
              <a:rPr kumimoji="0" lang="uk-UA" altLang="ko-KR" sz="2000" b="1" i="1" u="none" strike="noStrike" cap="none" normalizeH="0" baseline="0" dirty="0" smtClean="0">
                <a:ln>
                  <a:noFill/>
                </a:ln>
                <a:solidFill>
                  <a:srgbClr val="0070C0"/>
                </a:solidFill>
                <a:effectLst/>
                <a:ea typeface="Batang" pitchFamily="18" charset="-127"/>
                <a:cs typeface="Times New Roman" pitchFamily="18" charset="0"/>
              </a:rPr>
              <a:t>цифрові відбитки</a:t>
            </a:r>
            <a:r>
              <a:rPr kumimoji="0" lang="uk-UA" altLang="ko-KR" sz="2000" b="0" i="1" u="none" strike="noStrike" cap="none" normalizeH="0" baseline="0" dirty="0" smtClean="0">
                <a:ln>
                  <a:noFill/>
                </a:ln>
                <a:solidFill>
                  <a:schemeClr val="tx1"/>
                </a:solidFill>
                <a:effectLst/>
                <a:ea typeface="Batang" pitchFamily="18" charset="-127"/>
                <a:cs typeface="Times New Roman" pitchFamily="18" charset="0"/>
              </a:rPr>
              <a:t>"</a:t>
            </a:r>
            <a:r>
              <a:rPr kumimoji="0" lang="uk-UA" altLang="ko-KR" sz="2000" b="0" i="0" u="none" strike="noStrike" cap="none" normalizeH="0" baseline="0" dirty="0" smtClean="0">
                <a:ln>
                  <a:noFill/>
                </a:ln>
                <a:solidFill>
                  <a:schemeClr val="tx1"/>
                </a:solidFill>
                <a:effectLst/>
                <a:ea typeface="Batang" pitchFamily="18" charset="-127"/>
                <a:cs typeface="Times New Roman" pitchFamily="18" charset="0"/>
              </a:rPr>
              <a:t>, що базуються на автоматичному створенні економних "хеш"-ідентифікаторів текстового змісту, як і раніше лідирують як засіб захисту масивних обсягів документів і записів реляційних баз даних. Вразливості “цифрових підписів”.</a:t>
            </a:r>
            <a:r>
              <a:rPr kumimoji="0" lang="uk-UA" altLang="ko-KR" sz="2000" b="0" i="1" u="none" strike="noStrike" cap="none" normalizeH="0" baseline="0" dirty="0" smtClean="0">
                <a:ln>
                  <a:noFill/>
                </a:ln>
                <a:solidFill>
                  <a:schemeClr val="tx1"/>
                </a:solidFill>
                <a:effectLst/>
                <a:ea typeface="Batang" pitchFamily="18" charset="-127"/>
                <a:cs typeface="Times New Roman" pitchFamily="18" charset="0"/>
              </a:rPr>
              <a:t> </a:t>
            </a:r>
            <a:r>
              <a:rPr kumimoji="0" lang="uk-UA" altLang="ko-KR" sz="2000" b="0" i="0" u="none" strike="noStrike" cap="none" normalizeH="0" baseline="0" dirty="0" smtClean="0">
                <a:ln>
                  <a:noFill/>
                </a:ln>
                <a:solidFill>
                  <a:schemeClr val="tx1"/>
                </a:solidFill>
                <a:effectLst/>
                <a:ea typeface="Batang" pitchFamily="18" charset="-127"/>
                <a:cs typeface="Times New Roman" pitchFamily="18" charset="0"/>
              </a:rPr>
              <a:t>Алгоритми, що реалізують "цифрові відбитки" в сучасних DLP-системах, часом викликають захоплення при знайомстві з їхніми можливостями. "Відбитки" створюються автоматично, досить швидко, займають відносно невеликий об'єм (порядку декількох відсотків від обсягу </a:t>
            </a:r>
            <a:r>
              <a:rPr kumimoji="0" lang="uk-UA" altLang="ko-KR" sz="2000" b="0" i="0" u="none" strike="noStrike" cap="none" normalizeH="0" baseline="0" dirty="0" smtClean="0">
                <a:ln>
                  <a:noFill/>
                </a:ln>
                <a:solidFill>
                  <a:schemeClr val="tx1"/>
                </a:solidFill>
                <a:effectLst/>
                <a:ea typeface="Batang" pitchFamily="18" charset="-127"/>
                <a:cs typeface="Times New Roman" pitchFamily="18" charset="0"/>
              </a:rPr>
              <a:t>документа</a:t>
            </a:r>
            <a:r>
              <a:rPr kumimoji="0" lang="uk-UA" altLang="ko-KR" sz="2000" b="0" i="0" u="none" strike="noStrike" cap="none" normalizeH="0" baseline="0" dirty="0" smtClean="0">
                <a:ln>
                  <a:noFill/>
                </a:ln>
                <a:solidFill>
                  <a:schemeClr val="tx1"/>
                </a:solidFill>
                <a:effectLst/>
                <a:ea typeface="Batang" pitchFamily="18" charset="-127"/>
                <a:cs typeface="Times New Roman" pitchFamily="18" charset="0"/>
              </a:rPr>
              <a:t>) і дозволяють при цьому виявляти зовсім незначні фрагменти тексту.</a:t>
            </a:r>
            <a:endParaRPr kumimoji="0" lang="uk-UA" altLang="ko-KR" sz="2000" b="0" i="0" u="none" strike="noStrike" cap="none" normalizeH="0" baseline="0" dirty="0" smtClean="0">
              <a:ln>
                <a:noFill/>
              </a:ln>
              <a:solidFill>
                <a:schemeClr val="tx1"/>
              </a:solidFill>
              <a:effectLst/>
              <a:cs typeface="Arial" pitchFamily="34" charset="0"/>
            </a:endParaRPr>
          </a:p>
          <a:p>
            <a:pPr marL="0" marR="0" lvl="0" indent="485775" algn="just" defTabSz="914400" rtl="0" eaLnBrk="0" fontAlgn="base" latinLnBrk="0" hangingPunct="0">
              <a:lnSpc>
                <a:spcPct val="100000"/>
              </a:lnSpc>
              <a:spcBef>
                <a:spcPct val="0"/>
              </a:spcBef>
              <a:spcAft>
                <a:spcPct val="0"/>
              </a:spcAft>
              <a:buClrTx/>
              <a:buSzTx/>
              <a:buFontTx/>
              <a:buNone/>
              <a:tabLst/>
            </a:pPr>
            <a:r>
              <a:rPr kumimoji="0" lang="uk-UA" altLang="ko-KR" sz="2000" b="0" i="0" u="none" strike="noStrike" cap="none" normalizeH="0" baseline="0" dirty="0" smtClean="0">
                <a:ln>
                  <a:noFill/>
                </a:ln>
                <a:solidFill>
                  <a:schemeClr val="tx1"/>
                </a:solidFill>
                <a:effectLst/>
                <a:ea typeface="Batang" pitchFamily="18" charset="-127"/>
                <a:cs typeface="Times New Roman" pitchFamily="18" charset="0"/>
              </a:rPr>
              <a:t>Але, як це нерідко буває, ідеальна зброя, таке як "цифрові відбитки" документів, виявляється абсолютно безпорадним проти досить примітивного способу обману. У даному випадку мова йде про оборотну підміну окремих символів . </a:t>
            </a:r>
            <a:r>
              <a:rPr lang="uk-UA" sz="2000" dirty="0" smtClean="0"/>
              <a:t>Які ж загальні підходи боротьби з примітивною підміною символів можна запропонувати? Таких підходів кілька:</a:t>
            </a:r>
          </a:p>
          <a:p>
            <a:pPr lvl="0">
              <a:buFont typeface="Wingdings" pitchFamily="2" charset="2"/>
              <a:buChar char="Ø"/>
            </a:pPr>
            <a:r>
              <a:rPr lang="uk-UA" sz="2000" dirty="0" smtClean="0"/>
              <a:t>лінгвістичні методи</a:t>
            </a:r>
            <a:r>
              <a:rPr lang="en-US" sz="2000" dirty="0" smtClean="0"/>
              <a:t>;</a:t>
            </a:r>
            <a:endParaRPr lang="uk-UA" sz="2000" dirty="0" smtClean="0"/>
          </a:p>
          <a:p>
            <a:pPr lvl="0">
              <a:buFont typeface="Wingdings" pitchFamily="2" charset="2"/>
              <a:buChar char="Ø"/>
            </a:pPr>
            <a:r>
              <a:rPr lang="uk-UA" sz="2000" dirty="0" smtClean="0"/>
              <a:t>методи статистичного контролю</a:t>
            </a:r>
            <a:r>
              <a:rPr lang="en-US" sz="2000" dirty="0" smtClean="0"/>
              <a:t>;</a:t>
            </a:r>
            <a:endParaRPr lang="uk-UA" sz="2000" dirty="0" smtClean="0"/>
          </a:p>
          <a:p>
            <a:pPr lvl="0">
              <a:buFont typeface="Wingdings" pitchFamily="2" charset="2"/>
              <a:buChar char="Ø"/>
            </a:pPr>
            <a:r>
              <a:rPr lang="uk-UA" sz="2000" dirty="0" smtClean="0"/>
              <a:t>методи контролю за шаблонами.</a:t>
            </a:r>
            <a:endParaRPr kumimoji="0" lang="uk-UA" altLang="ko-KR" sz="20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5FFCC">
            <a:alpha val="40000"/>
          </a:srgb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3175"/>
            <a:ext cx="9158288" cy="269875"/>
          </a:xfrm>
          <a:solidFill>
            <a:schemeClr val="accent4">
              <a:lumMod val="40000"/>
              <a:lumOff val="60000"/>
            </a:schemeClr>
          </a:solidFill>
        </p:spPr>
        <p:txBody>
          <a:bodyPr lIns="0" tIns="0" rIns="0" bIns="0">
            <a:normAutofit/>
          </a:bodyPr>
          <a:lstStyle/>
          <a:p>
            <a:pPr algn="r"/>
            <a:r>
              <a:rPr lang="uk-UA" sz="1600" b="1" i="1" dirty="0">
                <a:solidFill>
                  <a:schemeClr val="accent2"/>
                </a:solidFill>
                <a:latin typeface="Book Antiqua" pitchFamily="18" charset="0"/>
              </a:rPr>
              <a:t> </a:t>
            </a:r>
            <a:r>
              <a:rPr lang="uk-UA" sz="1600" b="1" i="1" dirty="0" smtClean="0">
                <a:solidFill>
                  <a:schemeClr val="accent2"/>
                </a:solidFill>
                <a:latin typeface="Book Antiqua" pitchFamily="18" charset="0"/>
              </a:rPr>
              <a:t>І н с т р у м е н т и     к і б е р б е з п  е к и .</a:t>
            </a:r>
          </a:p>
        </p:txBody>
      </p:sp>
      <p:sp>
        <p:nvSpPr>
          <p:cNvPr id="20483"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20484" name="Rectangle 4"/>
          <p:cNvSpPr>
            <a:spLocks noChangeArrowheads="1"/>
          </p:cNvSpPr>
          <p:nvPr/>
        </p:nvSpPr>
        <p:spPr bwMode="auto">
          <a:xfrm>
            <a:off x="0" y="6583363"/>
            <a:ext cx="9158288" cy="269875"/>
          </a:xfrm>
          <a:prstGeom prst="rect">
            <a:avLst/>
          </a:prstGeom>
          <a:solidFill>
            <a:schemeClr val="accent4">
              <a:lumMod val="40000"/>
              <a:lumOff val="60000"/>
            </a:schemeClr>
          </a:solidFill>
          <a:ln w="25400">
            <a:noFill/>
            <a:miter lim="800000"/>
            <a:headEnd/>
            <a:tailEnd/>
          </a:ln>
        </p:spPr>
        <p:txBody>
          <a:bodyPr lIns="0" tIns="0" rIns="0" bIns="0" anchor="ctr"/>
          <a:lstStyle/>
          <a:p>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Л е к ц і я   </a:t>
            </a:r>
            <a:r>
              <a:rPr lang="uk-UA" sz="1600" b="1" i="1" dirty="0" smtClean="0">
                <a:solidFill>
                  <a:schemeClr val="accent2"/>
                </a:solidFill>
                <a:latin typeface="Book Antiqua" pitchFamily="18" charset="0"/>
              </a:rPr>
              <a:t>4								        - </a:t>
            </a:r>
            <a:fld id="{21652145-D14C-434F-A97C-B4E43F934062}" type="slidenum">
              <a:rPr lang="uk-UA" sz="1600" b="1" i="1" smtClean="0">
                <a:solidFill>
                  <a:schemeClr val="accent2"/>
                </a:solidFill>
                <a:latin typeface="Book Antiqua" pitchFamily="18" charset="0"/>
              </a:rPr>
              <a:pPr/>
              <a:t>11</a:t>
            </a:fld>
            <a:r>
              <a:rPr lang="uk-UA" sz="1600" b="1" i="1" dirty="0" smtClean="0">
                <a:solidFill>
                  <a:schemeClr val="accent2"/>
                </a:solidFill>
                <a:latin typeface="Book Antiqua" pitchFamily="18" charset="0"/>
              </a:rPr>
              <a:t> -</a:t>
            </a:r>
            <a:endParaRPr lang="uk-UA" sz="1600" b="1" i="1" dirty="0">
              <a:solidFill>
                <a:schemeClr val="tx2"/>
              </a:solidFill>
              <a:latin typeface="Book Antiqua" pitchFamily="18" charset="0"/>
            </a:endParaRPr>
          </a:p>
        </p:txBody>
      </p:sp>
      <p:sp>
        <p:nvSpPr>
          <p:cNvPr id="20485"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sp>
        <p:nvSpPr>
          <p:cNvPr id="4097" name="Rectangle 1"/>
          <p:cNvSpPr>
            <a:spLocks noChangeArrowheads="1"/>
          </p:cNvSpPr>
          <p:nvPr/>
        </p:nvSpPr>
        <p:spPr bwMode="auto">
          <a:xfrm>
            <a:off x="142844" y="428604"/>
            <a:ext cx="8858312"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85775" algn="just" defTabSz="914400" rtl="0" eaLnBrk="1" fontAlgn="base" latinLnBrk="0" hangingPunct="1">
              <a:lnSpc>
                <a:spcPct val="100000"/>
              </a:lnSpc>
              <a:spcBef>
                <a:spcPct val="0"/>
              </a:spcBef>
              <a:spcAft>
                <a:spcPct val="0"/>
              </a:spcAft>
              <a:buClrTx/>
              <a:buSzTx/>
              <a:buFontTx/>
              <a:buNone/>
              <a:tabLst/>
            </a:pPr>
            <a:r>
              <a:rPr kumimoji="0" lang="uk-UA" altLang="ko-KR" b="1" i="0" u="none" strike="noStrike" cap="none" normalizeH="0" baseline="0" dirty="0" smtClean="0">
                <a:ln>
                  <a:noFill/>
                </a:ln>
                <a:solidFill>
                  <a:srgbClr val="0070C0"/>
                </a:solidFill>
                <a:effectLst/>
                <a:ea typeface="Batang" pitchFamily="18" charset="-127"/>
                <a:cs typeface="Times New Roman" pitchFamily="18" charset="0"/>
              </a:rPr>
              <a:t>Лінгвістичний метод</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a:t>
            </a:r>
            <a:r>
              <a:rPr kumimoji="0" lang="uk-UA" altLang="ko-KR" b="0" i="0" u="none" strike="noStrike" cap="none" normalizeH="0" baseline="0" dirty="0" smtClean="0">
                <a:ln>
                  <a:noFill/>
                </a:ln>
                <a:solidFill>
                  <a:schemeClr val="tx1"/>
                </a:solidFill>
                <a:effectLst/>
                <a:ea typeface="Batang" pitchFamily="18" charset="-127"/>
                <a:cs typeface="Times New Roman" pitchFamily="18" charset="0"/>
              </a:rPr>
              <a:t>Заміна частини букв на символи, які не відносяться до алфавіту мови документа, призведе до появи лексем, які не є словами природної мови. Для виявлення таких лексем представляється використовувати словник природної мови.</a:t>
            </a:r>
            <a:endParaRPr kumimoji="0" lang="uk-UA" altLang="ko-KR" b="0" i="0" u="none" strike="noStrike" cap="none" normalizeH="0" baseline="0" dirty="0" smtClean="0">
              <a:ln>
                <a:noFill/>
              </a:ln>
              <a:solidFill>
                <a:schemeClr val="tx1"/>
              </a:solidFill>
              <a:effectLst/>
              <a:cs typeface="Arial" pitchFamily="34" charset="0"/>
            </a:endParaRPr>
          </a:p>
          <a:p>
            <a:pPr marL="0" marR="0" lvl="0" indent="485775" algn="just" defTabSz="914400" rtl="0" eaLnBrk="0" fontAlgn="base" latinLnBrk="0" hangingPunct="0">
              <a:lnSpc>
                <a:spcPct val="100000"/>
              </a:lnSpc>
              <a:spcBef>
                <a:spcPct val="0"/>
              </a:spcBef>
              <a:spcAft>
                <a:spcPct val="0"/>
              </a:spcAft>
              <a:buClrTx/>
              <a:buSzTx/>
              <a:buFontTx/>
              <a:buNone/>
              <a:tabLst/>
            </a:pPr>
            <a:r>
              <a:rPr kumimoji="0" lang="uk-UA" altLang="ko-KR" b="0" i="0" u="none" strike="noStrike" cap="none" normalizeH="0" baseline="0" dirty="0" smtClean="0">
                <a:ln>
                  <a:noFill/>
                </a:ln>
                <a:solidFill>
                  <a:schemeClr val="tx1"/>
                </a:solidFill>
                <a:effectLst/>
                <a:ea typeface="Batang" pitchFamily="18" charset="-127"/>
                <a:cs typeface="Times New Roman" pitchFamily="18" charset="0"/>
              </a:rPr>
              <a:t>Практична реалізація цієї ідеї - контентна фільтрація, яка перевіряє кожне слово тексту або випадкову їх вибірку на входження в словник. Якщо процентне відношення слів, виявлені і невиявлені в словнику, перевищить певний поріг, документ визнається підозрілим і виділяється в загальному потоці для подальшого дослідження. З неминучістю постає питання: як відслідковувати словоформи? Для цієї мети необхідно вбудувати в систему потужний "морфологічний двигун", який буде відповідати за нормалізацію одержуваних слів. Тим часом при промисловій реалізації цього простого і інтуїтивно зрозумілого механізму виникає досить багато питань. Якщо підключати мінімальні словники, занадто багато слів можуть визнаватися підозрілими, а підключення розширених словників збільшить навантаження на систему при пошуку за словниками. Визначення порога спрацьовування вимагає додаткового дослідження. У тексті може зустрічатися чимало лексем, що не відносяться до природної мови, наприклад: адреси електронної пошти, окремі терміни на іноземних мовах і т.д. Заздалегідь визначити відсоток їх змісту непросто.</a:t>
            </a:r>
            <a:endParaRPr kumimoji="0" lang="uk-UA" altLang="ko-KR" b="0" i="0" u="none" strike="noStrike" cap="none" normalizeH="0" baseline="0" dirty="0" smtClean="0">
              <a:ln>
                <a:noFill/>
              </a:ln>
              <a:solidFill>
                <a:schemeClr val="tx1"/>
              </a:solidFill>
              <a:effectLst/>
              <a:cs typeface="Arial" pitchFamily="34" charset="0"/>
            </a:endParaRPr>
          </a:p>
          <a:p>
            <a:pPr marL="0" marR="0" lvl="0" indent="485775" algn="just" defTabSz="914400" rtl="0" eaLnBrk="0" fontAlgn="base" latinLnBrk="0" hangingPunct="0">
              <a:lnSpc>
                <a:spcPct val="100000"/>
              </a:lnSpc>
              <a:spcBef>
                <a:spcPct val="0"/>
              </a:spcBef>
              <a:spcAft>
                <a:spcPct val="0"/>
              </a:spcAft>
              <a:buClrTx/>
              <a:buSzTx/>
              <a:buFontTx/>
              <a:buNone/>
              <a:tabLst/>
            </a:pPr>
            <a:r>
              <a:rPr kumimoji="0" lang="uk-UA" altLang="ko-KR" b="0" i="0" u="none" strike="noStrike" cap="none" normalizeH="0" baseline="0" dirty="0" smtClean="0">
                <a:ln>
                  <a:noFill/>
                </a:ln>
                <a:solidFill>
                  <a:schemeClr val="tx1"/>
                </a:solidFill>
                <a:effectLst/>
                <a:ea typeface="Batang" pitchFamily="18" charset="-127"/>
                <a:cs typeface="Times New Roman" pitchFamily="18" charset="0"/>
              </a:rPr>
              <a:t>Не варто забувати про ризики помилкових спрацьовувань такого продукту і про те, що якість вбудованих словників також може виявитися не</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a:t>
            </a:r>
            <a:r>
              <a:rPr kumimoji="0" lang="uk-UA" altLang="ko-KR" b="0" i="0" u="none" strike="noStrike" cap="none" normalizeH="0" baseline="0" dirty="0" smtClean="0">
                <a:ln>
                  <a:noFill/>
                </a:ln>
                <a:solidFill>
                  <a:schemeClr val="tx1"/>
                </a:solidFill>
                <a:effectLst/>
                <a:ea typeface="Batang" pitchFamily="18" charset="-127"/>
                <a:cs typeface="Times New Roman" pitchFamily="18" charset="0"/>
              </a:rPr>
              <a:t>найкращою. Заслуговує окремої згадки приклад використання лінгвістичного підходу для пошуку заміни букв із збереженням читабельності тексту.</a:t>
            </a:r>
            <a:endParaRPr kumimoji="0" lang="uk-UA" altLang="ko-KR"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5FFCC">
            <a:alpha val="40000"/>
          </a:srgb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3175"/>
            <a:ext cx="9158288" cy="269875"/>
          </a:xfrm>
          <a:solidFill>
            <a:schemeClr val="accent4">
              <a:lumMod val="40000"/>
              <a:lumOff val="60000"/>
            </a:schemeClr>
          </a:solidFill>
        </p:spPr>
        <p:txBody>
          <a:bodyPr lIns="0" tIns="0" rIns="0" bIns="0">
            <a:normAutofit/>
          </a:bodyPr>
          <a:lstStyle/>
          <a:p>
            <a:pPr algn="r"/>
            <a:r>
              <a:rPr lang="uk-UA" sz="1600" b="1" i="1" dirty="0">
                <a:solidFill>
                  <a:schemeClr val="accent2"/>
                </a:solidFill>
                <a:latin typeface="Book Antiqua" pitchFamily="18" charset="0"/>
              </a:rPr>
              <a:t> </a:t>
            </a:r>
            <a:r>
              <a:rPr lang="uk-UA" sz="1600" b="1" i="1" dirty="0" smtClean="0">
                <a:solidFill>
                  <a:schemeClr val="accent2"/>
                </a:solidFill>
                <a:latin typeface="Book Antiqua" pitchFamily="18" charset="0"/>
              </a:rPr>
              <a:t>І н с т р у м е н т и     к і б е р б е з п  е к и .</a:t>
            </a:r>
          </a:p>
        </p:txBody>
      </p:sp>
      <p:sp>
        <p:nvSpPr>
          <p:cNvPr id="20483"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20484" name="Rectangle 4"/>
          <p:cNvSpPr>
            <a:spLocks noChangeArrowheads="1"/>
          </p:cNvSpPr>
          <p:nvPr/>
        </p:nvSpPr>
        <p:spPr bwMode="auto">
          <a:xfrm>
            <a:off x="0" y="6583363"/>
            <a:ext cx="9158288" cy="269875"/>
          </a:xfrm>
          <a:prstGeom prst="rect">
            <a:avLst/>
          </a:prstGeom>
          <a:solidFill>
            <a:schemeClr val="accent4">
              <a:lumMod val="40000"/>
              <a:lumOff val="60000"/>
            </a:schemeClr>
          </a:solidFill>
          <a:ln w="25400">
            <a:noFill/>
            <a:miter lim="800000"/>
            <a:headEnd/>
            <a:tailEnd/>
          </a:ln>
        </p:spPr>
        <p:txBody>
          <a:bodyPr lIns="0" tIns="0" rIns="0" bIns="0" anchor="ctr"/>
          <a:lstStyle/>
          <a:p>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Л е к ц і я   </a:t>
            </a:r>
            <a:r>
              <a:rPr lang="uk-UA" sz="1600" b="1" i="1" dirty="0" smtClean="0">
                <a:solidFill>
                  <a:schemeClr val="accent2"/>
                </a:solidFill>
                <a:latin typeface="Book Antiqua" pitchFamily="18" charset="0"/>
              </a:rPr>
              <a:t>4								        - </a:t>
            </a:r>
            <a:fld id="{21652145-D14C-434F-A97C-B4E43F934062}" type="slidenum">
              <a:rPr lang="uk-UA" sz="1600" b="1" i="1" smtClean="0">
                <a:solidFill>
                  <a:schemeClr val="accent2"/>
                </a:solidFill>
                <a:latin typeface="Book Antiqua" pitchFamily="18" charset="0"/>
              </a:rPr>
              <a:pPr/>
              <a:t>12</a:t>
            </a:fld>
            <a:r>
              <a:rPr lang="uk-UA" sz="1600" b="1" i="1" dirty="0" smtClean="0">
                <a:solidFill>
                  <a:schemeClr val="accent2"/>
                </a:solidFill>
                <a:latin typeface="Book Antiqua" pitchFamily="18" charset="0"/>
              </a:rPr>
              <a:t> -</a:t>
            </a:r>
            <a:endParaRPr lang="uk-UA" sz="1600" b="1" i="1" dirty="0">
              <a:solidFill>
                <a:schemeClr val="tx2"/>
              </a:solidFill>
              <a:latin typeface="Book Antiqua" pitchFamily="18" charset="0"/>
            </a:endParaRPr>
          </a:p>
        </p:txBody>
      </p:sp>
      <p:sp>
        <p:nvSpPr>
          <p:cNvPr id="20485"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sp>
        <p:nvSpPr>
          <p:cNvPr id="29697" name="Rectangle 1"/>
          <p:cNvSpPr>
            <a:spLocks noChangeArrowheads="1"/>
          </p:cNvSpPr>
          <p:nvPr/>
        </p:nvSpPr>
        <p:spPr bwMode="auto">
          <a:xfrm>
            <a:off x="214282" y="417193"/>
            <a:ext cx="8786874"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85775" algn="just" fontAlgn="base">
              <a:spcBef>
                <a:spcPct val="0"/>
              </a:spcBef>
              <a:spcAft>
                <a:spcPct val="0"/>
              </a:spcAft>
            </a:pPr>
            <a:r>
              <a:rPr kumimoji="0" lang="uk-UA" altLang="ko-KR" b="0" i="0" u="none" strike="noStrike" cap="none" normalizeH="0" baseline="0" dirty="0" smtClean="0">
                <a:ln>
                  <a:noFill/>
                </a:ln>
                <a:solidFill>
                  <a:schemeClr val="tx1"/>
                </a:solidFill>
                <a:effectLst/>
                <a:ea typeface="Batang" pitchFamily="18" charset="-127"/>
                <a:cs typeface="Times New Roman" pitchFamily="18" charset="0"/>
              </a:rPr>
              <a:t>Методи </a:t>
            </a:r>
            <a:r>
              <a:rPr kumimoji="0" lang="uk-UA" altLang="ko-KR" b="1" i="0" u="none" strike="noStrike" cap="none" normalizeH="0" baseline="0" dirty="0" smtClean="0">
                <a:ln>
                  <a:noFill/>
                </a:ln>
                <a:solidFill>
                  <a:srgbClr val="0070C0"/>
                </a:solidFill>
                <a:effectLst/>
                <a:ea typeface="Batang" pitchFamily="18" charset="-127"/>
                <a:cs typeface="Times New Roman" pitchFamily="18" charset="0"/>
              </a:rPr>
              <a:t>статистичного контролю</a:t>
            </a:r>
            <a:r>
              <a:rPr kumimoji="0" lang="uk-UA" altLang="ko-KR" b="0" i="0" u="none" strike="noStrike" cap="none" normalizeH="0" baseline="0" dirty="0" smtClean="0">
                <a:ln>
                  <a:noFill/>
                </a:ln>
                <a:solidFill>
                  <a:schemeClr val="tx1"/>
                </a:solidFill>
                <a:effectLst/>
                <a:ea typeface="Batang" pitchFamily="18" charset="-127"/>
                <a:cs typeface="Times New Roman" pitchFamily="18" charset="0"/>
              </a:rPr>
              <a:t>.</a:t>
            </a:r>
            <a:r>
              <a:rPr kumimoji="0" lang="uk-UA" altLang="ko-KR" b="0" i="1" u="none" strike="noStrike" cap="none" normalizeH="0" baseline="0" dirty="0" smtClean="0">
                <a:ln>
                  <a:noFill/>
                </a:ln>
                <a:solidFill>
                  <a:schemeClr val="tx1"/>
                </a:solidFill>
                <a:effectLst/>
                <a:ea typeface="Batang" pitchFamily="18" charset="-127"/>
                <a:cs typeface="Times New Roman" pitchFamily="18" charset="0"/>
              </a:rPr>
              <a:t> </a:t>
            </a:r>
            <a:r>
              <a:rPr kumimoji="0" lang="uk-UA" altLang="ko-KR" b="0" i="0" u="none" strike="noStrike" cap="none" normalizeH="0" baseline="0" dirty="0" smtClean="0">
                <a:ln>
                  <a:noFill/>
                </a:ln>
                <a:solidFill>
                  <a:schemeClr val="tx1"/>
                </a:solidFill>
                <a:effectLst/>
                <a:ea typeface="Batang" pitchFamily="18" charset="-127"/>
                <a:cs typeface="Times New Roman" pitchFamily="18" charset="0"/>
              </a:rPr>
              <a:t>Примітивна підміна букв виявиться ефективною, тільки якщо будуть порушені літери, </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a:t>
            </a:r>
            <a:r>
              <a:rPr kumimoji="0" lang="uk-UA" altLang="ko-KR" b="0" i="0" u="none" strike="noStrike" cap="none" normalizeH="0" baseline="0" dirty="0" smtClean="0">
                <a:ln>
                  <a:noFill/>
                </a:ln>
                <a:solidFill>
                  <a:schemeClr val="tx1"/>
                </a:solidFill>
                <a:effectLst/>
                <a:ea typeface="Batang" pitchFamily="18" charset="-127"/>
                <a:cs typeface="Times New Roman" pitchFamily="18" charset="0"/>
              </a:rPr>
              <a:t>які досить часто зустрічаються по тексту, інакше цифровий відбиток може не змінитися досить сильно. При цьому відомо, що для всякої природної мови існує деякий частотний розподіл, з яким у тексті зустрічаються окремі букви алфавіту. Таким чином, якщо аналіз тексту виявляє розподіл частоти появи окремих букв, істотно відрізняється від очікуваного, - у нас привід для підозр. Примітивна оборотна заміна символу припускає зниження частоти його появи в тексті до нуля, що лише спрощує задачу виявлення підмін на практиці. Методи статистичного контролю дозволяють відстежити і такий </a:t>
            </a:r>
            <a:r>
              <a:rPr lang="uk-UA" altLang="ko-KR" dirty="0" smtClean="0">
                <a:ea typeface="Batang" pitchFamily="18" charset="-127"/>
                <a:cs typeface="Times New Roman" pitchFamily="18" charset="0"/>
              </a:rPr>
              <a:t>нехитрий </a:t>
            </a:r>
            <a:r>
              <a:rPr lang="uk-UA" altLang="ko-KR" dirty="0" smtClean="0">
                <a:ea typeface="Batang" pitchFamily="18" charset="-127"/>
                <a:cs typeface="Times New Roman" pitchFamily="18" charset="0"/>
              </a:rPr>
              <a:t>трюк як </a:t>
            </a:r>
            <a:r>
              <a:rPr lang="uk-UA" altLang="ko-KR" dirty="0" smtClean="0">
                <a:ea typeface="Batang" pitchFamily="18" charset="-127"/>
                <a:cs typeface="Times New Roman" pitchFamily="18" charset="0"/>
              </a:rPr>
              <a:t>подвоєння букв, </a:t>
            </a:r>
            <a:r>
              <a:rPr kumimoji="0" lang="uk-UA" altLang="ko-KR" b="0" i="0" u="none" strike="noStrike" cap="none" normalizeH="0" baseline="0" dirty="0" smtClean="0">
                <a:ln>
                  <a:noFill/>
                </a:ln>
                <a:solidFill>
                  <a:schemeClr val="tx1"/>
                </a:solidFill>
                <a:effectLst/>
                <a:ea typeface="Batang" pitchFamily="18" charset="-127"/>
                <a:cs typeface="Times New Roman" pitchFamily="18" charset="0"/>
              </a:rPr>
              <a:t>але також дозволяє обходити "цифрові </a:t>
            </a:r>
            <a:r>
              <a:rPr kumimoji="0" lang="uk-UA" altLang="ko-KR" b="0" i="0" u="none" strike="noStrike" cap="none" normalizeH="0" baseline="0" dirty="0" smtClean="0">
                <a:ln>
                  <a:noFill/>
                </a:ln>
                <a:solidFill>
                  <a:schemeClr val="tx1"/>
                </a:solidFill>
                <a:effectLst/>
                <a:ea typeface="Batang" pitchFamily="18" charset="-127"/>
                <a:cs typeface="Times New Roman" pitchFamily="18" charset="0"/>
              </a:rPr>
              <a:t>відбитки”. </a:t>
            </a:r>
            <a:r>
              <a:rPr kumimoji="0" lang="uk-UA" altLang="ko-KR" b="0" i="0" u="none" strike="noStrike" cap="none" normalizeH="0" baseline="0" dirty="0" smtClean="0">
                <a:ln>
                  <a:noFill/>
                </a:ln>
                <a:solidFill>
                  <a:schemeClr val="tx1"/>
                </a:solidFill>
                <a:effectLst/>
                <a:ea typeface="Batang" pitchFamily="18" charset="-127"/>
                <a:cs typeface="Times New Roman" pitchFamily="18" charset="0"/>
              </a:rPr>
              <a:t>Подібне перетворення (наприклад, замінити всі літери "л" на "лл") також дозволить обійти "цифрові відбитки", але аналіз частотного розподілу букв легко виявить несподіване збільшення кількості однієї або декількох подвоєних літер.</a:t>
            </a:r>
            <a:endParaRPr kumimoji="0" lang="uk-UA" altLang="ko-KR" b="0" i="0" u="none" strike="noStrike" cap="none" normalizeH="0" baseline="0" dirty="0" smtClean="0">
              <a:ln>
                <a:noFill/>
              </a:ln>
              <a:solidFill>
                <a:schemeClr val="tx1"/>
              </a:solidFill>
              <a:effectLst/>
              <a:cs typeface="Arial" pitchFamily="34" charset="0"/>
            </a:endParaRPr>
          </a:p>
          <a:p>
            <a:pPr marL="0" marR="0" lvl="0" indent="485775" algn="just" defTabSz="914400" rtl="0" eaLnBrk="0" fontAlgn="base" latinLnBrk="0" hangingPunct="0">
              <a:lnSpc>
                <a:spcPct val="100000"/>
              </a:lnSpc>
              <a:spcBef>
                <a:spcPct val="0"/>
              </a:spcBef>
              <a:spcAft>
                <a:spcPct val="0"/>
              </a:spcAft>
              <a:buClrTx/>
              <a:buSzTx/>
              <a:buFontTx/>
              <a:buNone/>
              <a:tabLst/>
            </a:pPr>
            <a:r>
              <a:rPr kumimoji="0" lang="uk-UA" altLang="ko-KR" b="0" i="0" u="none" strike="noStrike" cap="none" normalizeH="0" baseline="0" dirty="0" smtClean="0">
                <a:ln>
                  <a:noFill/>
                </a:ln>
                <a:solidFill>
                  <a:schemeClr val="tx1"/>
                </a:solidFill>
                <a:effectLst/>
                <a:ea typeface="Batang" pitchFamily="18" charset="-127"/>
                <a:cs typeface="Times New Roman" pitchFamily="18" charset="0"/>
              </a:rPr>
              <a:t>У ряд DLP-систем вбудовані правила розпізнавання випадків маніпуляцій з текстом, логіка роботи яких заснована на використанні статистичного аналізу. На жаль, зазвичай ці правила є закритими для </a:t>
            </a:r>
            <a:r>
              <a:rPr kumimoji="0" lang="uk-UA" altLang="ko-KR" b="0" i="0" u="none" strike="noStrike" cap="none" normalizeH="0" baseline="0" dirty="0" smtClean="0">
                <a:ln>
                  <a:noFill/>
                </a:ln>
                <a:solidFill>
                  <a:schemeClr val="tx1"/>
                </a:solidFill>
                <a:effectLst/>
                <a:ea typeface="Batang" pitchFamily="18" charset="-127"/>
                <a:cs typeface="Times New Roman" pitchFamily="18" charset="0"/>
              </a:rPr>
              <a:t>налаштувань </a:t>
            </a:r>
            <a:r>
              <a:rPr kumimoji="0" lang="uk-UA" altLang="ko-KR" b="0" i="0" u="none" strike="noStrike" cap="none" normalizeH="0" baseline="0" dirty="0" smtClean="0">
                <a:ln>
                  <a:noFill/>
                </a:ln>
                <a:solidFill>
                  <a:schemeClr val="tx1"/>
                </a:solidFill>
                <a:effectLst/>
                <a:ea typeface="Batang" pitchFamily="18" charset="-127"/>
                <a:cs typeface="Times New Roman" pitchFamily="18" charset="0"/>
              </a:rPr>
              <a:t>або модифікацій, і нам залишається лише здогадуватися про те, яку саме логіку вклали в них розробники. Крім того, далеко не всі DLP-системи збагачені набором подібних вбудованих правил, а настройка існуючих під потреби конкретного замовника не представляється </a:t>
            </a:r>
            <a:r>
              <a:rPr kumimoji="0" lang="uk-UA" altLang="ko-KR" b="0" i="0" u="none" strike="noStrike" cap="none" normalizeH="0" baseline="0" dirty="0" smtClean="0">
                <a:ln>
                  <a:noFill/>
                </a:ln>
                <a:solidFill>
                  <a:schemeClr val="tx1"/>
                </a:solidFill>
                <a:effectLst/>
                <a:ea typeface="Batang" pitchFamily="18" charset="-127"/>
                <a:cs typeface="Times New Roman" pitchFamily="18" charset="0"/>
              </a:rPr>
              <a:t>простою, </a:t>
            </a:r>
            <a:r>
              <a:rPr kumimoji="0" lang="uk-UA" altLang="ko-KR" b="0" i="0" u="none" strike="noStrike" cap="none" normalizeH="0" baseline="0" dirty="0" smtClean="0">
                <a:ln>
                  <a:noFill/>
                </a:ln>
                <a:solidFill>
                  <a:schemeClr val="tx1"/>
                </a:solidFill>
                <a:effectLst/>
                <a:ea typeface="Batang" pitchFamily="18" charset="-127"/>
                <a:cs typeface="Times New Roman" pitchFamily="18" charset="0"/>
              </a:rPr>
              <a:t>а іноді і можливою. Природним обмеженням цього підходу, як і будь-якого методу статистичного контролю, є те, що документ повинен бути достатньо об'ємним.</a:t>
            </a:r>
            <a:endParaRPr kumimoji="0" lang="uk-UA" altLang="ko-KR"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5FFCC">
            <a:alpha val="40000"/>
          </a:srgb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3175"/>
            <a:ext cx="9158288" cy="269875"/>
          </a:xfrm>
          <a:solidFill>
            <a:schemeClr val="accent4">
              <a:lumMod val="40000"/>
              <a:lumOff val="60000"/>
            </a:schemeClr>
          </a:solidFill>
        </p:spPr>
        <p:txBody>
          <a:bodyPr lIns="0" tIns="0" rIns="0" bIns="0">
            <a:normAutofit/>
          </a:bodyPr>
          <a:lstStyle/>
          <a:p>
            <a:pPr algn="r"/>
            <a:r>
              <a:rPr lang="uk-UA" sz="1600" b="1" i="1" dirty="0">
                <a:solidFill>
                  <a:schemeClr val="accent2"/>
                </a:solidFill>
                <a:latin typeface="Book Antiqua" pitchFamily="18" charset="0"/>
              </a:rPr>
              <a:t> </a:t>
            </a:r>
            <a:r>
              <a:rPr lang="uk-UA" sz="1600" b="1" i="1" dirty="0" smtClean="0">
                <a:solidFill>
                  <a:schemeClr val="accent2"/>
                </a:solidFill>
                <a:latin typeface="Book Antiqua" pitchFamily="18" charset="0"/>
              </a:rPr>
              <a:t>І н с т р у м е н т и     к і б е р б е з п  е к и .</a:t>
            </a:r>
          </a:p>
        </p:txBody>
      </p:sp>
      <p:sp>
        <p:nvSpPr>
          <p:cNvPr id="20483"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20484" name="Rectangle 4"/>
          <p:cNvSpPr>
            <a:spLocks noChangeArrowheads="1"/>
          </p:cNvSpPr>
          <p:nvPr/>
        </p:nvSpPr>
        <p:spPr bwMode="auto">
          <a:xfrm>
            <a:off x="0" y="6583363"/>
            <a:ext cx="9158288" cy="269875"/>
          </a:xfrm>
          <a:prstGeom prst="rect">
            <a:avLst/>
          </a:prstGeom>
          <a:solidFill>
            <a:schemeClr val="accent4">
              <a:lumMod val="40000"/>
              <a:lumOff val="60000"/>
            </a:schemeClr>
          </a:solidFill>
          <a:ln w="25400">
            <a:noFill/>
            <a:miter lim="800000"/>
            <a:headEnd/>
            <a:tailEnd/>
          </a:ln>
        </p:spPr>
        <p:txBody>
          <a:bodyPr lIns="0" tIns="0" rIns="0" bIns="0" anchor="ctr"/>
          <a:lstStyle/>
          <a:p>
            <a:r>
              <a:rPr lang="uk-UA" sz="1600" b="1" i="1" dirty="0" smtClean="0">
                <a:solidFill>
                  <a:schemeClr val="tx2"/>
                </a:solidFill>
                <a:latin typeface="Book Antiqua" pitchFamily="18" charset="0"/>
              </a:rPr>
              <a:t> </a:t>
            </a:r>
            <a:r>
              <a:rPr lang="uk-UA" sz="1600" b="1" i="1" dirty="0">
                <a:solidFill>
                  <a:schemeClr val="accent2"/>
                </a:solidFill>
                <a:latin typeface="Book Antiqua" pitchFamily="18" charset="0"/>
              </a:rPr>
              <a:t>Л е к ц і я </a:t>
            </a:r>
            <a:r>
              <a:rPr lang="uk-UA" sz="1600" b="1" i="1" dirty="0" smtClean="0">
                <a:solidFill>
                  <a:schemeClr val="accent2"/>
                </a:solidFill>
                <a:latin typeface="Book Antiqua" pitchFamily="18" charset="0"/>
              </a:rPr>
              <a:t>   4				 			       - </a:t>
            </a:r>
            <a:fld id="{21652145-D14C-434F-A97C-B4E43F934062}" type="slidenum">
              <a:rPr lang="uk-UA" sz="1600" b="1" i="1" smtClean="0">
                <a:solidFill>
                  <a:schemeClr val="accent2"/>
                </a:solidFill>
                <a:latin typeface="Book Antiqua" pitchFamily="18" charset="0"/>
              </a:rPr>
              <a:pPr/>
              <a:t>13</a:t>
            </a:fld>
            <a:r>
              <a:rPr lang="uk-UA" sz="1600" b="1" i="1" dirty="0" smtClean="0">
                <a:solidFill>
                  <a:schemeClr val="accent2"/>
                </a:solidFill>
                <a:latin typeface="Book Antiqua" pitchFamily="18" charset="0"/>
              </a:rPr>
              <a:t> -</a:t>
            </a:r>
            <a:endParaRPr lang="uk-UA" sz="1600" b="1" i="1" dirty="0">
              <a:solidFill>
                <a:schemeClr val="tx2"/>
              </a:solidFill>
              <a:latin typeface="Book Antiqua" pitchFamily="18" charset="0"/>
            </a:endParaRPr>
          </a:p>
        </p:txBody>
      </p:sp>
      <p:sp>
        <p:nvSpPr>
          <p:cNvPr id="20485"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sp>
        <p:nvSpPr>
          <p:cNvPr id="32769" name="Rectangle 1"/>
          <p:cNvSpPr>
            <a:spLocks noChangeArrowheads="1"/>
          </p:cNvSpPr>
          <p:nvPr/>
        </p:nvSpPr>
        <p:spPr bwMode="auto">
          <a:xfrm>
            <a:off x="142844" y="612420"/>
            <a:ext cx="8858312" cy="57246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85775" algn="just" defTabSz="914400" rtl="0" eaLnBrk="1" fontAlgn="base" latinLnBrk="0" hangingPunct="1">
              <a:lnSpc>
                <a:spcPct val="100000"/>
              </a:lnSpc>
              <a:spcBef>
                <a:spcPct val="0"/>
              </a:spcBef>
              <a:spcAft>
                <a:spcPct val="0"/>
              </a:spcAft>
              <a:buClrTx/>
              <a:buSzTx/>
              <a:buFontTx/>
              <a:buNone/>
              <a:tabLst/>
            </a:pPr>
            <a:r>
              <a:rPr kumimoji="0" lang="uk-UA" altLang="ko-KR" b="0" i="0" u="none" strike="noStrike" cap="none" normalizeH="0" baseline="0" dirty="0" smtClean="0">
                <a:ln>
                  <a:noFill/>
                </a:ln>
                <a:solidFill>
                  <a:schemeClr val="tx1"/>
                </a:solidFill>
                <a:effectLst/>
                <a:ea typeface="Batang" pitchFamily="18" charset="-127"/>
                <a:cs typeface="Times New Roman" pitchFamily="18" charset="0"/>
              </a:rPr>
              <a:t>Метод </a:t>
            </a:r>
            <a:r>
              <a:rPr kumimoji="0" lang="uk-UA" altLang="ko-KR" b="1" i="0" u="none" strike="noStrike" cap="none" normalizeH="0" baseline="0" dirty="0" smtClean="0">
                <a:ln>
                  <a:noFill/>
                </a:ln>
                <a:solidFill>
                  <a:srgbClr val="0070C0"/>
                </a:solidFill>
                <a:effectLst/>
                <a:ea typeface="Batang" pitchFamily="18" charset="-127"/>
                <a:cs typeface="Times New Roman" pitchFamily="18" charset="0"/>
              </a:rPr>
              <a:t>контролю за шаблоном</a:t>
            </a:r>
            <a:r>
              <a:rPr kumimoji="0" lang="uk-UA" altLang="ko-KR" b="0" i="1" u="none" strike="noStrike" cap="none" normalizeH="0" baseline="0" dirty="0" smtClean="0">
                <a:ln>
                  <a:noFill/>
                </a:ln>
                <a:solidFill>
                  <a:schemeClr val="tx1"/>
                </a:solidFill>
                <a:effectLst/>
                <a:ea typeface="Batang" pitchFamily="18" charset="-127"/>
                <a:cs typeface="Times New Roman" pitchFamily="18" charset="0"/>
              </a:rPr>
              <a:t>. </a:t>
            </a:r>
            <a:r>
              <a:rPr kumimoji="0" lang="uk-UA" altLang="ko-KR" b="0" i="0" u="none" strike="noStrike" cap="none" normalizeH="0" baseline="0" dirty="0" smtClean="0">
                <a:ln>
                  <a:noFill/>
                </a:ln>
                <a:solidFill>
                  <a:schemeClr val="tx1"/>
                </a:solidFill>
                <a:effectLst/>
                <a:ea typeface="Batang" pitchFamily="18" charset="-127"/>
                <a:cs typeface="Times New Roman" pitchFamily="18" charset="0"/>
              </a:rPr>
              <a:t>Третій підхід використовує пошук нетипових поєднань символів, характерних для випадків примітивної маніпуляції з текстом. Пошук здійснюється за допомогою визначення шаблонів підмін. На практиці простіше всього відстежувати нетипові для природної мови пари символів, що відносяться до різних алфавітів</a:t>
            </a:r>
            <a:r>
              <a:rPr kumimoji="0" lang="uk-UA" altLang="ko-KR" b="0" i="0" u="none" strike="noStrike" cap="none" normalizeH="0" baseline="0" dirty="0" smtClean="0">
                <a:ln>
                  <a:noFill/>
                </a:ln>
                <a:solidFill>
                  <a:schemeClr val="tx1"/>
                </a:solidFill>
                <a:effectLst/>
                <a:ea typeface="Batang" pitchFamily="18" charset="-127"/>
                <a:cs typeface="Times New Roman" pitchFamily="18" charset="0"/>
              </a:rPr>
              <a:t>.</a:t>
            </a:r>
          </a:p>
          <a:p>
            <a:pPr marL="0" marR="0" lvl="0" indent="485775" algn="just" defTabSz="914400" rtl="0" eaLnBrk="1" fontAlgn="base" latinLnBrk="0" hangingPunct="1">
              <a:lnSpc>
                <a:spcPct val="100000"/>
              </a:lnSpc>
              <a:spcBef>
                <a:spcPct val="0"/>
              </a:spcBef>
              <a:spcAft>
                <a:spcPct val="0"/>
              </a:spcAft>
              <a:buClrTx/>
              <a:buSzTx/>
              <a:buFontTx/>
              <a:buNone/>
              <a:tabLst/>
            </a:pPr>
            <a:r>
              <a:rPr kumimoji="0" lang="uk-UA" altLang="ko-KR" sz="1600" b="0" i="0" u="none" strike="noStrike" cap="none" normalizeH="0" baseline="0" dirty="0" smtClean="0">
                <a:ln>
                  <a:noFill/>
                </a:ln>
                <a:solidFill>
                  <a:schemeClr val="tx1"/>
                </a:solidFill>
                <a:effectLst/>
                <a:ea typeface="Batang" pitchFamily="18" charset="-127"/>
                <a:cs typeface="Times New Roman" pitchFamily="18" charset="0"/>
              </a:rPr>
              <a:t>Наприклад</a:t>
            </a:r>
            <a:r>
              <a:rPr kumimoji="0" lang="uk-UA" altLang="ko-KR" sz="1600" b="0" i="0" u="none" strike="noStrike" cap="none" normalizeH="0" baseline="0" dirty="0" smtClean="0">
                <a:ln>
                  <a:noFill/>
                </a:ln>
                <a:solidFill>
                  <a:schemeClr val="tx1"/>
                </a:solidFill>
                <a:effectLst/>
                <a:ea typeface="Batang" pitchFamily="18" charset="-127"/>
                <a:cs typeface="Times New Roman" pitchFamily="18" charset="0"/>
              </a:rPr>
              <a:t>, зловмисник замінив в тексті, що містить слово "банкрутство", кириличний символ "а" на латинську "z". Що дадуть нам представлені вище підходи в даному випадку?</a:t>
            </a:r>
            <a:endParaRPr kumimoji="0" lang="uk-UA" altLang="ko-KR" sz="1600" b="0" i="0" u="none" strike="noStrike" cap="none" normalizeH="0" baseline="0" dirty="0" smtClean="0">
              <a:ln>
                <a:noFill/>
              </a:ln>
              <a:solidFill>
                <a:schemeClr val="tx1"/>
              </a:solidFill>
              <a:effectLst/>
              <a:cs typeface="Arial" pitchFamily="34" charset="0"/>
            </a:endParaRPr>
          </a:p>
          <a:p>
            <a:pPr marL="265113" marR="0" lvl="0" indent="-173038"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uk-UA" altLang="ko-KR" sz="1600" b="0" i="0" u="none" strike="noStrike" cap="none" normalizeH="0" baseline="0" dirty="0" smtClean="0">
                <a:ln>
                  <a:noFill/>
                </a:ln>
                <a:solidFill>
                  <a:schemeClr val="tx1"/>
                </a:solidFill>
                <a:effectLst/>
                <a:ea typeface="Batang" pitchFamily="18" charset="-127"/>
                <a:cs typeface="Times New Roman" pitchFamily="18" charset="0"/>
              </a:rPr>
              <a:t>Розглянутий вище лінгвістичний метод підкаже, що слово "</a:t>
            </a:r>
            <a:r>
              <a:rPr kumimoji="0" lang="uk-UA" altLang="ko-KR" sz="1600" b="0" i="0" u="none" strike="noStrike" cap="none" normalizeH="0" baseline="0" dirty="0" smtClean="0">
                <a:ln>
                  <a:noFill/>
                </a:ln>
                <a:solidFill>
                  <a:schemeClr val="tx1"/>
                </a:solidFill>
                <a:effectLst/>
                <a:ea typeface="Batang" pitchFamily="18" charset="-127"/>
                <a:cs typeface="Times New Roman" pitchFamily="18" charset="0"/>
              </a:rPr>
              <a:t>бzнкрутство</a:t>
            </a:r>
            <a:r>
              <a:rPr kumimoji="0" lang="uk-UA" altLang="ko-KR" sz="1600" b="0" i="0" u="none" strike="noStrike" cap="none" normalizeH="0" baseline="0" dirty="0" smtClean="0">
                <a:ln>
                  <a:noFill/>
                </a:ln>
                <a:solidFill>
                  <a:schemeClr val="tx1"/>
                </a:solidFill>
                <a:effectLst/>
                <a:ea typeface="Batang" pitchFamily="18" charset="-127"/>
                <a:cs typeface="Times New Roman" pitchFamily="18" charset="0"/>
              </a:rPr>
              <a:t>" відсутнє в словнику</a:t>
            </a:r>
            <a:r>
              <a:rPr kumimoji="0" lang="ru-RU" altLang="ko-KR" sz="1600" b="0" i="0" u="none" strike="noStrike" cap="none" normalizeH="0" baseline="0" dirty="0" smtClean="0">
                <a:ln>
                  <a:noFill/>
                </a:ln>
                <a:solidFill>
                  <a:schemeClr val="tx1"/>
                </a:solidFill>
                <a:effectLst/>
                <a:ea typeface="Batang" pitchFamily="18" charset="-127"/>
                <a:cs typeface="Times New Roman" pitchFamily="18" charset="0"/>
              </a:rPr>
              <a:t>.</a:t>
            </a:r>
          </a:p>
          <a:p>
            <a:pPr marL="265113" marR="0" lvl="0" indent="-173038"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uk-UA" altLang="ko-KR" sz="1600" b="0" i="0" u="none" strike="noStrike" cap="none" normalizeH="0" baseline="0" dirty="0" smtClean="0">
                <a:ln>
                  <a:noFill/>
                </a:ln>
                <a:solidFill>
                  <a:schemeClr val="tx1"/>
                </a:solidFill>
                <a:effectLst/>
                <a:ea typeface="Batang" pitchFamily="18" charset="-127"/>
                <a:cs typeface="Times New Roman" pitchFamily="18" charset="0"/>
              </a:rPr>
              <a:t>Статистичний </a:t>
            </a:r>
            <a:r>
              <a:rPr kumimoji="0" lang="uk-UA" altLang="ko-KR" sz="1600" b="0" i="0" u="none" strike="noStrike" cap="none" normalizeH="0" baseline="0" dirty="0" smtClean="0">
                <a:ln>
                  <a:noFill/>
                </a:ln>
                <a:solidFill>
                  <a:schemeClr val="tx1"/>
                </a:solidFill>
                <a:effectLst/>
                <a:ea typeface="Batang" pitchFamily="18" charset="-127"/>
                <a:cs typeface="Times New Roman" pitchFamily="18" charset="0"/>
              </a:rPr>
              <a:t>метод визначить, що в тексті знижена (до нуля) частота символу "а</a:t>
            </a:r>
            <a:r>
              <a:rPr kumimoji="0" lang="uk-UA" altLang="ko-KR" sz="1600" b="0" i="0" u="none" strike="noStrike" cap="none" normalizeH="0" baseline="0" dirty="0" smtClean="0">
                <a:ln>
                  <a:noFill/>
                </a:ln>
                <a:solidFill>
                  <a:schemeClr val="tx1"/>
                </a:solidFill>
                <a:effectLst/>
                <a:ea typeface="Batang" pitchFamily="18" charset="-127"/>
                <a:cs typeface="Times New Roman" pitchFamily="18" charset="0"/>
              </a:rPr>
              <a:t>".</a:t>
            </a:r>
          </a:p>
          <a:p>
            <a:pPr marL="265113" lvl="0" indent="-173038" algn="just" eaLnBrk="0" fontAlgn="base" hangingPunct="0">
              <a:spcBef>
                <a:spcPct val="0"/>
              </a:spcBef>
              <a:spcAft>
                <a:spcPct val="0"/>
              </a:spcAft>
              <a:buFont typeface="Wingdings" pitchFamily="2" charset="2"/>
              <a:buChar char="§"/>
            </a:pPr>
            <a:r>
              <a:rPr kumimoji="0" lang="uk-UA" altLang="ko-KR" sz="1600" b="0" i="0" u="none" strike="noStrike" cap="none" normalizeH="0" baseline="0" dirty="0" smtClean="0">
                <a:ln>
                  <a:noFill/>
                </a:ln>
                <a:solidFill>
                  <a:schemeClr val="tx1"/>
                </a:solidFill>
                <a:effectLst/>
                <a:ea typeface="Batang" pitchFamily="18" charset="-127"/>
                <a:cs typeface="Times New Roman" pitchFamily="18" charset="0"/>
              </a:rPr>
              <a:t>А </a:t>
            </a:r>
            <a:r>
              <a:rPr kumimoji="0" lang="uk-UA" altLang="ko-KR" sz="1600" b="0" i="0" u="none" strike="noStrike" cap="none" normalizeH="0" baseline="0" dirty="0" smtClean="0">
                <a:ln>
                  <a:noFill/>
                </a:ln>
                <a:solidFill>
                  <a:schemeClr val="tx1"/>
                </a:solidFill>
                <a:effectLst/>
                <a:ea typeface="Batang" pitchFamily="18" charset="-127"/>
                <a:cs typeface="Times New Roman" pitchFamily="18" charset="0"/>
              </a:rPr>
              <a:t>метод шаблонів повідомить про виявлення поєднань символів "бz" і "zн", що однозначно підтвердить факт </a:t>
            </a:r>
            <a:r>
              <a:rPr lang="uk-UA" altLang="ko-KR" sz="1600" dirty="0" smtClean="0">
                <a:ea typeface="Batang" pitchFamily="18" charset="-127"/>
                <a:cs typeface="Times New Roman" pitchFamily="18" charset="0"/>
              </a:rPr>
              <a:t>пророблених з </a:t>
            </a:r>
            <a:r>
              <a:rPr lang="uk-UA" altLang="ko-KR" sz="1600" dirty="0" smtClean="0">
                <a:ea typeface="Batang" pitchFamily="18" charset="-127"/>
                <a:cs typeface="Times New Roman" pitchFamily="18" charset="0"/>
              </a:rPr>
              <a:t>текстом маніпуляцій</a:t>
            </a:r>
            <a:r>
              <a:rPr lang="uk-UA" altLang="ko-KR" sz="1600" dirty="0" smtClean="0">
                <a:ea typeface="Batang" pitchFamily="18" charset="-127"/>
                <a:cs typeface="Times New Roman" pitchFamily="18" charset="0"/>
              </a:rPr>
              <a:t>.</a:t>
            </a:r>
            <a:endParaRPr kumimoji="0" lang="uk-UA" altLang="ko-KR" sz="1600" b="0" i="0" u="none" strike="noStrike" cap="none" normalizeH="0" baseline="0" dirty="0" smtClean="0">
              <a:ln>
                <a:noFill/>
              </a:ln>
              <a:solidFill>
                <a:schemeClr val="tx1"/>
              </a:solidFill>
              <a:effectLst/>
              <a:cs typeface="Arial" pitchFamily="34" charset="0"/>
            </a:endParaRPr>
          </a:p>
          <a:p>
            <a:pPr marL="0" marR="0" lvl="0" indent="485775" algn="just" defTabSz="914400" rtl="0" eaLnBrk="0" fontAlgn="base" latinLnBrk="0" hangingPunct="0">
              <a:lnSpc>
                <a:spcPct val="100000"/>
              </a:lnSpc>
              <a:spcBef>
                <a:spcPct val="0"/>
              </a:spcBef>
              <a:spcAft>
                <a:spcPct val="0"/>
              </a:spcAft>
              <a:buClrTx/>
              <a:buSzTx/>
              <a:buFontTx/>
              <a:buNone/>
              <a:tabLst/>
            </a:pPr>
            <a:r>
              <a:rPr kumimoji="0" lang="uk-UA" altLang="ko-KR" b="0" i="0" u="none" strike="noStrike" cap="none" normalizeH="0" baseline="0" dirty="0" smtClean="0">
                <a:ln>
                  <a:noFill/>
                </a:ln>
                <a:solidFill>
                  <a:schemeClr val="tx1"/>
                </a:solidFill>
                <a:effectLst/>
                <a:ea typeface="Batang" pitchFamily="18" charset="-127"/>
                <a:cs typeface="Times New Roman" pitchFamily="18" charset="0"/>
              </a:rPr>
              <a:t>Важливо, що метод шаблонів: не вимагає ліцензування словників природної мови; не вимагає вивчення частотного розподілу букв алфавіту в тексті; дозволяє провести налаштування на безліч символів; для більшості продуктів дозволяє гнучко налаштовувати кількісні показники виявлення підозрілих комбінацій символів; забезпечує прозору логіку роботи правил контролю. До важливих моментів використання методу варто віднести контроль символів, відповідних знаків пунктуації. Якщо в якомусь конкретному тексті відсутні, скажімо, лапки або знак питання, зловмисник може спробувати використати їх для підміни букв. При цьому включення в наведене вище правило цих символів може суттєво підвищити рівень помилкових спрацьовувань при перевірці інших документів, що містять лапки або знак питання.</a:t>
            </a:r>
            <a:endParaRPr kumimoji="0" lang="uk-UA" altLang="ko-KR"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5FFCC">
            <a:alpha val="40000"/>
          </a:srgb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3175"/>
            <a:ext cx="9158288" cy="269875"/>
          </a:xfrm>
          <a:solidFill>
            <a:schemeClr val="accent4">
              <a:lumMod val="40000"/>
              <a:lumOff val="60000"/>
            </a:schemeClr>
          </a:solidFill>
        </p:spPr>
        <p:txBody>
          <a:bodyPr lIns="0" tIns="0" rIns="0" bIns="0">
            <a:normAutofit/>
          </a:bodyPr>
          <a:lstStyle/>
          <a:p>
            <a:pPr algn="r"/>
            <a:r>
              <a:rPr lang="uk-UA" sz="1600" b="1" i="1" dirty="0">
                <a:solidFill>
                  <a:schemeClr val="accent2"/>
                </a:solidFill>
                <a:latin typeface="Book Antiqua" pitchFamily="18" charset="0"/>
              </a:rPr>
              <a:t> </a:t>
            </a:r>
            <a:r>
              <a:rPr lang="uk-UA" sz="1600" b="1" i="1" dirty="0" smtClean="0">
                <a:solidFill>
                  <a:schemeClr val="accent2"/>
                </a:solidFill>
                <a:latin typeface="Book Antiqua" pitchFamily="18" charset="0"/>
              </a:rPr>
              <a:t>І н с т р у м е н т и     к і б е р б е з п  е к и .</a:t>
            </a:r>
          </a:p>
        </p:txBody>
      </p:sp>
      <p:sp>
        <p:nvSpPr>
          <p:cNvPr id="20483"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20484" name="Rectangle 4"/>
          <p:cNvSpPr>
            <a:spLocks noChangeArrowheads="1"/>
          </p:cNvSpPr>
          <p:nvPr/>
        </p:nvSpPr>
        <p:spPr bwMode="auto">
          <a:xfrm>
            <a:off x="0" y="6583363"/>
            <a:ext cx="9158288" cy="269875"/>
          </a:xfrm>
          <a:prstGeom prst="rect">
            <a:avLst/>
          </a:prstGeom>
          <a:solidFill>
            <a:schemeClr val="accent4">
              <a:lumMod val="40000"/>
              <a:lumOff val="60000"/>
            </a:schemeClr>
          </a:solidFill>
          <a:ln w="25400">
            <a:noFill/>
            <a:miter lim="800000"/>
            <a:headEnd/>
            <a:tailEnd/>
          </a:ln>
        </p:spPr>
        <p:txBody>
          <a:bodyPr lIns="0" tIns="0" rIns="0" bIns="0" anchor="ctr"/>
          <a:lstStyle/>
          <a:p>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Л е к ц і я   </a:t>
            </a:r>
            <a:r>
              <a:rPr lang="uk-UA" sz="1600" b="1" i="1" dirty="0" smtClean="0">
                <a:solidFill>
                  <a:schemeClr val="accent2"/>
                </a:solidFill>
                <a:latin typeface="Book Antiqua" pitchFamily="18" charset="0"/>
              </a:rPr>
              <a:t>4								        - </a:t>
            </a:r>
            <a:fld id="{21652145-D14C-434F-A97C-B4E43F934062}" type="slidenum">
              <a:rPr lang="uk-UA" sz="1600" b="1" i="1" smtClean="0">
                <a:solidFill>
                  <a:schemeClr val="accent2"/>
                </a:solidFill>
                <a:latin typeface="Book Antiqua" pitchFamily="18" charset="0"/>
              </a:rPr>
              <a:pPr/>
              <a:t>14</a:t>
            </a:fld>
            <a:r>
              <a:rPr lang="uk-UA" sz="1600" b="1" i="1" dirty="0" smtClean="0">
                <a:solidFill>
                  <a:schemeClr val="accent2"/>
                </a:solidFill>
                <a:latin typeface="Book Antiqua" pitchFamily="18" charset="0"/>
              </a:rPr>
              <a:t> -</a:t>
            </a:r>
            <a:endParaRPr lang="uk-UA" sz="1600" b="1" i="1" dirty="0">
              <a:solidFill>
                <a:schemeClr val="tx2"/>
              </a:solidFill>
              <a:latin typeface="Book Antiqua" pitchFamily="18" charset="0"/>
            </a:endParaRPr>
          </a:p>
        </p:txBody>
      </p:sp>
      <p:sp>
        <p:nvSpPr>
          <p:cNvPr id="20485"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sp>
        <p:nvSpPr>
          <p:cNvPr id="20486" name="Rectangle 6"/>
          <p:cNvSpPr>
            <a:spLocks noChangeArrowheads="1"/>
          </p:cNvSpPr>
          <p:nvPr/>
        </p:nvSpPr>
        <p:spPr bwMode="auto">
          <a:xfrm>
            <a:off x="0" y="403225"/>
            <a:ext cx="8001024" cy="400110"/>
          </a:xfrm>
          <a:prstGeom prst="rect">
            <a:avLst/>
          </a:prstGeom>
          <a:solidFill>
            <a:schemeClr val="accent2">
              <a:lumMod val="20000"/>
              <a:lumOff val="80000"/>
            </a:schemeClr>
          </a:solidFill>
          <a:ln w="9525">
            <a:noFill/>
            <a:miter lim="800000"/>
            <a:headEnd/>
            <a:tailEnd/>
          </a:ln>
        </p:spPr>
        <p:txBody>
          <a:bodyPr wrap="square">
            <a:spAutoFit/>
          </a:bodyPr>
          <a:lstStyle/>
          <a:p>
            <a:r>
              <a:rPr lang="en-US" sz="2000" b="1" i="1" dirty="0" smtClean="0">
                <a:solidFill>
                  <a:schemeClr val="accent2"/>
                </a:solidFill>
              </a:rPr>
              <a:t>12.3. </a:t>
            </a:r>
            <a:r>
              <a:rPr lang="uk-UA" sz="2000" b="1" i="1" dirty="0" smtClean="0">
                <a:solidFill>
                  <a:schemeClr val="tx2">
                    <a:lumMod val="75000"/>
                  </a:schemeClr>
                </a:solidFill>
              </a:rPr>
              <a:t>Класифікація </a:t>
            </a:r>
            <a:r>
              <a:rPr lang="en-US" sz="2000" b="1" i="1" dirty="0" smtClean="0">
                <a:solidFill>
                  <a:schemeClr val="tx2">
                    <a:lumMod val="75000"/>
                  </a:schemeClr>
                </a:solidFill>
              </a:rPr>
              <a:t>DLP</a:t>
            </a:r>
            <a:r>
              <a:rPr lang="ru-RU" sz="2000" b="1" i="1" dirty="0" smtClean="0">
                <a:solidFill>
                  <a:schemeClr val="tx2">
                    <a:lumMod val="75000"/>
                  </a:schemeClr>
                </a:solidFill>
              </a:rPr>
              <a:t>-</a:t>
            </a:r>
            <a:r>
              <a:rPr lang="uk-UA" sz="2000" b="1" i="1" dirty="0" smtClean="0">
                <a:solidFill>
                  <a:schemeClr val="tx2">
                    <a:lumMod val="75000"/>
                  </a:schemeClr>
                </a:solidFill>
              </a:rPr>
              <a:t>систем.</a:t>
            </a:r>
            <a:endParaRPr lang="uk-UA" sz="2000" b="1" i="1" dirty="0">
              <a:solidFill>
                <a:schemeClr val="tx2">
                  <a:lumMod val="75000"/>
                </a:schemeClr>
              </a:solidFill>
            </a:endParaRPr>
          </a:p>
        </p:txBody>
      </p:sp>
      <p:sp>
        <p:nvSpPr>
          <p:cNvPr id="7" name="AutoShape 8"/>
          <p:cNvSpPr>
            <a:spLocks noChangeArrowheads="1"/>
          </p:cNvSpPr>
          <p:nvPr/>
        </p:nvSpPr>
        <p:spPr bwMode="auto">
          <a:xfrm>
            <a:off x="323850" y="981075"/>
            <a:ext cx="4508500" cy="496888"/>
          </a:xfrm>
          <a:prstGeom prst="roundRect">
            <a:avLst>
              <a:gd name="adj" fmla="val 16667"/>
            </a:avLst>
          </a:prstGeom>
          <a:noFill/>
          <a:ln w="9525">
            <a:noFill/>
            <a:round/>
            <a:headEnd/>
            <a:tailEnd/>
          </a:ln>
        </p:spPr>
        <p:txBody>
          <a:bodyPr anchor="ctr">
            <a:spAutoFit/>
          </a:bodyPr>
          <a:lstStyle/>
          <a:p>
            <a:pPr algn="ctr"/>
            <a:r>
              <a:rPr lang="uk-UA" sz="2400" b="1" dirty="0">
                <a:latin typeface="Times New Roman" pitchFamily="18" charset="0"/>
              </a:rPr>
              <a:t>1. за мережною архітектурою</a:t>
            </a:r>
            <a:endParaRPr lang="ru-RU" sz="2400" b="1" dirty="0">
              <a:latin typeface="Times New Roman" pitchFamily="18" charset="0"/>
            </a:endParaRPr>
          </a:p>
        </p:txBody>
      </p:sp>
      <p:sp>
        <p:nvSpPr>
          <p:cNvPr id="8" name="AutoShape 9"/>
          <p:cNvSpPr>
            <a:spLocks noChangeArrowheads="1"/>
          </p:cNvSpPr>
          <p:nvPr/>
        </p:nvSpPr>
        <p:spPr bwMode="auto">
          <a:xfrm>
            <a:off x="539750" y="1125538"/>
            <a:ext cx="2303463" cy="1641475"/>
          </a:xfrm>
          <a:prstGeom prst="flowChartTerminator">
            <a:avLst/>
          </a:prstGeom>
          <a:noFill/>
          <a:ln w="9525">
            <a:noFill/>
            <a:miter lim="800000"/>
            <a:headEnd/>
            <a:tailEnd/>
          </a:ln>
        </p:spPr>
        <p:txBody>
          <a:bodyPr anchor="ctr">
            <a:spAutoFit/>
          </a:bodyPr>
          <a:lstStyle/>
          <a:p>
            <a:r>
              <a:rPr lang="en-US" altLang="ko-KR" sz="2400" dirty="0">
                <a:latin typeface="Times New Roman" pitchFamily="18" charset="0"/>
                <a:ea typeface="Batang" pitchFamily="18" charset="-127"/>
              </a:rPr>
              <a:t>– </a:t>
            </a:r>
            <a:r>
              <a:rPr lang="uk-UA" altLang="ko-KR" sz="2400" dirty="0">
                <a:latin typeface="Times New Roman" pitchFamily="18" charset="0"/>
              </a:rPr>
              <a:t>шлюзові</a:t>
            </a:r>
            <a:r>
              <a:rPr lang="en-US" altLang="ko-KR" sz="2400" dirty="0">
                <a:latin typeface="Times New Roman" pitchFamily="18" charset="0"/>
                <a:ea typeface="굴림" pitchFamily="34" charset="-127"/>
              </a:rPr>
              <a:t>;</a:t>
            </a:r>
          </a:p>
          <a:p>
            <a:r>
              <a:rPr lang="en-US" altLang="ko-KR" sz="2400" dirty="0">
                <a:latin typeface="Times New Roman" pitchFamily="18" charset="0"/>
                <a:ea typeface="굴림" pitchFamily="34" charset="-127"/>
              </a:rPr>
              <a:t>–</a:t>
            </a:r>
            <a:r>
              <a:rPr lang="uk-UA" altLang="ko-KR" sz="2400" dirty="0">
                <a:latin typeface="Times New Roman" pitchFamily="18" charset="0"/>
              </a:rPr>
              <a:t> </a:t>
            </a:r>
            <a:r>
              <a:rPr lang="uk-UA" altLang="ko-KR" sz="2400" dirty="0" err="1">
                <a:latin typeface="Times New Roman" pitchFamily="18" charset="0"/>
              </a:rPr>
              <a:t>хостові</a:t>
            </a:r>
            <a:r>
              <a:rPr lang="ru-RU" altLang="ko-KR" sz="2400" dirty="0">
                <a:latin typeface="Times New Roman" pitchFamily="18" charset="0"/>
              </a:rPr>
              <a:t>;</a:t>
            </a:r>
            <a:endParaRPr lang="en-US" altLang="ko-KR" sz="2400" dirty="0">
              <a:latin typeface="Times New Roman" pitchFamily="18" charset="0"/>
              <a:ea typeface="굴림" pitchFamily="34" charset="-127"/>
            </a:endParaRPr>
          </a:p>
          <a:p>
            <a:r>
              <a:rPr lang="en-US" altLang="ko-KR" sz="2400" dirty="0">
                <a:latin typeface="Times New Roman" pitchFamily="18" charset="0"/>
                <a:ea typeface="굴림" pitchFamily="34" charset="-127"/>
              </a:rPr>
              <a:t>–</a:t>
            </a:r>
            <a:r>
              <a:rPr lang="uk-UA" altLang="ko-KR" sz="2400" dirty="0">
                <a:latin typeface="Times New Roman" pitchFamily="18" charset="0"/>
              </a:rPr>
              <a:t> універсальні</a:t>
            </a:r>
            <a:r>
              <a:rPr lang="en-US" altLang="ko-KR" dirty="0">
                <a:ea typeface="굴림" pitchFamily="34" charset="-127"/>
              </a:rPr>
              <a:t>.</a:t>
            </a:r>
            <a:endParaRPr lang="ru-RU" dirty="0"/>
          </a:p>
        </p:txBody>
      </p:sp>
      <p:sp>
        <p:nvSpPr>
          <p:cNvPr id="9" name="AutoShape 13"/>
          <p:cNvSpPr>
            <a:spLocks noChangeArrowheads="1"/>
          </p:cNvSpPr>
          <p:nvPr/>
        </p:nvSpPr>
        <p:spPr bwMode="auto">
          <a:xfrm>
            <a:off x="395288" y="2708275"/>
            <a:ext cx="5969000" cy="496888"/>
          </a:xfrm>
          <a:prstGeom prst="roundRect">
            <a:avLst>
              <a:gd name="adj" fmla="val 16667"/>
            </a:avLst>
          </a:prstGeom>
          <a:noFill/>
          <a:ln w="9525">
            <a:noFill/>
            <a:round/>
            <a:headEnd/>
            <a:tailEnd/>
          </a:ln>
        </p:spPr>
        <p:txBody>
          <a:bodyPr anchor="ctr">
            <a:spAutoFit/>
          </a:bodyPr>
          <a:lstStyle/>
          <a:p>
            <a:pPr algn="ctr"/>
            <a:r>
              <a:rPr lang="en-US" sz="2400" b="1">
                <a:latin typeface="Times New Roman" pitchFamily="18" charset="0"/>
              </a:rPr>
              <a:t>2. </a:t>
            </a:r>
            <a:r>
              <a:rPr lang="uk-UA" sz="2400" b="1">
                <a:latin typeface="Times New Roman" pitchFamily="18" charset="0"/>
              </a:rPr>
              <a:t>за можливість блокування інформації</a:t>
            </a:r>
            <a:r>
              <a:rPr lang="en-US" sz="2400" b="1">
                <a:latin typeface="Times New Roman" pitchFamily="18" charset="0"/>
              </a:rPr>
              <a:t>:</a:t>
            </a:r>
            <a:r>
              <a:rPr lang="ru-RU" sz="2400" b="1">
                <a:latin typeface="Times New Roman" pitchFamily="18" charset="0"/>
              </a:rPr>
              <a:t> </a:t>
            </a:r>
          </a:p>
        </p:txBody>
      </p:sp>
      <p:sp>
        <p:nvSpPr>
          <p:cNvPr id="10" name="AutoShape 14"/>
          <p:cNvSpPr>
            <a:spLocks noChangeArrowheads="1"/>
          </p:cNvSpPr>
          <p:nvPr/>
        </p:nvSpPr>
        <p:spPr bwMode="auto">
          <a:xfrm>
            <a:off x="611188" y="2852738"/>
            <a:ext cx="2520950" cy="1641475"/>
          </a:xfrm>
          <a:prstGeom prst="flowChartTerminator">
            <a:avLst/>
          </a:prstGeom>
          <a:noFill/>
          <a:ln w="9525">
            <a:noFill/>
            <a:miter lim="800000"/>
            <a:headEnd/>
            <a:tailEnd/>
          </a:ln>
        </p:spPr>
        <p:txBody>
          <a:bodyPr anchor="ctr">
            <a:spAutoFit/>
          </a:bodyPr>
          <a:lstStyle/>
          <a:p>
            <a:r>
              <a:rPr lang="en-US" altLang="ko-KR" sz="2400">
                <a:latin typeface="Times New Roman" pitchFamily="18" charset="0"/>
                <a:ea typeface="Batang" pitchFamily="18" charset="-127"/>
              </a:rPr>
              <a:t>–</a:t>
            </a:r>
            <a:r>
              <a:rPr lang="uk-UA" altLang="ko-KR" sz="2400">
                <a:latin typeface="Times New Roman" pitchFamily="18" charset="0"/>
              </a:rPr>
              <a:t> активні</a:t>
            </a:r>
            <a:r>
              <a:rPr lang="en-US" altLang="ko-KR" sz="2400">
                <a:latin typeface="Times New Roman" pitchFamily="18" charset="0"/>
                <a:ea typeface="굴림" pitchFamily="34" charset="-127"/>
              </a:rPr>
              <a:t>;</a:t>
            </a:r>
          </a:p>
          <a:p>
            <a:r>
              <a:rPr lang="en-US" altLang="ko-KR" sz="2400">
                <a:latin typeface="Times New Roman" pitchFamily="18" charset="0"/>
                <a:ea typeface="굴림" pitchFamily="34" charset="-127"/>
              </a:rPr>
              <a:t>–</a:t>
            </a:r>
            <a:r>
              <a:rPr lang="uk-UA" altLang="ko-KR" sz="2400">
                <a:latin typeface="Times New Roman" pitchFamily="18" charset="0"/>
              </a:rPr>
              <a:t> пасивні</a:t>
            </a:r>
            <a:r>
              <a:rPr lang="en-US" altLang="ko-KR" sz="2400">
                <a:latin typeface="Times New Roman" pitchFamily="18" charset="0"/>
                <a:ea typeface="굴림" pitchFamily="34" charset="-127"/>
              </a:rPr>
              <a:t>;</a:t>
            </a:r>
          </a:p>
          <a:p>
            <a:r>
              <a:rPr lang="en-US" altLang="ko-KR" sz="2400">
                <a:latin typeface="Times New Roman" pitchFamily="18" charset="0"/>
                <a:ea typeface="굴림" pitchFamily="34" charset="-127"/>
              </a:rPr>
              <a:t>–</a:t>
            </a:r>
            <a:r>
              <a:rPr lang="uk-UA" altLang="ko-KR" sz="2400">
                <a:latin typeface="Times New Roman" pitchFamily="18" charset="0"/>
              </a:rPr>
              <a:t> комбіновані.</a:t>
            </a:r>
            <a:endParaRPr lang="ru-RU" sz="2400">
              <a:latin typeface="Times New Roman" pitchFamily="18" charset="0"/>
            </a:endParaRPr>
          </a:p>
        </p:txBody>
      </p:sp>
      <p:sp>
        <p:nvSpPr>
          <p:cNvPr id="11" name="AutoShape 18"/>
          <p:cNvSpPr>
            <a:spLocks noChangeArrowheads="1"/>
          </p:cNvSpPr>
          <p:nvPr/>
        </p:nvSpPr>
        <p:spPr bwMode="auto">
          <a:xfrm>
            <a:off x="323850" y="4581525"/>
            <a:ext cx="6461125" cy="496888"/>
          </a:xfrm>
          <a:prstGeom prst="roundRect">
            <a:avLst>
              <a:gd name="adj" fmla="val 16667"/>
            </a:avLst>
          </a:prstGeom>
          <a:noFill/>
          <a:ln w="9525">
            <a:noFill/>
            <a:round/>
            <a:headEnd/>
            <a:tailEnd/>
          </a:ln>
        </p:spPr>
        <p:txBody>
          <a:bodyPr anchor="ctr">
            <a:spAutoFit/>
          </a:bodyPr>
          <a:lstStyle/>
          <a:p>
            <a:pPr algn="ctr"/>
            <a:r>
              <a:rPr lang="uk-UA" sz="2400" b="1">
                <a:latin typeface="Times New Roman" pitchFamily="18" charset="0"/>
              </a:rPr>
              <a:t>3. за вартістю та термінами впровадження</a:t>
            </a:r>
            <a:r>
              <a:rPr lang="en-US" sz="2400" b="1">
                <a:latin typeface="Times New Roman" pitchFamily="18" charset="0"/>
              </a:rPr>
              <a:t>:</a:t>
            </a:r>
            <a:r>
              <a:rPr lang="ru-RU" sz="2400" b="1">
                <a:latin typeface="Times New Roman" pitchFamily="18" charset="0"/>
              </a:rPr>
              <a:t> </a:t>
            </a:r>
          </a:p>
        </p:txBody>
      </p:sp>
      <p:sp>
        <p:nvSpPr>
          <p:cNvPr id="12" name="AutoShape 19"/>
          <p:cNvSpPr>
            <a:spLocks noChangeArrowheads="1"/>
          </p:cNvSpPr>
          <p:nvPr/>
        </p:nvSpPr>
        <p:spPr bwMode="auto">
          <a:xfrm>
            <a:off x="684213" y="4797425"/>
            <a:ext cx="2160587" cy="1125538"/>
          </a:xfrm>
          <a:prstGeom prst="flowChartTerminator">
            <a:avLst/>
          </a:prstGeom>
          <a:noFill/>
          <a:ln w="9525">
            <a:noFill/>
            <a:miter lim="800000"/>
            <a:headEnd/>
            <a:tailEnd/>
          </a:ln>
        </p:spPr>
        <p:txBody>
          <a:bodyPr anchor="ctr">
            <a:spAutoFit/>
          </a:bodyPr>
          <a:lstStyle/>
          <a:p>
            <a:r>
              <a:rPr lang="en-US" altLang="ko-KR" sz="2400">
                <a:latin typeface="Times New Roman" pitchFamily="18" charset="0"/>
                <a:ea typeface="Batang" pitchFamily="18" charset="-127"/>
              </a:rPr>
              <a:t>–</a:t>
            </a:r>
            <a:r>
              <a:rPr lang="uk-UA" altLang="ko-KR" sz="2400">
                <a:latin typeface="Times New Roman" pitchFamily="18" charset="0"/>
              </a:rPr>
              <a:t> важкі</a:t>
            </a:r>
            <a:r>
              <a:rPr lang="en-US" altLang="ko-KR" sz="2400">
                <a:latin typeface="Times New Roman" pitchFamily="18" charset="0"/>
                <a:ea typeface="굴림" pitchFamily="34" charset="-127"/>
              </a:rPr>
              <a:t>;</a:t>
            </a:r>
          </a:p>
          <a:p>
            <a:r>
              <a:rPr lang="en-US" altLang="ko-KR" sz="2400">
                <a:latin typeface="Times New Roman" pitchFamily="18" charset="0"/>
                <a:ea typeface="굴림" pitchFamily="34" charset="-127"/>
              </a:rPr>
              <a:t>–</a:t>
            </a:r>
            <a:r>
              <a:rPr lang="uk-UA" altLang="ko-KR" sz="2400">
                <a:latin typeface="Times New Roman" pitchFamily="18" charset="0"/>
              </a:rPr>
              <a:t> легкі.</a:t>
            </a:r>
            <a:endParaRPr lang="ru-RU"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5FFCC">
            <a:alpha val="40000"/>
          </a:srgb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3175"/>
            <a:ext cx="9158288" cy="269875"/>
          </a:xfrm>
          <a:solidFill>
            <a:schemeClr val="accent4">
              <a:lumMod val="40000"/>
              <a:lumOff val="60000"/>
            </a:schemeClr>
          </a:solidFill>
        </p:spPr>
        <p:txBody>
          <a:bodyPr lIns="0" tIns="0" rIns="0" bIns="0">
            <a:normAutofit/>
          </a:bodyPr>
          <a:lstStyle/>
          <a:p>
            <a:pPr algn="r"/>
            <a:r>
              <a:rPr lang="uk-UA" sz="1600" b="1" i="1" dirty="0">
                <a:solidFill>
                  <a:schemeClr val="accent2"/>
                </a:solidFill>
                <a:latin typeface="Book Antiqua" pitchFamily="18" charset="0"/>
              </a:rPr>
              <a:t> </a:t>
            </a:r>
            <a:r>
              <a:rPr lang="uk-UA" sz="1600" b="1" i="1" dirty="0" smtClean="0">
                <a:solidFill>
                  <a:schemeClr val="accent2"/>
                </a:solidFill>
                <a:latin typeface="Book Antiqua" pitchFamily="18" charset="0"/>
              </a:rPr>
              <a:t>І н с т р у м е н т и     к і б е р б е з п  е к и .</a:t>
            </a:r>
          </a:p>
        </p:txBody>
      </p:sp>
      <p:sp>
        <p:nvSpPr>
          <p:cNvPr id="20483"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20484" name="Rectangle 4"/>
          <p:cNvSpPr>
            <a:spLocks noChangeArrowheads="1"/>
          </p:cNvSpPr>
          <p:nvPr/>
        </p:nvSpPr>
        <p:spPr bwMode="auto">
          <a:xfrm>
            <a:off x="0" y="6583363"/>
            <a:ext cx="9158288" cy="269875"/>
          </a:xfrm>
          <a:prstGeom prst="rect">
            <a:avLst/>
          </a:prstGeom>
          <a:solidFill>
            <a:schemeClr val="accent4">
              <a:lumMod val="40000"/>
              <a:lumOff val="60000"/>
            </a:schemeClr>
          </a:solidFill>
          <a:ln w="25400">
            <a:noFill/>
            <a:miter lim="800000"/>
            <a:headEnd/>
            <a:tailEnd/>
          </a:ln>
        </p:spPr>
        <p:txBody>
          <a:bodyPr lIns="0" tIns="0" rIns="0" bIns="0" anchor="ctr"/>
          <a:lstStyle/>
          <a:p>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Л е к ц і я   </a:t>
            </a:r>
            <a:r>
              <a:rPr lang="uk-UA" sz="1600" b="1" i="1" dirty="0" smtClean="0">
                <a:solidFill>
                  <a:schemeClr val="accent2"/>
                </a:solidFill>
                <a:latin typeface="Book Antiqua" pitchFamily="18" charset="0"/>
              </a:rPr>
              <a:t>4								        - </a:t>
            </a:r>
            <a:fld id="{21652145-D14C-434F-A97C-B4E43F934062}" type="slidenum">
              <a:rPr lang="uk-UA" sz="1600" b="1" i="1" smtClean="0">
                <a:solidFill>
                  <a:schemeClr val="accent2"/>
                </a:solidFill>
                <a:latin typeface="Book Antiqua" pitchFamily="18" charset="0"/>
              </a:rPr>
              <a:pPr/>
              <a:t>15</a:t>
            </a:fld>
            <a:r>
              <a:rPr lang="uk-UA" sz="1600" b="1" i="1" dirty="0" smtClean="0">
                <a:solidFill>
                  <a:schemeClr val="accent2"/>
                </a:solidFill>
                <a:latin typeface="Book Antiqua" pitchFamily="18" charset="0"/>
              </a:rPr>
              <a:t> -</a:t>
            </a:r>
            <a:endParaRPr lang="uk-UA" sz="1600" b="1" i="1" dirty="0">
              <a:solidFill>
                <a:schemeClr val="tx2"/>
              </a:solidFill>
              <a:latin typeface="Book Antiqua" pitchFamily="18" charset="0"/>
            </a:endParaRPr>
          </a:p>
        </p:txBody>
      </p:sp>
      <p:sp>
        <p:nvSpPr>
          <p:cNvPr id="20485"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sp>
        <p:nvSpPr>
          <p:cNvPr id="20486" name="Rectangle 6"/>
          <p:cNvSpPr>
            <a:spLocks noChangeArrowheads="1"/>
          </p:cNvSpPr>
          <p:nvPr/>
        </p:nvSpPr>
        <p:spPr bwMode="auto">
          <a:xfrm>
            <a:off x="0" y="403225"/>
            <a:ext cx="7286644" cy="400110"/>
          </a:xfrm>
          <a:prstGeom prst="rect">
            <a:avLst/>
          </a:prstGeom>
          <a:solidFill>
            <a:schemeClr val="accent2">
              <a:lumMod val="20000"/>
              <a:lumOff val="80000"/>
            </a:schemeClr>
          </a:solidFill>
          <a:ln w="9525">
            <a:noFill/>
            <a:miter lim="800000"/>
            <a:headEnd/>
            <a:tailEnd/>
          </a:ln>
        </p:spPr>
        <p:txBody>
          <a:bodyPr wrap="square">
            <a:spAutoFit/>
          </a:bodyPr>
          <a:lstStyle/>
          <a:p>
            <a:r>
              <a:rPr lang="uk-UA" sz="2000" b="1" i="1" dirty="0" smtClean="0">
                <a:solidFill>
                  <a:schemeClr val="accent2"/>
                </a:solidFill>
              </a:rPr>
              <a:t>4</a:t>
            </a:r>
            <a:r>
              <a:rPr lang="en-US" sz="2000" b="1" i="1" dirty="0" smtClean="0">
                <a:solidFill>
                  <a:schemeClr val="accent2"/>
                </a:solidFill>
              </a:rPr>
              <a:t>. </a:t>
            </a:r>
            <a:r>
              <a:rPr lang="ru-RU" sz="2000" b="1" i="1" dirty="0" err="1" smtClean="0">
                <a:solidFill>
                  <a:schemeClr val="tx2">
                    <a:lumMod val="75000"/>
                  </a:schemeClr>
                </a:solidFill>
              </a:rPr>
              <a:t>Приклади</a:t>
            </a:r>
            <a:r>
              <a:rPr lang="ru-RU" sz="2000" b="1" i="1" dirty="0" smtClean="0">
                <a:solidFill>
                  <a:schemeClr val="tx2">
                    <a:lumMod val="75000"/>
                  </a:schemeClr>
                </a:solidFill>
              </a:rPr>
              <a:t> </a:t>
            </a:r>
            <a:r>
              <a:rPr lang="en-US" sz="2000" b="1" i="1" dirty="0" smtClean="0">
                <a:solidFill>
                  <a:schemeClr val="tx2">
                    <a:lumMod val="75000"/>
                  </a:schemeClr>
                </a:solidFill>
              </a:rPr>
              <a:t>DLP.</a:t>
            </a:r>
            <a:endParaRPr lang="uk-UA" sz="2000" b="1" i="1" dirty="0">
              <a:solidFill>
                <a:schemeClr val="tx2">
                  <a:lumMod val="75000"/>
                </a:schemeClr>
              </a:solidFill>
            </a:endParaRPr>
          </a:p>
        </p:txBody>
      </p:sp>
      <p:sp>
        <p:nvSpPr>
          <p:cNvPr id="7" name="Содержимое 2"/>
          <p:cNvSpPr txBox="1">
            <a:spLocks/>
          </p:cNvSpPr>
          <p:nvPr/>
        </p:nvSpPr>
        <p:spPr>
          <a:xfrm>
            <a:off x="0" y="1550992"/>
            <a:ext cx="9144000" cy="1163628"/>
          </a:xfrm>
          <a:prstGeom prst="rect">
            <a:avLst/>
          </a:prstGeom>
        </p:spPr>
        <p:txBody>
          <a:bodyPr/>
          <a:lstStyle/>
          <a:p>
            <a:pPr marL="274638" marR="0" lvl="0" indent="-274638"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0" i="0" u="none" strike="noStrike" kern="1200" cap="none" spc="0" normalizeH="0" baseline="0" noProof="0" smtClean="0">
                <a:ln>
                  <a:noFill/>
                </a:ln>
                <a:solidFill>
                  <a:schemeClr val="tx1"/>
                </a:solidFill>
                <a:effectLst/>
                <a:uLnTx/>
                <a:uFillTx/>
                <a:latin typeface="Arial" pitchFamily="34" charset="0"/>
                <a:ea typeface="+mn-ea"/>
                <a:cs typeface="+mn-cs"/>
              </a:rPr>
              <a:t>		</a:t>
            </a:r>
            <a:r>
              <a:rPr kumimoji="0" lang="uk-UA" sz="2200" b="0" i="0" u="none" strike="noStrike" kern="1200" cap="none" spc="0" normalizeH="0" baseline="0" noProof="0" smtClean="0">
                <a:ln>
                  <a:noFill/>
                </a:ln>
                <a:solidFill>
                  <a:schemeClr val="tx1"/>
                </a:solidFill>
                <a:effectLst/>
                <a:uLnTx/>
                <a:uFillTx/>
                <a:latin typeface="Arial" pitchFamily="34" charset="0"/>
                <a:ea typeface="+mn-ea"/>
                <a:cs typeface="+mn-cs"/>
              </a:rPr>
              <a:t>Trend Micrо Data Loss Prevention - це сімейство рішень для захисту конфіденційних даних, метою якого є зниження ризиків втрати даних і підвищення контролю над їх використанням.</a:t>
            </a:r>
          </a:p>
          <a:p>
            <a:pPr marL="274638" marR="0" lvl="0" indent="-274638" algn="just" defTabSz="914400" rtl="0" eaLnBrk="1" fontAlgn="auto" latinLnBrk="0" hangingPunct="1">
              <a:lnSpc>
                <a:spcPct val="100000"/>
              </a:lnSpc>
              <a:spcBef>
                <a:spcPct val="20000"/>
              </a:spcBef>
              <a:spcAft>
                <a:spcPts val="0"/>
              </a:spcAft>
              <a:buClrTx/>
              <a:buSzTx/>
              <a:buFont typeface="Calibri" pitchFamily="34" charset="0"/>
              <a:buNone/>
              <a:tabLst/>
              <a:defRPr/>
            </a:pPr>
            <a:endParaRPr kumimoji="0" lang="ru-RU" sz="2200" b="0" i="0" u="none" strike="noStrike" kern="1200" cap="none" spc="0" normalizeH="0" baseline="0" noProof="0" dirty="0" smtClean="0">
              <a:ln>
                <a:noFill/>
              </a:ln>
              <a:solidFill>
                <a:schemeClr val="tx1"/>
              </a:solidFill>
              <a:effectLst/>
              <a:uLnTx/>
              <a:uFillTx/>
              <a:latin typeface="Arial" pitchFamily="34" charset="0"/>
              <a:ea typeface="+mn-ea"/>
              <a:cs typeface="+mn-cs"/>
            </a:endParaRPr>
          </a:p>
        </p:txBody>
      </p:sp>
      <p:sp>
        <p:nvSpPr>
          <p:cNvPr id="8" name="TextBox 4"/>
          <p:cNvSpPr txBox="1">
            <a:spLocks noChangeArrowheads="1"/>
          </p:cNvSpPr>
          <p:nvPr/>
        </p:nvSpPr>
        <p:spPr bwMode="auto">
          <a:xfrm>
            <a:off x="2068513" y="831854"/>
            <a:ext cx="5127625" cy="461665"/>
          </a:xfrm>
          <a:prstGeom prst="rect">
            <a:avLst/>
          </a:prstGeom>
          <a:noFill/>
          <a:ln w="9525">
            <a:noFill/>
            <a:miter lim="800000"/>
            <a:headEnd/>
            <a:tailEnd/>
          </a:ln>
        </p:spPr>
        <p:txBody>
          <a:bodyPr wrap="square">
            <a:spAutoFit/>
          </a:bodyPr>
          <a:lstStyle/>
          <a:p>
            <a:pPr algn="ctr"/>
            <a:r>
              <a:rPr lang="uk-UA" sz="2400" b="1"/>
              <a:t>Trend Micrо Data Loss Prevention</a:t>
            </a:r>
            <a:endParaRPr lang="ru-RU" sz="2400"/>
          </a:p>
        </p:txBody>
      </p:sp>
      <p:grpSp>
        <p:nvGrpSpPr>
          <p:cNvPr id="9" name="Группа 8"/>
          <p:cNvGrpSpPr/>
          <p:nvPr/>
        </p:nvGrpSpPr>
        <p:grpSpPr>
          <a:xfrm>
            <a:off x="323850" y="3336943"/>
            <a:ext cx="8281988" cy="2663825"/>
            <a:chOff x="323850" y="2420938"/>
            <a:chExt cx="8281988" cy="2663825"/>
          </a:xfrm>
        </p:grpSpPr>
        <p:sp>
          <p:nvSpPr>
            <p:cNvPr id="10" name="Text Box 9"/>
            <p:cNvSpPr txBox="1">
              <a:spLocks noChangeArrowheads="1"/>
            </p:cNvSpPr>
            <p:nvPr/>
          </p:nvSpPr>
          <p:spPr bwMode="auto">
            <a:xfrm>
              <a:off x="2051050" y="2420938"/>
              <a:ext cx="5329238" cy="457200"/>
            </a:xfrm>
            <a:prstGeom prst="rect">
              <a:avLst/>
            </a:prstGeom>
            <a:solidFill>
              <a:srgbClr val="FF99CC"/>
            </a:solidFill>
            <a:ln w="9525">
              <a:noFill/>
              <a:miter lim="800000"/>
              <a:headEnd/>
              <a:tailEnd/>
            </a:ln>
            <a:effectLst/>
          </p:spPr>
          <p:txBody>
            <a:bodyPr>
              <a:spAutoFit/>
            </a:bodyPr>
            <a:lstStyle/>
            <a:p>
              <a:pPr algn="ctr"/>
              <a:r>
                <a:rPr lang="uk-UA" sz="2400" b="1" dirty="0" err="1">
                  <a:solidFill>
                    <a:srgbClr val="FF0000"/>
                  </a:solidFill>
                </a:rPr>
                <a:t>Trend</a:t>
              </a:r>
              <a:r>
                <a:rPr lang="uk-UA" sz="2400" b="1" dirty="0">
                  <a:solidFill>
                    <a:srgbClr val="FF0000"/>
                  </a:solidFill>
                </a:rPr>
                <a:t> </a:t>
              </a:r>
              <a:r>
                <a:rPr lang="uk-UA" sz="2400" b="1" dirty="0" err="1">
                  <a:solidFill>
                    <a:srgbClr val="FF0000"/>
                  </a:solidFill>
                </a:rPr>
                <a:t>Micrо</a:t>
              </a:r>
              <a:r>
                <a:rPr lang="uk-UA" sz="2400" b="1" dirty="0">
                  <a:solidFill>
                    <a:srgbClr val="FF0000"/>
                  </a:solidFill>
                </a:rPr>
                <a:t> </a:t>
              </a:r>
              <a:r>
                <a:rPr lang="uk-UA" sz="2400" b="1" dirty="0" err="1">
                  <a:solidFill>
                    <a:srgbClr val="FF0000"/>
                  </a:solidFill>
                </a:rPr>
                <a:t>Data</a:t>
              </a:r>
              <a:r>
                <a:rPr lang="uk-UA" sz="2400" b="1" dirty="0">
                  <a:solidFill>
                    <a:srgbClr val="FF0000"/>
                  </a:solidFill>
                </a:rPr>
                <a:t> </a:t>
              </a:r>
              <a:r>
                <a:rPr lang="uk-UA" sz="2400" b="1" dirty="0" err="1">
                  <a:solidFill>
                    <a:srgbClr val="FF0000"/>
                  </a:solidFill>
                </a:rPr>
                <a:t>Loss</a:t>
              </a:r>
              <a:r>
                <a:rPr lang="uk-UA" sz="2400" b="1" dirty="0">
                  <a:solidFill>
                    <a:srgbClr val="FF0000"/>
                  </a:solidFill>
                </a:rPr>
                <a:t> </a:t>
              </a:r>
              <a:r>
                <a:rPr lang="uk-UA" sz="2400" b="1" dirty="0" err="1">
                  <a:solidFill>
                    <a:srgbClr val="FF0000"/>
                  </a:solidFill>
                </a:rPr>
                <a:t>Prevention</a:t>
              </a:r>
              <a:endParaRPr lang="ru-RU" sz="2400" b="1" dirty="0">
                <a:solidFill>
                  <a:srgbClr val="FF0000"/>
                </a:solidFill>
              </a:endParaRPr>
            </a:p>
          </p:txBody>
        </p:sp>
        <p:sp>
          <p:nvSpPr>
            <p:cNvPr id="11" name="Oval 10"/>
            <p:cNvSpPr>
              <a:spLocks noChangeArrowheads="1"/>
            </p:cNvSpPr>
            <p:nvPr/>
          </p:nvSpPr>
          <p:spPr bwMode="auto">
            <a:xfrm>
              <a:off x="323850" y="3500438"/>
              <a:ext cx="2520950" cy="1368425"/>
            </a:xfrm>
            <a:prstGeom prst="ellipse">
              <a:avLst/>
            </a:prstGeom>
            <a:solidFill>
              <a:srgbClr val="FFCC99"/>
            </a:solidFill>
            <a:ln w="9525">
              <a:solidFill>
                <a:schemeClr val="tx1"/>
              </a:solidFill>
              <a:round/>
              <a:headEnd/>
              <a:tailEnd/>
            </a:ln>
            <a:effectLst/>
          </p:spPr>
          <p:txBody>
            <a:bodyPr wrap="none" anchor="ctr"/>
            <a:lstStyle/>
            <a:p>
              <a:pPr algn="ctr"/>
              <a:r>
                <a:rPr lang="uk-UA" b="1" i="1"/>
                <a:t>Trend Micro ™ </a:t>
              </a:r>
            </a:p>
            <a:p>
              <a:pPr algn="ctr"/>
              <a:r>
                <a:rPr lang="uk-UA" b="1" i="1"/>
                <a:t>DLP for Endpoint</a:t>
              </a:r>
              <a:endParaRPr lang="ru-RU" b="1" i="1"/>
            </a:p>
          </p:txBody>
        </p:sp>
        <p:sp>
          <p:nvSpPr>
            <p:cNvPr id="12" name="Oval 12"/>
            <p:cNvSpPr>
              <a:spLocks noChangeArrowheads="1"/>
            </p:cNvSpPr>
            <p:nvPr/>
          </p:nvSpPr>
          <p:spPr bwMode="auto">
            <a:xfrm>
              <a:off x="3059113" y="3644900"/>
              <a:ext cx="2735262" cy="1368425"/>
            </a:xfrm>
            <a:prstGeom prst="ellipse">
              <a:avLst/>
            </a:prstGeom>
            <a:solidFill>
              <a:srgbClr val="FFCC99"/>
            </a:solidFill>
            <a:ln w="9525">
              <a:solidFill>
                <a:schemeClr val="tx1"/>
              </a:solidFill>
              <a:round/>
              <a:headEnd/>
              <a:tailEnd/>
            </a:ln>
            <a:effectLst/>
          </p:spPr>
          <p:txBody>
            <a:bodyPr wrap="none" anchor="ctr"/>
            <a:lstStyle/>
            <a:p>
              <a:pPr algn="ctr"/>
              <a:r>
                <a:rPr lang="uk-UA" b="1" i="1"/>
                <a:t>Trend Micro ™ </a:t>
              </a:r>
            </a:p>
            <a:p>
              <a:pPr algn="ctr"/>
              <a:r>
                <a:rPr lang="uk-UA" b="1" i="1"/>
                <a:t>DLP Network Monitor</a:t>
              </a:r>
              <a:endParaRPr lang="ru-RU" b="1" i="1"/>
            </a:p>
          </p:txBody>
        </p:sp>
        <p:sp>
          <p:nvSpPr>
            <p:cNvPr id="13" name="Oval 13"/>
            <p:cNvSpPr>
              <a:spLocks noChangeArrowheads="1"/>
            </p:cNvSpPr>
            <p:nvPr/>
          </p:nvSpPr>
          <p:spPr bwMode="auto">
            <a:xfrm>
              <a:off x="5940425" y="3716338"/>
              <a:ext cx="2665413" cy="1368425"/>
            </a:xfrm>
            <a:prstGeom prst="ellipse">
              <a:avLst/>
            </a:prstGeom>
            <a:solidFill>
              <a:srgbClr val="FFCC99"/>
            </a:solidFill>
            <a:ln w="9525">
              <a:solidFill>
                <a:schemeClr val="tx1"/>
              </a:solidFill>
              <a:round/>
              <a:headEnd/>
              <a:tailEnd/>
            </a:ln>
            <a:effectLst/>
          </p:spPr>
          <p:txBody>
            <a:bodyPr wrap="none" anchor="ctr"/>
            <a:lstStyle/>
            <a:p>
              <a:pPr algn="ctr"/>
              <a:r>
                <a:rPr lang="uk-UA" b="1" i="1"/>
                <a:t>Trend Micro ™ DLP</a:t>
              </a:r>
            </a:p>
            <a:p>
              <a:pPr algn="ctr"/>
              <a:r>
                <a:rPr lang="uk-UA" b="1" i="1"/>
                <a:t>Management Server</a:t>
              </a:r>
              <a:endParaRPr lang="ru-RU" b="1" i="1"/>
            </a:p>
          </p:txBody>
        </p:sp>
        <p:sp>
          <p:nvSpPr>
            <p:cNvPr id="14" name="AutoShape 15"/>
            <p:cNvSpPr>
              <a:spLocks noChangeArrowheads="1"/>
            </p:cNvSpPr>
            <p:nvPr/>
          </p:nvSpPr>
          <p:spPr bwMode="auto">
            <a:xfrm rot="1963229">
              <a:off x="2339975" y="2781300"/>
              <a:ext cx="215900" cy="863600"/>
            </a:xfrm>
            <a:prstGeom prst="downArrow">
              <a:avLst>
                <a:gd name="adj1" fmla="val 50000"/>
                <a:gd name="adj2" fmla="val 100000"/>
              </a:avLst>
            </a:prstGeom>
            <a:solidFill>
              <a:srgbClr val="FFFF99"/>
            </a:solidFill>
            <a:ln w="9525">
              <a:solidFill>
                <a:schemeClr val="tx1"/>
              </a:solidFill>
              <a:miter lim="800000"/>
              <a:headEnd/>
              <a:tailEnd/>
            </a:ln>
            <a:effectLst/>
          </p:spPr>
          <p:txBody>
            <a:bodyPr wrap="none" anchor="ctr"/>
            <a:lstStyle/>
            <a:p>
              <a:endParaRPr lang="uk-UA"/>
            </a:p>
          </p:txBody>
        </p:sp>
        <p:sp>
          <p:nvSpPr>
            <p:cNvPr id="15" name="AutoShape 17"/>
            <p:cNvSpPr>
              <a:spLocks noChangeArrowheads="1"/>
            </p:cNvSpPr>
            <p:nvPr/>
          </p:nvSpPr>
          <p:spPr bwMode="auto">
            <a:xfrm>
              <a:off x="4356100" y="2852738"/>
              <a:ext cx="215900" cy="792162"/>
            </a:xfrm>
            <a:prstGeom prst="downArrow">
              <a:avLst>
                <a:gd name="adj1" fmla="val 50000"/>
                <a:gd name="adj2" fmla="val 91728"/>
              </a:avLst>
            </a:prstGeom>
            <a:solidFill>
              <a:srgbClr val="FFFF99"/>
            </a:solidFill>
            <a:ln w="9525">
              <a:solidFill>
                <a:schemeClr val="tx1"/>
              </a:solidFill>
              <a:miter lim="800000"/>
              <a:headEnd/>
              <a:tailEnd/>
            </a:ln>
            <a:effectLst/>
          </p:spPr>
          <p:txBody>
            <a:bodyPr wrap="none" anchor="ctr"/>
            <a:lstStyle/>
            <a:p>
              <a:endParaRPr lang="uk-UA"/>
            </a:p>
          </p:txBody>
        </p:sp>
        <p:sp>
          <p:nvSpPr>
            <p:cNvPr id="16" name="AutoShape 20"/>
            <p:cNvSpPr>
              <a:spLocks noChangeArrowheads="1"/>
            </p:cNvSpPr>
            <p:nvPr/>
          </p:nvSpPr>
          <p:spPr bwMode="auto">
            <a:xfrm rot="-1631443">
              <a:off x="6516688" y="2852738"/>
              <a:ext cx="215900" cy="908050"/>
            </a:xfrm>
            <a:prstGeom prst="downArrow">
              <a:avLst>
                <a:gd name="adj1" fmla="val 50000"/>
                <a:gd name="adj2" fmla="val 105147"/>
              </a:avLst>
            </a:prstGeom>
            <a:solidFill>
              <a:srgbClr val="FFFF99"/>
            </a:solidFill>
            <a:ln w="9525">
              <a:solidFill>
                <a:schemeClr val="tx1"/>
              </a:solidFill>
              <a:miter lim="800000"/>
              <a:headEnd/>
              <a:tailEnd/>
            </a:ln>
            <a:effectLst/>
          </p:spPr>
          <p:txBody>
            <a:bodyPr wrap="none" anchor="ctr"/>
            <a:lstStyle/>
            <a:p>
              <a:endParaRPr lang="uk-UA"/>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5FFCC">
            <a:alpha val="40000"/>
          </a:srgb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3175"/>
            <a:ext cx="9158288" cy="269875"/>
          </a:xfrm>
          <a:solidFill>
            <a:schemeClr val="accent4">
              <a:lumMod val="40000"/>
              <a:lumOff val="60000"/>
            </a:schemeClr>
          </a:solidFill>
        </p:spPr>
        <p:txBody>
          <a:bodyPr lIns="0" tIns="0" rIns="0" bIns="0">
            <a:normAutofit/>
          </a:bodyPr>
          <a:lstStyle/>
          <a:p>
            <a:pPr algn="r"/>
            <a:r>
              <a:rPr lang="uk-UA" sz="1600" b="1" i="1" dirty="0">
                <a:solidFill>
                  <a:schemeClr val="accent2"/>
                </a:solidFill>
                <a:latin typeface="Book Antiqua" pitchFamily="18" charset="0"/>
              </a:rPr>
              <a:t> </a:t>
            </a:r>
            <a:r>
              <a:rPr lang="uk-UA" sz="1600" b="1" i="1" dirty="0" smtClean="0">
                <a:solidFill>
                  <a:schemeClr val="accent2"/>
                </a:solidFill>
                <a:latin typeface="Book Antiqua" pitchFamily="18" charset="0"/>
              </a:rPr>
              <a:t>І н с т р у м е н т и     к і б е р б е з п  е к и .</a:t>
            </a:r>
          </a:p>
        </p:txBody>
      </p:sp>
      <p:sp>
        <p:nvSpPr>
          <p:cNvPr id="20483"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20484" name="Rectangle 4"/>
          <p:cNvSpPr>
            <a:spLocks noChangeArrowheads="1"/>
          </p:cNvSpPr>
          <p:nvPr/>
        </p:nvSpPr>
        <p:spPr bwMode="auto">
          <a:xfrm>
            <a:off x="0" y="6583363"/>
            <a:ext cx="9158288" cy="269875"/>
          </a:xfrm>
          <a:prstGeom prst="rect">
            <a:avLst/>
          </a:prstGeom>
          <a:solidFill>
            <a:schemeClr val="accent4">
              <a:lumMod val="40000"/>
              <a:lumOff val="60000"/>
            </a:schemeClr>
          </a:solidFill>
          <a:ln w="25400">
            <a:noFill/>
            <a:miter lim="800000"/>
            <a:headEnd/>
            <a:tailEnd/>
          </a:ln>
        </p:spPr>
        <p:txBody>
          <a:bodyPr lIns="0" tIns="0" rIns="0" bIns="0" anchor="ctr"/>
          <a:lstStyle/>
          <a:p>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Л е к ц і я   </a:t>
            </a:r>
            <a:r>
              <a:rPr lang="uk-UA" sz="1600" b="1" i="1" dirty="0" smtClean="0">
                <a:solidFill>
                  <a:schemeClr val="accent2"/>
                </a:solidFill>
                <a:latin typeface="Book Antiqua" pitchFamily="18" charset="0"/>
              </a:rPr>
              <a:t>4								        - </a:t>
            </a:r>
            <a:fld id="{21652145-D14C-434F-A97C-B4E43F934062}" type="slidenum">
              <a:rPr lang="uk-UA" sz="1600" b="1" i="1" smtClean="0">
                <a:solidFill>
                  <a:schemeClr val="accent2"/>
                </a:solidFill>
                <a:latin typeface="Book Antiqua" pitchFamily="18" charset="0"/>
              </a:rPr>
              <a:pPr/>
              <a:t>16</a:t>
            </a:fld>
            <a:r>
              <a:rPr lang="uk-UA" sz="1600" b="1" i="1" dirty="0" smtClean="0">
                <a:solidFill>
                  <a:schemeClr val="accent2"/>
                </a:solidFill>
                <a:latin typeface="Book Antiqua" pitchFamily="18" charset="0"/>
              </a:rPr>
              <a:t> -</a:t>
            </a:r>
            <a:endParaRPr lang="uk-UA" sz="1600" b="1" i="1" dirty="0">
              <a:solidFill>
                <a:schemeClr val="tx2"/>
              </a:solidFill>
              <a:latin typeface="Book Antiqua" pitchFamily="18" charset="0"/>
            </a:endParaRPr>
          </a:p>
        </p:txBody>
      </p:sp>
      <p:sp>
        <p:nvSpPr>
          <p:cNvPr id="20485"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sp>
        <p:nvSpPr>
          <p:cNvPr id="6" name="Заголовок 1"/>
          <p:cNvSpPr txBox="1">
            <a:spLocks/>
          </p:cNvSpPr>
          <p:nvPr/>
        </p:nvSpPr>
        <p:spPr>
          <a:xfrm>
            <a:off x="428625" y="387346"/>
            <a:ext cx="8464550" cy="439738"/>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smtClean="0">
                <a:ln>
                  <a:noFill/>
                </a:ln>
                <a:solidFill>
                  <a:schemeClr val="tx1"/>
                </a:solidFill>
                <a:effectLst/>
                <a:uLnTx/>
                <a:uFillTx/>
                <a:latin typeface="Arial" pitchFamily="34" charset="0"/>
                <a:ea typeface="+mj-ea"/>
                <a:cs typeface="+mj-cs"/>
              </a:rPr>
              <a:t>Контур інформаційної безпеки </a:t>
            </a:r>
            <a:r>
              <a:rPr kumimoji="0" lang="en-US" sz="2400" b="1" i="0" u="none" strike="noStrike" kern="1200" cap="none" spc="0" normalizeH="0" baseline="0" noProof="0" smtClean="0">
                <a:ln>
                  <a:noFill/>
                </a:ln>
                <a:solidFill>
                  <a:schemeClr val="tx1"/>
                </a:solidFill>
                <a:effectLst/>
                <a:uLnTx/>
                <a:uFillTx/>
                <a:latin typeface="Arial" pitchFamily="34" charset="0"/>
                <a:ea typeface="+mj-ea"/>
                <a:cs typeface="+mj-cs"/>
              </a:rPr>
              <a:t>SearchInform</a:t>
            </a:r>
            <a:endParaRPr kumimoji="0" lang="ru-RU" sz="2400" b="1" i="0" u="none" strike="noStrike" kern="1200" cap="none" spc="0" normalizeH="0" baseline="0" noProof="0" dirty="0" smtClean="0">
              <a:ln>
                <a:noFill/>
              </a:ln>
              <a:solidFill>
                <a:schemeClr val="tx1"/>
              </a:solidFill>
              <a:effectLst/>
              <a:uLnTx/>
              <a:uFillTx/>
              <a:latin typeface="Arial" pitchFamily="34" charset="0"/>
              <a:ea typeface="+mj-ea"/>
              <a:cs typeface="+mj-cs"/>
            </a:endParaRPr>
          </a:p>
        </p:txBody>
      </p:sp>
      <p:sp>
        <p:nvSpPr>
          <p:cNvPr id="7" name="Содержимое 2"/>
          <p:cNvSpPr txBox="1">
            <a:spLocks/>
          </p:cNvSpPr>
          <p:nvPr/>
        </p:nvSpPr>
        <p:spPr>
          <a:xfrm>
            <a:off x="0" y="720721"/>
            <a:ext cx="9144000" cy="2136775"/>
          </a:xfrm>
          <a:prstGeom prst="rect">
            <a:avLst/>
          </a:prstGeom>
        </p:spPr>
        <p:txBody>
          <a:bodyPr/>
          <a:lstStyle/>
          <a:p>
            <a:pPr marL="182563" marR="0" lvl="0" indent="-182563" algn="just" defTabSz="914400" rtl="0" eaLnBrk="1" fontAlgn="auto" latinLnBrk="0" hangingPunct="1">
              <a:lnSpc>
                <a:spcPct val="100000"/>
              </a:lnSpc>
              <a:spcBef>
                <a:spcPct val="20000"/>
              </a:spcBef>
              <a:spcAft>
                <a:spcPts val="0"/>
              </a:spcAft>
              <a:buClrTx/>
              <a:buSzTx/>
              <a:buFont typeface="Arial" pitchFamily="34" charset="0"/>
              <a:buNone/>
              <a:tabLst>
                <a:tab pos="712788" algn="l"/>
              </a:tabLst>
              <a:defRPr/>
            </a:pPr>
            <a:r>
              <a:rPr kumimoji="0" lang="en-US" sz="2200" b="0" i="0" u="none" strike="noStrike" kern="1200" cap="none" spc="0" normalizeH="0" baseline="0" noProof="0" dirty="0" smtClean="0">
                <a:ln>
                  <a:noFill/>
                </a:ln>
                <a:solidFill>
                  <a:schemeClr val="tx1"/>
                </a:solidFill>
                <a:effectLst/>
                <a:uLnTx/>
                <a:uFillTx/>
                <a:latin typeface="Arial" pitchFamily="34" charset="0"/>
                <a:ea typeface="+mn-ea"/>
                <a:cs typeface="+mn-cs"/>
              </a:rPr>
              <a:t>		</a:t>
            </a:r>
            <a:r>
              <a:rPr kumimoji="0" lang="ru-RU" sz="2200" b="0" i="0" u="none" strike="noStrike" kern="1200" cap="none" spc="0" normalizeH="0" baseline="0" noProof="0" dirty="0" smtClean="0">
                <a:ln>
                  <a:noFill/>
                </a:ln>
                <a:solidFill>
                  <a:schemeClr val="tx1"/>
                </a:solidFill>
                <a:effectLst/>
                <a:uLnTx/>
                <a:uFillTx/>
                <a:latin typeface="Arial" pitchFamily="34" charset="0"/>
                <a:ea typeface="+mn-ea"/>
                <a:cs typeface="+mn-cs"/>
              </a:rPr>
              <a:t>«Контур </a:t>
            </a:r>
            <a:r>
              <a:rPr kumimoji="0" lang="ru-RU" sz="2200" b="0" i="0" u="none" strike="noStrike" kern="1200" cap="none" spc="0" normalizeH="0" baseline="0" noProof="0" dirty="0" err="1" smtClean="0">
                <a:ln>
                  <a:noFill/>
                </a:ln>
                <a:solidFill>
                  <a:schemeClr val="tx1"/>
                </a:solidFill>
                <a:effectLst/>
                <a:uLnTx/>
                <a:uFillTx/>
                <a:latin typeface="Arial" pitchFamily="34" charset="0"/>
                <a:ea typeface="+mn-ea"/>
                <a:cs typeface="+mn-cs"/>
              </a:rPr>
              <a:t>інформаційної</a:t>
            </a:r>
            <a:r>
              <a:rPr kumimoji="0" lang="ru-RU" sz="2200" b="0" i="0" u="none" strike="noStrike" kern="1200" cap="none" spc="0" normalizeH="0" baseline="0" noProof="0" dirty="0" smtClean="0">
                <a:ln>
                  <a:noFill/>
                </a:ln>
                <a:solidFill>
                  <a:schemeClr val="tx1"/>
                </a:solidFill>
                <a:effectLst/>
                <a:uLnTx/>
                <a:uFillTx/>
                <a:latin typeface="Arial" pitchFamily="34" charset="0"/>
                <a:ea typeface="+mn-ea"/>
                <a:cs typeface="+mn-cs"/>
              </a:rPr>
              <a:t> </a:t>
            </a:r>
            <a:r>
              <a:rPr kumimoji="0" lang="ru-RU" sz="2200" b="0" i="0" u="none" strike="noStrike" kern="1200" cap="none" spc="0" normalizeH="0" baseline="0" noProof="0" dirty="0" err="1" smtClean="0">
                <a:ln>
                  <a:noFill/>
                </a:ln>
                <a:solidFill>
                  <a:schemeClr val="tx1"/>
                </a:solidFill>
                <a:effectLst/>
                <a:uLnTx/>
                <a:uFillTx/>
                <a:latin typeface="Arial" pitchFamily="34" charset="0"/>
                <a:ea typeface="+mn-ea"/>
                <a:cs typeface="+mn-cs"/>
              </a:rPr>
              <a:t>безпеки</a:t>
            </a:r>
            <a:r>
              <a:rPr kumimoji="0" lang="ru-RU" sz="2200" b="0" i="0" u="none" strike="noStrike" kern="1200" cap="none" spc="0" normalizeH="0" baseline="0" noProof="0" dirty="0" smtClean="0">
                <a:ln>
                  <a:noFill/>
                </a:ln>
                <a:solidFill>
                  <a:schemeClr val="tx1"/>
                </a:solidFill>
                <a:effectLst/>
                <a:uLnTx/>
                <a:uFillTx/>
                <a:latin typeface="Arial" pitchFamily="34" charset="0"/>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Arial" pitchFamily="34" charset="0"/>
                <a:ea typeface="+mn-ea"/>
                <a:cs typeface="+mn-cs"/>
              </a:rPr>
              <a:t>SearchInform</a:t>
            </a:r>
            <a:r>
              <a:rPr kumimoji="0" lang="en-US" sz="2200" b="0" i="0" u="none" strike="noStrike" kern="1200" cap="none" spc="0" normalizeH="0" baseline="0" noProof="0" dirty="0" smtClean="0">
                <a:ln>
                  <a:noFill/>
                </a:ln>
                <a:solidFill>
                  <a:schemeClr val="tx1"/>
                </a:solidFill>
                <a:effectLst/>
                <a:uLnTx/>
                <a:uFillTx/>
                <a:latin typeface="Arial" pitchFamily="34" charset="0"/>
                <a:ea typeface="+mn-ea"/>
                <a:cs typeface="+mn-cs"/>
              </a:rPr>
              <a:t>»</a:t>
            </a:r>
            <a:r>
              <a:rPr kumimoji="0" lang="en-US" sz="2200" b="0" i="1" u="none" strike="noStrike" kern="1200" cap="none" spc="0" normalizeH="0" baseline="0" noProof="0" dirty="0" smtClean="0">
                <a:ln>
                  <a:noFill/>
                </a:ln>
                <a:solidFill>
                  <a:schemeClr val="tx1"/>
                </a:solidFill>
                <a:effectLst/>
                <a:uLnTx/>
                <a:uFillTx/>
                <a:latin typeface="Arial" pitchFamily="34" charset="0"/>
                <a:ea typeface="+mn-ea"/>
                <a:cs typeface="+mn-cs"/>
              </a:rPr>
              <a:t> </a:t>
            </a:r>
            <a:r>
              <a:rPr kumimoji="0" lang="en-US" sz="2200" b="0" i="0" u="none" strike="noStrike" kern="1200" cap="none" spc="0" normalizeH="0" baseline="0" noProof="0" dirty="0" smtClean="0">
                <a:ln>
                  <a:noFill/>
                </a:ln>
                <a:solidFill>
                  <a:schemeClr val="tx1"/>
                </a:solidFill>
                <a:effectLst/>
                <a:uLnTx/>
                <a:uFillTx/>
                <a:latin typeface="Arial" pitchFamily="34" charset="0"/>
                <a:ea typeface="+mn-ea"/>
                <a:cs typeface="+mn-cs"/>
              </a:rPr>
              <a:t>- </a:t>
            </a:r>
            <a:r>
              <a:rPr kumimoji="0" lang="ru-RU" sz="2200" b="0" i="0" u="none" strike="noStrike" kern="1200" cap="none" spc="0" normalizeH="0" baseline="0" noProof="0" dirty="0" err="1" smtClean="0">
                <a:ln>
                  <a:noFill/>
                </a:ln>
                <a:solidFill>
                  <a:schemeClr val="tx1"/>
                </a:solidFill>
                <a:effectLst/>
                <a:uLnTx/>
                <a:uFillTx/>
                <a:latin typeface="Arial" pitchFamily="34" charset="0"/>
                <a:ea typeface="+mn-ea"/>
                <a:cs typeface="+mn-cs"/>
              </a:rPr>
              <a:t>одне</a:t>
            </a:r>
            <a:r>
              <a:rPr kumimoji="0" lang="ru-RU" sz="2200" b="0" i="0" u="none" strike="noStrike" kern="1200" cap="none" spc="0" normalizeH="0" baseline="0" noProof="0" dirty="0" smtClean="0">
                <a:ln>
                  <a:noFill/>
                </a:ln>
                <a:solidFill>
                  <a:schemeClr val="tx1"/>
                </a:solidFill>
                <a:effectLst/>
                <a:uLnTx/>
                <a:uFillTx/>
                <a:latin typeface="Arial" pitchFamily="34" charset="0"/>
                <a:ea typeface="+mn-ea"/>
                <a:cs typeface="+mn-cs"/>
              </a:rPr>
              <a:t> </a:t>
            </a:r>
            <a:r>
              <a:rPr kumimoji="0" lang="ru-RU" sz="2200" b="0" i="0" u="none" strike="noStrike" kern="1200" cap="none" spc="0" normalizeH="0" baseline="0" noProof="0" dirty="0" err="1" smtClean="0">
                <a:ln>
                  <a:noFill/>
                </a:ln>
                <a:solidFill>
                  <a:schemeClr val="tx1"/>
                </a:solidFill>
                <a:effectLst/>
                <a:uLnTx/>
                <a:uFillTx/>
                <a:latin typeface="Arial" pitchFamily="34" charset="0"/>
                <a:ea typeface="+mn-ea"/>
                <a:cs typeface="+mn-cs"/>
              </a:rPr>
              <a:t>з</a:t>
            </a:r>
            <a:r>
              <a:rPr kumimoji="0" lang="ru-RU" sz="2200" b="0" i="0" u="none" strike="noStrike" kern="1200" cap="none" spc="0" normalizeH="0" baseline="0" noProof="0" dirty="0" smtClean="0">
                <a:ln>
                  <a:noFill/>
                </a:ln>
                <a:solidFill>
                  <a:schemeClr val="tx1"/>
                </a:solidFill>
                <a:effectLst/>
                <a:uLnTx/>
                <a:uFillTx/>
                <a:latin typeface="Arial" pitchFamily="34" charset="0"/>
                <a:ea typeface="+mn-ea"/>
                <a:cs typeface="+mn-cs"/>
              </a:rPr>
              <a:t> </a:t>
            </a:r>
            <a:r>
              <a:rPr kumimoji="0" lang="ru-RU" sz="2200" b="0" i="0" u="none" strike="noStrike" kern="1200" cap="none" spc="0" normalizeH="0" baseline="0" noProof="0" dirty="0" err="1" smtClean="0">
                <a:ln>
                  <a:noFill/>
                </a:ln>
                <a:solidFill>
                  <a:schemeClr val="tx1"/>
                </a:solidFill>
                <a:effectLst/>
                <a:uLnTx/>
                <a:uFillTx/>
                <a:latin typeface="Arial" pitchFamily="34" charset="0"/>
                <a:ea typeface="+mn-ea"/>
                <a:cs typeface="+mn-cs"/>
              </a:rPr>
              <a:t>найбільш</a:t>
            </a:r>
            <a:r>
              <a:rPr kumimoji="0" lang="ru-RU" sz="2200" b="0" i="0" u="none" strike="noStrike" kern="1200" cap="none" spc="0" normalizeH="0" baseline="0" noProof="0" dirty="0" smtClean="0">
                <a:ln>
                  <a:noFill/>
                </a:ln>
                <a:solidFill>
                  <a:schemeClr val="tx1"/>
                </a:solidFill>
                <a:effectLst/>
                <a:uLnTx/>
                <a:uFillTx/>
                <a:latin typeface="Arial" pitchFamily="34" charset="0"/>
                <a:ea typeface="+mn-ea"/>
                <a:cs typeface="+mn-cs"/>
              </a:rPr>
              <a:t> </a:t>
            </a:r>
            <a:r>
              <a:rPr kumimoji="0" lang="ru-RU" sz="2200" b="0" i="0" u="none" strike="noStrike" kern="1200" cap="none" spc="0" normalizeH="0" baseline="0" noProof="0" dirty="0" err="1" smtClean="0">
                <a:ln>
                  <a:noFill/>
                </a:ln>
                <a:solidFill>
                  <a:schemeClr val="tx1"/>
                </a:solidFill>
                <a:effectLst/>
                <a:uLnTx/>
                <a:uFillTx/>
                <a:latin typeface="Arial" pitchFamily="34" charset="0"/>
                <a:ea typeface="+mn-ea"/>
                <a:cs typeface="+mn-cs"/>
              </a:rPr>
              <a:t>досконалих</a:t>
            </a:r>
            <a:r>
              <a:rPr kumimoji="0" lang="ru-RU" sz="2200" b="0" i="0" u="none" strike="noStrike" kern="1200" cap="none" spc="0" normalizeH="0" baseline="0" noProof="0" dirty="0" smtClean="0">
                <a:ln>
                  <a:noFill/>
                </a:ln>
                <a:solidFill>
                  <a:schemeClr val="tx1"/>
                </a:solidFill>
                <a:effectLst/>
                <a:uLnTx/>
                <a:uFillTx/>
                <a:latin typeface="Arial" pitchFamily="34" charset="0"/>
                <a:ea typeface="+mn-ea"/>
                <a:cs typeface="+mn-cs"/>
              </a:rPr>
              <a:t> </a:t>
            </a:r>
            <a:r>
              <a:rPr kumimoji="0" lang="ru-RU" sz="2200" b="0" i="0" u="none" strike="noStrike" kern="1200" cap="none" spc="0" normalizeH="0" baseline="0" noProof="0" dirty="0" err="1" smtClean="0">
                <a:ln>
                  <a:noFill/>
                </a:ln>
                <a:solidFill>
                  <a:schemeClr val="tx1"/>
                </a:solidFill>
                <a:effectLst/>
                <a:uLnTx/>
                <a:uFillTx/>
                <a:latin typeface="Arial" pitchFamily="34" charset="0"/>
                <a:ea typeface="+mn-ea"/>
                <a:cs typeface="+mn-cs"/>
              </a:rPr>
              <a:t>рішень</a:t>
            </a:r>
            <a:r>
              <a:rPr kumimoji="0" lang="ru-RU" sz="2200" b="0" i="0" u="none" strike="noStrike" kern="1200" cap="none" spc="0" normalizeH="0" baseline="0" noProof="0" dirty="0" smtClean="0">
                <a:ln>
                  <a:noFill/>
                </a:ln>
                <a:solidFill>
                  <a:schemeClr val="tx1"/>
                </a:solidFill>
                <a:effectLst/>
                <a:uLnTx/>
                <a:uFillTx/>
                <a:latin typeface="Arial" pitchFamily="34" charset="0"/>
                <a:ea typeface="+mn-ea"/>
                <a:cs typeface="+mn-cs"/>
              </a:rPr>
              <a:t> </a:t>
            </a:r>
            <a:r>
              <a:rPr kumimoji="0" lang="ru-RU" sz="2200" b="0" i="0" u="none" strike="noStrike" kern="1200" cap="none" spc="0" normalizeH="0" baseline="0" noProof="0" dirty="0" err="1" smtClean="0">
                <a:ln>
                  <a:noFill/>
                </a:ln>
                <a:solidFill>
                  <a:schemeClr val="tx1"/>
                </a:solidFill>
                <a:effectLst/>
                <a:uLnTx/>
                <a:uFillTx/>
                <a:latin typeface="Arial" pitchFamily="34" charset="0"/>
                <a:ea typeface="+mn-ea"/>
                <a:cs typeface="+mn-cs"/>
              </a:rPr>
              <a:t>з</a:t>
            </a:r>
            <a:r>
              <a:rPr kumimoji="0" lang="ru-RU" sz="2200" b="0" i="0" u="none" strike="noStrike" kern="1200" cap="none" spc="0" normalizeH="0" baseline="0" noProof="0" dirty="0" smtClean="0">
                <a:ln>
                  <a:noFill/>
                </a:ln>
                <a:solidFill>
                  <a:schemeClr val="tx1"/>
                </a:solidFill>
                <a:effectLst/>
                <a:uLnTx/>
                <a:uFillTx/>
                <a:latin typeface="Arial" pitchFamily="34" charset="0"/>
                <a:ea typeface="+mn-ea"/>
                <a:cs typeface="+mn-cs"/>
              </a:rPr>
              <a:t> контролю над </a:t>
            </a:r>
            <a:r>
              <a:rPr kumimoji="0" lang="ru-RU" sz="2200" b="0" i="0" u="none" strike="noStrike" kern="1200" cap="none" spc="0" normalizeH="0" baseline="0" noProof="0" dirty="0" err="1" smtClean="0">
                <a:ln>
                  <a:noFill/>
                </a:ln>
                <a:solidFill>
                  <a:schemeClr val="tx1"/>
                </a:solidFill>
                <a:effectLst/>
                <a:uLnTx/>
                <a:uFillTx/>
                <a:latin typeface="Arial" pitchFamily="34" charset="0"/>
                <a:ea typeface="+mn-ea"/>
                <a:cs typeface="+mn-cs"/>
              </a:rPr>
              <a:t>інформаційними</a:t>
            </a:r>
            <a:r>
              <a:rPr kumimoji="0" lang="ru-RU" sz="2200" b="0" i="0" u="none" strike="noStrike" kern="1200" cap="none" spc="0" normalizeH="0" baseline="0" noProof="0" dirty="0" smtClean="0">
                <a:ln>
                  <a:noFill/>
                </a:ln>
                <a:solidFill>
                  <a:schemeClr val="tx1"/>
                </a:solidFill>
                <a:effectLst/>
                <a:uLnTx/>
                <a:uFillTx/>
                <a:latin typeface="Arial" pitchFamily="34" charset="0"/>
                <a:ea typeface="+mn-ea"/>
                <a:cs typeface="+mn-cs"/>
              </a:rPr>
              <a:t> потоками </a:t>
            </a:r>
            <a:r>
              <a:rPr kumimoji="0" lang="ru-RU" sz="2200" b="0" i="0" u="none" strike="noStrike" kern="1200" cap="none" spc="0" normalizeH="0" baseline="0" noProof="0" dirty="0" err="1" smtClean="0">
                <a:ln>
                  <a:noFill/>
                </a:ln>
                <a:solidFill>
                  <a:schemeClr val="tx1"/>
                </a:solidFill>
                <a:effectLst/>
                <a:uLnTx/>
                <a:uFillTx/>
                <a:latin typeface="Arial" pitchFamily="34" charset="0"/>
                <a:ea typeface="+mn-ea"/>
                <a:cs typeface="+mn-cs"/>
              </a:rPr>
              <a:t>підприємства</a:t>
            </a:r>
            <a:r>
              <a:rPr kumimoji="0" lang="ru-RU" sz="2200" b="0" i="0" u="none" strike="noStrike" kern="1200" cap="none" spc="0" normalizeH="0" baseline="0" noProof="0" dirty="0" smtClean="0">
                <a:ln>
                  <a:noFill/>
                </a:ln>
                <a:solidFill>
                  <a:schemeClr val="tx1"/>
                </a:solidFill>
                <a:effectLst/>
                <a:uLnTx/>
                <a:uFillTx/>
                <a:latin typeface="Arial" pitchFamily="34" charset="0"/>
                <a:ea typeface="+mn-ea"/>
                <a:cs typeface="+mn-cs"/>
              </a:rPr>
              <a:t> на </a:t>
            </a:r>
            <a:r>
              <a:rPr kumimoji="0" lang="ru-RU" sz="2200" b="0" i="0" u="none" strike="noStrike" kern="1200" cap="none" spc="0" normalizeH="0" baseline="0" noProof="0" dirty="0" err="1" smtClean="0">
                <a:ln>
                  <a:noFill/>
                </a:ln>
                <a:solidFill>
                  <a:schemeClr val="tx1"/>
                </a:solidFill>
                <a:effectLst/>
                <a:uLnTx/>
                <a:uFillTx/>
                <a:latin typeface="Arial" pitchFamily="34" charset="0"/>
                <a:ea typeface="+mn-ea"/>
                <a:cs typeface="+mn-cs"/>
              </a:rPr>
              <a:t>всіх</a:t>
            </a:r>
            <a:r>
              <a:rPr kumimoji="0" lang="ru-RU" sz="2200" b="0" i="0" u="none" strike="noStrike" kern="1200" cap="none" spc="0" normalizeH="0" baseline="0" noProof="0" dirty="0" smtClean="0">
                <a:ln>
                  <a:noFill/>
                </a:ln>
                <a:solidFill>
                  <a:schemeClr val="tx1"/>
                </a:solidFill>
                <a:effectLst/>
                <a:uLnTx/>
                <a:uFillTx/>
                <a:latin typeface="Arial" pitchFamily="34" charset="0"/>
                <a:ea typeface="+mn-ea"/>
                <a:cs typeface="+mn-cs"/>
              </a:rPr>
              <a:t> </a:t>
            </a:r>
            <a:r>
              <a:rPr kumimoji="0" lang="ru-RU" sz="2200" b="0" i="0" u="none" strike="noStrike" kern="1200" cap="none" spc="0" normalizeH="0" baseline="0" noProof="0" dirty="0" err="1" smtClean="0">
                <a:ln>
                  <a:noFill/>
                </a:ln>
                <a:solidFill>
                  <a:schemeClr val="tx1"/>
                </a:solidFill>
                <a:effectLst/>
                <a:uLnTx/>
                <a:uFillTx/>
                <a:latin typeface="Arial" pitchFamily="34" charset="0"/>
                <a:ea typeface="+mn-ea"/>
                <a:cs typeface="+mn-cs"/>
              </a:rPr>
              <a:t>рівнях</a:t>
            </a:r>
            <a:r>
              <a:rPr kumimoji="0" lang="ru-RU" sz="2200" b="0" i="0" u="none" strike="noStrike" kern="1200" cap="none" spc="0" normalizeH="0" baseline="0" noProof="0" dirty="0" smtClean="0">
                <a:ln>
                  <a:noFill/>
                </a:ln>
                <a:solidFill>
                  <a:schemeClr val="tx1"/>
                </a:solidFill>
                <a:effectLst/>
                <a:uLnTx/>
                <a:uFillTx/>
                <a:latin typeface="Arial" pitchFamily="34" charset="0"/>
                <a:ea typeface="+mn-ea"/>
                <a:cs typeface="+mn-cs"/>
              </a:rPr>
              <a:t>. </a:t>
            </a:r>
            <a:r>
              <a:rPr kumimoji="0" lang="uk-UA" sz="2200" b="0" i="0" u="none" strike="noStrike" kern="1200" cap="none" spc="0" normalizeH="0" baseline="0" noProof="0" dirty="0" smtClean="0">
                <a:ln>
                  <a:noFill/>
                </a:ln>
                <a:solidFill>
                  <a:schemeClr val="tx1"/>
                </a:solidFill>
                <a:effectLst/>
                <a:uLnTx/>
                <a:uFillTx/>
                <a:latin typeface="Arial" pitchFamily="34" charset="0"/>
                <a:ea typeface="+mn-ea"/>
                <a:cs typeface="+mn-cs"/>
              </a:rPr>
              <a:t>КІБ має модульну архітектуру, дозволяючи підключати лише необхідні користувачу компоненти.</a:t>
            </a:r>
            <a:endParaRPr kumimoji="0" lang="en-US" sz="2500" b="0" i="0" u="none" strike="noStrike" kern="1200" cap="none" spc="0" normalizeH="0" baseline="0" noProof="0" dirty="0" smtClean="0">
              <a:ln>
                <a:noFill/>
              </a:ln>
              <a:solidFill>
                <a:schemeClr val="tx1"/>
              </a:solidFill>
              <a:effectLst/>
              <a:uLnTx/>
              <a:uFillTx/>
              <a:latin typeface="+mn-lt"/>
              <a:ea typeface="+mn-ea"/>
              <a:cs typeface="+mn-cs"/>
            </a:endParaRPr>
          </a:p>
          <a:p>
            <a:pPr marL="182563" marR="0" lvl="0" indent="-182563" algn="l" defTabSz="914400" rtl="0" eaLnBrk="1" fontAlgn="auto" latinLnBrk="0" hangingPunct="1">
              <a:lnSpc>
                <a:spcPct val="100000"/>
              </a:lnSpc>
              <a:spcBef>
                <a:spcPct val="20000"/>
              </a:spcBef>
              <a:spcAft>
                <a:spcPts val="0"/>
              </a:spcAft>
              <a:buClrTx/>
              <a:buSzTx/>
              <a:buFont typeface="Arial" pitchFamily="34" charset="0"/>
              <a:buNone/>
              <a:tabLst>
                <a:tab pos="712788" algn="l"/>
              </a:tabLst>
              <a:defRPr/>
            </a:pPr>
            <a:endParaRPr kumimoji="0" lang="en-US" sz="2500" b="0" i="0" u="none" strike="noStrike" kern="1200" cap="none" spc="0" normalizeH="0" baseline="0" noProof="0" dirty="0" smtClean="0">
              <a:ln>
                <a:noFill/>
              </a:ln>
              <a:solidFill>
                <a:schemeClr val="tx1"/>
              </a:solidFill>
              <a:effectLst/>
              <a:uLnTx/>
              <a:uFillTx/>
              <a:latin typeface="+mn-lt"/>
              <a:ea typeface="+mn-ea"/>
              <a:cs typeface="+mn-cs"/>
            </a:endParaRPr>
          </a:p>
          <a:p>
            <a:pPr marL="182563" marR="0" lvl="0" indent="-182563" algn="l" defTabSz="914400" rtl="0" eaLnBrk="1" fontAlgn="auto" latinLnBrk="0" hangingPunct="1">
              <a:lnSpc>
                <a:spcPct val="100000"/>
              </a:lnSpc>
              <a:spcBef>
                <a:spcPct val="20000"/>
              </a:spcBef>
              <a:spcAft>
                <a:spcPts val="0"/>
              </a:spcAft>
              <a:buClrTx/>
              <a:buSzTx/>
              <a:buFont typeface="Arial" pitchFamily="34" charset="0"/>
              <a:buNone/>
              <a:tabLst>
                <a:tab pos="712788" algn="l"/>
              </a:tabLst>
              <a:defRPr/>
            </a:pPr>
            <a:endParaRPr kumimoji="0" lang="en-US" sz="2500" b="0" i="0" u="none" strike="noStrike" kern="1200" cap="none" spc="0" normalizeH="0" baseline="0" noProof="0" dirty="0" smtClean="0">
              <a:ln>
                <a:noFill/>
              </a:ln>
              <a:solidFill>
                <a:schemeClr val="tx1"/>
              </a:solidFill>
              <a:effectLst/>
              <a:uLnTx/>
              <a:uFillTx/>
              <a:latin typeface="+mn-lt"/>
              <a:ea typeface="+mn-ea"/>
              <a:cs typeface="+mn-cs"/>
            </a:endParaRPr>
          </a:p>
          <a:p>
            <a:pPr marL="182563" marR="0" lvl="0" indent="-182563" algn="l" defTabSz="914400" rtl="0" eaLnBrk="1" fontAlgn="auto" latinLnBrk="0" hangingPunct="1">
              <a:lnSpc>
                <a:spcPct val="100000"/>
              </a:lnSpc>
              <a:spcBef>
                <a:spcPct val="20000"/>
              </a:spcBef>
              <a:spcAft>
                <a:spcPts val="0"/>
              </a:spcAft>
              <a:buClrTx/>
              <a:buSzTx/>
              <a:buFont typeface="Arial" pitchFamily="34" charset="0"/>
              <a:buNone/>
              <a:tabLst>
                <a:tab pos="712788" algn="l"/>
              </a:tabLst>
              <a:defRPr/>
            </a:pPr>
            <a:endParaRPr kumimoji="0" lang="ru-RU" sz="25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Picture 8" descr="C:\Users\kurec\Desktop\новый цветок+++.png"/>
          <p:cNvPicPr>
            <a:picLocks noChangeAspect="1" noChangeArrowheads="1"/>
          </p:cNvPicPr>
          <p:nvPr/>
        </p:nvPicPr>
        <p:blipFill>
          <a:blip r:embed="rId2" cstate="print"/>
          <a:srcRect/>
          <a:stretch>
            <a:fillRect/>
          </a:stretch>
        </p:blipFill>
        <p:spPr bwMode="auto">
          <a:xfrm>
            <a:off x="1908175" y="2089175"/>
            <a:ext cx="4968875" cy="4840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5FFCC">
            <a:alpha val="40000"/>
          </a:srgb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3175"/>
            <a:ext cx="9158288" cy="269875"/>
          </a:xfrm>
          <a:solidFill>
            <a:schemeClr val="accent4">
              <a:lumMod val="40000"/>
              <a:lumOff val="60000"/>
            </a:schemeClr>
          </a:solidFill>
        </p:spPr>
        <p:txBody>
          <a:bodyPr lIns="0" tIns="0" rIns="0" bIns="0">
            <a:normAutofit/>
          </a:bodyPr>
          <a:lstStyle/>
          <a:p>
            <a:pPr algn="r"/>
            <a:r>
              <a:rPr lang="uk-UA" sz="1600" b="1" i="1" dirty="0">
                <a:solidFill>
                  <a:schemeClr val="accent2"/>
                </a:solidFill>
                <a:latin typeface="Book Antiqua" pitchFamily="18" charset="0"/>
              </a:rPr>
              <a:t> </a:t>
            </a:r>
            <a:r>
              <a:rPr lang="uk-UA" sz="1600" b="1" i="1" dirty="0" smtClean="0">
                <a:solidFill>
                  <a:schemeClr val="accent2"/>
                </a:solidFill>
                <a:latin typeface="Book Antiqua" pitchFamily="18" charset="0"/>
              </a:rPr>
              <a:t>І н с т р у м е н т и     к і б е р б е з п  е к и .</a:t>
            </a:r>
          </a:p>
        </p:txBody>
      </p:sp>
      <p:sp>
        <p:nvSpPr>
          <p:cNvPr id="20483"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20484" name="Rectangle 4"/>
          <p:cNvSpPr>
            <a:spLocks noChangeArrowheads="1"/>
          </p:cNvSpPr>
          <p:nvPr/>
        </p:nvSpPr>
        <p:spPr bwMode="auto">
          <a:xfrm>
            <a:off x="0" y="6583363"/>
            <a:ext cx="9158288" cy="269875"/>
          </a:xfrm>
          <a:prstGeom prst="rect">
            <a:avLst/>
          </a:prstGeom>
          <a:solidFill>
            <a:schemeClr val="accent4">
              <a:lumMod val="40000"/>
              <a:lumOff val="60000"/>
            </a:schemeClr>
          </a:solidFill>
          <a:ln w="25400">
            <a:noFill/>
            <a:miter lim="800000"/>
            <a:headEnd/>
            <a:tailEnd/>
          </a:ln>
        </p:spPr>
        <p:txBody>
          <a:bodyPr lIns="0" tIns="0" rIns="0" bIns="0" anchor="ctr"/>
          <a:lstStyle/>
          <a:p>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Л е к ц і я   </a:t>
            </a:r>
            <a:r>
              <a:rPr lang="uk-UA" sz="1600" b="1" i="1" dirty="0" smtClean="0">
                <a:solidFill>
                  <a:schemeClr val="accent2"/>
                </a:solidFill>
                <a:latin typeface="Book Antiqua" pitchFamily="18" charset="0"/>
              </a:rPr>
              <a:t>4								        - </a:t>
            </a:r>
            <a:fld id="{21652145-D14C-434F-A97C-B4E43F934062}" type="slidenum">
              <a:rPr lang="uk-UA" sz="1600" b="1" i="1" smtClean="0">
                <a:solidFill>
                  <a:schemeClr val="accent2"/>
                </a:solidFill>
                <a:latin typeface="Book Antiqua" pitchFamily="18" charset="0"/>
              </a:rPr>
              <a:pPr/>
              <a:t>17</a:t>
            </a:fld>
            <a:r>
              <a:rPr lang="uk-UA" sz="1600" b="1" i="1" dirty="0" smtClean="0">
                <a:solidFill>
                  <a:schemeClr val="accent2"/>
                </a:solidFill>
                <a:latin typeface="Book Antiqua" pitchFamily="18" charset="0"/>
              </a:rPr>
              <a:t> -</a:t>
            </a:r>
            <a:endParaRPr lang="uk-UA" sz="1600" b="1" i="1" dirty="0">
              <a:solidFill>
                <a:schemeClr val="tx2"/>
              </a:solidFill>
              <a:latin typeface="Book Antiqua" pitchFamily="18" charset="0"/>
            </a:endParaRPr>
          </a:p>
        </p:txBody>
      </p:sp>
      <p:sp>
        <p:nvSpPr>
          <p:cNvPr id="20485"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sp>
        <p:nvSpPr>
          <p:cNvPr id="7" name="Заголовок 1"/>
          <p:cNvSpPr txBox="1">
            <a:spLocks/>
          </p:cNvSpPr>
          <p:nvPr/>
        </p:nvSpPr>
        <p:spPr>
          <a:xfrm>
            <a:off x="611188" y="393721"/>
            <a:ext cx="7458075" cy="3683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smtClean="0">
                <a:ln>
                  <a:noFill/>
                </a:ln>
                <a:solidFill>
                  <a:schemeClr val="tx1"/>
                </a:solidFill>
                <a:effectLst/>
                <a:uLnTx/>
                <a:uFillTx/>
                <a:latin typeface="Arial" pitchFamily="34" charset="0"/>
                <a:ea typeface="+mj-ea"/>
                <a:cs typeface="+mj-cs"/>
              </a:rPr>
              <a:t>Infowatch Traffic Monitor Enterprise</a:t>
            </a:r>
            <a:endParaRPr kumimoji="0" lang="ru-RU" sz="2400" b="0" i="0" u="none" strike="noStrike" kern="1200" cap="none" spc="0" normalizeH="0" baseline="0" noProof="0" dirty="0" smtClean="0">
              <a:ln>
                <a:noFill/>
              </a:ln>
              <a:solidFill>
                <a:schemeClr val="tx1"/>
              </a:solidFill>
              <a:effectLst/>
              <a:uLnTx/>
              <a:uFillTx/>
              <a:latin typeface="Arial" pitchFamily="34" charset="0"/>
              <a:ea typeface="+mj-ea"/>
              <a:cs typeface="+mj-cs"/>
            </a:endParaRPr>
          </a:p>
        </p:txBody>
      </p:sp>
      <p:sp>
        <p:nvSpPr>
          <p:cNvPr id="8" name="Содержимое 2"/>
          <p:cNvSpPr txBox="1">
            <a:spLocks/>
          </p:cNvSpPr>
          <p:nvPr/>
        </p:nvSpPr>
        <p:spPr>
          <a:xfrm>
            <a:off x="0" y="727096"/>
            <a:ext cx="9144000" cy="1727200"/>
          </a:xfrm>
          <a:prstGeom prst="rect">
            <a:avLst/>
          </a:prstGeom>
        </p:spPr>
        <p:txBody>
          <a:bodyPr/>
          <a:lstStyle/>
          <a:p>
            <a:pPr marL="182563" marR="0" lvl="0" indent="-182563" algn="just" defTabSz="630238" rtl="0" eaLnBrk="1" fontAlgn="auto" latinLnBrk="0" hangingPunct="1">
              <a:lnSpc>
                <a:spcPct val="100000"/>
              </a:lnSpc>
              <a:spcBef>
                <a:spcPct val="20000"/>
              </a:spcBef>
              <a:spcAft>
                <a:spcPts val="0"/>
              </a:spcAft>
              <a:buClrTx/>
              <a:buSzTx/>
              <a:buFont typeface="Arial" pitchFamily="34" charset="0"/>
              <a:buNone/>
              <a:tabLst/>
              <a:defRPr/>
            </a:pPr>
            <a:r>
              <a:rPr kumimoji="0" lang="ru-RU" sz="3200" b="0" i="0" u="none" strike="noStrike" kern="1200" cap="none" spc="0" normalizeH="0" baseline="0" noProof="0" smtClean="0">
                <a:ln>
                  <a:noFill/>
                </a:ln>
                <a:solidFill>
                  <a:schemeClr val="tx1"/>
                </a:solidFill>
                <a:effectLst/>
                <a:uLnTx/>
                <a:uFillTx/>
                <a:latin typeface="+mn-lt"/>
                <a:ea typeface="+mn-ea"/>
                <a:cs typeface="+mn-cs"/>
              </a:rPr>
              <a:t>		</a:t>
            </a:r>
            <a:r>
              <a:rPr kumimoji="0" lang="ru-RU" sz="2500" b="0" i="0" u="none" strike="noStrike" kern="1200" cap="none" spc="0" normalizeH="0" baseline="0" noProof="0" smtClean="0">
                <a:ln>
                  <a:noFill/>
                </a:ln>
                <a:solidFill>
                  <a:schemeClr val="tx1"/>
                </a:solidFill>
                <a:effectLst/>
                <a:uLnTx/>
                <a:uFillTx/>
                <a:latin typeface="Arial" pitchFamily="34" charset="0"/>
                <a:ea typeface="+mn-ea"/>
                <a:cs typeface="+mn-cs"/>
              </a:rPr>
              <a:t>InfoWatch Traffic Monitor Enterprise - комплексне модульне рішення із захисту інформації від внутрішніх загроз, яке дозволяє контролювати різні канали витоку даних. </a:t>
            </a:r>
          </a:p>
        </p:txBody>
      </p:sp>
      <p:pic>
        <p:nvPicPr>
          <p:cNvPr id="9" name="Picture 2"/>
          <p:cNvPicPr>
            <a:picLocks noChangeAspect="1" noChangeArrowheads="1"/>
          </p:cNvPicPr>
          <p:nvPr/>
        </p:nvPicPr>
        <p:blipFill>
          <a:blip r:embed="rId2" cstate="print"/>
          <a:srcRect/>
          <a:stretch>
            <a:fillRect/>
          </a:stretch>
        </p:blipFill>
        <p:spPr bwMode="auto">
          <a:xfrm>
            <a:off x="468313" y="2454296"/>
            <a:ext cx="8229600" cy="4046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5FFCC">
            <a:alpha val="40000"/>
          </a:srgb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3175"/>
            <a:ext cx="9158288" cy="269875"/>
          </a:xfrm>
          <a:solidFill>
            <a:schemeClr val="accent4">
              <a:lumMod val="40000"/>
              <a:lumOff val="60000"/>
            </a:schemeClr>
          </a:solidFill>
        </p:spPr>
        <p:txBody>
          <a:bodyPr lIns="0" tIns="0" rIns="0" bIns="0">
            <a:normAutofit/>
          </a:bodyPr>
          <a:lstStyle/>
          <a:p>
            <a:pPr algn="r"/>
            <a:r>
              <a:rPr lang="uk-UA" sz="1600" b="1" i="1" dirty="0">
                <a:solidFill>
                  <a:schemeClr val="accent2"/>
                </a:solidFill>
                <a:latin typeface="Book Antiqua" pitchFamily="18" charset="0"/>
              </a:rPr>
              <a:t> </a:t>
            </a:r>
            <a:r>
              <a:rPr lang="uk-UA" sz="1600" b="1" i="1" dirty="0" smtClean="0">
                <a:solidFill>
                  <a:schemeClr val="accent2"/>
                </a:solidFill>
                <a:latin typeface="Book Antiqua" pitchFamily="18" charset="0"/>
              </a:rPr>
              <a:t>І н с т р у м е н т и     к і б е р б е з п  е к и .</a:t>
            </a:r>
          </a:p>
        </p:txBody>
      </p:sp>
      <p:sp>
        <p:nvSpPr>
          <p:cNvPr id="20483"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20484" name="Rectangle 4"/>
          <p:cNvSpPr>
            <a:spLocks noChangeArrowheads="1"/>
          </p:cNvSpPr>
          <p:nvPr/>
        </p:nvSpPr>
        <p:spPr bwMode="auto">
          <a:xfrm>
            <a:off x="0" y="6583363"/>
            <a:ext cx="9158288" cy="269875"/>
          </a:xfrm>
          <a:prstGeom prst="rect">
            <a:avLst/>
          </a:prstGeom>
          <a:solidFill>
            <a:schemeClr val="accent4">
              <a:lumMod val="40000"/>
              <a:lumOff val="60000"/>
            </a:schemeClr>
          </a:solidFill>
          <a:ln w="25400">
            <a:noFill/>
            <a:miter lim="800000"/>
            <a:headEnd/>
            <a:tailEnd/>
          </a:ln>
        </p:spPr>
        <p:txBody>
          <a:bodyPr lIns="0" tIns="0" rIns="0" bIns="0" anchor="ctr"/>
          <a:lstStyle/>
          <a:p>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Л е к ц і я   </a:t>
            </a:r>
            <a:r>
              <a:rPr lang="uk-UA" sz="1600" b="1" i="1" dirty="0" smtClean="0">
                <a:solidFill>
                  <a:schemeClr val="accent2"/>
                </a:solidFill>
                <a:latin typeface="Book Antiqua" pitchFamily="18" charset="0"/>
              </a:rPr>
              <a:t>4								        - </a:t>
            </a:r>
            <a:fld id="{21652145-D14C-434F-A97C-B4E43F934062}" type="slidenum">
              <a:rPr lang="uk-UA" sz="1600" b="1" i="1" smtClean="0">
                <a:solidFill>
                  <a:schemeClr val="accent2"/>
                </a:solidFill>
                <a:latin typeface="Book Antiqua" pitchFamily="18" charset="0"/>
              </a:rPr>
              <a:pPr/>
              <a:t>18</a:t>
            </a:fld>
            <a:r>
              <a:rPr lang="uk-UA" sz="1600" b="1" i="1" dirty="0" smtClean="0">
                <a:solidFill>
                  <a:schemeClr val="accent2"/>
                </a:solidFill>
                <a:latin typeface="Book Antiqua" pitchFamily="18" charset="0"/>
              </a:rPr>
              <a:t> -</a:t>
            </a:r>
            <a:endParaRPr lang="uk-UA" sz="1600" b="1" i="1" dirty="0">
              <a:solidFill>
                <a:schemeClr val="tx2"/>
              </a:solidFill>
              <a:latin typeface="Book Antiqua" pitchFamily="18" charset="0"/>
            </a:endParaRPr>
          </a:p>
        </p:txBody>
      </p:sp>
      <p:sp>
        <p:nvSpPr>
          <p:cNvPr id="20485"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pic>
        <p:nvPicPr>
          <p:cNvPr id="6" name="Picture 208"/>
          <p:cNvPicPr>
            <a:picLocks noChangeAspect="1" noChangeArrowheads="1"/>
          </p:cNvPicPr>
          <p:nvPr/>
        </p:nvPicPr>
        <p:blipFill>
          <a:blip r:embed="rId2" cstate="print"/>
          <a:srcRect/>
          <a:stretch>
            <a:fillRect/>
          </a:stretch>
        </p:blipFill>
        <p:spPr bwMode="auto">
          <a:xfrm>
            <a:off x="0" y="500042"/>
            <a:ext cx="9144000" cy="2632075"/>
          </a:xfrm>
          <a:prstGeom prst="rect">
            <a:avLst/>
          </a:prstGeom>
          <a:noFill/>
        </p:spPr>
      </p:pic>
      <p:pic>
        <p:nvPicPr>
          <p:cNvPr id="7" name="Picture 211"/>
          <p:cNvPicPr>
            <a:picLocks noChangeAspect="1" noChangeArrowheads="1"/>
          </p:cNvPicPr>
          <p:nvPr/>
        </p:nvPicPr>
        <p:blipFill>
          <a:blip r:embed="rId3" cstate="print"/>
          <a:srcRect/>
          <a:stretch>
            <a:fillRect/>
          </a:stretch>
        </p:blipFill>
        <p:spPr bwMode="auto">
          <a:xfrm>
            <a:off x="0" y="3436957"/>
            <a:ext cx="9144000" cy="27066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5FFCC">
            <a:alpha val="40000"/>
          </a:srgb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3175"/>
            <a:ext cx="9158288" cy="269875"/>
          </a:xfrm>
          <a:solidFill>
            <a:schemeClr val="accent4">
              <a:lumMod val="40000"/>
              <a:lumOff val="60000"/>
            </a:schemeClr>
          </a:solidFill>
        </p:spPr>
        <p:txBody>
          <a:bodyPr lIns="0" tIns="0" rIns="0" bIns="0">
            <a:normAutofit/>
          </a:bodyPr>
          <a:lstStyle/>
          <a:p>
            <a:pPr algn="r"/>
            <a:r>
              <a:rPr lang="uk-UA" sz="1600" b="1" i="1" dirty="0">
                <a:solidFill>
                  <a:schemeClr val="accent2"/>
                </a:solidFill>
                <a:latin typeface="Book Antiqua" pitchFamily="18" charset="0"/>
              </a:rPr>
              <a:t> </a:t>
            </a:r>
            <a:r>
              <a:rPr lang="uk-UA" sz="1600" b="1" i="1" dirty="0" smtClean="0">
                <a:solidFill>
                  <a:schemeClr val="accent2"/>
                </a:solidFill>
                <a:latin typeface="Book Antiqua" pitchFamily="18" charset="0"/>
              </a:rPr>
              <a:t>І н с т р у м е н т и     к і б е р б е з п  е к и .</a:t>
            </a:r>
          </a:p>
        </p:txBody>
      </p:sp>
      <p:sp>
        <p:nvSpPr>
          <p:cNvPr id="20483"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20484" name="Rectangle 4"/>
          <p:cNvSpPr>
            <a:spLocks noChangeArrowheads="1"/>
          </p:cNvSpPr>
          <p:nvPr/>
        </p:nvSpPr>
        <p:spPr bwMode="auto">
          <a:xfrm>
            <a:off x="0" y="6583363"/>
            <a:ext cx="9158288" cy="269875"/>
          </a:xfrm>
          <a:prstGeom prst="rect">
            <a:avLst/>
          </a:prstGeom>
          <a:solidFill>
            <a:schemeClr val="accent4">
              <a:lumMod val="40000"/>
              <a:lumOff val="60000"/>
            </a:schemeClr>
          </a:solidFill>
          <a:ln w="25400">
            <a:noFill/>
            <a:miter lim="800000"/>
            <a:headEnd/>
            <a:tailEnd/>
          </a:ln>
        </p:spPr>
        <p:txBody>
          <a:bodyPr lIns="0" tIns="0" rIns="0" bIns="0" anchor="ctr"/>
          <a:lstStyle/>
          <a:p>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Л е к ц і я   </a:t>
            </a:r>
            <a:r>
              <a:rPr lang="uk-UA" sz="1600" b="1" i="1" dirty="0" smtClean="0">
                <a:solidFill>
                  <a:schemeClr val="accent2"/>
                </a:solidFill>
                <a:latin typeface="Book Antiqua" pitchFamily="18" charset="0"/>
              </a:rPr>
              <a:t>4								        - </a:t>
            </a:r>
            <a:fld id="{21652145-D14C-434F-A97C-B4E43F934062}" type="slidenum">
              <a:rPr lang="uk-UA" sz="1600" b="1" i="1" smtClean="0">
                <a:solidFill>
                  <a:schemeClr val="accent2"/>
                </a:solidFill>
                <a:latin typeface="Book Antiqua" pitchFamily="18" charset="0"/>
              </a:rPr>
              <a:pPr/>
              <a:t>19</a:t>
            </a:fld>
            <a:r>
              <a:rPr lang="uk-UA" sz="1600" b="1" i="1" dirty="0" smtClean="0">
                <a:solidFill>
                  <a:schemeClr val="accent2"/>
                </a:solidFill>
                <a:latin typeface="Book Antiqua" pitchFamily="18" charset="0"/>
              </a:rPr>
              <a:t> -</a:t>
            </a:r>
            <a:endParaRPr lang="uk-UA" sz="1600" b="1" i="1" dirty="0">
              <a:solidFill>
                <a:schemeClr val="tx2"/>
              </a:solidFill>
              <a:latin typeface="Book Antiqua" pitchFamily="18" charset="0"/>
            </a:endParaRPr>
          </a:p>
        </p:txBody>
      </p:sp>
      <p:sp>
        <p:nvSpPr>
          <p:cNvPr id="20485"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pic>
        <p:nvPicPr>
          <p:cNvPr id="6" name="Picture 5"/>
          <p:cNvPicPr>
            <a:picLocks noChangeAspect="1" noChangeArrowheads="1"/>
          </p:cNvPicPr>
          <p:nvPr/>
        </p:nvPicPr>
        <p:blipFill>
          <a:blip r:embed="rId2" cstate="print"/>
          <a:srcRect/>
          <a:stretch>
            <a:fillRect/>
          </a:stretch>
        </p:blipFill>
        <p:spPr bwMode="auto">
          <a:xfrm>
            <a:off x="347954" y="324074"/>
            <a:ext cx="8501090" cy="3077218"/>
          </a:xfrm>
          <a:prstGeom prst="rect">
            <a:avLst/>
          </a:prstGeom>
          <a:noFill/>
        </p:spPr>
      </p:pic>
      <p:pic>
        <p:nvPicPr>
          <p:cNvPr id="7" name="Picture 7"/>
          <p:cNvPicPr>
            <a:picLocks noChangeAspect="1" noChangeArrowheads="1"/>
          </p:cNvPicPr>
          <p:nvPr/>
        </p:nvPicPr>
        <p:blipFill>
          <a:blip r:embed="rId3" cstate="print"/>
          <a:srcRect/>
          <a:stretch>
            <a:fillRect/>
          </a:stretch>
        </p:blipFill>
        <p:spPr bwMode="auto">
          <a:xfrm>
            <a:off x="341732" y="3426542"/>
            <a:ext cx="8572528" cy="1454055"/>
          </a:xfrm>
          <a:prstGeom prst="rect">
            <a:avLst/>
          </a:prstGeom>
          <a:noFill/>
        </p:spPr>
      </p:pic>
      <p:pic>
        <p:nvPicPr>
          <p:cNvPr id="8" name="Picture 9"/>
          <p:cNvPicPr>
            <a:picLocks noChangeAspect="1" noChangeArrowheads="1"/>
          </p:cNvPicPr>
          <p:nvPr/>
        </p:nvPicPr>
        <p:blipFill>
          <a:blip r:embed="rId4" cstate="print"/>
          <a:srcRect/>
          <a:stretch>
            <a:fillRect/>
          </a:stretch>
        </p:blipFill>
        <p:spPr bwMode="auto">
          <a:xfrm>
            <a:off x="341168" y="4868864"/>
            <a:ext cx="8572528" cy="1092402"/>
          </a:xfrm>
          <a:prstGeom prst="rect">
            <a:avLst/>
          </a:prstGeom>
          <a:noFill/>
        </p:spPr>
      </p:pic>
      <p:pic>
        <p:nvPicPr>
          <p:cNvPr id="9" name="Picture 10"/>
          <p:cNvPicPr>
            <a:picLocks noChangeAspect="1" noChangeArrowheads="1"/>
          </p:cNvPicPr>
          <p:nvPr/>
        </p:nvPicPr>
        <p:blipFill>
          <a:blip r:embed="rId5" cstate="print"/>
          <a:srcRect/>
          <a:stretch>
            <a:fillRect/>
          </a:stretch>
        </p:blipFill>
        <p:spPr bwMode="auto">
          <a:xfrm>
            <a:off x="341732" y="5927845"/>
            <a:ext cx="8572528" cy="64442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5FFCC">
            <a:alpha val="40000"/>
          </a:srgb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3175"/>
            <a:ext cx="9158288" cy="269875"/>
          </a:xfrm>
          <a:solidFill>
            <a:schemeClr val="accent4">
              <a:lumMod val="40000"/>
              <a:lumOff val="60000"/>
            </a:schemeClr>
          </a:solidFill>
        </p:spPr>
        <p:txBody>
          <a:bodyPr lIns="0" tIns="0" rIns="0" bIns="0">
            <a:normAutofit/>
          </a:bodyPr>
          <a:lstStyle/>
          <a:p>
            <a:pPr algn="r"/>
            <a:r>
              <a:rPr lang="uk-UA" sz="1600" b="1" i="1" dirty="0" smtClean="0">
                <a:solidFill>
                  <a:schemeClr val="accent2"/>
                </a:solidFill>
                <a:latin typeface="Book Antiqua" pitchFamily="18" charset="0"/>
              </a:rPr>
              <a:t>І н с т р у м е н т и     к і б е р б е з п  е к и .                                                      </a:t>
            </a:r>
          </a:p>
        </p:txBody>
      </p:sp>
      <p:sp>
        <p:nvSpPr>
          <p:cNvPr id="20483"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20484" name="Rectangle 4"/>
          <p:cNvSpPr>
            <a:spLocks noChangeArrowheads="1"/>
          </p:cNvSpPr>
          <p:nvPr/>
        </p:nvSpPr>
        <p:spPr bwMode="auto">
          <a:xfrm>
            <a:off x="0" y="6583363"/>
            <a:ext cx="9158288" cy="269875"/>
          </a:xfrm>
          <a:prstGeom prst="rect">
            <a:avLst/>
          </a:prstGeom>
          <a:solidFill>
            <a:schemeClr val="accent4">
              <a:lumMod val="40000"/>
              <a:lumOff val="60000"/>
            </a:schemeClr>
          </a:solidFill>
          <a:ln w="25400">
            <a:noFill/>
            <a:miter lim="800000"/>
            <a:headEnd/>
            <a:tailEnd/>
          </a:ln>
        </p:spPr>
        <p:txBody>
          <a:bodyPr lIns="0" tIns="0" rIns="0" bIns="0" anchor="ctr"/>
          <a:lstStyle/>
          <a:p>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Л е к ц і я   </a:t>
            </a:r>
            <a:r>
              <a:rPr lang="uk-UA" sz="1600" b="1" i="1" dirty="0" smtClean="0">
                <a:solidFill>
                  <a:schemeClr val="accent2"/>
                </a:solidFill>
                <a:latin typeface="Book Antiqua" pitchFamily="18" charset="0"/>
              </a:rPr>
              <a:t>4								        - </a:t>
            </a:r>
            <a:fld id="{21652145-D14C-434F-A97C-B4E43F934062}" type="slidenum">
              <a:rPr lang="uk-UA" sz="1600" b="1" i="1" smtClean="0">
                <a:solidFill>
                  <a:schemeClr val="accent2"/>
                </a:solidFill>
                <a:latin typeface="Book Antiqua" pitchFamily="18" charset="0"/>
              </a:rPr>
              <a:pPr/>
              <a:t>2</a:t>
            </a:fld>
            <a:r>
              <a:rPr lang="uk-UA" sz="1600" b="1" i="1" dirty="0" smtClean="0">
                <a:solidFill>
                  <a:schemeClr val="accent2"/>
                </a:solidFill>
                <a:latin typeface="Book Antiqua" pitchFamily="18" charset="0"/>
              </a:rPr>
              <a:t> -</a:t>
            </a:r>
            <a:endParaRPr lang="uk-UA" sz="1600" b="1" i="1" dirty="0">
              <a:solidFill>
                <a:schemeClr val="tx2"/>
              </a:solidFill>
              <a:latin typeface="Book Antiqua" pitchFamily="18" charset="0"/>
            </a:endParaRPr>
          </a:p>
        </p:txBody>
      </p:sp>
      <p:sp>
        <p:nvSpPr>
          <p:cNvPr id="20485"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sp>
        <p:nvSpPr>
          <p:cNvPr id="6" name="Прямоугольник 5"/>
          <p:cNvSpPr/>
          <p:nvPr/>
        </p:nvSpPr>
        <p:spPr>
          <a:xfrm>
            <a:off x="142844" y="349030"/>
            <a:ext cx="8858312" cy="6223242"/>
          </a:xfrm>
          <a:prstGeom prst="rect">
            <a:avLst/>
          </a:prstGeom>
        </p:spPr>
        <p:txBody>
          <a:bodyPr wrap="square">
            <a:spAutoFit/>
          </a:bodyPr>
          <a:lstStyle/>
          <a:p>
            <a:pPr lvl="0" indent="360000" algn="just">
              <a:lnSpc>
                <a:spcPct val="95000"/>
              </a:lnSpc>
              <a:spcBef>
                <a:spcPct val="20000"/>
              </a:spcBef>
              <a:defRPr/>
            </a:pPr>
            <a:r>
              <a:rPr lang="uk-UA" altLang="ko-KR" sz="1600" dirty="0" smtClean="0"/>
              <a:t>Проблема захисту інформації є вкрай важливим чинником функціонування будь-якого підприємства, установи чи організації. </a:t>
            </a:r>
            <a:r>
              <a:rPr lang="uk-UA" sz="1600" dirty="0" smtClean="0"/>
              <a:t>Захист конфіденційної інформації від витоку є важливою складовою комплексу інформаційної безпеки. Вирішити проблему випадкових і навмисних витоків конфіденційних даних, покликані DLP-системи.</a:t>
            </a:r>
            <a:endParaRPr lang="ru-RU" sz="1600" dirty="0" smtClean="0"/>
          </a:p>
          <a:p>
            <a:pPr lvl="0" indent="360000" algn="just">
              <a:lnSpc>
                <a:spcPct val="95000"/>
              </a:lnSpc>
              <a:spcBef>
                <a:spcPct val="20000"/>
              </a:spcBef>
              <a:defRPr/>
            </a:pPr>
            <a:r>
              <a:rPr lang="uk-UA" sz="1600" b="1" dirty="0" smtClean="0"/>
              <a:t>DLP</a:t>
            </a:r>
            <a:r>
              <a:rPr lang="uk-UA" sz="1600" dirty="0" smtClean="0"/>
              <a:t> (</a:t>
            </a:r>
            <a:r>
              <a:rPr lang="uk-UA" sz="1600" dirty="0" err="1" smtClean="0"/>
              <a:t>Data</a:t>
            </a:r>
            <a:r>
              <a:rPr lang="uk-UA" sz="1600" dirty="0" smtClean="0"/>
              <a:t> </a:t>
            </a:r>
            <a:r>
              <a:rPr lang="uk-UA" sz="1600" dirty="0" err="1" smtClean="0"/>
              <a:t>Loss</a:t>
            </a:r>
            <a:r>
              <a:rPr lang="uk-UA" sz="1600" dirty="0" smtClean="0"/>
              <a:t> </a:t>
            </a:r>
            <a:r>
              <a:rPr lang="uk-UA" sz="1600" dirty="0" err="1" smtClean="0"/>
              <a:t>Prevention</a:t>
            </a:r>
            <a:r>
              <a:rPr lang="uk-UA" sz="1600" dirty="0" smtClean="0"/>
              <a:t>, з англ. запобігання втрати даних) - система – це програмний продукт, створений для запобігання витоків конфіденційної інформації за межі корпоративної мережі. Такі системи є основою захисту інформації в банківських установах.</a:t>
            </a:r>
          </a:p>
          <a:p>
            <a:pPr indent="360000" algn="just">
              <a:lnSpc>
                <a:spcPct val="95000"/>
              </a:lnSpc>
              <a:defRPr/>
            </a:pPr>
            <a:r>
              <a:rPr lang="ru-RU" altLang="ko-KR" sz="1600" dirty="0" err="1" smtClean="0"/>
              <a:t>Розвиток</a:t>
            </a:r>
            <a:r>
              <a:rPr lang="ru-RU" altLang="ko-KR" sz="1600" dirty="0" smtClean="0"/>
              <a:t> таких систем </a:t>
            </a:r>
            <a:r>
              <a:rPr lang="ru-RU" altLang="ko-KR" sz="1600" dirty="0" err="1" smtClean="0"/>
              <a:t>ініційований</a:t>
            </a:r>
            <a:r>
              <a:rPr lang="ru-RU" altLang="ko-KR" sz="1600" dirty="0" smtClean="0"/>
              <a:t> </a:t>
            </a:r>
            <a:r>
              <a:rPr lang="ru-RU" altLang="ko-KR" sz="1600" dirty="0" err="1" smtClean="0"/>
              <a:t>приблизно</a:t>
            </a:r>
            <a:r>
              <a:rPr lang="ru-RU" altLang="ko-KR" sz="1600" dirty="0" smtClean="0"/>
              <a:t> на початку</a:t>
            </a:r>
            <a:r>
              <a:rPr lang="en-US" altLang="ko-KR" sz="1600" dirty="0" smtClean="0"/>
              <a:t> 2000-</a:t>
            </a:r>
            <a:r>
              <a:rPr lang="ru-RU" altLang="ko-KR" sz="1600" dirty="0" err="1" smtClean="0"/>
              <a:t>х</a:t>
            </a:r>
            <a:r>
              <a:rPr lang="ru-RU" altLang="ko-KR" sz="1600" dirty="0" smtClean="0"/>
              <a:t> </a:t>
            </a:r>
            <a:r>
              <a:rPr lang="ru-RU" altLang="ko-KR" sz="1600" dirty="0" err="1" smtClean="0"/>
              <a:t>років</a:t>
            </a:r>
            <a:r>
              <a:rPr lang="en-US" altLang="ko-KR" sz="1600" dirty="0" smtClean="0"/>
              <a:t>, </a:t>
            </a:r>
            <a:r>
              <a:rPr lang="ru-RU" altLang="ko-KR" sz="1600" dirty="0" smtClean="0"/>
              <a:t>коли </a:t>
            </a:r>
            <a:r>
              <a:rPr lang="ru-RU" altLang="ko-KR" sz="1600" dirty="0" err="1" smtClean="0"/>
              <a:t>найбільші</a:t>
            </a:r>
            <a:r>
              <a:rPr lang="ru-RU" altLang="ko-KR" sz="1600" dirty="0" smtClean="0"/>
              <a:t> </a:t>
            </a:r>
            <a:r>
              <a:rPr lang="ru-RU" altLang="ko-KR" sz="1600" dirty="0" err="1" smtClean="0"/>
              <a:t>організації</a:t>
            </a:r>
            <a:r>
              <a:rPr lang="ru-RU" altLang="ko-KR" sz="1600" dirty="0" smtClean="0"/>
              <a:t> </a:t>
            </a:r>
            <a:r>
              <a:rPr lang="ru-RU" altLang="ko-KR" sz="1600" dirty="0" err="1" smtClean="0"/>
              <a:t>усвідомили</a:t>
            </a:r>
            <a:r>
              <a:rPr lang="en-US" altLang="ko-KR" sz="1600" dirty="0" smtClean="0"/>
              <a:t>, </a:t>
            </a:r>
            <a:r>
              <a:rPr lang="ru-RU" altLang="ko-KR" sz="1600" dirty="0" err="1" smtClean="0"/>
              <a:t>що</a:t>
            </a:r>
            <a:r>
              <a:rPr lang="ru-RU" altLang="ko-KR" sz="1600" dirty="0" smtClean="0"/>
              <a:t> </a:t>
            </a:r>
            <a:r>
              <a:rPr lang="ru-RU" altLang="ko-KR" sz="1600" dirty="0" err="1" smtClean="0"/>
              <a:t>їм</a:t>
            </a:r>
            <a:r>
              <a:rPr lang="ru-RU" altLang="ko-KR" sz="1600" dirty="0" smtClean="0"/>
              <a:t> </a:t>
            </a:r>
            <a:r>
              <a:rPr lang="ru-RU" altLang="ko-KR" sz="1600" dirty="0" err="1" smtClean="0"/>
              <a:t>необхідно</a:t>
            </a:r>
            <a:r>
              <a:rPr lang="ru-RU" altLang="ko-KR" sz="1600" dirty="0" smtClean="0"/>
              <a:t> </a:t>
            </a:r>
            <a:r>
              <a:rPr lang="ru-RU" altLang="ko-KR" sz="1600" dirty="0" err="1" smtClean="0"/>
              <a:t>захищатися</a:t>
            </a:r>
            <a:r>
              <a:rPr lang="ru-RU" altLang="ko-KR" sz="1600" dirty="0" smtClean="0"/>
              <a:t> </a:t>
            </a:r>
            <a:r>
              <a:rPr lang="ru-RU" altLang="ko-KR" sz="1600" dirty="0" err="1" smtClean="0"/>
              <a:t>від</a:t>
            </a:r>
            <a:r>
              <a:rPr lang="ru-RU" altLang="ko-KR" sz="1600" dirty="0" smtClean="0"/>
              <a:t> </a:t>
            </a:r>
            <a:r>
              <a:rPr lang="ru-RU" altLang="ko-KR" sz="1600" dirty="0" err="1" smtClean="0"/>
              <a:t>витоків</a:t>
            </a:r>
            <a:r>
              <a:rPr lang="en-US" altLang="ko-KR" sz="1600" dirty="0" smtClean="0"/>
              <a:t>.</a:t>
            </a:r>
            <a:r>
              <a:rPr lang="uk-UA" altLang="ko-KR" sz="1600" dirty="0" smtClean="0"/>
              <a:t> </a:t>
            </a:r>
            <a:r>
              <a:rPr lang="ru-RU" altLang="ko-KR" sz="1600" dirty="0" err="1" smtClean="0"/>
              <a:t>Перспективність</a:t>
            </a:r>
            <a:r>
              <a:rPr lang="ru-RU" altLang="ko-KR" sz="1600" dirty="0" smtClean="0"/>
              <a:t> </a:t>
            </a:r>
            <a:r>
              <a:rPr lang="ru-RU" altLang="ko-KR" sz="1600" dirty="0" err="1" smtClean="0"/>
              <a:t>рішень</a:t>
            </a:r>
            <a:r>
              <a:rPr lang="ru-RU" altLang="ko-KR" sz="1600" dirty="0" smtClean="0"/>
              <a:t> по </a:t>
            </a:r>
            <a:r>
              <a:rPr lang="ru-RU" altLang="ko-KR" sz="1600" dirty="0" err="1" smtClean="0"/>
              <a:t>захисту</a:t>
            </a:r>
            <a:r>
              <a:rPr lang="ru-RU" altLang="ko-KR" sz="1600" dirty="0" smtClean="0"/>
              <a:t> </a:t>
            </a:r>
            <a:r>
              <a:rPr lang="ru-RU" altLang="ko-KR" sz="1600" dirty="0" err="1" smtClean="0"/>
              <a:t>від</a:t>
            </a:r>
            <a:r>
              <a:rPr lang="ru-RU" altLang="ko-KR" sz="1600" dirty="0" smtClean="0"/>
              <a:t> </a:t>
            </a:r>
            <a:r>
              <a:rPr lang="ru-RU" altLang="ko-KR" sz="1600" dirty="0" err="1" smtClean="0"/>
              <a:t>витоків</a:t>
            </a:r>
            <a:r>
              <a:rPr lang="ru-RU" altLang="ko-KR" sz="1600" dirty="0" smtClean="0"/>
              <a:t> стала остаточно </a:t>
            </a:r>
            <a:r>
              <a:rPr lang="ru-RU" altLang="ko-KR" sz="1600" dirty="0" err="1" smtClean="0"/>
              <a:t>зрозуміла</a:t>
            </a:r>
            <a:r>
              <a:rPr lang="ru-RU" altLang="ko-KR" sz="1600" dirty="0" smtClean="0"/>
              <a:t> </a:t>
            </a:r>
            <a:r>
              <a:rPr lang="ru-RU" altLang="ko-KR" sz="1600" dirty="0" err="1" smtClean="0"/>
              <a:t>вже</a:t>
            </a:r>
            <a:r>
              <a:rPr lang="ru-RU" altLang="ko-KR" sz="1600" dirty="0" smtClean="0"/>
              <a:t> до 2003 року. </a:t>
            </a:r>
            <a:r>
              <a:rPr lang="uk-UA" altLang="ko-KR" sz="1600" dirty="0" smtClean="0"/>
              <a:t>Першими з'явилися технології мережевого моніторингу - без можливості блокування витоку через мережеві протоколи (HTTP, SMTP та ін.). Потім – можливості контролю робочих станцій за рахунок впровадження програмних «агентів», щоб можна було запобігти передачі конфіденційної інформації з цих пристроїв. І, нарешті, технології пошуку конфіденційної інформації на мережевих ресурсах та її захисту, якщо інформація виявлена </a:t>
            </a:r>
            <a:r>
              <a:rPr lang="ko-KR" altLang="en-US" sz="1600" dirty="0" smtClean="0"/>
              <a:t>​​</a:t>
            </a:r>
            <a:r>
              <a:rPr lang="uk-UA" altLang="ko-KR" sz="1600" dirty="0" smtClean="0"/>
              <a:t>в тих місцях, де її не повинно бути.</a:t>
            </a:r>
          </a:p>
          <a:p>
            <a:pPr indent="360000" algn="just">
              <a:lnSpc>
                <a:spcPct val="95000"/>
              </a:lnSpc>
              <a:defRPr/>
            </a:pPr>
            <a:r>
              <a:rPr lang="uk-UA" altLang="ko-KR" sz="1600" dirty="0" smtClean="0"/>
              <a:t>Основними учасника світового ринку DLP-систем є компанії, які широко відомі своїми іншим продуктами для забезпеченні інформаційної безпеки в організаціях. </a:t>
            </a:r>
            <a:r>
              <a:rPr lang="uk-UA" altLang="ko-KR" sz="1600" dirty="0" err="1" smtClean="0"/>
              <a:t>Symantec</a:t>
            </a:r>
            <a:r>
              <a:rPr lang="uk-UA" altLang="ko-KR" sz="1600" dirty="0" smtClean="0"/>
              <a:t>, McAffee, TrendMicro, WebSence. Світовий ринок DLP-систем щорічно збільшується більш ніж на сто мільйонів доларів. Згідно з дослідженням ринку систем запобігання втрати даних аналітичною фірмою Gartner, його обсяг в 2013 р. склав 535 млн дол., що на більш ніж 100 млн дол. перевищує значення 2012 р., коли він досяг 425 млн дол. Постійне збільшення втрат корпоративних даних (що пов'язано не тільки із зовнішніми, а й із внутрішніми загрозами, а також із зростанням числа користувацьких мобільних пристроїв) змушує бізнес посилювати контроль за вмістом даних, у тому числі і встановлюючи на підприємствах DLP-системи. </a:t>
            </a:r>
            <a:r>
              <a:rPr lang="ru-RU" altLang="ko-KR" sz="1600" dirty="0" err="1" smtClean="0"/>
              <a:t>Аналітики</a:t>
            </a:r>
            <a:r>
              <a:rPr lang="ru-RU" altLang="ko-KR" sz="1600" dirty="0" smtClean="0"/>
              <a:t> </a:t>
            </a:r>
            <a:r>
              <a:rPr lang="ru-RU" altLang="ko-KR" sz="1600" dirty="0" err="1" smtClean="0"/>
              <a:t>вважають</a:t>
            </a:r>
            <a:r>
              <a:rPr lang="ru-RU" altLang="ko-KR" sz="1600" dirty="0" smtClean="0"/>
              <a:t>, </a:t>
            </a:r>
            <a:r>
              <a:rPr lang="ru-RU" altLang="ko-KR" sz="1600" dirty="0" err="1" smtClean="0"/>
              <a:t>що</a:t>
            </a:r>
            <a:r>
              <a:rPr lang="ru-RU" altLang="ko-KR" sz="1600" dirty="0" smtClean="0"/>
              <a:t> </a:t>
            </a:r>
            <a:r>
              <a:rPr lang="ru-RU" altLang="ko-KR" sz="1600" dirty="0" err="1" smtClean="0"/>
              <a:t>ці</a:t>
            </a:r>
            <a:r>
              <a:rPr lang="ru-RU" altLang="ko-KR" sz="1600" dirty="0" smtClean="0"/>
              <a:t> </a:t>
            </a:r>
            <a:r>
              <a:rPr lang="ru-RU" altLang="ko-KR" sz="1600" dirty="0" err="1" smtClean="0"/>
              <a:t>фактори</a:t>
            </a:r>
            <a:r>
              <a:rPr lang="ru-RU" altLang="ko-KR" sz="1600" dirty="0" smtClean="0"/>
              <a:t> </a:t>
            </a:r>
            <a:r>
              <a:rPr lang="ru-RU" altLang="ko-KR" sz="1600" dirty="0" err="1" smtClean="0"/>
              <a:t>забезпечать</a:t>
            </a:r>
            <a:r>
              <a:rPr lang="ru-RU" altLang="ko-KR" sz="1600" dirty="0" smtClean="0"/>
              <a:t> подальше </a:t>
            </a:r>
            <a:r>
              <a:rPr lang="ru-RU" altLang="ko-KR" sz="1600" dirty="0" err="1" smtClean="0"/>
              <a:t>зростання</a:t>
            </a:r>
            <a:r>
              <a:rPr lang="ru-RU" altLang="ko-KR" sz="1600" dirty="0" smtClean="0"/>
              <a:t> </a:t>
            </a:r>
            <a:r>
              <a:rPr lang="ru-RU" altLang="ko-KR" sz="1600" dirty="0" err="1" smtClean="0"/>
              <a:t>цього</a:t>
            </a:r>
            <a:r>
              <a:rPr lang="ru-RU" altLang="ko-KR" sz="1600" dirty="0" smtClean="0"/>
              <a:t> ринку. </a:t>
            </a:r>
            <a:endParaRPr lang="uk-UA" altLang="ko-KR" sz="16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5FFCC">
            <a:alpha val="40000"/>
          </a:srgb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3175"/>
            <a:ext cx="9158288" cy="269875"/>
          </a:xfrm>
          <a:solidFill>
            <a:schemeClr val="accent4">
              <a:lumMod val="40000"/>
              <a:lumOff val="60000"/>
            </a:schemeClr>
          </a:solidFill>
        </p:spPr>
        <p:txBody>
          <a:bodyPr lIns="0" tIns="0" rIns="0" bIns="0">
            <a:normAutofit/>
          </a:bodyPr>
          <a:lstStyle/>
          <a:p>
            <a:pPr algn="r"/>
            <a:r>
              <a:rPr lang="uk-UA" sz="1600" b="1" i="1" dirty="0">
                <a:solidFill>
                  <a:schemeClr val="accent2"/>
                </a:solidFill>
                <a:latin typeface="Book Antiqua" pitchFamily="18" charset="0"/>
              </a:rPr>
              <a:t> </a:t>
            </a:r>
            <a:r>
              <a:rPr lang="uk-UA" sz="1600" b="1" i="1" dirty="0" smtClean="0">
                <a:solidFill>
                  <a:schemeClr val="accent2"/>
                </a:solidFill>
                <a:latin typeface="Book Antiqua" pitchFamily="18" charset="0"/>
              </a:rPr>
              <a:t>І н с т р у м е н т и     к і б е р б е з п  е к и .</a:t>
            </a:r>
          </a:p>
        </p:txBody>
      </p:sp>
      <p:sp>
        <p:nvSpPr>
          <p:cNvPr id="20483"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20484" name="Rectangle 4"/>
          <p:cNvSpPr>
            <a:spLocks noChangeArrowheads="1"/>
          </p:cNvSpPr>
          <p:nvPr/>
        </p:nvSpPr>
        <p:spPr bwMode="auto">
          <a:xfrm>
            <a:off x="0" y="6583363"/>
            <a:ext cx="9158288" cy="269875"/>
          </a:xfrm>
          <a:prstGeom prst="rect">
            <a:avLst/>
          </a:prstGeom>
          <a:solidFill>
            <a:schemeClr val="accent4">
              <a:lumMod val="40000"/>
              <a:lumOff val="60000"/>
            </a:schemeClr>
          </a:solidFill>
          <a:ln w="25400">
            <a:noFill/>
            <a:miter lim="800000"/>
            <a:headEnd/>
            <a:tailEnd/>
          </a:ln>
        </p:spPr>
        <p:txBody>
          <a:bodyPr lIns="0" tIns="0" rIns="0" bIns="0" anchor="ctr"/>
          <a:lstStyle/>
          <a:p>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Л е к ц і я </a:t>
            </a:r>
            <a:r>
              <a:rPr lang="uk-UA" sz="1600" b="1" i="1" dirty="0" smtClean="0">
                <a:solidFill>
                  <a:schemeClr val="accent2"/>
                </a:solidFill>
                <a:latin typeface="Book Antiqua" pitchFamily="18" charset="0"/>
              </a:rPr>
              <a:t>  4								        - </a:t>
            </a:r>
            <a:fld id="{21652145-D14C-434F-A97C-B4E43F934062}" type="slidenum">
              <a:rPr lang="uk-UA" sz="1600" b="1" i="1" smtClean="0">
                <a:solidFill>
                  <a:schemeClr val="accent2"/>
                </a:solidFill>
                <a:latin typeface="Book Antiqua" pitchFamily="18" charset="0"/>
              </a:rPr>
              <a:pPr/>
              <a:t>20</a:t>
            </a:fld>
            <a:r>
              <a:rPr lang="uk-UA" sz="1600" b="1" i="1" dirty="0" smtClean="0">
                <a:solidFill>
                  <a:schemeClr val="accent2"/>
                </a:solidFill>
                <a:latin typeface="Book Antiqua" pitchFamily="18" charset="0"/>
              </a:rPr>
              <a:t> -</a:t>
            </a:r>
            <a:endParaRPr lang="uk-UA" sz="1600" b="1" i="1" dirty="0">
              <a:solidFill>
                <a:schemeClr val="tx2"/>
              </a:solidFill>
              <a:latin typeface="Book Antiqua" pitchFamily="18" charset="0"/>
            </a:endParaRPr>
          </a:p>
        </p:txBody>
      </p:sp>
      <p:sp>
        <p:nvSpPr>
          <p:cNvPr id="20485"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grpSp>
        <p:nvGrpSpPr>
          <p:cNvPr id="20" name="Группа 19"/>
          <p:cNvGrpSpPr/>
          <p:nvPr/>
        </p:nvGrpSpPr>
        <p:grpSpPr>
          <a:xfrm>
            <a:off x="313112" y="403346"/>
            <a:ext cx="8332350" cy="6106500"/>
            <a:chOff x="313112" y="485663"/>
            <a:chExt cx="8332350" cy="6106500"/>
          </a:xfrm>
        </p:grpSpPr>
        <p:pic>
          <p:nvPicPr>
            <p:cNvPr id="13" name="Picture 4"/>
            <p:cNvPicPr>
              <a:picLocks noChangeAspect="1" noChangeArrowheads="1"/>
            </p:cNvPicPr>
            <p:nvPr/>
          </p:nvPicPr>
          <p:blipFill>
            <a:blip r:embed="rId2" cstate="print"/>
            <a:srcRect/>
            <a:stretch>
              <a:fillRect/>
            </a:stretch>
          </p:blipFill>
          <p:spPr bwMode="auto">
            <a:xfrm>
              <a:off x="324540" y="485663"/>
              <a:ext cx="8291718" cy="228693"/>
            </a:xfrm>
            <a:prstGeom prst="rect">
              <a:avLst/>
            </a:prstGeom>
            <a:noFill/>
          </p:spPr>
        </p:pic>
        <p:pic>
          <p:nvPicPr>
            <p:cNvPr id="14" name="Picture 5"/>
            <p:cNvPicPr>
              <a:picLocks noChangeAspect="1" noChangeArrowheads="1"/>
            </p:cNvPicPr>
            <p:nvPr/>
          </p:nvPicPr>
          <p:blipFill>
            <a:blip r:embed="rId3" cstate="print"/>
            <a:srcRect/>
            <a:stretch>
              <a:fillRect/>
            </a:stretch>
          </p:blipFill>
          <p:spPr bwMode="auto">
            <a:xfrm>
              <a:off x="327770" y="749695"/>
              <a:ext cx="8306960" cy="1455623"/>
            </a:xfrm>
            <a:prstGeom prst="rect">
              <a:avLst/>
            </a:prstGeom>
            <a:noFill/>
          </p:spPr>
        </p:pic>
        <p:pic>
          <p:nvPicPr>
            <p:cNvPr id="15" name="Picture 6"/>
            <p:cNvPicPr>
              <a:picLocks noChangeAspect="1" noChangeArrowheads="1"/>
            </p:cNvPicPr>
            <p:nvPr/>
          </p:nvPicPr>
          <p:blipFill>
            <a:blip r:embed="rId4" cstate="print"/>
            <a:srcRect/>
            <a:stretch>
              <a:fillRect/>
            </a:stretch>
          </p:blipFill>
          <p:spPr bwMode="auto">
            <a:xfrm>
              <a:off x="320984" y="2207974"/>
              <a:ext cx="8306960" cy="220894"/>
            </a:xfrm>
            <a:prstGeom prst="rect">
              <a:avLst/>
            </a:prstGeom>
            <a:noFill/>
          </p:spPr>
        </p:pic>
        <p:pic>
          <p:nvPicPr>
            <p:cNvPr id="16" name="Picture 7"/>
            <p:cNvPicPr>
              <a:picLocks noChangeAspect="1" noChangeArrowheads="1"/>
            </p:cNvPicPr>
            <p:nvPr/>
          </p:nvPicPr>
          <p:blipFill>
            <a:blip r:embed="rId5" cstate="print"/>
            <a:srcRect/>
            <a:stretch>
              <a:fillRect/>
            </a:stretch>
          </p:blipFill>
          <p:spPr bwMode="auto">
            <a:xfrm>
              <a:off x="323260" y="2420779"/>
              <a:ext cx="8322202" cy="1577560"/>
            </a:xfrm>
            <a:prstGeom prst="rect">
              <a:avLst/>
            </a:prstGeom>
            <a:noFill/>
          </p:spPr>
        </p:pic>
        <p:pic>
          <p:nvPicPr>
            <p:cNvPr id="17" name="Picture 8"/>
            <p:cNvPicPr>
              <a:picLocks noChangeAspect="1" noChangeArrowheads="1"/>
            </p:cNvPicPr>
            <p:nvPr/>
          </p:nvPicPr>
          <p:blipFill>
            <a:blip r:embed="rId6" cstate="print"/>
            <a:srcRect/>
            <a:stretch>
              <a:fillRect/>
            </a:stretch>
          </p:blipFill>
          <p:spPr bwMode="auto">
            <a:xfrm>
              <a:off x="331900" y="3998618"/>
              <a:ext cx="8312382" cy="1295581"/>
            </a:xfrm>
            <a:prstGeom prst="rect">
              <a:avLst/>
            </a:prstGeom>
            <a:noFill/>
          </p:spPr>
        </p:pic>
        <p:pic>
          <p:nvPicPr>
            <p:cNvPr id="18" name="Picture 9"/>
            <p:cNvPicPr>
              <a:picLocks noChangeAspect="1" noChangeArrowheads="1"/>
            </p:cNvPicPr>
            <p:nvPr/>
          </p:nvPicPr>
          <p:blipFill>
            <a:blip r:embed="rId7" cstate="print"/>
            <a:srcRect/>
            <a:stretch>
              <a:fillRect/>
            </a:stretch>
          </p:blipFill>
          <p:spPr bwMode="auto">
            <a:xfrm>
              <a:off x="313112" y="5284642"/>
              <a:ext cx="8312382" cy="998095"/>
            </a:xfrm>
            <a:prstGeom prst="rect">
              <a:avLst/>
            </a:prstGeom>
            <a:noFill/>
          </p:spPr>
        </p:pic>
        <p:pic>
          <p:nvPicPr>
            <p:cNvPr id="19" name="Picture 10"/>
            <p:cNvPicPr>
              <a:picLocks noChangeAspect="1" noChangeArrowheads="1"/>
            </p:cNvPicPr>
            <p:nvPr/>
          </p:nvPicPr>
          <p:blipFill>
            <a:blip r:embed="rId8" cstate="print"/>
            <a:srcRect/>
            <a:stretch>
              <a:fillRect/>
            </a:stretch>
          </p:blipFill>
          <p:spPr bwMode="auto">
            <a:xfrm>
              <a:off x="321764" y="6249125"/>
              <a:ext cx="8322202" cy="343038"/>
            </a:xfrm>
            <a:prstGeom prst="rect">
              <a:avLst/>
            </a:prstGeom>
            <a:noFill/>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5FFCC">
            <a:alpha val="40000"/>
          </a:srgbClr>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1763713" y="3259159"/>
            <a:ext cx="5761037" cy="3313113"/>
          </a:xfrm>
          <a:prstGeom prst="rect">
            <a:avLst/>
          </a:prstGeom>
          <a:noFill/>
          <a:ln w="9525">
            <a:noFill/>
            <a:miter lim="800000"/>
            <a:headEnd/>
            <a:tailEnd/>
          </a:ln>
        </p:spPr>
      </p:pic>
      <p:sp>
        <p:nvSpPr>
          <p:cNvPr id="20482" name="Rectangle 2"/>
          <p:cNvSpPr>
            <a:spLocks noGrp="1" noChangeArrowheads="1"/>
          </p:cNvSpPr>
          <p:nvPr>
            <p:ph type="title"/>
          </p:nvPr>
        </p:nvSpPr>
        <p:spPr>
          <a:xfrm>
            <a:off x="0" y="3175"/>
            <a:ext cx="9158288" cy="269875"/>
          </a:xfrm>
          <a:solidFill>
            <a:schemeClr val="accent4">
              <a:lumMod val="40000"/>
              <a:lumOff val="60000"/>
            </a:schemeClr>
          </a:solidFill>
        </p:spPr>
        <p:txBody>
          <a:bodyPr lIns="0" tIns="0" rIns="0" bIns="0">
            <a:normAutofit/>
          </a:bodyPr>
          <a:lstStyle/>
          <a:p>
            <a:pPr algn="r"/>
            <a:r>
              <a:rPr lang="uk-UA" sz="1600" b="1" i="1" dirty="0">
                <a:solidFill>
                  <a:schemeClr val="accent2"/>
                </a:solidFill>
                <a:latin typeface="Book Antiqua" pitchFamily="18" charset="0"/>
              </a:rPr>
              <a:t>                                                      </a:t>
            </a:r>
            <a:r>
              <a:rPr lang="uk-UA" sz="1600" b="1" i="1" dirty="0" smtClean="0">
                <a:solidFill>
                  <a:schemeClr val="accent2"/>
                </a:solidFill>
                <a:latin typeface="Book Antiqua" pitchFamily="18" charset="0"/>
              </a:rPr>
              <a:t>С и с т е м и   б а н к і в с ь к о ї   б е з п  е </a:t>
            </a:r>
            <a:r>
              <a:rPr lang="uk-UA" sz="1600" b="1" i="1" dirty="0">
                <a:solidFill>
                  <a:schemeClr val="accent2"/>
                </a:solidFill>
                <a:latin typeface="Book Antiqua" pitchFamily="18" charset="0"/>
              </a:rPr>
              <a:t>к </a:t>
            </a:r>
            <a:r>
              <a:rPr lang="uk-UA" sz="1600" b="1" i="1" dirty="0" smtClean="0">
                <a:solidFill>
                  <a:schemeClr val="accent2"/>
                </a:solidFill>
                <a:latin typeface="Book Antiqua" pitchFamily="18" charset="0"/>
              </a:rPr>
              <a:t>и .</a:t>
            </a:r>
          </a:p>
        </p:txBody>
      </p:sp>
      <p:sp>
        <p:nvSpPr>
          <p:cNvPr id="20483"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20484" name="Rectangle 4"/>
          <p:cNvSpPr>
            <a:spLocks noChangeArrowheads="1"/>
          </p:cNvSpPr>
          <p:nvPr/>
        </p:nvSpPr>
        <p:spPr bwMode="auto">
          <a:xfrm>
            <a:off x="0" y="6583363"/>
            <a:ext cx="9158288" cy="269875"/>
          </a:xfrm>
          <a:prstGeom prst="rect">
            <a:avLst/>
          </a:prstGeom>
          <a:solidFill>
            <a:schemeClr val="accent4">
              <a:lumMod val="40000"/>
              <a:lumOff val="60000"/>
            </a:schemeClr>
          </a:solidFill>
          <a:ln w="25400">
            <a:noFill/>
            <a:miter lim="800000"/>
            <a:headEnd/>
            <a:tailEnd/>
          </a:ln>
        </p:spPr>
        <p:txBody>
          <a:bodyPr lIns="0" tIns="0" rIns="0" bIns="0" anchor="ctr"/>
          <a:lstStyle/>
          <a:p>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Л е к ц і я   </a:t>
            </a:r>
            <a:r>
              <a:rPr lang="uk-UA" sz="1600" b="1" i="1" dirty="0" smtClean="0">
                <a:solidFill>
                  <a:schemeClr val="accent2"/>
                </a:solidFill>
                <a:latin typeface="Book Antiqua" pitchFamily="18" charset="0"/>
              </a:rPr>
              <a:t>4								        - </a:t>
            </a:r>
            <a:fld id="{21652145-D14C-434F-A97C-B4E43F934062}" type="slidenum">
              <a:rPr lang="uk-UA" sz="1600" b="1" i="1" smtClean="0">
                <a:solidFill>
                  <a:schemeClr val="accent2"/>
                </a:solidFill>
                <a:latin typeface="Book Antiqua" pitchFamily="18" charset="0"/>
              </a:rPr>
              <a:pPr/>
              <a:t>21</a:t>
            </a:fld>
            <a:r>
              <a:rPr lang="uk-UA" sz="1600" b="1" i="1" dirty="0" smtClean="0">
                <a:solidFill>
                  <a:schemeClr val="accent2"/>
                </a:solidFill>
                <a:latin typeface="Book Antiqua" pitchFamily="18" charset="0"/>
              </a:rPr>
              <a:t> -</a:t>
            </a:r>
            <a:endParaRPr lang="uk-UA" sz="1600" b="1" i="1" dirty="0">
              <a:solidFill>
                <a:schemeClr val="tx2"/>
              </a:solidFill>
              <a:latin typeface="Book Antiqua" pitchFamily="18" charset="0"/>
            </a:endParaRPr>
          </a:p>
        </p:txBody>
      </p:sp>
      <p:sp>
        <p:nvSpPr>
          <p:cNvPr id="20485"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sp>
        <p:nvSpPr>
          <p:cNvPr id="6" name="Заголовок 1"/>
          <p:cNvSpPr>
            <a:spLocks/>
          </p:cNvSpPr>
          <p:nvPr/>
        </p:nvSpPr>
        <p:spPr bwMode="auto">
          <a:xfrm>
            <a:off x="900113" y="3203576"/>
            <a:ext cx="7416800" cy="296862"/>
          </a:xfrm>
          <a:prstGeom prst="rect">
            <a:avLst/>
          </a:prstGeom>
          <a:noFill/>
          <a:ln w="9525">
            <a:noFill/>
            <a:miter lim="800000"/>
            <a:headEnd/>
            <a:tailEnd/>
          </a:ln>
        </p:spPr>
        <p:txBody>
          <a:bodyPr anchor="ctr"/>
          <a:lstStyle/>
          <a:p>
            <a:pPr algn="ctr"/>
            <a:r>
              <a:rPr lang="en-US" sz="2400" b="1" dirty="0"/>
              <a:t>DLP</a:t>
            </a:r>
            <a:r>
              <a:rPr lang="uk-UA" sz="2400" b="1" dirty="0" err="1"/>
              <a:t>-системи</a:t>
            </a:r>
            <a:r>
              <a:rPr lang="uk-UA" sz="2400" b="1" dirty="0"/>
              <a:t> в різних галузях діяльності</a:t>
            </a:r>
            <a:endParaRPr lang="ru-RU" sz="2400" dirty="0"/>
          </a:p>
        </p:txBody>
      </p:sp>
      <p:sp>
        <p:nvSpPr>
          <p:cNvPr id="8" name="Text Box 11"/>
          <p:cNvSpPr txBox="1">
            <a:spLocks noChangeArrowheads="1"/>
          </p:cNvSpPr>
          <p:nvPr/>
        </p:nvSpPr>
        <p:spPr bwMode="auto">
          <a:xfrm>
            <a:off x="614363" y="681035"/>
            <a:ext cx="7740650" cy="2462213"/>
          </a:xfrm>
          <a:prstGeom prst="rect">
            <a:avLst/>
          </a:prstGeom>
          <a:noFill/>
          <a:ln w="9525">
            <a:noFill/>
            <a:miter lim="800000"/>
            <a:headEnd/>
            <a:tailEnd/>
          </a:ln>
          <a:effectLst/>
        </p:spPr>
        <p:txBody>
          <a:bodyPr>
            <a:spAutoFit/>
          </a:bodyPr>
          <a:lstStyle/>
          <a:p>
            <a:pPr marL="274638" indent="-274638" algn="just"/>
            <a:r>
              <a:rPr lang="uk-UA" sz="2200" dirty="0"/>
              <a:t>	При виборі </a:t>
            </a:r>
            <a:r>
              <a:rPr lang="en-US" sz="2200" dirty="0"/>
              <a:t>DLP-</a:t>
            </a:r>
            <a:r>
              <a:rPr lang="ru-RU" sz="2200" dirty="0"/>
              <a:t>систем </a:t>
            </a:r>
            <a:r>
              <a:rPr lang="uk-UA" sz="2200" dirty="0"/>
              <a:t>необхідно звертати увагу на</a:t>
            </a:r>
            <a:r>
              <a:rPr lang="en-US" sz="2200" dirty="0"/>
              <a:t>:</a:t>
            </a:r>
            <a:endParaRPr lang="uk-UA" sz="2200" dirty="0"/>
          </a:p>
          <a:p>
            <a:pPr marL="274638" indent="-274638" algn="just">
              <a:buFont typeface="Arial" pitchFamily="34" charset="0"/>
              <a:buChar char="–"/>
            </a:pPr>
            <a:r>
              <a:rPr lang="en-US" sz="2200" dirty="0"/>
              <a:t>“</a:t>
            </a:r>
            <a:r>
              <a:rPr lang="uk-UA" sz="2200" dirty="0"/>
              <a:t>Важкі</a:t>
            </a:r>
            <a:r>
              <a:rPr lang="en-US" sz="2200" dirty="0"/>
              <a:t>”</a:t>
            </a:r>
            <a:r>
              <a:rPr lang="uk-UA" sz="2200" dirty="0"/>
              <a:t> чи </a:t>
            </a:r>
            <a:r>
              <a:rPr lang="en-US" sz="2200" dirty="0"/>
              <a:t>“</a:t>
            </a:r>
            <a:r>
              <a:rPr lang="ru-RU" sz="2200" dirty="0" err="1"/>
              <a:t>легк</a:t>
            </a:r>
            <a:r>
              <a:rPr lang="uk-UA" sz="2200" dirty="0"/>
              <a:t>і</a:t>
            </a:r>
            <a:r>
              <a:rPr lang="en-US" sz="2200" dirty="0"/>
              <a:t>”</a:t>
            </a:r>
            <a:r>
              <a:rPr lang="uk-UA" sz="2200" dirty="0"/>
              <a:t> ці системи</a:t>
            </a:r>
            <a:r>
              <a:rPr lang="en-US" sz="2200" dirty="0"/>
              <a:t>;</a:t>
            </a:r>
          </a:p>
          <a:p>
            <a:pPr marL="274638" indent="-274638" algn="just">
              <a:buFont typeface="Arial" pitchFamily="34" charset="0"/>
              <a:buChar char="–"/>
            </a:pPr>
            <a:r>
              <a:rPr lang="uk-UA" sz="2200" dirty="0"/>
              <a:t>які канали передачі даних контролюються</a:t>
            </a:r>
            <a:r>
              <a:rPr lang="en-US" sz="2200" dirty="0"/>
              <a:t>;</a:t>
            </a:r>
          </a:p>
          <a:p>
            <a:pPr marL="274638" indent="-274638" algn="just">
              <a:buFont typeface="Arial" pitchFamily="34" charset="0"/>
              <a:buChar char="–"/>
            </a:pPr>
            <a:r>
              <a:rPr lang="uk-UA" sz="2200" dirty="0"/>
              <a:t>наявність </a:t>
            </a:r>
            <a:r>
              <a:rPr lang="uk-UA" sz="2200" dirty="0">
                <a:solidFill>
                  <a:srgbClr val="FF0000"/>
                </a:solidFill>
              </a:rPr>
              <a:t>аналітичного</a:t>
            </a:r>
            <a:r>
              <a:rPr lang="uk-UA" sz="2200" dirty="0"/>
              <a:t> пошукового модуля</a:t>
            </a:r>
            <a:r>
              <a:rPr lang="en-US" sz="2200" dirty="0"/>
              <a:t>;</a:t>
            </a:r>
          </a:p>
          <a:p>
            <a:pPr marL="274638" indent="-274638" algn="just">
              <a:buFont typeface="Arial" pitchFamily="34" charset="0"/>
              <a:buChar char="–"/>
            </a:pPr>
            <a:r>
              <a:rPr lang="uk-UA" sz="2200" dirty="0"/>
              <a:t>наявність агентів або їх відсутність</a:t>
            </a:r>
            <a:r>
              <a:rPr lang="en-US" sz="2200" dirty="0"/>
              <a:t>;</a:t>
            </a:r>
          </a:p>
          <a:p>
            <a:pPr marL="274638" indent="-274638" algn="just">
              <a:buFont typeface="Arial" pitchFamily="34" charset="0"/>
              <a:buChar char="–"/>
            </a:pPr>
            <a:r>
              <a:rPr lang="uk-UA" sz="2200" dirty="0"/>
              <a:t>можливість формування звітів</a:t>
            </a:r>
            <a:r>
              <a:rPr lang="en-US" sz="2200" dirty="0"/>
              <a:t>;</a:t>
            </a:r>
          </a:p>
          <a:p>
            <a:pPr marL="274638" indent="-274638" algn="just">
              <a:buFont typeface="Arial" pitchFamily="34" charset="0"/>
              <a:buChar char="–"/>
            </a:pPr>
            <a:r>
              <a:rPr lang="uk-UA" sz="2200" dirty="0"/>
              <a:t>вартість системи.</a:t>
            </a:r>
            <a:endParaRPr lang="ru-RU" sz="2200" dirty="0"/>
          </a:p>
        </p:txBody>
      </p:sp>
      <p:sp>
        <p:nvSpPr>
          <p:cNvPr id="9" name="Прямоугольник 3"/>
          <p:cNvSpPr>
            <a:spLocks noChangeArrowheads="1"/>
          </p:cNvSpPr>
          <p:nvPr/>
        </p:nvSpPr>
        <p:spPr bwMode="auto">
          <a:xfrm>
            <a:off x="3635375" y="323869"/>
            <a:ext cx="1744663" cy="457200"/>
          </a:xfrm>
          <a:prstGeom prst="rect">
            <a:avLst/>
          </a:prstGeom>
          <a:noFill/>
          <a:ln w="9525">
            <a:noFill/>
            <a:miter lim="800000"/>
            <a:headEnd/>
            <a:tailEnd/>
          </a:ln>
        </p:spPr>
        <p:txBody>
          <a:bodyPr wrap="none">
            <a:spAutoFit/>
          </a:bodyPr>
          <a:lstStyle/>
          <a:p>
            <a:r>
              <a:rPr lang="uk-UA" sz="2400" b="1" dirty="0"/>
              <a:t>Вибір </a:t>
            </a:r>
            <a:r>
              <a:rPr lang="en-US" sz="2400" b="1" dirty="0"/>
              <a:t>DLP</a:t>
            </a:r>
            <a:endParaRPr lang="ru-RU" sz="24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5FFCC">
            <a:alpha val="40000"/>
          </a:srgb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3175"/>
            <a:ext cx="9158288" cy="269875"/>
          </a:xfrm>
          <a:solidFill>
            <a:schemeClr val="accent4">
              <a:lumMod val="40000"/>
              <a:lumOff val="60000"/>
            </a:schemeClr>
          </a:solidFill>
        </p:spPr>
        <p:txBody>
          <a:bodyPr lIns="0" tIns="0" rIns="0" bIns="0">
            <a:normAutofit/>
          </a:bodyPr>
          <a:lstStyle/>
          <a:p>
            <a:pPr algn="r"/>
            <a:r>
              <a:rPr lang="uk-UA" sz="1600" b="1" i="1" dirty="0">
                <a:solidFill>
                  <a:schemeClr val="accent2"/>
                </a:solidFill>
                <a:latin typeface="Book Antiqua" pitchFamily="18" charset="0"/>
              </a:rPr>
              <a:t> </a:t>
            </a:r>
            <a:r>
              <a:rPr lang="uk-UA" sz="1600" b="1" i="1" dirty="0" smtClean="0">
                <a:solidFill>
                  <a:schemeClr val="accent2"/>
                </a:solidFill>
                <a:latin typeface="Book Antiqua" pitchFamily="18" charset="0"/>
              </a:rPr>
              <a:t>І н с т р у м е н т и     к і б е р б е з п  е к и . </a:t>
            </a:r>
          </a:p>
        </p:txBody>
      </p:sp>
      <p:sp>
        <p:nvSpPr>
          <p:cNvPr id="20483"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20484" name="Rectangle 4"/>
          <p:cNvSpPr>
            <a:spLocks noChangeArrowheads="1"/>
          </p:cNvSpPr>
          <p:nvPr/>
        </p:nvSpPr>
        <p:spPr bwMode="auto">
          <a:xfrm>
            <a:off x="0" y="6583363"/>
            <a:ext cx="9158288" cy="269875"/>
          </a:xfrm>
          <a:prstGeom prst="rect">
            <a:avLst/>
          </a:prstGeom>
          <a:solidFill>
            <a:schemeClr val="accent4">
              <a:lumMod val="40000"/>
              <a:lumOff val="60000"/>
            </a:schemeClr>
          </a:solidFill>
          <a:ln w="25400">
            <a:noFill/>
            <a:miter lim="800000"/>
            <a:headEnd/>
            <a:tailEnd/>
          </a:ln>
        </p:spPr>
        <p:txBody>
          <a:bodyPr lIns="0" tIns="0" rIns="0" bIns="0" anchor="ctr"/>
          <a:lstStyle/>
          <a:p>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Л е к ц і я   </a:t>
            </a:r>
            <a:r>
              <a:rPr lang="uk-UA" sz="1600" b="1" i="1" dirty="0" smtClean="0">
                <a:solidFill>
                  <a:schemeClr val="accent2"/>
                </a:solidFill>
                <a:latin typeface="Book Antiqua" pitchFamily="18" charset="0"/>
              </a:rPr>
              <a:t>4								        - </a:t>
            </a:r>
            <a:fld id="{21652145-D14C-434F-A97C-B4E43F934062}" type="slidenum">
              <a:rPr lang="uk-UA" sz="1600" b="1" i="1" smtClean="0">
                <a:solidFill>
                  <a:schemeClr val="accent2"/>
                </a:solidFill>
                <a:latin typeface="Book Antiqua" pitchFamily="18" charset="0"/>
              </a:rPr>
              <a:pPr/>
              <a:t>22</a:t>
            </a:fld>
            <a:r>
              <a:rPr lang="uk-UA" sz="1600" b="1" i="1" dirty="0" smtClean="0">
                <a:solidFill>
                  <a:schemeClr val="accent2"/>
                </a:solidFill>
                <a:latin typeface="Book Antiqua" pitchFamily="18" charset="0"/>
              </a:rPr>
              <a:t> -</a:t>
            </a:r>
            <a:endParaRPr lang="uk-UA" sz="1600" b="1" i="1" dirty="0">
              <a:solidFill>
                <a:schemeClr val="tx2"/>
              </a:solidFill>
              <a:latin typeface="Book Antiqua" pitchFamily="18" charset="0"/>
            </a:endParaRPr>
          </a:p>
        </p:txBody>
      </p:sp>
      <p:sp>
        <p:nvSpPr>
          <p:cNvPr id="20485"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sp>
        <p:nvSpPr>
          <p:cNvPr id="6147" name="Rectangle 3"/>
          <p:cNvSpPr>
            <a:spLocks noChangeArrowheads="1"/>
          </p:cNvSpPr>
          <p:nvPr/>
        </p:nvSpPr>
        <p:spPr bwMode="auto">
          <a:xfrm>
            <a:off x="428596" y="571480"/>
            <a:ext cx="821533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dirty="0" smtClean="0"/>
              <a:t>Wheel </a:t>
            </a:r>
            <a:r>
              <a:rPr lang="en-US" sz="2000" b="1" dirty="0" smtClean="0"/>
              <a:t>Fudo</a:t>
            </a:r>
            <a:r>
              <a:rPr lang="en-US" sz="2000" dirty="0" smtClean="0"/>
              <a:t> PAM</a:t>
            </a:r>
            <a:r>
              <a:rPr lang="ru-RU" sz="2000" dirty="0" smtClean="0"/>
              <a:t> - Система </a:t>
            </a:r>
            <a:r>
              <a:rPr lang="ru-RU" sz="2000" dirty="0" err="1" smtClean="0"/>
              <a:t>управління</a:t>
            </a:r>
            <a:r>
              <a:rPr lang="ru-RU" sz="2000" dirty="0" smtClean="0"/>
              <a:t> </a:t>
            </a:r>
            <a:r>
              <a:rPr lang="ru-RU" sz="2000" dirty="0" err="1" smtClean="0"/>
              <a:t>привілейованими</a:t>
            </a:r>
            <a:r>
              <a:rPr lang="ru-RU" sz="2000" dirty="0" smtClean="0"/>
              <a:t> доступом</a:t>
            </a:r>
            <a:endParaRPr lang="uk-UA" sz="2000" b="1" i="1" dirty="0" smtClean="0"/>
          </a:p>
          <a:p>
            <a:r>
              <a:rPr lang="en-US" sz="2000" dirty="0" smtClean="0"/>
              <a:t>https</a:t>
            </a:r>
            <a:r>
              <a:rPr lang="ru-RU" sz="2000" dirty="0" smtClean="0"/>
              <a:t>://</a:t>
            </a:r>
            <a:r>
              <a:rPr lang="en-US" sz="2000" dirty="0" smtClean="0"/>
              <a:t>cc</a:t>
            </a:r>
            <a:r>
              <a:rPr lang="ru-RU" sz="2000" dirty="0" smtClean="0"/>
              <a:t>.</a:t>
            </a:r>
            <a:r>
              <a:rPr lang="en-US" sz="2000" dirty="0" smtClean="0"/>
              <a:t>com</a:t>
            </a:r>
            <a:r>
              <a:rPr lang="ru-RU" sz="2000" dirty="0" smtClean="0"/>
              <a:t>.</a:t>
            </a:r>
            <a:r>
              <a:rPr lang="en-US" sz="2000" dirty="0" smtClean="0"/>
              <a:t>pl</a:t>
            </a:r>
            <a:r>
              <a:rPr lang="ru-RU" sz="2000" dirty="0" smtClean="0"/>
              <a:t>/</a:t>
            </a:r>
            <a:r>
              <a:rPr lang="en-US" sz="2000" dirty="0" smtClean="0"/>
              <a:t>pl</a:t>
            </a:r>
            <a:r>
              <a:rPr lang="ru-RU" sz="2000" dirty="0" smtClean="0"/>
              <a:t>/</a:t>
            </a:r>
            <a:r>
              <a:rPr lang="en-US" sz="2000" dirty="0" smtClean="0"/>
              <a:t>prods</a:t>
            </a:r>
            <a:r>
              <a:rPr lang="ru-RU" sz="2000" dirty="0" smtClean="0"/>
              <a:t>/</a:t>
            </a:r>
            <a:r>
              <a:rPr lang="en-US" sz="2000" dirty="0" smtClean="0"/>
              <a:t>wheel</a:t>
            </a:r>
            <a:r>
              <a:rPr lang="ru-RU" sz="2000" dirty="0" smtClean="0"/>
              <a:t>/</a:t>
            </a:r>
            <a:r>
              <a:rPr lang="en-US" sz="2000" dirty="0" smtClean="0"/>
              <a:t>home</a:t>
            </a:r>
            <a:r>
              <a:rPr lang="ru-RU" sz="2000" dirty="0" smtClean="0"/>
              <a:t>.</a:t>
            </a:r>
            <a:r>
              <a:rPr lang="en-US" sz="2000" dirty="0" err="1" smtClean="0"/>
              <a:t>php</a:t>
            </a:r>
            <a:endParaRPr lang="uk-UA" sz="2000" dirty="0" smtClean="0"/>
          </a:p>
          <a:p>
            <a:r>
              <a:rPr lang="ru-RU" sz="2000" dirty="0" smtClean="0"/>
              <a:t> </a:t>
            </a:r>
            <a:endParaRPr lang="uk-UA" sz="2000" b="1" i="1" dirty="0" smtClean="0"/>
          </a:p>
          <a:p>
            <a:r>
              <a:rPr lang="en-US" sz="2000" b="1" dirty="0" smtClean="0"/>
              <a:t>Identity Manager</a:t>
            </a:r>
            <a:endParaRPr lang="uk-UA" sz="2000" b="1" i="1" dirty="0" smtClean="0"/>
          </a:p>
          <a:p>
            <a:r>
              <a:rPr lang="en-US" sz="2000" dirty="0" smtClean="0"/>
              <a:t>Forefront Identity Manager (</a:t>
            </a:r>
            <a:r>
              <a:rPr lang="en-US" sz="2000" b="1" dirty="0" smtClean="0"/>
              <a:t>FIM</a:t>
            </a:r>
            <a:r>
              <a:rPr lang="en-US" sz="2000" dirty="0" smtClean="0"/>
              <a:t>)</a:t>
            </a:r>
            <a:endParaRPr lang="uk-UA" sz="2000" b="1" i="1" dirty="0" smtClean="0"/>
          </a:p>
          <a:p>
            <a:r>
              <a:rPr lang="en-US" sz="2000" dirty="0" smtClean="0"/>
              <a:t>Ms Identity Manager (</a:t>
            </a:r>
            <a:r>
              <a:rPr lang="en-US" sz="2000" b="1" dirty="0" smtClean="0"/>
              <a:t>MIM</a:t>
            </a:r>
            <a:r>
              <a:rPr lang="en-US" sz="2000" dirty="0" smtClean="0"/>
              <a:t>)</a:t>
            </a:r>
            <a:endParaRPr lang="uk-UA" sz="2000" b="1" i="1" dirty="0" smtClean="0"/>
          </a:p>
          <a:p>
            <a:r>
              <a:rPr lang="en-US" sz="2000" dirty="0" smtClean="0">
                <a:hlinkClick r:id="rId2"/>
              </a:rPr>
              <a:t>https://www.microsoft.com/ru-ru/evalcenter/evaluate-microsoft-identity-manager-2016</a:t>
            </a:r>
            <a:r>
              <a:rPr lang="uk-UA" sz="2000" dirty="0" smtClean="0"/>
              <a:t> </a:t>
            </a:r>
          </a:p>
          <a:p>
            <a:r>
              <a:rPr lang="en-US" sz="2000" dirty="0" smtClean="0"/>
              <a:t>Oracle Identity Management</a:t>
            </a:r>
            <a:endParaRPr lang="uk-UA" sz="2000" b="1" i="1" dirty="0" smtClean="0"/>
          </a:p>
          <a:p>
            <a:r>
              <a:rPr lang="en-US" sz="2000" dirty="0" smtClean="0"/>
              <a:t>https://www.oracle.com/technetwork/ru/middleware/id-management/index.html</a:t>
            </a:r>
            <a:endParaRPr lang="uk-UA" sz="2000" b="1" i="1" dirty="0" smtClean="0"/>
          </a:p>
          <a:p>
            <a:r>
              <a:rPr lang="en-US" sz="2000" dirty="0" smtClean="0"/>
              <a:t> </a:t>
            </a:r>
            <a:endParaRPr lang="uk-UA" sz="2000" b="1" i="1" dirty="0" smtClean="0"/>
          </a:p>
          <a:p>
            <a:r>
              <a:rPr lang="en-US" sz="2000" b="1" dirty="0" err="1" smtClean="0"/>
              <a:t>NetworkManagementSystems</a:t>
            </a:r>
            <a:endParaRPr lang="uk-UA" sz="2000" b="1" i="1" dirty="0" smtClean="0"/>
          </a:p>
          <a:p>
            <a:r>
              <a:rPr lang="en-US" sz="2000" dirty="0" smtClean="0"/>
              <a:t>http://citforum.ck.ua/nets/optimize/locnop_07.shtml</a:t>
            </a:r>
            <a:endParaRPr lang="uk-UA" sz="2000" b="1" i="1" dirty="0" smtClean="0"/>
          </a:p>
          <a:p>
            <a:r>
              <a:rPr lang="en-US" sz="2000" u="sng" dirty="0" smtClean="0">
                <a:hlinkClick r:id="rId3"/>
              </a:rPr>
              <a:t>https://united.net.ua/?id=usage&amp;text=3</a:t>
            </a:r>
            <a:endParaRPr lang="uk-UA" sz="2000" b="1" i="1" dirty="0" smtClean="0"/>
          </a:p>
          <a:p>
            <a:r>
              <a:rPr lang="en-US" sz="2000" dirty="0" err="1" smtClean="0"/>
              <a:t>OpManager</a:t>
            </a:r>
            <a:endParaRPr lang="uk-UA" sz="2000" b="1" i="1" dirty="0" smtClean="0"/>
          </a:p>
          <a:p>
            <a:r>
              <a:rPr lang="en-US" sz="2000" u="sng" dirty="0" smtClean="0">
                <a:hlinkClick r:id="rId4"/>
              </a:rPr>
              <a:t>https://www.manageengine.com/network-monitoring/</a:t>
            </a:r>
            <a:endParaRPr lang="uk-UA" sz="2000" b="1" i="1" dirty="0" smtClean="0"/>
          </a:p>
          <a:p>
            <a:r>
              <a:rPr lang="en-US" sz="2000" dirty="0" smtClean="0">
                <a:hlinkClick r:id="rId5"/>
              </a:rPr>
              <a:t>https://www.manageengine.com/network-monitoring/help/</a:t>
            </a:r>
            <a:endParaRPr lang="uk-UA" sz="2000" b="1" i="1"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5FFCC">
            <a:alpha val="40000"/>
          </a:srgb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3175"/>
            <a:ext cx="9158288" cy="269875"/>
          </a:xfrm>
          <a:solidFill>
            <a:schemeClr val="accent4">
              <a:lumMod val="40000"/>
              <a:lumOff val="60000"/>
            </a:schemeClr>
          </a:solidFill>
        </p:spPr>
        <p:txBody>
          <a:bodyPr lIns="0" tIns="0" rIns="0" bIns="0">
            <a:normAutofit/>
          </a:bodyPr>
          <a:lstStyle/>
          <a:p>
            <a:pPr algn="r"/>
            <a:r>
              <a:rPr lang="uk-UA" sz="1600" b="1" i="1" dirty="0">
                <a:solidFill>
                  <a:schemeClr val="accent2"/>
                </a:solidFill>
                <a:latin typeface="Book Antiqua" pitchFamily="18" charset="0"/>
              </a:rPr>
              <a:t> </a:t>
            </a:r>
            <a:r>
              <a:rPr lang="uk-UA" sz="1600" b="1" i="1" dirty="0" smtClean="0">
                <a:solidFill>
                  <a:schemeClr val="accent2"/>
                </a:solidFill>
                <a:latin typeface="Book Antiqua" pitchFamily="18" charset="0"/>
              </a:rPr>
              <a:t>І н с т р у м е н т и     к і б е р б е з п  е к и . </a:t>
            </a:r>
          </a:p>
        </p:txBody>
      </p:sp>
      <p:sp>
        <p:nvSpPr>
          <p:cNvPr id="20483"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20484" name="Rectangle 4"/>
          <p:cNvSpPr>
            <a:spLocks noChangeArrowheads="1"/>
          </p:cNvSpPr>
          <p:nvPr/>
        </p:nvSpPr>
        <p:spPr bwMode="auto">
          <a:xfrm>
            <a:off x="0" y="6583363"/>
            <a:ext cx="9158288" cy="269875"/>
          </a:xfrm>
          <a:prstGeom prst="rect">
            <a:avLst/>
          </a:prstGeom>
          <a:solidFill>
            <a:schemeClr val="accent4">
              <a:lumMod val="40000"/>
              <a:lumOff val="60000"/>
            </a:schemeClr>
          </a:solidFill>
          <a:ln w="25400">
            <a:noFill/>
            <a:miter lim="800000"/>
            <a:headEnd/>
            <a:tailEnd/>
          </a:ln>
        </p:spPr>
        <p:txBody>
          <a:bodyPr lIns="0" tIns="0" rIns="0" bIns="0" anchor="ctr"/>
          <a:lstStyle/>
          <a:p>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Л е к ц і я   </a:t>
            </a:r>
            <a:r>
              <a:rPr lang="uk-UA" sz="1600" b="1" i="1" dirty="0" smtClean="0">
                <a:solidFill>
                  <a:schemeClr val="accent2"/>
                </a:solidFill>
                <a:latin typeface="Book Antiqua" pitchFamily="18" charset="0"/>
              </a:rPr>
              <a:t>4								        - </a:t>
            </a:r>
            <a:fld id="{21652145-D14C-434F-A97C-B4E43F934062}" type="slidenum">
              <a:rPr lang="uk-UA" sz="1600" b="1" i="1" smtClean="0">
                <a:solidFill>
                  <a:schemeClr val="accent2"/>
                </a:solidFill>
                <a:latin typeface="Book Antiqua" pitchFamily="18" charset="0"/>
              </a:rPr>
              <a:pPr/>
              <a:t>23</a:t>
            </a:fld>
            <a:r>
              <a:rPr lang="uk-UA" sz="1600" b="1" i="1" dirty="0" smtClean="0">
                <a:solidFill>
                  <a:schemeClr val="accent2"/>
                </a:solidFill>
                <a:latin typeface="Book Antiqua" pitchFamily="18" charset="0"/>
              </a:rPr>
              <a:t> -</a:t>
            </a:r>
            <a:endParaRPr lang="uk-UA" sz="1600" b="1" i="1" dirty="0">
              <a:solidFill>
                <a:schemeClr val="tx2"/>
              </a:solidFill>
              <a:latin typeface="Book Antiqua" pitchFamily="18" charset="0"/>
            </a:endParaRPr>
          </a:p>
        </p:txBody>
      </p:sp>
      <p:sp>
        <p:nvSpPr>
          <p:cNvPr id="20485"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sp>
        <p:nvSpPr>
          <p:cNvPr id="6147" name="Rectangle 3"/>
          <p:cNvSpPr>
            <a:spLocks noChangeArrowheads="1"/>
          </p:cNvSpPr>
          <p:nvPr/>
        </p:nvSpPr>
        <p:spPr bwMode="auto">
          <a:xfrm>
            <a:off x="214282" y="202148"/>
            <a:ext cx="8929718"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b="1" dirty="0" smtClean="0"/>
              <a:t>Microsoft Identity Manager</a:t>
            </a:r>
            <a:r>
              <a:rPr lang="en-GB" dirty="0" smtClean="0"/>
              <a:t> </a:t>
            </a:r>
            <a:r>
              <a:rPr lang="uk-UA" dirty="0" smtClean="0"/>
              <a:t>- </a:t>
            </a:r>
            <a:r>
              <a:rPr lang="uk-UA" dirty="0" err="1" smtClean="0"/>
              <a:t>автоматиз</a:t>
            </a:r>
            <a:r>
              <a:rPr lang="en-US" dirty="0" err="1" smtClean="0"/>
              <a:t>аці</a:t>
            </a:r>
            <a:r>
              <a:rPr lang="uk-UA" dirty="0" smtClean="0"/>
              <a:t>я управління ідентифікаційними даними, оптимізація інфраструктури та невідповідності в наданих правах, перекриття можливих каналів витоку інформації ....</a:t>
            </a:r>
          </a:p>
          <a:p>
            <a:r>
              <a:rPr lang="uk-UA" dirty="0" smtClean="0"/>
              <a:t> 			</a:t>
            </a:r>
            <a:r>
              <a:rPr lang="uk-UA" b="1" dirty="0" smtClean="0"/>
              <a:t>Етапи впровадження MIM </a:t>
            </a:r>
            <a:r>
              <a:rPr lang="uk-UA" dirty="0" smtClean="0"/>
              <a:t>:</a:t>
            </a:r>
          </a:p>
          <a:p>
            <a:pPr lvl="0"/>
            <a:r>
              <a:rPr lang="uk-UA" sz="1600" dirty="0" smtClean="0"/>
              <a:t>Збір і аналіз даних про співробітників, їх облікових записів і ролях в інформаційній системі;</a:t>
            </a:r>
            <a:br>
              <a:rPr lang="uk-UA" sz="1600" dirty="0" smtClean="0"/>
            </a:br>
            <a:r>
              <a:rPr lang="uk-UA" sz="1600" dirty="0" smtClean="0"/>
              <a:t>Збір і аналіз даних про організаційно-штатну структуру ІС</a:t>
            </a:r>
            <a:br>
              <a:rPr lang="uk-UA" sz="1600" dirty="0" smtClean="0"/>
            </a:br>
            <a:r>
              <a:rPr lang="uk-UA" sz="1600" dirty="0" smtClean="0"/>
              <a:t>Аналіз топології існуючої ІС;</a:t>
            </a:r>
            <a:br>
              <a:rPr lang="uk-UA" sz="1600" dirty="0" smtClean="0"/>
            </a:br>
            <a:r>
              <a:rPr lang="uk-UA" sz="1600" dirty="0" smtClean="0"/>
              <a:t>Аналіз функціональних та посадових обов’язків, тобто всієї необхідної інформації для визначення рівнів доступу, які встановлюються для конкретної посади без прив'язки до особистості фахівця.</a:t>
            </a:r>
          </a:p>
          <a:p>
            <a:pPr lvl="0"/>
            <a:r>
              <a:rPr lang="uk-UA" sz="1600" dirty="0" smtClean="0"/>
              <a:t>Формалізація зібраної інформації і формування на її основі Рольової Моделі (РМ) надання прав;</a:t>
            </a:r>
            <a:br>
              <a:rPr lang="uk-UA" sz="1600" dirty="0" smtClean="0"/>
            </a:br>
            <a:r>
              <a:rPr lang="uk-UA" sz="1600" dirty="0" smtClean="0"/>
              <a:t>Розробка загальної архітектури РМ (великої таблиці зі списком посад по вертикальній осі і списком прав і ролей в ІС по осі горизонтальній).</a:t>
            </a:r>
          </a:p>
          <a:p>
            <a:r>
              <a:rPr lang="uk-UA" sz="1600" dirty="0" smtClean="0"/>
              <a:t>	</a:t>
            </a:r>
            <a:r>
              <a:rPr lang="uk-UA" sz="1600" b="1" dirty="0" smtClean="0"/>
              <a:t>Розгортання MIM</a:t>
            </a:r>
            <a:r>
              <a:rPr lang="uk-UA" sz="1600" dirty="0" smtClean="0"/>
              <a:t/>
            </a:r>
            <a:br>
              <a:rPr lang="uk-UA" sz="1600" dirty="0" smtClean="0"/>
            </a:br>
            <a:r>
              <a:rPr lang="uk-UA" sz="1600" dirty="0" smtClean="0"/>
              <a:t>Підготовка домену</a:t>
            </a:r>
            <a:br>
              <a:rPr lang="uk-UA" sz="1600" dirty="0" smtClean="0"/>
            </a:br>
            <a:r>
              <a:rPr lang="uk-UA" sz="1600" dirty="0" smtClean="0"/>
              <a:t>Підготовка сервера управління правами доступу (корпоративними посвідченнями)</a:t>
            </a:r>
            <a:br>
              <a:rPr lang="uk-UA" sz="1600" dirty="0" smtClean="0"/>
            </a:br>
            <a:r>
              <a:rPr lang="uk-UA" sz="1600" dirty="0" smtClean="0"/>
              <a:t>Встановлення компонентів сервера Microsoft Identity Manager 2016</a:t>
            </a:r>
            <a:br>
              <a:rPr lang="uk-UA" sz="1600" dirty="0" smtClean="0"/>
            </a:br>
            <a:r>
              <a:rPr lang="uk-UA" sz="1600" dirty="0" smtClean="0"/>
              <a:t>Розгортання служби повідомлення про зміну паролів MIM (PCNS) на контролері домену PCNS - </a:t>
            </a:r>
            <a:r>
              <a:rPr lang="ru-RU" sz="1600" dirty="0" err="1" smtClean="0"/>
              <a:t>Password</a:t>
            </a:r>
            <a:r>
              <a:rPr lang="ru-RU" sz="1600" dirty="0" smtClean="0"/>
              <a:t> </a:t>
            </a:r>
            <a:r>
              <a:rPr lang="ru-RU" sz="1600" dirty="0" err="1" smtClean="0"/>
              <a:t>Change</a:t>
            </a:r>
            <a:r>
              <a:rPr lang="ru-RU" sz="1600" dirty="0" smtClean="0"/>
              <a:t> </a:t>
            </a:r>
            <a:r>
              <a:rPr lang="ru-RU" sz="1600" dirty="0" err="1" smtClean="0"/>
              <a:t>Notification</a:t>
            </a:r>
            <a:r>
              <a:rPr lang="ru-RU" sz="1600" dirty="0" smtClean="0"/>
              <a:t> </a:t>
            </a:r>
            <a:r>
              <a:rPr lang="ru-RU" sz="1600" dirty="0" err="1" smtClean="0"/>
              <a:t>Service</a:t>
            </a:r>
            <a:endParaRPr lang="uk-UA" sz="1600" dirty="0" smtClean="0"/>
          </a:p>
          <a:p>
            <a:pPr lvl="0"/>
            <a:r>
              <a:rPr lang="uk-UA" sz="1600" dirty="0" smtClean="0"/>
              <a:t>Поетапне підключення до прикладних систем;</a:t>
            </a:r>
            <a:br>
              <a:rPr lang="uk-UA" sz="1600" dirty="0" smtClean="0"/>
            </a:br>
            <a:r>
              <a:rPr lang="uk-UA" sz="1600" dirty="0" smtClean="0"/>
              <a:t>усунення невідповідностей фактично наданих прав і прав по РМ, налагодження роботи;</a:t>
            </a:r>
            <a:br>
              <a:rPr lang="uk-UA" sz="1600" dirty="0" smtClean="0"/>
            </a:br>
            <a:r>
              <a:rPr lang="uk-UA" sz="1600" dirty="0" smtClean="0"/>
              <a:t>(На даному етапі відбувається реальна оптимізація прав доступу).</a:t>
            </a:r>
            <a:br>
              <a:rPr lang="uk-UA" sz="1600" dirty="0" smtClean="0"/>
            </a:br>
            <a:r>
              <a:rPr lang="uk-UA" sz="1600" dirty="0" smtClean="0"/>
              <a:t>Тестування МIM</a:t>
            </a:r>
          </a:p>
          <a:p>
            <a:pPr lvl="0"/>
            <a:r>
              <a:rPr lang="uk-UA" sz="1600" dirty="0" smtClean="0"/>
              <a:t>Запуск в промислову експлуатацію;</a:t>
            </a:r>
            <a:br>
              <a:rPr lang="uk-UA" sz="1600" dirty="0" smtClean="0"/>
            </a:br>
            <a:r>
              <a:rPr lang="uk-UA" sz="1600" dirty="0" smtClean="0"/>
              <a:t>Подальша підтримка і розвиток системи.</a:t>
            </a:r>
          </a:p>
          <a:p>
            <a:pPr lvl="0"/>
            <a:r>
              <a:rPr lang="uk-UA" sz="1600" dirty="0" smtClean="0"/>
              <a:t>Робота на кожному етапі супроводжується створенням нормативних документів.</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5FFCC">
            <a:alpha val="40000"/>
          </a:srgb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3175"/>
            <a:ext cx="9158288" cy="269875"/>
          </a:xfrm>
          <a:solidFill>
            <a:schemeClr val="accent4">
              <a:lumMod val="40000"/>
              <a:lumOff val="60000"/>
            </a:schemeClr>
          </a:solidFill>
        </p:spPr>
        <p:txBody>
          <a:bodyPr lIns="0" tIns="0" rIns="0" bIns="0">
            <a:normAutofit/>
          </a:bodyPr>
          <a:lstStyle/>
          <a:p>
            <a:pPr algn="r"/>
            <a:r>
              <a:rPr lang="uk-UA" sz="1600" b="1" i="1" dirty="0" smtClean="0">
                <a:solidFill>
                  <a:schemeClr val="accent2"/>
                </a:solidFill>
                <a:latin typeface="Book Antiqua" pitchFamily="18" charset="0"/>
              </a:rPr>
              <a:t>І н с т р у м е н т и     к і б е р б е з п  е </a:t>
            </a:r>
            <a:r>
              <a:rPr lang="uk-UA" sz="1600" b="1" i="1" dirty="0">
                <a:solidFill>
                  <a:schemeClr val="accent2"/>
                </a:solidFill>
                <a:latin typeface="Book Antiqua" pitchFamily="18" charset="0"/>
              </a:rPr>
              <a:t>к </a:t>
            </a:r>
            <a:r>
              <a:rPr lang="uk-UA" sz="1600" b="1" i="1" dirty="0" smtClean="0">
                <a:solidFill>
                  <a:schemeClr val="accent2"/>
                </a:solidFill>
                <a:latin typeface="Book Antiqua" pitchFamily="18" charset="0"/>
              </a:rPr>
              <a:t>и .</a:t>
            </a:r>
          </a:p>
        </p:txBody>
      </p:sp>
      <p:sp>
        <p:nvSpPr>
          <p:cNvPr id="20483"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20484" name="Rectangle 4"/>
          <p:cNvSpPr>
            <a:spLocks noChangeArrowheads="1"/>
          </p:cNvSpPr>
          <p:nvPr/>
        </p:nvSpPr>
        <p:spPr bwMode="auto">
          <a:xfrm>
            <a:off x="0" y="6583363"/>
            <a:ext cx="9158288" cy="269875"/>
          </a:xfrm>
          <a:prstGeom prst="rect">
            <a:avLst/>
          </a:prstGeom>
          <a:solidFill>
            <a:schemeClr val="accent4">
              <a:lumMod val="40000"/>
              <a:lumOff val="60000"/>
            </a:schemeClr>
          </a:solidFill>
          <a:ln w="25400">
            <a:noFill/>
            <a:miter lim="800000"/>
            <a:headEnd/>
            <a:tailEnd/>
          </a:ln>
        </p:spPr>
        <p:txBody>
          <a:bodyPr lIns="0" tIns="0" rIns="0" bIns="0" anchor="ctr"/>
          <a:lstStyle/>
          <a:p>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Л е к ц і я   </a:t>
            </a:r>
            <a:r>
              <a:rPr lang="uk-UA" sz="1600" b="1" i="1" dirty="0" smtClean="0">
                <a:solidFill>
                  <a:schemeClr val="accent2"/>
                </a:solidFill>
                <a:latin typeface="Book Antiqua" pitchFamily="18" charset="0"/>
              </a:rPr>
              <a:t>4							        - </a:t>
            </a:r>
            <a:fld id="{21652145-D14C-434F-A97C-B4E43F934062}" type="slidenum">
              <a:rPr lang="uk-UA" sz="1600" b="1" i="1" smtClean="0">
                <a:solidFill>
                  <a:schemeClr val="accent2"/>
                </a:solidFill>
                <a:latin typeface="Book Antiqua" pitchFamily="18" charset="0"/>
              </a:rPr>
              <a:pPr/>
              <a:t>3</a:t>
            </a:fld>
            <a:r>
              <a:rPr lang="uk-UA" sz="1600" b="1" i="1" dirty="0" smtClean="0">
                <a:solidFill>
                  <a:schemeClr val="accent2"/>
                </a:solidFill>
                <a:latin typeface="Book Antiqua" pitchFamily="18" charset="0"/>
              </a:rPr>
              <a:t> -</a:t>
            </a:r>
            <a:endParaRPr lang="uk-UA" sz="1600" b="1" i="1" dirty="0">
              <a:solidFill>
                <a:schemeClr val="tx2"/>
              </a:solidFill>
              <a:latin typeface="Book Antiqua" pitchFamily="18" charset="0"/>
            </a:endParaRPr>
          </a:p>
        </p:txBody>
      </p:sp>
      <p:sp>
        <p:nvSpPr>
          <p:cNvPr id="20485"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sp>
        <p:nvSpPr>
          <p:cNvPr id="6" name="Прямоугольник 5"/>
          <p:cNvSpPr/>
          <p:nvPr/>
        </p:nvSpPr>
        <p:spPr>
          <a:xfrm>
            <a:off x="0" y="230312"/>
            <a:ext cx="9144000" cy="6740307"/>
          </a:xfrm>
          <a:prstGeom prst="rect">
            <a:avLst/>
          </a:prstGeom>
        </p:spPr>
        <p:txBody>
          <a:bodyPr wrap="square">
            <a:spAutoFit/>
          </a:bodyPr>
          <a:lstStyle/>
          <a:p>
            <a:pPr algn="just"/>
            <a:r>
              <a:rPr lang="ru-RU" sz="1600" dirty="0" smtClean="0"/>
              <a:t>В </a:t>
            </a:r>
            <a:r>
              <a:rPr lang="ru-RU" sz="1600" dirty="0" err="1" smtClean="0"/>
              <a:t>Україні</a:t>
            </a:r>
            <a:r>
              <a:rPr lang="ru-RU" sz="1600" dirty="0" smtClean="0"/>
              <a:t> </a:t>
            </a:r>
            <a:r>
              <a:rPr lang="ru-RU" sz="1600" dirty="0" err="1" smtClean="0"/>
              <a:t>формування</a:t>
            </a:r>
            <a:r>
              <a:rPr lang="ru-RU" sz="1600" dirty="0" smtClean="0"/>
              <a:t> </a:t>
            </a:r>
            <a:r>
              <a:rPr lang="ru-RU" sz="1600" dirty="0" err="1" smtClean="0"/>
              <a:t>цього</a:t>
            </a:r>
            <a:r>
              <a:rPr lang="ru-RU" sz="1600" dirty="0" smtClean="0"/>
              <a:t> ринку </a:t>
            </a:r>
            <a:r>
              <a:rPr lang="ru-RU" sz="1600" dirty="0" err="1" smtClean="0"/>
              <a:t>почалося</a:t>
            </a:r>
            <a:r>
              <a:rPr lang="ru-RU" sz="1600" dirty="0" smtClean="0"/>
              <a:t> в 2008 </a:t>
            </a:r>
            <a:r>
              <a:rPr lang="ru-RU" sz="1600" dirty="0" err="1" smtClean="0"/>
              <a:t>році</a:t>
            </a:r>
            <a:r>
              <a:rPr lang="ru-RU" sz="1600" dirty="0" smtClean="0"/>
              <a:t>. </a:t>
            </a:r>
            <a:r>
              <a:rPr lang="ru-RU" sz="1600" dirty="0" err="1" smtClean="0"/>
              <a:t>Сервіс</a:t>
            </a:r>
            <a:r>
              <a:rPr lang="ru-RU" sz="1600" dirty="0" smtClean="0"/>
              <a:t> </a:t>
            </a:r>
            <a:r>
              <a:rPr lang="ru-RU" sz="1600" dirty="0" err="1" smtClean="0"/>
              <a:t>з</a:t>
            </a:r>
            <a:r>
              <a:rPr lang="ru-RU" sz="1600" dirty="0" smtClean="0"/>
              <a:t> продажу та </a:t>
            </a:r>
            <a:r>
              <a:rPr lang="ru-RU" sz="1600" dirty="0" err="1" smtClean="0"/>
              <a:t>впровадженню</a:t>
            </a:r>
            <a:r>
              <a:rPr lang="ru-RU" sz="1600" dirty="0" smtClean="0"/>
              <a:t> DLP-систем </a:t>
            </a:r>
            <a:r>
              <a:rPr lang="ru-RU" sz="1600" dirty="0" err="1" smtClean="0"/>
              <a:t>або</a:t>
            </a:r>
            <a:r>
              <a:rPr lang="ru-RU" sz="1600" dirty="0" smtClean="0"/>
              <a:t> у </a:t>
            </a:r>
            <a:r>
              <a:rPr lang="ru-RU" sz="1600" dirty="0" err="1" smtClean="0"/>
              <a:t>вигляді</a:t>
            </a:r>
            <a:r>
              <a:rPr lang="ru-RU" sz="1600" dirty="0" smtClean="0"/>
              <a:t> </a:t>
            </a:r>
            <a:r>
              <a:rPr lang="ru-RU" sz="1600" dirty="0" err="1" smtClean="0"/>
              <a:t>окремих</a:t>
            </a:r>
            <a:r>
              <a:rPr lang="ru-RU" sz="1600" dirty="0" smtClean="0"/>
              <a:t> </a:t>
            </a:r>
            <a:r>
              <a:rPr lang="ru-RU" sz="1600" dirty="0" err="1" smtClean="0"/>
              <a:t>рішень</a:t>
            </a:r>
            <a:r>
              <a:rPr lang="ru-RU" sz="1600" dirty="0" smtClean="0"/>
              <a:t>, </a:t>
            </a:r>
            <a:r>
              <a:rPr lang="ru-RU" sz="1600" dirty="0" err="1" smtClean="0"/>
              <a:t>або</a:t>
            </a:r>
            <a:r>
              <a:rPr lang="ru-RU" sz="1600" dirty="0" smtClean="0"/>
              <a:t> в </a:t>
            </a:r>
            <a:r>
              <a:rPr lang="ru-RU" sz="1600" dirty="0" err="1" smtClean="0"/>
              <a:t>комплексі</a:t>
            </a:r>
            <a:r>
              <a:rPr lang="ru-RU" sz="1600" dirty="0" smtClean="0"/>
              <a:t> </a:t>
            </a:r>
            <a:r>
              <a:rPr lang="ru-RU" sz="1600" dirty="0" err="1" smtClean="0"/>
              <a:t>з</a:t>
            </a:r>
            <a:r>
              <a:rPr lang="ru-RU" sz="1600" dirty="0" smtClean="0"/>
              <a:t> </a:t>
            </a:r>
            <a:r>
              <a:rPr lang="ru-RU" sz="1600" dirty="0" err="1" smtClean="0"/>
              <a:t>іншими</a:t>
            </a:r>
            <a:r>
              <a:rPr lang="ru-RU" sz="1600" dirty="0" smtClean="0"/>
              <a:t> </a:t>
            </a:r>
            <a:r>
              <a:rPr lang="ru-RU" sz="1600" dirty="0" err="1" smtClean="0"/>
              <a:t>засобами</a:t>
            </a:r>
            <a:r>
              <a:rPr lang="ru-RU" sz="1600" dirty="0" smtClean="0"/>
              <a:t> </a:t>
            </a:r>
            <a:r>
              <a:rPr lang="ru-RU" sz="1600" dirty="0" err="1" smtClean="0"/>
              <a:t>захисту</a:t>
            </a:r>
            <a:r>
              <a:rPr lang="ru-RU" sz="1600" dirty="0" smtClean="0"/>
              <a:t> </a:t>
            </a:r>
            <a:r>
              <a:rPr lang="ru-RU" sz="1600" dirty="0" err="1" smtClean="0"/>
              <a:t>інформації</a:t>
            </a:r>
            <a:r>
              <a:rPr lang="ru-RU" sz="1600" dirty="0" smtClean="0"/>
              <a:t> </a:t>
            </a:r>
            <a:r>
              <a:rPr lang="ru-RU" sz="1600" dirty="0" err="1" smtClean="0"/>
              <a:t>пропонує</a:t>
            </a:r>
            <a:r>
              <a:rPr lang="ru-RU" sz="1600" dirty="0" smtClean="0"/>
              <a:t> ряд </a:t>
            </a:r>
            <a:r>
              <a:rPr lang="ru-RU" sz="1600" dirty="0" err="1" smtClean="0"/>
              <a:t>компаній</a:t>
            </a:r>
            <a:r>
              <a:rPr lang="ru-RU" sz="1600" dirty="0" smtClean="0"/>
              <a:t>. </a:t>
            </a:r>
            <a:r>
              <a:rPr lang="ru-RU" sz="1600" dirty="0" err="1" smtClean="0"/>
              <a:t>Серед</a:t>
            </a:r>
            <a:r>
              <a:rPr lang="ru-RU" sz="1600" dirty="0" smtClean="0"/>
              <a:t> них «</a:t>
            </a:r>
            <a:r>
              <a:rPr lang="ru-RU" sz="1600" dirty="0" err="1" smtClean="0"/>
              <a:t>Інком</a:t>
            </a:r>
            <a:r>
              <a:rPr lang="ru-RU" sz="1600" dirty="0" smtClean="0"/>
              <a:t>», ISSP, </a:t>
            </a:r>
            <a:r>
              <a:rPr lang="ru-RU" sz="1600" dirty="0" err="1" smtClean="0"/>
              <a:t>Betta</a:t>
            </a:r>
            <a:r>
              <a:rPr lang="ru-RU" sz="1600" dirty="0" smtClean="0"/>
              <a:t> </a:t>
            </a:r>
            <a:r>
              <a:rPr lang="ru-RU" sz="1600" dirty="0" err="1" smtClean="0"/>
              <a:t>Security</a:t>
            </a:r>
            <a:r>
              <a:rPr lang="ru-RU" sz="1600" dirty="0" smtClean="0"/>
              <a:t>, «БМС Консалтинг», «ІТ </a:t>
            </a:r>
            <a:r>
              <a:rPr lang="ru-RU" sz="1600" dirty="0" err="1" smtClean="0"/>
              <a:t>Ленд</a:t>
            </a:r>
            <a:r>
              <a:rPr lang="ru-RU" sz="1600" dirty="0" smtClean="0"/>
              <a:t>», «</a:t>
            </a:r>
            <a:r>
              <a:rPr lang="ru-RU" sz="1600" dirty="0" err="1" smtClean="0"/>
              <a:t>Бакотек</a:t>
            </a:r>
            <a:r>
              <a:rPr lang="ru-RU" sz="1600" dirty="0" smtClean="0"/>
              <a:t>», «</a:t>
            </a:r>
            <a:r>
              <a:rPr lang="ru-RU" sz="1600" dirty="0" err="1" smtClean="0"/>
              <a:t>Инфобезпека</a:t>
            </a:r>
            <a:r>
              <a:rPr lang="ru-RU" sz="1600" dirty="0" smtClean="0"/>
              <a:t>» та </a:t>
            </a:r>
            <a:r>
              <a:rPr lang="ru-RU" sz="1600" dirty="0" err="1" smtClean="0"/>
              <a:t>деяких</a:t>
            </a:r>
            <a:r>
              <a:rPr lang="ru-RU" sz="1600" dirty="0" smtClean="0"/>
              <a:t> </a:t>
            </a:r>
            <a:r>
              <a:rPr lang="ru-RU" sz="1600" dirty="0" err="1" smtClean="0"/>
              <a:t>інших</a:t>
            </a:r>
            <a:r>
              <a:rPr lang="ru-RU" sz="1600" dirty="0" smtClean="0"/>
              <a:t>, </a:t>
            </a:r>
            <a:r>
              <a:rPr lang="ru-RU" sz="1600" dirty="0" err="1" smtClean="0"/>
              <a:t>які</a:t>
            </a:r>
            <a:r>
              <a:rPr lang="ru-RU" sz="1600" dirty="0" smtClean="0"/>
              <a:t> </a:t>
            </a:r>
            <a:r>
              <a:rPr lang="ru-RU" sz="1600" dirty="0" err="1" smtClean="0"/>
              <a:t>пропонують</a:t>
            </a:r>
            <a:r>
              <a:rPr lang="ru-RU" sz="1600" dirty="0" smtClean="0"/>
              <a:t> </a:t>
            </a:r>
            <a:r>
              <a:rPr lang="ru-RU" sz="1600" dirty="0" err="1" smtClean="0"/>
              <a:t>такі</a:t>
            </a:r>
            <a:r>
              <a:rPr lang="ru-RU" sz="1600" dirty="0" smtClean="0"/>
              <a:t> </a:t>
            </a:r>
            <a:r>
              <a:rPr lang="ru-RU" sz="1600" dirty="0" err="1" smtClean="0"/>
              <a:t>продукти</a:t>
            </a:r>
            <a:r>
              <a:rPr lang="ru-RU" sz="1600" dirty="0" smtClean="0"/>
              <a:t> як </a:t>
            </a:r>
            <a:r>
              <a:rPr lang="ru-RU" sz="1600" dirty="0" err="1" smtClean="0"/>
              <a:t>Websense</a:t>
            </a:r>
            <a:r>
              <a:rPr lang="ru-RU" sz="1600" dirty="0" smtClean="0"/>
              <a:t>, </a:t>
            </a:r>
            <a:r>
              <a:rPr lang="ru-RU" sz="1600" dirty="0" err="1" smtClean="0"/>
              <a:t>Cisco</a:t>
            </a:r>
            <a:r>
              <a:rPr lang="ru-RU" sz="1600" dirty="0" smtClean="0"/>
              <a:t>, </a:t>
            </a:r>
            <a:r>
              <a:rPr lang="ru-RU" sz="1600" dirty="0" err="1" smtClean="0"/>
              <a:t>McAfee</a:t>
            </a:r>
            <a:r>
              <a:rPr lang="ru-RU" sz="1600" dirty="0" smtClean="0"/>
              <a:t>, RSA, </a:t>
            </a:r>
            <a:r>
              <a:rPr lang="ru-RU" sz="1600" dirty="0" err="1" smtClean="0"/>
              <a:t>Symantec</a:t>
            </a:r>
            <a:r>
              <a:rPr lang="ru-RU" sz="1600" dirty="0" smtClean="0"/>
              <a:t> </a:t>
            </a:r>
            <a:r>
              <a:rPr lang="ru-RU" sz="1600" dirty="0" err="1" smtClean="0"/>
              <a:t>і</a:t>
            </a:r>
            <a:r>
              <a:rPr lang="ru-RU" sz="1600" dirty="0" smtClean="0"/>
              <a:t> т.д. </a:t>
            </a:r>
            <a:r>
              <a:rPr lang="ru-RU" sz="1600" dirty="0" err="1" smtClean="0"/>
              <a:t>Основними</a:t>
            </a:r>
            <a:r>
              <a:rPr lang="ru-RU" sz="1600" dirty="0" smtClean="0"/>
              <a:t> </a:t>
            </a:r>
            <a:r>
              <a:rPr lang="ru-RU" sz="1600" dirty="0" err="1" smtClean="0"/>
              <a:t>споживачами</a:t>
            </a:r>
            <a:r>
              <a:rPr lang="ru-RU" sz="1600" dirty="0" smtClean="0"/>
              <a:t> </a:t>
            </a:r>
            <a:r>
              <a:rPr lang="ru-RU" sz="1600" dirty="0" err="1" smtClean="0"/>
              <a:t>DLP-рішень</a:t>
            </a:r>
            <a:r>
              <a:rPr lang="ru-RU" sz="1600" dirty="0" smtClean="0"/>
              <a:t> у </a:t>
            </a:r>
            <a:r>
              <a:rPr lang="ru-RU" sz="1600" dirty="0" err="1" smtClean="0"/>
              <a:t>нашій</a:t>
            </a:r>
            <a:r>
              <a:rPr lang="ru-RU" sz="1600" dirty="0" smtClean="0"/>
              <a:t> </a:t>
            </a:r>
            <a:r>
              <a:rPr lang="ru-RU" sz="1600" dirty="0" err="1" smtClean="0"/>
              <a:t>країні</a:t>
            </a:r>
            <a:r>
              <a:rPr lang="ru-RU" sz="1600" dirty="0" smtClean="0"/>
              <a:t> </a:t>
            </a:r>
            <a:r>
              <a:rPr lang="ru-RU" sz="1600" dirty="0" err="1" smtClean="0"/>
              <a:t>є</a:t>
            </a:r>
            <a:r>
              <a:rPr lang="ru-RU" sz="1600" dirty="0" smtClean="0"/>
              <a:t> банки та </a:t>
            </a:r>
            <a:r>
              <a:rPr lang="ru-RU" sz="1600" dirty="0" err="1" smtClean="0"/>
              <a:t>телекомунікаційні</a:t>
            </a:r>
            <a:r>
              <a:rPr lang="ru-RU" sz="1600" dirty="0" smtClean="0"/>
              <a:t> </a:t>
            </a:r>
            <a:r>
              <a:rPr lang="ru-RU" sz="1600" dirty="0" err="1" smtClean="0"/>
              <a:t>компанії</a:t>
            </a:r>
            <a:r>
              <a:rPr lang="ru-RU" sz="1600" dirty="0" smtClean="0"/>
              <a:t> </a:t>
            </a:r>
            <a:r>
              <a:rPr lang="ru-RU" sz="1600" dirty="0" err="1" smtClean="0"/>
              <a:t>з</a:t>
            </a:r>
            <a:r>
              <a:rPr lang="ru-RU" sz="1600" dirty="0" smtClean="0"/>
              <a:t> </a:t>
            </a:r>
            <a:r>
              <a:rPr lang="ru-RU" sz="1600" dirty="0" err="1" smtClean="0"/>
              <a:t>високими</a:t>
            </a:r>
            <a:r>
              <a:rPr lang="ru-RU" sz="1600" dirty="0" smtClean="0"/>
              <a:t> </a:t>
            </a:r>
            <a:r>
              <a:rPr lang="ru-RU" sz="1600" dirty="0" err="1" smtClean="0"/>
              <a:t>інформаційними</a:t>
            </a:r>
            <a:r>
              <a:rPr lang="ru-RU" sz="1600" dirty="0" smtClean="0"/>
              <a:t> </a:t>
            </a:r>
            <a:r>
              <a:rPr lang="ru-RU" sz="1600" dirty="0" err="1" smtClean="0"/>
              <a:t>ризиками</a:t>
            </a:r>
            <a:r>
              <a:rPr lang="ru-RU" sz="1600" dirty="0" smtClean="0"/>
              <a:t>. </a:t>
            </a:r>
            <a:r>
              <a:rPr lang="ru-RU" sz="1600" dirty="0" err="1" smtClean="0"/>
              <a:t>Ці</a:t>
            </a:r>
            <a:r>
              <a:rPr lang="ru-RU" sz="1600" dirty="0" smtClean="0"/>
              <a:t> два </a:t>
            </a:r>
            <a:r>
              <a:rPr lang="ru-RU" sz="1600" dirty="0" err="1" smtClean="0"/>
              <a:t>типи</a:t>
            </a:r>
            <a:r>
              <a:rPr lang="ru-RU" sz="1600" dirty="0" smtClean="0"/>
              <a:t> </a:t>
            </a:r>
            <a:r>
              <a:rPr lang="ru-RU" sz="1600" dirty="0" err="1" smtClean="0"/>
              <a:t>компаній</a:t>
            </a:r>
            <a:r>
              <a:rPr lang="ru-RU" sz="1600" dirty="0" smtClean="0"/>
              <a:t> </a:t>
            </a:r>
            <a:r>
              <a:rPr lang="ru-RU" sz="1600" dirty="0" err="1" smtClean="0"/>
              <a:t>складають</a:t>
            </a:r>
            <a:r>
              <a:rPr lang="ru-RU" sz="1600" dirty="0" smtClean="0"/>
              <a:t> </a:t>
            </a:r>
            <a:r>
              <a:rPr lang="ru-RU" sz="1600" dirty="0" err="1" smtClean="0"/>
              <a:t>більше</a:t>
            </a:r>
            <a:r>
              <a:rPr lang="ru-RU" sz="1600" dirty="0" smtClean="0"/>
              <a:t> 60% ринку </a:t>
            </a:r>
            <a:r>
              <a:rPr lang="ru-RU" sz="1600" dirty="0" err="1" smtClean="0"/>
              <a:t>споживачів</a:t>
            </a:r>
            <a:r>
              <a:rPr lang="ru-RU" sz="1600" dirty="0" smtClean="0"/>
              <a:t> </a:t>
            </a:r>
            <a:r>
              <a:rPr lang="ru-RU" sz="1600" dirty="0" err="1" smtClean="0"/>
              <a:t>даних</a:t>
            </a:r>
            <a:r>
              <a:rPr lang="ru-RU" sz="1600" dirty="0" smtClean="0"/>
              <a:t> </a:t>
            </a:r>
            <a:r>
              <a:rPr lang="ru-RU" sz="1600" dirty="0" err="1" smtClean="0"/>
              <a:t>рішень</a:t>
            </a:r>
            <a:r>
              <a:rPr lang="ru-RU" sz="1600" dirty="0" smtClean="0"/>
              <a:t>. </a:t>
            </a:r>
            <a:r>
              <a:rPr lang="ru-RU" sz="1600" dirty="0" err="1" smtClean="0"/>
              <a:t>Решта</a:t>
            </a:r>
            <a:r>
              <a:rPr lang="ru-RU" sz="1600" dirty="0" smtClean="0"/>
              <a:t> </a:t>
            </a:r>
            <a:r>
              <a:rPr lang="ru-RU" sz="1600" dirty="0" err="1" smtClean="0"/>
              <a:t>компаній</a:t>
            </a:r>
            <a:r>
              <a:rPr lang="ru-RU" sz="1600" dirty="0" smtClean="0"/>
              <a:t>, </a:t>
            </a:r>
            <a:r>
              <a:rPr lang="ru-RU" sz="1600" dirty="0" err="1" smtClean="0"/>
              <a:t>що</a:t>
            </a:r>
            <a:r>
              <a:rPr lang="ru-RU" sz="1600" dirty="0" smtClean="0"/>
              <a:t> </a:t>
            </a:r>
            <a:r>
              <a:rPr lang="ru-RU" sz="1600" dirty="0" err="1" smtClean="0"/>
              <a:t>використовують</a:t>
            </a:r>
            <a:r>
              <a:rPr lang="ru-RU" sz="1600" dirty="0" smtClean="0"/>
              <a:t> </a:t>
            </a:r>
            <a:r>
              <a:rPr lang="ru-RU" sz="1600" dirty="0" err="1" smtClean="0"/>
              <a:t>продукти</a:t>
            </a:r>
            <a:r>
              <a:rPr lang="ru-RU" sz="1600" dirty="0" smtClean="0"/>
              <a:t>, - </a:t>
            </a:r>
            <a:r>
              <a:rPr lang="ru-RU" sz="1600" dirty="0" err="1" smtClean="0"/>
              <a:t>це</a:t>
            </a:r>
            <a:r>
              <a:rPr lang="ru-RU" sz="1600" dirty="0" smtClean="0"/>
              <a:t> в основному </a:t>
            </a:r>
            <a:r>
              <a:rPr lang="ru-RU" sz="1600" dirty="0" err="1" smtClean="0"/>
              <a:t>міжнародні</a:t>
            </a:r>
            <a:r>
              <a:rPr lang="ru-RU" sz="1600" dirty="0" smtClean="0"/>
              <a:t> </a:t>
            </a:r>
            <a:r>
              <a:rPr lang="ru-RU" sz="1600" dirty="0" err="1" smtClean="0"/>
              <a:t>компанії</a:t>
            </a:r>
            <a:r>
              <a:rPr lang="ru-RU" sz="1600" dirty="0" smtClean="0"/>
              <a:t>, </a:t>
            </a:r>
            <a:r>
              <a:rPr lang="ru-RU" sz="1600" dirty="0" err="1" smtClean="0"/>
              <a:t>які</a:t>
            </a:r>
            <a:r>
              <a:rPr lang="ru-RU" sz="1600" dirty="0" smtClean="0"/>
              <a:t> </a:t>
            </a:r>
            <a:r>
              <a:rPr lang="ru-RU" sz="1600" dirty="0" err="1" smtClean="0"/>
              <a:t>мають</a:t>
            </a:r>
            <a:r>
              <a:rPr lang="ru-RU" sz="1600" dirty="0" smtClean="0"/>
              <a:t> </a:t>
            </a:r>
            <a:r>
              <a:rPr lang="ru-RU" sz="1600" dirty="0" err="1" smtClean="0"/>
              <a:t>єдину</a:t>
            </a:r>
            <a:r>
              <a:rPr lang="ru-RU" sz="1600" dirty="0" smtClean="0"/>
              <a:t> для </a:t>
            </a:r>
            <a:r>
              <a:rPr lang="ru-RU" sz="1600" dirty="0" err="1" smtClean="0"/>
              <a:t>групи</a:t>
            </a:r>
            <a:r>
              <a:rPr lang="ru-RU" sz="1600" dirty="0" smtClean="0"/>
              <a:t> </a:t>
            </a:r>
            <a:r>
              <a:rPr lang="ru-RU" sz="1600" dirty="0" err="1" smtClean="0"/>
              <a:t>політику</a:t>
            </a:r>
            <a:r>
              <a:rPr lang="ru-RU" sz="1600" dirty="0" smtClean="0"/>
              <a:t> </a:t>
            </a:r>
            <a:r>
              <a:rPr lang="ru-RU" sz="1600" dirty="0" err="1" smtClean="0"/>
              <a:t>інформаційної</a:t>
            </a:r>
            <a:r>
              <a:rPr lang="ru-RU" sz="1600" dirty="0" smtClean="0"/>
              <a:t> </a:t>
            </a:r>
            <a:r>
              <a:rPr lang="ru-RU" sz="1600" dirty="0" err="1" smtClean="0"/>
              <a:t>безпеки</a:t>
            </a:r>
            <a:r>
              <a:rPr lang="ru-RU" sz="1600" dirty="0" smtClean="0"/>
              <a:t>. </a:t>
            </a:r>
            <a:r>
              <a:rPr lang="ru-RU" sz="1600" dirty="0" err="1" smtClean="0"/>
              <a:t>Рішення</a:t>
            </a:r>
            <a:r>
              <a:rPr lang="ru-RU" sz="1600" dirty="0" smtClean="0"/>
              <a:t> </a:t>
            </a:r>
            <a:r>
              <a:rPr lang="ru-RU" sz="1600" dirty="0" err="1" smtClean="0"/>
              <a:t>McAfee</a:t>
            </a:r>
            <a:r>
              <a:rPr lang="ru-RU" sz="1600" dirty="0" smtClean="0"/>
              <a:t> </a:t>
            </a:r>
            <a:r>
              <a:rPr lang="ru-RU" sz="1600" dirty="0" err="1" smtClean="0"/>
              <a:t>і</a:t>
            </a:r>
            <a:r>
              <a:rPr lang="ru-RU" sz="1600" dirty="0" smtClean="0"/>
              <a:t> </a:t>
            </a:r>
            <a:r>
              <a:rPr lang="ru-RU" sz="1600" dirty="0" err="1" smtClean="0"/>
              <a:t>Websense</a:t>
            </a:r>
            <a:r>
              <a:rPr lang="ru-RU" sz="1600" dirty="0" smtClean="0"/>
              <a:t> </a:t>
            </a:r>
            <a:r>
              <a:rPr lang="ru-RU" sz="1600" dirty="0" err="1" smtClean="0"/>
              <a:t>використовують</a:t>
            </a:r>
            <a:r>
              <a:rPr lang="ru-RU" sz="1600" dirty="0" smtClean="0"/>
              <a:t> 80% </a:t>
            </a:r>
            <a:r>
              <a:rPr lang="ru-RU" sz="1600" dirty="0" err="1" smtClean="0"/>
              <a:t>з</a:t>
            </a:r>
            <a:r>
              <a:rPr lang="ru-RU" sz="1600" dirty="0" smtClean="0"/>
              <a:t> топ-20 </a:t>
            </a:r>
            <a:r>
              <a:rPr lang="ru-RU" sz="1600" dirty="0" err="1" smtClean="0"/>
              <a:t>банків</a:t>
            </a:r>
            <a:r>
              <a:rPr lang="ru-RU" sz="1600" dirty="0" smtClean="0"/>
              <a:t> </a:t>
            </a:r>
            <a:r>
              <a:rPr lang="ru-RU" sz="1600" dirty="0" err="1" smtClean="0"/>
              <a:t>України</a:t>
            </a:r>
            <a:r>
              <a:rPr lang="ru-RU" sz="1600" dirty="0" smtClean="0"/>
              <a:t>, практично </a:t>
            </a:r>
            <a:r>
              <a:rPr lang="ru-RU" sz="1600" dirty="0" err="1" smtClean="0"/>
              <a:t>всі</a:t>
            </a:r>
            <a:r>
              <a:rPr lang="ru-RU" sz="1600" dirty="0" smtClean="0"/>
              <a:t> </a:t>
            </a:r>
            <a:r>
              <a:rPr lang="ru-RU" sz="1600" dirty="0" err="1" smtClean="0"/>
              <a:t>великі</a:t>
            </a:r>
            <a:r>
              <a:rPr lang="ru-RU" sz="1600" dirty="0" smtClean="0"/>
              <a:t> </a:t>
            </a:r>
            <a:r>
              <a:rPr lang="ru-RU" sz="1600" dirty="0" err="1" smtClean="0"/>
              <a:t>телекомунікаційні</a:t>
            </a:r>
            <a:r>
              <a:rPr lang="ru-RU" sz="1600" dirty="0" smtClean="0"/>
              <a:t> </a:t>
            </a:r>
            <a:r>
              <a:rPr lang="ru-RU" sz="1600" dirty="0" err="1" smtClean="0"/>
              <a:t>компанії</a:t>
            </a:r>
            <a:r>
              <a:rPr lang="ru-RU" sz="1600" dirty="0" smtClean="0"/>
              <a:t>, </a:t>
            </a:r>
            <a:r>
              <a:rPr lang="ru-RU" sz="1600" dirty="0" err="1" smtClean="0"/>
              <a:t>промислові</a:t>
            </a:r>
            <a:r>
              <a:rPr lang="ru-RU" sz="1600" dirty="0" smtClean="0"/>
              <a:t>, </a:t>
            </a:r>
            <a:r>
              <a:rPr lang="ru-RU" sz="1600" dirty="0" err="1" smtClean="0"/>
              <a:t>енергетичні</a:t>
            </a:r>
            <a:r>
              <a:rPr lang="ru-RU" sz="1600" dirty="0" smtClean="0"/>
              <a:t> </a:t>
            </a:r>
            <a:r>
              <a:rPr lang="ru-RU" sz="1600" dirty="0" err="1" smtClean="0"/>
              <a:t>підприємства</a:t>
            </a:r>
            <a:r>
              <a:rPr lang="ru-RU" sz="1600" dirty="0" smtClean="0"/>
              <a:t>, а </a:t>
            </a:r>
            <a:r>
              <a:rPr lang="ru-RU" sz="1600" dirty="0" err="1" smtClean="0"/>
              <a:t>також</a:t>
            </a:r>
            <a:r>
              <a:rPr lang="ru-RU" sz="1600" dirty="0" smtClean="0"/>
              <a:t> </a:t>
            </a:r>
            <a:r>
              <a:rPr lang="ru-RU" sz="1600" dirty="0" err="1" smtClean="0"/>
              <a:t>багато</a:t>
            </a:r>
            <a:r>
              <a:rPr lang="ru-RU" sz="1600" dirty="0" smtClean="0"/>
              <a:t> </a:t>
            </a:r>
            <a:r>
              <a:rPr lang="ru-RU" sz="1600" dirty="0" err="1" smtClean="0"/>
              <a:t>інших</a:t>
            </a:r>
            <a:r>
              <a:rPr lang="ru-RU" sz="1600" dirty="0" smtClean="0"/>
              <a:t> </a:t>
            </a:r>
            <a:r>
              <a:rPr lang="ru-RU" sz="1600" dirty="0" err="1" smtClean="0"/>
              <a:t>державних</a:t>
            </a:r>
            <a:r>
              <a:rPr lang="ru-RU" sz="1600" dirty="0" smtClean="0"/>
              <a:t> </a:t>
            </a:r>
            <a:r>
              <a:rPr lang="ru-RU" sz="1600" dirty="0" err="1" smtClean="0"/>
              <a:t>і</a:t>
            </a:r>
            <a:r>
              <a:rPr lang="ru-RU" sz="1600" dirty="0" smtClean="0"/>
              <a:t> </a:t>
            </a:r>
            <a:r>
              <a:rPr lang="ru-RU" sz="1600" dirty="0" err="1" smtClean="0"/>
              <a:t>приватні</a:t>
            </a:r>
            <a:r>
              <a:rPr lang="ru-RU" sz="1600" dirty="0" smtClean="0"/>
              <a:t> </a:t>
            </a:r>
            <a:r>
              <a:rPr lang="ru-RU" sz="1600" dirty="0" err="1" smtClean="0"/>
              <a:t>організації</a:t>
            </a:r>
            <a:r>
              <a:rPr lang="ru-RU" sz="1600" dirty="0" smtClean="0"/>
              <a:t>. </a:t>
            </a:r>
            <a:r>
              <a:rPr lang="ru-RU" sz="1600" dirty="0" err="1" smtClean="0"/>
              <a:t>Українські</a:t>
            </a:r>
            <a:r>
              <a:rPr lang="ru-RU" sz="1600" dirty="0" smtClean="0"/>
              <a:t> </a:t>
            </a:r>
            <a:r>
              <a:rPr lang="ru-RU" sz="1600" dirty="0" err="1" smtClean="0"/>
              <a:t>продавці</a:t>
            </a:r>
            <a:r>
              <a:rPr lang="ru-RU" sz="1600" dirty="0" smtClean="0"/>
              <a:t> </a:t>
            </a:r>
            <a:r>
              <a:rPr lang="ru-RU" sz="1600" dirty="0" err="1" smtClean="0"/>
              <a:t>рішень</a:t>
            </a:r>
            <a:r>
              <a:rPr lang="ru-RU" sz="1600" dirty="0" smtClean="0"/>
              <a:t> неохоче </a:t>
            </a:r>
            <a:r>
              <a:rPr lang="ru-RU" sz="1600" dirty="0" err="1" smtClean="0"/>
              <a:t>називають</a:t>
            </a:r>
            <a:r>
              <a:rPr lang="ru-RU" sz="1600" dirty="0" smtClean="0"/>
              <a:t> </a:t>
            </a:r>
            <a:r>
              <a:rPr lang="ru-RU" sz="1600" dirty="0" err="1" smtClean="0"/>
              <a:t>імена</a:t>
            </a:r>
            <a:r>
              <a:rPr lang="ru-RU" sz="1600" dirty="0" smtClean="0"/>
              <a:t> </a:t>
            </a:r>
            <a:r>
              <a:rPr lang="ru-RU" sz="1600" dirty="0" err="1" smtClean="0"/>
              <a:t>своїх</a:t>
            </a:r>
            <a:r>
              <a:rPr lang="ru-RU" sz="1600" dirty="0" smtClean="0"/>
              <a:t> </a:t>
            </a:r>
            <a:r>
              <a:rPr lang="ru-RU" sz="1600" dirty="0" err="1" smtClean="0"/>
              <a:t>клієнтів</a:t>
            </a:r>
            <a:r>
              <a:rPr lang="ru-RU" sz="1600" dirty="0" smtClean="0"/>
              <a:t>, </a:t>
            </a:r>
            <a:r>
              <a:rPr lang="ru-RU" sz="1600" dirty="0" err="1" smtClean="0"/>
              <a:t>адже</a:t>
            </a:r>
            <a:r>
              <a:rPr lang="ru-RU" sz="1600" dirty="0" smtClean="0"/>
              <a:t> </a:t>
            </a:r>
            <a:r>
              <a:rPr lang="ru-RU" sz="1600" dirty="0" err="1" smtClean="0"/>
              <a:t>більшість</a:t>
            </a:r>
            <a:r>
              <a:rPr lang="ru-RU" sz="1600" dirty="0" smtClean="0"/>
              <a:t> </a:t>
            </a:r>
            <a:r>
              <a:rPr lang="ru-RU" sz="1600" dirty="0" err="1" smtClean="0"/>
              <a:t>співробітників</a:t>
            </a:r>
            <a:r>
              <a:rPr lang="ru-RU" sz="1600" dirty="0" smtClean="0"/>
              <a:t> </a:t>
            </a:r>
            <a:r>
              <a:rPr lang="ru-RU" sz="1600" dirty="0" err="1" smtClean="0"/>
              <a:t>фірм</a:t>
            </a:r>
            <a:r>
              <a:rPr lang="ru-RU" sz="1600" dirty="0" smtClean="0"/>
              <a:t>- </a:t>
            </a:r>
            <a:r>
              <a:rPr lang="ru-RU" sz="1600" dirty="0" err="1" smtClean="0"/>
              <a:t>замовників</a:t>
            </a:r>
            <a:r>
              <a:rPr lang="ru-RU" sz="1600" dirty="0" smtClean="0"/>
              <a:t> просто не </a:t>
            </a:r>
            <a:r>
              <a:rPr lang="ru-RU" sz="1600" dirty="0" err="1" smtClean="0"/>
              <a:t>знають</a:t>
            </a:r>
            <a:r>
              <a:rPr lang="ru-RU" sz="1600" dirty="0" smtClean="0"/>
              <a:t> про те  </a:t>
            </a:r>
            <a:r>
              <a:rPr lang="ru-RU" sz="1600" dirty="0" err="1" smtClean="0"/>
              <a:t>що</a:t>
            </a:r>
            <a:r>
              <a:rPr lang="ru-RU" sz="1600" dirty="0" smtClean="0"/>
              <a:t> в </a:t>
            </a:r>
            <a:r>
              <a:rPr lang="ru-RU" sz="1600" dirty="0" err="1" smtClean="0"/>
              <a:t>компанії</a:t>
            </a:r>
            <a:r>
              <a:rPr lang="ru-RU" sz="1600" dirty="0" smtClean="0"/>
              <a:t> </a:t>
            </a:r>
            <a:r>
              <a:rPr lang="ru-RU" sz="1600" dirty="0" err="1" smtClean="0"/>
              <a:t>працює</a:t>
            </a:r>
            <a:r>
              <a:rPr lang="ru-RU" sz="1600" dirty="0" smtClean="0"/>
              <a:t> </a:t>
            </a:r>
            <a:r>
              <a:rPr lang="ru-RU" sz="1600" dirty="0" err="1" smtClean="0"/>
              <a:t>подібна</a:t>
            </a:r>
            <a:r>
              <a:rPr lang="ru-RU" sz="1600" dirty="0" smtClean="0"/>
              <a:t> система. </a:t>
            </a:r>
          </a:p>
          <a:p>
            <a:pPr algn="just"/>
            <a:r>
              <a:rPr lang="uk-UA" sz="1600" dirty="0" smtClean="0"/>
              <a:t>Основна тенденція ринку постачальників DLP-рішень – включення до їх складу якнайбільше компонент, які створювали б  ІТ-екосистему підприємства. Самі DLP-системи також продовжать розвиватися і видозмінюватися. Звичайно, в першу чергу вендори намагатимуться вирішити найбільш болючі для замовників проблеми: наприклад, для західних DLP-систем такою є якісна підтримка розпізнавання конфіденційних даних у </a:t>
            </a:r>
            <a:r>
              <a:rPr lang="uk-UA" sz="1600" dirty="0" smtClean="0"/>
              <a:t>кириличних </a:t>
            </a:r>
            <a:r>
              <a:rPr lang="uk-UA" sz="1600" dirty="0" smtClean="0"/>
              <a:t>документах, а для переважної більшості DLP-рішень – робота з великими обсягами даних і впровадження без істотної зміни корпоративної мережевої інфраструктури у замовника.</a:t>
            </a:r>
          </a:p>
          <a:p>
            <a:pPr algn="just"/>
            <a:r>
              <a:rPr lang="uk-UA" sz="1600" dirty="0" smtClean="0"/>
              <a:t>У повній відповідності із законами ринку головним вектором розвитку DLP-систем сьогодні все-таки є забезпечення максимально високої захищеності клієнтських організацій. Досягається це в першу чергу переходом виробників до комплексних інтегрованих продуктів, що забезпечують не тільки виявлення передачі конфіденційної інформації або її блокування, але також і захищене зберігання цінних для організації даних. Поки що такі комплексні рішення є далеко не у всіх вендорів, але той факт, що вони дуже затребувані ринком, змушує виробників рішень для захисту від витоків інформації переглядати свої плани з розвитку продуктів.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5FFCC">
            <a:alpha val="40000"/>
          </a:srgb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3175"/>
            <a:ext cx="9158288" cy="269875"/>
          </a:xfrm>
          <a:solidFill>
            <a:schemeClr val="accent4">
              <a:lumMod val="40000"/>
              <a:lumOff val="60000"/>
            </a:schemeClr>
          </a:solidFill>
        </p:spPr>
        <p:txBody>
          <a:bodyPr lIns="0" tIns="0" rIns="0" bIns="0">
            <a:normAutofit/>
          </a:bodyPr>
          <a:lstStyle/>
          <a:p>
            <a:pPr algn="r"/>
            <a:r>
              <a:rPr lang="uk-UA" sz="1600" b="1" i="1" dirty="0" smtClean="0">
                <a:solidFill>
                  <a:schemeClr val="accent2"/>
                </a:solidFill>
                <a:latin typeface="Book Antiqua" pitchFamily="18" charset="0"/>
              </a:rPr>
              <a:t>І н с т р у м е н т и     к і б е р б е з п  е к и .</a:t>
            </a:r>
          </a:p>
        </p:txBody>
      </p:sp>
      <p:sp>
        <p:nvSpPr>
          <p:cNvPr id="20483"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20484" name="Rectangle 4"/>
          <p:cNvSpPr>
            <a:spLocks noChangeArrowheads="1"/>
          </p:cNvSpPr>
          <p:nvPr/>
        </p:nvSpPr>
        <p:spPr bwMode="auto">
          <a:xfrm>
            <a:off x="0" y="6583363"/>
            <a:ext cx="9158288" cy="269875"/>
          </a:xfrm>
          <a:prstGeom prst="rect">
            <a:avLst/>
          </a:prstGeom>
          <a:solidFill>
            <a:schemeClr val="accent4">
              <a:lumMod val="40000"/>
              <a:lumOff val="60000"/>
            </a:schemeClr>
          </a:solidFill>
          <a:ln w="25400">
            <a:noFill/>
            <a:miter lim="800000"/>
            <a:headEnd/>
            <a:tailEnd/>
          </a:ln>
        </p:spPr>
        <p:txBody>
          <a:bodyPr lIns="0" tIns="0" rIns="0" bIns="0" anchor="ctr"/>
          <a:lstStyle/>
          <a:p>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Л е к ц і я   </a:t>
            </a:r>
            <a:r>
              <a:rPr lang="uk-UA" sz="1600" b="1" i="1" dirty="0" smtClean="0">
                <a:solidFill>
                  <a:schemeClr val="accent2"/>
                </a:solidFill>
                <a:latin typeface="Book Antiqua" pitchFamily="18" charset="0"/>
              </a:rPr>
              <a:t>4								        - </a:t>
            </a:r>
            <a:fld id="{21652145-D14C-434F-A97C-B4E43F934062}" type="slidenum">
              <a:rPr lang="uk-UA" sz="1600" b="1" i="1" smtClean="0">
                <a:solidFill>
                  <a:schemeClr val="accent2"/>
                </a:solidFill>
                <a:latin typeface="Book Antiqua" pitchFamily="18" charset="0"/>
              </a:rPr>
              <a:pPr/>
              <a:t>4</a:t>
            </a:fld>
            <a:r>
              <a:rPr lang="uk-UA" sz="1600" b="1" i="1" dirty="0" smtClean="0">
                <a:solidFill>
                  <a:schemeClr val="accent2"/>
                </a:solidFill>
                <a:latin typeface="Book Antiqua" pitchFamily="18" charset="0"/>
              </a:rPr>
              <a:t> -</a:t>
            </a:r>
            <a:endParaRPr lang="uk-UA" sz="1600" b="1" i="1" dirty="0">
              <a:solidFill>
                <a:schemeClr val="tx2"/>
              </a:solidFill>
              <a:latin typeface="Book Antiqua" pitchFamily="18" charset="0"/>
            </a:endParaRPr>
          </a:p>
        </p:txBody>
      </p:sp>
      <p:sp>
        <p:nvSpPr>
          <p:cNvPr id="20485"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sp>
        <p:nvSpPr>
          <p:cNvPr id="20486" name="Rectangle 6"/>
          <p:cNvSpPr>
            <a:spLocks noChangeArrowheads="1"/>
          </p:cNvSpPr>
          <p:nvPr/>
        </p:nvSpPr>
        <p:spPr bwMode="auto">
          <a:xfrm>
            <a:off x="0" y="363952"/>
            <a:ext cx="8072462" cy="400110"/>
          </a:xfrm>
          <a:prstGeom prst="rect">
            <a:avLst/>
          </a:prstGeom>
          <a:solidFill>
            <a:schemeClr val="accent2">
              <a:lumMod val="20000"/>
              <a:lumOff val="80000"/>
            </a:schemeClr>
          </a:solidFill>
          <a:ln w="9525">
            <a:noFill/>
            <a:miter lim="800000"/>
            <a:headEnd/>
            <a:tailEnd/>
          </a:ln>
        </p:spPr>
        <p:txBody>
          <a:bodyPr wrap="square">
            <a:spAutoFit/>
          </a:bodyPr>
          <a:lstStyle/>
          <a:p>
            <a:r>
              <a:rPr lang="uk-UA" sz="2000" b="1" i="1" dirty="0" smtClean="0">
                <a:solidFill>
                  <a:schemeClr val="accent2"/>
                </a:solidFill>
              </a:rPr>
              <a:t>12.</a:t>
            </a:r>
            <a:r>
              <a:rPr lang="en-US" sz="2000" b="1" i="1" dirty="0" smtClean="0">
                <a:solidFill>
                  <a:schemeClr val="accent2"/>
                </a:solidFill>
              </a:rPr>
              <a:t>1. </a:t>
            </a:r>
            <a:r>
              <a:rPr lang="uk-UA" sz="2000" b="1" i="1" dirty="0" smtClean="0">
                <a:solidFill>
                  <a:schemeClr val="tx2">
                    <a:lumMod val="75000"/>
                  </a:schemeClr>
                </a:solidFill>
              </a:rPr>
              <a:t>Структура системи та принцип роботи</a:t>
            </a:r>
            <a:r>
              <a:rPr lang="ru-RU" sz="2000" b="1" i="1" dirty="0" smtClean="0">
                <a:solidFill>
                  <a:schemeClr val="tx2">
                    <a:lumMod val="75000"/>
                  </a:schemeClr>
                </a:solidFill>
              </a:rPr>
              <a:t>.</a:t>
            </a:r>
            <a:endParaRPr lang="uk-UA" sz="2000" b="1" i="1" dirty="0">
              <a:solidFill>
                <a:schemeClr val="tx2">
                  <a:lumMod val="75000"/>
                </a:schemeClr>
              </a:solidFill>
            </a:endParaRPr>
          </a:p>
        </p:txBody>
      </p:sp>
      <p:pic>
        <p:nvPicPr>
          <p:cNvPr id="13" name="Picture 11"/>
          <p:cNvPicPr>
            <a:picLocks noChangeAspect="1" noChangeArrowheads="1"/>
          </p:cNvPicPr>
          <p:nvPr/>
        </p:nvPicPr>
        <p:blipFill>
          <a:blip r:embed="rId3" cstate="print"/>
          <a:srcRect/>
          <a:stretch>
            <a:fillRect/>
          </a:stretch>
        </p:blipFill>
        <p:spPr bwMode="auto">
          <a:xfrm>
            <a:off x="0" y="3962295"/>
            <a:ext cx="4286248" cy="1895597"/>
          </a:xfrm>
          <a:prstGeom prst="rect">
            <a:avLst/>
          </a:prstGeom>
          <a:noFill/>
        </p:spPr>
      </p:pic>
      <p:sp>
        <p:nvSpPr>
          <p:cNvPr id="14" name="Прямоугольник 13"/>
          <p:cNvSpPr/>
          <p:nvPr/>
        </p:nvSpPr>
        <p:spPr>
          <a:xfrm>
            <a:off x="0" y="785794"/>
            <a:ext cx="8858312" cy="2529923"/>
          </a:xfrm>
          <a:prstGeom prst="rect">
            <a:avLst/>
          </a:prstGeom>
        </p:spPr>
        <p:txBody>
          <a:bodyPr wrap="square">
            <a:spAutoFit/>
          </a:bodyPr>
          <a:lstStyle/>
          <a:p>
            <a:pPr indent="360000" algn="just">
              <a:spcBef>
                <a:spcPct val="20000"/>
              </a:spcBef>
              <a:defRPr/>
            </a:pPr>
            <a:r>
              <a:rPr lang="ru-RU" altLang="ko-KR" dirty="0" smtClean="0"/>
              <a:t>В основному, </a:t>
            </a:r>
            <a:r>
              <a:rPr lang="ru-RU" altLang="ko-KR" dirty="0" err="1" smtClean="0"/>
              <a:t>такі</a:t>
            </a:r>
            <a:r>
              <a:rPr lang="ru-RU" altLang="ko-KR" dirty="0" smtClean="0"/>
              <a:t> </a:t>
            </a:r>
            <a:r>
              <a:rPr lang="ru-RU" altLang="ko-KR" dirty="0" err="1" smtClean="0"/>
              <a:t>системи</a:t>
            </a:r>
            <a:r>
              <a:rPr lang="ru-RU" altLang="ko-KR" dirty="0" smtClean="0"/>
              <a:t> </a:t>
            </a:r>
            <a:r>
              <a:rPr lang="ru-RU" altLang="ko-KR" dirty="0" err="1" smtClean="0"/>
              <a:t>складаються</a:t>
            </a:r>
            <a:r>
              <a:rPr lang="ru-RU" altLang="ko-KR" dirty="0" smtClean="0"/>
              <a:t> </a:t>
            </a:r>
            <a:r>
              <a:rPr lang="ru-RU" altLang="ko-KR" dirty="0" err="1" smtClean="0"/>
              <a:t>з</a:t>
            </a:r>
            <a:r>
              <a:rPr lang="ru-RU" altLang="ko-KR" dirty="0" smtClean="0"/>
              <a:t> </a:t>
            </a:r>
            <a:r>
              <a:rPr lang="ru-RU" altLang="ko-KR" dirty="0" err="1" smtClean="0"/>
              <a:t>трьох</a:t>
            </a:r>
            <a:r>
              <a:rPr lang="ru-RU" altLang="ko-KR" dirty="0" smtClean="0"/>
              <a:t> </a:t>
            </a:r>
            <a:r>
              <a:rPr lang="ru-RU" altLang="ko-KR" dirty="0" err="1" smtClean="0"/>
              <a:t>основних</a:t>
            </a:r>
            <a:r>
              <a:rPr lang="ru-RU" altLang="ko-KR" dirty="0" smtClean="0"/>
              <a:t> </a:t>
            </a:r>
            <a:r>
              <a:rPr lang="ru-RU" altLang="ko-KR" dirty="0" err="1" smtClean="0"/>
              <a:t>модулів</a:t>
            </a:r>
            <a:r>
              <a:rPr lang="ru-RU" altLang="ko-KR" dirty="0" smtClean="0"/>
              <a:t>:</a:t>
            </a:r>
          </a:p>
          <a:p>
            <a:pPr indent="360000" algn="just">
              <a:spcBef>
                <a:spcPct val="20000"/>
              </a:spcBef>
              <a:buFont typeface="+mj-lt"/>
              <a:buAutoNum type="arabicPeriod"/>
              <a:defRPr/>
            </a:pPr>
            <a:r>
              <a:rPr lang="uk-UA" b="1" dirty="0" smtClean="0"/>
              <a:t> агент встановлений на робочу станції – </a:t>
            </a:r>
            <a:r>
              <a:rPr lang="ru-RU" altLang="ko-KR" dirty="0" err="1" smtClean="0"/>
              <a:t>контролює</a:t>
            </a:r>
            <a:r>
              <a:rPr lang="ru-RU" altLang="ko-KR" dirty="0" smtClean="0"/>
              <a:t> </a:t>
            </a:r>
            <a:r>
              <a:rPr lang="ru-RU" altLang="ko-KR" dirty="0" err="1" smtClean="0"/>
              <a:t>дії</a:t>
            </a:r>
            <a:r>
              <a:rPr lang="ru-RU" altLang="ko-KR" dirty="0" smtClean="0"/>
              <a:t>, </a:t>
            </a:r>
            <a:r>
              <a:rPr lang="ru-RU" altLang="ko-KR" dirty="0" err="1" smtClean="0"/>
              <a:t>які</a:t>
            </a:r>
            <a:r>
              <a:rPr lang="ru-RU" altLang="ko-KR" dirty="0" smtClean="0"/>
              <a:t> </a:t>
            </a:r>
            <a:r>
              <a:rPr lang="ru-RU" altLang="ko-KR" dirty="0" err="1" smtClean="0"/>
              <a:t>співробітник</a:t>
            </a:r>
            <a:r>
              <a:rPr lang="ru-RU" altLang="ko-KR" dirty="0" smtClean="0"/>
              <a:t> </a:t>
            </a:r>
            <a:r>
              <a:rPr lang="ru-RU" altLang="ko-KR" dirty="0" err="1" smtClean="0"/>
              <a:t>виконує</a:t>
            </a:r>
            <a:r>
              <a:rPr lang="ru-RU" altLang="ko-KR" dirty="0" smtClean="0"/>
              <a:t> </a:t>
            </a:r>
            <a:r>
              <a:rPr lang="ru-RU" altLang="ko-KR" dirty="0" err="1" smtClean="0"/>
              <a:t>з</a:t>
            </a:r>
            <a:r>
              <a:rPr lang="ru-RU" altLang="ko-KR" dirty="0" smtClean="0"/>
              <a:t> </a:t>
            </a:r>
            <a:r>
              <a:rPr lang="ru-RU" altLang="ko-KR" dirty="0" err="1" smtClean="0"/>
              <a:t>конфіденційною</a:t>
            </a:r>
            <a:r>
              <a:rPr lang="ru-RU" altLang="ko-KR" dirty="0" smtClean="0"/>
              <a:t> </a:t>
            </a:r>
            <a:r>
              <a:rPr lang="ru-RU" altLang="ko-KR" dirty="0" err="1" smtClean="0"/>
              <a:t>інформацією</a:t>
            </a:r>
            <a:r>
              <a:rPr lang="en-US" altLang="ko-KR" dirty="0" smtClean="0">
                <a:ea typeface="굴림" pitchFamily="34" charset="-127"/>
              </a:rPr>
              <a:t>;</a:t>
            </a:r>
            <a:endParaRPr lang="uk-UA" altLang="ko-KR" dirty="0" smtClean="0">
              <a:ea typeface="굴림" pitchFamily="34" charset="-127"/>
            </a:endParaRPr>
          </a:p>
          <a:p>
            <a:pPr indent="360000" algn="just">
              <a:spcBef>
                <a:spcPct val="20000"/>
              </a:spcBef>
              <a:buFont typeface="+mj-lt"/>
              <a:buAutoNum type="arabicPeriod"/>
              <a:defRPr/>
            </a:pPr>
            <a:r>
              <a:rPr lang="ru-RU" altLang="ko-KR" b="1" dirty="0" err="1" smtClean="0"/>
              <a:t>скануючий</a:t>
            </a:r>
            <a:r>
              <a:rPr lang="ru-RU" altLang="ko-KR" b="1" dirty="0" smtClean="0"/>
              <a:t> модуль</a:t>
            </a:r>
            <a:r>
              <a:rPr lang="uk-UA" altLang="ko-KR" dirty="0" smtClean="0"/>
              <a:t> </a:t>
            </a:r>
            <a:r>
              <a:rPr lang="ru-RU" altLang="ko-KR" dirty="0" smtClean="0"/>
              <a:t>–</a:t>
            </a:r>
            <a:r>
              <a:rPr lang="en-US" altLang="ko-KR" dirty="0" smtClean="0">
                <a:ea typeface="굴림" pitchFamily="34" charset="-127"/>
              </a:rPr>
              <a:t> </a:t>
            </a:r>
            <a:r>
              <a:rPr lang="ru-RU" altLang="ko-KR" dirty="0" err="1" smtClean="0"/>
              <a:t>визнача</a:t>
            </a:r>
            <a:r>
              <a:rPr lang="uk-UA" altLang="ko-KR" dirty="0" smtClean="0"/>
              <a:t>є</a:t>
            </a:r>
            <a:r>
              <a:rPr lang="ru-RU" altLang="ko-KR" dirty="0" smtClean="0"/>
              <a:t> </a:t>
            </a:r>
            <a:r>
              <a:rPr lang="ru-RU" altLang="ko-KR" dirty="0" err="1" smtClean="0"/>
              <a:t>місцезнаходження</a:t>
            </a:r>
            <a:r>
              <a:rPr lang="ru-RU" altLang="ko-KR" dirty="0" smtClean="0"/>
              <a:t> </a:t>
            </a:r>
            <a:r>
              <a:rPr lang="ru-RU" altLang="ko-KR" dirty="0" err="1" smtClean="0"/>
              <a:t>конфіденційної</a:t>
            </a:r>
            <a:r>
              <a:rPr lang="ru-RU" altLang="ko-KR" dirty="0" smtClean="0"/>
              <a:t> </a:t>
            </a:r>
            <a:r>
              <a:rPr lang="ru-RU" altLang="ko-KR" dirty="0" err="1" smtClean="0"/>
              <a:t>інформації</a:t>
            </a:r>
            <a:r>
              <a:rPr lang="ru-RU" altLang="ko-KR" dirty="0" smtClean="0"/>
              <a:t> в </a:t>
            </a:r>
            <a:r>
              <a:rPr lang="ru-RU" altLang="ko-KR" dirty="0" err="1" smtClean="0"/>
              <a:t>мережі</a:t>
            </a:r>
            <a:r>
              <a:rPr lang="ru-RU" altLang="ko-KR" dirty="0" smtClean="0"/>
              <a:t> </a:t>
            </a:r>
            <a:r>
              <a:rPr lang="ru-RU" altLang="ko-KR" dirty="0" err="1" smtClean="0"/>
              <a:t>підприємства</a:t>
            </a:r>
            <a:r>
              <a:rPr lang="en-US" altLang="ko-KR" dirty="0" smtClean="0">
                <a:ea typeface="굴림" pitchFamily="34" charset="-127"/>
              </a:rPr>
              <a:t>;</a:t>
            </a:r>
            <a:endParaRPr lang="uk-UA" altLang="ko-KR" dirty="0" smtClean="0">
              <a:ea typeface="굴림" pitchFamily="34" charset="-127"/>
            </a:endParaRPr>
          </a:p>
          <a:p>
            <a:pPr indent="360000" algn="just">
              <a:spcBef>
                <a:spcPct val="20000"/>
              </a:spcBef>
              <a:buFont typeface="+mj-lt"/>
              <a:buAutoNum type="arabicPeriod"/>
              <a:defRPr/>
            </a:pPr>
            <a:r>
              <a:rPr lang="ru-RU" altLang="ko-KR" b="1" dirty="0" err="1" smtClean="0"/>
              <a:t>мережевий</a:t>
            </a:r>
            <a:r>
              <a:rPr lang="ru-RU" altLang="ko-KR" b="1" dirty="0" smtClean="0"/>
              <a:t> модуль</a:t>
            </a:r>
            <a:r>
              <a:rPr lang="ru-RU" altLang="ko-KR" dirty="0" smtClean="0"/>
              <a:t> – </a:t>
            </a:r>
            <a:r>
              <a:rPr lang="ru-RU" altLang="ko-KR" dirty="0" err="1" smtClean="0"/>
              <a:t>аналізує</a:t>
            </a:r>
            <a:r>
              <a:rPr lang="ru-RU" altLang="ko-KR" dirty="0" smtClean="0"/>
              <a:t> весь </a:t>
            </a:r>
            <a:r>
              <a:rPr lang="ru-RU" altLang="ko-KR" dirty="0" err="1" smtClean="0"/>
              <a:t>вихідний</a:t>
            </a:r>
            <a:r>
              <a:rPr lang="ru-RU" altLang="ko-KR" dirty="0" smtClean="0"/>
              <a:t> та </a:t>
            </a:r>
            <a:r>
              <a:rPr lang="ru-RU" altLang="ko-KR" dirty="0" err="1" smtClean="0"/>
              <a:t>вхідний</a:t>
            </a:r>
            <a:r>
              <a:rPr lang="ru-RU" altLang="ko-KR" dirty="0" smtClean="0"/>
              <a:t> </a:t>
            </a:r>
            <a:r>
              <a:rPr lang="ru-RU" altLang="ko-KR" dirty="0" err="1" smtClean="0"/>
              <a:t>трафік</a:t>
            </a:r>
            <a:r>
              <a:rPr lang="ru-RU" altLang="ko-KR" dirty="0" smtClean="0"/>
              <a:t> </a:t>
            </a:r>
            <a:r>
              <a:rPr lang="ru-RU" altLang="ko-KR" dirty="0" err="1" smtClean="0"/>
              <a:t>підприємства</a:t>
            </a:r>
            <a:r>
              <a:rPr lang="ru-RU" altLang="ko-KR" dirty="0" smtClean="0"/>
              <a:t>.</a:t>
            </a:r>
          </a:p>
          <a:p>
            <a:pPr indent="360000" algn="just">
              <a:spcBef>
                <a:spcPct val="20000"/>
              </a:spcBef>
              <a:defRPr/>
            </a:pPr>
            <a:r>
              <a:rPr lang="ru-RU" altLang="ko-KR" b="1" dirty="0" err="1" smtClean="0"/>
              <a:t>Ключовий</a:t>
            </a:r>
            <a:r>
              <a:rPr lang="ru-RU" altLang="ko-KR" b="1" dirty="0" smtClean="0"/>
              <a:t> момент у </a:t>
            </a:r>
            <a:r>
              <a:rPr lang="ru-RU" altLang="ko-KR" b="1" dirty="0" err="1" smtClean="0"/>
              <a:t>роботі</a:t>
            </a:r>
            <a:r>
              <a:rPr lang="ru-RU" altLang="ko-KR" b="1" dirty="0" smtClean="0"/>
              <a:t> </a:t>
            </a:r>
            <a:r>
              <a:rPr lang="ru-RU" altLang="ko-KR" b="1" dirty="0" err="1" smtClean="0"/>
              <a:t>системи</a:t>
            </a:r>
            <a:r>
              <a:rPr lang="ru-RU" altLang="ko-KR" dirty="0" smtClean="0"/>
              <a:t> – </a:t>
            </a:r>
            <a:r>
              <a:rPr lang="ru-RU" altLang="ko-KR" dirty="0" err="1" smtClean="0"/>
              <a:t>виявлення</a:t>
            </a:r>
            <a:r>
              <a:rPr lang="ru-RU" altLang="ko-KR" dirty="0" smtClean="0"/>
              <a:t> </a:t>
            </a:r>
            <a:r>
              <a:rPr lang="ru-RU" altLang="ko-KR" dirty="0" err="1" smtClean="0"/>
              <a:t>конфіденційної</a:t>
            </a:r>
            <a:r>
              <a:rPr lang="ru-RU" altLang="ko-KR" dirty="0" smtClean="0"/>
              <a:t> </a:t>
            </a:r>
            <a:r>
              <a:rPr lang="ru-RU" altLang="ko-KR" dirty="0" err="1" smtClean="0"/>
              <a:t>інформації</a:t>
            </a:r>
            <a:r>
              <a:rPr lang="ru-RU" altLang="ko-KR" dirty="0" smtClean="0"/>
              <a:t> в </a:t>
            </a:r>
            <a:r>
              <a:rPr lang="ru-RU" altLang="ko-KR" dirty="0" err="1" smtClean="0"/>
              <a:t>даних</a:t>
            </a:r>
            <a:r>
              <a:rPr lang="ru-RU" altLang="ko-KR" dirty="0" smtClean="0"/>
              <a:t>, </a:t>
            </a:r>
            <a:r>
              <a:rPr lang="ru-RU" altLang="ko-KR" dirty="0" err="1" smtClean="0"/>
              <a:t>що</a:t>
            </a:r>
            <a:r>
              <a:rPr lang="ru-RU" altLang="ko-KR" dirty="0" smtClean="0"/>
              <a:t> </a:t>
            </a:r>
            <a:r>
              <a:rPr lang="ru-RU" altLang="ko-KR" dirty="0" err="1" smtClean="0"/>
              <a:t>передаються</a:t>
            </a:r>
            <a:endParaRPr lang="ru-RU" altLang="ko-KR" dirty="0" smtClean="0"/>
          </a:p>
        </p:txBody>
      </p:sp>
      <p:pic>
        <p:nvPicPr>
          <p:cNvPr id="15" name="Picture 2"/>
          <p:cNvPicPr>
            <a:picLocks noChangeAspect="1" noChangeArrowheads="1"/>
          </p:cNvPicPr>
          <p:nvPr/>
        </p:nvPicPr>
        <p:blipFill>
          <a:blip r:embed="rId4" cstate="print"/>
          <a:srcRect/>
          <a:stretch>
            <a:fillRect/>
          </a:stretch>
        </p:blipFill>
        <p:spPr bwMode="auto">
          <a:xfrm>
            <a:off x="4357686" y="3185460"/>
            <a:ext cx="4786314" cy="331216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5FFCC">
            <a:alpha val="40000"/>
          </a:srgb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3175"/>
            <a:ext cx="9158288" cy="269875"/>
          </a:xfrm>
          <a:solidFill>
            <a:schemeClr val="accent4">
              <a:lumMod val="40000"/>
              <a:lumOff val="60000"/>
            </a:schemeClr>
          </a:solidFill>
        </p:spPr>
        <p:txBody>
          <a:bodyPr lIns="0" tIns="0" rIns="0" bIns="0">
            <a:normAutofit/>
          </a:bodyPr>
          <a:lstStyle/>
          <a:p>
            <a:pPr algn="r"/>
            <a:r>
              <a:rPr lang="uk-UA" sz="1600" b="1" i="1" dirty="0">
                <a:solidFill>
                  <a:schemeClr val="accent2"/>
                </a:solidFill>
                <a:latin typeface="Book Antiqua" pitchFamily="18" charset="0"/>
              </a:rPr>
              <a:t> </a:t>
            </a:r>
            <a:r>
              <a:rPr lang="uk-UA" sz="1600" b="1" i="1" dirty="0" smtClean="0">
                <a:solidFill>
                  <a:schemeClr val="accent2"/>
                </a:solidFill>
                <a:latin typeface="Book Antiqua" pitchFamily="18" charset="0"/>
              </a:rPr>
              <a:t>І н с т р у м е н т и     к і б е р б е з п  е к и .</a:t>
            </a:r>
          </a:p>
        </p:txBody>
      </p:sp>
      <p:sp>
        <p:nvSpPr>
          <p:cNvPr id="20483"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20484" name="Rectangle 4"/>
          <p:cNvSpPr>
            <a:spLocks noChangeArrowheads="1"/>
          </p:cNvSpPr>
          <p:nvPr/>
        </p:nvSpPr>
        <p:spPr bwMode="auto">
          <a:xfrm>
            <a:off x="0" y="6583363"/>
            <a:ext cx="9158288" cy="269875"/>
          </a:xfrm>
          <a:prstGeom prst="rect">
            <a:avLst/>
          </a:prstGeom>
          <a:solidFill>
            <a:schemeClr val="accent4">
              <a:lumMod val="40000"/>
              <a:lumOff val="60000"/>
            </a:schemeClr>
          </a:solidFill>
          <a:ln w="25400">
            <a:noFill/>
            <a:miter lim="800000"/>
            <a:headEnd/>
            <a:tailEnd/>
          </a:ln>
        </p:spPr>
        <p:txBody>
          <a:bodyPr lIns="0" tIns="0" rIns="0" bIns="0" anchor="ctr"/>
          <a:lstStyle/>
          <a:p>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Л е к ц і я   </a:t>
            </a:r>
            <a:r>
              <a:rPr lang="uk-UA" sz="1600" b="1" i="1" dirty="0" smtClean="0">
                <a:solidFill>
                  <a:schemeClr val="accent2"/>
                </a:solidFill>
                <a:latin typeface="Book Antiqua" pitchFamily="18" charset="0"/>
              </a:rPr>
              <a:t>4							     	   - </a:t>
            </a:r>
            <a:fld id="{21652145-D14C-434F-A97C-B4E43F934062}" type="slidenum">
              <a:rPr lang="uk-UA" sz="1600" b="1" i="1" smtClean="0">
                <a:solidFill>
                  <a:schemeClr val="accent2"/>
                </a:solidFill>
                <a:latin typeface="Book Antiqua" pitchFamily="18" charset="0"/>
              </a:rPr>
              <a:pPr/>
              <a:t>5</a:t>
            </a:fld>
            <a:r>
              <a:rPr lang="uk-UA" sz="1600" b="1" i="1" dirty="0" smtClean="0">
                <a:solidFill>
                  <a:schemeClr val="accent2"/>
                </a:solidFill>
                <a:latin typeface="Book Antiqua" pitchFamily="18" charset="0"/>
              </a:rPr>
              <a:t> -</a:t>
            </a:r>
            <a:endParaRPr lang="uk-UA" sz="1600" b="1" i="1" dirty="0">
              <a:solidFill>
                <a:schemeClr val="tx2"/>
              </a:solidFill>
              <a:latin typeface="Book Antiqua" pitchFamily="18" charset="0"/>
            </a:endParaRPr>
          </a:p>
        </p:txBody>
      </p:sp>
      <p:sp>
        <p:nvSpPr>
          <p:cNvPr id="20485"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sp>
        <p:nvSpPr>
          <p:cNvPr id="6145" name="Rectangle 1"/>
          <p:cNvSpPr>
            <a:spLocks noChangeArrowheads="1"/>
          </p:cNvSpPr>
          <p:nvPr/>
        </p:nvSpPr>
        <p:spPr bwMode="auto">
          <a:xfrm>
            <a:off x="142844" y="318973"/>
            <a:ext cx="9001156"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85775" algn="just" defTabSz="914400" rtl="0" eaLnBrk="1" fontAlgn="base" latinLnBrk="0" hangingPunct="1">
              <a:lnSpc>
                <a:spcPct val="100000"/>
              </a:lnSpc>
              <a:spcBef>
                <a:spcPct val="0"/>
              </a:spcBef>
              <a:spcAft>
                <a:spcPct val="0"/>
              </a:spcAft>
              <a:buClrTx/>
              <a:buSzTx/>
              <a:buFontTx/>
              <a:buNone/>
              <a:tabLst/>
            </a:pPr>
            <a:r>
              <a:rPr kumimoji="0" lang="ru-RU" altLang="ko-KR" sz="2000" b="1" i="0" u="none" strike="noStrike" cap="none" normalizeH="0" baseline="0" dirty="0" smtClean="0">
                <a:ln>
                  <a:noFill/>
                </a:ln>
                <a:solidFill>
                  <a:srgbClr val="0070C0"/>
                </a:solidFill>
                <a:effectLst/>
                <a:ea typeface="Batang" pitchFamily="18" charset="-127"/>
                <a:cs typeface="Times New Roman" pitchFamily="18" charset="0"/>
              </a:rPr>
              <a:t>Агент на </a:t>
            </a:r>
            <a:r>
              <a:rPr kumimoji="0" lang="ru-RU" altLang="ko-KR" sz="2000" b="1" i="0" u="none" strike="noStrike" cap="none" normalizeH="0" baseline="0" dirty="0" err="1" smtClean="0">
                <a:ln>
                  <a:noFill/>
                </a:ln>
                <a:solidFill>
                  <a:srgbClr val="0070C0"/>
                </a:solidFill>
                <a:effectLst/>
                <a:ea typeface="Batang" pitchFamily="18" charset="-127"/>
                <a:cs typeface="Times New Roman" pitchFamily="18" charset="0"/>
              </a:rPr>
              <a:t>робочій</a:t>
            </a:r>
            <a:r>
              <a:rPr kumimoji="0" lang="ru-RU" altLang="ko-KR" sz="2000" b="1" i="0" u="none" strike="noStrike" cap="none" normalizeH="0" baseline="0" dirty="0" smtClean="0">
                <a:ln>
                  <a:noFill/>
                </a:ln>
                <a:solidFill>
                  <a:srgbClr val="0070C0"/>
                </a:solidFill>
                <a:effectLst/>
                <a:ea typeface="Batang" pitchFamily="18" charset="-127"/>
                <a:cs typeface="Times New Roman" pitchFamily="18" charset="0"/>
              </a:rPr>
              <a:t> </a:t>
            </a:r>
            <a:r>
              <a:rPr kumimoji="0" lang="ru-RU" altLang="ko-KR" sz="2000" b="1" i="0" u="none" strike="noStrike" cap="none" normalizeH="0" baseline="0" dirty="0" err="1" smtClean="0">
                <a:ln>
                  <a:noFill/>
                </a:ln>
                <a:solidFill>
                  <a:srgbClr val="0070C0"/>
                </a:solidFill>
                <a:effectLst/>
                <a:ea typeface="Batang" pitchFamily="18" charset="-127"/>
                <a:cs typeface="Times New Roman" pitchFamily="18" charset="0"/>
              </a:rPr>
              <a:t>станції</a:t>
            </a:r>
            <a:r>
              <a:rPr kumimoji="0" lang="ru-RU" altLang="ko-KR" sz="2000" b="1" i="0" u="none" strike="noStrike" cap="none" normalizeH="0" baseline="0" dirty="0" smtClean="0">
                <a:ln>
                  <a:noFill/>
                </a:ln>
                <a:solidFill>
                  <a:srgbClr val="0070C0"/>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контролює</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дії</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які</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співробітник</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виконує</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з</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конфіденційною</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інформацією</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Кожен</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агент </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DLP</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рішення</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оснащений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своїм</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функціоналом</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однак</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є</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базовий</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набір</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функцій</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який</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притаманний</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всім</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рішенням</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a:t>
            </a:r>
            <a:endParaRPr kumimoji="0" lang="uk-UA" altLang="ko-KR"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блокування</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або</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аудит на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запис</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для </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USB</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пристроїв</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a:t>
            </a:r>
            <a:endParaRPr kumimoji="0" lang="uk-UA" altLang="ko-KR"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блокування</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або</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аудит на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запис</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CD</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DVD</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дисків</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a:t>
            </a:r>
            <a:endParaRPr kumimoji="0" lang="uk-UA" altLang="ko-KR"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блокування</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або</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аудит на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переміщення</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конфіденційних</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документів</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на</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файлові</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сервери</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a:t>
            </a:r>
            <a:endParaRPr kumimoji="0" lang="uk-UA" altLang="ko-KR"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блокування</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або</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аудит при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друку</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на локальному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або</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мережевому</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принтері</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 </a:t>
            </a:r>
            <a:endParaRPr kumimoji="0" lang="en-US" altLang="ko-KR" sz="2000" b="0" i="0" u="none" strike="noStrike" cap="none" normalizeH="0" baseline="0" dirty="0" smtClean="0">
              <a:ln>
                <a:noFill/>
              </a:ln>
              <a:solidFill>
                <a:schemeClr val="tx1"/>
              </a:solidFill>
              <a:effectLst/>
              <a:cs typeface="Arial" pitchFamily="34" charset="0"/>
            </a:endParaRPr>
          </a:p>
        </p:txBody>
      </p:sp>
      <p:sp>
        <p:nvSpPr>
          <p:cNvPr id="6146" name="Rectangle 2"/>
          <p:cNvSpPr>
            <a:spLocks noChangeArrowheads="1"/>
          </p:cNvSpPr>
          <p:nvPr/>
        </p:nvSpPr>
        <p:spPr bwMode="auto">
          <a:xfrm>
            <a:off x="142876" y="2786058"/>
            <a:ext cx="885828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85775" algn="just" fontAlgn="base">
              <a:spcBef>
                <a:spcPct val="0"/>
              </a:spcBef>
              <a:spcAft>
                <a:spcPct val="0"/>
              </a:spcAft>
            </a:pPr>
            <a:r>
              <a:rPr lang="ru-RU" altLang="ko-KR" sz="2000" b="1" dirty="0" err="1" smtClean="0">
                <a:solidFill>
                  <a:srgbClr val="0070C0"/>
                </a:solidFill>
                <a:ea typeface="Batang" pitchFamily="18" charset="-127"/>
                <a:cs typeface="Times New Roman" pitchFamily="18" charset="0"/>
              </a:rPr>
              <a:t>Скануючий</a:t>
            </a:r>
            <a:r>
              <a:rPr lang="ru-RU" altLang="ko-KR" sz="2000" b="1" dirty="0" smtClean="0">
                <a:solidFill>
                  <a:srgbClr val="0070C0"/>
                </a:solidFill>
                <a:ea typeface="Batang" pitchFamily="18" charset="-127"/>
                <a:cs typeface="Times New Roman" pitchFamily="18" charset="0"/>
              </a:rPr>
              <a:t> модуль </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це</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програма</a:t>
            </a:r>
            <a:r>
              <a:rPr lang="ru-RU" altLang="ko-KR" sz="2000" dirty="0" smtClean="0">
                <a:ea typeface="Batang" pitchFamily="18" charset="-127"/>
                <a:cs typeface="Times New Roman" pitchFamily="18" charset="0"/>
              </a:rPr>
              <a:t>, яка </a:t>
            </a:r>
            <a:r>
              <a:rPr lang="ru-RU" altLang="ko-KR" sz="2000" dirty="0" err="1" smtClean="0">
                <a:ea typeface="Batang" pitchFamily="18" charset="-127"/>
                <a:cs typeface="Times New Roman" pitchFamily="18" charset="0"/>
              </a:rPr>
              <a:t>допоможе</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визначити</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місцезнаходження</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конфіденційної</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інформації</a:t>
            </a:r>
            <a:r>
              <a:rPr lang="ru-RU" altLang="ko-KR" sz="2000" dirty="0" smtClean="0">
                <a:ea typeface="Batang" pitchFamily="18" charset="-127"/>
                <a:cs typeface="Times New Roman" pitchFamily="18" charset="0"/>
              </a:rPr>
              <a:t> в </a:t>
            </a:r>
            <a:r>
              <a:rPr lang="ru-RU" altLang="ko-KR" sz="2000" dirty="0" err="1" smtClean="0">
                <a:ea typeface="Batang" pitchFamily="18" charset="-127"/>
                <a:cs typeface="Times New Roman" pitchFamily="18" charset="0"/>
              </a:rPr>
              <a:t>мережі</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підприємства</a:t>
            </a:r>
            <a:r>
              <a:rPr lang="ru-RU" altLang="ko-KR" sz="2000" dirty="0" smtClean="0">
                <a:ea typeface="Batang" pitchFamily="18" charset="-127"/>
                <a:cs typeface="Times New Roman" pitchFamily="18" charset="0"/>
              </a:rPr>
              <a:t>. За </a:t>
            </a:r>
            <a:r>
              <a:rPr lang="ru-RU" altLang="ko-KR" sz="2000" dirty="0" err="1" smtClean="0">
                <a:ea typeface="Batang" pitchFamily="18" charset="-127"/>
                <a:cs typeface="Times New Roman" pitchFamily="18" charset="0"/>
              </a:rPr>
              <a:t>допомогою</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цього</a:t>
            </a:r>
            <a:r>
              <a:rPr lang="ru-RU" altLang="ko-KR" sz="2000" dirty="0" smtClean="0">
                <a:ea typeface="Batang" pitchFamily="18" charset="-127"/>
                <a:cs typeface="Times New Roman" pitchFamily="18" charset="0"/>
              </a:rPr>
              <a:t> модуля </a:t>
            </a:r>
            <a:r>
              <a:rPr lang="ru-RU" altLang="ko-KR" sz="2000" dirty="0" err="1" smtClean="0">
                <a:ea typeface="Batang" pitchFamily="18" charset="-127"/>
                <a:cs typeface="Times New Roman" pitchFamily="18" charset="0"/>
              </a:rPr>
              <a:t>виконується</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сканування</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робочих</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станцій</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співробітників</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файлових</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серверів</a:t>
            </a:r>
            <a:r>
              <a:rPr lang="ru-RU" altLang="ko-KR" sz="2000" dirty="0" smtClean="0">
                <a:ea typeface="Batang" pitchFamily="18" charset="-127"/>
                <a:cs typeface="Times New Roman" pitchFamily="18" charset="0"/>
              </a:rPr>
              <a:t>, баз </a:t>
            </a:r>
            <a:r>
              <a:rPr lang="ru-RU" altLang="ko-KR" sz="2000" dirty="0" err="1" smtClean="0">
                <a:ea typeface="Batang" pitchFamily="18" charset="-127"/>
                <a:cs typeface="Times New Roman" pitchFamily="18" charset="0"/>
              </a:rPr>
              <a:t>даних</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і</a:t>
            </a:r>
            <a:r>
              <a:rPr lang="ru-RU" altLang="ko-KR" sz="2000" dirty="0" smtClean="0">
                <a:ea typeface="Batang" pitchFamily="18" charset="-127"/>
                <a:cs typeface="Times New Roman" pitchFamily="18" charset="0"/>
              </a:rPr>
              <a:t> т. д. </a:t>
            </a:r>
            <a:r>
              <a:rPr lang="ru-RU" altLang="ko-KR" sz="2000" dirty="0" err="1" smtClean="0">
                <a:ea typeface="Batang" pitchFamily="18" charset="-127"/>
                <a:cs typeface="Times New Roman" pitchFamily="18" charset="0"/>
              </a:rPr>
              <a:t>Після</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завершення</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процесу</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виводиться</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детальний</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звіт</a:t>
            </a:r>
            <a:r>
              <a:rPr lang="ru-RU" altLang="ko-KR" sz="2000" dirty="0" smtClean="0">
                <a:ea typeface="Batang" pitchFamily="18" charset="-127"/>
                <a:cs typeface="Times New Roman" pitchFamily="18" charset="0"/>
              </a:rPr>
              <a:t> по кожному </a:t>
            </a:r>
            <a:r>
              <a:rPr lang="ru-RU" altLang="ko-KR" sz="2000" dirty="0" err="1" smtClean="0">
                <a:ea typeface="Batang" pitchFamily="18" charset="-127"/>
                <a:cs typeface="Times New Roman" pitchFamily="18" charset="0"/>
              </a:rPr>
              <a:t>комп'ютеру</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або</a:t>
            </a:r>
            <a:r>
              <a:rPr lang="ru-RU" altLang="ko-KR" sz="2000" dirty="0" smtClean="0">
                <a:ea typeface="Batang" pitchFamily="18" charset="-127"/>
                <a:cs typeface="Times New Roman" pitchFamily="18" charset="0"/>
              </a:rPr>
              <a:t> </a:t>
            </a:r>
            <a:r>
              <a:rPr lang="ru-RU" altLang="ko-KR" sz="2000" dirty="0" smtClean="0">
                <a:ea typeface="Batang" pitchFamily="18" charset="-127"/>
                <a:cs typeface="Times New Roman" pitchFamily="18" charset="0"/>
              </a:rPr>
              <a:t>каталогах </a:t>
            </a:r>
            <a:r>
              <a:rPr lang="ru-RU" altLang="ko-KR" sz="2000" dirty="0" err="1" smtClean="0">
                <a:ea typeface="Batang" pitchFamily="18" charset="-127"/>
                <a:cs typeface="Times New Roman" pitchFamily="18" charset="0"/>
              </a:rPr>
              <a:t>із</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загальним</a:t>
            </a:r>
            <a:r>
              <a:rPr lang="ru-RU" altLang="ko-KR" sz="2000" dirty="0" smtClean="0">
                <a:ea typeface="Batang" pitchFamily="18" charset="-127"/>
                <a:cs typeface="Times New Roman" pitchFamily="18" charset="0"/>
              </a:rPr>
              <a:t> доступом. </a:t>
            </a:r>
            <a:r>
              <a:rPr lang="ru-RU" altLang="ko-KR" sz="2000" dirty="0" err="1" smtClean="0">
                <a:ea typeface="Batang" pitchFamily="18" charset="-127"/>
                <a:cs typeface="Times New Roman" pitchFamily="18" charset="0"/>
              </a:rPr>
              <a:t>Крім</a:t>
            </a:r>
            <a:r>
              <a:rPr lang="ru-RU" altLang="ko-KR" sz="2000" dirty="0" smtClean="0">
                <a:ea typeface="Batang" pitchFamily="18" charset="-127"/>
                <a:cs typeface="Times New Roman" pitchFamily="18" charset="0"/>
              </a:rPr>
              <a:t> того, </a:t>
            </a:r>
            <a:r>
              <a:rPr lang="ru-RU" altLang="ko-KR" sz="2000" dirty="0" err="1" smtClean="0">
                <a:ea typeface="Batang" pitchFamily="18" charset="-127"/>
                <a:cs typeface="Times New Roman" pitchFamily="18" charset="0"/>
              </a:rPr>
              <a:t>якщо</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створити</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відповідну</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політику</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такий</a:t>
            </a:r>
            <a:r>
              <a:rPr lang="ru-RU" altLang="ko-KR" sz="2000" dirty="0" smtClean="0">
                <a:ea typeface="Batang" pitchFamily="18" charset="-127"/>
                <a:cs typeface="Times New Roman" pitchFamily="18" charset="0"/>
              </a:rPr>
              <a:t> модуль </a:t>
            </a:r>
            <a:r>
              <a:rPr lang="ru-RU" altLang="ko-KR" sz="2000" dirty="0" err="1" smtClean="0">
                <a:ea typeface="Batang" pitchFamily="18" charset="-127"/>
                <a:cs typeface="Times New Roman" pitchFamily="18" charset="0"/>
              </a:rPr>
              <a:t>зможе</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переміщувати</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знайдену</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конфіденційну</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інформацію</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з</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робочих</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станцій</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співробітників</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каталогів</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із</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загальним</a:t>
            </a:r>
            <a:r>
              <a:rPr lang="ru-RU" altLang="ko-KR" sz="2000" dirty="0" smtClean="0">
                <a:ea typeface="Batang" pitchFamily="18" charset="-127"/>
                <a:cs typeface="Times New Roman" pitchFamily="18" charset="0"/>
              </a:rPr>
              <a:t> доступом та </a:t>
            </a:r>
            <a:r>
              <a:rPr lang="ru-RU" altLang="ko-KR" sz="2000" dirty="0" err="1" smtClean="0">
                <a:ea typeface="Batang" pitchFamily="18" charset="-127"/>
                <a:cs typeface="Times New Roman" pitchFamily="18" charset="0"/>
              </a:rPr>
              <a:t>інших</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ресурсів</a:t>
            </a:r>
            <a:r>
              <a:rPr lang="ru-RU" altLang="ko-KR" sz="2000" dirty="0" smtClean="0">
                <a:ea typeface="Batang" pitchFamily="18" charset="-127"/>
                <a:cs typeface="Times New Roman" pitchFamily="18" charset="0"/>
              </a:rPr>
              <a:t> у </a:t>
            </a:r>
            <a:r>
              <a:rPr lang="ru-RU" altLang="ko-KR" sz="2000" dirty="0" err="1" smtClean="0">
                <a:ea typeface="Batang" pitchFamily="18" charset="-127"/>
                <a:cs typeface="Times New Roman" pitchFamily="18" charset="0"/>
              </a:rPr>
              <a:t>місце</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задане</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адміністратором</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Наприклад</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це</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може</a:t>
            </a:r>
            <a:r>
              <a:rPr lang="ru-RU" altLang="ko-KR" sz="2000" dirty="0" smtClean="0">
                <a:ea typeface="Batang" pitchFamily="18" charset="-127"/>
                <a:cs typeface="Times New Roman" pitchFamily="18" charset="0"/>
              </a:rPr>
              <a:t> </a:t>
            </a:r>
            <a:r>
              <a:rPr lang="ru-RU" altLang="ko-KR" sz="2000" dirty="0" smtClean="0">
                <a:ea typeface="Batang" pitchFamily="18" charset="-127"/>
                <a:cs typeface="Times New Roman" pitchFamily="18" charset="0"/>
              </a:rPr>
              <a:t>бути </a:t>
            </a:r>
            <a:r>
              <a:rPr lang="ru-RU" altLang="ko-KR" sz="2000" dirty="0" err="1" smtClean="0">
                <a:ea typeface="Batang" pitchFamily="18" charset="-127"/>
                <a:cs typeface="Times New Roman" pitchFamily="18" charset="0"/>
              </a:rPr>
              <a:t>спеціальний</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файловий</a:t>
            </a:r>
            <a:r>
              <a:rPr lang="ru-RU" altLang="ko-KR" sz="2000" dirty="0" smtClean="0">
                <a:ea typeface="Batang" pitchFamily="18" charset="-127"/>
                <a:cs typeface="Times New Roman" pitchFamily="18" charset="0"/>
              </a:rPr>
              <a:t> сервер, де повинна </a:t>
            </a:r>
            <a:r>
              <a:rPr lang="ru-RU" altLang="ko-KR" sz="2000" dirty="0" err="1" smtClean="0">
                <a:ea typeface="Batang" pitchFamily="18" charset="-127"/>
                <a:cs typeface="Times New Roman" pitchFamily="18" charset="0"/>
              </a:rPr>
              <a:t>зберігатися</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подібна</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інформація</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Тобто</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даний</a:t>
            </a:r>
            <a:r>
              <a:rPr lang="ru-RU" altLang="ko-KR" sz="2000" dirty="0" smtClean="0">
                <a:ea typeface="Batang" pitchFamily="18" charset="-127"/>
                <a:cs typeface="Times New Roman" pitchFamily="18" charset="0"/>
              </a:rPr>
              <a:t> модуль не </a:t>
            </a:r>
            <a:r>
              <a:rPr lang="ru-RU" altLang="ko-KR" sz="2000" dirty="0" err="1" smtClean="0">
                <a:ea typeface="Batang" pitchFamily="18" charset="-127"/>
                <a:cs typeface="Times New Roman" pitchFamily="18" charset="0"/>
              </a:rPr>
              <a:t>тільки</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оптимізує</a:t>
            </a:r>
            <a:r>
              <a:rPr lang="ru-RU" altLang="ko-KR" sz="2000" dirty="0" smtClean="0">
                <a:ea typeface="Batang" pitchFamily="18" charset="-127"/>
                <a:cs typeface="Times New Roman" pitchFamily="18" charset="0"/>
              </a:rPr>
              <a:t> роботу </a:t>
            </a:r>
            <a:r>
              <a:rPr lang="ru-RU" altLang="ko-KR" sz="2000" dirty="0" err="1" smtClean="0">
                <a:ea typeface="Batang" pitchFamily="18" charset="-127"/>
                <a:cs typeface="Times New Roman" pitchFamily="18" charset="0"/>
              </a:rPr>
              <a:t>адміністратора</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але</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і</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впорядковує</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зберігання</a:t>
            </a:r>
            <a:r>
              <a:rPr lang="ru-RU" altLang="ko-KR" sz="2000" dirty="0" smtClean="0">
                <a:ea typeface="Batang" pitchFamily="18" charset="-127"/>
                <a:cs typeface="Times New Roman" pitchFamily="18" charset="0"/>
              </a:rPr>
              <a:t> </a:t>
            </a:r>
            <a:r>
              <a:rPr lang="ru-RU" altLang="ko-KR" sz="2000" dirty="0" err="1" smtClean="0">
                <a:ea typeface="Batang" pitchFamily="18" charset="-127"/>
                <a:cs typeface="Times New Roman" pitchFamily="18" charset="0"/>
              </a:rPr>
              <a:t>даних</a:t>
            </a:r>
            <a:r>
              <a:rPr lang="ru-RU" altLang="ko-KR" sz="2000" dirty="0" smtClean="0">
                <a:ea typeface="Batang" pitchFamily="18" charset="-127"/>
                <a:cs typeface="Times New Roman" pitchFamily="18" charset="0"/>
              </a:rPr>
              <a:t> на серверах </a:t>
            </a:r>
            <a:r>
              <a:rPr lang="ru-RU" altLang="ko-KR" sz="2000" dirty="0" err="1" smtClean="0">
                <a:ea typeface="Batang" pitchFamily="18" charset="-127"/>
                <a:cs typeface="Times New Roman" pitchFamily="18" charset="0"/>
              </a:rPr>
              <a:t>компанії</a:t>
            </a:r>
            <a:r>
              <a:rPr lang="ru-RU" altLang="ko-KR" sz="2000" dirty="0" smtClean="0">
                <a:ea typeface="Batang" pitchFamily="18" charset="-127"/>
                <a:cs typeface="Times New Roman" pitchFamily="18" charset="0"/>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5FFCC">
            <a:alpha val="40000"/>
          </a:srgb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3175"/>
            <a:ext cx="9158288" cy="269875"/>
          </a:xfrm>
          <a:solidFill>
            <a:schemeClr val="accent4">
              <a:lumMod val="40000"/>
              <a:lumOff val="60000"/>
            </a:schemeClr>
          </a:solidFill>
        </p:spPr>
        <p:txBody>
          <a:bodyPr lIns="0" tIns="0" rIns="0" bIns="0">
            <a:normAutofit/>
          </a:bodyPr>
          <a:lstStyle/>
          <a:p>
            <a:pPr algn="r"/>
            <a:r>
              <a:rPr lang="uk-UA" sz="1600" b="1" i="1" dirty="0">
                <a:solidFill>
                  <a:schemeClr val="accent2"/>
                </a:solidFill>
                <a:latin typeface="Book Antiqua" pitchFamily="18" charset="0"/>
              </a:rPr>
              <a:t> </a:t>
            </a:r>
            <a:r>
              <a:rPr lang="uk-UA" sz="1600" b="1" i="1" dirty="0" smtClean="0">
                <a:solidFill>
                  <a:schemeClr val="accent2"/>
                </a:solidFill>
                <a:latin typeface="Book Antiqua" pitchFamily="18" charset="0"/>
              </a:rPr>
              <a:t>І н с т р у м е н т и     к і б е р б е з п  е к и . </a:t>
            </a:r>
          </a:p>
        </p:txBody>
      </p:sp>
      <p:sp>
        <p:nvSpPr>
          <p:cNvPr id="20483"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20484" name="Rectangle 4"/>
          <p:cNvSpPr>
            <a:spLocks noChangeArrowheads="1"/>
          </p:cNvSpPr>
          <p:nvPr/>
        </p:nvSpPr>
        <p:spPr bwMode="auto">
          <a:xfrm>
            <a:off x="0" y="6583363"/>
            <a:ext cx="9158288" cy="269875"/>
          </a:xfrm>
          <a:prstGeom prst="rect">
            <a:avLst/>
          </a:prstGeom>
          <a:solidFill>
            <a:schemeClr val="accent4">
              <a:lumMod val="40000"/>
              <a:lumOff val="60000"/>
            </a:schemeClr>
          </a:solidFill>
          <a:ln w="25400">
            <a:noFill/>
            <a:miter lim="800000"/>
            <a:headEnd/>
            <a:tailEnd/>
          </a:ln>
        </p:spPr>
        <p:txBody>
          <a:bodyPr lIns="0" tIns="0" rIns="0" bIns="0" anchor="ctr"/>
          <a:lstStyle/>
          <a:p>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Л е к ц і я   </a:t>
            </a:r>
            <a:r>
              <a:rPr lang="uk-UA" sz="1600" b="1" i="1" dirty="0" smtClean="0">
                <a:solidFill>
                  <a:schemeClr val="accent2"/>
                </a:solidFill>
                <a:latin typeface="Book Antiqua" pitchFamily="18" charset="0"/>
              </a:rPr>
              <a:t>4								        - </a:t>
            </a:r>
            <a:fld id="{21652145-D14C-434F-A97C-B4E43F934062}" type="slidenum">
              <a:rPr lang="uk-UA" sz="1600" b="1" i="1" smtClean="0">
                <a:solidFill>
                  <a:schemeClr val="accent2"/>
                </a:solidFill>
                <a:latin typeface="Book Antiqua" pitchFamily="18" charset="0"/>
              </a:rPr>
              <a:pPr/>
              <a:t>6</a:t>
            </a:fld>
            <a:r>
              <a:rPr lang="uk-UA" sz="1600" b="1" i="1" dirty="0" smtClean="0">
                <a:solidFill>
                  <a:schemeClr val="accent2"/>
                </a:solidFill>
                <a:latin typeface="Book Antiqua" pitchFamily="18" charset="0"/>
              </a:rPr>
              <a:t> -</a:t>
            </a:r>
            <a:endParaRPr lang="uk-UA" sz="1600" b="1" i="1" dirty="0">
              <a:solidFill>
                <a:schemeClr val="tx2"/>
              </a:solidFill>
              <a:latin typeface="Book Antiqua" pitchFamily="18" charset="0"/>
            </a:endParaRPr>
          </a:p>
        </p:txBody>
      </p:sp>
      <p:sp>
        <p:nvSpPr>
          <p:cNvPr id="20485"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sp>
        <p:nvSpPr>
          <p:cNvPr id="6147" name="Rectangle 3"/>
          <p:cNvSpPr>
            <a:spLocks noChangeArrowheads="1"/>
          </p:cNvSpPr>
          <p:nvPr/>
        </p:nvSpPr>
        <p:spPr bwMode="auto">
          <a:xfrm>
            <a:off x="142844" y="879819"/>
            <a:ext cx="8858312"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85775" algn="just" defTabSz="914400" rtl="0" eaLnBrk="1" fontAlgn="base" latinLnBrk="0" hangingPunct="1">
              <a:lnSpc>
                <a:spcPct val="100000"/>
              </a:lnSpc>
              <a:spcBef>
                <a:spcPct val="0"/>
              </a:spcBef>
              <a:spcAft>
                <a:spcPct val="0"/>
              </a:spcAft>
              <a:buClrTx/>
              <a:buSzTx/>
              <a:buFontTx/>
              <a:buNone/>
              <a:tabLst/>
            </a:pPr>
            <a:r>
              <a:rPr kumimoji="0" lang="ru-RU" altLang="ko-KR" sz="2000" b="1" i="0" u="none" strike="noStrike" cap="none" normalizeH="0" baseline="0" dirty="0" err="1" smtClean="0">
                <a:ln>
                  <a:noFill/>
                </a:ln>
                <a:solidFill>
                  <a:srgbClr val="0070C0"/>
                </a:solidFill>
                <a:effectLst/>
                <a:ea typeface="Batang" pitchFamily="18" charset="-127"/>
                <a:cs typeface="Times New Roman" pitchFamily="18" charset="0"/>
              </a:rPr>
              <a:t>Мережевий</a:t>
            </a:r>
            <a:r>
              <a:rPr kumimoji="0" lang="ru-RU" altLang="ko-KR" sz="2000" b="1" i="0" u="none" strike="noStrike" cap="none" normalizeH="0" baseline="0" dirty="0" smtClean="0">
                <a:ln>
                  <a:noFill/>
                </a:ln>
                <a:solidFill>
                  <a:srgbClr val="0070C0"/>
                </a:solidFill>
                <a:effectLst/>
                <a:ea typeface="Batang" pitchFamily="18" charset="-127"/>
                <a:cs typeface="Times New Roman" pitchFamily="18" charset="0"/>
              </a:rPr>
              <a:t> модуль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аналізує</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весь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вихідний</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трафік</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підприємства</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Саме</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завдяки</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йому</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співробітники</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відділу</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ІТ-безпеки</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можуть</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контролювати</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яка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інформація</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витікає</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в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інтернет</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з</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корпоративної</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мережі</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Безсумнівно</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що</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такі</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веб-сервіси</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як корпоративна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пошта</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електронна</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пошта</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з</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веб-доступом</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і</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системи</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миттєвих</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повідомлень</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є</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основним</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каналом для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передачі</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секретів</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Мережевий</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модуль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виконує</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не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тільки</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аудит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витоків</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конфіденційної</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інформації</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але</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і</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здатний</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заблокувати</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подібні</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2000" b="0" i="0" u="none" strike="noStrike" cap="none" normalizeH="0" baseline="0" dirty="0" err="1" smtClean="0">
                <a:ln>
                  <a:noFill/>
                </a:ln>
                <a:solidFill>
                  <a:schemeClr val="tx1"/>
                </a:solidFill>
                <a:effectLst/>
                <a:ea typeface="Batang" pitchFamily="18" charset="-127"/>
                <a:cs typeface="Times New Roman" pitchFamily="18" charset="0"/>
              </a:rPr>
              <a:t>спроби</a:t>
            </a:r>
            <a:r>
              <a:rPr kumimoji="0" lang="ru-RU" altLang="ko-KR" sz="2000" b="0" i="0" u="none" strike="noStrike" cap="none" normalizeH="0" baseline="0" dirty="0" smtClean="0">
                <a:ln>
                  <a:noFill/>
                </a:ln>
                <a:solidFill>
                  <a:schemeClr val="tx1"/>
                </a:solidFill>
                <a:effectLst/>
                <a:ea typeface="Batang" pitchFamily="18" charset="-127"/>
                <a:cs typeface="Times New Roman" pitchFamily="18" charset="0"/>
              </a:rPr>
              <a:t>.</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en-US" altLang="ko-KR" sz="2000" b="0" i="0" u="none" strike="noStrike" cap="none" normalizeH="0" baseline="0" dirty="0" err="1" smtClean="0">
                <a:ln>
                  <a:noFill/>
                </a:ln>
                <a:solidFill>
                  <a:schemeClr val="tx1"/>
                </a:solidFill>
                <a:effectLst/>
                <a:ea typeface="Batang" pitchFamily="18" charset="-127"/>
                <a:cs typeface="Times New Roman" pitchFamily="18" charset="0"/>
              </a:rPr>
              <a:t>Відзначимо</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en-US" altLang="ko-KR" sz="2000" b="0" i="0" u="none" strike="noStrike" cap="none" normalizeH="0" baseline="0" dirty="0" err="1" smtClean="0">
                <a:ln>
                  <a:noFill/>
                </a:ln>
                <a:solidFill>
                  <a:schemeClr val="tx1"/>
                </a:solidFill>
                <a:effectLst/>
                <a:ea typeface="Batang" pitchFamily="18" charset="-127"/>
                <a:cs typeface="Times New Roman" pitchFamily="18" charset="0"/>
              </a:rPr>
              <a:t>що</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en-US" altLang="ko-KR" sz="2000" b="0" i="0" u="none" strike="noStrike" cap="none" normalizeH="0" baseline="0" dirty="0" err="1" smtClean="0">
                <a:ln>
                  <a:noFill/>
                </a:ln>
                <a:solidFill>
                  <a:schemeClr val="tx1"/>
                </a:solidFill>
                <a:effectLst/>
                <a:ea typeface="Batang" pitchFamily="18" charset="-127"/>
                <a:cs typeface="Times New Roman" pitchFamily="18" charset="0"/>
              </a:rPr>
              <a:t>на</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en-US" altLang="ko-KR" sz="2000" b="0" i="0" u="none" strike="noStrike" cap="none" normalizeH="0" baseline="0" dirty="0" err="1" smtClean="0">
                <a:ln>
                  <a:noFill/>
                </a:ln>
                <a:solidFill>
                  <a:schemeClr val="tx1"/>
                </a:solidFill>
                <a:effectLst/>
                <a:ea typeface="Batang" pitchFamily="18" charset="-127"/>
                <a:cs typeface="Times New Roman" pitchFamily="18" charset="0"/>
              </a:rPr>
              <a:t>ринку</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en-US" altLang="ko-KR" sz="2000" b="0" i="0" u="none" strike="noStrike" cap="none" normalizeH="0" baseline="0" dirty="0" err="1" smtClean="0">
                <a:ln>
                  <a:noFill/>
                </a:ln>
                <a:solidFill>
                  <a:schemeClr val="tx1"/>
                </a:solidFill>
                <a:effectLst/>
                <a:ea typeface="Batang" pitchFamily="18" charset="-127"/>
                <a:cs typeface="Times New Roman" pitchFamily="18" charset="0"/>
              </a:rPr>
              <a:t>України</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en-US" altLang="ko-KR" sz="2000" b="0" i="0" u="none" strike="noStrike" cap="none" normalizeH="0" baseline="0" dirty="0" err="1" smtClean="0">
                <a:ln>
                  <a:noFill/>
                </a:ln>
                <a:solidFill>
                  <a:schemeClr val="tx1"/>
                </a:solidFill>
                <a:effectLst/>
                <a:ea typeface="Batang" pitchFamily="18" charset="-127"/>
                <a:cs typeface="Times New Roman" pitchFamily="18" charset="0"/>
              </a:rPr>
              <a:t>представлені</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en-US" altLang="ko-KR" sz="2000" b="0" i="0" u="none" strike="noStrike" cap="none" normalizeH="0" baseline="0" dirty="0" err="1" smtClean="0">
                <a:ln>
                  <a:noFill/>
                </a:ln>
                <a:solidFill>
                  <a:schemeClr val="tx1"/>
                </a:solidFill>
                <a:effectLst/>
                <a:ea typeface="Batang" pitchFamily="18" charset="-127"/>
                <a:cs typeface="Times New Roman" pitchFamily="18" charset="0"/>
              </a:rPr>
              <a:t>практично</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en-US" altLang="ko-KR" sz="2000" b="0" i="0" u="none" strike="noStrike" cap="none" normalizeH="0" baseline="0" dirty="0" err="1" smtClean="0">
                <a:ln>
                  <a:noFill/>
                </a:ln>
                <a:solidFill>
                  <a:schemeClr val="tx1"/>
                </a:solidFill>
                <a:effectLst/>
                <a:ea typeface="Batang" pitchFamily="18" charset="-127"/>
                <a:cs typeface="Times New Roman" pitchFamily="18" charset="0"/>
              </a:rPr>
              <a:t>всі</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en-US" altLang="ko-KR" sz="2000" b="0" i="0" u="none" strike="noStrike" cap="none" normalizeH="0" baseline="0" dirty="0" err="1" smtClean="0">
                <a:ln>
                  <a:noFill/>
                </a:ln>
                <a:solidFill>
                  <a:schemeClr val="tx1"/>
                </a:solidFill>
                <a:effectLst/>
                <a:ea typeface="Batang" pitchFamily="18" charset="-127"/>
                <a:cs typeface="Times New Roman" pitchFamily="18" charset="0"/>
              </a:rPr>
              <a:t>лідируючі</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 DLP-</a:t>
            </a:r>
            <a:r>
              <a:rPr kumimoji="0" lang="en-US" altLang="ko-KR" sz="2000" b="0" i="0" u="none" strike="noStrike" cap="none" normalizeH="0" baseline="0" dirty="0" err="1" smtClean="0">
                <a:ln>
                  <a:noFill/>
                </a:ln>
                <a:solidFill>
                  <a:schemeClr val="tx1"/>
                </a:solidFill>
                <a:effectLst/>
                <a:ea typeface="Batang" pitchFamily="18" charset="-127"/>
                <a:cs typeface="Times New Roman" pitchFamily="18" charset="0"/>
              </a:rPr>
              <a:t>рішення</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 - RSA, </a:t>
            </a:r>
            <a:r>
              <a:rPr kumimoji="0" lang="en-US" altLang="ko-KR" sz="2000" b="0" i="0" u="none" strike="noStrike" cap="none" normalizeH="0" baseline="0" dirty="0" err="1" smtClean="0">
                <a:ln>
                  <a:noFill/>
                </a:ln>
                <a:solidFill>
                  <a:schemeClr val="tx1"/>
                </a:solidFill>
                <a:effectLst/>
                <a:ea typeface="Batang" pitchFamily="18" charset="-127"/>
                <a:cs typeface="Times New Roman" pitchFamily="18" charset="0"/>
              </a:rPr>
              <a:t>Websense</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 і Symantec. </a:t>
            </a:r>
            <a:r>
              <a:rPr kumimoji="0" lang="en-US" altLang="ko-KR" sz="2000" b="0" i="0" u="none" strike="noStrike" cap="none" normalizeH="0" baseline="0" dirty="0" err="1" smtClean="0">
                <a:ln>
                  <a:noFill/>
                </a:ln>
                <a:solidFill>
                  <a:schemeClr val="tx1"/>
                </a:solidFill>
                <a:effectLst/>
                <a:ea typeface="Batang" pitchFamily="18" charset="-127"/>
                <a:cs typeface="Times New Roman" pitchFamily="18" charset="0"/>
              </a:rPr>
              <a:t>Принцип</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en-US" altLang="ko-KR" sz="2000" b="0" i="0" u="none" strike="noStrike" cap="none" normalizeH="0" baseline="0" dirty="0" err="1" smtClean="0">
                <a:ln>
                  <a:noFill/>
                </a:ln>
                <a:solidFill>
                  <a:schemeClr val="tx1"/>
                </a:solidFill>
                <a:effectLst/>
                <a:ea typeface="Batang" pitchFamily="18" charset="-127"/>
                <a:cs typeface="Times New Roman" pitchFamily="18" charset="0"/>
              </a:rPr>
              <a:t>роботи</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en-US" altLang="ko-KR" sz="2000" b="0" i="0" u="none" strike="noStrike" cap="none" normalizeH="0" baseline="0" dirty="0" err="1" smtClean="0">
                <a:ln>
                  <a:noFill/>
                </a:ln>
                <a:solidFill>
                  <a:schemeClr val="tx1"/>
                </a:solidFill>
                <a:effectLst/>
                <a:ea typeface="Batang" pitchFamily="18" charset="-127"/>
                <a:cs typeface="Times New Roman" pitchFamily="18" charset="0"/>
              </a:rPr>
              <a:t>всіх</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 DLP-</a:t>
            </a:r>
            <a:r>
              <a:rPr kumimoji="0" lang="en-US" altLang="ko-KR" sz="2000" b="0" i="0" u="none" strike="noStrike" cap="none" normalizeH="0" baseline="0" dirty="0" err="1" smtClean="0">
                <a:ln>
                  <a:noFill/>
                </a:ln>
                <a:solidFill>
                  <a:schemeClr val="tx1"/>
                </a:solidFill>
                <a:effectLst/>
                <a:ea typeface="Batang" pitchFamily="18" charset="-127"/>
                <a:cs typeface="Times New Roman" pitchFamily="18" charset="0"/>
              </a:rPr>
              <a:t>систем</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en-US" altLang="ko-KR" sz="2000" b="0" i="0" u="none" strike="noStrike" cap="none" normalizeH="0" baseline="0" dirty="0" err="1" smtClean="0">
                <a:ln>
                  <a:noFill/>
                </a:ln>
                <a:solidFill>
                  <a:schemeClr val="tx1"/>
                </a:solidFill>
                <a:effectLst/>
                <a:ea typeface="Batang" pitchFamily="18" charset="-127"/>
                <a:cs typeface="Times New Roman" pitchFamily="18" charset="0"/>
              </a:rPr>
              <a:t>дуже</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en-US" altLang="ko-KR" sz="2000" b="0" i="0" u="none" strike="noStrike" cap="none" normalizeH="0" baseline="0" dirty="0" err="1" smtClean="0">
                <a:ln>
                  <a:noFill/>
                </a:ln>
                <a:solidFill>
                  <a:schemeClr val="tx1"/>
                </a:solidFill>
                <a:effectLst/>
                <a:ea typeface="Batang" pitchFamily="18" charset="-127"/>
                <a:cs typeface="Times New Roman" pitchFamily="18" charset="0"/>
              </a:rPr>
              <a:t>схожий</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en-US" altLang="ko-KR" sz="2000" b="0" i="0" u="none" strike="noStrike" cap="none" normalizeH="0" baseline="0" dirty="0" err="1" smtClean="0">
                <a:ln>
                  <a:noFill/>
                </a:ln>
                <a:solidFill>
                  <a:schemeClr val="tx1"/>
                </a:solidFill>
                <a:effectLst/>
                <a:ea typeface="Batang" pitchFamily="18" charset="-127"/>
                <a:cs typeface="Times New Roman" pitchFamily="18" charset="0"/>
              </a:rPr>
              <a:t>між</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en-US" altLang="ko-KR" sz="2000" b="0" i="0" u="none" strike="noStrike" cap="none" normalizeH="0" baseline="0" dirty="0" err="1" smtClean="0">
                <a:ln>
                  <a:noFill/>
                </a:ln>
                <a:solidFill>
                  <a:schemeClr val="tx1"/>
                </a:solidFill>
                <a:effectLst/>
                <a:ea typeface="Batang" pitchFamily="18" charset="-127"/>
                <a:cs typeface="Times New Roman" pitchFamily="18" charset="0"/>
              </a:rPr>
              <a:t>собою</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en-US" altLang="ko-KR" sz="2000" b="0" i="0" u="none" strike="noStrike" cap="none" normalizeH="0" baseline="0" dirty="0" err="1" smtClean="0">
                <a:ln>
                  <a:noFill/>
                </a:ln>
                <a:solidFill>
                  <a:schemeClr val="tx1"/>
                </a:solidFill>
                <a:effectLst/>
                <a:ea typeface="Batang" pitchFamily="18" charset="-127"/>
                <a:cs typeface="Times New Roman" pitchFamily="18" charset="0"/>
              </a:rPr>
              <a:t>основні</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en-US" altLang="ko-KR" sz="2000" b="0" i="0" u="none" strike="noStrike" cap="none" normalizeH="0" baseline="0" dirty="0" err="1" smtClean="0">
                <a:ln>
                  <a:noFill/>
                </a:ln>
                <a:solidFill>
                  <a:schemeClr val="tx1"/>
                </a:solidFill>
                <a:effectLst/>
                <a:ea typeface="Batang" pitchFamily="18" charset="-127"/>
                <a:cs typeface="Times New Roman" pitchFamily="18" charset="0"/>
              </a:rPr>
              <a:t>відмінності</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en-US" altLang="ko-KR" sz="2000" b="0" i="0" u="none" strike="noStrike" cap="none" normalizeH="0" baseline="0" dirty="0" err="1" smtClean="0">
                <a:ln>
                  <a:noFill/>
                </a:ln>
                <a:solidFill>
                  <a:schemeClr val="tx1"/>
                </a:solidFill>
                <a:effectLst/>
                <a:ea typeface="Batang" pitchFamily="18" charset="-127"/>
                <a:cs typeface="Times New Roman" pitchFamily="18" charset="0"/>
              </a:rPr>
              <a:t>полягають</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 у </a:t>
            </a:r>
            <a:r>
              <a:rPr kumimoji="0" lang="en-US" altLang="ko-KR" sz="2000" b="0" i="0" u="none" strike="noStrike" cap="none" normalizeH="0" baseline="0" dirty="0" err="1" smtClean="0">
                <a:ln>
                  <a:noFill/>
                </a:ln>
                <a:solidFill>
                  <a:schemeClr val="tx1"/>
                </a:solidFill>
                <a:effectLst/>
                <a:ea typeface="Batang" pitchFamily="18" charset="-127"/>
                <a:cs typeface="Times New Roman" pitchFamily="18" charset="0"/>
              </a:rPr>
              <a:t>масштабованості</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en-US" altLang="ko-KR" sz="2000" b="0" i="0" u="none" strike="noStrike" cap="none" normalizeH="0" baseline="0" dirty="0" err="1" smtClean="0">
                <a:ln>
                  <a:noFill/>
                </a:ln>
                <a:solidFill>
                  <a:schemeClr val="tx1"/>
                </a:solidFill>
                <a:effectLst/>
                <a:ea typeface="Batang" pitchFamily="18" charset="-127"/>
                <a:cs typeface="Times New Roman" pitchFamily="18" charset="0"/>
              </a:rPr>
              <a:t>тонких</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en-US" altLang="ko-KR" sz="2000" b="0" i="0" u="none" strike="noStrike" cap="none" normalizeH="0" baseline="0" dirty="0" err="1" smtClean="0">
                <a:ln>
                  <a:noFill/>
                </a:ln>
                <a:solidFill>
                  <a:schemeClr val="tx1"/>
                </a:solidFill>
                <a:effectLst/>
                <a:ea typeface="Batang" pitchFamily="18" charset="-127"/>
                <a:cs typeface="Times New Roman" pitchFamily="18" charset="0"/>
              </a:rPr>
              <a:t>налаштуваннях</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 і </a:t>
            </a:r>
            <a:r>
              <a:rPr kumimoji="0" lang="en-US" altLang="ko-KR" sz="2000" b="0" i="0" u="none" strike="noStrike" cap="none" normalizeH="0" baseline="0" dirty="0" err="1" smtClean="0">
                <a:ln>
                  <a:noFill/>
                </a:ln>
                <a:solidFill>
                  <a:schemeClr val="tx1"/>
                </a:solidFill>
                <a:effectLst/>
                <a:ea typeface="Batang" pitchFamily="18" charset="-127"/>
                <a:cs typeface="Times New Roman" pitchFamily="18" charset="0"/>
              </a:rPr>
              <a:t>системі</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en-US" altLang="ko-KR" sz="2000" b="0" i="0" u="none" strike="noStrike" cap="none" normalizeH="0" baseline="0" dirty="0" err="1" smtClean="0">
                <a:ln>
                  <a:noFill/>
                </a:ln>
                <a:solidFill>
                  <a:schemeClr val="tx1"/>
                </a:solidFill>
                <a:effectLst/>
                <a:ea typeface="Batang" pitchFamily="18" charset="-127"/>
                <a:cs typeface="Times New Roman" pitchFamily="18" charset="0"/>
              </a:rPr>
              <a:t>ліцензування</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en-US" altLang="ko-KR" sz="2000" b="0" i="0" u="none" strike="noStrike" cap="none" normalizeH="0" baseline="0" dirty="0" err="1" smtClean="0">
                <a:ln>
                  <a:noFill/>
                </a:ln>
                <a:solidFill>
                  <a:schemeClr val="tx1"/>
                </a:solidFill>
                <a:effectLst/>
                <a:ea typeface="Batang" pitchFamily="18" charset="-127"/>
                <a:cs typeface="Times New Roman" pitchFamily="18" charset="0"/>
              </a:rPr>
              <a:t>Ще</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en-US" altLang="ko-KR" sz="2000" b="0" i="0" u="none" strike="noStrike" cap="none" normalizeH="0" baseline="0" dirty="0" err="1" smtClean="0">
                <a:ln>
                  <a:noFill/>
                </a:ln>
                <a:solidFill>
                  <a:schemeClr val="tx1"/>
                </a:solidFill>
                <a:effectLst/>
                <a:ea typeface="Batang" pitchFamily="18" charset="-127"/>
                <a:cs typeface="Times New Roman" pitchFamily="18" charset="0"/>
              </a:rPr>
              <a:t>одним</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en-US" altLang="ko-KR" sz="2000" b="0" i="0" u="none" strike="noStrike" cap="none" normalizeH="0" baseline="0" dirty="0" err="1" smtClean="0">
                <a:ln>
                  <a:noFill/>
                </a:ln>
                <a:solidFill>
                  <a:schemeClr val="tx1"/>
                </a:solidFill>
                <a:effectLst/>
                <a:ea typeface="Batang" pitchFamily="18" charset="-127"/>
                <a:cs typeface="Times New Roman" pitchFamily="18" charset="0"/>
              </a:rPr>
              <a:t>важливим</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en-US" altLang="ko-KR" sz="2000" b="0" i="0" u="none" strike="noStrike" cap="none" normalizeH="0" baseline="0" dirty="0" err="1" smtClean="0">
                <a:ln>
                  <a:noFill/>
                </a:ln>
                <a:solidFill>
                  <a:schemeClr val="tx1"/>
                </a:solidFill>
                <a:effectLst/>
                <a:ea typeface="Batang" pitchFamily="18" charset="-127"/>
                <a:cs typeface="Times New Roman" pitchFamily="18" charset="0"/>
              </a:rPr>
              <a:t>чинником</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 є </a:t>
            </a:r>
            <a:r>
              <a:rPr kumimoji="0" lang="en-US" altLang="ko-KR" sz="2000" b="0" i="0" u="none" strike="noStrike" cap="none" normalizeH="0" baseline="0" dirty="0" smtClean="0">
                <a:ln>
                  <a:noFill/>
                </a:ln>
                <a:solidFill>
                  <a:schemeClr val="tx1"/>
                </a:solidFill>
                <a:effectLst/>
                <a:ea typeface="Batang" pitchFamily="18" charset="-127"/>
                <a:cs typeface="Cambria Math" pitchFamily="18" charset="0"/>
              </a:rPr>
              <a:t>​​</a:t>
            </a:r>
            <a:r>
              <a:rPr kumimoji="0" lang="en-US" altLang="ko-KR" sz="2000" b="0" i="0" u="none" strike="noStrike" cap="none" normalizeH="0" baseline="0" dirty="0" err="1" smtClean="0">
                <a:ln>
                  <a:noFill/>
                </a:ln>
                <a:solidFill>
                  <a:schemeClr val="tx1"/>
                </a:solidFill>
                <a:effectLst/>
                <a:ea typeface="Batang" pitchFamily="18" charset="-127"/>
                <a:cs typeface="Times New Roman" pitchFamily="18" charset="0"/>
              </a:rPr>
              <a:t>підтримка</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 з </a:t>
            </a:r>
            <a:r>
              <a:rPr kumimoji="0" lang="en-US" altLang="ko-KR" sz="2000" b="0" i="0" u="none" strike="noStrike" cap="none" normalizeH="0" baseline="0" dirty="0" err="1" smtClean="0">
                <a:ln>
                  <a:noFill/>
                </a:ln>
                <a:solidFill>
                  <a:schemeClr val="tx1"/>
                </a:solidFill>
                <a:effectLst/>
                <a:ea typeface="Batang" pitchFamily="18" charset="-127"/>
                <a:cs typeface="Times New Roman" pitchFamily="18" charset="0"/>
              </a:rPr>
              <a:t>боку</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 </a:t>
            </a:r>
            <a:r>
              <a:rPr kumimoji="0" lang="en-US" altLang="ko-KR" sz="2000" b="0" i="0" u="none" strike="noStrike" cap="none" normalizeH="0" baseline="0" dirty="0" err="1" smtClean="0">
                <a:ln>
                  <a:noFill/>
                </a:ln>
                <a:solidFill>
                  <a:schemeClr val="tx1"/>
                </a:solidFill>
                <a:effectLst/>
                <a:ea typeface="Batang" pitchFamily="18" charset="-127"/>
                <a:cs typeface="Times New Roman" pitchFamily="18" charset="0"/>
              </a:rPr>
              <a:t>розробника</a:t>
            </a:r>
            <a:r>
              <a:rPr kumimoji="0" lang="uk-UA" altLang="ko-KR" sz="2000" b="0" i="0" u="none" strike="noStrike" cap="none" normalizeH="0" baseline="0" dirty="0" smtClean="0">
                <a:ln>
                  <a:noFill/>
                </a:ln>
                <a:solidFill>
                  <a:schemeClr val="tx1"/>
                </a:solidFill>
                <a:effectLst/>
                <a:ea typeface="Batang" pitchFamily="18" charset="-127"/>
                <a:cs typeface="Times New Roman" pitchFamily="18" charset="0"/>
              </a:rPr>
              <a:t>.</a:t>
            </a:r>
            <a:endParaRPr kumimoji="0" lang="en-US" altLang="ko-KR" sz="20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5FFCC">
            <a:alpha val="40000"/>
          </a:srgb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3175"/>
            <a:ext cx="9158288" cy="269875"/>
          </a:xfrm>
          <a:solidFill>
            <a:schemeClr val="accent4">
              <a:lumMod val="40000"/>
              <a:lumOff val="60000"/>
            </a:schemeClr>
          </a:solidFill>
        </p:spPr>
        <p:txBody>
          <a:bodyPr lIns="0" tIns="0" rIns="0" bIns="0">
            <a:normAutofit/>
          </a:bodyPr>
          <a:lstStyle/>
          <a:p>
            <a:pPr algn="r"/>
            <a:r>
              <a:rPr lang="uk-UA" sz="1600" b="1" i="1" dirty="0">
                <a:solidFill>
                  <a:schemeClr val="accent2"/>
                </a:solidFill>
                <a:latin typeface="Book Antiqua" pitchFamily="18" charset="0"/>
              </a:rPr>
              <a:t> </a:t>
            </a:r>
            <a:r>
              <a:rPr lang="uk-UA" sz="1600" b="1" i="1" dirty="0" smtClean="0">
                <a:solidFill>
                  <a:schemeClr val="accent2"/>
                </a:solidFill>
                <a:latin typeface="Book Antiqua" pitchFamily="18" charset="0"/>
              </a:rPr>
              <a:t>І н с т р у м е н т и     к і б е р б е з п  е к и .</a:t>
            </a:r>
          </a:p>
        </p:txBody>
      </p:sp>
      <p:sp>
        <p:nvSpPr>
          <p:cNvPr id="20483"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20484" name="Rectangle 4"/>
          <p:cNvSpPr>
            <a:spLocks noChangeArrowheads="1"/>
          </p:cNvSpPr>
          <p:nvPr/>
        </p:nvSpPr>
        <p:spPr bwMode="auto">
          <a:xfrm>
            <a:off x="0" y="6583363"/>
            <a:ext cx="9158288" cy="269875"/>
          </a:xfrm>
          <a:prstGeom prst="rect">
            <a:avLst/>
          </a:prstGeom>
          <a:solidFill>
            <a:schemeClr val="accent4">
              <a:lumMod val="40000"/>
              <a:lumOff val="60000"/>
            </a:schemeClr>
          </a:solidFill>
          <a:ln w="25400">
            <a:noFill/>
            <a:miter lim="800000"/>
            <a:headEnd/>
            <a:tailEnd/>
          </a:ln>
        </p:spPr>
        <p:txBody>
          <a:bodyPr lIns="0" tIns="0" rIns="0" bIns="0" anchor="ctr"/>
          <a:lstStyle/>
          <a:p>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Л е к ц і я   </a:t>
            </a:r>
            <a:r>
              <a:rPr lang="uk-UA" sz="1600" b="1" i="1" dirty="0" smtClean="0">
                <a:solidFill>
                  <a:schemeClr val="accent2"/>
                </a:solidFill>
                <a:latin typeface="Book Antiqua" pitchFamily="18" charset="0"/>
              </a:rPr>
              <a:t>4								        - </a:t>
            </a:r>
            <a:fld id="{21652145-D14C-434F-A97C-B4E43F934062}" type="slidenum">
              <a:rPr lang="uk-UA" sz="1600" b="1" i="1" smtClean="0">
                <a:solidFill>
                  <a:schemeClr val="accent2"/>
                </a:solidFill>
                <a:latin typeface="Book Antiqua" pitchFamily="18" charset="0"/>
              </a:rPr>
              <a:pPr/>
              <a:t>7</a:t>
            </a:fld>
            <a:r>
              <a:rPr lang="uk-UA" sz="1600" b="1" i="1" dirty="0" smtClean="0">
                <a:solidFill>
                  <a:schemeClr val="accent2"/>
                </a:solidFill>
                <a:latin typeface="Book Antiqua" pitchFamily="18" charset="0"/>
              </a:rPr>
              <a:t> -</a:t>
            </a:r>
            <a:endParaRPr lang="uk-UA" sz="1600" b="1" i="1" dirty="0">
              <a:solidFill>
                <a:schemeClr val="tx2"/>
              </a:solidFill>
              <a:latin typeface="Book Antiqua" pitchFamily="18" charset="0"/>
            </a:endParaRPr>
          </a:p>
        </p:txBody>
      </p:sp>
      <p:sp>
        <p:nvSpPr>
          <p:cNvPr id="20485"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graphicFrame>
        <p:nvGraphicFramePr>
          <p:cNvPr id="9" name="Таблица 8"/>
          <p:cNvGraphicFramePr>
            <a:graphicFrameLocks noGrp="1"/>
          </p:cNvGraphicFramePr>
          <p:nvPr/>
        </p:nvGraphicFramePr>
        <p:xfrm>
          <a:off x="714348" y="785794"/>
          <a:ext cx="8143900" cy="5728374"/>
        </p:xfrm>
        <a:graphic>
          <a:graphicData uri="http://schemas.openxmlformats.org/drawingml/2006/table">
            <a:tbl>
              <a:tblPr/>
              <a:tblGrid>
                <a:gridCol w="1613734"/>
                <a:gridCol w="6530166"/>
              </a:tblGrid>
              <a:tr h="333954">
                <a:tc>
                  <a:txBody>
                    <a:bodyPr/>
                    <a:lstStyle/>
                    <a:p>
                      <a:pPr indent="21590" algn="ctr">
                        <a:lnSpc>
                          <a:spcPct val="100000"/>
                        </a:lnSpc>
                        <a:spcAft>
                          <a:spcPts val="0"/>
                        </a:spcAft>
                      </a:pPr>
                      <a:r>
                        <a:rPr lang="ru-RU" sz="1600" b="1" dirty="0" err="1">
                          <a:latin typeface="+mn-lt"/>
                          <a:ea typeface="Batang"/>
                        </a:rPr>
                        <a:t>Механізм</a:t>
                      </a:r>
                      <a:endParaRPr lang="uk-UA" sz="1600" dirty="0">
                        <a:latin typeface="+mn-lt"/>
                        <a:ea typeface="Batang"/>
                      </a:endParaRPr>
                    </a:p>
                  </a:txBody>
                  <a:tcPr marL="66833" marR="66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 algn="ctr">
                        <a:lnSpc>
                          <a:spcPct val="100000"/>
                        </a:lnSpc>
                        <a:spcAft>
                          <a:spcPts val="0"/>
                        </a:spcAft>
                      </a:pPr>
                      <a:r>
                        <a:rPr lang="ru-RU" sz="1600" b="1">
                          <a:latin typeface="+mn-lt"/>
                          <a:ea typeface="Batang"/>
                        </a:rPr>
                        <a:t>Практика застосування</a:t>
                      </a:r>
                      <a:endParaRPr lang="uk-UA" sz="1600">
                        <a:latin typeface="+mn-lt"/>
                        <a:ea typeface="Batang"/>
                      </a:endParaRPr>
                    </a:p>
                  </a:txBody>
                  <a:tcPr marL="66833" marR="66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349">
                <a:tc>
                  <a:txBody>
                    <a:bodyPr/>
                    <a:lstStyle/>
                    <a:p>
                      <a:pPr indent="21590" algn="ctr">
                        <a:lnSpc>
                          <a:spcPct val="100000"/>
                        </a:lnSpc>
                        <a:spcAft>
                          <a:spcPts val="0"/>
                        </a:spcAft>
                      </a:pPr>
                      <a:r>
                        <a:rPr lang="ru-RU" sz="1600" i="1" dirty="0" err="1">
                          <a:latin typeface="+mn-lt"/>
                          <a:ea typeface="Batang"/>
                        </a:rPr>
                        <a:t>Мітки</a:t>
                      </a:r>
                      <a:endParaRPr lang="uk-UA" sz="1600" dirty="0">
                        <a:latin typeface="+mn-lt"/>
                        <a:ea typeface="Batang"/>
                      </a:endParaRPr>
                    </a:p>
                  </a:txBody>
                  <a:tcPr marL="66833" marR="66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 algn="just">
                        <a:lnSpc>
                          <a:spcPct val="100000"/>
                        </a:lnSpc>
                        <a:spcAft>
                          <a:spcPts val="0"/>
                        </a:spcAft>
                      </a:pPr>
                      <a:r>
                        <a:rPr lang="ru-RU" sz="1600" dirty="0" err="1">
                          <a:latin typeface="+mn-lt"/>
                          <a:ea typeface="Batang"/>
                        </a:rPr>
                        <a:t>Висока</a:t>
                      </a:r>
                      <a:r>
                        <a:rPr lang="ru-RU" sz="1600" dirty="0">
                          <a:latin typeface="+mn-lt"/>
                          <a:ea typeface="Batang"/>
                        </a:rPr>
                        <a:t> </a:t>
                      </a:r>
                      <a:r>
                        <a:rPr lang="ru-RU" sz="1600" dirty="0" err="1">
                          <a:latin typeface="+mn-lt"/>
                          <a:ea typeface="Batang"/>
                        </a:rPr>
                        <a:t>ефективність</a:t>
                      </a:r>
                      <a:r>
                        <a:rPr lang="ru-RU" sz="1600" dirty="0">
                          <a:latin typeface="+mn-lt"/>
                          <a:ea typeface="Batang"/>
                        </a:rPr>
                        <a:t> для "</a:t>
                      </a:r>
                      <a:r>
                        <a:rPr lang="ru-RU" sz="1600" dirty="0" err="1">
                          <a:latin typeface="+mn-lt"/>
                          <a:ea typeface="Batang"/>
                        </a:rPr>
                        <a:t>зрілих</a:t>
                      </a:r>
                      <a:r>
                        <a:rPr lang="ru-RU" sz="1600" dirty="0">
                          <a:latin typeface="+mn-lt"/>
                          <a:ea typeface="Batang"/>
                        </a:rPr>
                        <a:t>" систем </a:t>
                      </a:r>
                      <a:r>
                        <a:rPr lang="ru-RU" sz="1600" dirty="0" err="1">
                          <a:latin typeface="+mn-lt"/>
                          <a:ea typeface="Batang"/>
                        </a:rPr>
                        <a:t>документообігу</a:t>
                      </a:r>
                      <a:r>
                        <a:rPr lang="ru-RU" sz="1600" dirty="0" smtClean="0">
                          <a:latin typeface="+mn-lt"/>
                          <a:ea typeface="Batang"/>
                        </a:rPr>
                        <a:t>:</a:t>
                      </a:r>
                    </a:p>
                    <a:p>
                      <a:pPr marL="357188" indent="-174625" algn="just">
                        <a:lnSpc>
                          <a:spcPct val="100000"/>
                        </a:lnSpc>
                        <a:spcAft>
                          <a:spcPts val="0"/>
                        </a:spcAft>
                        <a:buFont typeface="Arial" pitchFamily="34" charset="0"/>
                        <a:buChar char="•"/>
                      </a:pPr>
                      <a:r>
                        <a:rPr lang="ru-RU" sz="1600" dirty="0" smtClean="0">
                          <a:latin typeface="+mn-lt"/>
                          <a:ea typeface="Batang"/>
                        </a:rPr>
                        <a:t>коли </a:t>
                      </a:r>
                      <a:r>
                        <a:rPr lang="ru-RU" sz="1600" dirty="0" err="1">
                          <a:latin typeface="+mn-lt"/>
                          <a:ea typeface="Batang"/>
                        </a:rPr>
                        <a:t>визначені</a:t>
                      </a:r>
                      <a:r>
                        <a:rPr lang="ru-RU" sz="1600" dirty="0">
                          <a:latin typeface="+mn-lt"/>
                          <a:ea typeface="Batang"/>
                        </a:rPr>
                        <a:t> </a:t>
                      </a:r>
                      <a:r>
                        <a:rPr lang="ru-RU" sz="1600" dirty="0" err="1">
                          <a:latin typeface="+mn-lt"/>
                          <a:ea typeface="Batang"/>
                        </a:rPr>
                        <a:t>і</a:t>
                      </a:r>
                      <a:r>
                        <a:rPr lang="ru-RU" sz="1600" dirty="0">
                          <a:latin typeface="+mn-lt"/>
                          <a:ea typeface="Batang"/>
                        </a:rPr>
                        <a:t> </a:t>
                      </a:r>
                      <a:r>
                        <a:rPr lang="ru-RU" sz="1600" dirty="0" err="1">
                          <a:latin typeface="+mn-lt"/>
                          <a:ea typeface="Batang"/>
                        </a:rPr>
                        <a:t>виконуються</a:t>
                      </a:r>
                      <a:r>
                        <a:rPr lang="ru-RU" sz="1600" dirty="0">
                          <a:latin typeface="+mn-lt"/>
                          <a:ea typeface="Batang"/>
                        </a:rPr>
                        <a:t> правила </a:t>
                      </a:r>
                      <a:r>
                        <a:rPr lang="ru-RU" sz="1600" dirty="0" err="1">
                          <a:latin typeface="+mn-lt"/>
                          <a:ea typeface="Batang"/>
                        </a:rPr>
                        <a:t>створення</a:t>
                      </a:r>
                      <a:r>
                        <a:rPr lang="ru-RU" sz="1600" dirty="0">
                          <a:latin typeface="+mn-lt"/>
                          <a:ea typeface="Batang"/>
                        </a:rPr>
                        <a:t> </a:t>
                      </a:r>
                      <a:r>
                        <a:rPr lang="ru-RU" sz="1600" dirty="0" err="1">
                          <a:latin typeface="+mn-lt"/>
                          <a:ea typeface="Batang"/>
                        </a:rPr>
                        <a:t>конфіденційних</a:t>
                      </a:r>
                      <a:r>
                        <a:rPr lang="ru-RU" sz="1600" dirty="0">
                          <a:latin typeface="+mn-lt"/>
                          <a:ea typeface="Batang"/>
                        </a:rPr>
                        <a:t> </a:t>
                      </a:r>
                      <a:r>
                        <a:rPr lang="ru-RU" sz="1600" dirty="0" err="1">
                          <a:latin typeface="+mn-lt"/>
                          <a:ea typeface="Batang"/>
                        </a:rPr>
                        <a:t>документів</a:t>
                      </a:r>
                      <a:r>
                        <a:rPr lang="ru-RU" sz="1600" dirty="0" smtClean="0">
                          <a:latin typeface="+mn-lt"/>
                          <a:ea typeface="Batang"/>
                        </a:rPr>
                        <a:t>,</a:t>
                      </a:r>
                    </a:p>
                    <a:p>
                      <a:pPr marL="357188" indent="-174625" algn="just">
                        <a:lnSpc>
                          <a:spcPct val="100000"/>
                        </a:lnSpc>
                        <a:spcAft>
                          <a:spcPts val="0"/>
                        </a:spcAft>
                        <a:buFont typeface="Arial" pitchFamily="34" charset="0"/>
                        <a:buChar char="•"/>
                      </a:pPr>
                      <a:r>
                        <a:rPr lang="ru-RU" sz="1600" dirty="0" smtClean="0">
                          <a:latin typeface="+mn-lt"/>
                          <a:ea typeface="Batang"/>
                        </a:rPr>
                        <a:t>задана </a:t>
                      </a:r>
                      <a:r>
                        <a:rPr lang="ru-RU" sz="1600" dirty="0">
                          <a:latin typeface="+mn-lt"/>
                          <a:ea typeface="Batang"/>
                        </a:rPr>
                        <a:t>схема доступу до документа</a:t>
                      </a:r>
                      <a:r>
                        <a:rPr lang="ru-RU" sz="1600" dirty="0" smtClean="0">
                          <a:latin typeface="+mn-lt"/>
                          <a:ea typeface="Batang"/>
                        </a:rPr>
                        <a:t>,</a:t>
                      </a:r>
                    </a:p>
                    <a:p>
                      <a:pPr marL="357188" indent="-174625" algn="just">
                        <a:lnSpc>
                          <a:spcPct val="100000"/>
                        </a:lnSpc>
                        <a:spcAft>
                          <a:spcPts val="0"/>
                        </a:spcAft>
                        <a:buFont typeface="Arial" pitchFamily="34" charset="0"/>
                        <a:buChar char="•"/>
                      </a:pPr>
                      <a:r>
                        <a:rPr lang="ru-RU" sz="1600" dirty="0" err="1" smtClean="0">
                          <a:latin typeface="+mn-lt"/>
                          <a:ea typeface="Batang"/>
                        </a:rPr>
                        <a:t>зберігання</a:t>
                      </a:r>
                      <a:r>
                        <a:rPr lang="ru-RU" sz="1600" dirty="0" smtClean="0">
                          <a:latin typeface="+mn-lt"/>
                          <a:ea typeface="Batang"/>
                        </a:rPr>
                        <a:t> </a:t>
                      </a:r>
                      <a:r>
                        <a:rPr lang="ru-RU" sz="1600" dirty="0" err="1">
                          <a:latin typeface="+mn-lt"/>
                          <a:ea typeface="Batang"/>
                        </a:rPr>
                        <a:t>всіх</a:t>
                      </a:r>
                      <a:r>
                        <a:rPr lang="ru-RU" sz="1600" dirty="0">
                          <a:latin typeface="+mn-lt"/>
                          <a:ea typeface="Batang"/>
                        </a:rPr>
                        <a:t> </a:t>
                      </a:r>
                      <a:r>
                        <a:rPr lang="ru-RU" sz="1600" dirty="0" err="1">
                          <a:latin typeface="+mn-lt"/>
                          <a:ea typeface="Batang"/>
                        </a:rPr>
                        <a:t>копій</a:t>
                      </a:r>
                      <a:r>
                        <a:rPr lang="ru-RU" sz="1600" dirty="0">
                          <a:latin typeface="+mn-lt"/>
                          <a:ea typeface="Batang"/>
                        </a:rPr>
                        <a:t> </a:t>
                      </a:r>
                      <a:r>
                        <a:rPr lang="ru-RU" sz="1600" dirty="0" err="1">
                          <a:latin typeface="+mn-lt"/>
                          <a:ea typeface="Batang"/>
                        </a:rPr>
                        <a:t>суворо</a:t>
                      </a:r>
                      <a:r>
                        <a:rPr lang="ru-RU" sz="1600" dirty="0">
                          <a:latin typeface="+mn-lt"/>
                          <a:ea typeface="Batang"/>
                        </a:rPr>
                        <a:t> </a:t>
                      </a:r>
                      <a:r>
                        <a:rPr lang="ru-RU" sz="1600" dirty="0" err="1">
                          <a:latin typeface="+mn-lt"/>
                          <a:ea typeface="Batang"/>
                        </a:rPr>
                        <a:t>централізовано</a:t>
                      </a:r>
                      <a:r>
                        <a:rPr lang="uk-UA" sz="1600" dirty="0">
                          <a:latin typeface="+mn-lt"/>
                          <a:ea typeface="Batang"/>
                        </a:rPr>
                        <a:t>.</a:t>
                      </a:r>
                    </a:p>
                  </a:txBody>
                  <a:tcPr marL="66833" marR="66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8884">
                <a:tc>
                  <a:txBody>
                    <a:bodyPr/>
                    <a:lstStyle/>
                    <a:p>
                      <a:pPr indent="21590" algn="ctr">
                        <a:lnSpc>
                          <a:spcPct val="100000"/>
                        </a:lnSpc>
                        <a:spcAft>
                          <a:spcPts val="0"/>
                        </a:spcAft>
                      </a:pPr>
                      <a:r>
                        <a:rPr lang="ru-RU" sz="1600" i="1">
                          <a:latin typeface="+mn-lt"/>
                          <a:ea typeface="Batang"/>
                        </a:rPr>
                        <a:t>Контроль вмісту</a:t>
                      </a:r>
                      <a:endParaRPr lang="uk-UA" sz="1600">
                        <a:latin typeface="+mn-lt"/>
                        <a:ea typeface="Batang"/>
                      </a:endParaRPr>
                    </a:p>
                  </a:txBody>
                  <a:tcPr marL="66833" marR="66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 algn="just">
                        <a:lnSpc>
                          <a:spcPct val="100000"/>
                        </a:lnSpc>
                        <a:spcAft>
                          <a:spcPts val="0"/>
                        </a:spcAft>
                      </a:pPr>
                      <a:r>
                        <a:rPr lang="ru-RU" sz="1600" dirty="0" err="1">
                          <a:latin typeface="+mn-lt"/>
                          <a:ea typeface="Batang"/>
                        </a:rPr>
                        <a:t>Автоматичний</a:t>
                      </a:r>
                      <a:r>
                        <a:rPr lang="ru-RU" sz="1600" dirty="0">
                          <a:latin typeface="+mn-lt"/>
                          <a:ea typeface="Batang"/>
                        </a:rPr>
                        <a:t> контроль </a:t>
                      </a:r>
                      <a:r>
                        <a:rPr lang="ru-RU" sz="1600" dirty="0" err="1">
                          <a:latin typeface="+mn-lt"/>
                          <a:ea typeface="Batang"/>
                        </a:rPr>
                        <a:t>службового</a:t>
                      </a:r>
                      <a:r>
                        <a:rPr lang="ru-RU" sz="1600" dirty="0">
                          <a:latin typeface="+mn-lt"/>
                          <a:ea typeface="Batang"/>
                        </a:rPr>
                        <a:t> </a:t>
                      </a:r>
                      <a:r>
                        <a:rPr lang="ru-RU" sz="1600" dirty="0" err="1">
                          <a:latin typeface="+mn-lt"/>
                          <a:ea typeface="Batang"/>
                        </a:rPr>
                        <a:t>листування</a:t>
                      </a:r>
                      <a:r>
                        <a:rPr lang="ru-RU" sz="1600" dirty="0">
                          <a:latin typeface="+mn-lt"/>
                          <a:ea typeface="Batang"/>
                        </a:rPr>
                        <a:t> для </a:t>
                      </a:r>
                      <a:r>
                        <a:rPr lang="ru-RU" sz="1600" dirty="0" err="1">
                          <a:latin typeface="+mn-lt"/>
                          <a:ea typeface="Batang"/>
                        </a:rPr>
                        <a:t>боротьби</a:t>
                      </a:r>
                      <a:r>
                        <a:rPr lang="ru-RU" sz="1600" dirty="0">
                          <a:latin typeface="+mn-lt"/>
                          <a:ea typeface="Batang"/>
                        </a:rPr>
                        <a:t> </a:t>
                      </a:r>
                      <a:r>
                        <a:rPr lang="ru-RU" sz="1600" dirty="0" err="1">
                          <a:latin typeface="+mn-lt"/>
                          <a:ea typeface="Batang"/>
                        </a:rPr>
                        <a:t>з</a:t>
                      </a:r>
                      <a:r>
                        <a:rPr lang="ru-RU" sz="1600" dirty="0">
                          <a:latin typeface="+mn-lt"/>
                          <a:ea typeface="Batang"/>
                        </a:rPr>
                        <a:t> </a:t>
                      </a:r>
                      <a:r>
                        <a:rPr lang="ru-RU" sz="1600" dirty="0" err="1">
                          <a:latin typeface="+mn-lt"/>
                          <a:ea typeface="Batang"/>
                        </a:rPr>
                        <a:t>інсайдерами</a:t>
                      </a:r>
                      <a:r>
                        <a:rPr lang="ru-RU" sz="1600" dirty="0">
                          <a:latin typeface="+mn-lt"/>
                          <a:ea typeface="Batang"/>
                        </a:rPr>
                        <a:t> в </a:t>
                      </a:r>
                      <a:r>
                        <a:rPr lang="ru-RU" sz="1600" dirty="0" err="1">
                          <a:latin typeface="+mn-lt"/>
                          <a:ea typeface="Batang"/>
                        </a:rPr>
                        <a:t>режимі</a:t>
                      </a:r>
                      <a:r>
                        <a:rPr lang="ru-RU" sz="1600" dirty="0">
                          <a:latin typeface="+mn-lt"/>
                          <a:ea typeface="Batang"/>
                        </a:rPr>
                        <a:t> оперативного </a:t>
                      </a:r>
                      <a:r>
                        <a:rPr lang="ru-RU" sz="1600" dirty="0" err="1">
                          <a:latin typeface="+mn-lt"/>
                          <a:ea typeface="Batang"/>
                        </a:rPr>
                        <a:t>реагування</a:t>
                      </a:r>
                      <a:r>
                        <a:rPr lang="ru-RU" sz="1600" dirty="0" smtClean="0">
                          <a:latin typeface="+mn-lt"/>
                          <a:ea typeface="Batang"/>
                        </a:rPr>
                        <a:t>,</a:t>
                      </a:r>
                    </a:p>
                    <a:p>
                      <a:pPr indent="21590" algn="just">
                        <a:lnSpc>
                          <a:spcPct val="100000"/>
                        </a:lnSpc>
                        <a:spcAft>
                          <a:spcPts val="0"/>
                        </a:spcAft>
                      </a:pPr>
                      <a:r>
                        <a:rPr lang="ru-RU" sz="1600" dirty="0" err="1" smtClean="0">
                          <a:latin typeface="+mn-lt"/>
                          <a:ea typeface="Batang"/>
                        </a:rPr>
                        <a:t>аналіз</a:t>
                      </a:r>
                      <a:r>
                        <a:rPr lang="ru-RU" sz="1600" dirty="0" smtClean="0">
                          <a:latin typeface="+mn-lt"/>
                          <a:ea typeface="Batang"/>
                        </a:rPr>
                        <a:t> </a:t>
                      </a:r>
                      <a:r>
                        <a:rPr lang="ru-RU" sz="1600" dirty="0" err="1">
                          <a:latin typeface="+mn-lt"/>
                          <a:ea typeface="Batang"/>
                        </a:rPr>
                        <a:t>сховищ</a:t>
                      </a:r>
                      <a:r>
                        <a:rPr lang="ru-RU" sz="1600" dirty="0">
                          <a:latin typeface="+mn-lt"/>
                          <a:ea typeface="Batang"/>
                        </a:rPr>
                        <a:t> </a:t>
                      </a:r>
                      <a:r>
                        <a:rPr lang="ru-RU" sz="1600" dirty="0" err="1">
                          <a:latin typeface="+mn-lt"/>
                          <a:ea typeface="Batang"/>
                        </a:rPr>
                        <a:t>листування</a:t>
                      </a:r>
                      <a:r>
                        <a:rPr lang="ru-RU" sz="1600" dirty="0">
                          <a:latin typeface="+mn-lt"/>
                          <a:ea typeface="Batang"/>
                        </a:rPr>
                        <a:t> для ретроспективного </a:t>
                      </a:r>
                      <a:r>
                        <a:rPr lang="ru-RU" sz="1600" dirty="0" err="1">
                          <a:latin typeface="+mn-lt"/>
                          <a:ea typeface="Batang"/>
                        </a:rPr>
                        <a:t>аналізу</a:t>
                      </a:r>
                      <a:r>
                        <a:rPr lang="uk-UA" sz="1600" dirty="0">
                          <a:latin typeface="+mn-lt"/>
                          <a:ea typeface="Batang"/>
                        </a:rPr>
                        <a:t>.</a:t>
                      </a:r>
                    </a:p>
                  </a:txBody>
                  <a:tcPr marL="66833" marR="66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8884">
                <a:tc>
                  <a:txBody>
                    <a:bodyPr/>
                    <a:lstStyle/>
                    <a:p>
                      <a:pPr indent="21590" algn="ctr">
                        <a:lnSpc>
                          <a:spcPct val="100000"/>
                        </a:lnSpc>
                        <a:spcAft>
                          <a:spcPts val="0"/>
                        </a:spcAft>
                      </a:pPr>
                      <a:r>
                        <a:rPr lang="ru-RU" sz="1600" i="1">
                          <a:latin typeface="+mn-lt"/>
                          <a:ea typeface="Batang"/>
                        </a:rPr>
                        <a:t>Контекстний контроль</a:t>
                      </a:r>
                      <a:endParaRPr lang="uk-UA" sz="1600">
                        <a:latin typeface="+mn-lt"/>
                        <a:ea typeface="Batang"/>
                      </a:endParaRPr>
                    </a:p>
                  </a:txBody>
                  <a:tcPr marL="66833" marR="66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 algn="just">
                        <a:lnSpc>
                          <a:spcPct val="100000"/>
                        </a:lnSpc>
                        <a:spcAft>
                          <a:spcPts val="0"/>
                        </a:spcAft>
                      </a:pPr>
                      <a:r>
                        <a:rPr lang="ru-RU" sz="1600" dirty="0" err="1">
                          <a:latin typeface="+mn-lt"/>
                          <a:ea typeface="Batang"/>
                        </a:rPr>
                        <a:t>Заборона</a:t>
                      </a:r>
                      <a:r>
                        <a:rPr lang="ru-RU" sz="1600" dirty="0">
                          <a:latin typeface="+mn-lt"/>
                          <a:ea typeface="Batang"/>
                        </a:rPr>
                        <a:t> </a:t>
                      </a:r>
                      <a:r>
                        <a:rPr lang="ru-RU" sz="1600" dirty="0" err="1">
                          <a:latin typeface="+mn-lt"/>
                          <a:ea typeface="Batang"/>
                        </a:rPr>
                        <a:t>переміщення</a:t>
                      </a:r>
                      <a:r>
                        <a:rPr lang="ru-RU" sz="1600" dirty="0">
                          <a:latin typeface="+mn-lt"/>
                          <a:ea typeface="Batang"/>
                        </a:rPr>
                        <a:t> </a:t>
                      </a:r>
                      <a:r>
                        <a:rPr lang="ru-RU" sz="1600" dirty="0" err="1">
                          <a:latin typeface="+mn-lt"/>
                          <a:ea typeface="Batang"/>
                        </a:rPr>
                        <a:t>окремих</a:t>
                      </a:r>
                      <a:r>
                        <a:rPr lang="ru-RU" sz="1600" dirty="0">
                          <a:latin typeface="+mn-lt"/>
                          <a:ea typeface="Batang"/>
                        </a:rPr>
                        <a:t> </a:t>
                      </a:r>
                      <a:r>
                        <a:rPr lang="ru-RU" sz="1600" dirty="0" err="1">
                          <a:latin typeface="+mn-lt"/>
                          <a:ea typeface="Batang"/>
                        </a:rPr>
                        <a:t>форматів</a:t>
                      </a:r>
                      <a:r>
                        <a:rPr lang="ru-RU" sz="1600" dirty="0">
                          <a:latin typeface="+mn-lt"/>
                          <a:ea typeface="Batang"/>
                        </a:rPr>
                        <a:t> </a:t>
                      </a:r>
                      <a:r>
                        <a:rPr lang="ru-RU" sz="1600" dirty="0" err="1">
                          <a:latin typeface="+mn-lt"/>
                          <a:ea typeface="Batang"/>
                        </a:rPr>
                        <a:t>документів</a:t>
                      </a:r>
                      <a:r>
                        <a:rPr lang="ru-RU" sz="1600" dirty="0">
                          <a:latin typeface="+mn-lt"/>
                          <a:ea typeface="Batang"/>
                        </a:rPr>
                        <a:t>, не </a:t>
                      </a:r>
                      <a:r>
                        <a:rPr lang="ru-RU" sz="1600" dirty="0" err="1">
                          <a:latin typeface="+mn-lt"/>
                          <a:ea typeface="Batang"/>
                        </a:rPr>
                        <a:t>залучених</a:t>
                      </a:r>
                      <a:r>
                        <a:rPr lang="ru-RU" sz="1600" dirty="0">
                          <a:latin typeface="+mn-lt"/>
                          <a:ea typeface="Batang"/>
                        </a:rPr>
                        <a:t> в </a:t>
                      </a:r>
                      <a:r>
                        <a:rPr lang="ru-RU" sz="1600" dirty="0" err="1">
                          <a:latin typeface="+mn-lt"/>
                          <a:ea typeface="Batang"/>
                        </a:rPr>
                        <a:t>рядову</a:t>
                      </a:r>
                      <a:r>
                        <a:rPr lang="ru-RU" sz="1600" dirty="0">
                          <a:latin typeface="+mn-lt"/>
                          <a:ea typeface="Batang"/>
                        </a:rPr>
                        <a:t> </a:t>
                      </a:r>
                      <a:r>
                        <a:rPr lang="ru-RU" sz="1600" dirty="0" err="1">
                          <a:latin typeface="+mn-lt"/>
                          <a:ea typeface="Batang"/>
                        </a:rPr>
                        <a:t>листування</a:t>
                      </a:r>
                      <a:r>
                        <a:rPr lang="ru-RU" sz="1600" dirty="0" smtClean="0">
                          <a:latin typeface="+mn-lt"/>
                          <a:ea typeface="Batang"/>
                        </a:rPr>
                        <a:t>,</a:t>
                      </a:r>
                    </a:p>
                    <a:p>
                      <a:pPr indent="21590" algn="just">
                        <a:lnSpc>
                          <a:spcPct val="100000"/>
                        </a:lnSpc>
                        <a:spcAft>
                          <a:spcPts val="0"/>
                        </a:spcAft>
                      </a:pPr>
                      <a:r>
                        <a:rPr lang="ru-RU" sz="1600" dirty="0" err="1" smtClean="0">
                          <a:latin typeface="+mn-lt"/>
                          <a:ea typeface="Batang"/>
                        </a:rPr>
                        <a:t>відстеження</a:t>
                      </a:r>
                      <a:r>
                        <a:rPr lang="ru-RU" sz="1600" dirty="0" smtClean="0">
                          <a:latin typeface="+mn-lt"/>
                          <a:ea typeface="Batang"/>
                        </a:rPr>
                        <a:t> </a:t>
                      </a:r>
                      <a:r>
                        <a:rPr lang="ru-RU" sz="1600" dirty="0" err="1">
                          <a:latin typeface="+mn-lt"/>
                          <a:ea typeface="Batang"/>
                        </a:rPr>
                        <a:t>відправлень</a:t>
                      </a:r>
                      <a:r>
                        <a:rPr lang="ru-RU" sz="1600" dirty="0">
                          <a:latin typeface="+mn-lt"/>
                          <a:ea typeface="Batang"/>
                        </a:rPr>
                        <a:t> </a:t>
                      </a:r>
                      <a:r>
                        <a:rPr lang="ru-RU" sz="1600" dirty="0" err="1">
                          <a:latin typeface="+mn-lt"/>
                          <a:ea typeface="Batang"/>
                        </a:rPr>
                        <a:t>неналежним</a:t>
                      </a:r>
                      <a:r>
                        <a:rPr lang="ru-RU" sz="1600" dirty="0">
                          <a:latin typeface="+mn-lt"/>
                          <a:ea typeface="Batang"/>
                        </a:rPr>
                        <a:t> адресатам</a:t>
                      </a:r>
                      <a:r>
                        <a:rPr lang="uk-UA" sz="1600" dirty="0">
                          <a:latin typeface="+mn-lt"/>
                          <a:ea typeface="Batang"/>
                        </a:rPr>
                        <a:t>.</a:t>
                      </a:r>
                    </a:p>
                  </a:txBody>
                  <a:tcPr marL="66833" marR="66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6419">
                <a:tc>
                  <a:txBody>
                    <a:bodyPr/>
                    <a:lstStyle/>
                    <a:p>
                      <a:pPr indent="21590" algn="ctr">
                        <a:lnSpc>
                          <a:spcPct val="100000"/>
                        </a:lnSpc>
                        <a:spcAft>
                          <a:spcPts val="0"/>
                        </a:spcAft>
                      </a:pPr>
                      <a:r>
                        <a:rPr lang="ru-RU" sz="1600" i="1">
                          <a:latin typeface="+mn-lt"/>
                          <a:ea typeface="Batang"/>
                        </a:rPr>
                        <a:t>Регулярні вирази</a:t>
                      </a:r>
                      <a:endParaRPr lang="uk-UA" sz="1600">
                        <a:latin typeface="+mn-lt"/>
                        <a:ea typeface="Batang"/>
                      </a:endParaRPr>
                    </a:p>
                  </a:txBody>
                  <a:tcPr marL="66833" marR="66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 algn="just">
                        <a:lnSpc>
                          <a:spcPct val="100000"/>
                        </a:lnSpc>
                        <a:spcAft>
                          <a:spcPts val="0"/>
                        </a:spcAft>
                      </a:pPr>
                      <a:r>
                        <a:rPr lang="ru-RU" sz="1600" dirty="0">
                          <a:latin typeface="+mn-lt"/>
                          <a:ea typeface="Batang"/>
                        </a:rPr>
                        <a:t>Контроль </a:t>
                      </a:r>
                      <a:r>
                        <a:rPr lang="ru-RU" sz="1600" dirty="0" err="1">
                          <a:latin typeface="+mn-lt"/>
                          <a:ea typeface="Batang"/>
                        </a:rPr>
                        <a:t>даних</a:t>
                      </a:r>
                      <a:r>
                        <a:rPr lang="ru-RU" sz="1600" dirty="0">
                          <a:latin typeface="+mn-lt"/>
                          <a:ea typeface="Batang"/>
                        </a:rPr>
                        <a:t> </a:t>
                      </a:r>
                      <a:r>
                        <a:rPr lang="ru-RU" sz="1600" dirty="0" err="1">
                          <a:latin typeface="+mn-lt"/>
                          <a:ea typeface="Batang"/>
                        </a:rPr>
                        <a:t>заданої</a:t>
                      </a:r>
                      <a:r>
                        <a:rPr lang="ru-RU" sz="1600" dirty="0">
                          <a:latin typeface="+mn-lt"/>
                          <a:ea typeface="Batang"/>
                        </a:rPr>
                        <a:t> </a:t>
                      </a:r>
                      <a:r>
                        <a:rPr lang="ru-RU" sz="1600" dirty="0" err="1">
                          <a:latin typeface="+mn-lt"/>
                          <a:ea typeface="Batang"/>
                        </a:rPr>
                        <a:t>структури</a:t>
                      </a:r>
                      <a:r>
                        <a:rPr lang="ru-RU" sz="1600" dirty="0">
                          <a:latin typeface="+mn-lt"/>
                          <a:ea typeface="Batang"/>
                        </a:rPr>
                        <a:t>, </a:t>
                      </a:r>
                      <a:r>
                        <a:rPr lang="ru-RU" sz="1600" dirty="0" err="1">
                          <a:latin typeface="+mn-lt"/>
                          <a:ea typeface="Batang"/>
                        </a:rPr>
                        <a:t>які</a:t>
                      </a:r>
                      <a:r>
                        <a:rPr lang="ru-RU" sz="1600" dirty="0">
                          <a:latin typeface="+mn-lt"/>
                          <a:ea typeface="Batang"/>
                        </a:rPr>
                        <a:t> </a:t>
                      </a:r>
                      <a:r>
                        <a:rPr lang="ru-RU" sz="1600" dirty="0" err="1">
                          <a:latin typeface="+mn-lt"/>
                          <a:ea typeface="Batang"/>
                        </a:rPr>
                        <a:t>можуть</a:t>
                      </a:r>
                      <a:r>
                        <a:rPr lang="ru-RU" sz="1600" dirty="0">
                          <a:latin typeface="+mn-lt"/>
                          <a:ea typeface="Batang"/>
                        </a:rPr>
                        <a:t> бути </a:t>
                      </a:r>
                      <a:r>
                        <a:rPr lang="ru-RU" sz="1600" dirty="0" err="1">
                          <a:latin typeface="+mn-lt"/>
                          <a:ea typeface="Batang"/>
                        </a:rPr>
                        <a:t>описані</a:t>
                      </a:r>
                      <a:r>
                        <a:rPr lang="ru-RU" sz="1600" dirty="0">
                          <a:latin typeface="+mn-lt"/>
                          <a:ea typeface="Batang"/>
                        </a:rPr>
                        <a:t> "маскою" </a:t>
                      </a:r>
                      <a:r>
                        <a:rPr lang="ru-RU" sz="1600" dirty="0" err="1">
                          <a:latin typeface="+mn-lt"/>
                          <a:ea typeface="Batang"/>
                        </a:rPr>
                        <a:t>або</a:t>
                      </a:r>
                      <a:r>
                        <a:rPr lang="ru-RU" sz="1600" dirty="0">
                          <a:latin typeface="+mn-lt"/>
                          <a:ea typeface="Batang"/>
                        </a:rPr>
                        <a:t> шаблоном</a:t>
                      </a:r>
                      <a:r>
                        <a:rPr lang="uk-UA" sz="1600" dirty="0">
                          <a:latin typeface="+mn-lt"/>
                          <a:ea typeface="Batang"/>
                        </a:rPr>
                        <a:t>.</a:t>
                      </a:r>
                    </a:p>
                  </a:txBody>
                  <a:tcPr marL="66833" marR="66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8884">
                <a:tc>
                  <a:txBody>
                    <a:bodyPr/>
                    <a:lstStyle/>
                    <a:p>
                      <a:pPr indent="21590" algn="ctr">
                        <a:lnSpc>
                          <a:spcPct val="100000"/>
                        </a:lnSpc>
                        <a:spcAft>
                          <a:spcPts val="0"/>
                        </a:spcAft>
                      </a:pPr>
                      <a:r>
                        <a:rPr lang="ru-RU" sz="1600" i="1">
                          <a:latin typeface="+mn-lt"/>
                          <a:ea typeface="Batang"/>
                        </a:rPr>
                        <a:t>Цифрові відбитки</a:t>
                      </a:r>
                      <a:endParaRPr lang="uk-UA" sz="1600">
                        <a:latin typeface="+mn-lt"/>
                        <a:ea typeface="Batang"/>
                      </a:endParaRPr>
                    </a:p>
                  </a:txBody>
                  <a:tcPr marL="66833" marR="66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 algn="just">
                        <a:lnSpc>
                          <a:spcPct val="100000"/>
                        </a:lnSpc>
                        <a:spcAft>
                          <a:spcPts val="0"/>
                        </a:spcAft>
                      </a:pPr>
                      <a:r>
                        <a:rPr lang="ru-RU" sz="1600" dirty="0">
                          <a:latin typeface="+mn-lt"/>
                          <a:ea typeface="Batang"/>
                        </a:rPr>
                        <a:t>Контроль </a:t>
                      </a:r>
                      <a:r>
                        <a:rPr lang="ru-RU" sz="1600" dirty="0" err="1">
                          <a:latin typeface="+mn-lt"/>
                          <a:ea typeface="Batang"/>
                        </a:rPr>
                        <a:t>масивів</a:t>
                      </a:r>
                      <a:r>
                        <a:rPr lang="ru-RU" sz="1600" dirty="0">
                          <a:latin typeface="+mn-lt"/>
                          <a:ea typeface="Batang"/>
                        </a:rPr>
                        <a:t> </a:t>
                      </a:r>
                      <a:r>
                        <a:rPr lang="ru-RU" sz="1600" dirty="0" err="1">
                          <a:latin typeface="+mn-lt"/>
                          <a:ea typeface="Batang"/>
                        </a:rPr>
                        <a:t>файлів</a:t>
                      </a:r>
                      <a:r>
                        <a:rPr lang="ru-RU" sz="1600" dirty="0">
                          <a:latin typeface="+mn-lt"/>
                          <a:ea typeface="Batang"/>
                        </a:rPr>
                        <a:t> </a:t>
                      </a:r>
                      <a:r>
                        <a:rPr lang="ru-RU" sz="1600" dirty="0" err="1">
                          <a:latin typeface="+mn-lt"/>
                          <a:ea typeface="Batang"/>
                        </a:rPr>
                        <a:t>з</a:t>
                      </a:r>
                      <a:r>
                        <a:rPr lang="ru-RU" sz="1600" dirty="0">
                          <a:latin typeface="+mn-lt"/>
                          <a:ea typeface="Batang"/>
                        </a:rPr>
                        <a:t> текстовою </a:t>
                      </a:r>
                      <a:r>
                        <a:rPr lang="ru-RU" sz="1600" dirty="0" err="1">
                          <a:latin typeface="+mn-lt"/>
                          <a:ea typeface="Batang"/>
                        </a:rPr>
                        <a:t>або</a:t>
                      </a:r>
                      <a:r>
                        <a:rPr lang="ru-RU" sz="1600" dirty="0">
                          <a:latin typeface="+mn-lt"/>
                          <a:ea typeface="Batang"/>
                        </a:rPr>
                        <a:t> </a:t>
                      </a:r>
                      <a:r>
                        <a:rPr lang="ru-RU" sz="1600" dirty="0" err="1">
                          <a:latin typeface="+mn-lt"/>
                          <a:ea typeface="Batang"/>
                        </a:rPr>
                        <a:t>іншою</a:t>
                      </a:r>
                      <a:r>
                        <a:rPr lang="ru-RU" sz="1600" dirty="0">
                          <a:latin typeface="+mn-lt"/>
                          <a:ea typeface="Batang"/>
                        </a:rPr>
                        <a:t> </a:t>
                      </a:r>
                      <a:r>
                        <a:rPr lang="ru-RU" sz="1600" dirty="0" err="1">
                          <a:latin typeface="+mn-lt"/>
                          <a:ea typeface="Batang"/>
                        </a:rPr>
                        <a:t>інформацією</a:t>
                      </a:r>
                      <a:r>
                        <a:rPr lang="ru-RU" sz="1600" dirty="0">
                          <a:latin typeface="+mn-lt"/>
                          <a:ea typeface="Batang"/>
                        </a:rPr>
                        <a:t> </a:t>
                      </a:r>
                      <a:r>
                        <a:rPr lang="ru-RU" sz="1600" dirty="0" err="1">
                          <a:latin typeface="+mn-lt"/>
                          <a:ea typeface="Batang"/>
                        </a:rPr>
                        <a:t>значного</a:t>
                      </a:r>
                      <a:r>
                        <a:rPr lang="ru-RU" sz="1600" dirty="0">
                          <a:latin typeface="+mn-lt"/>
                          <a:ea typeface="Batang"/>
                        </a:rPr>
                        <a:t> </a:t>
                      </a:r>
                      <a:r>
                        <a:rPr lang="ru-RU" sz="1600" dirty="0" err="1">
                          <a:latin typeface="+mn-lt"/>
                          <a:ea typeface="Batang"/>
                        </a:rPr>
                        <a:t>обсягу</a:t>
                      </a:r>
                      <a:r>
                        <a:rPr lang="ru-RU" sz="1600" dirty="0" smtClean="0">
                          <a:latin typeface="+mn-lt"/>
                          <a:ea typeface="Batang"/>
                        </a:rPr>
                        <a:t>.</a:t>
                      </a:r>
                    </a:p>
                    <a:p>
                      <a:pPr indent="21590" algn="just">
                        <a:lnSpc>
                          <a:spcPct val="100000"/>
                        </a:lnSpc>
                        <a:spcAft>
                          <a:spcPts val="0"/>
                        </a:spcAft>
                      </a:pPr>
                      <a:r>
                        <a:rPr lang="ru-RU" sz="1600" dirty="0" err="1" smtClean="0">
                          <a:latin typeface="+mn-lt"/>
                          <a:ea typeface="Batang"/>
                        </a:rPr>
                        <a:t>Ефективне</a:t>
                      </a:r>
                      <a:r>
                        <a:rPr lang="ru-RU" sz="1600" dirty="0" smtClean="0">
                          <a:latin typeface="+mn-lt"/>
                          <a:ea typeface="Batang"/>
                        </a:rPr>
                        <a:t> </a:t>
                      </a:r>
                      <a:r>
                        <a:rPr lang="ru-RU" sz="1600" dirty="0" err="1">
                          <a:latin typeface="+mn-lt"/>
                          <a:ea typeface="Batang"/>
                        </a:rPr>
                        <a:t>розпізнавання</a:t>
                      </a:r>
                      <a:r>
                        <a:rPr lang="ru-RU" sz="1600" dirty="0">
                          <a:latin typeface="+mn-lt"/>
                          <a:ea typeface="Batang"/>
                        </a:rPr>
                        <a:t> не </a:t>
                      </a:r>
                      <a:r>
                        <a:rPr lang="ru-RU" sz="1600" dirty="0" err="1">
                          <a:latin typeface="+mn-lt"/>
                          <a:ea typeface="Batang"/>
                        </a:rPr>
                        <a:t>лише</a:t>
                      </a:r>
                      <a:r>
                        <a:rPr lang="ru-RU" sz="1600" dirty="0">
                          <a:latin typeface="+mn-lt"/>
                          <a:ea typeface="Batang"/>
                        </a:rPr>
                        <a:t> </a:t>
                      </a:r>
                      <a:r>
                        <a:rPr lang="ru-RU" sz="1600" dirty="0" err="1">
                          <a:latin typeface="+mn-lt"/>
                          <a:ea typeface="Batang"/>
                        </a:rPr>
                        <a:t>цілих</a:t>
                      </a:r>
                      <a:r>
                        <a:rPr lang="ru-RU" sz="1600" dirty="0">
                          <a:latin typeface="+mn-lt"/>
                          <a:ea typeface="Batang"/>
                        </a:rPr>
                        <a:t> </a:t>
                      </a:r>
                      <a:r>
                        <a:rPr lang="ru-RU" sz="1600" dirty="0" err="1">
                          <a:latin typeface="+mn-lt"/>
                          <a:ea typeface="Batang"/>
                        </a:rPr>
                        <a:t>документів</a:t>
                      </a:r>
                      <a:r>
                        <a:rPr lang="ru-RU" sz="1600" dirty="0">
                          <a:latin typeface="+mn-lt"/>
                          <a:ea typeface="Batang"/>
                        </a:rPr>
                        <a:t>, </a:t>
                      </a:r>
                      <a:r>
                        <a:rPr lang="ru-RU" sz="1600" dirty="0" err="1">
                          <a:latin typeface="+mn-lt"/>
                          <a:ea typeface="Batang"/>
                        </a:rPr>
                        <a:t>але</a:t>
                      </a:r>
                      <a:r>
                        <a:rPr lang="ru-RU" sz="1600" dirty="0">
                          <a:latin typeface="+mn-lt"/>
                          <a:ea typeface="Batang"/>
                        </a:rPr>
                        <a:t> </a:t>
                      </a:r>
                      <a:r>
                        <a:rPr lang="ru-RU" sz="1600" dirty="0" err="1">
                          <a:latin typeface="+mn-lt"/>
                          <a:ea typeface="Batang"/>
                        </a:rPr>
                        <a:t>і</a:t>
                      </a:r>
                      <a:r>
                        <a:rPr lang="ru-RU" sz="1600" dirty="0">
                          <a:latin typeface="+mn-lt"/>
                          <a:ea typeface="Batang"/>
                        </a:rPr>
                        <a:t> </a:t>
                      </a:r>
                      <a:r>
                        <a:rPr lang="ru-RU" sz="1600" dirty="0" err="1">
                          <a:latin typeface="+mn-lt"/>
                          <a:ea typeface="Batang"/>
                        </a:rPr>
                        <a:t>їх</a:t>
                      </a:r>
                      <a:r>
                        <a:rPr lang="ru-RU" sz="1600" dirty="0">
                          <a:latin typeface="+mn-lt"/>
                          <a:ea typeface="Batang"/>
                        </a:rPr>
                        <a:t> </a:t>
                      </a:r>
                      <a:r>
                        <a:rPr lang="ru-RU" sz="1600" dirty="0" err="1">
                          <a:latin typeface="+mn-lt"/>
                          <a:ea typeface="Batang"/>
                        </a:rPr>
                        <a:t>фрагментів</a:t>
                      </a:r>
                      <a:r>
                        <a:rPr lang="uk-UA" sz="1600" dirty="0">
                          <a:latin typeface="+mn-lt"/>
                          <a:ea typeface="Batang"/>
                        </a:rPr>
                        <a:t>.</a:t>
                      </a:r>
                    </a:p>
                  </a:txBody>
                  <a:tcPr marL="66833" marR="66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6"/>
          <p:cNvSpPr>
            <a:spLocks noChangeArrowheads="1"/>
          </p:cNvSpPr>
          <p:nvPr/>
        </p:nvSpPr>
        <p:spPr bwMode="auto">
          <a:xfrm>
            <a:off x="0" y="403225"/>
            <a:ext cx="7786710" cy="400110"/>
          </a:xfrm>
          <a:prstGeom prst="rect">
            <a:avLst/>
          </a:prstGeom>
          <a:solidFill>
            <a:schemeClr val="accent2">
              <a:lumMod val="20000"/>
              <a:lumOff val="80000"/>
            </a:schemeClr>
          </a:solidFill>
          <a:ln w="9525">
            <a:noFill/>
            <a:miter lim="800000"/>
            <a:headEnd/>
            <a:tailEnd/>
          </a:ln>
        </p:spPr>
        <p:txBody>
          <a:bodyPr wrap="square">
            <a:spAutoFit/>
          </a:bodyPr>
          <a:lstStyle/>
          <a:p>
            <a:r>
              <a:rPr lang="uk-UA" sz="2000" b="1" i="1" dirty="0" smtClean="0">
                <a:solidFill>
                  <a:schemeClr val="accent2"/>
                </a:solidFill>
              </a:rPr>
              <a:t>2</a:t>
            </a:r>
            <a:r>
              <a:rPr lang="en-US" sz="2000" b="1" i="1" dirty="0" smtClean="0">
                <a:solidFill>
                  <a:schemeClr val="accent2"/>
                </a:solidFill>
              </a:rPr>
              <a:t>. </a:t>
            </a:r>
            <a:r>
              <a:rPr lang="uk-UA" sz="2000" b="1" i="1" dirty="0" smtClean="0">
                <a:solidFill>
                  <a:schemeClr val="tx2">
                    <a:lumMod val="75000"/>
                  </a:schemeClr>
                </a:solidFill>
              </a:rPr>
              <a:t>Технології пошуку конфіденційних даних</a:t>
            </a:r>
            <a:r>
              <a:rPr lang="ru-RU" sz="2000" b="1" i="1" dirty="0" smtClean="0">
                <a:solidFill>
                  <a:schemeClr val="tx2">
                    <a:lumMod val="75000"/>
                  </a:schemeClr>
                </a:solidFill>
              </a:rPr>
              <a:t>.</a:t>
            </a:r>
            <a:endParaRPr lang="uk-UA" sz="2000" b="1" i="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5FFCC">
            <a:alpha val="40000"/>
          </a:srgb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3175"/>
            <a:ext cx="9158288" cy="269875"/>
          </a:xfrm>
          <a:solidFill>
            <a:schemeClr val="accent4">
              <a:lumMod val="40000"/>
              <a:lumOff val="60000"/>
            </a:schemeClr>
          </a:solidFill>
        </p:spPr>
        <p:txBody>
          <a:bodyPr lIns="0" tIns="0" rIns="0" bIns="0">
            <a:normAutofit/>
          </a:bodyPr>
          <a:lstStyle/>
          <a:p>
            <a:pPr algn="r"/>
            <a:r>
              <a:rPr lang="uk-UA" sz="1600" b="1" i="1" dirty="0">
                <a:solidFill>
                  <a:schemeClr val="accent2"/>
                </a:solidFill>
                <a:latin typeface="Book Antiqua" pitchFamily="18" charset="0"/>
              </a:rPr>
              <a:t> </a:t>
            </a:r>
            <a:r>
              <a:rPr lang="uk-UA" sz="1600" b="1" i="1" dirty="0" smtClean="0">
                <a:solidFill>
                  <a:schemeClr val="accent2"/>
                </a:solidFill>
                <a:latin typeface="Book Antiqua" pitchFamily="18" charset="0"/>
              </a:rPr>
              <a:t>І н с т р у м е н т и     к і б е р б е з п  е к и .</a:t>
            </a:r>
          </a:p>
        </p:txBody>
      </p:sp>
      <p:sp>
        <p:nvSpPr>
          <p:cNvPr id="20483"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20484" name="Rectangle 4"/>
          <p:cNvSpPr>
            <a:spLocks noChangeArrowheads="1"/>
          </p:cNvSpPr>
          <p:nvPr/>
        </p:nvSpPr>
        <p:spPr bwMode="auto">
          <a:xfrm>
            <a:off x="0" y="6583363"/>
            <a:ext cx="9158288" cy="269875"/>
          </a:xfrm>
          <a:prstGeom prst="rect">
            <a:avLst/>
          </a:prstGeom>
          <a:solidFill>
            <a:schemeClr val="accent4">
              <a:lumMod val="40000"/>
              <a:lumOff val="60000"/>
            </a:schemeClr>
          </a:solidFill>
          <a:ln w="25400">
            <a:noFill/>
            <a:miter lim="800000"/>
            <a:headEnd/>
            <a:tailEnd/>
          </a:ln>
        </p:spPr>
        <p:txBody>
          <a:bodyPr lIns="0" tIns="0" rIns="0" bIns="0" anchor="ctr"/>
          <a:lstStyle/>
          <a:p>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Л е к ц і я   </a:t>
            </a:r>
            <a:r>
              <a:rPr lang="uk-UA" sz="1600" b="1" i="1" dirty="0" smtClean="0">
                <a:solidFill>
                  <a:schemeClr val="accent2"/>
                </a:solidFill>
                <a:latin typeface="Book Antiqua" pitchFamily="18" charset="0"/>
              </a:rPr>
              <a:t>4								        - </a:t>
            </a:r>
            <a:fld id="{21652145-D14C-434F-A97C-B4E43F934062}" type="slidenum">
              <a:rPr lang="uk-UA" sz="1600" b="1" i="1" smtClean="0">
                <a:solidFill>
                  <a:schemeClr val="accent2"/>
                </a:solidFill>
                <a:latin typeface="Book Antiqua" pitchFamily="18" charset="0"/>
              </a:rPr>
              <a:pPr/>
              <a:t>8</a:t>
            </a:fld>
            <a:r>
              <a:rPr lang="uk-UA" sz="1600" b="1" i="1" dirty="0" smtClean="0">
                <a:solidFill>
                  <a:schemeClr val="accent2"/>
                </a:solidFill>
                <a:latin typeface="Book Antiqua" pitchFamily="18" charset="0"/>
              </a:rPr>
              <a:t> -</a:t>
            </a:r>
            <a:endParaRPr lang="uk-UA" sz="1600" b="1" i="1" dirty="0">
              <a:solidFill>
                <a:schemeClr val="tx2"/>
              </a:solidFill>
              <a:latin typeface="Book Antiqua" pitchFamily="18" charset="0"/>
            </a:endParaRPr>
          </a:p>
        </p:txBody>
      </p:sp>
      <p:sp>
        <p:nvSpPr>
          <p:cNvPr id="20485"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grpSp>
        <p:nvGrpSpPr>
          <p:cNvPr id="25" name="Группа 24"/>
          <p:cNvGrpSpPr/>
          <p:nvPr/>
        </p:nvGrpSpPr>
        <p:grpSpPr>
          <a:xfrm>
            <a:off x="611188" y="785794"/>
            <a:ext cx="7705725" cy="5503863"/>
            <a:chOff x="611188" y="785794"/>
            <a:chExt cx="7705725" cy="5503863"/>
          </a:xfrm>
        </p:grpSpPr>
        <p:sp>
          <p:nvSpPr>
            <p:cNvPr id="7" name="AutoShape 6"/>
            <p:cNvSpPr>
              <a:spLocks noChangeArrowheads="1"/>
            </p:cNvSpPr>
            <p:nvPr/>
          </p:nvSpPr>
          <p:spPr bwMode="auto">
            <a:xfrm>
              <a:off x="1042988" y="785794"/>
              <a:ext cx="2808287" cy="879475"/>
            </a:xfrm>
            <a:prstGeom prst="flowChartAlternateProcess">
              <a:avLst/>
            </a:prstGeom>
            <a:solidFill>
              <a:srgbClr val="FFFF99"/>
            </a:solidFill>
            <a:ln w="9525">
              <a:noFill/>
              <a:miter lim="800000"/>
              <a:headEnd/>
              <a:tailEnd/>
            </a:ln>
          </p:spPr>
          <p:txBody>
            <a:bodyPr>
              <a:spAutoFit/>
            </a:bodyPr>
            <a:lstStyle/>
            <a:p>
              <a:pPr algn="ctr"/>
              <a:r>
                <a:rPr lang="uk-UA" altLang="ko-KR" sz="2400" b="1" dirty="0">
                  <a:latin typeface="Times New Roman" pitchFamily="18" charset="0"/>
                </a:rPr>
                <a:t>Аналіз </a:t>
              </a:r>
              <a:r>
                <a:rPr lang="uk-UA" altLang="ko-KR" sz="2400" b="1" u="sng" dirty="0">
                  <a:latin typeface="Times New Roman" pitchFamily="18" charset="0"/>
                </a:rPr>
                <a:t>тексту</a:t>
              </a:r>
              <a:r>
                <a:rPr lang="uk-UA" altLang="ko-KR" sz="2400" b="1" dirty="0">
                  <a:latin typeface="Times New Roman" pitchFamily="18" charset="0"/>
                </a:rPr>
                <a:t> документів</a:t>
              </a:r>
              <a:endParaRPr lang="ru-RU" sz="2400" b="1" dirty="0">
                <a:latin typeface="Times New Roman" pitchFamily="18" charset="0"/>
              </a:endParaRPr>
            </a:p>
          </p:txBody>
        </p:sp>
        <p:sp>
          <p:nvSpPr>
            <p:cNvPr id="8" name="AutoShape 7"/>
            <p:cNvSpPr>
              <a:spLocks noChangeArrowheads="1"/>
            </p:cNvSpPr>
            <p:nvPr/>
          </p:nvSpPr>
          <p:spPr bwMode="auto">
            <a:xfrm>
              <a:off x="4932363" y="785794"/>
              <a:ext cx="3170237" cy="879475"/>
            </a:xfrm>
            <a:prstGeom prst="flowChartAlternateProcess">
              <a:avLst/>
            </a:prstGeom>
            <a:solidFill>
              <a:srgbClr val="FFFF99"/>
            </a:solidFill>
            <a:ln w="9525">
              <a:noFill/>
              <a:miter lim="800000"/>
              <a:headEnd/>
              <a:tailEnd/>
            </a:ln>
          </p:spPr>
          <p:txBody>
            <a:bodyPr>
              <a:spAutoFit/>
            </a:bodyPr>
            <a:lstStyle/>
            <a:p>
              <a:pPr algn="ctr"/>
              <a:r>
                <a:rPr lang="uk-UA" altLang="ko-KR" sz="2400" b="1">
                  <a:latin typeface="Times New Roman" pitchFamily="18" charset="0"/>
                </a:rPr>
                <a:t>Аналіз </a:t>
              </a:r>
              <a:r>
                <a:rPr lang="uk-UA" altLang="ko-KR" sz="2400" b="1" u="sng">
                  <a:latin typeface="Times New Roman" pitchFamily="18" charset="0"/>
                </a:rPr>
                <a:t>властивостей</a:t>
              </a:r>
              <a:r>
                <a:rPr lang="uk-UA" altLang="ko-KR" sz="2400" b="1">
                  <a:latin typeface="Times New Roman" pitchFamily="18" charset="0"/>
                </a:rPr>
                <a:t> документів</a:t>
              </a:r>
              <a:endParaRPr lang="ru-RU" sz="2400" b="1">
                <a:latin typeface="Times New Roman" pitchFamily="18" charset="0"/>
              </a:endParaRPr>
            </a:p>
          </p:txBody>
        </p:sp>
        <p:sp>
          <p:nvSpPr>
            <p:cNvPr id="9" name="Line 8"/>
            <p:cNvSpPr>
              <a:spLocks noChangeShapeType="1"/>
            </p:cNvSpPr>
            <p:nvPr/>
          </p:nvSpPr>
          <p:spPr bwMode="auto">
            <a:xfrm>
              <a:off x="2339975" y="1649394"/>
              <a:ext cx="0" cy="431800"/>
            </a:xfrm>
            <a:prstGeom prst="line">
              <a:avLst/>
            </a:prstGeom>
            <a:noFill/>
            <a:ln w="38100">
              <a:solidFill>
                <a:schemeClr val="tx1"/>
              </a:solidFill>
              <a:round/>
              <a:headEnd/>
              <a:tailEnd type="triangle" w="med" len="med"/>
            </a:ln>
            <a:effectLst/>
          </p:spPr>
          <p:txBody>
            <a:bodyPr/>
            <a:lstStyle/>
            <a:p>
              <a:endParaRPr lang="uk-UA"/>
            </a:p>
          </p:txBody>
        </p:sp>
        <p:sp>
          <p:nvSpPr>
            <p:cNvPr id="10" name="Line 9"/>
            <p:cNvSpPr>
              <a:spLocks noChangeShapeType="1"/>
            </p:cNvSpPr>
            <p:nvPr/>
          </p:nvSpPr>
          <p:spPr bwMode="auto">
            <a:xfrm>
              <a:off x="6516688" y="1649394"/>
              <a:ext cx="0" cy="431800"/>
            </a:xfrm>
            <a:prstGeom prst="line">
              <a:avLst/>
            </a:prstGeom>
            <a:noFill/>
            <a:ln w="38100">
              <a:solidFill>
                <a:schemeClr val="tx1"/>
              </a:solidFill>
              <a:round/>
              <a:headEnd/>
              <a:tailEnd type="triangle" w="med" len="med"/>
            </a:ln>
            <a:effectLst/>
          </p:spPr>
          <p:txBody>
            <a:bodyPr/>
            <a:lstStyle/>
            <a:p>
              <a:endParaRPr lang="uk-UA"/>
            </a:p>
          </p:txBody>
        </p:sp>
        <p:sp>
          <p:nvSpPr>
            <p:cNvPr id="11" name="AutoShape 13"/>
            <p:cNvSpPr>
              <a:spLocks noChangeArrowheads="1"/>
            </p:cNvSpPr>
            <p:nvPr/>
          </p:nvSpPr>
          <p:spPr bwMode="auto">
            <a:xfrm>
              <a:off x="4932363" y="2081194"/>
              <a:ext cx="3311525" cy="576263"/>
            </a:xfrm>
            <a:prstGeom prst="flowChartTerminator">
              <a:avLst/>
            </a:prstGeom>
            <a:solidFill>
              <a:srgbClr val="99CCFF"/>
            </a:solidFill>
            <a:ln w="9525">
              <a:noFill/>
              <a:miter lim="800000"/>
              <a:headEnd/>
              <a:tailEnd/>
            </a:ln>
          </p:spPr>
          <p:txBody>
            <a:bodyPr/>
            <a:lstStyle/>
            <a:p>
              <a:pPr algn="ctr"/>
              <a:r>
                <a:rPr lang="uk-UA" altLang="ko-KR" sz="2200" b="1">
                  <a:latin typeface="Times New Roman" pitchFamily="18" charset="0"/>
                </a:rPr>
                <a:t>–</a:t>
              </a:r>
              <a:r>
                <a:rPr lang="uk-UA" altLang="ko-KR" sz="2200">
                  <a:latin typeface="Times New Roman" pitchFamily="18" charset="0"/>
                </a:rPr>
                <a:t>  </a:t>
              </a:r>
              <a:r>
                <a:rPr lang="uk-UA" altLang="ko-KR" sz="2200" b="1">
                  <a:latin typeface="Times New Roman" pitchFamily="18" charset="0"/>
                </a:rPr>
                <a:t>цифрові мітки</a:t>
              </a:r>
              <a:endParaRPr lang="ru-RU" sz="2200" b="1">
                <a:latin typeface="Times New Roman" pitchFamily="18" charset="0"/>
              </a:endParaRPr>
            </a:p>
          </p:txBody>
        </p:sp>
        <p:sp>
          <p:nvSpPr>
            <p:cNvPr id="12" name="AutoShape 14"/>
            <p:cNvSpPr>
              <a:spLocks noChangeArrowheads="1"/>
            </p:cNvSpPr>
            <p:nvPr/>
          </p:nvSpPr>
          <p:spPr bwMode="auto">
            <a:xfrm>
              <a:off x="684213" y="2081194"/>
              <a:ext cx="3600450" cy="534988"/>
            </a:xfrm>
            <a:prstGeom prst="flowChartTerminator">
              <a:avLst/>
            </a:prstGeom>
            <a:solidFill>
              <a:srgbClr val="99CCFF"/>
            </a:solidFill>
            <a:ln w="9525">
              <a:noFill/>
              <a:miter lim="800000"/>
              <a:headEnd/>
              <a:tailEnd/>
            </a:ln>
          </p:spPr>
          <p:txBody>
            <a:bodyPr/>
            <a:lstStyle/>
            <a:p>
              <a:pPr algn="ctr"/>
              <a:r>
                <a:rPr lang="uk-UA" altLang="ko-KR" sz="2200" b="1" dirty="0">
                  <a:latin typeface="Times New Roman" pitchFamily="18" charset="0"/>
                  <a:ea typeface="Batang" pitchFamily="18" charset="-127"/>
                  <a:cs typeface="Times New Roman" pitchFamily="18" charset="0"/>
                </a:rPr>
                <a:t>– лінгвістичний аналіз</a:t>
              </a:r>
              <a:endParaRPr lang="ru-RU" dirty="0">
                <a:ea typeface="Batang" pitchFamily="18" charset="-127"/>
                <a:cs typeface="Times New Roman" pitchFamily="18" charset="0"/>
              </a:endParaRPr>
            </a:p>
          </p:txBody>
        </p:sp>
        <p:sp>
          <p:nvSpPr>
            <p:cNvPr id="13" name="AutoShape 15"/>
            <p:cNvSpPr>
              <a:spLocks noChangeArrowheads="1"/>
            </p:cNvSpPr>
            <p:nvPr/>
          </p:nvSpPr>
          <p:spPr bwMode="auto">
            <a:xfrm>
              <a:off x="611188" y="2873357"/>
              <a:ext cx="3673475" cy="792162"/>
            </a:xfrm>
            <a:prstGeom prst="flowChartTerminator">
              <a:avLst/>
            </a:prstGeom>
            <a:solidFill>
              <a:srgbClr val="99CCFF"/>
            </a:solidFill>
            <a:ln w="9525">
              <a:noFill/>
              <a:miter lim="800000"/>
              <a:headEnd/>
              <a:tailEnd/>
            </a:ln>
          </p:spPr>
          <p:txBody>
            <a:bodyPr/>
            <a:lstStyle/>
            <a:p>
              <a:pPr algn="ctr"/>
              <a:r>
                <a:rPr lang="uk-UA" altLang="ko-KR" sz="2200" b="1">
                  <a:latin typeface="Times New Roman" pitchFamily="18" charset="0"/>
                </a:rPr>
                <a:t>– регулярні вирази </a:t>
              </a:r>
            </a:p>
            <a:p>
              <a:pPr algn="ctr"/>
              <a:r>
                <a:rPr lang="uk-UA" altLang="ko-KR" sz="2200" b="1">
                  <a:latin typeface="Times New Roman" pitchFamily="18" charset="0"/>
                </a:rPr>
                <a:t>(шаблони)</a:t>
              </a:r>
              <a:endParaRPr lang="ru-RU" sz="2200" b="1">
                <a:latin typeface="Times New Roman" pitchFamily="18" charset="0"/>
              </a:endParaRPr>
            </a:p>
          </p:txBody>
        </p:sp>
        <p:sp>
          <p:nvSpPr>
            <p:cNvPr id="14" name="Line 16"/>
            <p:cNvSpPr>
              <a:spLocks noChangeShapeType="1"/>
            </p:cNvSpPr>
            <p:nvPr/>
          </p:nvSpPr>
          <p:spPr bwMode="auto">
            <a:xfrm>
              <a:off x="2339975" y="2586019"/>
              <a:ext cx="0" cy="287338"/>
            </a:xfrm>
            <a:prstGeom prst="line">
              <a:avLst/>
            </a:prstGeom>
            <a:noFill/>
            <a:ln w="38100">
              <a:solidFill>
                <a:schemeClr val="tx1"/>
              </a:solidFill>
              <a:round/>
              <a:headEnd/>
              <a:tailEnd type="triangle" w="med" len="med"/>
            </a:ln>
            <a:effectLst/>
          </p:spPr>
          <p:txBody>
            <a:bodyPr/>
            <a:lstStyle/>
            <a:p>
              <a:endParaRPr lang="uk-UA"/>
            </a:p>
          </p:txBody>
        </p:sp>
        <p:sp>
          <p:nvSpPr>
            <p:cNvPr id="15" name="AutoShape 17"/>
            <p:cNvSpPr>
              <a:spLocks noChangeArrowheads="1"/>
            </p:cNvSpPr>
            <p:nvPr/>
          </p:nvSpPr>
          <p:spPr bwMode="auto">
            <a:xfrm>
              <a:off x="4932363" y="2946382"/>
              <a:ext cx="3311525" cy="576262"/>
            </a:xfrm>
            <a:prstGeom prst="flowChartTerminator">
              <a:avLst/>
            </a:prstGeom>
            <a:solidFill>
              <a:srgbClr val="99CCFF"/>
            </a:solidFill>
            <a:ln w="9525">
              <a:noFill/>
              <a:miter lim="800000"/>
              <a:headEnd/>
              <a:tailEnd/>
            </a:ln>
          </p:spPr>
          <p:txBody>
            <a:bodyPr/>
            <a:lstStyle/>
            <a:p>
              <a:pPr algn="ctr"/>
              <a:r>
                <a:rPr lang="uk-UA" altLang="ko-KR" sz="2200" b="1">
                  <a:latin typeface="Times New Roman" pitchFamily="18" charset="0"/>
                </a:rPr>
                <a:t>–</a:t>
              </a:r>
              <a:r>
                <a:rPr lang="uk-UA" altLang="ko-KR" sz="2200">
                  <a:latin typeface="Times New Roman" pitchFamily="18" charset="0"/>
                </a:rPr>
                <a:t>  </a:t>
              </a:r>
              <a:r>
                <a:rPr lang="uk-UA" altLang="ko-KR" sz="2200" b="1">
                  <a:latin typeface="Times New Roman" pitchFamily="18" charset="0"/>
                </a:rPr>
                <a:t>цифрові відбитки</a:t>
              </a:r>
              <a:endParaRPr lang="ru-RU" sz="2200" b="1">
                <a:latin typeface="Times New Roman" pitchFamily="18" charset="0"/>
              </a:endParaRPr>
            </a:p>
          </p:txBody>
        </p:sp>
        <p:sp>
          <p:nvSpPr>
            <p:cNvPr id="16" name="Line 18"/>
            <p:cNvSpPr>
              <a:spLocks noChangeShapeType="1"/>
            </p:cNvSpPr>
            <p:nvPr/>
          </p:nvSpPr>
          <p:spPr bwMode="auto">
            <a:xfrm>
              <a:off x="6516688" y="2657457"/>
              <a:ext cx="0" cy="287337"/>
            </a:xfrm>
            <a:prstGeom prst="line">
              <a:avLst/>
            </a:prstGeom>
            <a:noFill/>
            <a:ln w="38100">
              <a:solidFill>
                <a:schemeClr val="tx1"/>
              </a:solidFill>
              <a:round/>
              <a:headEnd/>
              <a:tailEnd type="triangle" w="med" len="med"/>
            </a:ln>
            <a:effectLst/>
          </p:spPr>
          <p:txBody>
            <a:bodyPr/>
            <a:lstStyle/>
            <a:p>
              <a:endParaRPr lang="uk-UA"/>
            </a:p>
          </p:txBody>
        </p:sp>
        <p:sp>
          <p:nvSpPr>
            <p:cNvPr id="17" name="AutoShape 19"/>
            <p:cNvSpPr>
              <a:spLocks noChangeArrowheads="1"/>
            </p:cNvSpPr>
            <p:nvPr/>
          </p:nvSpPr>
          <p:spPr bwMode="auto">
            <a:xfrm>
              <a:off x="684213" y="3881419"/>
              <a:ext cx="3673475" cy="534988"/>
            </a:xfrm>
            <a:prstGeom prst="flowChartTerminator">
              <a:avLst/>
            </a:prstGeom>
            <a:solidFill>
              <a:srgbClr val="99CCFF"/>
            </a:solidFill>
            <a:ln w="9525">
              <a:noFill/>
              <a:miter lim="800000"/>
              <a:headEnd/>
              <a:tailEnd/>
            </a:ln>
          </p:spPr>
          <p:txBody>
            <a:bodyPr/>
            <a:lstStyle/>
            <a:p>
              <a:pPr algn="ctr"/>
              <a:r>
                <a:rPr lang="uk-UA" altLang="ko-KR" sz="2200" b="1">
                  <a:latin typeface="Times New Roman" pitchFamily="18" charset="0"/>
                  <a:ea typeface="Batang" pitchFamily="18" charset="-127"/>
                  <a:cs typeface="Times New Roman" pitchFamily="18" charset="0"/>
                </a:rPr>
                <a:t>– пошук схожих</a:t>
              </a:r>
              <a:endParaRPr lang="ru-RU">
                <a:ea typeface="Batang" pitchFamily="18" charset="-127"/>
                <a:cs typeface="Times New Roman" pitchFamily="18" charset="0"/>
              </a:endParaRPr>
            </a:p>
          </p:txBody>
        </p:sp>
        <p:sp>
          <p:nvSpPr>
            <p:cNvPr id="18" name="AutoShape 20"/>
            <p:cNvSpPr>
              <a:spLocks noChangeArrowheads="1"/>
            </p:cNvSpPr>
            <p:nvPr/>
          </p:nvSpPr>
          <p:spPr bwMode="auto">
            <a:xfrm>
              <a:off x="684213" y="4746607"/>
              <a:ext cx="3600450" cy="792162"/>
            </a:xfrm>
            <a:prstGeom prst="flowChartTerminator">
              <a:avLst/>
            </a:prstGeom>
            <a:solidFill>
              <a:srgbClr val="99CCFF"/>
            </a:solidFill>
            <a:ln w="9525">
              <a:noFill/>
              <a:miter lim="800000"/>
              <a:headEnd/>
              <a:tailEnd/>
            </a:ln>
          </p:spPr>
          <p:txBody>
            <a:bodyPr/>
            <a:lstStyle/>
            <a:p>
              <a:pPr algn="ctr"/>
              <a:r>
                <a:rPr lang="uk-UA" altLang="ko-KR" sz="2200" b="1">
                  <a:latin typeface="Times New Roman" pitchFamily="18" charset="0"/>
                  <a:ea typeface="Batang" pitchFamily="18" charset="-127"/>
                  <a:cs typeface="Times New Roman" pitchFamily="18" charset="0"/>
                </a:rPr>
                <a:t>– пошук по словнику синонімів</a:t>
              </a:r>
              <a:endParaRPr lang="ru-RU">
                <a:ea typeface="Batang" pitchFamily="18" charset="-127"/>
                <a:cs typeface="Times New Roman" pitchFamily="18" charset="0"/>
              </a:endParaRPr>
            </a:p>
          </p:txBody>
        </p:sp>
        <p:sp>
          <p:nvSpPr>
            <p:cNvPr id="19" name="Line 21"/>
            <p:cNvSpPr>
              <a:spLocks noChangeShapeType="1"/>
            </p:cNvSpPr>
            <p:nvPr/>
          </p:nvSpPr>
          <p:spPr bwMode="auto">
            <a:xfrm>
              <a:off x="2339975" y="3665519"/>
              <a:ext cx="0" cy="215900"/>
            </a:xfrm>
            <a:prstGeom prst="line">
              <a:avLst/>
            </a:prstGeom>
            <a:noFill/>
            <a:ln w="38100">
              <a:solidFill>
                <a:schemeClr val="tx1"/>
              </a:solidFill>
              <a:round/>
              <a:headEnd/>
              <a:tailEnd type="triangle" w="med" len="med"/>
            </a:ln>
            <a:effectLst/>
          </p:spPr>
          <p:txBody>
            <a:bodyPr/>
            <a:lstStyle/>
            <a:p>
              <a:endParaRPr lang="uk-UA"/>
            </a:p>
          </p:txBody>
        </p:sp>
        <p:sp>
          <p:nvSpPr>
            <p:cNvPr id="20" name="Line 22"/>
            <p:cNvSpPr>
              <a:spLocks noChangeShapeType="1"/>
            </p:cNvSpPr>
            <p:nvPr/>
          </p:nvSpPr>
          <p:spPr bwMode="auto">
            <a:xfrm>
              <a:off x="2339975" y="4457682"/>
              <a:ext cx="0" cy="287337"/>
            </a:xfrm>
            <a:prstGeom prst="line">
              <a:avLst/>
            </a:prstGeom>
            <a:noFill/>
            <a:ln w="38100">
              <a:solidFill>
                <a:schemeClr val="tx1"/>
              </a:solidFill>
              <a:round/>
              <a:headEnd/>
              <a:tailEnd type="triangle" w="med" len="med"/>
            </a:ln>
            <a:effectLst/>
          </p:spPr>
          <p:txBody>
            <a:bodyPr/>
            <a:lstStyle/>
            <a:p>
              <a:endParaRPr lang="uk-UA"/>
            </a:p>
          </p:txBody>
        </p:sp>
        <p:sp>
          <p:nvSpPr>
            <p:cNvPr id="21" name="AutoShape 23"/>
            <p:cNvSpPr>
              <a:spLocks noChangeArrowheads="1"/>
            </p:cNvSpPr>
            <p:nvPr/>
          </p:nvSpPr>
          <p:spPr bwMode="auto">
            <a:xfrm>
              <a:off x="611188" y="5754669"/>
              <a:ext cx="3673475" cy="534988"/>
            </a:xfrm>
            <a:prstGeom prst="flowChartTerminator">
              <a:avLst/>
            </a:prstGeom>
            <a:solidFill>
              <a:srgbClr val="99CCFF"/>
            </a:solidFill>
            <a:ln w="9525">
              <a:noFill/>
              <a:miter lim="800000"/>
              <a:headEnd/>
              <a:tailEnd/>
            </a:ln>
          </p:spPr>
          <p:txBody>
            <a:bodyPr/>
            <a:lstStyle/>
            <a:p>
              <a:pPr algn="ctr"/>
              <a:r>
                <a:rPr lang="uk-UA" altLang="ko-KR" sz="2200" b="1">
                  <a:latin typeface="Times New Roman" pitchFamily="18" charset="0"/>
                  <a:ea typeface="Batang" pitchFamily="18" charset="-127"/>
                  <a:cs typeface="Times New Roman" pitchFamily="18" charset="0"/>
                </a:rPr>
                <a:t>– статистичний аналіз</a:t>
              </a:r>
              <a:endParaRPr lang="ru-RU">
                <a:ea typeface="Batang" pitchFamily="18" charset="-127"/>
                <a:cs typeface="Times New Roman" pitchFamily="18" charset="0"/>
              </a:endParaRPr>
            </a:p>
          </p:txBody>
        </p:sp>
        <p:sp>
          <p:nvSpPr>
            <p:cNvPr id="22" name="Line 24"/>
            <p:cNvSpPr>
              <a:spLocks noChangeShapeType="1"/>
            </p:cNvSpPr>
            <p:nvPr/>
          </p:nvSpPr>
          <p:spPr bwMode="auto">
            <a:xfrm>
              <a:off x="2339975" y="5538769"/>
              <a:ext cx="0" cy="287338"/>
            </a:xfrm>
            <a:prstGeom prst="line">
              <a:avLst/>
            </a:prstGeom>
            <a:noFill/>
            <a:ln w="38100">
              <a:solidFill>
                <a:schemeClr val="tx1"/>
              </a:solidFill>
              <a:round/>
              <a:headEnd/>
              <a:tailEnd type="triangle" w="med" len="med"/>
            </a:ln>
            <a:effectLst/>
          </p:spPr>
          <p:txBody>
            <a:bodyPr/>
            <a:lstStyle/>
            <a:p>
              <a:endParaRPr lang="uk-UA"/>
            </a:p>
          </p:txBody>
        </p:sp>
        <p:sp>
          <p:nvSpPr>
            <p:cNvPr id="23" name="AutoShape 26"/>
            <p:cNvSpPr>
              <a:spLocks noChangeArrowheads="1"/>
            </p:cNvSpPr>
            <p:nvPr/>
          </p:nvSpPr>
          <p:spPr bwMode="auto">
            <a:xfrm>
              <a:off x="5003800" y="3738544"/>
              <a:ext cx="3313113" cy="863600"/>
            </a:xfrm>
            <a:prstGeom prst="flowChartTerminator">
              <a:avLst/>
            </a:prstGeom>
            <a:solidFill>
              <a:srgbClr val="99CCFF"/>
            </a:solidFill>
            <a:ln w="9525">
              <a:noFill/>
              <a:miter lim="800000"/>
              <a:headEnd/>
              <a:tailEnd/>
            </a:ln>
          </p:spPr>
          <p:txBody>
            <a:bodyPr/>
            <a:lstStyle/>
            <a:p>
              <a:pPr algn="ctr"/>
              <a:r>
                <a:rPr lang="uk-UA" altLang="ko-KR" sz="2200" b="1">
                  <a:latin typeface="Times New Roman" pitchFamily="18" charset="0"/>
                </a:rPr>
                <a:t>–</a:t>
              </a:r>
              <a:r>
                <a:rPr lang="uk-UA" altLang="ko-KR" sz="2200">
                  <a:latin typeface="Times New Roman" pitchFamily="18" charset="0"/>
                </a:rPr>
                <a:t>  </a:t>
              </a:r>
              <a:r>
                <a:rPr lang="uk-UA" altLang="ko-KR" sz="2200" b="1">
                  <a:latin typeface="Times New Roman" pitchFamily="18" charset="0"/>
                </a:rPr>
                <a:t>аналіз атрибутів документів</a:t>
              </a:r>
              <a:endParaRPr lang="ru-RU" sz="2200" b="1">
                <a:latin typeface="Times New Roman" pitchFamily="18" charset="0"/>
              </a:endParaRPr>
            </a:p>
          </p:txBody>
        </p:sp>
        <p:sp>
          <p:nvSpPr>
            <p:cNvPr id="24" name="Line 27"/>
            <p:cNvSpPr>
              <a:spLocks noChangeShapeType="1"/>
            </p:cNvSpPr>
            <p:nvPr/>
          </p:nvSpPr>
          <p:spPr bwMode="auto">
            <a:xfrm>
              <a:off x="6516688" y="3521057"/>
              <a:ext cx="0" cy="215900"/>
            </a:xfrm>
            <a:prstGeom prst="line">
              <a:avLst/>
            </a:prstGeom>
            <a:noFill/>
            <a:ln w="38100">
              <a:solidFill>
                <a:schemeClr val="tx1"/>
              </a:solidFill>
              <a:round/>
              <a:headEnd/>
              <a:tailEnd type="triangle" w="med" len="med"/>
            </a:ln>
            <a:effectLst/>
          </p:spPr>
          <p:txBody>
            <a:bodyPr/>
            <a:lstStyle/>
            <a:p>
              <a:endParaRPr lang="uk-UA"/>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5FFCC">
            <a:alpha val="40000"/>
          </a:srgb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3175"/>
            <a:ext cx="9158288" cy="269875"/>
          </a:xfrm>
          <a:solidFill>
            <a:schemeClr val="accent4">
              <a:lumMod val="40000"/>
              <a:lumOff val="60000"/>
            </a:schemeClr>
          </a:solidFill>
        </p:spPr>
        <p:txBody>
          <a:bodyPr lIns="0" tIns="0" rIns="0" bIns="0">
            <a:normAutofit/>
          </a:bodyPr>
          <a:lstStyle/>
          <a:p>
            <a:pPr algn="r"/>
            <a:r>
              <a:rPr lang="uk-UA" sz="1600" b="1" i="1" dirty="0">
                <a:solidFill>
                  <a:schemeClr val="accent2"/>
                </a:solidFill>
                <a:latin typeface="Book Antiqua" pitchFamily="18" charset="0"/>
              </a:rPr>
              <a:t> </a:t>
            </a:r>
            <a:r>
              <a:rPr lang="uk-UA" sz="1600" b="1" i="1" dirty="0" smtClean="0">
                <a:solidFill>
                  <a:schemeClr val="accent2"/>
                </a:solidFill>
                <a:latin typeface="Book Antiqua" pitchFamily="18" charset="0"/>
              </a:rPr>
              <a:t>І н с т р у м е н т и     к і б е р б е з п  е к и .</a:t>
            </a:r>
          </a:p>
        </p:txBody>
      </p:sp>
      <p:sp>
        <p:nvSpPr>
          <p:cNvPr id="20483"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20484" name="Rectangle 4"/>
          <p:cNvSpPr>
            <a:spLocks noChangeArrowheads="1"/>
          </p:cNvSpPr>
          <p:nvPr/>
        </p:nvSpPr>
        <p:spPr bwMode="auto">
          <a:xfrm>
            <a:off x="0" y="6583363"/>
            <a:ext cx="9158288" cy="269875"/>
          </a:xfrm>
          <a:prstGeom prst="rect">
            <a:avLst/>
          </a:prstGeom>
          <a:solidFill>
            <a:schemeClr val="accent4">
              <a:lumMod val="40000"/>
              <a:lumOff val="60000"/>
            </a:schemeClr>
          </a:solidFill>
          <a:ln w="25400">
            <a:noFill/>
            <a:miter lim="800000"/>
            <a:headEnd/>
            <a:tailEnd/>
          </a:ln>
        </p:spPr>
        <p:txBody>
          <a:bodyPr lIns="0" tIns="0" rIns="0" bIns="0" anchor="ctr"/>
          <a:lstStyle/>
          <a:p>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Л е к ц і я   </a:t>
            </a:r>
            <a:r>
              <a:rPr lang="uk-UA" sz="1600" b="1" i="1" dirty="0" smtClean="0">
                <a:solidFill>
                  <a:schemeClr val="accent2"/>
                </a:solidFill>
                <a:latin typeface="Book Antiqua" pitchFamily="18" charset="0"/>
              </a:rPr>
              <a:t>4								        - </a:t>
            </a:r>
            <a:fld id="{21652145-D14C-434F-A97C-B4E43F934062}" type="slidenum">
              <a:rPr lang="uk-UA" sz="1600" b="1" i="1" smtClean="0">
                <a:solidFill>
                  <a:schemeClr val="accent2"/>
                </a:solidFill>
                <a:latin typeface="Book Antiqua" pitchFamily="18" charset="0"/>
              </a:rPr>
              <a:pPr/>
              <a:t>9</a:t>
            </a:fld>
            <a:r>
              <a:rPr lang="uk-UA" sz="1600" b="1" i="1" dirty="0" smtClean="0">
                <a:solidFill>
                  <a:schemeClr val="accent2"/>
                </a:solidFill>
                <a:latin typeface="Book Antiqua" pitchFamily="18" charset="0"/>
              </a:rPr>
              <a:t> -</a:t>
            </a:r>
            <a:endParaRPr lang="uk-UA" sz="1600" b="1" i="1" dirty="0">
              <a:solidFill>
                <a:schemeClr val="tx2"/>
              </a:solidFill>
              <a:latin typeface="Book Antiqua" pitchFamily="18" charset="0"/>
            </a:endParaRPr>
          </a:p>
        </p:txBody>
      </p:sp>
      <p:sp>
        <p:nvSpPr>
          <p:cNvPr id="20485"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sp>
        <p:nvSpPr>
          <p:cNvPr id="27649" name="Rectangle 1"/>
          <p:cNvSpPr>
            <a:spLocks noChangeArrowheads="1"/>
          </p:cNvSpPr>
          <p:nvPr/>
        </p:nvSpPr>
        <p:spPr bwMode="auto">
          <a:xfrm>
            <a:off x="142844" y="545358"/>
            <a:ext cx="8786874" cy="57246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85775" algn="just" defTabSz="914400" rtl="0" eaLnBrk="1" fontAlgn="base" latinLnBrk="0" hangingPunct="1">
              <a:lnSpc>
                <a:spcPct val="100000"/>
              </a:lnSpc>
              <a:spcBef>
                <a:spcPct val="0"/>
              </a:spcBef>
              <a:spcAft>
                <a:spcPct val="0"/>
              </a:spcAft>
              <a:buClrTx/>
              <a:buSzTx/>
              <a:buFontTx/>
              <a:buNone/>
              <a:tabLst/>
            </a:pPr>
            <a:r>
              <a:rPr kumimoji="0" lang="ru-RU" altLang="ko-KR" b="1" i="1" u="none" strike="noStrike" cap="none" normalizeH="0" baseline="0" dirty="0" err="1" smtClean="0">
                <a:ln>
                  <a:noFill/>
                </a:ln>
                <a:solidFill>
                  <a:srgbClr val="0070C0"/>
                </a:solidFill>
                <a:effectLst/>
                <a:ea typeface="Batang" pitchFamily="18" charset="-127"/>
                <a:cs typeface="Times New Roman" pitchFamily="18" charset="0"/>
              </a:rPr>
              <a:t>мітки</a:t>
            </a:r>
            <a:r>
              <a:rPr kumimoji="0" lang="ru-RU" altLang="ko-KR" b="1" i="1" u="none" strike="noStrike" cap="none" normalizeH="0" baseline="0" dirty="0" smtClean="0">
                <a:ln>
                  <a:noFill/>
                </a:ln>
                <a:solidFill>
                  <a:srgbClr val="0070C0"/>
                </a:solidFill>
                <a:effectLst/>
                <a:ea typeface="Batang" pitchFamily="18" charset="-127"/>
                <a:cs typeface="Times New Roman" pitchFamily="18" charset="0"/>
              </a:rPr>
              <a:t> </a:t>
            </a:r>
            <a:r>
              <a:rPr kumimoji="0" lang="ru-RU" altLang="ko-KR" b="1" i="1" u="none" strike="noStrike" cap="none" normalizeH="0" baseline="0" dirty="0" err="1" smtClean="0">
                <a:ln>
                  <a:noFill/>
                </a:ln>
                <a:solidFill>
                  <a:srgbClr val="0070C0"/>
                </a:solidFill>
                <a:effectLst/>
                <a:ea typeface="Batang" pitchFamily="18" charset="-127"/>
                <a:cs typeface="Times New Roman" pitchFamily="18" charset="0"/>
              </a:rPr>
              <a:t>файлів</a:t>
            </a:r>
            <a:r>
              <a:rPr kumimoji="0" lang="ru-RU" altLang="ko-KR" b="1" i="0" u="none" strike="noStrike" cap="none" normalizeH="0" baseline="0" dirty="0" smtClean="0">
                <a:ln>
                  <a:noFill/>
                </a:ln>
                <a:solidFill>
                  <a:srgbClr val="0070C0"/>
                </a:solidFill>
                <a:effectLst/>
                <a:ea typeface="Batang" pitchFamily="18" charset="-127"/>
                <a:cs typeface="Times New Roman" pitchFamily="18" charset="0"/>
              </a:rPr>
              <a:t>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виявляються</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вкрай</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ефективні</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для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використання</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в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зрілих</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системах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з</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прозоро</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організованим</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централізованим</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документообігом</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коли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всі</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документи</a:t>
            </a:r>
            <a:r>
              <a:rPr kumimoji="0" lang="uk-UA" altLang="ko-KR" b="0" i="0" u="none" strike="noStrike" cap="none" normalizeH="0" baseline="0" dirty="0" smtClean="0">
                <a:ln>
                  <a:noFill/>
                </a:ln>
                <a:solidFill>
                  <a:schemeClr val="tx1"/>
                </a:solidFill>
                <a:effectLst/>
                <a:ea typeface="Batang" pitchFamily="18" charset="-127"/>
                <a:cs typeface="Times New Roman" pitchFamily="18" charset="0"/>
              </a:rPr>
              <a:t>, що</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захищаються</a:t>
            </a:r>
            <a:r>
              <a:rPr kumimoji="0" lang="uk-UA" altLang="ko-KR" b="0" i="0" u="none" strike="noStrike" cap="none" normalizeH="0" baseline="0" dirty="0" smtClean="0">
                <a:ln>
                  <a:noFill/>
                </a:ln>
                <a:solidFill>
                  <a:schemeClr val="tx1"/>
                </a:solidFill>
                <a:effectLst/>
                <a:ea typeface="Batang" pitchFamily="18" charset="-127"/>
                <a:cs typeface="Times New Roman" pitchFamily="18" charset="0"/>
              </a:rPr>
              <a:t>,</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зберігаються</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на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мережевих</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ресурсах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і</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їхній</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життєвий</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цикл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чітко</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визначений</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a:t>
            </a:r>
            <a:endParaRPr kumimoji="0" lang="uk-UA" altLang="ko-KR" b="0" i="0" u="none" strike="noStrike" cap="none" normalizeH="0" baseline="0" dirty="0" smtClean="0">
              <a:ln>
                <a:noFill/>
              </a:ln>
              <a:solidFill>
                <a:schemeClr val="tx1"/>
              </a:solidFill>
              <a:effectLst/>
              <a:cs typeface="Arial" pitchFamily="34" charset="0"/>
            </a:endParaRPr>
          </a:p>
          <a:p>
            <a:pPr marL="0" marR="0" lvl="0" indent="485775" algn="just" defTabSz="914400" rtl="0" eaLnBrk="0" fontAlgn="base" latinLnBrk="0" hangingPunct="0">
              <a:lnSpc>
                <a:spcPct val="100000"/>
              </a:lnSpc>
              <a:spcBef>
                <a:spcPct val="0"/>
              </a:spcBef>
              <a:spcAft>
                <a:spcPct val="0"/>
              </a:spcAft>
              <a:buClrTx/>
              <a:buSzTx/>
              <a:buFontTx/>
              <a:buNone/>
              <a:tabLst/>
            </a:pPr>
            <a:r>
              <a:rPr kumimoji="0" lang="ru-RU" altLang="ko-KR" b="1" i="1" u="none" strike="noStrike" cap="none" normalizeH="0" baseline="0" dirty="0" smtClean="0">
                <a:ln>
                  <a:noFill/>
                </a:ln>
                <a:solidFill>
                  <a:srgbClr val="0070C0"/>
                </a:solidFill>
                <a:effectLst/>
                <a:ea typeface="Batang" pitchFamily="18" charset="-127"/>
                <a:cs typeface="Times New Roman" pitchFamily="18" charset="0"/>
              </a:rPr>
              <a:t>Контроль </a:t>
            </a:r>
            <a:r>
              <a:rPr kumimoji="0" lang="ru-RU" altLang="ko-KR" b="1" i="1" u="none" strike="noStrike" cap="none" normalizeH="0" baseline="0" dirty="0" err="1" smtClean="0">
                <a:ln>
                  <a:noFill/>
                </a:ln>
                <a:solidFill>
                  <a:srgbClr val="0070C0"/>
                </a:solidFill>
                <a:effectLst/>
                <a:ea typeface="Batang" pitchFamily="18" charset="-127"/>
                <a:cs typeface="Times New Roman" pitchFamily="18" charset="0"/>
              </a:rPr>
              <a:t>вмісту</a:t>
            </a:r>
            <a:r>
              <a:rPr kumimoji="0" lang="ru-RU" altLang="ko-KR" b="1" i="0" u="none" strike="noStrike" cap="none" normalizeH="0" baseline="0" dirty="0" smtClean="0">
                <a:ln>
                  <a:noFill/>
                </a:ln>
                <a:solidFill>
                  <a:srgbClr val="0070C0"/>
                </a:solidFill>
                <a:effectLst/>
                <a:ea typeface="Batang" pitchFamily="18" charset="-127"/>
                <a:cs typeface="Times New Roman" pitchFamily="18" charset="0"/>
              </a:rPr>
              <a:t> </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на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практиці</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виявився</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a:t>
            </a:r>
            <a:r>
              <a:rPr kumimoji="0" lang="uk-UA" altLang="ko-KR" b="0" i="0" u="none" strike="noStrike" cap="none" normalizeH="0" baseline="0" dirty="0" smtClean="0">
                <a:ln>
                  <a:noFill/>
                </a:ln>
                <a:solidFill>
                  <a:schemeClr val="tx1"/>
                </a:solidFill>
                <a:effectLst/>
                <a:ea typeface="Batang" pitchFamily="18" charset="-127"/>
                <a:cs typeface="Times New Roman" pitchFamily="18" charset="0"/>
              </a:rPr>
              <a:t>важким у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застосу</a:t>
            </a:r>
            <a:r>
              <a:rPr kumimoji="0" lang="uk-UA" altLang="ko-KR" b="0" i="0" u="none" strike="noStrike" cap="none" normalizeH="0" baseline="0" dirty="0" smtClean="0">
                <a:ln>
                  <a:noFill/>
                </a:ln>
                <a:solidFill>
                  <a:schemeClr val="tx1"/>
                </a:solidFill>
                <a:effectLst/>
                <a:ea typeface="Batang" pitchFamily="18" charset="-127"/>
                <a:cs typeface="Times New Roman" pitchFamily="18" charset="0"/>
              </a:rPr>
              <a:t>ванні</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для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захисту</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від</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витоків</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великих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масивів</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документів</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Справа в тому,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що</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словникова</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розмітка</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кожного документа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вимагає</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чималого</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часу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і</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залучення</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кваліфікованого</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фахівця</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Причому</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цей</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час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зростає</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ледь</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не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лінійно</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по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відношенню</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до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обсягу</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документів</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a:t>
            </a:r>
            <a:r>
              <a:rPr kumimoji="0" lang="uk-UA" altLang="ko-KR" b="0" i="0" u="none" strike="noStrike" cap="none" normalizeH="0" baseline="0" dirty="0" smtClean="0">
                <a:ln>
                  <a:noFill/>
                </a:ln>
                <a:solidFill>
                  <a:schemeClr val="tx1"/>
                </a:solidFill>
                <a:effectLst/>
                <a:ea typeface="Batang" pitchFamily="18" charset="-127"/>
                <a:cs typeface="Times New Roman" pitchFamily="18" charset="0"/>
              </a:rPr>
              <a:t>що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захищаютьс</a:t>
            </a:r>
            <a:r>
              <a:rPr kumimoji="0" lang="uk-UA" altLang="ko-KR" b="0" i="0" u="none" strike="noStrike" cap="none" normalizeH="0" baseline="0" dirty="0" smtClean="0">
                <a:ln>
                  <a:noFill/>
                </a:ln>
                <a:solidFill>
                  <a:schemeClr val="tx1"/>
                </a:solidFill>
                <a:effectLst/>
                <a:ea typeface="Batang" pitchFamily="18" charset="-127"/>
                <a:cs typeface="Times New Roman" pitchFamily="18" charset="0"/>
              </a:rPr>
              <a:t>я</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Тим часом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саме</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контроль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вмісту</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на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базі</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словників</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і</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елементів</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морфологічного</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аналізу</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дозволяє</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вирішувати</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завдання</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автоматичного оперативного контролю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поточної</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b="0" i="0" u="none" strike="noStrike" cap="none" normalizeH="0" baseline="0" dirty="0" err="1" smtClean="0">
                <a:ln>
                  <a:noFill/>
                </a:ln>
                <a:solidFill>
                  <a:schemeClr val="tx1"/>
                </a:solidFill>
                <a:effectLst/>
                <a:ea typeface="Batang" pitchFamily="18" charset="-127"/>
                <a:cs typeface="Times New Roman" pitchFamily="18" charset="0"/>
              </a:rPr>
              <a:t>службової</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 переписки</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a:t>
            </a:r>
          </a:p>
          <a:p>
            <a:pPr marL="0" marR="0" lvl="0" indent="485775" algn="just" defTabSz="914400" rtl="0" eaLnBrk="0" fontAlgn="base" latinLnBrk="0" hangingPunct="0">
              <a:lnSpc>
                <a:spcPct val="100000"/>
              </a:lnSpc>
              <a:spcBef>
                <a:spcPct val="0"/>
              </a:spcBef>
              <a:spcAft>
                <a:spcPct val="0"/>
              </a:spcAft>
              <a:buClrTx/>
              <a:buSzTx/>
              <a:buFontTx/>
              <a:buNone/>
              <a:tabLst/>
            </a:pPr>
            <a:r>
              <a:rPr kumimoji="0" lang="ru-RU" altLang="ko-KR" sz="1400" b="0" i="0" u="none" strike="noStrike" cap="none" normalizeH="0" baseline="0" dirty="0" err="1" smtClean="0">
                <a:ln>
                  <a:noFill/>
                </a:ln>
                <a:solidFill>
                  <a:schemeClr val="tx1"/>
                </a:solidFill>
                <a:effectLst/>
                <a:ea typeface="Batang" pitchFamily="18" charset="-127"/>
                <a:cs typeface="Times New Roman" pitchFamily="18" charset="0"/>
              </a:rPr>
              <a:t>Уявімо</a:t>
            </a:r>
            <a:r>
              <a:rPr kumimoji="0" lang="ru-RU" altLang="ko-KR" sz="14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1400" b="0" i="0" u="none" strike="noStrike" cap="none" normalizeH="0" baseline="0" dirty="0" err="1" smtClean="0">
                <a:ln>
                  <a:noFill/>
                </a:ln>
                <a:solidFill>
                  <a:schemeClr val="tx1"/>
                </a:solidFill>
                <a:effectLst/>
                <a:ea typeface="Batang" pitchFamily="18" charset="-127"/>
                <a:cs typeface="Times New Roman" pitchFamily="18" charset="0"/>
              </a:rPr>
              <a:t>ситуацію</a:t>
            </a:r>
            <a:r>
              <a:rPr kumimoji="0" lang="ru-RU" altLang="ko-KR" sz="1400" b="0" i="0" u="none" strike="noStrike" cap="none" normalizeH="0" baseline="0" dirty="0" smtClean="0">
                <a:ln>
                  <a:noFill/>
                </a:ln>
                <a:solidFill>
                  <a:schemeClr val="tx1"/>
                </a:solidFill>
                <a:effectLst/>
                <a:ea typeface="Batang" pitchFamily="18" charset="-127"/>
                <a:cs typeface="Times New Roman" pitchFamily="18" charset="0"/>
              </a:rPr>
              <a:t>, коли </a:t>
            </a:r>
            <a:r>
              <a:rPr kumimoji="0" lang="ru-RU" altLang="ko-KR" sz="1400" b="0" i="0" u="none" strike="noStrike" cap="none" normalizeH="0" baseline="0" dirty="0" err="1" smtClean="0">
                <a:ln>
                  <a:noFill/>
                </a:ln>
                <a:solidFill>
                  <a:schemeClr val="tx1"/>
                </a:solidFill>
                <a:effectLst/>
                <a:ea typeface="Batang" pitchFamily="18" charset="-127"/>
                <a:cs typeface="Times New Roman" pitchFamily="18" charset="0"/>
              </a:rPr>
              <a:t>необхідно</a:t>
            </a:r>
            <a:r>
              <a:rPr kumimoji="0" lang="ru-RU" altLang="ko-KR" sz="14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1400" b="0" i="0" u="none" strike="noStrike" cap="none" normalizeH="0" baseline="0" dirty="0" err="1" smtClean="0">
                <a:ln>
                  <a:noFill/>
                </a:ln>
                <a:solidFill>
                  <a:schemeClr val="tx1"/>
                </a:solidFill>
                <a:effectLst/>
                <a:ea typeface="Batang" pitchFamily="18" charset="-127"/>
                <a:cs typeface="Times New Roman" pitchFamily="18" charset="0"/>
              </a:rPr>
              <a:t>відстежити</a:t>
            </a:r>
            <a:r>
              <a:rPr kumimoji="0" lang="ru-RU" altLang="ko-KR" sz="1400" b="0" i="0" u="none" strike="noStrike" cap="none" normalizeH="0" baseline="0" dirty="0" smtClean="0">
                <a:ln>
                  <a:noFill/>
                </a:ln>
                <a:solidFill>
                  <a:schemeClr val="tx1"/>
                </a:solidFill>
                <a:effectLst/>
                <a:ea typeface="Batang" pitchFamily="18" charset="-127"/>
                <a:cs typeface="Times New Roman" pitchFamily="18" charset="0"/>
              </a:rPr>
              <a:t> факт </a:t>
            </a:r>
            <a:r>
              <a:rPr kumimoji="0" lang="ru-RU" altLang="ko-KR" sz="1400" b="0" i="0" u="none" strike="noStrike" cap="none" normalizeH="0" baseline="0" dirty="0" err="1" smtClean="0">
                <a:ln>
                  <a:noFill/>
                </a:ln>
                <a:solidFill>
                  <a:schemeClr val="tx1"/>
                </a:solidFill>
                <a:effectLst/>
                <a:ea typeface="Batang" pitchFamily="18" charset="-127"/>
                <a:cs typeface="Times New Roman" pitchFamily="18" charset="0"/>
              </a:rPr>
              <a:t>відправки</a:t>
            </a:r>
            <a:r>
              <a:rPr kumimoji="0" lang="ru-RU" altLang="ko-KR" sz="14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1400" b="0" i="0" u="none" strike="noStrike" cap="none" normalizeH="0" baseline="0" dirty="0" err="1" smtClean="0">
                <a:ln>
                  <a:noFill/>
                </a:ln>
                <a:solidFill>
                  <a:schemeClr val="tx1"/>
                </a:solidFill>
                <a:effectLst/>
                <a:ea typeface="Batang" pitchFamily="18" charset="-127"/>
                <a:cs typeface="Times New Roman" pitchFamily="18" charset="0"/>
              </a:rPr>
              <a:t>можливо</a:t>
            </a:r>
            <a:r>
              <a:rPr kumimoji="0" lang="ru-RU" altLang="ko-KR" sz="14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1400" b="0" i="0" u="none" strike="noStrike" cap="none" normalizeH="0" baseline="0" dirty="0" err="1" smtClean="0">
                <a:ln>
                  <a:noFill/>
                </a:ln>
                <a:solidFill>
                  <a:schemeClr val="tx1"/>
                </a:solidFill>
                <a:effectLst/>
                <a:ea typeface="Batang" pitchFamily="18" charset="-127"/>
                <a:cs typeface="Times New Roman" pitchFamily="18" charset="0"/>
              </a:rPr>
              <a:t>досить</a:t>
            </a:r>
            <a:r>
              <a:rPr kumimoji="0" lang="ru-RU" altLang="ko-KR" sz="1400" b="0" i="0" u="none" strike="noStrike" cap="none" normalizeH="0" baseline="0" dirty="0" smtClean="0">
                <a:ln>
                  <a:noFill/>
                </a:ln>
                <a:solidFill>
                  <a:schemeClr val="tx1"/>
                </a:solidFill>
                <a:effectLst/>
                <a:ea typeface="Batang" pitchFamily="18" charset="-127"/>
                <a:cs typeface="Times New Roman" pitchFamily="18" charset="0"/>
              </a:rPr>
              <a:t> коротких) </a:t>
            </a:r>
            <a:r>
              <a:rPr kumimoji="0" lang="ru-RU" altLang="ko-KR" sz="1400" b="0" i="0" u="none" strike="noStrike" cap="none" normalizeH="0" baseline="0" dirty="0" err="1" smtClean="0">
                <a:ln>
                  <a:noFill/>
                </a:ln>
                <a:solidFill>
                  <a:schemeClr val="tx1"/>
                </a:solidFill>
                <a:effectLst/>
                <a:ea typeface="Batang" pitchFamily="18" charset="-127"/>
                <a:cs typeface="Times New Roman" pitchFamily="18" charset="0"/>
              </a:rPr>
              <a:t>повідомлень</a:t>
            </a:r>
            <a:r>
              <a:rPr kumimoji="0" lang="ru-RU" altLang="ko-KR" sz="14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1400" b="0" i="0" u="none" strike="noStrike" cap="none" normalizeH="0" baseline="0" dirty="0" err="1" smtClean="0">
                <a:ln>
                  <a:noFill/>
                </a:ln>
                <a:solidFill>
                  <a:schemeClr val="tx1"/>
                </a:solidFill>
                <a:effectLst/>
                <a:ea typeface="Batang" pitchFamily="18" charset="-127"/>
                <a:cs typeface="Times New Roman" pitchFamily="18" charset="0"/>
              </a:rPr>
              <a:t>що</a:t>
            </a:r>
            <a:r>
              <a:rPr kumimoji="0" lang="ru-RU" altLang="ko-KR" sz="14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1400" b="0" i="0" u="none" strike="noStrike" cap="none" normalizeH="0" baseline="0" dirty="0" err="1" smtClean="0">
                <a:ln>
                  <a:noFill/>
                </a:ln>
                <a:solidFill>
                  <a:schemeClr val="tx1"/>
                </a:solidFill>
                <a:effectLst/>
                <a:ea typeface="Batang" pitchFamily="18" charset="-127"/>
                <a:cs typeface="Times New Roman" pitchFamily="18" charset="0"/>
              </a:rPr>
              <a:t>містять</a:t>
            </a:r>
            <a:r>
              <a:rPr kumimoji="0" lang="ru-RU" altLang="ko-KR" sz="14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1400" b="0" i="0" u="none" strike="noStrike" cap="none" normalizeH="0" baseline="0" dirty="0" err="1" smtClean="0">
                <a:ln>
                  <a:noFill/>
                </a:ln>
                <a:solidFill>
                  <a:schemeClr val="tx1"/>
                </a:solidFill>
                <a:effectLst/>
                <a:ea typeface="Batang" pitchFamily="18" charset="-127"/>
                <a:cs typeface="Times New Roman" pitchFamily="18" charset="0"/>
              </a:rPr>
              <a:t>актуальну</a:t>
            </a:r>
            <a:r>
              <a:rPr kumimoji="0" lang="ru-RU" altLang="ko-KR" sz="1400" b="0" i="0" u="none" strike="noStrike" cap="none" normalizeH="0" baseline="0" dirty="0" smtClean="0">
                <a:ln>
                  <a:noFill/>
                </a:ln>
                <a:solidFill>
                  <a:schemeClr val="tx1"/>
                </a:solidFill>
                <a:effectLst/>
                <a:ea typeface="Batang" pitchFamily="18" charset="-127"/>
                <a:cs typeface="Times New Roman" pitchFamily="18" charset="0"/>
              </a:rPr>
              <a:t> на </a:t>
            </a:r>
            <a:r>
              <a:rPr kumimoji="0" lang="ru-RU" altLang="ko-KR" sz="1400" b="0" i="0" u="none" strike="noStrike" cap="none" normalizeH="0" baseline="0" dirty="0" err="1" smtClean="0">
                <a:ln>
                  <a:noFill/>
                </a:ln>
                <a:solidFill>
                  <a:schemeClr val="tx1"/>
                </a:solidFill>
                <a:effectLst/>
                <a:ea typeface="Batang" pitchFamily="18" charset="-127"/>
                <a:cs typeface="Times New Roman" pitchFamily="18" charset="0"/>
              </a:rPr>
              <a:t>даний</a:t>
            </a:r>
            <a:r>
              <a:rPr kumimoji="0" lang="ru-RU" altLang="ko-KR" sz="1400" b="0" i="0" u="none" strike="noStrike" cap="none" normalizeH="0" baseline="0" dirty="0" smtClean="0">
                <a:ln>
                  <a:noFill/>
                </a:ln>
                <a:solidFill>
                  <a:schemeClr val="tx1"/>
                </a:solidFill>
                <a:effectLst/>
                <a:ea typeface="Batang" pitchFamily="18" charset="-127"/>
                <a:cs typeface="Times New Roman" pitchFamily="18" charset="0"/>
              </a:rPr>
              <a:t> момент </a:t>
            </a:r>
            <a:r>
              <a:rPr kumimoji="0" lang="ru-RU" altLang="ko-KR" sz="1400" b="0" i="0" u="none" strike="noStrike" cap="none" normalizeH="0" baseline="0" dirty="0" err="1" smtClean="0">
                <a:ln>
                  <a:noFill/>
                </a:ln>
                <a:solidFill>
                  <a:schemeClr val="tx1"/>
                </a:solidFill>
                <a:effectLst/>
                <a:ea typeface="Batang" pitchFamily="18" charset="-127"/>
                <a:cs typeface="Times New Roman" pitchFamily="18" charset="0"/>
              </a:rPr>
              <a:t>інсайдерську</a:t>
            </a:r>
            <a:r>
              <a:rPr kumimoji="0" lang="ru-RU" altLang="ko-KR" sz="14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1400" b="0" i="0" u="none" strike="noStrike" cap="none" normalizeH="0" baseline="0" dirty="0" err="1" smtClean="0">
                <a:ln>
                  <a:noFill/>
                </a:ln>
                <a:solidFill>
                  <a:schemeClr val="tx1"/>
                </a:solidFill>
                <a:effectLst/>
                <a:ea typeface="Batang" pitchFamily="18" charset="-127"/>
                <a:cs typeface="Times New Roman" pitchFamily="18" charset="0"/>
              </a:rPr>
              <a:t>інформацію</a:t>
            </a:r>
            <a:r>
              <a:rPr kumimoji="0" lang="ru-RU" altLang="ko-KR" sz="14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1400" b="0" i="0" u="none" strike="noStrike" cap="none" normalizeH="0" baseline="0" dirty="0" err="1" smtClean="0">
                <a:ln>
                  <a:noFill/>
                </a:ln>
                <a:solidFill>
                  <a:schemeClr val="tx1"/>
                </a:solidFill>
                <a:effectLst/>
                <a:ea typeface="Batang" pitchFamily="18" charset="-127"/>
                <a:cs typeface="Times New Roman" pitchFamily="18" charset="0"/>
              </a:rPr>
              <a:t>Робот-фільтр</a:t>
            </a:r>
            <a:r>
              <a:rPr kumimoji="0" lang="ru-RU" altLang="ko-KR" sz="14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1400" b="0" i="0" u="none" strike="noStrike" cap="none" normalizeH="0" baseline="0" dirty="0" err="1" smtClean="0">
                <a:ln>
                  <a:noFill/>
                </a:ln>
                <a:solidFill>
                  <a:schemeClr val="tx1"/>
                </a:solidFill>
                <a:effectLst/>
                <a:ea typeface="Batang" pitchFamily="18" charset="-127"/>
                <a:cs typeface="Times New Roman" pitchFamily="18" charset="0"/>
              </a:rPr>
              <a:t>з</a:t>
            </a:r>
            <a:r>
              <a:rPr kumimoji="0" lang="ru-RU" altLang="ko-KR" sz="14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1400" b="0" i="0" u="none" strike="noStrike" cap="none" normalizeH="0" baseline="0" dirty="0" err="1" smtClean="0">
                <a:ln>
                  <a:noFill/>
                </a:ln>
                <a:solidFill>
                  <a:schemeClr val="tx1"/>
                </a:solidFill>
                <a:effectLst/>
                <a:ea typeface="Batang" pitchFamily="18" charset="-127"/>
                <a:cs typeface="Times New Roman" pitchFamily="18" charset="0"/>
              </a:rPr>
              <a:t>налаштуваннями</a:t>
            </a:r>
            <a:r>
              <a:rPr kumimoji="0" lang="ru-RU" altLang="ko-KR" sz="1400" b="0" i="0" u="none" strike="noStrike" cap="none" normalizeH="0" baseline="0" dirty="0" smtClean="0">
                <a:ln>
                  <a:noFill/>
                </a:ln>
                <a:solidFill>
                  <a:schemeClr val="tx1"/>
                </a:solidFill>
                <a:effectLst/>
                <a:ea typeface="Batang" pitchFamily="18" charset="-127"/>
                <a:cs typeface="Times New Roman" pitchFamily="18" charset="0"/>
              </a:rPr>
              <a:t> у </a:t>
            </a:r>
            <a:r>
              <a:rPr kumimoji="0" lang="ru-RU" altLang="ko-KR" sz="1400" b="0" i="0" u="none" strike="noStrike" cap="none" normalizeH="0" baseline="0" dirty="0" err="1" smtClean="0">
                <a:ln>
                  <a:noFill/>
                </a:ln>
                <a:solidFill>
                  <a:schemeClr val="tx1"/>
                </a:solidFill>
                <a:effectLst/>
                <a:ea typeface="Batang" pitchFamily="18" charset="-127"/>
                <a:cs typeface="Times New Roman" pitchFamily="18" charset="0"/>
              </a:rPr>
              <a:t>вигляді</a:t>
            </a:r>
            <a:r>
              <a:rPr kumimoji="0" lang="ru-RU" altLang="ko-KR" sz="14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1400" b="0" i="0" u="none" strike="noStrike" cap="none" normalizeH="0" baseline="0" dirty="0" err="1" smtClean="0">
                <a:ln>
                  <a:noFill/>
                </a:ln>
                <a:solidFill>
                  <a:schemeClr val="tx1"/>
                </a:solidFill>
                <a:effectLst/>
                <a:ea typeface="Batang" pitchFamily="18" charset="-127"/>
                <a:cs typeface="Times New Roman" pitchFamily="18" charset="0"/>
              </a:rPr>
              <a:t>слів</a:t>
            </a:r>
            <a:r>
              <a:rPr kumimoji="0" lang="ru-RU" altLang="ko-KR" sz="14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1400" b="0" i="0" u="none" strike="noStrike" cap="none" normalizeH="0" baseline="0" dirty="0" err="1" smtClean="0">
                <a:ln>
                  <a:noFill/>
                </a:ln>
                <a:solidFill>
                  <a:schemeClr val="tx1"/>
                </a:solidFill>
                <a:effectLst/>
                <a:ea typeface="Batang" pitchFamily="18" charset="-127"/>
                <a:cs typeface="Times New Roman" pitchFamily="18" charset="0"/>
              </a:rPr>
              <a:t>що</a:t>
            </a:r>
            <a:r>
              <a:rPr kumimoji="0" lang="ru-RU" altLang="ko-KR" sz="14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1400" b="0" i="0" u="none" strike="noStrike" cap="none" normalizeH="0" baseline="0" dirty="0" err="1" smtClean="0">
                <a:ln>
                  <a:noFill/>
                </a:ln>
                <a:solidFill>
                  <a:schemeClr val="tx1"/>
                </a:solidFill>
                <a:effectLst/>
                <a:ea typeface="Batang" pitchFamily="18" charset="-127"/>
                <a:cs typeface="Times New Roman" pitchFamily="18" charset="0"/>
              </a:rPr>
              <a:t>визначають</a:t>
            </a:r>
            <a:r>
              <a:rPr kumimoji="0" lang="ru-RU" altLang="ko-KR" sz="14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1400" b="0" i="0" u="none" strike="noStrike" cap="none" normalizeH="0" baseline="0" dirty="0" err="1" smtClean="0">
                <a:ln>
                  <a:noFill/>
                </a:ln>
                <a:solidFill>
                  <a:schemeClr val="tx1"/>
                </a:solidFill>
                <a:effectLst/>
                <a:ea typeface="Batang" pitchFamily="18" charset="-127"/>
                <a:cs typeface="Times New Roman" pitchFamily="18" charset="0"/>
              </a:rPr>
              <a:t>зміст</a:t>
            </a:r>
            <a:r>
              <a:rPr kumimoji="0" lang="ru-RU" altLang="ko-KR" sz="14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1400" b="0" i="0" u="none" strike="noStrike" cap="none" normalizeH="0" baseline="0" dirty="0" err="1" smtClean="0">
                <a:ln>
                  <a:noFill/>
                </a:ln>
                <a:solidFill>
                  <a:schemeClr val="tx1"/>
                </a:solidFill>
                <a:effectLst/>
                <a:ea typeface="Batang" pitchFamily="18" charset="-127"/>
                <a:cs typeface="Times New Roman" pitchFamily="18" charset="0"/>
              </a:rPr>
              <a:t>інсайдерського</a:t>
            </a:r>
            <a:r>
              <a:rPr kumimoji="0" lang="ru-RU" altLang="ko-KR" sz="14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1400" b="0" i="0" u="none" strike="noStrike" cap="none" normalizeH="0" baseline="0" dirty="0" err="1" smtClean="0">
                <a:ln>
                  <a:noFill/>
                </a:ln>
                <a:solidFill>
                  <a:schemeClr val="tx1"/>
                </a:solidFill>
                <a:effectLst/>
                <a:ea typeface="Batang" pitchFamily="18" charset="-127"/>
                <a:cs typeface="Times New Roman" pitchFamily="18" charset="0"/>
              </a:rPr>
              <a:t>повідомлення</a:t>
            </a:r>
            <a:r>
              <a:rPr kumimoji="0" lang="ru-RU" altLang="ko-KR" sz="14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1400" b="0" i="0" u="none" strike="noStrike" cap="none" normalizeH="0" baseline="0" dirty="0" err="1" smtClean="0">
                <a:ln>
                  <a:noFill/>
                </a:ln>
                <a:solidFill>
                  <a:schemeClr val="tx1"/>
                </a:solidFill>
                <a:effectLst/>
                <a:ea typeface="Batang" pitchFamily="18" charset="-127"/>
                <a:cs typeface="Times New Roman" pitchFamily="18" charset="0"/>
              </a:rPr>
              <a:t>допоможе</a:t>
            </a:r>
            <a:r>
              <a:rPr kumimoji="0" lang="ru-RU" altLang="ko-KR" sz="1400" b="0" i="0" u="none" strike="noStrike" cap="none" normalizeH="0" baseline="0" dirty="0" smtClean="0">
                <a:ln>
                  <a:noFill/>
                </a:ln>
                <a:solidFill>
                  <a:schemeClr val="tx1"/>
                </a:solidFill>
                <a:effectLst/>
                <a:ea typeface="Batang" pitchFamily="18" charset="-127"/>
                <a:cs typeface="Times New Roman" pitchFamily="18" charset="0"/>
              </a:rPr>
              <a:t> оперативно </a:t>
            </a:r>
            <a:r>
              <a:rPr kumimoji="0" lang="ru-RU" altLang="ko-KR" sz="1400" b="0" i="0" u="none" strike="noStrike" cap="none" normalizeH="0" baseline="0" dirty="0" err="1" smtClean="0">
                <a:ln>
                  <a:noFill/>
                </a:ln>
                <a:solidFill>
                  <a:schemeClr val="tx1"/>
                </a:solidFill>
                <a:effectLst/>
                <a:ea typeface="Batang" pitchFamily="18" charset="-127"/>
                <a:cs typeface="Times New Roman" pitchFamily="18" charset="0"/>
              </a:rPr>
              <a:t>відстежити</a:t>
            </a:r>
            <a:r>
              <a:rPr kumimoji="0" lang="ru-RU" altLang="ko-KR" sz="14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altLang="ko-KR" sz="1400" b="0" i="0" u="none" strike="noStrike" cap="none" normalizeH="0" baseline="0" dirty="0" err="1" smtClean="0">
                <a:ln>
                  <a:noFill/>
                </a:ln>
                <a:solidFill>
                  <a:schemeClr val="tx1"/>
                </a:solidFill>
                <a:effectLst/>
                <a:ea typeface="Batang" pitchFamily="18" charset="-127"/>
                <a:cs typeface="Times New Roman" pitchFamily="18" charset="0"/>
              </a:rPr>
              <a:t>витік</a:t>
            </a:r>
            <a:r>
              <a:rPr kumimoji="0" lang="ru-RU" altLang="ko-KR" sz="1400" b="0" i="0" u="none" strike="noStrike" cap="none" normalizeH="0" baseline="0" dirty="0" smtClean="0">
                <a:ln>
                  <a:noFill/>
                </a:ln>
                <a:solidFill>
                  <a:schemeClr val="tx1"/>
                </a:solidFill>
                <a:effectLst/>
                <a:ea typeface="Batang" pitchFamily="18" charset="-127"/>
                <a:cs typeface="Times New Roman" pitchFamily="18" charset="0"/>
              </a:rPr>
              <a:t> практично в </a:t>
            </a:r>
            <a:r>
              <a:rPr kumimoji="0" lang="ru-RU" altLang="ko-KR" sz="1400" b="0" i="0" u="none" strike="noStrike" cap="none" normalizeH="0" baseline="0" dirty="0" err="1" smtClean="0">
                <a:ln>
                  <a:noFill/>
                </a:ln>
                <a:solidFill>
                  <a:schemeClr val="tx1"/>
                </a:solidFill>
                <a:effectLst/>
                <a:ea typeface="Batang" pitchFamily="18" charset="-127"/>
                <a:cs typeface="Times New Roman" pitchFamily="18" charset="0"/>
              </a:rPr>
              <a:t>онлайні</a:t>
            </a:r>
            <a:r>
              <a:rPr kumimoji="0" lang="ru-RU" altLang="ko-KR" sz="1400" b="0" i="0" u="none" strike="noStrike" cap="none" normalizeH="0" baseline="0" dirty="0" smtClean="0">
                <a:ln>
                  <a:noFill/>
                </a:ln>
                <a:solidFill>
                  <a:schemeClr val="tx1"/>
                </a:solidFill>
                <a:effectLst/>
                <a:ea typeface="Batang" pitchFamily="18" charset="-127"/>
                <a:cs typeface="Times New Roman" pitchFamily="18" charset="0"/>
              </a:rPr>
              <a:t>.</a:t>
            </a:r>
            <a:endParaRPr kumimoji="0" lang="uk-UA" altLang="ko-KR" sz="1400" b="0" i="0" u="none" strike="noStrike" cap="none" normalizeH="0" baseline="0" dirty="0" smtClean="0">
              <a:ln>
                <a:noFill/>
              </a:ln>
              <a:solidFill>
                <a:schemeClr val="tx1"/>
              </a:solidFill>
              <a:effectLst/>
              <a:cs typeface="Arial" pitchFamily="34" charset="0"/>
            </a:endParaRPr>
          </a:p>
          <a:p>
            <a:pPr marL="0" marR="0" lvl="0" indent="485775" algn="just" defTabSz="914400" rtl="0" eaLnBrk="0" fontAlgn="base" latinLnBrk="0" hangingPunct="0">
              <a:lnSpc>
                <a:spcPct val="100000"/>
              </a:lnSpc>
              <a:spcBef>
                <a:spcPct val="0"/>
              </a:spcBef>
              <a:spcAft>
                <a:spcPct val="0"/>
              </a:spcAft>
              <a:buClrTx/>
              <a:buSzTx/>
              <a:buFontTx/>
              <a:buNone/>
              <a:tabLst/>
            </a:pPr>
            <a:r>
              <a:rPr kumimoji="0" lang="uk-UA" altLang="ko-KR" b="1" i="1" u="none" strike="noStrike" cap="none" normalizeH="0" baseline="0" dirty="0" smtClean="0">
                <a:ln>
                  <a:noFill/>
                </a:ln>
                <a:solidFill>
                  <a:srgbClr val="0070C0"/>
                </a:solidFill>
                <a:effectLst/>
                <a:ea typeface="Batang" pitchFamily="18" charset="-127"/>
                <a:cs typeface="Times New Roman" pitchFamily="18" charset="0"/>
              </a:rPr>
              <a:t>Контекстний контроль</a:t>
            </a:r>
            <a:r>
              <a:rPr kumimoji="0" lang="uk-UA" altLang="ko-KR" b="1" i="0" u="none" strike="noStrike" cap="none" normalizeH="0" baseline="0" dirty="0" smtClean="0">
                <a:ln>
                  <a:noFill/>
                </a:ln>
                <a:solidFill>
                  <a:srgbClr val="0070C0"/>
                </a:solidFill>
                <a:effectLst/>
                <a:ea typeface="Batang" pitchFamily="18" charset="-127"/>
                <a:cs typeface="Times New Roman" pitchFamily="18" charset="0"/>
              </a:rPr>
              <a:t>, </a:t>
            </a:r>
            <a:r>
              <a:rPr kumimoji="0" lang="uk-UA" altLang="ko-KR" b="0" i="0" u="none" strike="noStrike" cap="none" normalizeH="0" baseline="0" dirty="0" smtClean="0">
                <a:ln>
                  <a:noFill/>
                </a:ln>
                <a:solidFill>
                  <a:schemeClr val="tx1"/>
                </a:solidFill>
                <a:effectLst/>
                <a:ea typeface="Batang" pitchFamily="18" charset="-127"/>
                <a:cs typeface="Times New Roman" pitchFamily="18" charset="0"/>
              </a:rPr>
              <a:t>при якому відстежуються операції з файлами визначеного формату, розміру або локалізації добре підходить для захисту від переміщення нетипових для звичайного документообігу файлів, таких як </a:t>
            </a:r>
            <a:r>
              <a:rPr kumimoji="0" lang="ru-RU" altLang="ko-KR" b="0" i="0" u="none" strike="noStrike" cap="none" normalizeH="0" baseline="0" dirty="0" smtClean="0">
                <a:ln>
                  <a:noFill/>
                </a:ln>
                <a:solidFill>
                  <a:schemeClr val="tx1"/>
                </a:solidFill>
                <a:effectLst/>
                <a:ea typeface="Batang" pitchFamily="18" charset="-127"/>
                <a:cs typeface="Times New Roman" pitchFamily="18" charset="0"/>
              </a:rPr>
              <a:t>CAD</a:t>
            </a:r>
            <a:r>
              <a:rPr kumimoji="0" lang="uk-UA" altLang="ko-KR" b="0" i="0" u="none" strike="noStrike" cap="none" normalizeH="0" baseline="0" dirty="0" smtClean="0">
                <a:ln>
                  <a:noFill/>
                </a:ln>
                <a:solidFill>
                  <a:schemeClr val="tx1"/>
                </a:solidFill>
                <a:effectLst/>
                <a:ea typeface="Batang" pitchFamily="18" charset="-127"/>
                <a:cs typeface="Times New Roman" pitchFamily="18" charset="0"/>
              </a:rPr>
              <a:t>-файли, або закриті паролем архіви. Крім того, якщо до захищуваних файлів має доступ обмежене число співробітників, з успіхом може застосовуватися такий вид контекстного контролю, як відстеження відправників і одержувачів поштових повідомлень, що містять конфіденційну інформацію.</a:t>
            </a:r>
            <a:endParaRPr kumimoji="0" lang="uk-UA" altLang="ko-KR"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1696</TotalTime>
  <Words>3276</Words>
  <Application>Microsoft Office PowerPoint</Application>
  <PresentationFormat>Экран (4:3)</PresentationFormat>
  <Paragraphs>183</Paragraphs>
  <Slides>23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І н с т р у м е н т и     к і б е р б е з п  е к и .</vt:lpstr>
      <vt:lpstr>І н с т р у м е н т и     к і б е р б е з п  е к и .                                                      </vt:lpstr>
      <vt:lpstr>І н с т р у м е н т и     к і б е р б е з п  е к и .</vt:lpstr>
      <vt:lpstr>І н с т р у м е н т и     к і б е р б е з п  е к и .</vt:lpstr>
      <vt:lpstr> І н с т р у м е н т и     к і б е р б е з п  е к и .</vt:lpstr>
      <vt:lpstr> І н с т р у м е н т и     к і б е р б е з п  е к и . </vt:lpstr>
      <vt:lpstr> І н с т р у м е н т и     к і б е р б е з п  е к и .</vt:lpstr>
      <vt:lpstr> І н с т р у м е н т и     к і б е р б е з п  е к и .</vt:lpstr>
      <vt:lpstr> І н с т р у м е н т и     к і б е р б е з п  е к и .</vt:lpstr>
      <vt:lpstr> І н с т р у м е н т и     к і б е р б е з п  е к и .</vt:lpstr>
      <vt:lpstr> І н с т р у м е н т и     к і б е р б е з п  е к и .</vt:lpstr>
      <vt:lpstr> І н с т р у м е н т и     к і б е р б е з п  е к и .</vt:lpstr>
      <vt:lpstr> І н с т р у м е н т и     к і б е р б е з п  е к и .</vt:lpstr>
      <vt:lpstr> І н с т р у м е н т и     к і б е р б е з п  е к и .</vt:lpstr>
      <vt:lpstr> І н с т р у м е н т и     к і б е р б е з п  е к и .</vt:lpstr>
      <vt:lpstr> І н с т р у м е н т и     к і б е р б е з п  е к и .</vt:lpstr>
      <vt:lpstr> І н с т р у м е н т и     к і б е р б е з п  е к и .</vt:lpstr>
      <vt:lpstr> І н с т р у м е н т и     к і б е р б е з п  е к и .</vt:lpstr>
      <vt:lpstr> І н с т р у м е н т и     к і б е р б е з п  е к и .</vt:lpstr>
      <vt:lpstr> І н с т р у м е н т и     к і б е р б е з п  е к и .</vt:lpstr>
      <vt:lpstr>                                                      С и с т е м и   б а н к і в с ь к о ї   б е з п  е к и .</vt:lpstr>
      <vt:lpstr> І н с т р у м е н т и     к і б е р б е з п  е к и . </vt:lpstr>
      <vt:lpstr> І н с т р у м е н т и     к і б е р б е з п  е к и .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 и с т е м и   б а н к і в с ь к о ї   б е з п  е к и .</dc:title>
  <dc:creator>User</dc:creator>
  <cp:lastModifiedBy>User</cp:lastModifiedBy>
  <cp:revision>157</cp:revision>
  <dcterms:created xsi:type="dcterms:W3CDTF">2018-09-16T10:38:38Z</dcterms:created>
  <dcterms:modified xsi:type="dcterms:W3CDTF">2021-10-03T13:52:20Z</dcterms:modified>
</cp:coreProperties>
</file>