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52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5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084784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Організація офісу управління проєктами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833199" y="4084439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Організація офісу управління проєктами є важливим елементом успішного виконання проєктів. Дізнайтеся про значення, функції та структуру офісу, а також про інструменти та системи, що використовуються для управління проєктами.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725091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Значення організації офісу управління проєктами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2620685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F3343"/>
          </a:solidFill>
          <a:ln/>
        </p:spPr>
      </p:sp>
      <p:sp>
        <p:nvSpPr>
          <p:cNvPr id="7" name="Text 4"/>
          <p:cNvSpPr/>
          <p:nvPr/>
        </p:nvSpPr>
        <p:spPr>
          <a:xfrm>
            <a:off x="1022152" y="2662357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1555313" y="2697004"/>
            <a:ext cx="3520440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Центральне керування </a:t>
            </a:r>
            <a:r>
              <a:rPr lang="en-US" sz="2187" dirty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💡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1555313" y="3273981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Організація офісу управління проєктами забезпечує централізоване керування проєктами, що дозволяє підвищити координацію і контроль.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833199" y="4380547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F3343"/>
          </a:solidFill>
          <a:ln/>
        </p:spPr>
      </p:sp>
      <p:sp>
        <p:nvSpPr>
          <p:cNvPr id="11" name="Text 8"/>
          <p:cNvSpPr/>
          <p:nvPr/>
        </p:nvSpPr>
        <p:spPr>
          <a:xfrm>
            <a:off x="995482" y="4422219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1555313" y="4456867"/>
            <a:ext cx="4472940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Ефективність та ефективність </a:t>
            </a:r>
            <a:r>
              <a:rPr lang="en-US" sz="2187" dirty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🚀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1555313" y="5033843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Використання стандартизованих процесів та процедур у офісі управління проєктами посилює ефективність та ефективність виконання проєктів.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833199" y="6140410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F3343"/>
          </a:solidFill>
          <a:ln/>
        </p:spPr>
      </p:sp>
      <p:sp>
        <p:nvSpPr>
          <p:cNvPr id="15" name="Text 12"/>
          <p:cNvSpPr/>
          <p:nvPr/>
        </p:nvSpPr>
        <p:spPr>
          <a:xfrm>
            <a:off x="991672" y="6182082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1555313" y="6216729"/>
            <a:ext cx="3649980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Швидка передача знань </a:t>
            </a:r>
            <a:r>
              <a:rPr lang="en-US" sz="2187" dirty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📚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1555313" y="6793706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Офіс управління проєктами дозволяє швидко і ефективно передавати інформацію та кращі практики між проєктними командами.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765578"/>
            <a:ext cx="99136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Функції офісу управління проєктами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348389" y="3015377"/>
            <a:ext cx="207680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Стандартизація</a:t>
            </a:r>
            <a:endParaRPr lang="en-US" sz="2624" dirty="0"/>
          </a:p>
        </p:txBody>
      </p:sp>
      <p:sp>
        <p:nvSpPr>
          <p:cNvPr id="6" name="Text 4"/>
          <p:cNvSpPr/>
          <p:nvPr/>
        </p:nvSpPr>
        <p:spPr>
          <a:xfrm>
            <a:off x="2348389" y="4070509"/>
            <a:ext cx="20768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Розробка стандартів та політик, що вдосконалюють процеси управління проєктами.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4974788" y="3015377"/>
            <a:ext cx="207680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Навчання та розвиток</a:t>
            </a:r>
            <a:endParaRPr lang="en-US" sz="2624" dirty="0"/>
          </a:p>
        </p:txBody>
      </p:sp>
      <p:sp>
        <p:nvSpPr>
          <p:cNvPr id="8" name="Text 6"/>
          <p:cNvSpPr/>
          <p:nvPr/>
        </p:nvSpPr>
        <p:spPr>
          <a:xfrm>
            <a:off x="4974788" y="4070509"/>
            <a:ext cx="20768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Надання навчальних програм та розвиток навичок співробітників у сфері управління проєктами.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601188" y="3015377"/>
            <a:ext cx="2076807" cy="12494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Налаштування методологій</a:t>
            </a:r>
            <a:endParaRPr lang="en-US" sz="2624" dirty="0"/>
          </a:p>
        </p:txBody>
      </p:sp>
      <p:sp>
        <p:nvSpPr>
          <p:cNvPr id="10" name="Text 8"/>
          <p:cNvSpPr/>
          <p:nvPr/>
        </p:nvSpPr>
        <p:spPr>
          <a:xfrm>
            <a:off x="7601188" y="4486989"/>
            <a:ext cx="20768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Аналіз, впровадження та підтримка існуючих процесів та методологій.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10227588" y="3015377"/>
            <a:ext cx="207680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Моніторинг та звітність</a:t>
            </a:r>
            <a:endParaRPr lang="en-US" sz="2624" dirty="0"/>
          </a:p>
        </p:txBody>
      </p:sp>
      <p:sp>
        <p:nvSpPr>
          <p:cNvPr id="12" name="Text 10"/>
          <p:cNvSpPr/>
          <p:nvPr/>
        </p:nvSpPr>
        <p:spPr>
          <a:xfrm>
            <a:off x="10227588" y="4070509"/>
            <a:ext cx="20768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Моніторинг проектів, аналіз результатів та складання звітів для стейкхолдерів.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931664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Структура офісу управління проєктами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2764750"/>
            <a:ext cx="3088958" cy="19090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48389" y="4951452"/>
            <a:ext cx="30889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Функціональна структура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348389" y="5867995"/>
            <a:ext cx="30889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Офіс включає фахівців з різних функціональних областей для підтримки проектів у всіх аспектах.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602" y="2764750"/>
            <a:ext cx="3088958" cy="190904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70602" y="4951452"/>
            <a:ext cx="27660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Матрична структура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770602" y="5520809"/>
            <a:ext cx="308895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Офіс співпрацює з існуючими функціональними підрозділами організації, надаючи їм підтримку та додаткові ресурси.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816" y="2764750"/>
            <a:ext cx="3089077" cy="190916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92816" y="4951571"/>
            <a:ext cx="25603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Змішана структура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192816" y="5520928"/>
            <a:ext cx="308907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Офіс комбінує елементи функціональної та матричної структур для оптимального підтримки проєктів.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784866"/>
            <a:ext cx="9933503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Інструменти та системи, використовувані в офісі управління проєктами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703790" y="4312325"/>
            <a:ext cx="957810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Системи управління портфелем проєктів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2703790" y="4756547"/>
            <a:ext cx="957810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Інструменти планування та контролю проєктів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2703790" y="5200769"/>
            <a:ext cx="957810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Системи керування ризиками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2703790" y="5644991"/>
            <a:ext cx="957810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Системи звітності та моніторингу проєктів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2703790" y="6089213"/>
            <a:ext cx="957810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Комунікаційні та спільні робочі засоби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999649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Ролі та обов'язки персоналу офісу управління проєктами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348389" y="2832735"/>
            <a:ext cx="4855726" cy="2087523"/>
          </a:xfrm>
          <a:prstGeom prst="roundRect">
            <a:avLst>
              <a:gd name="adj" fmla="val 3193"/>
            </a:avLst>
          </a:prstGeom>
          <a:solidFill>
            <a:srgbClr val="2F3343"/>
          </a:solidFill>
          <a:ln/>
        </p:spPr>
      </p:sp>
      <p:sp>
        <p:nvSpPr>
          <p:cNvPr id="6" name="Text 4"/>
          <p:cNvSpPr/>
          <p:nvPr/>
        </p:nvSpPr>
        <p:spPr>
          <a:xfrm>
            <a:off x="2570559" y="3054906"/>
            <a:ext cx="4411385" cy="701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Керівник офісу управління проєктами </a:t>
            </a:r>
            <a:r>
              <a:rPr lang="en-US" sz="2187" dirty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🎯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570559" y="3979069"/>
            <a:ext cx="441138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Відповідає за загальне керування офісом та розвиток стратегії управління проєктами.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2832735"/>
            <a:ext cx="4855726" cy="2087523"/>
          </a:xfrm>
          <a:prstGeom prst="roundRect">
            <a:avLst>
              <a:gd name="adj" fmla="val 3193"/>
            </a:avLst>
          </a:prstGeom>
          <a:solidFill>
            <a:srgbClr val="2F3343"/>
          </a:solidFill>
          <a:ln/>
        </p:spPr>
      </p:sp>
      <p:sp>
        <p:nvSpPr>
          <p:cNvPr id="9" name="Text 7"/>
          <p:cNvSpPr/>
          <p:nvPr/>
        </p:nvSpPr>
        <p:spPr>
          <a:xfrm>
            <a:off x="7648456" y="3054906"/>
            <a:ext cx="3810000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Спеціаліст з методологій </a:t>
            </a:r>
            <a:r>
              <a:rPr lang="en-US" sz="2187" dirty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📚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48456" y="3631883"/>
            <a:ext cx="441138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Створює та підтримує методології управління проєктами та надає консультації командам проєктів.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348389" y="5142428"/>
            <a:ext cx="4855726" cy="2087523"/>
          </a:xfrm>
          <a:prstGeom prst="roundRect">
            <a:avLst>
              <a:gd name="adj" fmla="val 3193"/>
            </a:avLst>
          </a:prstGeom>
          <a:solidFill>
            <a:srgbClr val="2F3343"/>
          </a:solidFill>
          <a:ln/>
        </p:spPr>
      </p:sp>
      <p:sp>
        <p:nvSpPr>
          <p:cNvPr id="12" name="Text 10"/>
          <p:cNvSpPr/>
          <p:nvPr/>
        </p:nvSpPr>
        <p:spPr>
          <a:xfrm>
            <a:off x="2570559" y="5364599"/>
            <a:ext cx="2506980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Аналітик даних </a:t>
            </a:r>
            <a:r>
              <a:rPr lang="en-US" sz="2187" dirty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📊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570559" y="5941576"/>
            <a:ext cx="441138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Відповідає за аналіз даних та створення звітів, що допомагають оцінити продуктивність проєктів.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5142428"/>
            <a:ext cx="4855726" cy="2087523"/>
          </a:xfrm>
          <a:prstGeom prst="roundRect">
            <a:avLst>
              <a:gd name="adj" fmla="val 3193"/>
            </a:avLst>
          </a:prstGeom>
          <a:solidFill>
            <a:srgbClr val="2F3343"/>
          </a:solidFill>
          <a:ln/>
        </p:spPr>
      </p:sp>
      <p:sp>
        <p:nvSpPr>
          <p:cNvPr id="15" name="Text 13"/>
          <p:cNvSpPr/>
          <p:nvPr/>
        </p:nvSpPr>
        <p:spPr>
          <a:xfrm>
            <a:off x="7648456" y="5364599"/>
            <a:ext cx="3436620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Координатор ресурсів </a:t>
            </a:r>
            <a:r>
              <a:rPr lang="en-US" sz="2187" dirty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🔄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48456" y="5941576"/>
            <a:ext cx="441138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Відповідає за розподіл ресурсів та координацію співпраці між командами проєктів.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957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6218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269813" y="2759869"/>
            <a:ext cx="8090654" cy="11310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453"/>
              </a:lnSpc>
              <a:buNone/>
            </a:pPr>
            <a:r>
              <a:rPr lang="en-US" sz="3563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Впровадження офісу управління проєктами в організацію</a:t>
            </a:r>
            <a:endParaRPr lang="en-US" sz="3563" dirty="0"/>
          </a:p>
        </p:txBody>
      </p:sp>
      <p:sp>
        <p:nvSpPr>
          <p:cNvPr id="6" name="Shape 3"/>
          <p:cNvSpPr/>
          <p:nvPr/>
        </p:nvSpPr>
        <p:spPr>
          <a:xfrm>
            <a:off x="7303770" y="4162425"/>
            <a:ext cx="22622" cy="3569851"/>
          </a:xfrm>
          <a:prstGeom prst="rect">
            <a:avLst/>
          </a:prstGeom>
          <a:solidFill>
            <a:srgbClr val="6EB9FC"/>
          </a:solidFill>
          <a:ln/>
        </p:spPr>
      </p:sp>
      <p:sp>
        <p:nvSpPr>
          <p:cNvPr id="7" name="Shape 4"/>
          <p:cNvSpPr/>
          <p:nvPr/>
        </p:nvSpPr>
        <p:spPr>
          <a:xfrm>
            <a:off x="7518678" y="4496038"/>
            <a:ext cx="633412" cy="22622"/>
          </a:xfrm>
          <a:prstGeom prst="rect">
            <a:avLst/>
          </a:prstGeom>
          <a:solidFill>
            <a:srgbClr val="6EB9FC"/>
          </a:solidFill>
          <a:ln/>
        </p:spPr>
      </p:sp>
      <p:sp>
        <p:nvSpPr>
          <p:cNvPr id="8" name="Shape 5"/>
          <p:cNvSpPr/>
          <p:nvPr/>
        </p:nvSpPr>
        <p:spPr>
          <a:xfrm>
            <a:off x="7111484" y="4303871"/>
            <a:ext cx="407194" cy="407194"/>
          </a:xfrm>
          <a:prstGeom prst="roundRect">
            <a:avLst>
              <a:gd name="adj" fmla="val 13333"/>
            </a:avLst>
          </a:prstGeom>
          <a:solidFill>
            <a:srgbClr val="2F3343"/>
          </a:solidFill>
          <a:ln/>
        </p:spPr>
      </p:sp>
      <p:sp>
        <p:nvSpPr>
          <p:cNvPr id="9" name="Text 6"/>
          <p:cNvSpPr/>
          <p:nvPr/>
        </p:nvSpPr>
        <p:spPr>
          <a:xfrm>
            <a:off x="7265551" y="4337804"/>
            <a:ext cx="99060" cy="339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72"/>
              </a:lnSpc>
              <a:buNone/>
            </a:pPr>
            <a:r>
              <a:rPr lang="en-US" sz="2138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138" dirty="0"/>
          </a:p>
        </p:txBody>
      </p:sp>
      <p:sp>
        <p:nvSpPr>
          <p:cNvPr id="10" name="Text 7"/>
          <p:cNvSpPr/>
          <p:nvPr/>
        </p:nvSpPr>
        <p:spPr>
          <a:xfrm>
            <a:off x="8310443" y="4343400"/>
            <a:ext cx="1809750" cy="2827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27"/>
              </a:lnSpc>
              <a:buNone/>
            </a:pPr>
            <a:r>
              <a:rPr lang="en-US" sz="1781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Аналіз потреб</a:t>
            </a:r>
            <a:endParaRPr lang="en-US" sz="1781" dirty="0"/>
          </a:p>
        </p:txBody>
      </p:sp>
      <p:sp>
        <p:nvSpPr>
          <p:cNvPr id="11" name="Text 8"/>
          <p:cNvSpPr/>
          <p:nvPr/>
        </p:nvSpPr>
        <p:spPr>
          <a:xfrm>
            <a:off x="8310443" y="4807148"/>
            <a:ext cx="3050024" cy="868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80"/>
              </a:lnSpc>
              <a:buNone/>
            </a:pPr>
            <a:r>
              <a:rPr lang="en-US" sz="1425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Визначте необхідність в офісі управління проєктами та визначте його функції та ресурси.</a:t>
            </a:r>
            <a:endParaRPr lang="en-US" sz="1425" dirty="0"/>
          </a:p>
        </p:txBody>
      </p:sp>
      <p:sp>
        <p:nvSpPr>
          <p:cNvPr id="12" name="Shape 9"/>
          <p:cNvSpPr/>
          <p:nvPr/>
        </p:nvSpPr>
        <p:spPr>
          <a:xfrm>
            <a:off x="6478072" y="5400913"/>
            <a:ext cx="633412" cy="22622"/>
          </a:xfrm>
          <a:prstGeom prst="rect">
            <a:avLst/>
          </a:prstGeom>
          <a:solidFill>
            <a:srgbClr val="6EB9FC"/>
          </a:solidFill>
          <a:ln/>
        </p:spPr>
      </p:sp>
      <p:sp>
        <p:nvSpPr>
          <p:cNvPr id="13" name="Shape 10"/>
          <p:cNvSpPr/>
          <p:nvPr/>
        </p:nvSpPr>
        <p:spPr>
          <a:xfrm>
            <a:off x="7111484" y="5208746"/>
            <a:ext cx="407194" cy="407194"/>
          </a:xfrm>
          <a:prstGeom prst="roundRect">
            <a:avLst>
              <a:gd name="adj" fmla="val 13333"/>
            </a:avLst>
          </a:prstGeom>
          <a:solidFill>
            <a:srgbClr val="2F3343"/>
          </a:solidFill>
          <a:ln/>
        </p:spPr>
      </p:sp>
      <p:sp>
        <p:nvSpPr>
          <p:cNvPr id="14" name="Text 11"/>
          <p:cNvSpPr/>
          <p:nvPr/>
        </p:nvSpPr>
        <p:spPr>
          <a:xfrm>
            <a:off x="7242691" y="5242679"/>
            <a:ext cx="144780" cy="339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72"/>
              </a:lnSpc>
              <a:buNone/>
            </a:pPr>
            <a:r>
              <a:rPr lang="en-US" sz="2138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138" dirty="0"/>
          </a:p>
        </p:txBody>
      </p:sp>
      <p:sp>
        <p:nvSpPr>
          <p:cNvPr id="15" name="Text 12"/>
          <p:cNvSpPr/>
          <p:nvPr/>
        </p:nvSpPr>
        <p:spPr>
          <a:xfrm>
            <a:off x="4315658" y="5248275"/>
            <a:ext cx="2004060" cy="2827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227"/>
              </a:lnSpc>
              <a:buNone/>
            </a:pPr>
            <a:r>
              <a:rPr lang="en-US" sz="1781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Розробка стратегії</a:t>
            </a:r>
            <a:endParaRPr lang="en-US" sz="1781" dirty="0"/>
          </a:p>
        </p:txBody>
      </p:sp>
      <p:sp>
        <p:nvSpPr>
          <p:cNvPr id="16" name="Text 13"/>
          <p:cNvSpPr/>
          <p:nvPr/>
        </p:nvSpPr>
        <p:spPr>
          <a:xfrm>
            <a:off x="3269813" y="5712023"/>
            <a:ext cx="3049905" cy="868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280"/>
              </a:lnSpc>
              <a:buNone/>
            </a:pPr>
            <a:r>
              <a:rPr lang="en-US" sz="1425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Розробіть план для впровадження офісу та визначте кроки для досягнення мети.</a:t>
            </a:r>
            <a:endParaRPr lang="en-US" sz="1425" dirty="0"/>
          </a:p>
        </p:txBody>
      </p:sp>
      <p:sp>
        <p:nvSpPr>
          <p:cNvPr id="17" name="Shape 14"/>
          <p:cNvSpPr/>
          <p:nvPr/>
        </p:nvSpPr>
        <p:spPr>
          <a:xfrm>
            <a:off x="7518678" y="6371392"/>
            <a:ext cx="633412" cy="22622"/>
          </a:xfrm>
          <a:prstGeom prst="rect">
            <a:avLst/>
          </a:prstGeom>
          <a:solidFill>
            <a:srgbClr val="6EB9FC"/>
          </a:solidFill>
          <a:ln/>
        </p:spPr>
      </p:sp>
      <p:sp>
        <p:nvSpPr>
          <p:cNvPr id="18" name="Shape 15"/>
          <p:cNvSpPr/>
          <p:nvPr/>
        </p:nvSpPr>
        <p:spPr>
          <a:xfrm>
            <a:off x="7111484" y="6179225"/>
            <a:ext cx="407194" cy="407194"/>
          </a:xfrm>
          <a:prstGeom prst="roundRect">
            <a:avLst>
              <a:gd name="adj" fmla="val 13333"/>
            </a:avLst>
          </a:prstGeom>
          <a:solidFill>
            <a:srgbClr val="2F3343"/>
          </a:solidFill>
          <a:ln/>
        </p:spPr>
      </p:sp>
      <p:sp>
        <p:nvSpPr>
          <p:cNvPr id="19" name="Text 16"/>
          <p:cNvSpPr/>
          <p:nvPr/>
        </p:nvSpPr>
        <p:spPr>
          <a:xfrm>
            <a:off x="7238881" y="6213158"/>
            <a:ext cx="152400" cy="339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72"/>
              </a:lnSpc>
              <a:buNone/>
            </a:pPr>
            <a:r>
              <a:rPr lang="en-US" sz="2138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138" dirty="0"/>
          </a:p>
        </p:txBody>
      </p:sp>
      <p:sp>
        <p:nvSpPr>
          <p:cNvPr id="20" name="Text 17"/>
          <p:cNvSpPr/>
          <p:nvPr/>
        </p:nvSpPr>
        <p:spPr>
          <a:xfrm>
            <a:off x="8310443" y="6218753"/>
            <a:ext cx="2956560" cy="2827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27"/>
              </a:lnSpc>
              <a:buNone/>
            </a:pPr>
            <a:r>
              <a:rPr lang="en-US" sz="1781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Впровадження та навчання</a:t>
            </a:r>
            <a:endParaRPr lang="en-US" sz="1781" dirty="0"/>
          </a:p>
        </p:txBody>
      </p:sp>
      <p:sp>
        <p:nvSpPr>
          <p:cNvPr id="21" name="Text 18"/>
          <p:cNvSpPr/>
          <p:nvPr/>
        </p:nvSpPr>
        <p:spPr>
          <a:xfrm>
            <a:off x="8310443" y="6682502"/>
            <a:ext cx="3050024" cy="868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80"/>
              </a:lnSpc>
              <a:buNone/>
            </a:pPr>
            <a:r>
              <a:rPr lang="en-US" sz="1425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Реалізуйте офіс та надайте навчання співробітникам щодо його функцій та процесів.</a:t>
            </a:r>
            <a:endParaRPr lang="en-US" sz="14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>
              <a:alpha val="8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348389" y="2476738"/>
            <a:ext cx="73456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Основні виклики та вигоди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348389" y="3677960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F3343"/>
          </a:solidFill>
          <a:ln/>
        </p:spPr>
      </p:sp>
      <p:sp>
        <p:nvSpPr>
          <p:cNvPr id="8" name="Text 5"/>
          <p:cNvSpPr/>
          <p:nvPr/>
        </p:nvSpPr>
        <p:spPr>
          <a:xfrm>
            <a:off x="2537341" y="3719632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3070503" y="3754279"/>
            <a:ext cx="2221944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Виклики </a:t>
            </a:r>
            <a:r>
              <a:rPr lang="en-US" sz="2187" dirty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🌪️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3070503" y="4331256"/>
            <a:ext cx="41336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Страх перед змінами, виклики із залученням персоналу та збереженням ефективності в процесі впровадження.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7426285" y="3677960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F3343"/>
          </a:solidFill>
          <a:ln/>
        </p:spPr>
      </p:sp>
      <p:sp>
        <p:nvSpPr>
          <p:cNvPr id="12" name="Text 9"/>
          <p:cNvSpPr/>
          <p:nvPr/>
        </p:nvSpPr>
        <p:spPr>
          <a:xfrm>
            <a:off x="7588568" y="3719632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624" dirty="0"/>
          </a:p>
        </p:txBody>
      </p:sp>
      <p:sp>
        <p:nvSpPr>
          <p:cNvPr id="13" name="Text 10"/>
          <p:cNvSpPr/>
          <p:nvPr/>
        </p:nvSpPr>
        <p:spPr>
          <a:xfrm>
            <a:off x="8148399" y="3754279"/>
            <a:ext cx="2221944" cy="3548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EB9FC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Вигоди </a:t>
            </a:r>
            <a:r>
              <a:rPr lang="en-US" sz="2187" dirty="0">
                <a:solidFill>
                  <a:srgbClr val="00000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🌟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8148399" y="4331256"/>
            <a:ext cx="413361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Покращена контрольованість та координація проєктів, використання кращих практик та швидше прийняття рішень.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</Words>
  <Application>Microsoft Office PowerPoint</Application>
  <PresentationFormat>Довільний</PresentationFormat>
  <Paragraphs>68</Paragraphs>
  <Slides>8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3" baseType="lpstr">
      <vt:lpstr>Arial</vt:lpstr>
      <vt:lpstr>Calibri</vt:lpstr>
      <vt:lpstr>Lora</vt:lpstr>
      <vt:lpstr>Source Sans Pro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Kiril Makarov</cp:lastModifiedBy>
  <cp:revision>2</cp:revision>
  <dcterms:created xsi:type="dcterms:W3CDTF">2023-11-07T13:15:38Z</dcterms:created>
  <dcterms:modified xsi:type="dcterms:W3CDTF">2023-11-07T13:32:51Z</dcterms:modified>
</cp:coreProperties>
</file>