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266" r:id="rId3"/>
    <p:sldId id="309" r:id="rId4"/>
    <p:sldId id="308" r:id="rId5"/>
    <p:sldId id="302" r:id="rId6"/>
    <p:sldId id="287" r:id="rId7"/>
    <p:sldId id="288" r:id="rId8"/>
    <p:sldId id="294" r:id="rId9"/>
    <p:sldId id="289" r:id="rId10"/>
    <p:sldId id="293" r:id="rId11"/>
    <p:sldId id="290" r:id="rId12"/>
    <p:sldId id="291" r:id="rId13"/>
    <p:sldId id="292" r:id="rId14"/>
    <p:sldId id="295" r:id="rId15"/>
    <p:sldId id="276" r:id="rId16"/>
    <p:sldId id="303" r:id="rId17"/>
    <p:sldId id="304" r:id="rId18"/>
    <p:sldId id="277" r:id="rId19"/>
    <p:sldId id="279" r:id="rId20"/>
    <p:sldId id="280" r:id="rId21"/>
    <p:sldId id="281" r:id="rId22"/>
    <p:sldId id="282" r:id="rId23"/>
    <p:sldId id="297" r:id="rId24"/>
    <p:sldId id="298" r:id="rId25"/>
    <p:sldId id="311" r:id="rId26"/>
    <p:sldId id="312" r:id="rId27"/>
    <p:sldId id="284" r:id="rId28"/>
    <p:sldId id="317" r:id="rId29"/>
    <p:sldId id="313" r:id="rId30"/>
    <p:sldId id="314" r:id="rId31"/>
    <p:sldId id="316" r:id="rId32"/>
    <p:sldId id="306" r:id="rId33"/>
    <p:sldId id="285" r:id="rId34"/>
    <p:sldId id="299" r:id="rId35"/>
    <p:sldId id="300" r:id="rId36"/>
    <p:sldId id="301" r:id="rId37"/>
    <p:sldId id="307" r:id="rId38"/>
    <p:sldId id="296" r:id="rId39"/>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868"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5B4DDA-5C45-4325-AD94-7F648AE3DFCA}" type="datetimeFigureOut">
              <a:rPr lang="uk-UA" smtClean="0"/>
              <a:pPr/>
              <a:t>01.05.2025</a:t>
            </a:fld>
            <a:endParaRPr lang="uk-UA"/>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36DFF9-2BDF-4B5A-974B-FA7E2D6540FB}" type="slidenum">
              <a:rPr lang="uk-UA" smtClean="0"/>
              <a:pPr/>
              <a:t>‹№›</a:t>
            </a:fld>
            <a:endParaRPr lang="uk-U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uk-UA"/>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uk-UA"/>
          </a:p>
        </p:txBody>
      </p:sp>
      <p:sp>
        <p:nvSpPr>
          <p:cNvPr id="4" name="Дата 3"/>
          <p:cNvSpPr>
            <a:spLocks noGrp="1"/>
          </p:cNvSpPr>
          <p:nvPr>
            <p:ph type="dt" sz="half" idx="10"/>
          </p:nvPr>
        </p:nvSpPr>
        <p:spPr/>
        <p:txBody>
          <a:bodyPr/>
          <a:lstStyle/>
          <a:p>
            <a:fld id="{7567C65A-EAD7-47E8-B02E-76C274FEF141}" type="datetime1">
              <a:rPr lang="uk-UA" smtClean="0"/>
              <a:pPr/>
              <a:t>01.05.2025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p14="http://schemas.microsoft.com/office/powerpoint/2010/main" val="3267570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F83CEBF9-3062-4AA3-8CA0-CD395E77A025}" type="datetime1">
              <a:rPr lang="uk-UA" smtClean="0"/>
              <a:pPr/>
              <a:t>01.05.2025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p14="http://schemas.microsoft.com/office/powerpoint/2010/main" val="14412259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endParaRPr lang="uk-UA"/>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0425D87E-A4E2-4336-83BB-F88C1637380A}" type="datetime1">
              <a:rPr lang="uk-UA" smtClean="0"/>
              <a:pPr/>
              <a:t>01.05.2025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p14="http://schemas.microsoft.com/office/powerpoint/2010/main" val="46286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B59B12B5-FEF6-46E5-82D2-3FC074870840}" type="datetime1">
              <a:rPr lang="uk-UA" smtClean="0"/>
              <a:pPr/>
              <a:t>01.05.2025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p14="http://schemas.microsoft.com/office/powerpoint/2010/main" val="1134300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uk-UA"/>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F553F48D-2476-4C02-9964-F3DF7D8C3A05}" type="datetime1">
              <a:rPr lang="uk-UA" smtClean="0"/>
              <a:pPr/>
              <a:t>01.05.2025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p14="http://schemas.microsoft.com/office/powerpoint/2010/main" val="2335274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Дата 4"/>
          <p:cNvSpPr>
            <a:spLocks noGrp="1"/>
          </p:cNvSpPr>
          <p:nvPr>
            <p:ph type="dt" sz="half" idx="10"/>
          </p:nvPr>
        </p:nvSpPr>
        <p:spPr/>
        <p:txBody>
          <a:bodyPr/>
          <a:lstStyle/>
          <a:p>
            <a:fld id="{0AACE5FF-ACB6-4BBB-80BD-4DEA17ECE9EF}" type="datetime1">
              <a:rPr lang="uk-UA" smtClean="0"/>
              <a:pPr/>
              <a:t>01.05.2025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p14="http://schemas.microsoft.com/office/powerpoint/2010/main" val="122944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endParaRPr lang="uk-UA"/>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7" name="Дата 6"/>
          <p:cNvSpPr>
            <a:spLocks noGrp="1"/>
          </p:cNvSpPr>
          <p:nvPr>
            <p:ph type="dt" sz="half" idx="10"/>
          </p:nvPr>
        </p:nvSpPr>
        <p:spPr/>
        <p:txBody>
          <a:bodyPr/>
          <a:lstStyle/>
          <a:p>
            <a:fld id="{40CFD728-11B1-45C7-ACEA-07600C09632C}" type="datetime1">
              <a:rPr lang="uk-UA" smtClean="0"/>
              <a:pPr/>
              <a:t>01.05.2025</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p14="http://schemas.microsoft.com/office/powerpoint/2010/main" val="2117780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Дата 2"/>
          <p:cNvSpPr>
            <a:spLocks noGrp="1"/>
          </p:cNvSpPr>
          <p:nvPr>
            <p:ph type="dt" sz="half" idx="10"/>
          </p:nvPr>
        </p:nvSpPr>
        <p:spPr/>
        <p:txBody>
          <a:bodyPr/>
          <a:lstStyle/>
          <a:p>
            <a:fld id="{69C71437-0FA3-4515-9FEC-5B9B1FEF559D}" type="datetime1">
              <a:rPr lang="uk-UA" smtClean="0"/>
              <a:pPr/>
              <a:t>01.05.2025</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p14="http://schemas.microsoft.com/office/powerpoint/2010/main" val="3858173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39DF7A5-ADD4-421A-BA75-C1B052510B97}" type="datetime1">
              <a:rPr lang="uk-UA" smtClean="0"/>
              <a:pPr/>
              <a:t>01.05.2025</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p14="http://schemas.microsoft.com/office/powerpoint/2010/main" val="2104709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6AD1BB54-7C39-43DF-82E5-B918D9AD9280}" type="datetime1">
              <a:rPr lang="uk-UA" smtClean="0"/>
              <a:pPr/>
              <a:t>01.05.2025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p14="http://schemas.microsoft.com/office/powerpoint/2010/main" val="2963644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0B5A0444-4DDB-4AE2-9445-F9FAA61ADF9E}" type="datetime1">
              <a:rPr lang="uk-UA" smtClean="0"/>
              <a:pPr/>
              <a:t>01.05.2025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p14="http://schemas.microsoft.com/office/powerpoint/2010/main" val="2101190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uk-UA"/>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8CEE82-3329-4596-B7AF-96FF1FA7D946}" type="datetime1">
              <a:rPr lang="uk-UA" smtClean="0"/>
              <a:pPr/>
              <a:t>01.05.2025</a:t>
            </a:fld>
            <a:endParaRPr lang="uk-UA"/>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7DC24B-8650-405F-98BC-E78A8ACB2E7F}" type="slidenum">
              <a:rPr lang="uk-UA" smtClean="0"/>
              <a:pPr/>
              <a:t>‹№›</a:t>
            </a:fld>
            <a:endParaRPr lang="uk-UA"/>
          </a:p>
        </p:txBody>
      </p:sp>
    </p:spTree>
    <p:extLst>
      <p:ext uri="{BB962C8B-B14F-4D97-AF65-F5344CB8AC3E}">
        <p14:creationId xmlns:p14="http://schemas.microsoft.com/office/powerpoint/2010/main" val="23390058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hyperlink" Target="https://zakon.rada.gov.ua/laws/show/z0379-96#Text"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41020" y="294004"/>
            <a:ext cx="10515600" cy="5969635"/>
          </a:xfrm>
        </p:spPr>
        <p:txBody>
          <a:bodyPr>
            <a:noAutofit/>
          </a:bodyPr>
          <a:lstStyle/>
          <a:p>
            <a:pPr marL="0" indent="0" algn="ctr">
              <a:buNone/>
            </a:pPr>
            <a:endParaRPr lang="uk-UA" sz="2600" b="1" dirty="0">
              <a:solidFill>
                <a:srgbClr val="FF0000"/>
              </a:solidFill>
              <a:latin typeface="Times New Roman" panose="02020603050405020304" pitchFamily="18" charset="0"/>
              <a:cs typeface="Times New Roman" panose="02020603050405020304" pitchFamily="18" charset="0"/>
            </a:endParaRPr>
          </a:p>
          <a:p>
            <a:pPr marL="0" indent="0" algn="ctr">
              <a:buNone/>
            </a:pPr>
            <a:endParaRPr lang="uk-UA" sz="2600" b="1" dirty="0">
              <a:solidFill>
                <a:srgbClr val="FF0000"/>
              </a:solidFill>
              <a:latin typeface="Times New Roman" panose="02020603050405020304" pitchFamily="18" charset="0"/>
              <a:cs typeface="Times New Roman" panose="02020603050405020304" pitchFamily="18" charset="0"/>
            </a:endParaRPr>
          </a:p>
          <a:p>
            <a:pPr marL="0" indent="0" algn="ctr">
              <a:buNone/>
            </a:pPr>
            <a:r>
              <a:rPr lang="uk-UA" sz="2600" b="1" dirty="0">
                <a:solidFill>
                  <a:schemeClr val="accent1">
                    <a:lumMod val="50000"/>
                  </a:schemeClr>
                </a:solidFill>
                <a:latin typeface="Times New Roman" panose="02020603050405020304" pitchFamily="18" charset="0"/>
                <a:cs typeface="Times New Roman" panose="02020603050405020304" pitchFamily="18" charset="0"/>
              </a:rPr>
              <a:t>ТЕМА 2.6.</a:t>
            </a:r>
          </a:p>
          <a:p>
            <a:pPr marL="0" indent="0" algn="ctr">
              <a:buNone/>
            </a:pPr>
            <a:r>
              <a:rPr lang="uk-UA" sz="2600" b="1" dirty="0">
                <a:solidFill>
                  <a:schemeClr val="accent1">
                    <a:lumMod val="50000"/>
                  </a:schemeClr>
                </a:solidFill>
                <a:latin typeface="Times New Roman" panose="02020603050405020304" pitchFamily="18" charset="0"/>
                <a:cs typeface="Times New Roman" panose="02020603050405020304" pitchFamily="18" charset="0"/>
              </a:rPr>
              <a:t>НОРМУВАННЯ ВІБРАЦІЙНОГО, ЕЛЕКТРОМАГНІТНОГО І РАДІАЦІЙНОГО ЗАБРУДНЕННЯ ДОВКІЛЛЯ</a:t>
            </a:r>
          </a:p>
          <a:p>
            <a:pPr indent="0" algn="ctr">
              <a:spcAft>
                <a:spcPts val="0"/>
              </a:spcAft>
              <a:buNone/>
            </a:pPr>
            <a:endParaRPr lang="uk-UA" sz="26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endParaRPr>
          </a:p>
          <a:p>
            <a:pPr indent="0" algn="ctr">
              <a:spcAft>
                <a:spcPts val="0"/>
              </a:spcAft>
              <a:buNone/>
            </a:pPr>
            <a:r>
              <a:rPr lang="uk-UA" sz="25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ПЛАН:</a:t>
            </a:r>
          </a:p>
          <a:p>
            <a:pPr marL="0" lvl="0" indent="0">
              <a:buNone/>
            </a:pPr>
            <a:r>
              <a:rPr lang="uk-UA" sz="25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1. Нормування вібраційних забруднень довкілля</a:t>
            </a:r>
          </a:p>
          <a:p>
            <a:pPr marL="0" indent="0">
              <a:buNone/>
            </a:pPr>
            <a:r>
              <a:rPr lang="uk-UA" sz="25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2. Нормування електромагнітного забруднення</a:t>
            </a:r>
            <a:endParaRPr lang="en-US" sz="25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US" sz="25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3</a:t>
            </a:r>
            <a:r>
              <a:rPr lang="uk-UA" sz="25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Нормування радіаційного забруднення</a:t>
            </a:r>
          </a:p>
        </p:txBody>
      </p:sp>
      <p:sp>
        <p:nvSpPr>
          <p:cNvPr id="4" name="Номер слайда 3"/>
          <p:cNvSpPr>
            <a:spLocks noGrp="1"/>
          </p:cNvSpPr>
          <p:nvPr>
            <p:ph type="sldNum" sz="quarter" idx="12"/>
          </p:nvPr>
        </p:nvSpPr>
        <p:spPr/>
        <p:txBody>
          <a:bodyPr/>
          <a:lstStyle/>
          <a:p>
            <a:fld id="{D07DC24B-8650-405F-98BC-E78A8ACB2E7F}" type="slidenum">
              <a:rPr lang="uk-UA" smtClean="0"/>
              <a:pPr/>
              <a:t>1</a:t>
            </a:fld>
            <a:endParaRPr lang="uk-UA"/>
          </a:p>
        </p:txBody>
      </p:sp>
    </p:spTree>
    <p:extLst>
      <p:ext uri="{BB962C8B-B14F-4D97-AF65-F5344CB8AC3E}">
        <p14:creationId xmlns:p14="http://schemas.microsoft.com/office/powerpoint/2010/main" val="34930388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D07DC24B-8650-405F-98BC-E78A8ACB2E7F}" type="slidenum">
              <a:rPr lang="uk-UA" smtClean="0"/>
              <a:pPr/>
              <a:t>10</a:t>
            </a:fld>
            <a:endParaRPr lang="uk-UA"/>
          </a:p>
        </p:txBody>
      </p:sp>
      <p:pic>
        <p:nvPicPr>
          <p:cNvPr id="31746" name="Picture 2" descr="image080"/>
          <p:cNvPicPr>
            <a:picLocks noChangeAspect="1" noChangeArrowheads="1"/>
          </p:cNvPicPr>
          <p:nvPr/>
        </p:nvPicPr>
        <p:blipFill>
          <a:blip r:embed="rId2" cstate="print"/>
          <a:srcRect/>
          <a:stretch>
            <a:fillRect/>
          </a:stretch>
        </p:blipFill>
        <p:spPr bwMode="auto">
          <a:xfrm>
            <a:off x="1704109" y="0"/>
            <a:ext cx="9365673" cy="6179259"/>
          </a:xfrm>
          <a:prstGeom prst="rect">
            <a:avLst/>
          </a:prstGeom>
          <a:noFill/>
          <a:ln w="9525">
            <a:noFill/>
            <a:miter lim="800000"/>
            <a:headEnd/>
            <a:tailEnd/>
          </a:ln>
        </p:spPr>
      </p:pic>
      <p:sp>
        <p:nvSpPr>
          <p:cNvPr id="31747" name="Rectangle 3"/>
          <p:cNvSpPr>
            <a:spLocks noChangeArrowheads="1"/>
          </p:cNvSpPr>
          <p:nvPr/>
        </p:nvSpPr>
        <p:spPr bwMode="auto">
          <a:xfrm>
            <a:off x="2673927" y="6190750"/>
            <a:ext cx="74676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2400" i="0" u="none" strike="noStrike" cap="none" normalizeH="0" baseline="0" dirty="0">
                <a:ln>
                  <a:noFill/>
                </a:ln>
                <a:solidFill>
                  <a:srgbClr val="222222"/>
                </a:solidFill>
                <a:effectLst/>
                <a:latin typeface="Times New Roman" pitchFamily="18" charset="0"/>
                <a:ea typeface="Times New Roman" pitchFamily="18" charset="0"/>
                <a:cs typeface="Times New Roman" pitchFamily="18" charset="0"/>
              </a:rPr>
              <a:t>Рис. 1. Заходи та засоби захисту від вібрації</a:t>
            </a:r>
            <a:endParaRPr kumimoji="0" lang="uk-UA" sz="320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71055" y="415636"/>
            <a:ext cx="11194472" cy="6068291"/>
          </a:xfrm>
        </p:spPr>
        <p:txBody>
          <a:bodyPr>
            <a:noAutofit/>
          </a:bodyPr>
          <a:lstStyle/>
          <a:p>
            <a:pPr marL="0" indent="360363" algn="just">
              <a:lnSpc>
                <a:spcPct val="110000"/>
              </a:lnSpc>
              <a:spcBef>
                <a:spcPts val="600"/>
              </a:spcBef>
              <a:buNone/>
            </a:pPr>
            <a:r>
              <a:rPr lang="uk-UA" sz="2400" dirty="0">
                <a:latin typeface="Times New Roman" pitchFamily="18" charset="0"/>
                <a:cs typeface="Times New Roman" pitchFamily="18" charset="0"/>
              </a:rPr>
              <a:t>Якщо цього досягти неможливо, то необхідно при контакті працівника з </a:t>
            </a:r>
            <a:r>
              <a:rPr lang="uk-UA" sz="2400" dirty="0" err="1">
                <a:latin typeface="Times New Roman" pitchFamily="18" charset="0"/>
                <a:cs typeface="Times New Roman" pitchFamily="18" charset="0"/>
              </a:rPr>
              <a:t>віброоб'єктом</a:t>
            </a:r>
            <a:r>
              <a:rPr lang="uk-UA" sz="2400" dirty="0">
                <a:latin typeface="Times New Roman" pitchFamily="18" charset="0"/>
                <a:cs typeface="Times New Roman" pitchFamily="18" charset="0"/>
              </a:rPr>
              <a:t> домогтися зменшення параметрів вібрації на шляху її поширення від джерела </a:t>
            </a:r>
            <a:r>
              <a:rPr lang="uk-UA" sz="2400" dirty="0" err="1">
                <a:latin typeface="Times New Roman" pitchFamily="18" charset="0"/>
                <a:cs typeface="Times New Roman" pitchFamily="18" charset="0"/>
              </a:rPr>
              <a:t>змушувальної</a:t>
            </a:r>
            <a:r>
              <a:rPr lang="uk-UA" sz="2400" dirty="0">
                <a:latin typeface="Times New Roman" pitchFamily="18" charset="0"/>
                <a:cs typeface="Times New Roman" pitchFamily="18" charset="0"/>
              </a:rPr>
              <a:t> сили. Цього можна досягти за допомогою </a:t>
            </a:r>
            <a:r>
              <a:rPr lang="uk-UA" sz="2400" dirty="0" err="1">
                <a:latin typeface="Times New Roman" pitchFamily="18" charset="0"/>
                <a:cs typeface="Times New Roman" pitchFamily="18" charset="0"/>
              </a:rPr>
              <a:t>вібропоглинання</a:t>
            </a:r>
            <a:r>
              <a:rPr lang="uk-UA" sz="2400" dirty="0">
                <a:latin typeface="Times New Roman" pitchFamily="18" charset="0"/>
                <a:cs typeface="Times New Roman" pitchFamily="18" charset="0"/>
              </a:rPr>
              <a:t>, </a:t>
            </a:r>
            <a:r>
              <a:rPr lang="uk-UA" sz="2400" dirty="0" err="1">
                <a:latin typeface="Times New Roman" pitchFamily="18" charset="0"/>
                <a:cs typeface="Times New Roman" pitchFamily="18" charset="0"/>
              </a:rPr>
              <a:t>віброгасіння</a:t>
            </a:r>
            <a:r>
              <a:rPr lang="uk-UA" sz="2400" dirty="0">
                <a:latin typeface="Times New Roman" pitchFamily="18" charset="0"/>
                <a:cs typeface="Times New Roman" pitchFamily="18" charset="0"/>
              </a:rPr>
              <a:t> та віброізоляції.</a:t>
            </a:r>
          </a:p>
          <a:p>
            <a:pPr marL="0" indent="360363" algn="just">
              <a:lnSpc>
                <a:spcPct val="110000"/>
              </a:lnSpc>
              <a:spcBef>
                <a:spcPts val="600"/>
              </a:spcBef>
              <a:buNone/>
            </a:pPr>
            <a:r>
              <a:rPr lang="uk-UA" sz="2400" b="1" i="1" dirty="0" err="1">
                <a:latin typeface="Times New Roman" pitchFamily="18" charset="0"/>
                <a:cs typeface="Times New Roman" pitchFamily="18" charset="0"/>
              </a:rPr>
              <a:t>Вібропоглинання</a:t>
            </a:r>
            <a:r>
              <a:rPr lang="uk-UA" sz="2400" b="1" i="1" dirty="0">
                <a:latin typeface="Times New Roman" pitchFamily="18" charset="0"/>
                <a:cs typeface="Times New Roman" pitchFamily="18" charset="0"/>
              </a:rPr>
              <a:t> </a:t>
            </a:r>
            <a:r>
              <a:rPr lang="uk-UA" sz="2400" dirty="0">
                <a:latin typeface="Times New Roman" pitchFamily="18" charset="0"/>
                <a:cs typeface="Times New Roman" pitchFamily="18" charset="0"/>
              </a:rPr>
              <a:t>(</a:t>
            </a:r>
            <a:r>
              <a:rPr lang="uk-UA" sz="2400" dirty="0" err="1">
                <a:latin typeface="Times New Roman" pitchFamily="18" charset="0"/>
                <a:cs typeface="Times New Roman" pitchFamily="18" charset="0"/>
              </a:rPr>
              <a:t>вібродемпфірування</a:t>
            </a:r>
            <a:r>
              <a:rPr lang="uk-UA" sz="2400" dirty="0">
                <a:latin typeface="Times New Roman" pitchFamily="18" charset="0"/>
                <a:cs typeface="Times New Roman" pitchFamily="18" charset="0"/>
              </a:rPr>
              <a:t>) полягає в штучному збільшенні втрат у коливальній системі; при цьому енергія вібрації перетворюється на теплову. На практиці для цього найчастіше використовують конструктивні матеріали з великим внутрішнім тертям (пластмаси, сплави марганцю та міді, магнієві сплави і т. ін.) або наносять на поверхні, що вібрують, шар пружно-в'язких матеріалів, які збільшують внутрішнє тертя в коливній системі (покриття поверхонь, що вібрують, гумою та пружно-в'язкими мастиками на основі полімерів, мащення вузлів та з'єднань).</a:t>
            </a:r>
          </a:p>
          <a:p>
            <a:pPr marL="0" indent="360363" algn="just">
              <a:lnSpc>
                <a:spcPct val="110000"/>
              </a:lnSpc>
              <a:spcBef>
                <a:spcPts val="600"/>
              </a:spcBef>
              <a:buNone/>
            </a:pPr>
            <a:r>
              <a:rPr lang="uk-UA" sz="2400" b="1" i="1" dirty="0">
                <a:latin typeface="Times New Roman" pitchFamily="18" charset="0"/>
                <a:cs typeface="Times New Roman" pitchFamily="18" charset="0"/>
              </a:rPr>
              <a:t>Динамічне</a:t>
            </a:r>
            <a:r>
              <a:rPr lang="uk-UA" sz="2400" b="1" dirty="0">
                <a:latin typeface="Times New Roman" pitchFamily="18" charset="0"/>
                <a:cs typeface="Times New Roman" pitchFamily="18" charset="0"/>
              </a:rPr>
              <a:t> </a:t>
            </a:r>
            <a:r>
              <a:rPr lang="uk-UA" sz="2400" b="1" i="1" dirty="0" err="1">
                <a:latin typeface="Times New Roman" pitchFamily="18" charset="0"/>
                <a:cs typeface="Times New Roman" pitchFamily="18" charset="0"/>
              </a:rPr>
              <a:t>віброгасіння</a:t>
            </a:r>
            <a:r>
              <a:rPr lang="uk-UA" sz="2400" b="1" dirty="0">
                <a:latin typeface="Times New Roman" pitchFamily="18" charset="0"/>
                <a:cs typeface="Times New Roman" pitchFamily="18" charset="0"/>
              </a:rPr>
              <a:t> </a:t>
            </a:r>
            <a:r>
              <a:rPr lang="uk-UA" sz="2400" dirty="0">
                <a:latin typeface="Times New Roman" pitchFamily="18" charset="0"/>
                <a:cs typeface="Times New Roman" pitchFamily="18" charset="0"/>
              </a:rPr>
              <a:t>полягає у збільшенні реактивного опору коливної системи. Засоби динамічного </a:t>
            </a:r>
            <a:r>
              <a:rPr lang="uk-UA" sz="2400" dirty="0" err="1">
                <a:latin typeface="Times New Roman" pitchFamily="18" charset="0"/>
                <a:cs typeface="Times New Roman" pitchFamily="18" charset="0"/>
              </a:rPr>
              <a:t>віброгасіння</a:t>
            </a:r>
            <a:r>
              <a:rPr lang="uk-UA" sz="2400" dirty="0">
                <a:latin typeface="Times New Roman" pitchFamily="18" charset="0"/>
                <a:cs typeface="Times New Roman" pitchFamily="18" charset="0"/>
              </a:rPr>
              <a:t> за принципом дії поділяються на ударні та динамічні віброгасники.</a:t>
            </a:r>
          </a:p>
        </p:txBody>
      </p:sp>
      <p:sp>
        <p:nvSpPr>
          <p:cNvPr id="4" name="Номер слайда 3"/>
          <p:cNvSpPr>
            <a:spLocks noGrp="1"/>
          </p:cNvSpPr>
          <p:nvPr>
            <p:ph type="sldNum" sz="quarter" idx="12"/>
          </p:nvPr>
        </p:nvSpPr>
        <p:spPr/>
        <p:txBody>
          <a:bodyPr/>
          <a:lstStyle/>
          <a:p>
            <a:fld id="{D07DC24B-8650-405F-98BC-E78A8ACB2E7F}" type="slidenum">
              <a:rPr lang="uk-UA" smtClean="0"/>
              <a:pPr/>
              <a:t>11</a:t>
            </a:fld>
            <a:endParaRPr lang="uk-UA"/>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98764" y="249382"/>
            <a:ext cx="11346871" cy="6608618"/>
          </a:xfrm>
        </p:spPr>
        <p:txBody>
          <a:bodyPr>
            <a:normAutofit/>
          </a:bodyPr>
          <a:lstStyle/>
          <a:p>
            <a:pPr marL="0" indent="360363" algn="just">
              <a:lnSpc>
                <a:spcPct val="110000"/>
              </a:lnSpc>
              <a:spcBef>
                <a:spcPts val="300"/>
              </a:spcBef>
              <a:buNone/>
            </a:pPr>
            <a:r>
              <a:rPr lang="uk-UA" sz="2400" b="1" i="1" dirty="0">
                <a:latin typeface="Times New Roman" pitchFamily="18" charset="0"/>
                <a:cs typeface="Times New Roman" pitchFamily="18" charset="0"/>
              </a:rPr>
              <a:t>Віброізоляція</a:t>
            </a:r>
            <a:r>
              <a:rPr lang="uk-UA" sz="2400" dirty="0">
                <a:latin typeface="Times New Roman" pitchFamily="18" charset="0"/>
                <a:cs typeface="Times New Roman" pitchFamily="18" charset="0"/>
              </a:rPr>
              <a:t> полягає у введенні в коливну систему додаткового пружного зв'язку, який перешкоджає передачі вібрації від об'єкта, що вібрує, до основи, суміжних конструкцій чи людини.</a:t>
            </a:r>
          </a:p>
          <a:p>
            <a:pPr marL="0" indent="360363" algn="just">
              <a:lnSpc>
                <a:spcPct val="110000"/>
              </a:lnSpc>
              <a:spcBef>
                <a:spcPts val="300"/>
              </a:spcBef>
              <a:buNone/>
            </a:pPr>
            <a:r>
              <a:rPr lang="uk-UA" sz="2400" dirty="0">
                <a:latin typeface="Times New Roman" pitchFamily="18" charset="0"/>
                <a:cs typeface="Times New Roman" pitchFamily="18" charset="0"/>
              </a:rPr>
              <a:t>Віброізоляція є єдиним ефективним способом зменшення вібрації, що передається на руки від ручного механізованого інструмента. Для цього держак відокремлюється від корпуса інструмента, що вібрує, за допомогою пружного елемента.</a:t>
            </a:r>
          </a:p>
          <a:p>
            <a:pPr marL="0" indent="360363" algn="just">
              <a:lnSpc>
                <a:spcPct val="110000"/>
              </a:lnSpc>
              <a:spcBef>
                <a:spcPts val="300"/>
              </a:spcBef>
              <a:buNone/>
            </a:pPr>
            <a:r>
              <a:rPr lang="uk-UA" sz="2400" u="sng" dirty="0">
                <a:latin typeface="Times New Roman" pitchFamily="18" charset="0"/>
                <a:cs typeface="Times New Roman" pitchFamily="18" charset="0"/>
              </a:rPr>
              <a:t>Комплекс лікувально-профілактичних заходів</a:t>
            </a:r>
            <a:r>
              <a:rPr lang="uk-UA" sz="2400" dirty="0">
                <a:latin typeface="Times New Roman" pitchFamily="18" charset="0"/>
                <a:cs typeface="Times New Roman" pitchFamily="18" charset="0"/>
              </a:rPr>
              <a:t> захисту від вібрації передбачає: попередній та періодичні медичні огляди; заборону допуску до вібраційних робіт осіб молодших 18 років та таких, що мають відповідні </a:t>
            </a:r>
            <a:r>
              <a:rPr lang="uk-UA" sz="2400" dirty="0" err="1">
                <a:latin typeface="Times New Roman" pitchFamily="18" charset="0"/>
                <a:cs typeface="Times New Roman" pitchFamily="18" charset="0"/>
              </a:rPr>
              <a:t>протипокази</a:t>
            </a:r>
            <a:r>
              <a:rPr lang="uk-UA" sz="2400" dirty="0">
                <a:latin typeface="Times New Roman" pitchFamily="18" charset="0"/>
                <a:cs typeface="Times New Roman" pitchFamily="18" charset="0"/>
              </a:rPr>
              <a:t> у стані здоров'я; лікувальну гімнастику та масаж рук; спеціальні режими праці та відпочинку. </a:t>
            </a:r>
          </a:p>
          <a:p>
            <a:pPr marL="0" indent="360363" algn="just">
              <a:lnSpc>
                <a:spcPct val="110000"/>
              </a:lnSpc>
              <a:spcBef>
                <a:spcPts val="300"/>
              </a:spcBef>
              <a:buNone/>
            </a:pPr>
            <a:r>
              <a:rPr lang="uk-UA" sz="2400" dirty="0">
                <a:latin typeface="Times New Roman" pitchFamily="18" charset="0"/>
                <a:cs typeface="Times New Roman" pitchFamily="18" charset="0"/>
              </a:rPr>
              <a:t>Так, якщо допустимий сумарний час дії локальної вібрації більший за необхідний технологічний час праці за зміну, то він повинен довільно розподілятися у межах робочої зміни з додержанням двох регламентованих перерв (перша - 20 </a:t>
            </a:r>
            <a:r>
              <a:rPr lang="uk-UA" sz="2400" dirty="0" err="1">
                <a:latin typeface="Times New Roman" pitchFamily="18" charset="0"/>
                <a:cs typeface="Times New Roman" pitchFamily="18" charset="0"/>
              </a:rPr>
              <a:t>хв</a:t>
            </a:r>
            <a:r>
              <a:rPr lang="uk-UA" sz="2400" dirty="0">
                <a:latin typeface="Times New Roman" pitchFamily="18" charset="0"/>
                <a:cs typeface="Times New Roman" pitchFamily="18" charset="0"/>
              </a:rPr>
              <a:t> за 1-2 </a:t>
            </a:r>
            <a:r>
              <a:rPr lang="uk-UA" sz="2400" dirty="0" err="1">
                <a:latin typeface="Times New Roman" pitchFamily="18" charset="0"/>
                <a:cs typeface="Times New Roman" pitchFamily="18" charset="0"/>
              </a:rPr>
              <a:t>год</a:t>
            </a:r>
            <a:r>
              <a:rPr lang="uk-UA" sz="2400" dirty="0">
                <a:latin typeface="Times New Roman" pitchFamily="18" charset="0"/>
                <a:cs typeface="Times New Roman" pitchFamily="18" charset="0"/>
              </a:rPr>
              <a:t> від початку роботи; друга - 30 </a:t>
            </a:r>
            <a:r>
              <a:rPr lang="uk-UA" sz="2400" dirty="0" err="1">
                <a:latin typeface="Times New Roman" pitchFamily="18" charset="0"/>
                <a:cs typeface="Times New Roman" pitchFamily="18" charset="0"/>
              </a:rPr>
              <a:t>хв</a:t>
            </a:r>
            <a:r>
              <a:rPr lang="uk-UA" sz="2400" dirty="0">
                <a:latin typeface="Times New Roman" pitchFamily="18" charset="0"/>
                <a:cs typeface="Times New Roman" pitchFamily="18" charset="0"/>
              </a:rPr>
              <a:t> через 2 </a:t>
            </a:r>
            <a:r>
              <a:rPr lang="uk-UA" sz="2400" dirty="0" err="1">
                <a:latin typeface="Times New Roman" pitchFamily="18" charset="0"/>
                <a:cs typeface="Times New Roman" pitchFamily="18" charset="0"/>
              </a:rPr>
              <a:t>год</a:t>
            </a:r>
            <a:r>
              <a:rPr lang="uk-UA" sz="2400" dirty="0">
                <a:latin typeface="Times New Roman" pitchFamily="18" charset="0"/>
                <a:cs typeface="Times New Roman" pitchFamily="18" charset="0"/>
              </a:rPr>
              <a:t> після обідньої перерви) та обідньої перерви не менше ніж 40 хв.</a:t>
            </a:r>
          </a:p>
        </p:txBody>
      </p:sp>
      <p:sp>
        <p:nvSpPr>
          <p:cNvPr id="4" name="Номер слайда 3"/>
          <p:cNvSpPr>
            <a:spLocks noGrp="1"/>
          </p:cNvSpPr>
          <p:nvPr>
            <p:ph type="sldNum" sz="quarter" idx="12"/>
          </p:nvPr>
        </p:nvSpPr>
        <p:spPr/>
        <p:txBody>
          <a:bodyPr/>
          <a:lstStyle/>
          <a:p>
            <a:fld id="{D07DC24B-8650-405F-98BC-E78A8ACB2E7F}" type="slidenum">
              <a:rPr lang="uk-UA" smtClean="0"/>
              <a:pPr/>
              <a:t>12</a:t>
            </a:fld>
            <a:endParaRPr lang="uk-UA"/>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74073" y="304800"/>
            <a:ext cx="11485418" cy="6248400"/>
          </a:xfrm>
        </p:spPr>
        <p:txBody>
          <a:bodyPr>
            <a:noAutofit/>
          </a:bodyPr>
          <a:lstStyle/>
          <a:p>
            <a:pPr marL="0" indent="360363" algn="just">
              <a:lnSpc>
                <a:spcPct val="120000"/>
              </a:lnSpc>
              <a:spcBef>
                <a:spcPts val="300"/>
              </a:spcBef>
              <a:buNone/>
            </a:pPr>
            <a:r>
              <a:rPr lang="uk-UA" sz="2400" i="1" dirty="0">
                <a:latin typeface="Times New Roman" pitchFamily="18" charset="0"/>
                <a:cs typeface="Times New Roman" pitchFamily="18" charset="0"/>
              </a:rPr>
              <a:t>Засоби індивідуального захисту </a:t>
            </a:r>
            <a:r>
              <a:rPr lang="uk-UA" sz="2400" dirty="0">
                <a:latin typeface="Times New Roman" pitchFamily="18" charset="0"/>
                <a:cs typeface="Times New Roman" pitchFamily="18" charset="0"/>
              </a:rPr>
              <a:t>(ЗІЗ) від вібрації за місцем контакту працівника з об'єктом, що вібрує, поділяються на: ЗІЗ для рук (рукавиці, рукавички, прокладки); ЗІЗ для ніг (спеціальне взуття, підметки, килими, наколінники</a:t>
            </a:r>
            <a:r>
              <a:rPr lang="uk-UA" sz="2400">
                <a:latin typeface="Times New Roman" pitchFamily="18" charset="0"/>
                <a:cs typeface="Times New Roman" pitchFamily="18" charset="0"/>
              </a:rPr>
              <a:t>); ЗІЗ </a:t>
            </a:r>
            <a:r>
              <a:rPr lang="uk-UA" sz="2400" dirty="0">
                <a:latin typeface="Times New Roman" pitchFamily="18" charset="0"/>
                <a:cs typeface="Times New Roman" pitchFamily="18" charset="0"/>
              </a:rPr>
              <a:t>для тіла (нагрудники, пояси, спеціальні костюми).</a:t>
            </a:r>
          </a:p>
          <a:p>
            <a:pPr marL="0" indent="360363" algn="just">
              <a:lnSpc>
                <a:spcPct val="120000"/>
              </a:lnSpc>
              <a:spcBef>
                <a:spcPts val="300"/>
              </a:spcBef>
              <a:buNone/>
            </a:pPr>
            <a:r>
              <a:rPr lang="ru-RU" sz="2400" b="1" dirty="0" err="1">
                <a:latin typeface="Times New Roman" pitchFamily="18" charset="0"/>
                <a:cs typeface="Times New Roman" pitchFamily="18" charset="0"/>
              </a:rPr>
              <a:t>Вплив</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вібрації</a:t>
            </a:r>
            <a:r>
              <a:rPr lang="ru-RU" sz="2400" b="1" dirty="0">
                <a:latin typeface="Times New Roman" pitchFamily="18" charset="0"/>
                <a:cs typeface="Times New Roman" pitchFamily="18" charset="0"/>
              </a:rPr>
              <a:t> на </a:t>
            </a:r>
            <a:r>
              <a:rPr lang="ru-RU" sz="2400" b="1" dirty="0" err="1">
                <a:latin typeface="Times New Roman" pitchFamily="18" charset="0"/>
                <a:cs typeface="Times New Roman" pitchFamily="18" charset="0"/>
              </a:rPr>
              <a:t>організм</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людини</a:t>
            </a:r>
            <a:r>
              <a:rPr lang="ru-RU" sz="2400" b="1" dirty="0">
                <a:latin typeface="Times New Roman" pitchFamily="18" charset="0"/>
                <a:cs typeface="Times New Roman" pitchFamily="18" charset="0"/>
              </a:rPr>
              <a:t>.</a:t>
            </a:r>
          </a:p>
          <a:p>
            <a:pPr marL="0" indent="360363" algn="just">
              <a:lnSpc>
                <a:spcPct val="120000"/>
              </a:lnSpc>
              <a:spcBef>
                <a:spcPts val="300"/>
              </a:spcBef>
              <a:buNone/>
            </a:pPr>
            <a:r>
              <a:rPr lang="uk-UA" sz="2400" dirty="0">
                <a:latin typeface="Times New Roman" pitchFamily="18" charset="0"/>
                <a:cs typeface="Times New Roman" pitchFamily="18" charset="0"/>
              </a:rPr>
              <a:t>При збільшенні інтенсивності коливань і тривалості дії вібрації в організмі можуть виникати стійкі патологічні зміни, які призводять у деяких випадках до розвитку професійного захворювання — вібраційної хвороби.</a:t>
            </a:r>
          </a:p>
          <a:p>
            <a:pPr marL="0" indent="360363" algn="just">
              <a:lnSpc>
                <a:spcPct val="120000"/>
              </a:lnSpc>
              <a:spcBef>
                <a:spcPts val="300"/>
              </a:spcBef>
              <a:buNone/>
            </a:pPr>
            <a:r>
              <a:rPr lang="uk-UA" sz="2400" b="1" i="1" dirty="0">
                <a:latin typeface="Times New Roman" pitchFamily="18" charset="0"/>
                <a:cs typeface="Times New Roman" pitchFamily="18" charset="0"/>
              </a:rPr>
              <a:t>Вібраційна хвороба</a:t>
            </a:r>
            <a:r>
              <a:rPr lang="uk-UA" sz="2400" dirty="0">
                <a:latin typeface="Times New Roman" pitchFamily="18" charset="0"/>
                <a:cs typeface="Times New Roman" pitchFamily="18" charset="0"/>
              </a:rPr>
              <a:t> є однією з основних форм хронічних професійних захворювань; найбільш розповсюджена серед висококваліфікованих робітників з великим стажем роботи.</a:t>
            </a:r>
          </a:p>
          <a:p>
            <a:pPr marL="0" indent="360363" algn="just">
              <a:lnSpc>
                <a:spcPct val="120000"/>
              </a:lnSpc>
              <a:spcBef>
                <a:spcPts val="300"/>
              </a:spcBef>
              <a:buNone/>
            </a:pPr>
            <a:r>
              <a:rPr lang="uk-UA" sz="2400" b="1" dirty="0">
                <a:latin typeface="Times New Roman" pitchFamily="18" charset="0"/>
                <a:cs typeface="Times New Roman" pitchFamily="18" charset="0"/>
              </a:rPr>
              <a:t>Найбільш потенційно небезпечною у відношенні патології є вібрація з частотою 16 — 250 Гц</a:t>
            </a:r>
            <a:r>
              <a:rPr lang="uk-UA" sz="2400" dirty="0">
                <a:latin typeface="Times New Roman" pitchFamily="18" charset="0"/>
                <a:cs typeface="Times New Roman" pitchFamily="18" charset="0"/>
              </a:rPr>
              <a:t>.</a:t>
            </a:r>
          </a:p>
        </p:txBody>
      </p:sp>
      <p:sp>
        <p:nvSpPr>
          <p:cNvPr id="4" name="Номер слайда 3"/>
          <p:cNvSpPr>
            <a:spLocks noGrp="1"/>
          </p:cNvSpPr>
          <p:nvPr>
            <p:ph type="sldNum" sz="quarter" idx="12"/>
          </p:nvPr>
        </p:nvSpPr>
        <p:spPr/>
        <p:txBody>
          <a:bodyPr/>
          <a:lstStyle/>
          <a:p>
            <a:fld id="{D07DC24B-8650-405F-98BC-E78A8ACB2E7F}" type="slidenum">
              <a:rPr lang="uk-UA" smtClean="0"/>
              <a:pPr/>
              <a:t>13</a:t>
            </a:fld>
            <a:endParaRPr lang="uk-UA"/>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23455" y="623455"/>
            <a:ext cx="11249889" cy="5694218"/>
          </a:xfrm>
        </p:spPr>
        <p:txBody>
          <a:bodyPr>
            <a:normAutofit/>
          </a:bodyPr>
          <a:lstStyle/>
          <a:p>
            <a:pPr marL="0" indent="360363" algn="just">
              <a:lnSpc>
                <a:spcPct val="110000"/>
              </a:lnSpc>
              <a:spcBef>
                <a:spcPts val="600"/>
              </a:spcBef>
              <a:buNone/>
            </a:pPr>
            <a:r>
              <a:rPr lang="uk-UA" sz="2400" dirty="0">
                <a:latin typeface="Times New Roman" pitchFamily="18" charset="0"/>
                <a:cs typeface="Times New Roman" pitchFamily="18" charset="0"/>
              </a:rPr>
              <a:t>У суб’єктивному сприйнятті вібрації важливе значення надають біомеханічним властивостям тіла людини. Слід враховувати фізичну дію на шкірні рецептори у місці контакту (</a:t>
            </a:r>
            <a:r>
              <a:rPr lang="uk-UA" sz="2400" dirty="0" err="1">
                <a:latin typeface="Times New Roman" pitchFamily="18" charset="0"/>
                <a:cs typeface="Times New Roman" pitchFamily="18" charset="0"/>
              </a:rPr>
              <a:t>мікротравматизація</a:t>
            </a:r>
            <a:r>
              <a:rPr lang="uk-UA" sz="2400" dirty="0">
                <a:latin typeface="Times New Roman" pitchFamily="18" charset="0"/>
                <a:cs typeface="Times New Roman" pitchFamily="18" charset="0"/>
              </a:rPr>
              <a:t> тканин), розповсюдження коливань у тканинах, характер м’язової діяльності, реакція органів і тканин на вібрацію, яка залежить від типу і кількості рецепторів, що подразнюються, а також подразнення механорецепторів, що викликають нервово-рефлекторні і суб’єктивні реакції.</a:t>
            </a:r>
          </a:p>
          <a:p>
            <a:pPr marL="0" indent="360363" algn="just">
              <a:lnSpc>
                <a:spcPct val="110000"/>
              </a:lnSpc>
              <a:spcBef>
                <a:spcPts val="600"/>
              </a:spcBef>
              <a:buNone/>
            </a:pPr>
            <a:r>
              <a:rPr lang="uk-UA" sz="2400" dirty="0">
                <a:latin typeface="Times New Roman" pitchFamily="18" charset="0"/>
                <a:cs typeface="Times New Roman" pitchFamily="18" charset="0"/>
              </a:rPr>
              <a:t>Крім того, вібрація справляє </a:t>
            </a:r>
            <a:r>
              <a:rPr lang="uk-UA" sz="2400" dirty="0" err="1">
                <a:latin typeface="Times New Roman" pitchFamily="18" charset="0"/>
                <a:cs typeface="Times New Roman" pitchFamily="18" charset="0"/>
              </a:rPr>
              <a:t>мікротравмуючу</a:t>
            </a:r>
            <a:r>
              <a:rPr lang="uk-UA" sz="2400" dirty="0">
                <a:latin typeface="Times New Roman" pitchFamily="18" charset="0"/>
                <a:cs typeface="Times New Roman" pitchFamily="18" charset="0"/>
              </a:rPr>
              <a:t> дію на периферичну нервову систему, викликає порушення трофіки м’язової і кісткової тканини. Високочастотна вібрація викликає складні реакції в рецепторах майже всіх тканин і периферичних нервів. </a:t>
            </a:r>
          </a:p>
          <a:p>
            <a:pPr marL="0" indent="360363" algn="just">
              <a:lnSpc>
                <a:spcPct val="110000"/>
              </a:lnSpc>
              <a:spcBef>
                <a:spcPts val="600"/>
              </a:spcBef>
              <a:buNone/>
            </a:pPr>
            <a:r>
              <a:rPr lang="uk-UA" sz="2400" dirty="0">
                <a:latin typeface="Times New Roman" pitchFamily="18" charset="0"/>
                <a:cs typeface="Times New Roman" pitchFamily="18" charset="0"/>
              </a:rPr>
              <a:t>Вібраційна хвороба тривалий час може не виявлятися, але повільно прогресувати. Хворі протягом цього періоду зберігають працездатність.</a:t>
            </a:r>
          </a:p>
        </p:txBody>
      </p:sp>
      <p:sp>
        <p:nvSpPr>
          <p:cNvPr id="4" name="Номер слайда 3"/>
          <p:cNvSpPr>
            <a:spLocks noGrp="1"/>
          </p:cNvSpPr>
          <p:nvPr>
            <p:ph type="sldNum" sz="quarter" idx="12"/>
          </p:nvPr>
        </p:nvSpPr>
        <p:spPr/>
        <p:txBody>
          <a:bodyPr/>
          <a:lstStyle/>
          <a:p>
            <a:fld id="{D07DC24B-8650-405F-98BC-E78A8ACB2E7F}" type="slidenum">
              <a:rPr lang="uk-UA" smtClean="0"/>
              <a:pPr/>
              <a:t>14</a:t>
            </a:fld>
            <a:endParaRPr lang="uk-UA"/>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60218" y="540327"/>
            <a:ext cx="11641282" cy="5970865"/>
          </a:xfrm>
          <a:prstGeom prst="rect">
            <a:avLst/>
          </a:prstGeom>
        </p:spPr>
        <p:txBody>
          <a:bodyPr wrap="square">
            <a:spAutoFit/>
          </a:bodyPr>
          <a:lstStyle/>
          <a:p>
            <a:pPr indent="442913"/>
            <a:r>
              <a:rPr lang="uk-UA" sz="2600" b="1" dirty="0">
                <a:solidFill>
                  <a:schemeClr val="accent1">
                    <a:lumMod val="75000"/>
                  </a:schemeClr>
                </a:solidFill>
                <a:latin typeface="Times New Roman" pitchFamily="18" charset="0"/>
                <a:cs typeface="Times New Roman" pitchFamily="18" charset="0"/>
              </a:rPr>
              <a:t>2. НОРМУВАННЯ ЕЛЕКТРОМАГНІТНОГО ЗАБРУДНЕННЯ</a:t>
            </a:r>
            <a:endParaRPr lang="uk-UA" sz="2600" dirty="0">
              <a:solidFill>
                <a:schemeClr val="accent1">
                  <a:lumMod val="75000"/>
                </a:schemeClr>
              </a:solidFill>
              <a:latin typeface="Times New Roman" pitchFamily="18" charset="0"/>
              <a:cs typeface="Times New Roman" pitchFamily="18" charset="0"/>
            </a:endParaRPr>
          </a:p>
          <a:p>
            <a:pPr indent="442913" algn="just"/>
            <a:endParaRPr lang="uk-UA" sz="1100" dirty="0">
              <a:latin typeface="Times New Roman" pitchFamily="18" charset="0"/>
              <a:cs typeface="Times New Roman" pitchFamily="18" charset="0"/>
            </a:endParaRPr>
          </a:p>
          <a:p>
            <a:pPr indent="442913" algn="just"/>
            <a:r>
              <a:rPr lang="uk-UA" sz="2400" dirty="0">
                <a:latin typeface="Times New Roman" pitchFamily="18" charset="0"/>
                <a:cs typeface="Times New Roman" pitchFamily="18" charset="0"/>
              </a:rPr>
              <a:t>Основними джерелами електромагнітних випромінювань є: </a:t>
            </a:r>
            <a:r>
              <a:rPr lang="uk-UA" sz="2400" dirty="0" err="1">
                <a:latin typeface="Times New Roman" pitchFamily="18" charset="0"/>
                <a:cs typeface="Times New Roman" pitchFamily="18" charset="0"/>
              </a:rPr>
              <a:t>радіопередавальні</a:t>
            </a:r>
            <a:r>
              <a:rPr lang="uk-UA" sz="2400" dirty="0">
                <a:latin typeface="Times New Roman" pitchFamily="18" charset="0"/>
                <a:cs typeface="Times New Roman" pitchFamily="18" charset="0"/>
              </a:rPr>
              <a:t>, радіотелевізійні, радіолокаційні станції. </a:t>
            </a:r>
          </a:p>
          <a:p>
            <a:pPr indent="442913" algn="just"/>
            <a:r>
              <a:rPr lang="uk-UA" sz="2400" dirty="0">
                <a:latin typeface="Times New Roman" pitchFamily="18" charset="0"/>
                <a:cs typeface="Times New Roman" pitchFamily="18" charset="0"/>
              </a:rPr>
              <a:t>Їх СЗЗ визначаються розрахунковим методом. Для електростанцій з використанням енергії сонця та вітру СЗЗ визначаються розрахунковим методом, але рекомендується визначати не менше 100 метрів від межі їх земельної ділянки. </a:t>
            </a:r>
          </a:p>
          <a:p>
            <a:pPr indent="442913" algn="just"/>
            <a:r>
              <a:rPr lang="uk-UA" sz="2400" dirty="0">
                <a:latin typeface="Times New Roman" pitchFamily="18" charset="0"/>
                <a:cs typeface="Times New Roman" pitchFamily="18" charset="0"/>
              </a:rPr>
              <a:t>Майданчики для розміщення передавальних радіотехнічних засобів слід визначати за межами населених пунктів з урахуванням потужності об'єкта, конструктивних особливостей антен, рельєфу місцевості за умови не перевищення допустимого рівня, встановленого санітарними нормами і правилами.</a:t>
            </a:r>
          </a:p>
          <a:p>
            <a:pPr indent="442913" algn="just"/>
            <a:r>
              <a:rPr lang="uk-UA" sz="2400" dirty="0">
                <a:latin typeface="Times New Roman" pitchFamily="18" charset="0"/>
                <a:cs typeface="Times New Roman" pitchFamily="18" charset="0"/>
              </a:rPr>
              <a:t>Допускається розміщення радіотехнічних засобів стільникового зв'язку на дахах житлових, громадських та інших будівель. Їх розміщення повинно відповідати вимогам </a:t>
            </a:r>
            <a:r>
              <a:rPr lang="uk-UA" sz="2400" b="1" dirty="0">
                <a:latin typeface="Times New Roman" pitchFamily="18" charset="0"/>
                <a:cs typeface="Times New Roman" pitchFamily="18" charset="0"/>
              </a:rPr>
              <a:t>ДСН 239-96 «Державні санітарні норми і правила захисту населення від впливу електромагнітних випромінювань»</a:t>
            </a:r>
          </a:p>
          <a:p>
            <a:pPr indent="442913" algn="just"/>
            <a:endParaRPr lang="uk-UA" sz="2400" dirty="0">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D07DC24B-8650-405F-98BC-E78A8ACB2E7F}" type="slidenum">
              <a:rPr lang="uk-UA" smtClean="0"/>
              <a:pPr/>
              <a:t>15</a:t>
            </a:fld>
            <a:endParaRPr lang="uk-UA"/>
          </a:p>
        </p:txBody>
      </p:sp>
    </p:spTree>
    <p:extLst>
      <p:ext uri="{BB962C8B-B14F-4D97-AF65-F5344CB8AC3E}">
        <p14:creationId xmlns:p14="http://schemas.microsoft.com/office/powerpoint/2010/main" val="36343650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idx="1"/>
          </p:nvPr>
        </p:nvSpPr>
        <p:spPr>
          <a:xfrm>
            <a:off x="471054" y="301625"/>
            <a:ext cx="11374581" cy="4351338"/>
          </a:xfrm>
        </p:spPr>
        <p:txBody>
          <a:bodyPr/>
          <a:lstStyle/>
          <a:p>
            <a:pPr marL="0" indent="360363" algn="just">
              <a:buNone/>
            </a:pPr>
            <a:r>
              <a:rPr lang="uk-UA" sz="2400" dirty="0">
                <a:latin typeface="Times New Roman" pitchFamily="18" charset="0"/>
                <a:cs typeface="Times New Roman" pitchFamily="18" charset="0"/>
              </a:rPr>
              <a:t>З метою захисту населення від впливу потужних електромагнітних полів встановлюються санітарно-захисні зони (СЗЗ ), та зони обмеження забудови (</a:t>
            </a:r>
            <a:r>
              <a:rPr lang="uk-UA" sz="2400" dirty="0" err="1">
                <a:latin typeface="Times New Roman" pitchFamily="18" charset="0"/>
                <a:cs typeface="Times New Roman" pitchFamily="18" charset="0"/>
              </a:rPr>
              <a:t>ЗОЗ</a:t>
            </a:r>
            <a:r>
              <a:rPr lang="uk-UA" sz="2400" dirty="0">
                <a:latin typeface="Times New Roman" pitchFamily="18" charset="0"/>
                <a:cs typeface="Times New Roman" pitchFamily="18" charset="0"/>
              </a:rPr>
              <a:t>).</a:t>
            </a:r>
          </a:p>
          <a:p>
            <a:pPr marL="0" indent="360363" algn="just">
              <a:buNone/>
            </a:pPr>
            <a:r>
              <a:rPr lang="uk-UA" sz="2400" dirty="0">
                <a:latin typeface="Times New Roman" pitchFamily="18" charset="0"/>
                <a:cs typeface="Times New Roman" pitchFamily="18" charset="0"/>
              </a:rPr>
              <a:t> Орієнтовні розміри СЗЗ для типових передавальних радіостанцій, а також для типових телецентрів, телевізійних ретрансляторів наведені у табл. 2, 3.</a:t>
            </a:r>
          </a:p>
          <a:p>
            <a:endParaRPr lang="uk-UA" dirty="0"/>
          </a:p>
        </p:txBody>
      </p:sp>
      <p:sp>
        <p:nvSpPr>
          <p:cNvPr id="2" name="Номер слайда 1"/>
          <p:cNvSpPr>
            <a:spLocks noGrp="1"/>
          </p:cNvSpPr>
          <p:nvPr>
            <p:ph type="sldNum" sz="quarter" idx="12"/>
          </p:nvPr>
        </p:nvSpPr>
        <p:spPr/>
        <p:txBody>
          <a:bodyPr/>
          <a:lstStyle/>
          <a:p>
            <a:fld id="{D07DC24B-8650-405F-98BC-E78A8ACB2E7F}" type="slidenum">
              <a:rPr lang="uk-UA" smtClean="0"/>
              <a:pPr/>
              <a:t>16</a:t>
            </a:fld>
            <a:endParaRPr lang="uk-UA"/>
          </a:p>
        </p:txBody>
      </p:sp>
      <p:sp>
        <p:nvSpPr>
          <p:cNvPr id="2050" name="Rectangle 2"/>
          <p:cNvSpPr>
            <a:spLocks noChangeArrowheads="1"/>
          </p:cNvSpPr>
          <p:nvPr/>
        </p:nvSpPr>
        <p:spPr bwMode="auto">
          <a:xfrm>
            <a:off x="512619" y="1648040"/>
            <a:ext cx="11305308"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uk-UA"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Таблиця 2</a:t>
            </a:r>
            <a:endParaRPr kumimoji="0" lang="uk-UA"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sz="20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uk-UA" sz="20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Розміри СЗЗ для типових передавальних радіостанцій</a:t>
            </a:r>
            <a:endParaRPr kumimoji="0" lang="uk-UA" sz="2800" b="0" i="0" u="none" strike="noStrike" cap="none" normalizeH="0" baseline="0" dirty="0">
              <a:ln>
                <a:noFill/>
              </a:ln>
              <a:solidFill>
                <a:schemeClr val="tx1"/>
              </a:solidFill>
              <a:effectLst/>
              <a:latin typeface="Times New Roman" pitchFamily="18" charset="0"/>
              <a:cs typeface="Times New Roman" pitchFamily="18" charset="0"/>
            </a:endParaRPr>
          </a:p>
        </p:txBody>
      </p:sp>
      <p:graphicFrame>
        <p:nvGraphicFramePr>
          <p:cNvPr id="7" name="Таблица 6"/>
          <p:cNvGraphicFramePr>
            <a:graphicFrameLocks noGrp="1"/>
          </p:cNvGraphicFramePr>
          <p:nvPr/>
        </p:nvGraphicFramePr>
        <p:xfrm>
          <a:off x="1080654" y="2522219"/>
          <a:ext cx="10307781" cy="3048000"/>
        </p:xfrm>
        <a:graphic>
          <a:graphicData uri="http://schemas.openxmlformats.org/drawingml/2006/table">
            <a:tbl>
              <a:tblPr/>
              <a:tblGrid>
                <a:gridCol w="4585855">
                  <a:extLst>
                    <a:ext uri="{9D8B030D-6E8A-4147-A177-3AD203B41FA5}">
                      <a16:colId xmlns:a16="http://schemas.microsoft.com/office/drawing/2014/main" val="20000"/>
                    </a:ext>
                  </a:extLst>
                </a:gridCol>
                <a:gridCol w="2633839">
                  <a:extLst>
                    <a:ext uri="{9D8B030D-6E8A-4147-A177-3AD203B41FA5}">
                      <a16:colId xmlns:a16="http://schemas.microsoft.com/office/drawing/2014/main" val="20001"/>
                    </a:ext>
                  </a:extLst>
                </a:gridCol>
                <a:gridCol w="3088087">
                  <a:extLst>
                    <a:ext uri="{9D8B030D-6E8A-4147-A177-3AD203B41FA5}">
                      <a16:colId xmlns:a16="http://schemas.microsoft.com/office/drawing/2014/main" val="20002"/>
                    </a:ext>
                  </a:extLst>
                </a:gridCol>
              </a:tblGrid>
              <a:tr h="0">
                <a:tc>
                  <a:txBody>
                    <a:bodyPr/>
                    <a:lstStyle/>
                    <a:p>
                      <a:pPr>
                        <a:spcAft>
                          <a:spcPts val="0"/>
                        </a:spcAft>
                      </a:pPr>
                      <a:r>
                        <a:rPr lang="uk-UA" sz="2000" b="1" dirty="0">
                          <a:solidFill>
                            <a:srgbClr val="000000"/>
                          </a:solidFill>
                          <a:latin typeface="Times New Roman"/>
                          <a:ea typeface="Times New Roman"/>
                        </a:rPr>
                        <a:t>Потужність одного передавача ( кВт ) </a:t>
                      </a:r>
                      <a:endParaRPr lang="uk-UA" sz="20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2000" b="1">
                          <a:solidFill>
                            <a:srgbClr val="000000"/>
                          </a:solidFill>
                          <a:latin typeface="Times New Roman"/>
                          <a:ea typeface="Times New Roman"/>
                        </a:rPr>
                        <a:t>Об'єкти </a:t>
                      </a:r>
                      <a:endParaRPr lang="uk-UA" sz="200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2000" b="1">
                          <a:solidFill>
                            <a:srgbClr val="000000"/>
                          </a:solidFill>
                          <a:latin typeface="Times New Roman"/>
                          <a:ea typeface="Times New Roman"/>
                        </a:rPr>
                        <a:t>СЗЗ ( метри )</a:t>
                      </a:r>
                      <a:endParaRPr lang="uk-UA" sz="200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spcAft>
                          <a:spcPts val="0"/>
                        </a:spcAft>
                      </a:pPr>
                      <a:r>
                        <a:rPr lang="uk-UA" sz="2000" dirty="0">
                          <a:solidFill>
                            <a:srgbClr val="000000"/>
                          </a:solidFill>
                          <a:latin typeface="Times New Roman"/>
                          <a:ea typeface="Times New Roman"/>
                        </a:rPr>
                        <a:t>Мала, (до 5),</a:t>
                      </a:r>
                      <a:br>
                        <a:rPr lang="uk-UA" sz="2000" dirty="0">
                          <a:solidFill>
                            <a:srgbClr val="000000"/>
                          </a:solidFill>
                          <a:latin typeface="Times New Roman"/>
                          <a:ea typeface="Times New Roman"/>
                        </a:rPr>
                      </a:br>
                      <a:r>
                        <a:rPr lang="uk-UA" sz="2000" dirty="0">
                          <a:solidFill>
                            <a:srgbClr val="000000"/>
                          </a:solidFill>
                          <a:latin typeface="Times New Roman"/>
                          <a:ea typeface="Times New Roman"/>
                        </a:rPr>
                        <a:t>та середня (5-25)</a:t>
                      </a:r>
                      <a:endParaRPr lang="uk-UA" sz="20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2000">
                          <a:solidFill>
                            <a:srgbClr val="000000"/>
                          </a:solidFill>
                          <a:latin typeface="Times New Roman"/>
                          <a:ea typeface="Times New Roman"/>
                        </a:rPr>
                        <a:t>довгохвильові</a:t>
                      </a:r>
                      <a:br>
                        <a:rPr lang="uk-UA" sz="2000">
                          <a:solidFill>
                            <a:srgbClr val="000000"/>
                          </a:solidFill>
                          <a:latin typeface="Times New Roman"/>
                          <a:ea typeface="Times New Roman"/>
                        </a:rPr>
                      </a:br>
                      <a:r>
                        <a:rPr lang="uk-UA" sz="2000">
                          <a:solidFill>
                            <a:srgbClr val="000000"/>
                          </a:solidFill>
                          <a:latin typeface="Times New Roman"/>
                          <a:ea typeface="Times New Roman"/>
                        </a:rPr>
                        <a:t>середньохвильові</a:t>
                      </a:r>
                      <a:br>
                        <a:rPr lang="uk-UA" sz="2000">
                          <a:solidFill>
                            <a:srgbClr val="000000"/>
                          </a:solidFill>
                          <a:latin typeface="Times New Roman"/>
                          <a:ea typeface="Times New Roman"/>
                        </a:rPr>
                      </a:br>
                      <a:r>
                        <a:rPr lang="uk-UA" sz="2000">
                          <a:solidFill>
                            <a:srgbClr val="000000"/>
                          </a:solidFill>
                          <a:latin typeface="Times New Roman"/>
                          <a:ea typeface="Times New Roman"/>
                        </a:rPr>
                        <a:t>короткохвильові</a:t>
                      </a:r>
                      <a:endParaRPr lang="uk-UA" sz="200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2000">
                          <a:solidFill>
                            <a:srgbClr val="000000"/>
                          </a:solidFill>
                          <a:latin typeface="Times New Roman"/>
                          <a:ea typeface="Times New Roman"/>
                        </a:rPr>
                        <a:t>10</a:t>
                      </a:r>
                      <a:br>
                        <a:rPr lang="uk-UA" sz="2000">
                          <a:solidFill>
                            <a:srgbClr val="000000"/>
                          </a:solidFill>
                          <a:latin typeface="Times New Roman"/>
                          <a:ea typeface="Times New Roman"/>
                        </a:rPr>
                      </a:br>
                      <a:r>
                        <a:rPr lang="uk-UA" sz="2000">
                          <a:solidFill>
                            <a:srgbClr val="000000"/>
                          </a:solidFill>
                          <a:latin typeface="Times New Roman"/>
                          <a:ea typeface="Times New Roman"/>
                        </a:rPr>
                        <a:t>20</a:t>
                      </a:r>
                      <a:br>
                        <a:rPr lang="uk-UA" sz="2000">
                          <a:solidFill>
                            <a:srgbClr val="000000"/>
                          </a:solidFill>
                          <a:latin typeface="Times New Roman"/>
                          <a:ea typeface="Times New Roman"/>
                        </a:rPr>
                      </a:br>
                      <a:r>
                        <a:rPr lang="uk-UA" sz="2000">
                          <a:solidFill>
                            <a:srgbClr val="000000"/>
                          </a:solidFill>
                          <a:latin typeface="Times New Roman"/>
                          <a:ea typeface="Times New Roman"/>
                        </a:rPr>
                        <a:t>175</a:t>
                      </a:r>
                      <a:endParaRPr lang="uk-UA" sz="200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spcAft>
                          <a:spcPts val="0"/>
                        </a:spcAft>
                      </a:pPr>
                      <a:r>
                        <a:rPr lang="uk-UA" sz="2000">
                          <a:solidFill>
                            <a:srgbClr val="000000"/>
                          </a:solidFill>
                          <a:latin typeface="Times New Roman"/>
                          <a:ea typeface="Times New Roman"/>
                        </a:rPr>
                        <a:t>Велика, (25 – 100) </a:t>
                      </a:r>
                      <a:endParaRPr lang="uk-UA" sz="200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2000">
                          <a:solidFill>
                            <a:srgbClr val="000000"/>
                          </a:solidFill>
                          <a:latin typeface="Times New Roman"/>
                          <a:ea typeface="Times New Roman"/>
                        </a:rPr>
                        <a:t>довгохвильові</a:t>
                      </a:r>
                      <a:br>
                        <a:rPr lang="uk-UA" sz="2000">
                          <a:solidFill>
                            <a:srgbClr val="000000"/>
                          </a:solidFill>
                          <a:latin typeface="Times New Roman"/>
                          <a:ea typeface="Times New Roman"/>
                        </a:rPr>
                      </a:br>
                      <a:r>
                        <a:rPr lang="uk-UA" sz="2000">
                          <a:solidFill>
                            <a:srgbClr val="000000"/>
                          </a:solidFill>
                          <a:latin typeface="Times New Roman"/>
                          <a:ea typeface="Times New Roman"/>
                        </a:rPr>
                        <a:t>середньохвильові</a:t>
                      </a:r>
                      <a:br>
                        <a:rPr lang="uk-UA" sz="2000">
                          <a:solidFill>
                            <a:srgbClr val="000000"/>
                          </a:solidFill>
                          <a:latin typeface="Times New Roman"/>
                          <a:ea typeface="Times New Roman"/>
                        </a:rPr>
                      </a:br>
                      <a:r>
                        <a:rPr lang="uk-UA" sz="2000">
                          <a:solidFill>
                            <a:srgbClr val="000000"/>
                          </a:solidFill>
                          <a:latin typeface="Times New Roman"/>
                          <a:ea typeface="Times New Roman"/>
                        </a:rPr>
                        <a:t>короткохвильові</a:t>
                      </a:r>
                      <a:endParaRPr lang="uk-UA" sz="200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2000">
                          <a:solidFill>
                            <a:srgbClr val="000000"/>
                          </a:solidFill>
                          <a:latin typeface="Times New Roman"/>
                          <a:ea typeface="Times New Roman"/>
                        </a:rPr>
                        <a:t>75</a:t>
                      </a:r>
                      <a:br>
                        <a:rPr lang="uk-UA" sz="2000">
                          <a:solidFill>
                            <a:srgbClr val="000000"/>
                          </a:solidFill>
                          <a:latin typeface="Times New Roman"/>
                          <a:ea typeface="Times New Roman"/>
                        </a:rPr>
                      </a:br>
                      <a:r>
                        <a:rPr lang="uk-UA" sz="2000">
                          <a:solidFill>
                            <a:srgbClr val="000000"/>
                          </a:solidFill>
                          <a:latin typeface="Times New Roman"/>
                          <a:ea typeface="Times New Roman"/>
                        </a:rPr>
                        <a:t>150</a:t>
                      </a:r>
                      <a:br>
                        <a:rPr lang="uk-UA" sz="2000">
                          <a:solidFill>
                            <a:srgbClr val="000000"/>
                          </a:solidFill>
                          <a:latin typeface="Times New Roman"/>
                          <a:ea typeface="Times New Roman"/>
                        </a:rPr>
                      </a:br>
                      <a:r>
                        <a:rPr lang="uk-UA" sz="2000">
                          <a:solidFill>
                            <a:srgbClr val="000000"/>
                          </a:solidFill>
                          <a:latin typeface="Times New Roman"/>
                          <a:ea typeface="Times New Roman"/>
                        </a:rPr>
                        <a:t>400</a:t>
                      </a:r>
                      <a:endParaRPr lang="uk-UA" sz="200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a:spcAft>
                          <a:spcPts val="0"/>
                        </a:spcAft>
                      </a:pPr>
                      <a:r>
                        <a:rPr lang="uk-UA" sz="2000" dirty="0">
                          <a:solidFill>
                            <a:srgbClr val="000000"/>
                          </a:solidFill>
                          <a:latin typeface="Times New Roman"/>
                          <a:ea typeface="Times New Roman"/>
                        </a:rPr>
                        <a:t>Надвелика, (більше 100) </a:t>
                      </a:r>
                      <a:endParaRPr lang="uk-UA" sz="20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2000">
                          <a:solidFill>
                            <a:srgbClr val="000000"/>
                          </a:solidFill>
                          <a:latin typeface="Times New Roman"/>
                          <a:ea typeface="Times New Roman"/>
                        </a:rPr>
                        <a:t>довгохвильові</a:t>
                      </a:r>
                      <a:br>
                        <a:rPr lang="uk-UA" sz="2000">
                          <a:solidFill>
                            <a:srgbClr val="000000"/>
                          </a:solidFill>
                          <a:latin typeface="Times New Roman"/>
                          <a:ea typeface="Times New Roman"/>
                        </a:rPr>
                      </a:br>
                      <a:r>
                        <a:rPr lang="uk-UA" sz="2000">
                          <a:solidFill>
                            <a:srgbClr val="000000"/>
                          </a:solidFill>
                          <a:latin typeface="Times New Roman"/>
                          <a:ea typeface="Times New Roman"/>
                        </a:rPr>
                        <a:t>середньохвильові</a:t>
                      </a:r>
                      <a:br>
                        <a:rPr lang="uk-UA" sz="2000">
                          <a:solidFill>
                            <a:srgbClr val="000000"/>
                          </a:solidFill>
                          <a:latin typeface="Times New Roman"/>
                          <a:ea typeface="Times New Roman"/>
                        </a:rPr>
                      </a:br>
                      <a:r>
                        <a:rPr lang="uk-UA" sz="2000">
                          <a:solidFill>
                            <a:srgbClr val="000000"/>
                          </a:solidFill>
                          <a:latin typeface="Times New Roman"/>
                          <a:ea typeface="Times New Roman"/>
                        </a:rPr>
                        <a:t>короткохвильові</a:t>
                      </a:r>
                      <a:endParaRPr lang="uk-UA" sz="200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2000" dirty="0">
                          <a:solidFill>
                            <a:srgbClr val="000000"/>
                          </a:solidFill>
                          <a:latin typeface="Times New Roman"/>
                          <a:ea typeface="Times New Roman"/>
                        </a:rPr>
                        <a:t>&gt; 480</a:t>
                      </a:r>
                      <a:br>
                        <a:rPr lang="uk-UA" sz="2000" dirty="0">
                          <a:solidFill>
                            <a:srgbClr val="000000"/>
                          </a:solidFill>
                          <a:latin typeface="Times New Roman"/>
                          <a:ea typeface="Times New Roman"/>
                        </a:rPr>
                      </a:br>
                      <a:r>
                        <a:rPr lang="uk-UA" sz="2000" dirty="0">
                          <a:solidFill>
                            <a:srgbClr val="000000"/>
                          </a:solidFill>
                          <a:latin typeface="Times New Roman"/>
                          <a:ea typeface="Times New Roman"/>
                        </a:rPr>
                        <a:t>&gt; 960</a:t>
                      </a:r>
                      <a:br>
                        <a:rPr lang="uk-UA" sz="2000" dirty="0">
                          <a:solidFill>
                            <a:srgbClr val="000000"/>
                          </a:solidFill>
                          <a:latin typeface="Times New Roman"/>
                          <a:ea typeface="Times New Roman"/>
                        </a:rPr>
                      </a:br>
                      <a:r>
                        <a:rPr lang="uk-UA" sz="2000" dirty="0">
                          <a:solidFill>
                            <a:srgbClr val="000000"/>
                          </a:solidFill>
                          <a:latin typeface="Times New Roman"/>
                          <a:ea typeface="Times New Roman"/>
                        </a:rPr>
                        <a:t>&gt; 2500</a:t>
                      </a:r>
                      <a:endParaRPr lang="uk-UA" sz="20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498764" y="1014253"/>
          <a:ext cx="11139055" cy="2414400"/>
        </p:xfrm>
        <a:graphic>
          <a:graphicData uri="http://schemas.openxmlformats.org/drawingml/2006/table">
            <a:tbl>
              <a:tblPr/>
              <a:tblGrid>
                <a:gridCol w="4530437">
                  <a:extLst>
                    <a:ext uri="{9D8B030D-6E8A-4147-A177-3AD203B41FA5}">
                      <a16:colId xmlns:a16="http://schemas.microsoft.com/office/drawing/2014/main" val="20000"/>
                    </a:ext>
                  </a:extLst>
                </a:gridCol>
                <a:gridCol w="2840182">
                  <a:extLst>
                    <a:ext uri="{9D8B030D-6E8A-4147-A177-3AD203B41FA5}">
                      <a16:colId xmlns:a16="http://schemas.microsoft.com/office/drawing/2014/main" val="20001"/>
                    </a:ext>
                  </a:extLst>
                </a:gridCol>
                <a:gridCol w="3768436">
                  <a:extLst>
                    <a:ext uri="{9D8B030D-6E8A-4147-A177-3AD203B41FA5}">
                      <a16:colId xmlns:a16="http://schemas.microsoft.com/office/drawing/2014/main" val="20002"/>
                    </a:ext>
                  </a:extLst>
                </a:gridCol>
              </a:tblGrid>
              <a:tr h="0">
                <a:tc>
                  <a:txBody>
                    <a:bodyPr/>
                    <a:lstStyle/>
                    <a:p>
                      <a:pPr>
                        <a:lnSpc>
                          <a:spcPct val="150000"/>
                        </a:lnSpc>
                        <a:spcAft>
                          <a:spcPts val="0"/>
                        </a:spcAft>
                      </a:pPr>
                      <a:r>
                        <a:rPr lang="uk-UA" sz="2000" b="1" dirty="0">
                          <a:solidFill>
                            <a:srgbClr val="000000"/>
                          </a:solidFill>
                          <a:latin typeface="Times New Roman"/>
                          <a:ea typeface="Times New Roman"/>
                        </a:rPr>
                        <a:t>Потужність одного передавача</a:t>
                      </a:r>
                      <a:r>
                        <a:rPr lang="uk-UA" sz="2000" b="1" baseline="0" dirty="0">
                          <a:solidFill>
                            <a:srgbClr val="000000"/>
                          </a:solidFill>
                          <a:latin typeface="Times New Roman"/>
                          <a:ea typeface="Times New Roman"/>
                        </a:rPr>
                        <a:t> </a:t>
                      </a:r>
                      <a:r>
                        <a:rPr lang="uk-UA" sz="2000" b="1" dirty="0">
                          <a:solidFill>
                            <a:srgbClr val="000000"/>
                          </a:solidFill>
                          <a:latin typeface="Times New Roman"/>
                          <a:ea typeface="Times New Roman"/>
                        </a:rPr>
                        <a:t>(кВт)*</a:t>
                      </a:r>
                      <a:endParaRPr lang="uk-UA" sz="20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uk-UA" sz="2000" b="1" dirty="0">
                          <a:solidFill>
                            <a:srgbClr val="000000"/>
                          </a:solidFill>
                          <a:latin typeface="Times New Roman"/>
                          <a:ea typeface="Times New Roman"/>
                        </a:rPr>
                        <a:t>Висота антени (метри) </a:t>
                      </a:r>
                      <a:endParaRPr lang="uk-UA" sz="20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uk-UA" sz="2000" b="1" dirty="0">
                          <a:solidFill>
                            <a:srgbClr val="000000"/>
                          </a:solidFill>
                          <a:latin typeface="Times New Roman"/>
                          <a:ea typeface="Times New Roman"/>
                        </a:rPr>
                        <a:t>СЗЗ ( метри)</a:t>
                      </a:r>
                      <a:endParaRPr lang="uk-UA" sz="20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nSpc>
                          <a:spcPct val="150000"/>
                        </a:lnSpc>
                        <a:spcAft>
                          <a:spcPts val="0"/>
                        </a:spcAft>
                      </a:pPr>
                      <a:r>
                        <a:rPr lang="uk-UA" sz="2000">
                          <a:solidFill>
                            <a:srgbClr val="000000"/>
                          </a:solidFill>
                          <a:latin typeface="Times New Roman"/>
                          <a:ea typeface="Times New Roman"/>
                        </a:rPr>
                        <a:t>Мала, до 5 / 2,5 </a:t>
                      </a:r>
                      <a:endParaRPr lang="uk-UA" sz="200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uk-UA" sz="2000">
                          <a:solidFill>
                            <a:srgbClr val="000000"/>
                          </a:solidFill>
                          <a:latin typeface="Times New Roman"/>
                          <a:ea typeface="Times New Roman"/>
                        </a:rPr>
                        <a:t>180,0 </a:t>
                      </a:r>
                      <a:endParaRPr lang="uk-UA" sz="200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uk-UA" sz="2000">
                          <a:solidFill>
                            <a:srgbClr val="000000"/>
                          </a:solidFill>
                          <a:latin typeface="Times New Roman"/>
                          <a:ea typeface="Times New Roman"/>
                        </a:rPr>
                        <a:t>В межах технічної території</a:t>
                      </a:r>
                      <a:endParaRPr lang="uk-UA" sz="200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lnSpc>
                          <a:spcPct val="150000"/>
                        </a:lnSpc>
                        <a:spcAft>
                          <a:spcPts val="0"/>
                        </a:spcAft>
                      </a:pPr>
                      <a:r>
                        <a:rPr lang="uk-UA" sz="2000" dirty="0">
                          <a:solidFill>
                            <a:srgbClr val="000000"/>
                          </a:solidFill>
                          <a:latin typeface="Times New Roman"/>
                          <a:ea typeface="Times New Roman"/>
                        </a:rPr>
                        <a:t>Середня, 5 / 2,5 – 25 / 7,5 </a:t>
                      </a:r>
                      <a:endParaRPr lang="uk-UA" sz="20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uk-UA" sz="2000">
                          <a:solidFill>
                            <a:srgbClr val="000000"/>
                          </a:solidFill>
                          <a:latin typeface="Times New Roman"/>
                          <a:ea typeface="Times New Roman"/>
                        </a:rPr>
                        <a:t>240,0 </a:t>
                      </a:r>
                      <a:endParaRPr lang="uk-UA" sz="200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uk-UA" sz="2000">
                          <a:solidFill>
                            <a:srgbClr val="000000"/>
                          </a:solidFill>
                          <a:latin typeface="Times New Roman"/>
                          <a:ea typeface="Times New Roman"/>
                        </a:rPr>
                        <a:t>200,0</a:t>
                      </a:r>
                      <a:endParaRPr lang="uk-UA" sz="200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a:lnSpc>
                          <a:spcPct val="150000"/>
                        </a:lnSpc>
                        <a:spcAft>
                          <a:spcPts val="0"/>
                        </a:spcAft>
                      </a:pPr>
                      <a:r>
                        <a:rPr lang="uk-UA" sz="2000">
                          <a:solidFill>
                            <a:srgbClr val="000000"/>
                          </a:solidFill>
                          <a:latin typeface="Times New Roman"/>
                          <a:ea typeface="Times New Roman"/>
                        </a:rPr>
                        <a:t>Велика, 25 / 7,5 – 50 / 15,0 </a:t>
                      </a:r>
                      <a:endParaRPr lang="uk-UA" sz="200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uk-UA" sz="2000">
                          <a:solidFill>
                            <a:srgbClr val="000000"/>
                          </a:solidFill>
                          <a:latin typeface="Times New Roman"/>
                          <a:ea typeface="Times New Roman"/>
                        </a:rPr>
                        <a:t>300,0 </a:t>
                      </a:r>
                      <a:endParaRPr lang="uk-UA" sz="200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uk-UA" sz="2000">
                          <a:solidFill>
                            <a:srgbClr val="000000"/>
                          </a:solidFill>
                          <a:latin typeface="Times New Roman"/>
                          <a:ea typeface="Times New Roman"/>
                        </a:rPr>
                        <a:t>400,0</a:t>
                      </a:r>
                      <a:endParaRPr lang="uk-UA" sz="200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a:lnSpc>
                          <a:spcPct val="150000"/>
                        </a:lnSpc>
                        <a:spcAft>
                          <a:spcPts val="0"/>
                        </a:spcAft>
                      </a:pPr>
                      <a:r>
                        <a:rPr lang="uk-UA" sz="2000">
                          <a:solidFill>
                            <a:srgbClr val="000000"/>
                          </a:solidFill>
                          <a:latin typeface="Times New Roman"/>
                          <a:ea typeface="Times New Roman"/>
                        </a:rPr>
                        <a:t>Надвелика, більше 50 / 15,0 </a:t>
                      </a:r>
                      <a:endParaRPr lang="uk-UA" sz="200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uk-UA" sz="2000">
                          <a:solidFill>
                            <a:srgbClr val="000000"/>
                          </a:solidFill>
                          <a:latin typeface="Times New Roman"/>
                          <a:ea typeface="Times New Roman"/>
                        </a:rPr>
                        <a:t>300,0 </a:t>
                      </a:r>
                      <a:endParaRPr lang="uk-UA" sz="200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uk-UA" sz="2000">
                          <a:solidFill>
                            <a:srgbClr val="000000"/>
                          </a:solidFill>
                          <a:latin typeface="Times New Roman"/>
                          <a:ea typeface="Times New Roman"/>
                        </a:rPr>
                        <a:t>500,0</a:t>
                      </a:r>
                      <a:endParaRPr lang="uk-UA" sz="200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0">
                <a:tc gridSpan="3">
                  <a:txBody>
                    <a:bodyPr/>
                    <a:lstStyle/>
                    <a:p>
                      <a:pPr algn="just">
                        <a:lnSpc>
                          <a:spcPct val="150000"/>
                        </a:lnSpc>
                        <a:spcAft>
                          <a:spcPts val="0"/>
                        </a:spcAft>
                      </a:pPr>
                      <a:r>
                        <a:rPr lang="uk-UA" sz="2000" b="1" dirty="0">
                          <a:solidFill>
                            <a:srgbClr val="000000"/>
                          </a:solidFill>
                          <a:latin typeface="Times New Roman"/>
                          <a:ea typeface="Times New Roman"/>
                        </a:rPr>
                        <a:t>Примітка*. </a:t>
                      </a:r>
                      <a:r>
                        <a:rPr lang="uk-UA" sz="2000" dirty="0">
                          <a:solidFill>
                            <a:srgbClr val="000000"/>
                          </a:solidFill>
                          <a:latin typeface="Times New Roman"/>
                          <a:ea typeface="Times New Roman"/>
                        </a:rPr>
                        <a:t>В чисельнику – потужність передавача, в знаменнику – потужність звукового супроводу</a:t>
                      </a:r>
                      <a:endParaRPr lang="uk-UA" sz="20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10005"/>
                  </a:ext>
                </a:extLst>
              </a:tr>
            </a:tbl>
          </a:graphicData>
        </a:graphic>
      </p:graphicFrame>
      <p:sp>
        <p:nvSpPr>
          <p:cNvPr id="4" name="Номер слайда 3"/>
          <p:cNvSpPr>
            <a:spLocks noGrp="1"/>
          </p:cNvSpPr>
          <p:nvPr>
            <p:ph type="sldNum" sz="quarter" idx="12"/>
          </p:nvPr>
        </p:nvSpPr>
        <p:spPr/>
        <p:txBody>
          <a:bodyPr/>
          <a:lstStyle/>
          <a:p>
            <a:fld id="{D07DC24B-8650-405F-98BC-E78A8ACB2E7F}" type="slidenum">
              <a:rPr lang="uk-UA" smtClean="0"/>
              <a:pPr/>
              <a:t>17</a:t>
            </a:fld>
            <a:endParaRPr lang="uk-UA"/>
          </a:p>
        </p:txBody>
      </p:sp>
      <p:sp>
        <p:nvSpPr>
          <p:cNvPr id="44033" name="Rectangle 1"/>
          <p:cNvSpPr>
            <a:spLocks noChangeArrowheads="1"/>
          </p:cNvSpPr>
          <p:nvPr/>
        </p:nvSpPr>
        <p:spPr bwMode="auto">
          <a:xfrm>
            <a:off x="955964" y="362636"/>
            <a:ext cx="10695709"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uk-UA"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Таблиця3</a:t>
            </a:r>
            <a:endParaRPr kumimoji="0" lang="uk-UA"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Орієнтовні розміри СЗЗ для типових телецентрів, телевізійних ретрансляторів</a:t>
            </a:r>
            <a:endParaRPr kumimoji="0" lang="uk-UA" sz="28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44034" name="Rectangle 2"/>
          <p:cNvSpPr>
            <a:spLocks noChangeArrowheads="1"/>
          </p:cNvSpPr>
          <p:nvPr/>
        </p:nvSpPr>
        <p:spPr bwMode="auto">
          <a:xfrm>
            <a:off x="498764" y="3752718"/>
            <a:ext cx="10972799"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360363" algn="just" defTabSz="914400" rtl="0" eaLnBrk="1" fontAlgn="base" latinLnBrk="0" hangingPunct="1">
              <a:lnSpc>
                <a:spcPct val="100000"/>
              </a:lnSpc>
              <a:spcBef>
                <a:spcPct val="0"/>
              </a:spcBef>
              <a:spcAft>
                <a:spcPct val="0"/>
              </a:spcAft>
              <a:buClrTx/>
              <a:buSzTx/>
              <a:buFontTx/>
              <a:buNone/>
              <a:tabLst/>
            </a:pPr>
            <a:r>
              <a:rPr kumimoji="0" lang="uk-UA"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З метою захисту населення від електричних полів встановлюються СЗЗ вздовж трас ліній по обидва їх боки. Розміри цієї території визначаються від проекції крайньої підвіски проводу на відстань, на якій забезпечується гранично допустимий рівень поля, відповідно до вимог ДСН 239-96. </a:t>
            </a:r>
            <a:endParaRPr kumimoji="0" lang="uk-UA" sz="2400" b="0" i="0" u="none" strike="noStrike" cap="none" normalizeH="0" baseline="0" dirty="0">
              <a:ln>
                <a:noFill/>
              </a:ln>
              <a:solidFill>
                <a:schemeClr val="tx1"/>
              </a:solidFill>
              <a:effectLst/>
              <a:latin typeface="Times New Roman" pitchFamily="18" charset="0"/>
              <a:cs typeface="Times New Roman" pitchFamily="18" charset="0"/>
            </a:endParaRPr>
          </a:p>
          <a:p>
            <a:pPr marR="0" lvl="0" indent="360363" algn="just"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Не допускається в межах СЗЗ розміщення житлових і громадських будівель, дачних ділянок та інших місць перебування людей, стоянок усіх видів автомобілів, а також складів нафти та нафтопродуктів.</a:t>
            </a:r>
            <a:endParaRPr kumimoji="0" lang="uk-UA" sz="24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3291" y="491113"/>
            <a:ext cx="11409218" cy="4093428"/>
          </a:xfrm>
          <a:prstGeom prst="rect">
            <a:avLst/>
          </a:prstGeom>
        </p:spPr>
        <p:txBody>
          <a:bodyPr wrap="square">
            <a:spAutoFit/>
          </a:bodyPr>
          <a:lstStyle/>
          <a:p>
            <a:pPr indent="536575" algn="just"/>
            <a:r>
              <a:rPr lang="uk-UA" altLang="uk-UA" sz="2600" b="1" dirty="0">
                <a:latin typeface="Times New Roman" panose="02020603050405020304" pitchFamily="18" charset="0"/>
                <a:ea typeface="Times New Roman" panose="02020603050405020304" pitchFamily="18" charset="0"/>
                <a:cs typeface="Times New Roman" panose="02020603050405020304" pitchFamily="18" charset="0"/>
              </a:rPr>
              <a:t>Допустимі рівні електромагнітних полів на робочих місцях.</a:t>
            </a:r>
            <a:r>
              <a:rPr lang="uk-UA" altLang="uk-UA" sz="2600" dirty="0">
                <a:latin typeface="Times New Roman" panose="02020603050405020304" pitchFamily="18" charset="0"/>
                <a:ea typeface="Times New Roman" panose="02020603050405020304" pitchFamily="18" charset="0"/>
                <a:cs typeface="Times New Roman" panose="02020603050405020304" pitchFamily="18" charset="0"/>
              </a:rPr>
              <a:t> Електромагнітні поля характеризуються певною енергією, яка поширюється у просторі у вигляді електромагнітних хвиль; оцінюються кількістю енергії (потужності), що переноситься хвилею у напрямку свого поширення. Простір навколо джерела ЕМП умовно поділяють на ближню зону (зону індукції) та дальню зону (зону випромінювання). Для оцінки ЕМП у цих зонах використовують різні підходи. Ближня зона охоплює простір навколо джерела ЕМП, що має радіус, який приблизно дорівнює 0,17 довжини хвилі. В цій зоні електромагнітна хвиля ще не сформована, тому інтенсивність ЕМП оцінюється окремо напруженістю магнітної та електричної складової поля. </a:t>
            </a:r>
            <a:endParaRPr lang="uk-UA" sz="2400" dirty="0">
              <a:latin typeface="Times New Roman" panose="02020603050405020304" pitchFamily="18" charset="0"/>
              <a:cs typeface="Times New Roman" panose="02020603050405020304" pitchFamily="18" charset="0"/>
            </a:endParaRPr>
          </a:p>
        </p:txBody>
      </p:sp>
      <p:sp>
        <p:nvSpPr>
          <p:cNvPr id="3" name="Номер слайда 2"/>
          <p:cNvSpPr>
            <a:spLocks noGrp="1"/>
          </p:cNvSpPr>
          <p:nvPr>
            <p:ph type="sldNum" sz="quarter" idx="12"/>
          </p:nvPr>
        </p:nvSpPr>
        <p:spPr/>
        <p:txBody>
          <a:bodyPr/>
          <a:lstStyle/>
          <a:p>
            <a:fld id="{D07DC24B-8650-405F-98BC-E78A8ACB2E7F}" type="slidenum">
              <a:rPr lang="uk-UA" smtClean="0"/>
              <a:pPr/>
              <a:t>18</a:t>
            </a:fld>
            <a:endParaRPr lang="uk-UA"/>
          </a:p>
        </p:txBody>
      </p:sp>
    </p:spTree>
    <p:extLst>
      <p:ext uri="{BB962C8B-B14F-4D97-AF65-F5344CB8AC3E}">
        <p14:creationId xmlns:p14="http://schemas.microsoft.com/office/powerpoint/2010/main" val="41875403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88423" y="718090"/>
            <a:ext cx="10561320" cy="5293757"/>
          </a:xfrm>
          <a:prstGeom prst="rect">
            <a:avLst/>
          </a:prstGeom>
        </p:spPr>
        <p:txBody>
          <a:bodyPr wrap="square">
            <a:spAutoFit/>
          </a:bodyPr>
          <a:lstStyle/>
          <a:p>
            <a:pPr algn="just"/>
            <a:r>
              <a:rPr lang="uk-UA" altLang="uk-UA" sz="2600" dirty="0">
                <a:latin typeface="Times New Roman" panose="02020603050405020304" pitchFamily="18" charset="0"/>
                <a:ea typeface="Times New Roman" panose="02020603050405020304" pitchFamily="18" charset="0"/>
                <a:cs typeface="Times New Roman" panose="02020603050405020304" pitchFamily="18" charset="0"/>
              </a:rPr>
              <a:t>У ближній зоні, зазвичай, знаходяться робочі місця, на яких присутні джерела електромагнітних випромінювань з довжиною хвилі меншою ніж 1 м. Інші – знаходяться практично завжди у дальній зоні, у якій електромагнітна хвиля</a:t>
            </a:r>
            <a:r>
              <a:rPr lang="uk-UA" altLang="uk-UA" sz="2600" dirty="0">
                <a:latin typeface="Times New Roman" panose="02020603050405020304" pitchFamily="18" charset="0"/>
                <a:cs typeface="Times New Roman" panose="02020603050405020304" pitchFamily="18" charset="0"/>
              </a:rPr>
              <a:t> </a:t>
            </a:r>
            <a:r>
              <a:rPr lang="uk-UA" altLang="uk-UA" sz="2600" dirty="0">
                <a:latin typeface="Times New Roman" panose="02020603050405020304" pitchFamily="18" charset="0"/>
                <a:ea typeface="Times New Roman" panose="02020603050405020304" pitchFamily="18" charset="0"/>
                <a:cs typeface="Times New Roman" panose="02020603050405020304" pitchFamily="18" charset="0"/>
              </a:rPr>
              <a:t>вже сформувалася. У цій зоні ЕМП оцінюється за кількістю енергії (потужністю), що переноситься хвилею у напрямку свого поширення. Для кількісної оцінки цієї енергії застосовують значення поверхневої густини потоку енергії, що визначається у Вт/м</a:t>
            </a:r>
            <a:r>
              <a:rPr lang="uk-UA" altLang="uk-UA" sz="2600" baseline="30000" dirty="0">
                <a:latin typeface="Times New Roman" panose="02020603050405020304" pitchFamily="18" charset="0"/>
                <a:ea typeface="Times New Roman" panose="02020603050405020304" pitchFamily="18" charset="0"/>
                <a:cs typeface="Times New Roman" panose="02020603050405020304" pitchFamily="18" charset="0"/>
              </a:rPr>
              <a:t>–2</a:t>
            </a:r>
            <a:r>
              <a:rPr lang="uk-UA" altLang="uk-UA" sz="2600" dirty="0">
                <a:latin typeface="Times New Roman" panose="02020603050405020304" pitchFamily="18" charset="0"/>
                <a:ea typeface="Times New Roman" panose="02020603050405020304" pitchFamily="18" charset="0"/>
                <a:cs typeface="Times New Roman" panose="02020603050405020304" pitchFamily="18" charset="0"/>
              </a:rPr>
              <a:t>.</a:t>
            </a:r>
            <a:r>
              <a:rPr lang="uk-UA" altLang="uk-UA" sz="2600" dirty="0">
                <a:latin typeface="Times New Roman" panose="02020603050405020304" pitchFamily="18" charset="0"/>
                <a:cs typeface="Times New Roman" panose="02020603050405020304" pitchFamily="18" charset="0"/>
              </a:rPr>
              <a:t> </a:t>
            </a:r>
          </a:p>
          <a:p>
            <a:pPr indent="536575" algn="just"/>
            <a:r>
              <a:rPr lang="uk-UA" sz="2600" dirty="0">
                <a:latin typeface="Times New Roman" panose="02020603050405020304" pitchFamily="18" charset="0"/>
                <a:cs typeface="Times New Roman" panose="02020603050405020304" pitchFamily="18" charset="0"/>
              </a:rPr>
              <a:t>Допустимі рівні напруженості ЕМП радіочастотного діапазону на робочих місцях та в місцях знаходження персоналу, в яких є джерело ЕМП, регламентуються за ДСН-239-96. Напруженість ЕМП в діапазоні частот 60 кГц–300 мГц на робочих місцях персоналу протягом однієї доби не повинна перевищувати встановлених граничнодопустимих рівнів </a:t>
            </a:r>
            <a:r>
              <a:rPr lang="uk-UA" sz="2600" b="1" dirty="0">
                <a:latin typeface="Times New Roman" panose="02020603050405020304" pitchFamily="18" charset="0"/>
                <a:cs typeface="Times New Roman" panose="02020603050405020304" pitchFamily="18" charset="0"/>
              </a:rPr>
              <a:t>(табл. 2)</a:t>
            </a:r>
            <a:r>
              <a:rPr lang="uk-UA" sz="2600" dirty="0">
                <a:latin typeface="Times New Roman" panose="02020603050405020304" pitchFamily="18" charset="0"/>
                <a:cs typeface="Times New Roman" panose="02020603050405020304" pitchFamily="18" charset="0"/>
              </a:rPr>
              <a:t>.</a:t>
            </a:r>
            <a:endParaRPr lang="uk-UA" altLang="uk-UA" sz="2600" dirty="0">
              <a:latin typeface="Times New Roman" panose="02020603050405020304" pitchFamily="18" charset="0"/>
              <a:cs typeface="Times New Roman" panose="02020603050405020304" pitchFamily="18" charset="0"/>
            </a:endParaRPr>
          </a:p>
        </p:txBody>
      </p:sp>
      <p:sp>
        <p:nvSpPr>
          <p:cNvPr id="3" name="Номер слайда 2"/>
          <p:cNvSpPr>
            <a:spLocks noGrp="1"/>
          </p:cNvSpPr>
          <p:nvPr>
            <p:ph type="sldNum" sz="quarter" idx="12"/>
          </p:nvPr>
        </p:nvSpPr>
        <p:spPr/>
        <p:txBody>
          <a:bodyPr/>
          <a:lstStyle/>
          <a:p>
            <a:fld id="{D07DC24B-8650-405F-98BC-E78A8ACB2E7F}" type="slidenum">
              <a:rPr lang="uk-UA" smtClean="0"/>
              <a:pPr/>
              <a:t>19</a:t>
            </a:fld>
            <a:endParaRPr lang="uk-UA"/>
          </a:p>
        </p:txBody>
      </p:sp>
    </p:spTree>
    <p:extLst>
      <p:ext uri="{BB962C8B-B14F-4D97-AF65-F5344CB8AC3E}">
        <p14:creationId xmlns:p14="http://schemas.microsoft.com/office/powerpoint/2010/main" val="1502616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85452" y="1093720"/>
            <a:ext cx="11421093" cy="5125506"/>
          </a:xfrm>
          <a:prstGeom prst="rect">
            <a:avLst/>
          </a:prstGeom>
        </p:spPr>
        <p:txBody>
          <a:bodyPr wrap="square">
            <a:spAutoFit/>
          </a:bodyPr>
          <a:lstStyle/>
          <a:p>
            <a:pPr indent="536575" algn="just">
              <a:lnSpc>
                <a:spcPct val="110000"/>
              </a:lnSpc>
            </a:pPr>
            <a:r>
              <a:rPr lang="uk-UA" sz="2300" dirty="0">
                <a:latin typeface="Times New Roman" pitchFamily="18" charset="0"/>
                <a:cs typeface="Times New Roman" pitchFamily="18" charset="0"/>
              </a:rPr>
              <a:t>Основним нормативним документам стосовно вібрації є </a:t>
            </a:r>
            <a:r>
              <a:rPr lang="uk-UA" sz="2300" b="1" dirty="0">
                <a:latin typeface="Times New Roman" pitchFamily="18" charset="0"/>
                <a:cs typeface="Times New Roman" pitchFamily="18" charset="0"/>
              </a:rPr>
              <a:t>ДСН 3.3.6.039.</a:t>
            </a:r>
          </a:p>
          <a:p>
            <a:pPr indent="536575" algn="just">
              <a:lnSpc>
                <a:spcPct val="110000"/>
              </a:lnSpc>
            </a:pPr>
            <a:r>
              <a:rPr lang="uk-UA" sz="2300" dirty="0">
                <a:latin typeface="Times New Roman" pitchFamily="18" charset="0"/>
                <a:cs typeface="Times New Roman" pitchFamily="18" charset="0"/>
              </a:rPr>
              <a:t>Вібрація – механічні коливання твердого тіла.</a:t>
            </a:r>
          </a:p>
          <a:p>
            <a:pPr indent="536575" algn="just">
              <a:lnSpc>
                <a:spcPct val="110000"/>
              </a:lnSpc>
            </a:pPr>
            <a:r>
              <a:rPr lang="uk-UA" sz="2300" dirty="0">
                <a:latin typeface="Times New Roman" pitchFamily="18" charset="0"/>
                <a:cs typeface="Times New Roman" pitchFamily="18" charset="0"/>
              </a:rPr>
              <a:t>Вібрацію поділяють на </a:t>
            </a:r>
            <a:r>
              <a:rPr lang="uk-UA" sz="2300" i="1" dirty="0">
                <a:latin typeface="Times New Roman" pitchFamily="18" charset="0"/>
                <a:cs typeface="Times New Roman" pitchFamily="18" charset="0"/>
              </a:rPr>
              <a:t>природну та штучну</a:t>
            </a:r>
            <a:r>
              <a:rPr lang="uk-UA" sz="2300" dirty="0">
                <a:latin typeface="Times New Roman" pitchFamily="18" charset="0"/>
                <a:cs typeface="Times New Roman" pitchFamily="18" charset="0"/>
              </a:rPr>
              <a:t>. </a:t>
            </a:r>
          </a:p>
          <a:p>
            <a:pPr indent="536575" algn="just">
              <a:lnSpc>
                <a:spcPct val="110000"/>
              </a:lnSpc>
            </a:pPr>
            <a:r>
              <a:rPr lang="uk-UA" sz="2300" u="sng" dirty="0">
                <a:latin typeface="Times New Roman" pitchFamily="18" charset="0"/>
                <a:cs typeface="Times New Roman" pitchFamily="18" charset="0"/>
              </a:rPr>
              <a:t>Основними видами вібрації є загальна і локальна вібрація, постійна і непостійна вібрація</a:t>
            </a:r>
            <a:r>
              <a:rPr lang="uk-UA" sz="2300" dirty="0">
                <a:latin typeface="Times New Roman" pitchFamily="18" charset="0"/>
                <a:cs typeface="Times New Roman" pitchFamily="18" charset="0"/>
              </a:rPr>
              <a:t>. </a:t>
            </a:r>
          </a:p>
          <a:p>
            <a:pPr indent="342900" algn="just">
              <a:lnSpc>
                <a:spcPct val="110000"/>
              </a:lnSpc>
            </a:pPr>
            <a:r>
              <a:rPr lang="uk-UA" sz="2300" b="1" dirty="0">
                <a:solidFill>
                  <a:srgbClr val="000000"/>
                </a:solidFill>
                <a:effectLst/>
                <a:highlight>
                  <a:srgbClr val="FFFFFF"/>
                </a:highlight>
                <a:latin typeface="Times New Roman" panose="02020603050405020304" pitchFamily="18" charset="0"/>
                <a:ea typeface="Times New Roman" panose="02020603050405020304" pitchFamily="18" charset="0"/>
              </a:rPr>
              <a:t>З</a:t>
            </a:r>
            <a:r>
              <a:rPr lang="uk-UA" sz="2300" b="1" dirty="0">
                <a:effectLst/>
                <a:latin typeface="Times New Roman" panose="02020603050405020304" pitchFamily="18" charset="0"/>
                <a:ea typeface="Times New Roman" panose="02020603050405020304" pitchFamily="18" charset="0"/>
              </a:rPr>
              <a:t>агальна вібрація</a:t>
            </a:r>
            <a:r>
              <a:rPr lang="uk-UA" sz="2300" dirty="0">
                <a:effectLst/>
                <a:latin typeface="Times New Roman" panose="02020603050405020304" pitchFamily="18" charset="0"/>
                <a:ea typeface="Times New Roman" panose="02020603050405020304" pitchFamily="18" charset="0"/>
              </a:rPr>
              <a:t> – механічна вібрація, яка передається на людське тіло в цілому і створює небезпеку для здоров’я і безпеки працівників, зокрема, спричиняє захворювання у нижній частині спини та травми хребта;</a:t>
            </a:r>
          </a:p>
          <a:p>
            <a:pPr indent="342900" algn="just">
              <a:lnSpc>
                <a:spcPct val="110000"/>
              </a:lnSpc>
            </a:pPr>
            <a:r>
              <a:rPr lang="uk-UA" sz="2300" b="1" dirty="0">
                <a:effectLst/>
                <a:latin typeface="Times New Roman" panose="02020603050405020304" pitchFamily="18" charset="0"/>
                <a:ea typeface="Times New Roman" panose="02020603050405020304" pitchFamily="18" charset="0"/>
              </a:rPr>
              <a:t>Локальна вібрація</a:t>
            </a:r>
            <a:r>
              <a:rPr lang="uk-UA" sz="2300" dirty="0">
                <a:effectLst/>
                <a:latin typeface="Times New Roman" panose="02020603050405020304" pitchFamily="18" charset="0"/>
                <a:ea typeface="Times New Roman" panose="02020603050405020304" pitchFamily="18" charset="0"/>
              </a:rPr>
              <a:t> – механічна вібрація, що передається через систему «кисть-рука» і обумовлює небезпеку для здоров’я і безпеки працівників, зокрема, спричиняє судинні розлади, захворювання кісток і суглобів, неврологічні і м’язові розлади. П</a:t>
            </a:r>
            <a:r>
              <a:rPr lang="uk-UA" sz="2300" dirty="0">
                <a:solidFill>
                  <a:srgbClr val="000000"/>
                </a:solidFill>
                <a:effectLst/>
                <a:highlight>
                  <a:srgbClr val="FFFFFF"/>
                </a:highlight>
                <a:latin typeface="Times New Roman" panose="02020603050405020304" pitchFamily="18" charset="0"/>
                <a:ea typeface="Times New Roman" panose="02020603050405020304" pitchFamily="18" charset="0"/>
              </a:rPr>
              <a:t>ередається через руки працюючих при контакті ручним механізованим інструментом, органами керування машинами і обладнанням, деталями, які обробляються та ін.</a:t>
            </a:r>
            <a:endParaRPr lang="uk-UA" sz="2300" dirty="0">
              <a:effectLst/>
              <a:latin typeface="Times New Roman" panose="02020603050405020304" pitchFamily="18" charset="0"/>
              <a:ea typeface="Times New Roman" panose="02020603050405020304" pitchFamily="18" charset="0"/>
            </a:endParaRPr>
          </a:p>
        </p:txBody>
      </p:sp>
      <p:sp>
        <p:nvSpPr>
          <p:cNvPr id="2" name="Rectangle 1"/>
          <p:cNvSpPr>
            <a:spLocks noChangeArrowheads="1"/>
          </p:cNvSpPr>
          <p:nvPr/>
        </p:nvSpPr>
        <p:spPr bwMode="auto">
          <a:xfrm>
            <a:off x="5830542" y="43934"/>
            <a:ext cx="53091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429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42900" algn="just"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a:ln>
                <a:noFill/>
              </a:ln>
              <a:solidFill>
                <a:schemeClr val="tx1"/>
              </a:solidFill>
              <a:effectLst/>
              <a:latin typeface="Arial" panose="020B0604020202020204" pitchFamily="34" charset="0"/>
            </a:endParaRPr>
          </a:p>
        </p:txBody>
      </p:sp>
      <p:sp>
        <p:nvSpPr>
          <p:cNvPr id="4" name="Номер слайда 3"/>
          <p:cNvSpPr>
            <a:spLocks noGrp="1"/>
          </p:cNvSpPr>
          <p:nvPr>
            <p:ph type="sldNum" sz="quarter" idx="12"/>
          </p:nvPr>
        </p:nvSpPr>
        <p:spPr/>
        <p:txBody>
          <a:bodyPr/>
          <a:lstStyle/>
          <a:p>
            <a:fld id="{D07DC24B-8650-405F-98BC-E78A8ACB2E7F}" type="slidenum">
              <a:rPr lang="uk-UA" smtClean="0"/>
              <a:pPr/>
              <a:t>2</a:t>
            </a:fld>
            <a:endParaRPr lang="uk-UA"/>
          </a:p>
        </p:txBody>
      </p:sp>
      <p:sp>
        <p:nvSpPr>
          <p:cNvPr id="5" name="Прямоугольник 4"/>
          <p:cNvSpPr/>
          <p:nvPr/>
        </p:nvSpPr>
        <p:spPr>
          <a:xfrm>
            <a:off x="817418" y="307217"/>
            <a:ext cx="11028218" cy="523220"/>
          </a:xfrm>
          <a:prstGeom prst="rect">
            <a:avLst/>
          </a:prstGeom>
        </p:spPr>
        <p:txBody>
          <a:bodyPr wrap="square">
            <a:spAutoFit/>
          </a:bodyPr>
          <a:lstStyle/>
          <a:p>
            <a:pPr lvl="0"/>
            <a:r>
              <a:rPr lang="uk-UA" sz="2800" b="1" dirty="0">
                <a:solidFill>
                  <a:schemeClr val="accent1">
                    <a:lumMod val="75000"/>
                  </a:schemeClr>
                </a:solidFill>
                <a:latin typeface="Times New Roman" pitchFamily="18" charset="0"/>
                <a:cs typeface="Times New Roman" pitchFamily="18" charset="0"/>
              </a:rPr>
              <a:t>1. НОРМУВАННЯ ВІБРАЦІЙНОГО НАВАНТАЖЕННЯ.</a:t>
            </a:r>
            <a:r>
              <a:rPr lang="uk-UA" sz="2800" dirty="0">
                <a:solidFill>
                  <a:schemeClr val="accent1">
                    <a:lumMod val="75000"/>
                  </a:schemeClr>
                </a:solidFill>
                <a:latin typeface="Times New Roman" pitchFamily="18" charset="0"/>
                <a:cs typeface="Times New Roman" pitchFamily="18" charset="0"/>
              </a:rPr>
              <a:t> </a:t>
            </a:r>
          </a:p>
        </p:txBody>
      </p:sp>
    </p:spTree>
    <p:extLst>
      <p:ext uri="{BB962C8B-B14F-4D97-AF65-F5344CB8AC3E}">
        <p14:creationId xmlns:p14="http://schemas.microsoft.com/office/powerpoint/2010/main" val="13427908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14350" y="205472"/>
            <a:ext cx="11029950" cy="892552"/>
          </a:xfrm>
          <a:prstGeom prst="rect">
            <a:avLst/>
          </a:prstGeom>
        </p:spPr>
        <p:txBody>
          <a:bodyPr wrap="square">
            <a:spAutoFit/>
          </a:bodyPr>
          <a:lstStyle/>
          <a:p>
            <a:pPr lvl="0" algn="r" eaLnBrk="0" fontAlgn="base" hangingPunct="0">
              <a:spcBef>
                <a:spcPct val="0"/>
              </a:spcBef>
              <a:spcAft>
                <a:spcPct val="0"/>
              </a:spcAft>
            </a:pPr>
            <a:r>
              <a:rPr lang="uk-UA" altLang="uk-UA" sz="2600" b="1" dirty="0">
                <a:latin typeface="Times New Roman" panose="02020603050405020304" pitchFamily="18" charset="0"/>
                <a:ea typeface="Times New Roman" panose="02020603050405020304" pitchFamily="18" charset="0"/>
                <a:cs typeface="Times New Roman" panose="02020603050405020304" pitchFamily="18" charset="0"/>
              </a:rPr>
              <a:t>Таблиця 2. </a:t>
            </a:r>
            <a:endParaRPr lang="uk-UA" altLang="uk-UA" sz="2600" b="1" dirty="0">
              <a:latin typeface="Times New Roman" panose="02020603050405020304" pitchFamily="18" charset="0"/>
              <a:cs typeface="Times New Roman" panose="02020603050405020304" pitchFamily="18" charset="0"/>
            </a:endParaRPr>
          </a:p>
          <a:p>
            <a:pPr lvl="0" algn="ctr" eaLnBrk="0" fontAlgn="base" hangingPunct="0">
              <a:spcBef>
                <a:spcPct val="0"/>
              </a:spcBef>
              <a:spcAft>
                <a:spcPct val="0"/>
              </a:spcAft>
            </a:pPr>
            <a:r>
              <a:rPr lang="uk-UA" altLang="uk-UA" sz="2600" b="1" dirty="0">
                <a:latin typeface="Times New Roman" panose="02020603050405020304" pitchFamily="18" charset="0"/>
                <a:ea typeface="Times New Roman" panose="02020603050405020304" pitchFamily="18" charset="0"/>
                <a:cs typeface="Times New Roman" panose="02020603050405020304" pitchFamily="18" charset="0"/>
              </a:rPr>
              <a:t>Гранично допустимі рівні ЕМП</a:t>
            </a:r>
            <a:endParaRPr lang="uk-UA" altLang="uk-UA" sz="2600" b="1" dirty="0">
              <a:latin typeface="Times New Roman" panose="02020603050405020304" pitchFamily="18" charset="0"/>
              <a:cs typeface="Times New Roman" panose="02020603050405020304" pitchFamily="18" charset="0"/>
            </a:endParaRPr>
          </a:p>
        </p:txBody>
      </p:sp>
      <p:pic>
        <p:nvPicPr>
          <p:cNvPr id="8193"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9140" y="1098023"/>
            <a:ext cx="11218469" cy="3764921"/>
          </a:xfrm>
          <a:prstGeom prst="rect">
            <a:avLst/>
          </a:prstGeom>
          <a:noFill/>
          <a:extLst>
            <a:ext uri="{909E8E84-426E-40DD-AFC4-6F175D3DCCD1}">
              <a14:hiddenFill xmlns:a14="http://schemas.microsoft.com/office/drawing/2010/main">
                <a:solidFill>
                  <a:srgbClr val="FFFFFF"/>
                </a:solidFill>
              </a14:hiddenFill>
            </a:ext>
          </a:extLst>
        </p:spPr>
      </p:pic>
      <p:sp>
        <p:nvSpPr>
          <p:cNvPr id="5" name="Номер слайда 4"/>
          <p:cNvSpPr>
            <a:spLocks noGrp="1"/>
          </p:cNvSpPr>
          <p:nvPr>
            <p:ph type="sldNum" sz="quarter" idx="12"/>
          </p:nvPr>
        </p:nvSpPr>
        <p:spPr/>
        <p:txBody>
          <a:bodyPr/>
          <a:lstStyle/>
          <a:p>
            <a:fld id="{D07DC24B-8650-405F-98BC-E78A8ACB2E7F}" type="slidenum">
              <a:rPr lang="uk-UA" smtClean="0"/>
              <a:pPr/>
              <a:t>20</a:t>
            </a:fld>
            <a:endParaRPr lang="uk-UA"/>
          </a:p>
        </p:txBody>
      </p:sp>
    </p:spTree>
    <p:extLst>
      <p:ext uri="{BB962C8B-B14F-4D97-AF65-F5344CB8AC3E}">
        <p14:creationId xmlns:p14="http://schemas.microsoft.com/office/powerpoint/2010/main" val="10352081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91489" y="304800"/>
            <a:ext cx="11215601" cy="6274085"/>
          </a:xfrm>
          <a:prstGeom prst="rect">
            <a:avLst/>
          </a:prstGeom>
        </p:spPr>
        <p:txBody>
          <a:bodyPr wrap="square">
            <a:spAutoFit/>
          </a:bodyPr>
          <a:lstStyle/>
          <a:p>
            <a:pPr indent="536575" algn="just"/>
            <a:r>
              <a:rPr lang="uk-UA" sz="2600" b="1" dirty="0">
                <a:latin typeface="Times New Roman" panose="02020603050405020304" pitchFamily="18" charset="0"/>
                <a:ea typeface="Times New Roman" panose="02020603050405020304" pitchFamily="18" charset="0"/>
              </a:rPr>
              <a:t>Примітка:</a:t>
            </a:r>
            <a:r>
              <a:rPr lang="uk-UA" sz="2600" dirty="0">
                <a:latin typeface="Times New Roman" panose="02020603050405020304" pitchFamily="18" charset="0"/>
                <a:ea typeface="Times New Roman" panose="02020603050405020304" pitchFamily="18" charset="0"/>
              </a:rPr>
              <a:t> Допустима поверхнева густина потоку енергії </a:t>
            </a:r>
            <a:r>
              <a:rPr lang="uk-UA" sz="2600" dirty="0" err="1">
                <a:latin typeface="Times New Roman" panose="02020603050405020304" pitchFamily="18" charset="0"/>
                <a:ea typeface="Times New Roman" panose="02020603050405020304" pitchFamily="18" charset="0"/>
              </a:rPr>
              <a:t>ЕМП</a:t>
            </a:r>
            <a:r>
              <a:rPr lang="uk-UA" sz="2600" dirty="0">
                <a:latin typeface="Times New Roman" panose="02020603050405020304" pitchFamily="18" charset="0"/>
                <a:ea typeface="Times New Roman" panose="02020603050405020304" pitchFamily="18" charset="0"/>
              </a:rPr>
              <a:t> в діапазоні частот 300 мГц – 300 </a:t>
            </a:r>
            <a:r>
              <a:rPr lang="uk-UA" sz="2600" dirty="0" err="1">
                <a:latin typeface="Times New Roman" panose="02020603050405020304" pitchFamily="18" charset="0"/>
                <a:ea typeface="Times New Roman" panose="02020603050405020304" pitchFamily="18" charset="0"/>
              </a:rPr>
              <a:t>гГц</a:t>
            </a:r>
            <a:r>
              <a:rPr lang="uk-UA" sz="2600" dirty="0">
                <a:latin typeface="Times New Roman" panose="02020603050405020304" pitchFamily="18" charset="0"/>
                <a:ea typeface="Times New Roman" panose="02020603050405020304" pitchFamily="18" charset="0"/>
              </a:rPr>
              <a:t> на робочих місцях персоналу потрібно визначати, виходячи з допустимого енергетичного навантаження на організм людини з урахуванням часу впливу за формулою:</a:t>
            </a:r>
            <a:endParaRPr lang="en-US" sz="2600" dirty="0">
              <a:latin typeface="Times New Roman" panose="02020603050405020304" pitchFamily="18" charset="0"/>
              <a:ea typeface="Times New Roman" panose="02020603050405020304" pitchFamily="18" charset="0"/>
            </a:endParaRPr>
          </a:p>
          <a:p>
            <a:pPr indent="536575" algn="just"/>
            <a:endParaRPr lang="en-US" sz="2600" dirty="0">
              <a:latin typeface="Times New Roman" panose="02020603050405020304" pitchFamily="18" charset="0"/>
            </a:endParaRPr>
          </a:p>
          <a:p>
            <a:pPr indent="536575" algn="just"/>
            <a:endParaRPr lang="en-US" sz="2600" dirty="0"/>
          </a:p>
          <a:p>
            <a:pPr indent="536575" algn="just"/>
            <a:endParaRPr lang="uk-UA" sz="2600" dirty="0"/>
          </a:p>
          <a:p>
            <a:pPr indent="536575" algn="just"/>
            <a:r>
              <a:rPr lang="uk-UA" sz="2600" dirty="0">
                <a:latin typeface="Times New Roman" panose="02020603050405020304" pitchFamily="18" charset="0"/>
                <a:cs typeface="Times New Roman" panose="02020603050405020304" pitchFamily="18" charset="0"/>
              </a:rPr>
              <a:t>де: </a:t>
            </a:r>
            <a:r>
              <a:rPr lang="uk-UA" sz="2600" dirty="0" err="1">
                <a:latin typeface="Times New Roman" panose="02020603050405020304" pitchFamily="18" charset="0"/>
                <a:cs typeface="Times New Roman" panose="02020603050405020304" pitchFamily="18" charset="0"/>
              </a:rPr>
              <a:t>ГДЗ</a:t>
            </a:r>
            <a:r>
              <a:rPr lang="uk-UA" sz="2600" baseline="-25000" dirty="0" err="1">
                <a:latin typeface="Times New Roman" panose="02020603050405020304" pitchFamily="18" charset="0"/>
                <a:cs typeface="Times New Roman" panose="02020603050405020304" pitchFamily="18" charset="0"/>
              </a:rPr>
              <a:t>гдр</a:t>
            </a:r>
            <a:r>
              <a:rPr lang="uk-UA" sz="2600" dirty="0">
                <a:latin typeface="Times New Roman" panose="02020603050405020304" pitchFamily="18" charset="0"/>
                <a:cs typeface="Times New Roman" panose="02020603050405020304" pitchFamily="18" charset="0"/>
              </a:rPr>
              <a:t> – гранично допустиме значення щільності потоку енергії, </a:t>
            </a:r>
            <a:r>
              <a:rPr lang="en-US" sz="2600" dirty="0">
                <a:latin typeface="Times New Roman" panose="02020603050405020304" pitchFamily="18" charset="0"/>
                <a:cs typeface="Times New Roman" panose="02020603050405020304" pitchFamily="18" charset="0"/>
              </a:rPr>
              <a:t> </a:t>
            </a:r>
            <a:r>
              <a:rPr lang="uk-UA" sz="2600" dirty="0">
                <a:latin typeface="Times New Roman" panose="02020603050405020304" pitchFamily="18" charset="0"/>
                <a:cs typeface="Times New Roman" panose="02020603050405020304" pitchFamily="18" charset="0"/>
              </a:rPr>
              <a:t>Вт*м</a:t>
            </a:r>
            <a:r>
              <a:rPr lang="uk-UA" sz="2600" baseline="30000" dirty="0">
                <a:latin typeface="Times New Roman" panose="02020603050405020304" pitchFamily="18" charset="0"/>
                <a:cs typeface="Times New Roman" panose="02020603050405020304" pitchFamily="18" charset="0"/>
              </a:rPr>
              <a:t>–2</a:t>
            </a:r>
            <a:r>
              <a:rPr lang="uk-UA" sz="2600" dirty="0">
                <a:latin typeface="Times New Roman" panose="02020603050405020304" pitchFamily="18" charset="0"/>
                <a:cs typeface="Times New Roman" panose="02020603050405020304" pitchFamily="18" charset="0"/>
              </a:rPr>
              <a:t>; </a:t>
            </a:r>
            <a:r>
              <a:rPr lang="uk-UA" sz="2600" dirty="0" err="1">
                <a:latin typeface="Times New Roman" panose="02020603050405020304" pitchFamily="18" charset="0"/>
                <a:cs typeface="Times New Roman" panose="02020603050405020304" pitchFamily="18" charset="0"/>
              </a:rPr>
              <a:t>ЕН</a:t>
            </a:r>
            <a:r>
              <a:rPr lang="uk-UA" sz="2600" baseline="-25000" dirty="0" err="1">
                <a:latin typeface="Times New Roman" panose="02020603050405020304" pitchFamily="18" charset="0"/>
                <a:cs typeface="Times New Roman" panose="02020603050405020304" pitchFamily="18" charset="0"/>
              </a:rPr>
              <a:t>гдр</a:t>
            </a:r>
            <a:r>
              <a:rPr lang="uk-UA" sz="2600" baseline="-25000" dirty="0">
                <a:latin typeface="Times New Roman" panose="02020603050405020304" pitchFamily="18" charset="0"/>
                <a:cs typeface="Times New Roman" panose="02020603050405020304" pitchFamily="18" charset="0"/>
              </a:rPr>
              <a:t> </a:t>
            </a:r>
            <a:r>
              <a:rPr lang="uk-UA" sz="2600" dirty="0">
                <a:latin typeface="Times New Roman" panose="02020603050405020304" pitchFamily="18" charset="0"/>
                <a:cs typeface="Times New Roman" panose="02020603050405020304" pitchFamily="18" charset="0"/>
              </a:rPr>
              <a:t>– нормативна величина енергетичного навантаження робочу добу 2–20 Вт–/м~~ за годину; Т–час впливу, год. </a:t>
            </a:r>
          </a:p>
          <a:p>
            <a:pPr indent="536575" algn="just"/>
            <a:r>
              <a:rPr lang="uk-UA" sz="2600" dirty="0">
                <a:latin typeface="Times New Roman" panose="02020603050405020304" pitchFamily="18" charset="0"/>
                <a:cs typeface="Times New Roman" panose="02020603050405020304" pitchFamily="18" charset="0"/>
              </a:rPr>
              <a:t>Максимальне значення ГДЗ</a:t>
            </a:r>
            <a:r>
              <a:rPr lang="uk-UA" sz="2600" baseline="-25000" dirty="0">
                <a:latin typeface="Times New Roman" panose="02020603050405020304" pitchFamily="18" charset="0"/>
                <a:cs typeface="Times New Roman" panose="02020603050405020304" pitchFamily="18" charset="0"/>
              </a:rPr>
              <a:t>ГДР</a:t>
            </a:r>
            <a:r>
              <a:rPr lang="uk-UA" sz="2600" dirty="0">
                <a:latin typeface="Times New Roman" panose="02020603050405020304" pitchFamily="18" charset="0"/>
                <a:cs typeface="Times New Roman" panose="02020603050405020304" pitchFamily="18" charset="0"/>
              </a:rPr>
              <a:t> не повинно перевищувати 10 Вт/м</a:t>
            </a:r>
            <a:r>
              <a:rPr lang="uk-UA" sz="2600" baseline="30000" dirty="0">
                <a:latin typeface="Times New Roman" panose="02020603050405020304" pitchFamily="18" charset="0"/>
                <a:cs typeface="Times New Roman" panose="02020603050405020304" pitchFamily="18" charset="0"/>
              </a:rPr>
              <a:t>–2</a:t>
            </a:r>
            <a:r>
              <a:rPr lang="uk-UA" sz="2600" dirty="0">
                <a:latin typeface="Times New Roman" panose="02020603050405020304" pitchFamily="18" charset="0"/>
                <a:cs typeface="Times New Roman" panose="02020603050405020304" pitchFamily="18" charset="0"/>
              </a:rPr>
              <a:t> за год. Для захисту населення від впливу ЕМП, влаштовують при необхідності санітарно–захисні зони і зони обмеження забудови в яких ГДР електромагнітного поля не перевищує норми. Межі санітарно–захисних зон вздовж траси ВЛ у населеній місцевості наведені в табл. 5.</a:t>
            </a:r>
          </a:p>
        </p:txBody>
      </p:sp>
      <p:sp>
        <p:nvSpPr>
          <p:cNvPr id="5" name="Номер слайда 4"/>
          <p:cNvSpPr>
            <a:spLocks noGrp="1"/>
          </p:cNvSpPr>
          <p:nvPr>
            <p:ph type="sldNum" sz="quarter" idx="12"/>
          </p:nvPr>
        </p:nvSpPr>
        <p:spPr/>
        <p:txBody>
          <a:bodyPr/>
          <a:lstStyle/>
          <a:p>
            <a:fld id="{D07DC24B-8650-405F-98BC-E78A8ACB2E7F}" type="slidenum">
              <a:rPr lang="uk-UA" smtClean="0"/>
              <a:pPr/>
              <a:t>21</a:t>
            </a:fld>
            <a:endParaRPr lang="uk-UA"/>
          </a:p>
        </p:txBody>
      </p:sp>
      <p:pic>
        <p:nvPicPr>
          <p:cNvPr id="7"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86212" y="1925782"/>
            <a:ext cx="3312116" cy="1212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502382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14350" y="205472"/>
            <a:ext cx="10561320" cy="1277273"/>
          </a:xfrm>
          <a:prstGeom prst="rect">
            <a:avLst/>
          </a:prstGeom>
        </p:spPr>
        <p:txBody>
          <a:bodyPr wrap="square">
            <a:spAutoFit/>
          </a:bodyPr>
          <a:lstStyle/>
          <a:p>
            <a:pPr algn="r"/>
            <a:r>
              <a:rPr lang="uk-UA" sz="2600" b="1" dirty="0">
                <a:latin typeface="Times New Roman" panose="02020603050405020304" pitchFamily="18" charset="0"/>
                <a:cs typeface="Times New Roman" panose="02020603050405020304" pitchFamily="18" charset="0"/>
              </a:rPr>
              <a:t>Таблиця 5. </a:t>
            </a:r>
          </a:p>
          <a:p>
            <a:pPr algn="r"/>
            <a:r>
              <a:rPr lang="uk-UA" sz="2600" b="1" dirty="0">
                <a:latin typeface="Times New Roman" panose="02020603050405020304" pitchFamily="18" charset="0"/>
                <a:cs typeface="Times New Roman" panose="02020603050405020304" pitchFamily="18" charset="0"/>
              </a:rPr>
              <a:t>Межі санітарно–захисних зон вздовж траси високовольтної лінії</a:t>
            </a:r>
          </a:p>
          <a:p>
            <a:pPr indent="536575" algn="just"/>
            <a:endParaRPr lang="uk-UA" sz="2500" dirty="0">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1024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0716" y="1273492"/>
            <a:ext cx="9368587" cy="247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Прямоугольник 1"/>
          <p:cNvSpPr/>
          <p:nvPr/>
        </p:nvSpPr>
        <p:spPr>
          <a:xfrm>
            <a:off x="640080" y="4108996"/>
            <a:ext cx="10435590" cy="1292662"/>
          </a:xfrm>
          <a:prstGeom prst="rect">
            <a:avLst/>
          </a:prstGeom>
        </p:spPr>
        <p:txBody>
          <a:bodyPr wrap="square">
            <a:spAutoFit/>
          </a:bodyPr>
          <a:lstStyle/>
          <a:p>
            <a:pPr algn="just"/>
            <a:r>
              <a:rPr lang="uk-UA" sz="2600" i="1" dirty="0">
                <a:latin typeface="Times New Roman" panose="02020603050405020304" pitchFamily="18" charset="0"/>
                <a:ea typeface="Times New Roman" panose="02020603050405020304" pitchFamily="18" charset="0"/>
              </a:rPr>
              <a:t>3начення, наведені в дужках, допускаються за виняток для сільської місцевості. Необхідно забезпечити обмеження тривалості робіт і заземлення машин, а також – провести інструктаж: населення.</a:t>
            </a:r>
            <a:endParaRPr lang="uk-UA" sz="2600" dirty="0"/>
          </a:p>
        </p:txBody>
      </p:sp>
      <p:sp>
        <p:nvSpPr>
          <p:cNvPr id="5" name="Номер слайда 4"/>
          <p:cNvSpPr>
            <a:spLocks noGrp="1"/>
          </p:cNvSpPr>
          <p:nvPr>
            <p:ph type="sldNum" sz="quarter" idx="12"/>
          </p:nvPr>
        </p:nvSpPr>
        <p:spPr/>
        <p:txBody>
          <a:bodyPr/>
          <a:lstStyle/>
          <a:p>
            <a:fld id="{D07DC24B-8650-405F-98BC-E78A8ACB2E7F}" type="slidenum">
              <a:rPr lang="uk-UA" smtClean="0"/>
              <a:pPr/>
              <a:t>22</a:t>
            </a:fld>
            <a:endParaRPr lang="uk-UA"/>
          </a:p>
        </p:txBody>
      </p:sp>
    </p:spTree>
    <p:extLst>
      <p:ext uri="{BB962C8B-B14F-4D97-AF65-F5344CB8AC3E}">
        <p14:creationId xmlns:p14="http://schemas.microsoft.com/office/powerpoint/2010/main" val="34008717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idx="1"/>
          </p:nvPr>
        </p:nvSpPr>
        <p:spPr>
          <a:xfrm>
            <a:off x="630382" y="692728"/>
            <a:ext cx="11090564" cy="5470381"/>
          </a:xfrm>
        </p:spPr>
        <p:txBody>
          <a:bodyPr/>
          <a:lstStyle/>
          <a:p>
            <a:pPr marL="0" indent="360363" algn="just">
              <a:buNone/>
            </a:pPr>
            <a:r>
              <a:rPr lang="uk-UA" sz="2600" dirty="0">
                <a:latin typeface="Times New Roman" pitchFamily="18" charset="0"/>
                <a:cs typeface="Times New Roman" pitchFamily="18" charset="0"/>
              </a:rPr>
              <a:t>Для захисту від електричних полів промислової частоти необхідно збільшувати висоту підвішування фазових проводів ВЛ, зменшувати відстань між ними. При правильному доборі геометричних параметрів можна в 1,6–1,8 разів знизити напруженість поля поблизу ВЛ. Напруженість </a:t>
            </a:r>
            <a:r>
              <a:rPr lang="uk-UA" sz="2600" dirty="0" err="1">
                <a:latin typeface="Times New Roman" pitchFamily="18" charset="0"/>
                <a:cs typeface="Times New Roman" pitchFamily="18" charset="0"/>
              </a:rPr>
              <a:t>ЕМП</a:t>
            </a:r>
            <a:r>
              <a:rPr lang="uk-UA" sz="2600" dirty="0">
                <a:latin typeface="Times New Roman" pitchFamily="18" charset="0"/>
                <a:cs typeface="Times New Roman" pitchFamily="18" charset="0"/>
              </a:rPr>
              <a:t> може бути зменшена віддаленням житлової забудови від ВЛ, застосуванням екранувальних пристроїв та інших засобів зниження напруженості електричного поля.</a:t>
            </a:r>
          </a:p>
          <a:p>
            <a:endParaRPr lang="uk-UA" dirty="0"/>
          </a:p>
        </p:txBody>
      </p:sp>
      <p:sp>
        <p:nvSpPr>
          <p:cNvPr id="2" name="Номер слайда 1"/>
          <p:cNvSpPr>
            <a:spLocks noGrp="1"/>
          </p:cNvSpPr>
          <p:nvPr>
            <p:ph type="sldNum" sz="quarter" idx="12"/>
          </p:nvPr>
        </p:nvSpPr>
        <p:spPr/>
        <p:txBody>
          <a:bodyPr/>
          <a:lstStyle/>
          <a:p>
            <a:fld id="{D07DC24B-8650-405F-98BC-E78A8ACB2E7F}" type="slidenum">
              <a:rPr lang="uk-UA" smtClean="0"/>
              <a:pPr/>
              <a:t>23</a:t>
            </a:fld>
            <a:endParaRPr lang="uk-UA"/>
          </a:p>
        </p:txBody>
      </p:sp>
      <p:sp>
        <p:nvSpPr>
          <p:cNvPr id="1026" name="AutoShape 2" descr="Лінія електропередачі — Вікіпедія"/>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uk-UA"/>
          </a:p>
        </p:txBody>
      </p:sp>
      <p:sp>
        <p:nvSpPr>
          <p:cNvPr id="1028" name="AutoShape 4" descr="Лінія електропередачі — Вікіпедія"/>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uk-UA"/>
          </a:p>
        </p:txBody>
      </p:sp>
      <p:pic>
        <p:nvPicPr>
          <p:cNvPr id="1029" name="Picture 5" descr="C:\Users\User\Desktop\images.jpg"/>
          <p:cNvPicPr>
            <a:picLocks noChangeAspect="1" noChangeArrowheads="1"/>
          </p:cNvPicPr>
          <p:nvPr/>
        </p:nvPicPr>
        <p:blipFill>
          <a:blip r:embed="rId2" cstate="print"/>
          <a:srcRect/>
          <a:stretch>
            <a:fillRect/>
          </a:stretch>
        </p:blipFill>
        <p:spPr bwMode="auto">
          <a:xfrm>
            <a:off x="3560617" y="3937722"/>
            <a:ext cx="3821257" cy="2646574"/>
          </a:xfrm>
          <a:prstGeom prst="rect">
            <a:avLst/>
          </a:prstGeom>
          <a:noFill/>
        </p:spPr>
      </p:pic>
      <p:pic>
        <p:nvPicPr>
          <p:cNvPr id="1030" name="Picture 6" descr="C:\Users\User\Desktop\Без названия.jpg"/>
          <p:cNvPicPr>
            <a:picLocks noChangeAspect="1" noChangeArrowheads="1"/>
          </p:cNvPicPr>
          <p:nvPr/>
        </p:nvPicPr>
        <p:blipFill>
          <a:blip r:embed="rId3" cstate="print"/>
          <a:srcRect/>
          <a:stretch>
            <a:fillRect/>
          </a:stretch>
        </p:blipFill>
        <p:spPr bwMode="auto">
          <a:xfrm>
            <a:off x="7515658" y="3319462"/>
            <a:ext cx="3540269" cy="2355888"/>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12617" y="374074"/>
            <a:ext cx="11485419" cy="6262254"/>
          </a:xfrm>
        </p:spPr>
        <p:txBody>
          <a:bodyPr>
            <a:normAutofit lnSpcReduction="10000"/>
          </a:bodyPr>
          <a:lstStyle/>
          <a:p>
            <a:pPr algn="ctr">
              <a:lnSpc>
                <a:spcPct val="110000"/>
              </a:lnSpc>
              <a:spcBef>
                <a:spcPts val="300"/>
              </a:spcBef>
              <a:buNone/>
            </a:pPr>
            <a:r>
              <a:rPr lang="uk-UA" sz="2400" b="1" dirty="0">
                <a:latin typeface="Times New Roman" pitchFamily="18" charset="0"/>
                <a:cs typeface="Times New Roman" pitchFamily="18" charset="0"/>
              </a:rPr>
              <a:t>Фактори впливу електричного поля на людину</a:t>
            </a:r>
            <a:endParaRPr lang="uk-UA" sz="2400" dirty="0">
              <a:latin typeface="Times New Roman" pitchFamily="18" charset="0"/>
              <a:cs typeface="Times New Roman" pitchFamily="18" charset="0"/>
            </a:endParaRPr>
          </a:p>
          <a:p>
            <a:pPr marL="0" indent="360363" algn="just">
              <a:lnSpc>
                <a:spcPct val="110000"/>
              </a:lnSpc>
              <a:spcBef>
                <a:spcPts val="300"/>
              </a:spcBef>
              <a:buNone/>
            </a:pPr>
            <a:r>
              <a:rPr lang="uk-UA" sz="2400" dirty="0">
                <a:latin typeface="Times New Roman" pitchFamily="18" charset="0"/>
                <a:cs typeface="Times New Roman" pitchFamily="18" charset="0"/>
              </a:rPr>
              <a:t>Лінії електропередачі, підстанції, пристрої і, перш за все, ПЛ створюють в навколишньому середовищі електричне поле, надалі </a:t>
            </a:r>
            <a:r>
              <a:rPr lang="uk-UA" sz="2400" dirty="0" err="1">
                <a:latin typeface="Times New Roman" pitchFamily="18" charset="0"/>
                <a:cs typeface="Times New Roman" pitchFamily="18" charset="0"/>
              </a:rPr>
              <a:t>ЕП</a:t>
            </a:r>
            <a:r>
              <a:rPr lang="uk-UA" sz="2400" dirty="0">
                <a:latin typeface="Times New Roman" pitchFamily="18" charset="0"/>
                <a:cs typeface="Times New Roman" pitchFamily="18" charset="0"/>
              </a:rPr>
              <a:t>, напруженість якого знижується в міру віддалення від них.</a:t>
            </a:r>
          </a:p>
          <a:p>
            <a:pPr marL="0" indent="360363" algn="just">
              <a:lnSpc>
                <a:spcPct val="110000"/>
              </a:lnSpc>
              <a:spcBef>
                <a:spcPts val="300"/>
              </a:spcBef>
              <a:buNone/>
            </a:pPr>
            <a:r>
              <a:rPr lang="uk-UA" sz="2400" dirty="0">
                <a:latin typeface="Times New Roman" pitchFamily="18" charset="0"/>
                <a:cs typeface="Times New Roman" pitchFamily="18" charset="0"/>
              </a:rPr>
              <a:t>Електричне поле, в залежності від його рівня, може здійснювати шкідливий вплив на людину.</a:t>
            </a:r>
          </a:p>
          <a:p>
            <a:pPr algn="just">
              <a:lnSpc>
                <a:spcPct val="110000"/>
              </a:lnSpc>
              <a:spcBef>
                <a:spcPts val="300"/>
              </a:spcBef>
              <a:buNone/>
            </a:pPr>
            <a:r>
              <a:rPr lang="uk-UA" sz="2400" dirty="0">
                <a:latin typeface="Times New Roman" pitchFamily="18" charset="0"/>
                <a:cs typeface="Times New Roman" pitchFamily="18" charset="0"/>
              </a:rPr>
              <a:t>Розрізняють такі види впливу:</a:t>
            </a:r>
          </a:p>
          <a:p>
            <a:pPr algn="just">
              <a:lnSpc>
                <a:spcPct val="110000"/>
              </a:lnSpc>
              <a:spcBef>
                <a:spcPts val="300"/>
              </a:spcBef>
            </a:pPr>
            <a:r>
              <a:rPr lang="uk-UA" sz="2400" dirty="0">
                <a:latin typeface="Times New Roman" pitchFamily="18" charset="0"/>
                <a:cs typeface="Times New Roman" pitchFamily="18" charset="0"/>
              </a:rPr>
              <a:t>безпосередній вплив, який проявляється при перебуванні в </a:t>
            </a:r>
            <a:r>
              <a:rPr lang="uk-UA" sz="2400" dirty="0" err="1">
                <a:latin typeface="Times New Roman" pitchFamily="18" charset="0"/>
                <a:cs typeface="Times New Roman" pitchFamily="18" charset="0"/>
              </a:rPr>
              <a:t>ЕП</a:t>
            </a:r>
            <a:r>
              <a:rPr lang="uk-UA" sz="2400" dirty="0">
                <a:latin typeface="Times New Roman" pitchFamily="18" charset="0"/>
                <a:cs typeface="Times New Roman" pitchFamily="18" charset="0"/>
              </a:rPr>
              <a:t>, причому ефект впливу посилюється зі збільшенням напруженості поля і часу перебування в ньому;</a:t>
            </a:r>
          </a:p>
          <a:p>
            <a:pPr algn="just">
              <a:lnSpc>
                <a:spcPct val="110000"/>
              </a:lnSpc>
              <a:spcBef>
                <a:spcPts val="300"/>
              </a:spcBef>
            </a:pPr>
            <a:r>
              <a:rPr lang="uk-UA" sz="2400" dirty="0">
                <a:latin typeface="Times New Roman" pitchFamily="18" charset="0"/>
                <a:cs typeface="Times New Roman" pitchFamily="18" charset="0"/>
              </a:rPr>
              <a:t>вплив електричних розрядів (імпульсного струму), які виникають при дотику людини до незаземлених конструкцій, корпусів машин і механізмів на пневматичному ходу і протяжних провідників або при дотику людини, ізольованої від землі, до рослин, заземлених конструкцій та інших заземлених об'єктів;</a:t>
            </a:r>
          </a:p>
          <a:p>
            <a:pPr algn="just">
              <a:lnSpc>
                <a:spcPct val="110000"/>
              </a:lnSpc>
              <a:spcBef>
                <a:spcPts val="300"/>
              </a:spcBef>
            </a:pPr>
            <a:r>
              <a:rPr lang="uk-UA" sz="2400" dirty="0">
                <a:latin typeface="Times New Roman" pitchFamily="18" charset="0"/>
                <a:cs typeface="Times New Roman" pitchFamily="18" charset="0"/>
              </a:rPr>
              <a:t>вплив струму, який проходить через людину, що знаходиться в контакті з ізольованими від землі об'єктами (великогабаритними предметами, машинами і механізмами, протяжними провідниками), - струму стікання.</a:t>
            </a:r>
          </a:p>
        </p:txBody>
      </p:sp>
      <p:sp>
        <p:nvSpPr>
          <p:cNvPr id="4" name="Номер слайда 3"/>
          <p:cNvSpPr>
            <a:spLocks noGrp="1"/>
          </p:cNvSpPr>
          <p:nvPr>
            <p:ph type="sldNum" sz="quarter" idx="12"/>
          </p:nvPr>
        </p:nvSpPr>
        <p:spPr/>
        <p:txBody>
          <a:bodyPr/>
          <a:lstStyle/>
          <a:p>
            <a:fld id="{D07DC24B-8650-405F-98BC-E78A8ACB2E7F}" type="slidenum">
              <a:rPr lang="uk-UA" smtClean="0"/>
              <a:pPr/>
              <a:t>24</a:t>
            </a:fld>
            <a:endParaRPr lang="uk-UA"/>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42FA3344-E376-4BA4-25E1-5775D74C1374}"/>
              </a:ext>
            </a:extLst>
          </p:cNvPr>
          <p:cNvSpPr>
            <a:spLocks noGrp="1"/>
          </p:cNvSpPr>
          <p:nvPr>
            <p:ph idx="1"/>
          </p:nvPr>
        </p:nvSpPr>
        <p:spPr>
          <a:xfrm>
            <a:off x="386442" y="1024390"/>
            <a:ext cx="11114315" cy="3607041"/>
          </a:xfrm>
        </p:spPr>
        <p:txBody>
          <a:bodyPr>
            <a:normAutofit/>
          </a:bodyPr>
          <a:lstStyle/>
          <a:p>
            <a:pPr marL="0" indent="358775" algn="just">
              <a:lnSpc>
                <a:spcPct val="100000"/>
              </a:lnSpc>
              <a:spcBef>
                <a:spcPts val="0"/>
              </a:spcBef>
              <a:buNone/>
            </a:pPr>
            <a:r>
              <a:rPr lang="uk-UA" sz="2400" b="1" i="1" dirty="0">
                <a:solidFill>
                  <a:schemeClr val="accent2">
                    <a:lumMod val="75000"/>
                  </a:schemeClr>
                </a:solidFill>
                <a:effectLst/>
                <a:latin typeface="Times New Roman" panose="02020603050405020304" pitchFamily="18" charset="0"/>
                <a:ea typeface="Times New Roman" panose="02020603050405020304" pitchFamily="18" charset="0"/>
              </a:rPr>
              <a:t>Радіоактивність</a:t>
            </a:r>
            <a:r>
              <a:rPr lang="uk-UA" sz="2400" dirty="0">
                <a:effectLst/>
                <a:latin typeface="Times New Roman" panose="02020603050405020304" pitchFamily="18" charset="0"/>
                <a:ea typeface="Times New Roman" panose="02020603050405020304" pitchFamily="18" charset="0"/>
              </a:rPr>
              <a:t> – це спонтанне (не вимушене, не спричинене зовнішніми факторами) перетворення нестійкого ізотопу одного хімічного елемента із основного або збудженого (метастабільного) стану в ізотоп іншого елемента, що супроводжується виділенням енергії шляхом випускання елементарних частинок або </a:t>
            </a:r>
            <a:r>
              <a:rPr lang="uk-UA" sz="2400" dirty="0" err="1">
                <a:effectLst/>
                <a:latin typeface="Times New Roman" panose="02020603050405020304" pitchFamily="18" charset="0"/>
                <a:ea typeface="Times New Roman" panose="02020603050405020304" pitchFamily="18" charset="0"/>
              </a:rPr>
              <a:t>ядер</a:t>
            </a:r>
            <a:r>
              <a:rPr lang="uk-UA"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Такі</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перетворення</a:t>
            </a:r>
            <a:r>
              <a:rPr lang="ru-RU" sz="2400" dirty="0">
                <a:effectLst/>
                <a:latin typeface="Times New Roman" panose="02020603050405020304" pitchFamily="18" charset="0"/>
                <a:ea typeface="Times New Roman" panose="02020603050405020304" pitchFamily="18" charset="0"/>
              </a:rPr>
              <a:t> та ядра, а також </a:t>
            </a:r>
            <a:r>
              <a:rPr lang="ru-RU" sz="2400" dirty="0" err="1">
                <a:effectLst/>
                <a:latin typeface="Times New Roman" panose="02020603050405020304" pitchFamily="18" charset="0"/>
                <a:ea typeface="Times New Roman" panose="02020603050405020304" pitchFamily="18" charset="0"/>
              </a:rPr>
              <a:t>відповідні</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атоми</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називаються</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радіоактивними</a:t>
            </a:r>
            <a:r>
              <a:rPr lang="ru-RU" sz="2400" dirty="0">
                <a:effectLst/>
                <a:latin typeface="Times New Roman" panose="02020603050405020304" pitchFamily="18" charset="0"/>
                <a:ea typeface="Times New Roman" panose="02020603050405020304" pitchFamily="18" charset="0"/>
              </a:rPr>
              <a:t>.</a:t>
            </a:r>
            <a:endParaRPr lang="uk-UA" sz="2400" dirty="0">
              <a:effectLst/>
              <a:latin typeface="Times New Roman" panose="02020603050405020304" pitchFamily="18" charset="0"/>
              <a:ea typeface="Times New Roman" panose="02020603050405020304" pitchFamily="18" charset="0"/>
            </a:endParaRPr>
          </a:p>
          <a:p>
            <a:pPr marL="0" indent="358775" algn="just">
              <a:lnSpc>
                <a:spcPct val="100000"/>
              </a:lnSpc>
              <a:spcBef>
                <a:spcPts val="0"/>
              </a:spcBef>
              <a:buNone/>
            </a:pPr>
            <a:r>
              <a:rPr lang="uk-UA" sz="2400" b="1" i="1" dirty="0">
                <a:solidFill>
                  <a:schemeClr val="accent2">
                    <a:lumMod val="75000"/>
                  </a:schemeClr>
                </a:solidFill>
                <a:latin typeface="Times New Roman" panose="02020603050405020304" pitchFamily="18" charset="0"/>
                <a:ea typeface="Times New Roman" panose="02020603050405020304" pitchFamily="18" charset="0"/>
              </a:rPr>
              <a:t>Р</a:t>
            </a:r>
            <a:r>
              <a:rPr lang="ru-RU" sz="2400" b="1" i="1" dirty="0" err="1">
                <a:solidFill>
                  <a:schemeClr val="accent2">
                    <a:lumMod val="75000"/>
                  </a:schemeClr>
                </a:solidFill>
                <a:latin typeface="Times New Roman" panose="02020603050405020304" pitchFamily="18" charset="0"/>
                <a:ea typeface="Times New Roman" panose="02020603050405020304" pitchFamily="18" charset="0"/>
              </a:rPr>
              <a:t>адіаційна</a:t>
            </a:r>
            <a:r>
              <a:rPr lang="ru-RU" sz="2400" b="1" i="1" dirty="0">
                <a:solidFill>
                  <a:schemeClr val="accent2">
                    <a:lumMod val="75000"/>
                  </a:schemeClr>
                </a:solidFill>
                <a:latin typeface="Times New Roman" panose="02020603050405020304" pitchFamily="18" charset="0"/>
                <a:ea typeface="Times New Roman" panose="02020603050405020304" pitchFamily="18" charset="0"/>
              </a:rPr>
              <a:t> </a:t>
            </a:r>
            <a:r>
              <a:rPr lang="ru-RU" sz="2400" b="1" i="1" dirty="0" err="1">
                <a:solidFill>
                  <a:schemeClr val="accent2">
                    <a:lumMod val="75000"/>
                  </a:schemeClr>
                </a:solidFill>
                <a:latin typeface="Times New Roman" panose="02020603050405020304" pitchFamily="18" charset="0"/>
                <a:ea typeface="Times New Roman" panose="02020603050405020304" pitchFamily="18" charset="0"/>
              </a:rPr>
              <a:t>безпека</a:t>
            </a:r>
            <a:r>
              <a:rPr lang="ru-RU" sz="2400" b="1" dirty="0">
                <a:solidFill>
                  <a:schemeClr val="accent2">
                    <a:lumMod val="75000"/>
                  </a:schemeClr>
                </a:solidFill>
                <a:latin typeface="Times New Roman" panose="02020603050405020304" pitchFamily="18" charset="0"/>
                <a:ea typeface="Times New Roman" panose="02020603050405020304" pitchFamily="18" charset="0"/>
              </a:rPr>
              <a:t> </a:t>
            </a:r>
            <a:r>
              <a:rPr lang="uk-UA" sz="2400" dirty="0">
                <a:effectLst/>
                <a:latin typeface="Times New Roman" panose="02020603050405020304" pitchFamily="18" charset="0"/>
                <a:ea typeface="Times New Roman" panose="02020603050405020304" pitchFamily="18" charset="0"/>
              </a:rPr>
              <a:t>–</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дотримання</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допустимих</a:t>
            </a:r>
            <a:r>
              <a:rPr lang="ru-RU" sz="2400" dirty="0">
                <a:effectLst/>
                <a:latin typeface="Times New Roman" panose="02020603050405020304" pitchFamily="18" charset="0"/>
                <a:ea typeface="Times New Roman" panose="02020603050405020304" pitchFamily="18" charset="0"/>
              </a:rPr>
              <a:t> меж </a:t>
            </a:r>
            <a:r>
              <a:rPr lang="ru-RU" sz="2400" dirty="0" err="1">
                <a:effectLst/>
                <a:latin typeface="Times New Roman" panose="02020603050405020304" pitchFamily="18" charset="0"/>
                <a:ea typeface="Times New Roman" panose="02020603050405020304" pitchFamily="18" charset="0"/>
              </a:rPr>
              <a:t>радіаційного</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впливу</a:t>
            </a:r>
            <a:r>
              <a:rPr lang="ru-RU" sz="2400" dirty="0">
                <a:effectLst/>
                <a:latin typeface="Times New Roman" panose="02020603050405020304" pitchFamily="18" charset="0"/>
                <a:ea typeface="Times New Roman" panose="02020603050405020304" pitchFamily="18" charset="0"/>
              </a:rPr>
              <a:t> на персонал, </a:t>
            </a:r>
            <a:r>
              <a:rPr lang="ru-RU" sz="2400" dirty="0" err="1">
                <a:effectLst/>
                <a:latin typeface="Times New Roman" panose="02020603050405020304" pitchFamily="18" charset="0"/>
                <a:ea typeface="Times New Roman" panose="02020603050405020304" pitchFamily="18" charset="0"/>
              </a:rPr>
              <a:t>населення</a:t>
            </a:r>
            <a:r>
              <a:rPr lang="ru-RU" sz="2400" dirty="0">
                <a:effectLst/>
                <a:latin typeface="Times New Roman" panose="02020603050405020304" pitchFamily="18" charset="0"/>
                <a:ea typeface="Times New Roman" panose="02020603050405020304" pitchFamily="18" charset="0"/>
              </a:rPr>
              <a:t> та </a:t>
            </a:r>
            <a:r>
              <a:rPr lang="ru-RU" sz="2400" dirty="0" err="1">
                <a:effectLst/>
                <a:latin typeface="Times New Roman" panose="02020603050405020304" pitchFamily="18" charset="0"/>
                <a:ea typeface="Times New Roman" panose="02020603050405020304" pitchFamily="18" charset="0"/>
              </a:rPr>
              <a:t>навколишнє</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природне</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середовище</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встановлених</a:t>
            </a:r>
            <a:r>
              <a:rPr lang="ru-RU" sz="2400" dirty="0">
                <a:effectLst/>
                <a:latin typeface="Times New Roman" panose="02020603050405020304" pitchFamily="18" charset="0"/>
                <a:ea typeface="Times New Roman" panose="02020603050405020304" pitchFamily="18" charset="0"/>
              </a:rPr>
              <a:t> нормами та правилами з </a:t>
            </a:r>
            <a:r>
              <a:rPr lang="ru-RU" sz="2400" dirty="0" err="1">
                <a:effectLst/>
                <a:latin typeface="Times New Roman" panose="02020603050405020304" pitchFamily="18" charset="0"/>
                <a:ea typeface="Times New Roman" panose="02020603050405020304" pitchFamily="18" charset="0"/>
              </a:rPr>
              <a:t>безпеки</a:t>
            </a:r>
            <a:r>
              <a:rPr lang="uk-UA" sz="2400" dirty="0">
                <a:effectLst/>
                <a:latin typeface="Times New Roman" panose="02020603050405020304" pitchFamily="18" charset="0"/>
                <a:ea typeface="Times New Roman" panose="02020603050405020304" pitchFamily="18" charset="0"/>
              </a:rPr>
              <a:t>.</a:t>
            </a:r>
          </a:p>
        </p:txBody>
      </p:sp>
      <p:sp>
        <p:nvSpPr>
          <p:cNvPr id="4" name="Місце для номера слайда 3">
            <a:extLst>
              <a:ext uri="{FF2B5EF4-FFF2-40B4-BE49-F238E27FC236}">
                <a16:creationId xmlns:a16="http://schemas.microsoft.com/office/drawing/2014/main" id="{6AEC1FF8-8A9D-9746-F3F1-B988236F3FE7}"/>
              </a:ext>
            </a:extLst>
          </p:cNvPr>
          <p:cNvSpPr>
            <a:spLocks noGrp="1"/>
          </p:cNvSpPr>
          <p:nvPr>
            <p:ph type="sldNum" sz="quarter" idx="12"/>
          </p:nvPr>
        </p:nvSpPr>
        <p:spPr/>
        <p:txBody>
          <a:bodyPr/>
          <a:lstStyle/>
          <a:p>
            <a:fld id="{D07DC24B-8650-405F-98BC-E78A8ACB2E7F}" type="slidenum">
              <a:rPr lang="uk-UA" smtClean="0"/>
              <a:pPr/>
              <a:t>25</a:t>
            </a:fld>
            <a:endParaRPr lang="uk-UA"/>
          </a:p>
        </p:txBody>
      </p:sp>
      <p:sp>
        <p:nvSpPr>
          <p:cNvPr id="5" name="AutoShape 2" descr="Знак випромінювання на білому">
            <a:extLst>
              <a:ext uri="{FF2B5EF4-FFF2-40B4-BE49-F238E27FC236}">
                <a16:creationId xmlns:a16="http://schemas.microsoft.com/office/drawing/2014/main" id="{363E5768-2E77-CDB1-309C-D75A47747147}"/>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pic>
        <p:nvPicPr>
          <p:cNvPr id="10" name="Рисунок 9">
            <a:extLst>
              <a:ext uri="{FF2B5EF4-FFF2-40B4-BE49-F238E27FC236}">
                <a16:creationId xmlns:a16="http://schemas.microsoft.com/office/drawing/2014/main" id="{4777AEE5-A938-E479-12B4-4A45D734112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42857" y="4615796"/>
            <a:ext cx="2377895" cy="1302416"/>
          </a:xfrm>
          <a:prstGeom prst="rect">
            <a:avLst/>
          </a:prstGeom>
        </p:spPr>
      </p:pic>
      <p:pic>
        <p:nvPicPr>
          <p:cNvPr id="1028" name="Picture 4">
            <a:extLst>
              <a:ext uri="{FF2B5EF4-FFF2-40B4-BE49-F238E27FC236}">
                <a16:creationId xmlns:a16="http://schemas.microsoft.com/office/drawing/2014/main" id="{FC9755E3-E85A-1178-7286-BC66C29391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43800" y="4063717"/>
            <a:ext cx="4635272" cy="2406575"/>
          </a:xfrm>
          <a:prstGeom prst="rect">
            <a:avLst/>
          </a:prstGeom>
          <a:noFill/>
          <a:extLst>
            <a:ext uri="{909E8E84-426E-40DD-AFC4-6F175D3DCCD1}">
              <a14:hiddenFill xmlns:a14="http://schemas.microsoft.com/office/drawing/2010/main">
                <a:solidFill>
                  <a:srgbClr val="FFFFFF"/>
                </a:solidFill>
              </a14:hiddenFill>
            </a:ext>
          </a:extLst>
        </p:spPr>
      </p:pic>
      <p:sp>
        <p:nvSpPr>
          <p:cNvPr id="11" name="Заголовок 1"/>
          <p:cNvSpPr>
            <a:spLocks noGrp="1"/>
          </p:cNvSpPr>
          <p:nvPr>
            <p:ph type="title"/>
          </p:nvPr>
        </p:nvSpPr>
        <p:spPr>
          <a:xfrm>
            <a:off x="887184" y="234494"/>
            <a:ext cx="10515600" cy="701675"/>
          </a:xfrm>
        </p:spPr>
        <p:txBody>
          <a:bodyPr>
            <a:normAutofit/>
          </a:bodyPr>
          <a:lstStyle/>
          <a:p>
            <a:r>
              <a:rPr lang="uk-UA" sz="2800" b="1" dirty="0">
                <a:solidFill>
                  <a:schemeClr val="accent1">
                    <a:lumMod val="75000"/>
                  </a:schemeClr>
                </a:solidFill>
                <a:latin typeface="Times New Roman" panose="02020603050405020304" pitchFamily="18" charset="0"/>
                <a:cs typeface="Times New Roman" panose="02020603050405020304" pitchFamily="18" charset="0"/>
              </a:rPr>
              <a:t>3. НОРМУВАННЯ РАДІАЦІЙНОГО ЗАБРУДНЕННЯ</a:t>
            </a:r>
            <a:endParaRPr lang="uk-UA" sz="2800" dirty="0">
              <a:solidFill>
                <a:schemeClr val="accent1">
                  <a:lumMod val="75000"/>
                </a:schemeClr>
              </a:solidFill>
            </a:endParaRPr>
          </a:p>
        </p:txBody>
      </p:sp>
      <p:sp>
        <p:nvSpPr>
          <p:cNvPr id="13" name="TextBox 12">
            <a:extLst>
              <a:ext uri="{FF2B5EF4-FFF2-40B4-BE49-F238E27FC236}">
                <a16:creationId xmlns:a16="http://schemas.microsoft.com/office/drawing/2014/main" id="{FE47B582-CF82-07B8-9BB0-34BC9A565720}"/>
              </a:ext>
            </a:extLst>
          </p:cNvPr>
          <p:cNvSpPr txBox="1"/>
          <p:nvPr/>
        </p:nvSpPr>
        <p:spPr>
          <a:xfrm>
            <a:off x="163285" y="4417358"/>
            <a:ext cx="5138057" cy="1938992"/>
          </a:xfrm>
          <a:prstGeom prst="rect">
            <a:avLst/>
          </a:prstGeom>
          <a:noFill/>
        </p:spPr>
        <p:txBody>
          <a:bodyPr wrap="square">
            <a:spAutoFit/>
          </a:bodyPr>
          <a:lstStyle/>
          <a:p>
            <a:pPr marL="0" indent="358775" algn="just">
              <a:lnSpc>
                <a:spcPct val="100000"/>
              </a:lnSpc>
              <a:spcBef>
                <a:spcPts val="0"/>
              </a:spcBef>
              <a:buNone/>
            </a:pPr>
            <a:r>
              <a:rPr lang="uk-UA" sz="2400" b="1" i="1" dirty="0">
                <a:solidFill>
                  <a:schemeClr val="accent2">
                    <a:lumMod val="75000"/>
                  </a:schemeClr>
                </a:solidFill>
                <a:effectLst/>
                <a:latin typeface="Times New Roman" panose="02020603050405020304" pitchFamily="18" charset="0"/>
                <a:ea typeface="Times New Roman" panose="02020603050405020304" pitchFamily="18" charset="0"/>
              </a:rPr>
              <a:t>Радіаційний захист</a:t>
            </a:r>
            <a:r>
              <a:rPr lang="uk-UA" sz="24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uk-UA" sz="2400" dirty="0">
                <a:effectLst/>
                <a:latin typeface="Times New Roman" panose="02020603050405020304" pitchFamily="18" charset="0"/>
                <a:ea typeface="Times New Roman" panose="02020603050405020304" pitchFamily="18" charset="0"/>
              </a:rPr>
              <a:t>– сукупність радіаційно-гігієнічних, проектно-конструкторських, технічних та організаційних заходів, спрямованих на забезпечення радіаційної безпеки.</a:t>
            </a:r>
            <a:endParaRPr lang="uk-UA" sz="2400" dirty="0"/>
          </a:p>
        </p:txBody>
      </p:sp>
      <p:pic>
        <p:nvPicPr>
          <p:cNvPr id="14" name="Picture 6" descr="Желтый знак радиации Стоковый вектор ©Alona_S 93497542">
            <a:extLst>
              <a:ext uri="{FF2B5EF4-FFF2-40B4-BE49-F238E27FC236}">
                <a16:creationId xmlns:a16="http://schemas.microsoft.com/office/drawing/2014/main" id="{DB1DA0EF-92FD-5AB2-68BB-A31BB452473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10450586" y="60245"/>
            <a:ext cx="1050171" cy="10501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69885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7E922E86-74DF-F434-6060-E82E97B19BC1}"/>
              </a:ext>
            </a:extLst>
          </p:cNvPr>
          <p:cNvSpPr>
            <a:spLocks noGrp="1"/>
          </p:cNvSpPr>
          <p:nvPr>
            <p:ph idx="1"/>
          </p:nvPr>
        </p:nvSpPr>
        <p:spPr>
          <a:xfrm>
            <a:off x="680358" y="707571"/>
            <a:ext cx="11108871" cy="5410199"/>
          </a:xfrm>
        </p:spPr>
        <p:txBody>
          <a:bodyPr>
            <a:normAutofit/>
          </a:bodyPr>
          <a:lstStyle/>
          <a:p>
            <a:pPr marL="0" indent="358775" algn="just">
              <a:lnSpc>
                <a:spcPct val="100000"/>
              </a:lnSpc>
              <a:buNone/>
            </a:pPr>
            <a:r>
              <a:rPr lang="uk-UA" sz="2400" b="1" i="1" dirty="0">
                <a:solidFill>
                  <a:schemeClr val="accent2">
                    <a:lumMod val="50000"/>
                  </a:schemeClr>
                </a:solidFill>
                <a:effectLst/>
                <a:latin typeface="Times New Roman" panose="02020603050405020304" pitchFamily="18" charset="0"/>
                <a:ea typeface="Times New Roman" panose="02020603050405020304" pitchFamily="18" charset="0"/>
              </a:rPr>
              <a:t>Дозою</a:t>
            </a:r>
            <a:r>
              <a:rPr lang="uk-UA" sz="2400" dirty="0">
                <a:effectLst/>
                <a:latin typeface="Times New Roman" panose="02020603050405020304" pitchFamily="18" charset="0"/>
                <a:ea typeface="Times New Roman" panose="02020603050405020304" pitchFamily="18" charset="0"/>
              </a:rPr>
              <a:t> називають кількість енергії, що передається тканинам унаслідок впливу іонізуючого випромінювання. </a:t>
            </a:r>
            <a:endParaRPr lang="uk-UA" sz="2400" dirty="0">
              <a:latin typeface="Times New Roman" panose="02020603050405020304" pitchFamily="18" charset="0"/>
              <a:ea typeface="Times New Roman" panose="02020603050405020304" pitchFamily="18" charset="0"/>
            </a:endParaRPr>
          </a:p>
          <a:p>
            <a:pPr marL="0" indent="358775" algn="just">
              <a:lnSpc>
                <a:spcPct val="100000"/>
              </a:lnSpc>
              <a:buNone/>
            </a:pPr>
            <a:endParaRPr lang="uk-UA" sz="2400" dirty="0">
              <a:effectLst/>
              <a:latin typeface="Times New Roman" panose="02020603050405020304" pitchFamily="18" charset="0"/>
              <a:ea typeface="Times New Roman" panose="02020603050405020304" pitchFamily="18" charset="0"/>
            </a:endParaRPr>
          </a:p>
          <a:p>
            <a:pPr marL="0" indent="358775" algn="just">
              <a:lnSpc>
                <a:spcPct val="100000"/>
              </a:lnSpc>
              <a:buNone/>
            </a:pPr>
            <a:r>
              <a:rPr lang="uk-UA" sz="2400" i="1" u="sng" dirty="0">
                <a:effectLst/>
                <a:latin typeface="Times New Roman" panose="02020603050405020304" pitchFamily="18" charset="0"/>
                <a:ea typeface="Times New Roman" panose="02020603050405020304" pitchFamily="18" charset="0"/>
              </a:rPr>
              <a:t>Виділяють такі види доз: поглинута, еквівалентна та ефективна. </a:t>
            </a:r>
          </a:p>
          <a:p>
            <a:pPr marL="0" indent="358775" algn="just">
              <a:lnSpc>
                <a:spcPct val="100000"/>
              </a:lnSpc>
              <a:buNone/>
            </a:pPr>
            <a:r>
              <a:rPr lang="ru-RU" sz="2400" b="1" i="1" dirty="0" err="1">
                <a:solidFill>
                  <a:schemeClr val="accent2">
                    <a:lumMod val="50000"/>
                  </a:schemeClr>
                </a:solidFill>
                <a:effectLst/>
                <a:latin typeface="Times New Roman" panose="02020603050405020304" pitchFamily="18" charset="0"/>
                <a:ea typeface="Times New Roman" panose="02020603050405020304" pitchFamily="18" charset="0"/>
              </a:rPr>
              <a:t>Поглинута</a:t>
            </a:r>
            <a:r>
              <a:rPr lang="ru-RU" sz="2400" b="1" i="1" dirty="0">
                <a:solidFill>
                  <a:schemeClr val="accent2">
                    <a:lumMod val="50000"/>
                  </a:schemeClr>
                </a:solidFill>
                <a:effectLst/>
                <a:latin typeface="Times New Roman" panose="02020603050405020304" pitchFamily="18" charset="0"/>
                <a:ea typeface="Times New Roman" panose="02020603050405020304" pitchFamily="18" charset="0"/>
              </a:rPr>
              <a:t> доза</a:t>
            </a:r>
            <a:r>
              <a:rPr lang="ru-RU" sz="2400" dirty="0">
                <a:effectLst/>
                <a:latin typeface="Times New Roman" panose="02020603050405020304" pitchFamily="18" charset="0"/>
                <a:ea typeface="Times New Roman" panose="02020603050405020304" pitchFamily="18" charset="0"/>
              </a:rPr>
              <a:t> </a:t>
            </a:r>
            <a:r>
              <a:rPr lang="uk-UA" sz="2400" dirty="0">
                <a:effectLst/>
                <a:latin typeface="Times New Roman" panose="02020603050405020304" pitchFamily="18" charset="0"/>
                <a:ea typeface="Times New Roman" panose="02020603050405020304" pitchFamily="18" charset="0"/>
              </a:rPr>
              <a:t>(</a:t>
            </a:r>
            <a:r>
              <a:rPr lang="uk-UA" sz="2400" dirty="0" err="1">
                <a:effectLst/>
                <a:latin typeface="Times New Roman" panose="02020603050405020304" pitchFamily="18" charset="0"/>
                <a:ea typeface="Times New Roman" panose="02020603050405020304" pitchFamily="18" charset="0"/>
              </a:rPr>
              <a:t>Д</a:t>
            </a:r>
            <a:r>
              <a:rPr lang="uk-UA" sz="2400" baseline="-25000" dirty="0" err="1">
                <a:effectLst/>
                <a:latin typeface="Times New Roman" panose="02020603050405020304" pitchFamily="18" charset="0"/>
                <a:ea typeface="Times New Roman" panose="02020603050405020304" pitchFamily="18" charset="0"/>
              </a:rPr>
              <a:t>погл</a:t>
            </a:r>
            <a:r>
              <a:rPr lang="uk-UA" sz="2400" dirty="0">
                <a:effectLst/>
                <a:latin typeface="Times New Roman" panose="02020603050405020304" pitchFamily="18" charset="0"/>
                <a:ea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це</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енергія</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іонізуючого</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випромінювання</a:t>
            </a:r>
            <a:r>
              <a:rPr lang="ru-RU" sz="2400" dirty="0">
                <a:effectLst/>
                <a:latin typeface="Times New Roman" panose="02020603050405020304" pitchFamily="18" charset="0"/>
                <a:ea typeface="Times New Roman" panose="02020603050405020304" pitchFamily="18" charset="0"/>
              </a:rPr>
              <a:t>, яка </a:t>
            </a:r>
            <a:r>
              <a:rPr lang="ru-RU" sz="2400" dirty="0" err="1">
                <a:effectLst/>
                <a:latin typeface="Times New Roman" panose="02020603050405020304" pitchFamily="18" charset="0"/>
                <a:ea typeface="Times New Roman" panose="02020603050405020304" pitchFamily="18" charset="0"/>
              </a:rPr>
              <a:t>поглинута</a:t>
            </a:r>
            <a:r>
              <a:rPr lang="ru-RU" sz="2400" dirty="0">
                <a:effectLst/>
                <a:latin typeface="Times New Roman" panose="02020603050405020304" pitchFamily="18" charset="0"/>
                <a:ea typeface="Times New Roman" panose="02020603050405020304" pitchFamily="18" charset="0"/>
              </a:rPr>
              <a:t> тканинами </a:t>
            </a:r>
            <a:r>
              <a:rPr lang="ru-RU" sz="2400" dirty="0" err="1">
                <a:effectLst/>
                <a:latin typeface="Times New Roman" panose="02020603050405020304" pitchFamily="18" charset="0"/>
                <a:ea typeface="Times New Roman" panose="02020603050405020304" pitchFamily="18" charset="0"/>
              </a:rPr>
              <a:t>організму</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що</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опромінюється</a:t>
            </a:r>
            <a:r>
              <a:rPr lang="ru-RU" sz="2400" dirty="0">
                <a:effectLst/>
                <a:latin typeface="Times New Roman" panose="02020603050405020304" pitchFamily="18" charset="0"/>
                <a:ea typeface="Times New Roman" panose="02020603050405020304" pitchFamily="18" charset="0"/>
              </a:rPr>
              <a:t>, в </a:t>
            </a:r>
            <a:r>
              <a:rPr lang="ru-RU" sz="2400" dirty="0" err="1">
                <a:effectLst/>
                <a:latin typeface="Times New Roman" panose="02020603050405020304" pitchFamily="18" charset="0"/>
                <a:ea typeface="Times New Roman" panose="02020603050405020304" pitchFamily="18" charset="0"/>
              </a:rPr>
              <a:t>перерахунку</a:t>
            </a:r>
            <a:r>
              <a:rPr lang="ru-RU" sz="2400" dirty="0">
                <a:effectLst/>
                <a:latin typeface="Times New Roman" panose="02020603050405020304" pitchFamily="18" charset="0"/>
                <a:ea typeface="Times New Roman" panose="02020603050405020304" pitchFamily="18" charset="0"/>
              </a:rPr>
              <a:t> на </a:t>
            </a:r>
            <a:r>
              <a:rPr lang="ru-RU" sz="2400" dirty="0" err="1">
                <a:effectLst/>
                <a:latin typeface="Times New Roman" panose="02020603050405020304" pitchFamily="18" charset="0"/>
                <a:ea typeface="Times New Roman" panose="02020603050405020304" pitchFamily="18" charset="0"/>
              </a:rPr>
              <a:t>одиницю</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маси</a:t>
            </a:r>
            <a:r>
              <a:rPr lang="ru-RU" sz="2400" dirty="0">
                <a:effectLst/>
                <a:latin typeface="Times New Roman" panose="02020603050405020304" pitchFamily="18" charset="0"/>
                <a:ea typeface="Times New Roman" panose="02020603050405020304" pitchFamily="18" charset="0"/>
              </a:rPr>
              <a:t>.</a:t>
            </a:r>
            <a:endParaRPr lang="uk-UA" sz="2400" dirty="0">
              <a:effectLst/>
              <a:latin typeface="Times New Roman" panose="02020603050405020304" pitchFamily="18" charset="0"/>
              <a:ea typeface="Times New Roman" panose="02020603050405020304" pitchFamily="18" charset="0"/>
            </a:endParaRPr>
          </a:p>
          <a:p>
            <a:pPr marL="0" indent="358775" algn="just">
              <a:lnSpc>
                <a:spcPct val="100000"/>
              </a:lnSpc>
              <a:buNone/>
            </a:pPr>
            <a:r>
              <a:rPr lang="ru-RU" sz="2400" b="1" i="1" dirty="0" err="1">
                <a:solidFill>
                  <a:schemeClr val="accent2">
                    <a:lumMod val="50000"/>
                  </a:schemeClr>
                </a:solidFill>
                <a:effectLst/>
                <a:latin typeface="Times New Roman" panose="02020603050405020304" pitchFamily="18" charset="0"/>
                <a:ea typeface="Times New Roman" panose="02020603050405020304" pitchFamily="18" charset="0"/>
              </a:rPr>
              <a:t>Еквівалентна</a:t>
            </a:r>
            <a:r>
              <a:rPr lang="ru-RU" sz="2400" b="1" i="1" dirty="0">
                <a:solidFill>
                  <a:schemeClr val="accent2">
                    <a:lumMod val="50000"/>
                  </a:schemeClr>
                </a:solidFill>
                <a:effectLst/>
                <a:latin typeface="Times New Roman" panose="02020603050405020304" pitchFamily="18" charset="0"/>
                <a:ea typeface="Times New Roman" panose="02020603050405020304" pitchFamily="18" charset="0"/>
              </a:rPr>
              <a:t> доза</a:t>
            </a:r>
            <a:r>
              <a:rPr lang="ru-RU" sz="2400" b="1" dirty="0">
                <a:solidFill>
                  <a:schemeClr val="accent2">
                    <a:lumMod val="50000"/>
                  </a:schemeClr>
                </a:solidFill>
                <a:effectLst/>
                <a:latin typeface="Times New Roman" panose="02020603050405020304" pitchFamily="18" charset="0"/>
                <a:ea typeface="Times New Roman" panose="02020603050405020304" pitchFamily="18" charset="0"/>
              </a:rPr>
              <a:t> </a:t>
            </a:r>
            <a:r>
              <a:rPr lang="uk-UA" sz="2400" dirty="0">
                <a:effectLst/>
                <a:latin typeface="Times New Roman" panose="02020603050405020304" pitchFamily="18" charset="0"/>
                <a:ea typeface="Times New Roman" panose="02020603050405020304" pitchFamily="18" charset="0"/>
              </a:rPr>
              <a:t>(</a:t>
            </a:r>
            <a:r>
              <a:rPr lang="uk-UA" sz="2400" dirty="0" err="1">
                <a:effectLst/>
                <a:latin typeface="Times New Roman" panose="02020603050405020304" pitchFamily="18" charset="0"/>
                <a:ea typeface="Times New Roman" panose="02020603050405020304" pitchFamily="18" charset="0"/>
              </a:rPr>
              <a:t>Д</a:t>
            </a:r>
            <a:r>
              <a:rPr lang="uk-UA" sz="2400" baseline="-25000" dirty="0" err="1">
                <a:effectLst/>
                <a:latin typeface="Times New Roman" panose="02020603050405020304" pitchFamily="18" charset="0"/>
                <a:ea typeface="Times New Roman" panose="02020603050405020304" pitchFamily="18" charset="0"/>
              </a:rPr>
              <a:t>екв</a:t>
            </a:r>
            <a:r>
              <a:rPr lang="uk-UA" sz="2400" dirty="0">
                <a:effectLst/>
                <a:latin typeface="Times New Roman" panose="02020603050405020304" pitchFamily="18" charset="0"/>
                <a:ea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це</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поглинена</a:t>
            </a:r>
            <a:r>
              <a:rPr lang="ru-RU" sz="2400" dirty="0">
                <a:effectLst/>
                <a:latin typeface="Times New Roman" panose="02020603050405020304" pitchFamily="18" charset="0"/>
                <a:ea typeface="Times New Roman" panose="02020603050405020304" pitchFamily="18" charset="0"/>
              </a:rPr>
              <a:t> доза, помножена на </a:t>
            </a:r>
            <a:r>
              <a:rPr lang="ru-RU" sz="2400" dirty="0" err="1">
                <a:effectLst/>
                <a:latin typeface="Times New Roman" panose="02020603050405020304" pitchFamily="18" charset="0"/>
                <a:ea typeface="Times New Roman" panose="02020603050405020304" pitchFamily="18" charset="0"/>
              </a:rPr>
              <a:t>радіаційний</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зважуючий</a:t>
            </a:r>
            <a:r>
              <a:rPr lang="ru-RU" sz="2400" dirty="0">
                <a:effectLst/>
                <a:latin typeface="Times New Roman" panose="02020603050405020304" pitchFamily="18" charset="0"/>
                <a:ea typeface="Times New Roman" panose="02020603050405020304" pitchFamily="18" charset="0"/>
              </a:rPr>
              <a:t> фактор </a:t>
            </a:r>
            <a:r>
              <a:rPr lang="ru-RU" sz="2400" dirty="0" err="1">
                <a:effectLst/>
                <a:latin typeface="Times New Roman" panose="02020603050405020304" pitchFamily="18" charset="0"/>
                <a:ea typeface="Times New Roman" panose="02020603050405020304" pitchFamily="18" charset="0"/>
              </a:rPr>
              <a:t>випромінювання</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який</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враховує</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здатність</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певного</a:t>
            </a:r>
            <a:r>
              <a:rPr lang="ru-RU" sz="2400" dirty="0">
                <a:effectLst/>
                <a:latin typeface="Times New Roman" panose="02020603050405020304" pitchFamily="18" charset="0"/>
                <a:ea typeface="Times New Roman" panose="02020603050405020304" pitchFamily="18" charset="0"/>
              </a:rPr>
              <a:t> виду </a:t>
            </a:r>
            <a:r>
              <a:rPr lang="ru-RU" sz="2400" dirty="0" err="1">
                <a:effectLst/>
                <a:latin typeface="Times New Roman" panose="02020603050405020304" pitchFamily="18" charset="0"/>
                <a:ea typeface="Times New Roman" panose="02020603050405020304" pitchFamily="18" charset="0"/>
              </a:rPr>
              <a:t>випромінювань</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пошкоджувати</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тканини</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організму</a:t>
            </a:r>
            <a:r>
              <a:rPr lang="ru-RU" sz="2400" dirty="0">
                <a:effectLst/>
                <a:latin typeface="Times New Roman" panose="02020603050405020304" pitchFamily="18" charset="0"/>
                <a:ea typeface="Times New Roman" panose="02020603050405020304" pitchFamily="18" charset="0"/>
              </a:rPr>
              <a:t>. </a:t>
            </a:r>
            <a:endParaRPr lang="uk-UA" sz="2400" dirty="0">
              <a:effectLst/>
              <a:latin typeface="Times New Roman" panose="02020603050405020304" pitchFamily="18" charset="0"/>
              <a:ea typeface="Times New Roman" panose="02020603050405020304" pitchFamily="18" charset="0"/>
            </a:endParaRPr>
          </a:p>
          <a:p>
            <a:pPr marL="0" indent="358775" algn="just">
              <a:lnSpc>
                <a:spcPct val="100000"/>
              </a:lnSpc>
              <a:buNone/>
            </a:pPr>
            <a:r>
              <a:rPr lang="uk-UA" sz="2400" b="1" i="1" dirty="0">
                <a:solidFill>
                  <a:schemeClr val="accent2">
                    <a:lumMod val="50000"/>
                  </a:schemeClr>
                </a:solidFill>
                <a:effectLst/>
                <a:latin typeface="Times New Roman" panose="02020603050405020304" pitchFamily="18" charset="0"/>
                <a:ea typeface="Times New Roman" panose="02020603050405020304" pitchFamily="18" charset="0"/>
              </a:rPr>
              <a:t>Ефективна доза</a:t>
            </a:r>
            <a:r>
              <a:rPr lang="uk-UA" sz="2400" b="1" dirty="0">
                <a:solidFill>
                  <a:schemeClr val="accent2">
                    <a:lumMod val="50000"/>
                  </a:schemeClr>
                </a:solidFill>
                <a:effectLst/>
                <a:latin typeface="Times New Roman" panose="02020603050405020304" pitchFamily="18" charset="0"/>
                <a:ea typeface="Times New Roman" panose="02020603050405020304" pitchFamily="18" charset="0"/>
              </a:rPr>
              <a:t> </a:t>
            </a:r>
            <a:r>
              <a:rPr lang="uk-UA" sz="2400" dirty="0">
                <a:effectLst/>
                <a:latin typeface="Times New Roman" panose="02020603050405020304" pitchFamily="18" charset="0"/>
                <a:ea typeface="Times New Roman" panose="02020603050405020304" pitchFamily="18" charset="0"/>
              </a:rPr>
              <a:t>– це еквівалентна доза, помножена на коефіцієнт, який враховує ступінь чутливості різних тканин до впливу іонізуючого випромінювання.</a:t>
            </a:r>
          </a:p>
        </p:txBody>
      </p:sp>
      <p:sp>
        <p:nvSpPr>
          <p:cNvPr id="4" name="Місце для номера слайда 3">
            <a:extLst>
              <a:ext uri="{FF2B5EF4-FFF2-40B4-BE49-F238E27FC236}">
                <a16:creationId xmlns:a16="http://schemas.microsoft.com/office/drawing/2014/main" id="{733E10BA-A105-D7D2-6583-512BDE9FDB26}"/>
              </a:ext>
            </a:extLst>
          </p:cNvPr>
          <p:cNvSpPr>
            <a:spLocks noGrp="1"/>
          </p:cNvSpPr>
          <p:nvPr>
            <p:ph type="sldNum" sz="quarter" idx="12"/>
          </p:nvPr>
        </p:nvSpPr>
        <p:spPr/>
        <p:txBody>
          <a:bodyPr/>
          <a:lstStyle/>
          <a:p>
            <a:fld id="{D07DC24B-8650-405F-98BC-E78A8ACB2E7F}" type="slidenum">
              <a:rPr lang="uk-UA" smtClean="0"/>
              <a:pPr/>
              <a:t>26</a:t>
            </a:fld>
            <a:endParaRPr lang="uk-UA"/>
          </a:p>
        </p:txBody>
      </p:sp>
    </p:spTree>
    <p:extLst>
      <p:ext uri="{BB962C8B-B14F-4D97-AF65-F5344CB8AC3E}">
        <p14:creationId xmlns:p14="http://schemas.microsoft.com/office/powerpoint/2010/main" val="14450443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42059" y="233182"/>
            <a:ext cx="11151177" cy="2554545"/>
          </a:xfrm>
          <a:prstGeom prst="rect">
            <a:avLst/>
          </a:prstGeom>
        </p:spPr>
        <p:txBody>
          <a:bodyPr wrap="square">
            <a:spAutoFit/>
          </a:bodyPr>
          <a:lstStyle/>
          <a:p>
            <a:pPr indent="360363" algn="just"/>
            <a:r>
              <a:rPr lang="uk-UA" sz="2400" dirty="0">
                <a:latin typeface="Times New Roman" panose="02020603050405020304" pitchFamily="18" charset="0"/>
                <a:cs typeface="Times New Roman" panose="02020603050405020304" pitchFamily="18" charset="0"/>
              </a:rPr>
              <a:t>Для розрахунку еквівалентної дози поглинену дозу множать на коефіцієнт якості ІВ (</a:t>
            </a:r>
            <a:r>
              <a:rPr lang="en-US" sz="2400" dirty="0">
                <a:latin typeface="Times New Roman" panose="02020603050405020304" pitchFamily="18" charset="0"/>
                <a:cs typeface="Times New Roman" panose="02020603050405020304" pitchFamily="18" charset="0"/>
              </a:rPr>
              <a:t>Q</a:t>
            </a:r>
            <a:r>
              <a:rPr lang="uk-UA" sz="2400" dirty="0">
                <a:latin typeface="Times New Roman" panose="02020603050405020304" pitchFamily="18" charset="0"/>
                <a:cs typeface="Times New Roman" panose="02020603050405020304" pitchFamily="18" charset="0"/>
              </a:rPr>
              <a:t>і), який відображає здатність даного виду випромінювання ушкоджувати тканини організму.</a:t>
            </a:r>
          </a:p>
          <a:p>
            <a:pPr algn="ctr"/>
            <a:r>
              <a:rPr lang="uk-UA" sz="2400" b="1" dirty="0" err="1">
                <a:latin typeface="Times New Roman" panose="02020603050405020304" pitchFamily="18" charset="0"/>
                <a:cs typeface="Times New Roman" panose="02020603050405020304" pitchFamily="18" charset="0"/>
              </a:rPr>
              <a:t>Д</a:t>
            </a:r>
            <a:r>
              <a:rPr lang="uk-UA" sz="2400" b="1" baseline="-25000" dirty="0" err="1">
                <a:latin typeface="Times New Roman" panose="02020603050405020304" pitchFamily="18" charset="0"/>
                <a:cs typeface="Times New Roman" panose="02020603050405020304" pitchFamily="18" charset="0"/>
              </a:rPr>
              <a:t>екв</a:t>
            </a:r>
            <a:r>
              <a:rPr lang="uk-UA" sz="2400" b="1" baseline="-25000" dirty="0">
                <a:latin typeface="Times New Roman" panose="02020603050405020304" pitchFamily="18" charset="0"/>
                <a:cs typeface="Times New Roman" panose="02020603050405020304" pitchFamily="18" charset="0"/>
              </a:rPr>
              <a:t> </a:t>
            </a:r>
            <a:r>
              <a:rPr lang="uk-UA" sz="2400" b="1" dirty="0">
                <a:latin typeface="Times New Roman" panose="02020603050405020304" pitchFamily="18" charset="0"/>
                <a:cs typeface="Times New Roman" panose="02020603050405020304" pitchFamily="18" charset="0"/>
              </a:rPr>
              <a:t>= </a:t>
            </a:r>
            <a:r>
              <a:rPr lang="uk-UA" sz="2400" b="1" dirty="0" err="1">
                <a:latin typeface="Times New Roman" panose="02020603050405020304" pitchFamily="18" charset="0"/>
                <a:cs typeface="Times New Roman" panose="02020603050405020304" pitchFamily="18" charset="0"/>
              </a:rPr>
              <a:t>Д</a:t>
            </a:r>
            <a:r>
              <a:rPr lang="uk-UA" sz="2400" b="1" baseline="-25000" dirty="0" err="1">
                <a:latin typeface="Times New Roman" panose="02020603050405020304" pitchFamily="18" charset="0"/>
                <a:cs typeface="Times New Roman" panose="02020603050405020304" pitchFamily="18" charset="0"/>
              </a:rPr>
              <a:t>погл</a:t>
            </a:r>
            <a:r>
              <a:rPr lang="uk-UA" sz="2400" b="1" dirty="0">
                <a:latin typeface="Times New Roman" panose="02020603050405020304" pitchFamily="18" charset="0"/>
                <a:cs typeface="Times New Roman" panose="02020603050405020304" pitchFamily="18" charset="0"/>
              </a:rPr>
              <a:t> * </a:t>
            </a:r>
            <a:r>
              <a:rPr lang="en-US" sz="2400" b="1" dirty="0">
                <a:latin typeface="Times New Roman" panose="02020603050405020304" pitchFamily="18" charset="0"/>
                <a:cs typeface="Times New Roman" panose="02020603050405020304" pitchFamily="18" charset="0"/>
              </a:rPr>
              <a:t>Q</a:t>
            </a:r>
            <a:r>
              <a:rPr lang="en-US" sz="2400" b="1" baseline="-25000" dirty="0">
                <a:latin typeface="Times New Roman" panose="02020603050405020304" pitchFamily="18" charset="0"/>
                <a:cs typeface="Times New Roman" panose="02020603050405020304" pitchFamily="18" charset="0"/>
              </a:rPr>
              <a:t>i</a:t>
            </a:r>
            <a:endParaRPr lang="uk-UA" sz="2400" b="1" dirty="0">
              <a:latin typeface="Times New Roman" panose="02020603050405020304" pitchFamily="18" charset="0"/>
              <a:cs typeface="Times New Roman" panose="02020603050405020304" pitchFamily="18" charset="0"/>
            </a:endParaRPr>
          </a:p>
          <a:p>
            <a:r>
              <a:rPr lang="uk-UA" sz="2400" dirty="0">
                <a:latin typeface="Times New Roman" panose="02020603050405020304" pitchFamily="18" charset="0"/>
                <a:cs typeface="Times New Roman" panose="02020603050405020304" pitchFamily="18" charset="0"/>
              </a:rPr>
              <a:t>Значення коефіцієнта </a:t>
            </a:r>
            <a:r>
              <a:rPr lang="en-US" sz="2400" dirty="0">
                <a:latin typeface="Times New Roman" panose="02020603050405020304" pitchFamily="18" charset="0"/>
                <a:cs typeface="Times New Roman" panose="02020603050405020304" pitchFamily="18" charset="0"/>
              </a:rPr>
              <a:t>Q</a:t>
            </a:r>
            <a:r>
              <a:rPr lang="uk-UA" sz="2400" dirty="0">
                <a:latin typeface="Times New Roman" panose="02020603050405020304" pitchFamily="18" charset="0"/>
                <a:cs typeface="Times New Roman" panose="02020603050405020304" pitchFamily="18" charset="0"/>
              </a:rPr>
              <a:t>і наведені в таблиці 6</a:t>
            </a:r>
          </a:p>
          <a:p>
            <a:pPr algn="r"/>
            <a:r>
              <a:rPr lang="uk-UA" sz="2000" b="1" dirty="0">
                <a:latin typeface="Times New Roman" panose="02020603050405020304" pitchFamily="18" charset="0"/>
                <a:cs typeface="Times New Roman" panose="02020603050405020304" pitchFamily="18" charset="0"/>
              </a:rPr>
              <a:t>Таблиця 6 </a:t>
            </a:r>
          </a:p>
          <a:p>
            <a:pPr algn="ctr"/>
            <a:r>
              <a:rPr lang="uk-UA" sz="2000" b="1" dirty="0">
                <a:latin typeface="Times New Roman" panose="02020603050405020304" pitchFamily="18" charset="0"/>
                <a:cs typeface="Times New Roman" panose="02020603050405020304" pitchFamily="18" charset="0"/>
              </a:rPr>
              <a:t>Значення коефіцієнта </a:t>
            </a:r>
            <a:r>
              <a:rPr lang="en-US" sz="2000" b="1" dirty="0">
                <a:latin typeface="Times New Roman" panose="02020603050405020304" pitchFamily="18" charset="0"/>
                <a:cs typeface="Times New Roman" panose="02020603050405020304" pitchFamily="18" charset="0"/>
              </a:rPr>
              <a:t>Q</a:t>
            </a:r>
            <a:r>
              <a:rPr lang="uk-UA" sz="2000" b="1" dirty="0">
                <a:latin typeface="Times New Roman" panose="02020603050405020304" pitchFamily="18" charset="0"/>
                <a:cs typeface="Times New Roman" panose="02020603050405020304" pitchFamily="18" charset="0"/>
              </a:rPr>
              <a:t> для різних видів випромінювання</a:t>
            </a:r>
            <a:endParaRPr lang="uk-UA"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1126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09518" y="2719560"/>
            <a:ext cx="9821570" cy="3584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Номер слайда 4"/>
          <p:cNvSpPr>
            <a:spLocks noGrp="1"/>
          </p:cNvSpPr>
          <p:nvPr>
            <p:ph type="sldNum" sz="quarter" idx="12"/>
          </p:nvPr>
        </p:nvSpPr>
        <p:spPr/>
        <p:txBody>
          <a:bodyPr/>
          <a:lstStyle/>
          <a:p>
            <a:fld id="{D07DC24B-8650-405F-98BC-E78A8ACB2E7F}" type="slidenum">
              <a:rPr lang="uk-UA" smtClean="0"/>
              <a:pPr/>
              <a:t>27</a:t>
            </a:fld>
            <a:endParaRPr lang="uk-UA"/>
          </a:p>
        </p:txBody>
      </p:sp>
    </p:spTree>
    <p:extLst>
      <p:ext uri="{BB962C8B-B14F-4D97-AF65-F5344CB8AC3E}">
        <p14:creationId xmlns:p14="http://schemas.microsoft.com/office/powerpoint/2010/main" val="14004919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Місце для вмісту 4">
            <a:extLst>
              <a:ext uri="{FF2B5EF4-FFF2-40B4-BE49-F238E27FC236}">
                <a16:creationId xmlns:a16="http://schemas.microsoft.com/office/drawing/2014/main" id="{D0829E72-7271-6422-959A-79F2B2B2A13D}"/>
              </a:ext>
            </a:extLst>
          </p:cNvPr>
          <p:cNvGraphicFramePr>
            <a:graphicFrameLocks noGrp="1"/>
          </p:cNvGraphicFramePr>
          <p:nvPr>
            <p:ph idx="1"/>
            <p:extLst>
              <p:ext uri="{D42A27DB-BD31-4B8C-83A1-F6EECF244321}">
                <p14:modId xmlns:p14="http://schemas.microsoft.com/office/powerpoint/2010/main" val="233055628"/>
              </p:ext>
            </p:extLst>
          </p:nvPr>
        </p:nvGraphicFramePr>
        <p:xfrm>
          <a:off x="261256" y="686091"/>
          <a:ext cx="11310256" cy="6035384"/>
        </p:xfrm>
        <a:graphic>
          <a:graphicData uri="http://schemas.openxmlformats.org/drawingml/2006/table">
            <a:tbl>
              <a:tblPr firstRow="1" firstCol="1" bandRow="1">
                <a:tableStyleId>{5C22544A-7EE6-4342-B048-85BDC9FD1C3A}</a:tableStyleId>
              </a:tblPr>
              <a:tblGrid>
                <a:gridCol w="2827564">
                  <a:extLst>
                    <a:ext uri="{9D8B030D-6E8A-4147-A177-3AD203B41FA5}">
                      <a16:colId xmlns:a16="http://schemas.microsoft.com/office/drawing/2014/main" val="603126875"/>
                    </a:ext>
                  </a:extLst>
                </a:gridCol>
                <a:gridCol w="2827564">
                  <a:extLst>
                    <a:ext uri="{9D8B030D-6E8A-4147-A177-3AD203B41FA5}">
                      <a16:colId xmlns:a16="http://schemas.microsoft.com/office/drawing/2014/main" val="2432833102"/>
                    </a:ext>
                  </a:extLst>
                </a:gridCol>
                <a:gridCol w="2827564">
                  <a:extLst>
                    <a:ext uri="{9D8B030D-6E8A-4147-A177-3AD203B41FA5}">
                      <a16:colId xmlns:a16="http://schemas.microsoft.com/office/drawing/2014/main" val="2367513447"/>
                    </a:ext>
                  </a:extLst>
                </a:gridCol>
                <a:gridCol w="2827564">
                  <a:extLst>
                    <a:ext uri="{9D8B030D-6E8A-4147-A177-3AD203B41FA5}">
                      <a16:colId xmlns:a16="http://schemas.microsoft.com/office/drawing/2014/main" val="3042881139"/>
                    </a:ext>
                  </a:extLst>
                </a:gridCol>
              </a:tblGrid>
              <a:tr h="216592">
                <a:tc rowSpan="2">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Дозиметрична одиниця</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gridSpan="2">
                  <a:txBody>
                    <a:bodyPr/>
                    <a:lstStyle/>
                    <a:p>
                      <a:pPr algn="ctr">
                        <a:lnSpc>
                          <a:spcPct val="130000"/>
                        </a:lnSpc>
                        <a:buNone/>
                      </a:pPr>
                      <a:r>
                        <a:rPr lang="ru-RU" sz="1400" dirty="0" err="1">
                          <a:effectLst/>
                          <a:latin typeface="Times New Roman" panose="02020603050405020304" pitchFamily="18" charset="0"/>
                          <a:cs typeface="Times New Roman" panose="02020603050405020304" pitchFamily="18" charset="0"/>
                        </a:rPr>
                        <a:t>Одиниця</a:t>
                      </a:r>
                      <a:r>
                        <a:rPr lang="ru-RU" sz="1400" dirty="0">
                          <a:effectLst/>
                          <a:latin typeface="Times New Roman" panose="02020603050405020304" pitchFamily="18" charset="0"/>
                          <a:cs typeface="Times New Roman" panose="02020603050405020304" pitchFamily="18" charset="0"/>
                        </a:rPr>
                        <a:t> </a:t>
                      </a:r>
                      <a:r>
                        <a:rPr lang="ru-RU" sz="1400" dirty="0" err="1">
                          <a:effectLst/>
                          <a:latin typeface="Times New Roman" panose="02020603050405020304" pitchFamily="18" charset="0"/>
                          <a:cs typeface="Times New Roman" panose="02020603050405020304" pitchFamily="18" charset="0"/>
                        </a:rPr>
                        <a:t>виміру</a:t>
                      </a:r>
                      <a:endParaRPr lang="uk-U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hMerge="1">
                  <a:txBody>
                    <a:bodyPr/>
                    <a:lstStyle/>
                    <a:p>
                      <a:endParaRPr lang="uk-UA"/>
                    </a:p>
                  </a:txBody>
                  <a:tcPr/>
                </a:tc>
                <a:tc rowSpan="2">
                  <a:txBody>
                    <a:bodyPr/>
                    <a:lstStyle/>
                    <a:p>
                      <a:pPr algn="ctr">
                        <a:lnSpc>
                          <a:spcPct val="130000"/>
                        </a:lnSpc>
                        <a:buNone/>
                      </a:pPr>
                      <a:r>
                        <a:rPr lang="ru-RU" sz="1400" dirty="0" err="1">
                          <a:effectLst/>
                          <a:latin typeface="Times New Roman" panose="02020603050405020304" pitchFamily="18" charset="0"/>
                          <a:cs typeface="Times New Roman" panose="02020603050405020304" pitchFamily="18" charset="0"/>
                        </a:rPr>
                        <a:t>Співвідношення</a:t>
                      </a:r>
                      <a:r>
                        <a:rPr lang="ru-RU" sz="1400" dirty="0">
                          <a:effectLst/>
                          <a:latin typeface="Times New Roman" panose="02020603050405020304" pitchFamily="18" charset="0"/>
                          <a:cs typeface="Times New Roman" panose="02020603050405020304" pitchFamily="18" charset="0"/>
                        </a:rPr>
                        <a:t> </a:t>
                      </a:r>
                      <a:r>
                        <a:rPr lang="ru-RU" sz="1400" dirty="0" err="1">
                          <a:effectLst/>
                          <a:latin typeface="Times New Roman" panose="02020603050405020304" pitchFamily="18" charset="0"/>
                          <a:cs typeface="Times New Roman" panose="02020603050405020304" pitchFamily="18" charset="0"/>
                        </a:rPr>
                        <a:t>одиниць</a:t>
                      </a:r>
                      <a:endParaRPr lang="uk-U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extLst>
                  <a:ext uri="{0D108BD9-81ED-4DB2-BD59-A6C34878D82A}">
                    <a16:rowId xmlns:a16="http://schemas.microsoft.com/office/drawing/2014/main" val="3778258342"/>
                  </a:ext>
                </a:extLst>
              </a:tr>
              <a:tr h="236695">
                <a:tc vMerge="1">
                  <a:txBody>
                    <a:bodyPr/>
                    <a:lstStyle/>
                    <a:p>
                      <a:endParaRPr lang="uk-UA"/>
                    </a:p>
                  </a:txBody>
                  <a:tcPr/>
                </a:tc>
                <a:tc>
                  <a:txBody>
                    <a:bodyPr/>
                    <a:lstStyle/>
                    <a:p>
                      <a:pPr algn="ctr">
                        <a:lnSpc>
                          <a:spcPct val="130000"/>
                        </a:lnSpc>
                        <a:buNone/>
                      </a:pPr>
                      <a:r>
                        <a:rPr lang="ru-RU" sz="1400">
                          <a:effectLst/>
                          <a:latin typeface="Times New Roman" panose="02020603050405020304" pitchFamily="18" charset="0"/>
                          <a:cs typeface="Times New Roman" panose="02020603050405020304" pitchFamily="18" charset="0"/>
                        </a:rPr>
                        <a:t>СІ</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a:txBody>
                    <a:bodyPr/>
                    <a:lstStyle/>
                    <a:p>
                      <a:pPr algn="ctr">
                        <a:lnSpc>
                          <a:spcPct val="130000"/>
                        </a:lnSpc>
                        <a:buNone/>
                      </a:pPr>
                      <a:r>
                        <a:rPr lang="ru-RU" sz="1400">
                          <a:effectLst/>
                          <a:latin typeface="Times New Roman" panose="02020603050405020304" pitchFamily="18" charset="0"/>
                          <a:cs typeface="Times New Roman" panose="02020603050405020304" pitchFamily="18" charset="0"/>
                        </a:rPr>
                        <a:t>Позасистемна</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vMerge="1">
                  <a:txBody>
                    <a:bodyPr/>
                    <a:lstStyle/>
                    <a:p>
                      <a:endParaRPr lang="uk-UA"/>
                    </a:p>
                  </a:txBody>
                  <a:tcPr/>
                </a:tc>
                <a:extLst>
                  <a:ext uri="{0D108BD9-81ED-4DB2-BD59-A6C34878D82A}">
                    <a16:rowId xmlns:a16="http://schemas.microsoft.com/office/drawing/2014/main" val="1048068507"/>
                  </a:ext>
                </a:extLst>
              </a:tr>
              <a:tr h="216592">
                <a:tc rowSpan="2">
                  <a:txBody>
                    <a:bodyPr/>
                    <a:lstStyle/>
                    <a:p>
                      <a:pPr algn="just">
                        <a:lnSpc>
                          <a:spcPct val="130000"/>
                        </a:lnSpc>
                        <a:buNone/>
                      </a:pPr>
                      <a:r>
                        <a:rPr lang="ru-RU" sz="1400" dirty="0" err="1">
                          <a:effectLst/>
                          <a:latin typeface="Times New Roman" panose="02020603050405020304" pitchFamily="18" charset="0"/>
                          <a:cs typeface="Times New Roman" panose="02020603050405020304" pitchFamily="18" charset="0"/>
                        </a:rPr>
                        <a:t>Активність</a:t>
                      </a:r>
                      <a:r>
                        <a:rPr lang="ru-RU" sz="1400" dirty="0">
                          <a:effectLst/>
                          <a:latin typeface="Times New Roman" panose="02020603050405020304" pitchFamily="18" charset="0"/>
                          <a:cs typeface="Times New Roman" panose="02020603050405020304" pitchFamily="18" charset="0"/>
                        </a:rPr>
                        <a:t>, А</a:t>
                      </a:r>
                      <a:endParaRPr lang="uk-U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rowSpan="2">
                  <a:txBody>
                    <a:bodyPr/>
                    <a:lstStyle/>
                    <a:p>
                      <a:pPr algn="ctr">
                        <a:lnSpc>
                          <a:spcPct val="130000"/>
                        </a:lnSpc>
                        <a:buNone/>
                      </a:pPr>
                      <a:r>
                        <a:rPr lang="ru-RU" sz="1400">
                          <a:effectLst/>
                          <a:latin typeface="Times New Roman" panose="02020603050405020304" pitchFamily="18" charset="0"/>
                          <a:cs typeface="Times New Roman" panose="02020603050405020304" pitchFamily="18" charset="0"/>
                        </a:rPr>
                        <a:t>Беккерель</a:t>
                      </a:r>
                      <a:r>
                        <a:rPr lang="uk-UA" sz="1400">
                          <a:effectLst/>
                          <a:latin typeface="Times New Roman" panose="02020603050405020304" pitchFamily="18" charset="0"/>
                          <a:cs typeface="Times New Roman" panose="02020603050405020304" pitchFamily="18" charset="0"/>
                        </a:rPr>
                        <a:t>, </a:t>
                      </a:r>
                      <a:r>
                        <a:rPr lang="ru-RU" sz="1400">
                          <a:effectLst/>
                          <a:latin typeface="Times New Roman" panose="02020603050405020304" pitchFamily="18" charset="0"/>
                          <a:cs typeface="Times New Roman" panose="02020603050405020304" pitchFamily="18" charset="0"/>
                        </a:rPr>
                        <a:t>Бк</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rowSpan="2">
                  <a:txBody>
                    <a:bodyPr/>
                    <a:lstStyle/>
                    <a:p>
                      <a:pPr algn="ctr">
                        <a:lnSpc>
                          <a:spcPct val="130000"/>
                        </a:lnSpc>
                        <a:buNone/>
                      </a:pPr>
                      <a:r>
                        <a:rPr lang="ru-RU" sz="1400">
                          <a:effectLst/>
                          <a:latin typeface="Times New Roman" panose="02020603050405020304" pitchFamily="18" charset="0"/>
                          <a:cs typeface="Times New Roman" panose="02020603050405020304" pitchFamily="18" charset="0"/>
                        </a:rPr>
                        <a:t>Кюрі, Кі</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1 Бк=2,7×10</a:t>
                      </a:r>
                      <a:r>
                        <a:rPr lang="ru-RU" sz="1400" baseline="30000">
                          <a:effectLst/>
                          <a:latin typeface="Times New Roman" panose="02020603050405020304" pitchFamily="18" charset="0"/>
                          <a:cs typeface="Times New Roman" panose="02020603050405020304" pitchFamily="18" charset="0"/>
                        </a:rPr>
                        <a:t>11</a:t>
                      </a:r>
                      <a:r>
                        <a:rPr lang="ru-RU" sz="1400">
                          <a:effectLst/>
                          <a:latin typeface="Times New Roman" panose="02020603050405020304" pitchFamily="18" charset="0"/>
                          <a:cs typeface="Times New Roman" panose="02020603050405020304" pitchFamily="18" charset="0"/>
                        </a:rPr>
                        <a:t>Кі</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extLst>
                  <a:ext uri="{0D108BD9-81ED-4DB2-BD59-A6C34878D82A}">
                    <a16:rowId xmlns:a16="http://schemas.microsoft.com/office/drawing/2014/main" val="1059808538"/>
                  </a:ext>
                </a:extLst>
              </a:tr>
              <a:tr h="41449">
                <a:tc vMerge="1">
                  <a:txBody>
                    <a:bodyPr/>
                    <a:lstStyle/>
                    <a:p>
                      <a:endParaRPr lang="uk-UA"/>
                    </a:p>
                  </a:txBody>
                  <a:tcPr/>
                </a:tc>
                <a:tc vMerge="1">
                  <a:txBody>
                    <a:bodyPr/>
                    <a:lstStyle/>
                    <a:p>
                      <a:endParaRPr lang="uk-UA"/>
                    </a:p>
                  </a:txBody>
                  <a:tcPr/>
                </a:tc>
                <a:tc vMerge="1">
                  <a:txBody>
                    <a:bodyPr/>
                    <a:lstStyle/>
                    <a:p>
                      <a:endParaRPr lang="uk-UA"/>
                    </a:p>
                  </a:txBody>
                  <a:tcPr/>
                </a:tc>
                <a:tc>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1 Кі=3,7×10</a:t>
                      </a:r>
                      <a:r>
                        <a:rPr lang="ru-RU" sz="1400" baseline="30000">
                          <a:effectLst/>
                          <a:latin typeface="Times New Roman" panose="02020603050405020304" pitchFamily="18" charset="0"/>
                          <a:cs typeface="Times New Roman" panose="02020603050405020304" pitchFamily="18" charset="0"/>
                        </a:rPr>
                        <a:t>10</a:t>
                      </a:r>
                      <a:r>
                        <a:rPr lang="ru-RU" sz="1400">
                          <a:effectLst/>
                          <a:latin typeface="Times New Roman" panose="02020603050405020304" pitchFamily="18" charset="0"/>
                          <a:cs typeface="Times New Roman" panose="02020603050405020304" pitchFamily="18" charset="0"/>
                        </a:rPr>
                        <a:t>Бк</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extLst>
                  <a:ext uri="{0D108BD9-81ED-4DB2-BD59-A6C34878D82A}">
                    <a16:rowId xmlns:a16="http://schemas.microsoft.com/office/drawing/2014/main" val="196706752"/>
                  </a:ext>
                </a:extLst>
              </a:tr>
              <a:tr h="216592">
                <a:tc rowSpan="2">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Питома активність, А</a:t>
                      </a:r>
                      <a:r>
                        <a:rPr lang="uk-UA" sz="1400">
                          <a:effectLst/>
                          <a:latin typeface="Times New Roman" panose="02020603050405020304" pitchFamily="18" charset="0"/>
                          <a:cs typeface="Times New Roman" panose="02020603050405020304" pitchFamily="18" charset="0"/>
                        </a:rPr>
                        <a:t>(</a:t>
                      </a:r>
                      <a:r>
                        <a:rPr lang="en-US" sz="1400">
                          <a:effectLst/>
                          <a:latin typeface="Times New Roman" panose="02020603050405020304" pitchFamily="18" charset="0"/>
                          <a:cs typeface="Times New Roman" panose="02020603050405020304" pitchFamily="18" charset="0"/>
                        </a:rPr>
                        <a:t>t</a:t>
                      </a:r>
                      <a:r>
                        <a:rPr lang="uk-UA" sz="1400">
                          <a:effectLst/>
                          <a:latin typeface="Times New Roman" panose="02020603050405020304" pitchFamily="18" charset="0"/>
                          <a:cs typeface="Times New Roman" panose="02020603050405020304" pitchFamily="18" charset="0"/>
                        </a:rPr>
                        <a:t>)</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rowSpan="2">
                  <a:txBody>
                    <a:bodyPr/>
                    <a:lstStyle/>
                    <a:p>
                      <a:pPr algn="ctr">
                        <a:lnSpc>
                          <a:spcPct val="130000"/>
                        </a:lnSpc>
                        <a:buNone/>
                      </a:pPr>
                      <a:r>
                        <a:rPr lang="ru-RU" sz="1400">
                          <a:effectLst/>
                          <a:latin typeface="Times New Roman" panose="02020603050405020304" pitchFamily="18" charset="0"/>
                          <a:cs typeface="Times New Roman" panose="02020603050405020304" pitchFamily="18" charset="0"/>
                        </a:rPr>
                        <a:t>Бекерельна кілограм, Бк/кг</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rowSpan="2">
                  <a:txBody>
                    <a:bodyPr/>
                    <a:lstStyle/>
                    <a:p>
                      <a:pPr algn="ctr">
                        <a:lnSpc>
                          <a:spcPct val="130000"/>
                        </a:lnSpc>
                        <a:buNone/>
                      </a:pPr>
                      <a:r>
                        <a:rPr lang="ru-RU" sz="1400">
                          <a:effectLst/>
                          <a:latin typeface="Times New Roman" panose="02020603050405020304" pitchFamily="18" charset="0"/>
                          <a:cs typeface="Times New Roman" panose="02020603050405020304" pitchFamily="18" charset="0"/>
                        </a:rPr>
                        <a:t>Кюрі на грам, Кі/г</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1 Кі/г=3,7×10</a:t>
                      </a:r>
                      <a:r>
                        <a:rPr lang="ru-RU" sz="1400" baseline="30000">
                          <a:effectLst/>
                          <a:latin typeface="Times New Roman" panose="02020603050405020304" pitchFamily="18" charset="0"/>
                          <a:cs typeface="Times New Roman" panose="02020603050405020304" pitchFamily="18" charset="0"/>
                        </a:rPr>
                        <a:t>-11</a:t>
                      </a:r>
                      <a:r>
                        <a:rPr lang="ru-RU" sz="1400">
                          <a:effectLst/>
                          <a:latin typeface="Times New Roman" panose="02020603050405020304" pitchFamily="18" charset="0"/>
                          <a:cs typeface="Times New Roman" panose="02020603050405020304" pitchFamily="18" charset="0"/>
                        </a:rPr>
                        <a:t> Бк/кг</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extLst>
                  <a:ext uri="{0D108BD9-81ED-4DB2-BD59-A6C34878D82A}">
                    <a16:rowId xmlns:a16="http://schemas.microsoft.com/office/drawing/2014/main" val="2479738945"/>
                  </a:ext>
                </a:extLst>
              </a:tr>
              <a:tr h="84574">
                <a:tc vMerge="1">
                  <a:txBody>
                    <a:bodyPr/>
                    <a:lstStyle/>
                    <a:p>
                      <a:endParaRPr lang="uk-UA"/>
                    </a:p>
                  </a:txBody>
                  <a:tcPr/>
                </a:tc>
                <a:tc vMerge="1">
                  <a:txBody>
                    <a:bodyPr/>
                    <a:lstStyle/>
                    <a:p>
                      <a:endParaRPr lang="uk-UA"/>
                    </a:p>
                  </a:txBody>
                  <a:tcPr/>
                </a:tc>
                <a:tc vMerge="1">
                  <a:txBody>
                    <a:bodyPr/>
                    <a:lstStyle/>
                    <a:p>
                      <a:endParaRPr lang="uk-UA"/>
                    </a:p>
                  </a:txBody>
                  <a:tcPr/>
                </a:tc>
                <a:tc>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1 Бк/кг=2,7×10</a:t>
                      </a:r>
                      <a:r>
                        <a:rPr lang="ru-RU" sz="1400" baseline="30000">
                          <a:effectLst/>
                          <a:latin typeface="Times New Roman" panose="02020603050405020304" pitchFamily="18" charset="0"/>
                          <a:cs typeface="Times New Roman" panose="02020603050405020304" pitchFamily="18" charset="0"/>
                        </a:rPr>
                        <a:t>-14</a:t>
                      </a:r>
                      <a:r>
                        <a:rPr lang="ru-RU" sz="1400">
                          <a:effectLst/>
                          <a:latin typeface="Times New Roman" panose="02020603050405020304" pitchFamily="18" charset="0"/>
                          <a:cs typeface="Times New Roman" panose="02020603050405020304" pitchFamily="18" charset="0"/>
                        </a:rPr>
                        <a:t> Кі/г</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extLst>
                  <a:ext uri="{0D108BD9-81ED-4DB2-BD59-A6C34878D82A}">
                    <a16:rowId xmlns:a16="http://schemas.microsoft.com/office/drawing/2014/main" val="4122912957"/>
                  </a:ext>
                </a:extLst>
              </a:tr>
              <a:tr h="216592">
                <a:tc rowSpan="2">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Експозиційна доза випромінювання</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rowSpan="2">
                  <a:txBody>
                    <a:bodyPr/>
                    <a:lstStyle/>
                    <a:p>
                      <a:pPr algn="ctr">
                        <a:lnSpc>
                          <a:spcPct val="130000"/>
                        </a:lnSpc>
                        <a:buNone/>
                      </a:pPr>
                      <a:r>
                        <a:rPr lang="ru-RU" sz="1400" dirty="0">
                          <a:effectLst/>
                          <a:latin typeface="Times New Roman" panose="02020603050405020304" pitchFamily="18" charset="0"/>
                          <a:cs typeface="Times New Roman" panose="02020603050405020304" pitchFamily="18" charset="0"/>
                        </a:rPr>
                        <a:t>Кулон на </a:t>
                      </a:r>
                      <a:r>
                        <a:rPr lang="ru-RU" sz="1400" dirty="0" err="1">
                          <a:effectLst/>
                          <a:latin typeface="Times New Roman" panose="02020603050405020304" pitchFamily="18" charset="0"/>
                          <a:cs typeface="Times New Roman" panose="02020603050405020304" pitchFamily="18" charset="0"/>
                        </a:rPr>
                        <a:t>кілограм</a:t>
                      </a:r>
                      <a:r>
                        <a:rPr lang="ru-RU" sz="1400" dirty="0">
                          <a:effectLst/>
                          <a:latin typeface="Times New Roman" panose="02020603050405020304" pitchFamily="18" charset="0"/>
                          <a:cs typeface="Times New Roman" panose="02020603050405020304" pitchFamily="18" charset="0"/>
                        </a:rPr>
                        <a:t>, Кл/кг</a:t>
                      </a:r>
                      <a:endParaRPr lang="uk-U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rowSpan="2">
                  <a:txBody>
                    <a:bodyPr/>
                    <a:lstStyle/>
                    <a:p>
                      <a:pPr algn="ctr">
                        <a:lnSpc>
                          <a:spcPct val="130000"/>
                        </a:lnSpc>
                        <a:buNone/>
                      </a:pPr>
                      <a:r>
                        <a:rPr lang="ru-RU" sz="1400">
                          <a:effectLst/>
                          <a:latin typeface="Times New Roman" panose="02020603050405020304" pitchFamily="18" charset="0"/>
                          <a:cs typeface="Times New Roman" panose="02020603050405020304" pitchFamily="18" charset="0"/>
                        </a:rPr>
                        <a:t>Рентген, Р</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1 Кл/кг=3876Р</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extLst>
                  <a:ext uri="{0D108BD9-81ED-4DB2-BD59-A6C34878D82A}">
                    <a16:rowId xmlns:a16="http://schemas.microsoft.com/office/drawing/2014/main" val="2402216125"/>
                  </a:ext>
                </a:extLst>
              </a:tr>
              <a:tr h="236695">
                <a:tc vMerge="1">
                  <a:txBody>
                    <a:bodyPr/>
                    <a:lstStyle/>
                    <a:p>
                      <a:endParaRPr lang="uk-UA"/>
                    </a:p>
                  </a:txBody>
                  <a:tcPr/>
                </a:tc>
                <a:tc vMerge="1">
                  <a:txBody>
                    <a:bodyPr/>
                    <a:lstStyle/>
                    <a:p>
                      <a:endParaRPr lang="uk-UA"/>
                    </a:p>
                  </a:txBody>
                  <a:tcPr/>
                </a:tc>
                <a:tc vMerge="1">
                  <a:txBody>
                    <a:bodyPr/>
                    <a:lstStyle/>
                    <a:p>
                      <a:endParaRPr lang="uk-UA"/>
                    </a:p>
                  </a:txBody>
                  <a:tcPr/>
                </a:tc>
                <a:tc>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1Р=2,58×10</a:t>
                      </a:r>
                      <a:r>
                        <a:rPr lang="ru-RU" sz="1400" baseline="30000">
                          <a:effectLst/>
                          <a:latin typeface="Times New Roman" panose="02020603050405020304" pitchFamily="18" charset="0"/>
                          <a:cs typeface="Times New Roman" panose="02020603050405020304" pitchFamily="18" charset="0"/>
                        </a:rPr>
                        <a:t>-4</a:t>
                      </a:r>
                      <a:r>
                        <a:rPr lang="ru-RU" sz="1400">
                          <a:effectLst/>
                          <a:latin typeface="Times New Roman" panose="02020603050405020304" pitchFamily="18" charset="0"/>
                          <a:cs typeface="Times New Roman" panose="02020603050405020304" pitchFamily="18" charset="0"/>
                        </a:rPr>
                        <a:t>Кл/кг</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extLst>
                  <a:ext uri="{0D108BD9-81ED-4DB2-BD59-A6C34878D82A}">
                    <a16:rowId xmlns:a16="http://schemas.microsoft.com/office/drawing/2014/main" val="1412935866"/>
                  </a:ext>
                </a:extLst>
              </a:tr>
              <a:tr h="216592">
                <a:tc rowSpan="2">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Потужність експозиційної дози</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rowSpan="2">
                  <a:txBody>
                    <a:bodyPr/>
                    <a:lstStyle/>
                    <a:p>
                      <a:pPr algn="ctr">
                        <a:lnSpc>
                          <a:spcPct val="130000"/>
                        </a:lnSpc>
                        <a:buNone/>
                      </a:pPr>
                      <a:r>
                        <a:rPr lang="ru-RU" sz="1400">
                          <a:effectLst/>
                          <a:latin typeface="Times New Roman" panose="02020603050405020304" pitchFamily="18" charset="0"/>
                          <a:cs typeface="Times New Roman" panose="02020603050405020304" pitchFamily="18" charset="0"/>
                        </a:rPr>
                        <a:t>Ампер на кілограм, А/кг</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rowSpan="2">
                  <a:txBody>
                    <a:bodyPr/>
                    <a:lstStyle/>
                    <a:p>
                      <a:pPr algn="ctr">
                        <a:lnSpc>
                          <a:spcPct val="130000"/>
                        </a:lnSpc>
                        <a:buNone/>
                      </a:pPr>
                      <a:r>
                        <a:rPr lang="ru-RU" sz="1400">
                          <a:effectLst/>
                          <a:latin typeface="Times New Roman" panose="02020603050405020304" pitchFamily="18" charset="0"/>
                          <a:cs typeface="Times New Roman" panose="02020603050405020304" pitchFamily="18" charset="0"/>
                        </a:rPr>
                        <a:t>Рентген / сек., Р/с</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1 А/кг=3879Р/с</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extLst>
                  <a:ext uri="{0D108BD9-81ED-4DB2-BD59-A6C34878D82A}">
                    <a16:rowId xmlns:a16="http://schemas.microsoft.com/office/drawing/2014/main" val="823959138"/>
                  </a:ext>
                </a:extLst>
              </a:tr>
              <a:tr h="236695">
                <a:tc vMerge="1">
                  <a:txBody>
                    <a:bodyPr/>
                    <a:lstStyle/>
                    <a:p>
                      <a:endParaRPr lang="uk-UA"/>
                    </a:p>
                  </a:txBody>
                  <a:tcPr/>
                </a:tc>
                <a:tc vMerge="1">
                  <a:txBody>
                    <a:bodyPr/>
                    <a:lstStyle/>
                    <a:p>
                      <a:endParaRPr lang="uk-UA"/>
                    </a:p>
                  </a:txBody>
                  <a:tcPr/>
                </a:tc>
                <a:tc vMerge="1">
                  <a:txBody>
                    <a:bodyPr/>
                    <a:lstStyle/>
                    <a:p>
                      <a:endParaRPr lang="uk-UA"/>
                    </a:p>
                  </a:txBody>
                  <a:tcPr/>
                </a:tc>
                <a:tc>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1 Р/с=2,58×10</a:t>
                      </a:r>
                      <a:r>
                        <a:rPr lang="ru-RU" sz="1400" baseline="30000">
                          <a:effectLst/>
                          <a:latin typeface="Times New Roman" panose="02020603050405020304" pitchFamily="18" charset="0"/>
                          <a:cs typeface="Times New Roman" panose="02020603050405020304" pitchFamily="18" charset="0"/>
                        </a:rPr>
                        <a:t>-4</a:t>
                      </a:r>
                      <a:r>
                        <a:rPr lang="ru-RU" sz="1400">
                          <a:effectLst/>
                          <a:latin typeface="Times New Roman" panose="02020603050405020304" pitchFamily="18" charset="0"/>
                          <a:cs typeface="Times New Roman" panose="02020603050405020304" pitchFamily="18" charset="0"/>
                        </a:rPr>
                        <a:t> Кл/кг</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extLst>
                  <a:ext uri="{0D108BD9-81ED-4DB2-BD59-A6C34878D82A}">
                    <a16:rowId xmlns:a16="http://schemas.microsoft.com/office/drawing/2014/main" val="2260661219"/>
                  </a:ext>
                </a:extLst>
              </a:tr>
              <a:tr h="216592">
                <a:tc rowSpan="2">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Поглинена доза, D</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rowSpan="2">
                  <a:txBody>
                    <a:bodyPr/>
                    <a:lstStyle/>
                    <a:p>
                      <a:pPr algn="ctr">
                        <a:lnSpc>
                          <a:spcPct val="130000"/>
                        </a:lnSpc>
                        <a:buNone/>
                      </a:pPr>
                      <a:r>
                        <a:rPr lang="ru-RU" sz="1400">
                          <a:effectLst/>
                          <a:latin typeface="Times New Roman" panose="02020603050405020304" pitchFamily="18" charset="0"/>
                          <a:cs typeface="Times New Roman" panose="02020603050405020304" pitchFamily="18" charset="0"/>
                        </a:rPr>
                        <a:t>Грей, Гр</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rowSpan="2">
                  <a:txBody>
                    <a:bodyPr/>
                    <a:lstStyle/>
                    <a:p>
                      <a:pPr algn="ctr">
                        <a:lnSpc>
                          <a:spcPct val="130000"/>
                        </a:lnSpc>
                        <a:buNone/>
                      </a:pPr>
                      <a:r>
                        <a:rPr lang="ru-RU" sz="1400">
                          <a:effectLst/>
                          <a:latin typeface="Times New Roman" panose="02020603050405020304" pitchFamily="18" charset="0"/>
                          <a:cs typeface="Times New Roman" panose="02020603050405020304" pitchFamily="18" charset="0"/>
                        </a:rPr>
                        <a:t>Рад</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1 Гр=100 рад</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extLst>
                  <a:ext uri="{0D108BD9-81ED-4DB2-BD59-A6C34878D82A}">
                    <a16:rowId xmlns:a16="http://schemas.microsoft.com/office/drawing/2014/main" val="217319500"/>
                  </a:ext>
                </a:extLst>
              </a:tr>
              <a:tr h="259425">
                <a:tc vMerge="1">
                  <a:txBody>
                    <a:bodyPr/>
                    <a:lstStyle/>
                    <a:p>
                      <a:endParaRPr lang="uk-UA"/>
                    </a:p>
                  </a:txBody>
                  <a:tcPr/>
                </a:tc>
                <a:tc vMerge="1">
                  <a:txBody>
                    <a:bodyPr/>
                    <a:lstStyle/>
                    <a:p>
                      <a:endParaRPr lang="uk-UA"/>
                    </a:p>
                  </a:txBody>
                  <a:tcPr/>
                </a:tc>
                <a:tc vMerge="1">
                  <a:txBody>
                    <a:bodyPr/>
                    <a:lstStyle/>
                    <a:p>
                      <a:endParaRPr lang="uk-UA"/>
                    </a:p>
                  </a:txBody>
                  <a:tcPr/>
                </a:tc>
                <a:tc>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1 рад=0,01 Гр</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extLst>
                  <a:ext uri="{0D108BD9-81ED-4DB2-BD59-A6C34878D82A}">
                    <a16:rowId xmlns:a16="http://schemas.microsoft.com/office/drawing/2014/main" val="2391663115"/>
                  </a:ext>
                </a:extLst>
              </a:tr>
              <a:tr h="216592">
                <a:tc rowSpan="2">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Потужність Поглиненоїдози, D</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rowSpan="2">
                  <a:txBody>
                    <a:bodyPr/>
                    <a:lstStyle/>
                    <a:p>
                      <a:pPr algn="ctr">
                        <a:lnSpc>
                          <a:spcPct val="130000"/>
                        </a:lnSpc>
                        <a:buNone/>
                      </a:pPr>
                      <a:r>
                        <a:rPr lang="ru-RU" sz="1400">
                          <a:effectLst/>
                          <a:latin typeface="Times New Roman" panose="02020603050405020304" pitchFamily="18" charset="0"/>
                          <a:cs typeface="Times New Roman" panose="02020603050405020304" pitchFamily="18" charset="0"/>
                        </a:rPr>
                        <a:t>Грей за секунду, Гр/с</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rowSpan="2">
                  <a:txBody>
                    <a:bodyPr/>
                    <a:lstStyle/>
                    <a:p>
                      <a:pPr algn="ctr">
                        <a:lnSpc>
                          <a:spcPct val="130000"/>
                        </a:lnSpc>
                        <a:buNone/>
                      </a:pPr>
                      <a:r>
                        <a:rPr lang="ru-RU" sz="1400">
                          <a:effectLst/>
                          <a:latin typeface="Times New Roman" panose="02020603050405020304" pitchFamily="18" charset="0"/>
                          <a:cs typeface="Times New Roman" panose="02020603050405020304" pitchFamily="18" charset="0"/>
                        </a:rPr>
                        <a:t>Рад/с</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1 Гр/с=100 рад</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extLst>
                  <a:ext uri="{0D108BD9-81ED-4DB2-BD59-A6C34878D82A}">
                    <a16:rowId xmlns:a16="http://schemas.microsoft.com/office/drawing/2014/main" val="741144317"/>
                  </a:ext>
                </a:extLst>
              </a:tr>
              <a:tr h="236695">
                <a:tc vMerge="1">
                  <a:txBody>
                    <a:bodyPr/>
                    <a:lstStyle/>
                    <a:p>
                      <a:endParaRPr lang="uk-UA"/>
                    </a:p>
                  </a:txBody>
                  <a:tcPr/>
                </a:tc>
                <a:tc vMerge="1">
                  <a:txBody>
                    <a:bodyPr/>
                    <a:lstStyle/>
                    <a:p>
                      <a:endParaRPr lang="uk-UA"/>
                    </a:p>
                  </a:txBody>
                  <a:tcPr/>
                </a:tc>
                <a:tc vMerge="1">
                  <a:txBody>
                    <a:bodyPr/>
                    <a:lstStyle/>
                    <a:p>
                      <a:endParaRPr lang="uk-UA"/>
                    </a:p>
                  </a:txBody>
                  <a:tcPr/>
                </a:tc>
                <a:tc>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1 рад/с=0,01Гр</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extLst>
                  <a:ext uri="{0D108BD9-81ED-4DB2-BD59-A6C34878D82A}">
                    <a16:rowId xmlns:a16="http://schemas.microsoft.com/office/drawing/2014/main" val="865082952"/>
                  </a:ext>
                </a:extLst>
              </a:tr>
              <a:tr h="216592">
                <a:tc rowSpan="2">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Еквівалентна доза, Н</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rowSpan="2">
                  <a:txBody>
                    <a:bodyPr/>
                    <a:lstStyle/>
                    <a:p>
                      <a:pPr algn="ctr">
                        <a:lnSpc>
                          <a:spcPct val="130000"/>
                        </a:lnSpc>
                        <a:buNone/>
                      </a:pPr>
                      <a:r>
                        <a:rPr lang="ru-RU" sz="1400">
                          <a:effectLst/>
                          <a:latin typeface="Times New Roman" panose="02020603050405020304" pitchFamily="18" charset="0"/>
                          <a:cs typeface="Times New Roman" panose="02020603050405020304" pitchFamily="18" charset="0"/>
                        </a:rPr>
                        <a:t>Зіверт, Зв</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rowSpan="2">
                  <a:txBody>
                    <a:bodyPr/>
                    <a:lstStyle/>
                    <a:p>
                      <a:pPr algn="ctr">
                        <a:lnSpc>
                          <a:spcPct val="130000"/>
                        </a:lnSpc>
                        <a:buNone/>
                      </a:pPr>
                      <a:r>
                        <a:rPr lang="ru-RU" sz="1400">
                          <a:effectLst/>
                          <a:latin typeface="Times New Roman" panose="02020603050405020304" pitchFamily="18" charset="0"/>
                          <a:cs typeface="Times New Roman" panose="02020603050405020304" pitchFamily="18" charset="0"/>
                        </a:rPr>
                        <a:t>Біологічний еквівалент раду, </a:t>
                      </a:r>
                      <a:r>
                        <a:rPr lang="uk-UA" sz="1400">
                          <a:effectLst/>
                          <a:latin typeface="Times New Roman" panose="02020603050405020304" pitchFamily="18" charset="0"/>
                          <a:cs typeface="Times New Roman" panose="02020603050405020304" pitchFamily="18" charset="0"/>
                        </a:rPr>
                        <a:t>б</a:t>
                      </a:r>
                      <a:r>
                        <a:rPr lang="ru-RU" sz="1400">
                          <a:effectLst/>
                          <a:latin typeface="Times New Roman" panose="02020603050405020304" pitchFamily="18" charset="0"/>
                          <a:cs typeface="Times New Roman" panose="02020603050405020304" pitchFamily="18" charset="0"/>
                        </a:rPr>
                        <a:t>ер</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1 </a:t>
                      </a:r>
                      <a:r>
                        <a:rPr lang="uk-UA" sz="1400">
                          <a:effectLst/>
                          <a:latin typeface="Times New Roman" panose="02020603050405020304" pitchFamily="18" charset="0"/>
                          <a:cs typeface="Times New Roman" panose="02020603050405020304" pitchFamily="18" charset="0"/>
                        </a:rPr>
                        <a:t>З</a:t>
                      </a:r>
                      <a:r>
                        <a:rPr lang="ru-RU" sz="1400">
                          <a:effectLst/>
                          <a:latin typeface="Times New Roman" panose="02020603050405020304" pitchFamily="18" charset="0"/>
                          <a:cs typeface="Times New Roman" panose="02020603050405020304" pitchFamily="18" charset="0"/>
                        </a:rPr>
                        <a:t>в=100 бер</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extLst>
                  <a:ext uri="{0D108BD9-81ED-4DB2-BD59-A6C34878D82A}">
                    <a16:rowId xmlns:a16="http://schemas.microsoft.com/office/drawing/2014/main" val="3925198394"/>
                  </a:ext>
                </a:extLst>
              </a:tr>
              <a:tr h="236695">
                <a:tc vMerge="1">
                  <a:txBody>
                    <a:bodyPr/>
                    <a:lstStyle/>
                    <a:p>
                      <a:endParaRPr lang="uk-UA"/>
                    </a:p>
                  </a:txBody>
                  <a:tcPr/>
                </a:tc>
                <a:tc vMerge="1">
                  <a:txBody>
                    <a:bodyPr/>
                    <a:lstStyle/>
                    <a:p>
                      <a:endParaRPr lang="uk-UA"/>
                    </a:p>
                  </a:txBody>
                  <a:tcPr/>
                </a:tc>
                <a:tc vMerge="1">
                  <a:txBody>
                    <a:bodyPr/>
                    <a:lstStyle/>
                    <a:p>
                      <a:endParaRPr lang="uk-UA"/>
                    </a:p>
                  </a:txBody>
                  <a:tcPr/>
                </a:tc>
                <a:tc>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1 бер=0,013 </a:t>
                      </a:r>
                      <a:r>
                        <a:rPr lang="uk-UA" sz="1400">
                          <a:effectLst/>
                          <a:latin typeface="Times New Roman" panose="02020603050405020304" pitchFamily="18" charset="0"/>
                          <a:cs typeface="Times New Roman" panose="02020603050405020304" pitchFamily="18" charset="0"/>
                        </a:rPr>
                        <a:t>З</a:t>
                      </a:r>
                      <a:r>
                        <a:rPr lang="ru-RU" sz="1400">
                          <a:effectLst/>
                          <a:latin typeface="Times New Roman" panose="02020603050405020304" pitchFamily="18" charset="0"/>
                          <a:cs typeface="Times New Roman" panose="02020603050405020304" pitchFamily="18" charset="0"/>
                        </a:rPr>
                        <a:t>в</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extLst>
                  <a:ext uri="{0D108BD9-81ED-4DB2-BD59-A6C34878D82A}">
                    <a16:rowId xmlns:a16="http://schemas.microsoft.com/office/drawing/2014/main" val="1057063075"/>
                  </a:ext>
                </a:extLst>
              </a:tr>
              <a:tr h="216592">
                <a:tc rowSpan="2">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Потужність еквівалентної дози, Н</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rowSpan="2">
                  <a:txBody>
                    <a:bodyPr/>
                    <a:lstStyle/>
                    <a:p>
                      <a:pPr algn="ctr">
                        <a:lnSpc>
                          <a:spcPct val="130000"/>
                        </a:lnSpc>
                        <a:buNone/>
                      </a:pPr>
                      <a:r>
                        <a:rPr lang="ru-RU" sz="1400">
                          <a:effectLst/>
                          <a:latin typeface="Times New Roman" panose="02020603050405020304" pitchFamily="18" charset="0"/>
                          <a:cs typeface="Times New Roman" panose="02020603050405020304" pitchFamily="18" charset="0"/>
                        </a:rPr>
                        <a:t>Зіверт за секунду, Зв/с</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rowSpan="2">
                  <a:txBody>
                    <a:bodyPr/>
                    <a:lstStyle/>
                    <a:p>
                      <a:pPr algn="ctr">
                        <a:lnSpc>
                          <a:spcPct val="130000"/>
                        </a:lnSpc>
                        <a:buNone/>
                      </a:pPr>
                      <a:r>
                        <a:rPr lang="ru-RU" sz="1400">
                          <a:effectLst/>
                          <a:latin typeface="Times New Roman" panose="02020603050405020304" pitchFamily="18" charset="0"/>
                          <a:cs typeface="Times New Roman" panose="02020603050405020304" pitchFamily="18" charset="0"/>
                        </a:rPr>
                        <a:t>Бер за секунду, бер/с</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1 </a:t>
                      </a:r>
                      <a:r>
                        <a:rPr lang="uk-UA" sz="1400">
                          <a:effectLst/>
                          <a:latin typeface="Times New Roman" panose="02020603050405020304" pitchFamily="18" charset="0"/>
                          <a:cs typeface="Times New Roman" panose="02020603050405020304" pitchFamily="18" charset="0"/>
                        </a:rPr>
                        <a:t>З</a:t>
                      </a:r>
                      <a:r>
                        <a:rPr lang="ru-RU" sz="1400">
                          <a:effectLst/>
                          <a:latin typeface="Times New Roman" panose="02020603050405020304" pitchFamily="18" charset="0"/>
                          <a:cs typeface="Times New Roman" panose="02020603050405020304" pitchFamily="18" charset="0"/>
                        </a:rPr>
                        <a:t>в/с=100 бер</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extLst>
                  <a:ext uri="{0D108BD9-81ED-4DB2-BD59-A6C34878D82A}">
                    <a16:rowId xmlns:a16="http://schemas.microsoft.com/office/drawing/2014/main" val="1720081158"/>
                  </a:ext>
                </a:extLst>
              </a:tr>
              <a:tr h="473390">
                <a:tc vMerge="1">
                  <a:txBody>
                    <a:bodyPr/>
                    <a:lstStyle/>
                    <a:p>
                      <a:endParaRPr lang="uk-UA"/>
                    </a:p>
                  </a:txBody>
                  <a:tcPr/>
                </a:tc>
                <a:tc vMerge="1">
                  <a:txBody>
                    <a:bodyPr/>
                    <a:lstStyle/>
                    <a:p>
                      <a:endParaRPr lang="uk-UA"/>
                    </a:p>
                  </a:txBody>
                  <a:tcPr/>
                </a:tc>
                <a:tc vMerge="1">
                  <a:txBody>
                    <a:bodyPr/>
                    <a:lstStyle/>
                    <a:p>
                      <a:endParaRPr lang="uk-UA"/>
                    </a:p>
                  </a:txBody>
                  <a:tcPr/>
                </a:tc>
                <a:tc>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1 бер/с=0,01 Зв</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extLst>
                  <a:ext uri="{0D108BD9-81ED-4DB2-BD59-A6C34878D82A}">
                    <a16:rowId xmlns:a16="http://schemas.microsoft.com/office/drawing/2014/main" val="1406664418"/>
                  </a:ext>
                </a:extLst>
              </a:tr>
              <a:tr h="216592">
                <a:tc rowSpan="2">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Ефективна доза, Е</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rowSpan="2">
                  <a:txBody>
                    <a:bodyPr/>
                    <a:lstStyle/>
                    <a:p>
                      <a:pPr algn="ctr">
                        <a:lnSpc>
                          <a:spcPct val="130000"/>
                        </a:lnSpc>
                        <a:buNone/>
                      </a:pPr>
                      <a:r>
                        <a:rPr lang="ru-RU" sz="1400">
                          <a:effectLst/>
                          <a:latin typeface="Times New Roman" panose="02020603050405020304" pitchFamily="18" charset="0"/>
                          <a:cs typeface="Times New Roman" panose="02020603050405020304" pitchFamily="18" charset="0"/>
                        </a:rPr>
                        <a:t>Зіверт, Зв</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rowSpan="2">
                  <a:txBody>
                    <a:bodyPr/>
                    <a:lstStyle/>
                    <a:p>
                      <a:pPr algn="ctr">
                        <a:lnSpc>
                          <a:spcPct val="130000"/>
                        </a:lnSpc>
                        <a:buNone/>
                      </a:pPr>
                      <a:r>
                        <a:rPr lang="ru-RU" sz="1400">
                          <a:effectLst/>
                          <a:latin typeface="Times New Roman" panose="02020603050405020304" pitchFamily="18" charset="0"/>
                          <a:cs typeface="Times New Roman" panose="02020603050405020304" pitchFamily="18" charset="0"/>
                        </a:rPr>
                        <a:t>Біологічний еквівалентраду, бер</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1 бер=0,01 </a:t>
                      </a:r>
                      <a:r>
                        <a:rPr lang="uk-UA" sz="1400">
                          <a:effectLst/>
                          <a:latin typeface="Times New Roman" panose="02020603050405020304" pitchFamily="18" charset="0"/>
                          <a:cs typeface="Times New Roman" panose="02020603050405020304" pitchFamily="18" charset="0"/>
                        </a:rPr>
                        <a:t>З</a:t>
                      </a:r>
                      <a:r>
                        <a:rPr lang="ru-RU" sz="1400">
                          <a:effectLst/>
                          <a:latin typeface="Times New Roman" panose="02020603050405020304" pitchFamily="18" charset="0"/>
                          <a:cs typeface="Times New Roman" panose="02020603050405020304" pitchFamily="18" charset="0"/>
                        </a:rPr>
                        <a:t>в</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extLst>
                  <a:ext uri="{0D108BD9-81ED-4DB2-BD59-A6C34878D82A}">
                    <a16:rowId xmlns:a16="http://schemas.microsoft.com/office/drawing/2014/main" val="2922785731"/>
                  </a:ext>
                </a:extLst>
              </a:tr>
              <a:tr h="236695">
                <a:tc vMerge="1">
                  <a:txBody>
                    <a:bodyPr/>
                    <a:lstStyle/>
                    <a:p>
                      <a:endParaRPr lang="uk-UA"/>
                    </a:p>
                  </a:txBody>
                  <a:tcPr/>
                </a:tc>
                <a:tc vMerge="1">
                  <a:txBody>
                    <a:bodyPr/>
                    <a:lstStyle/>
                    <a:p>
                      <a:endParaRPr lang="uk-UA"/>
                    </a:p>
                  </a:txBody>
                  <a:tcPr/>
                </a:tc>
                <a:tc vMerge="1">
                  <a:txBody>
                    <a:bodyPr/>
                    <a:lstStyle/>
                    <a:p>
                      <a:endParaRPr lang="uk-UA"/>
                    </a:p>
                  </a:txBody>
                  <a:tcPr/>
                </a:tc>
                <a:tc>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1 </a:t>
                      </a:r>
                      <a:r>
                        <a:rPr lang="uk-UA" sz="1400">
                          <a:effectLst/>
                          <a:latin typeface="Times New Roman" panose="02020603050405020304" pitchFamily="18" charset="0"/>
                          <a:cs typeface="Times New Roman" panose="02020603050405020304" pitchFamily="18" charset="0"/>
                        </a:rPr>
                        <a:t>З</a:t>
                      </a:r>
                      <a:r>
                        <a:rPr lang="ru-RU" sz="1400">
                          <a:effectLst/>
                          <a:latin typeface="Times New Roman" panose="02020603050405020304" pitchFamily="18" charset="0"/>
                          <a:cs typeface="Times New Roman" panose="02020603050405020304" pitchFamily="18" charset="0"/>
                        </a:rPr>
                        <a:t>в=100 бер</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extLst>
                  <a:ext uri="{0D108BD9-81ED-4DB2-BD59-A6C34878D82A}">
                    <a16:rowId xmlns:a16="http://schemas.microsoft.com/office/drawing/2014/main" val="2194837330"/>
                  </a:ext>
                </a:extLst>
              </a:tr>
              <a:tr h="779519">
                <a:tc>
                  <a:txBody>
                    <a:bodyPr/>
                    <a:lstStyle/>
                    <a:p>
                      <a:pPr algn="just">
                        <a:lnSpc>
                          <a:spcPct val="130000"/>
                        </a:lnSpc>
                        <a:buNone/>
                      </a:pPr>
                      <a:r>
                        <a:rPr lang="ru-RU" sz="1400">
                          <a:effectLst/>
                          <a:latin typeface="Times New Roman" panose="02020603050405020304" pitchFamily="18" charset="0"/>
                          <a:cs typeface="Times New Roman" panose="02020603050405020304" pitchFamily="18" charset="0"/>
                        </a:rPr>
                        <a:t>Щільність забруднення, b</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a:txBody>
                    <a:bodyPr/>
                    <a:lstStyle/>
                    <a:p>
                      <a:pPr algn="ctr">
                        <a:lnSpc>
                          <a:spcPct val="130000"/>
                        </a:lnSpc>
                        <a:buNone/>
                      </a:pPr>
                      <a:r>
                        <a:rPr lang="ru-RU" sz="1400">
                          <a:effectLst/>
                          <a:latin typeface="Times New Roman" panose="02020603050405020304" pitchFamily="18" charset="0"/>
                          <a:cs typeface="Times New Roman" panose="02020603050405020304" pitchFamily="18" charset="0"/>
                        </a:rPr>
                        <a:t>Кюрі на один квадратний кілометр, Кі/км</a:t>
                      </a:r>
                      <a:r>
                        <a:rPr lang="ru-RU" sz="1400" baseline="30000">
                          <a:effectLst/>
                          <a:latin typeface="Times New Roman" panose="02020603050405020304" pitchFamily="18" charset="0"/>
                          <a:cs typeface="Times New Roman" panose="02020603050405020304" pitchFamily="18" charset="0"/>
                        </a:rPr>
                        <a:t>2</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a:txBody>
                    <a:bodyPr/>
                    <a:lstStyle/>
                    <a:p>
                      <a:pPr algn="ctr">
                        <a:lnSpc>
                          <a:spcPct val="130000"/>
                        </a:lnSpc>
                        <a:buNone/>
                      </a:pPr>
                      <a:r>
                        <a:rPr lang="uk-UA" sz="1400">
                          <a:effectLst/>
                          <a:latin typeface="Times New Roman" panose="02020603050405020304" pitchFamily="18" charset="0"/>
                          <a:cs typeface="Times New Roman" panose="02020603050405020304" pitchFamily="18" charset="0"/>
                        </a:rPr>
                        <a:t> </a:t>
                      </a:r>
                      <a:endParaRPr lang="uk-UA"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tc>
                  <a:txBody>
                    <a:bodyPr/>
                    <a:lstStyle/>
                    <a:p>
                      <a:pPr algn="just">
                        <a:lnSpc>
                          <a:spcPct val="130000"/>
                        </a:lnSpc>
                        <a:buNone/>
                      </a:pPr>
                      <a:r>
                        <a:rPr lang="ru-RU" sz="1400" dirty="0" err="1">
                          <a:effectLst/>
                          <a:latin typeface="Times New Roman" panose="02020603050405020304" pitchFamily="18" charset="0"/>
                          <a:cs typeface="Times New Roman" panose="02020603050405020304" pitchFamily="18" charset="0"/>
                        </a:rPr>
                        <a:t>Кі</a:t>
                      </a:r>
                      <a:r>
                        <a:rPr lang="ru-RU" sz="1400" dirty="0">
                          <a:effectLst/>
                          <a:latin typeface="Times New Roman" panose="02020603050405020304" pitchFamily="18" charset="0"/>
                          <a:cs typeface="Times New Roman" panose="02020603050405020304" pitchFamily="18" charset="0"/>
                        </a:rPr>
                        <a:t>/км</a:t>
                      </a:r>
                      <a:r>
                        <a:rPr lang="ru-RU" sz="1400" baseline="30000" dirty="0">
                          <a:effectLst/>
                          <a:latin typeface="Times New Roman" panose="02020603050405020304" pitchFamily="18" charset="0"/>
                          <a:cs typeface="Times New Roman" panose="02020603050405020304" pitchFamily="18" charset="0"/>
                        </a:rPr>
                        <a:t>2</a:t>
                      </a:r>
                      <a:r>
                        <a:rPr lang="ru-RU" sz="1400" dirty="0">
                          <a:effectLst/>
                          <a:latin typeface="Times New Roman" panose="02020603050405020304" pitchFamily="18" charset="0"/>
                          <a:cs typeface="Times New Roman" panose="02020603050405020304" pitchFamily="18" charset="0"/>
                        </a:rPr>
                        <a:t>=3,7×104Бк/м2</a:t>
                      </a:r>
                      <a:endParaRPr lang="uk-UA"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105" marR="56105" marT="0" marB="0"/>
                </a:tc>
                <a:extLst>
                  <a:ext uri="{0D108BD9-81ED-4DB2-BD59-A6C34878D82A}">
                    <a16:rowId xmlns:a16="http://schemas.microsoft.com/office/drawing/2014/main" val="3835590042"/>
                  </a:ext>
                </a:extLst>
              </a:tr>
            </a:tbl>
          </a:graphicData>
        </a:graphic>
      </p:graphicFrame>
      <p:sp>
        <p:nvSpPr>
          <p:cNvPr id="4" name="Місце для номера слайда 3">
            <a:extLst>
              <a:ext uri="{FF2B5EF4-FFF2-40B4-BE49-F238E27FC236}">
                <a16:creationId xmlns:a16="http://schemas.microsoft.com/office/drawing/2014/main" id="{BAB9B8C8-9824-7172-8334-CF321A022279}"/>
              </a:ext>
            </a:extLst>
          </p:cNvPr>
          <p:cNvSpPr>
            <a:spLocks noGrp="1"/>
          </p:cNvSpPr>
          <p:nvPr>
            <p:ph type="sldNum" sz="quarter" idx="12"/>
          </p:nvPr>
        </p:nvSpPr>
        <p:spPr/>
        <p:txBody>
          <a:bodyPr/>
          <a:lstStyle/>
          <a:p>
            <a:fld id="{D07DC24B-8650-405F-98BC-E78A8ACB2E7F}" type="slidenum">
              <a:rPr lang="uk-UA" smtClean="0"/>
              <a:pPr/>
              <a:t>28</a:t>
            </a:fld>
            <a:endParaRPr lang="uk-UA"/>
          </a:p>
        </p:txBody>
      </p:sp>
      <p:sp>
        <p:nvSpPr>
          <p:cNvPr id="6" name="Rectangle 1">
            <a:extLst>
              <a:ext uri="{FF2B5EF4-FFF2-40B4-BE49-F238E27FC236}">
                <a16:creationId xmlns:a16="http://schemas.microsoft.com/office/drawing/2014/main" id="{A12B4A4B-C80B-1266-296A-5FDA8F4C8E44}"/>
              </a:ext>
            </a:extLst>
          </p:cNvPr>
          <p:cNvSpPr>
            <a:spLocks noChangeArrowheads="1"/>
          </p:cNvSpPr>
          <p:nvPr/>
        </p:nvSpPr>
        <p:spPr bwMode="auto">
          <a:xfrm>
            <a:off x="1817745" y="224426"/>
            <a:ext cx="855651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24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Таблиця</a:t>
            </a:r>
            <a:r>
              <a:rPr kumimoji="0" lang="ru-RU" altLang="uk-UA"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7. </a:t>
            </a:r>
            <a:r>
              <a:rPr kumimoji="0" lang="ru-RU" altLang="uk-UA" sz="24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Основні</a:t>
            </a:r>
            <a:r>
              <a:rPr kumimoji="0" lang="ru-RU" altLang="uk-UA"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uk-UA" sz="24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дозиметричні</a:t>
            </a:r>
            <a:r>
              <a:rPr kumimoji="0" lang="ru-RU" altLang="uk-UA"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uk-UA" sz="24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одиниці</a:t>
            </a:r>
            <a:r>
              <a:rPr kumimoji="0" lang="ru-RU" altLang="uk-UA"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та </a:t>
            </a:r>
            <a:r>
              <a:rPr kumimoji="0" lang="ru-RU" altLang="uk-UA" sz="24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їх</a:t>
            </a:r>
            <a:r>
              <a:rPr kumimoji="0" lang="ru-RU" altLang="uk-UA" sz="24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ru-RU" altLang="uk-UA" sz="24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співвідношення</a:t>
            </a:r>
            <a:endParaRPr kumimoji="0" lang="ru-RU" altLang="uk-UA" sz="3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62591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6BDFCF5D-2681-B728-E2FF-1C0BCC7831B4}"/>
              </a:ext>
            </a:extLst>
          </p:cNvPr>
          <p:cNvSpPr>
            <a:spLocks noGrp="1"/>
          </p:cNvSpPr>
          <p:nvPr>
            <p:ph idx="1"/>
          </p:nvPr>
        </p:nvSpPr>
        <p:spPr>
          <a:xfrm>
            <a:off x="642256" y="1030967"/>
            <a:ext cx="10951028" cy="5522677"/>
          </a:xfrm>
        </p:spPr>
        <p:txBody>
          <a:bodyPr>
            <a:noAutofit/>
          </a:bodyPr>
          <a:lstStyle/>
          <a:p>
            <a:pPr marL="0" indent="358775" algn="just">
              <a:buNone/>
            </a:pPr>
            <a:r>
              <a:rPr lang="ru-RU" sz="2400" dirty="0">
                <a:solidFill>
                  <a:srgbClr val="000000"/>
                </a:solidFill>
                <a:effectLst/>
                <a:latin typeface="Times New Roman" panose="02020603050405020304" pitchFamily="18" charset="0"/>
                <a:ea typeface="Times New Roman" panose="02020603050405020304" pitchFamily="18" charset="0"/>
              </a:rPr>
              <a:t>Для </a:t>
            </a:r>
            <a:r>
              <a:rPr lang="ru-RU" sz="2400" dirty="0" err="1">
                <a:solidFill>
                  <a:srgbClr val="000000"/>
                </a:solidFill>
                <a:effectLst/>
                <a:latin typeface="Times New Roman" panose="02020603050405020304" pitchFamily="18" charset="0"/>
                <a:ea typeface="Times New Roman" panose="02020603050405020304" pitchFamily="18" charset="0"/>
              </a:rPr>
              <a:t>об'єктів</a:t>
            </a:r>
            <a:r>
              <a:rPr lang="ru-RU" sz="2400" dirty="0">
                <a:solidFill>
                  <a:srgbClr val="000000"/>
                </a:solidFill>
                <a:effectLst/>
                <a:latin typeface="Times New Roman" panose="02020603050405020304" pitchFamily="18" charset="0"/>
                <a:ea typeface="Times New Roman" panose="02020603050405020304" pitchFamily="18" charset="0"/>
              </a:rPr>
              <a:t> з </a:t>
            </a:r>
            <a:r>
              <a:rPr lang="ru-RU" sz="2400" dirty="0" err="1">
                <a:solidFill>
                  <a:srgbClr val="000000"/>
                </a:solidFill>
                <a:effectLst/>
                <a:latin typeface="Times New Roman" panose="02020603050405020304" pitchFamily="18" charset="0"/>
                <a:ea typeface="Times New Roman" panose="02020603050405020304" pitchFamily="18" charset="0"/>
              </a:rPr>
              <a:t>видобутку</a:t>
            </a:r>
            <a:r>
              <a:rPr lang="ru-RU" sz="2400" dirty="0">
                <a:solidFill>
                  <a:srgbClr val="000000"/>
                </a:solidFill>
                <a:effectLst/>
                <a:latin typeface="Times New Roman" panose="02020603050405020304" pitchFamily="18" charset="0"/>
                <a:ea typeface="Times New Roman" panose="02020603050405020304" pitchFamily="18" charset="0"/>
              </a:rPr>
              <a:t> та </a:t>
            </a:r>
            <a:r>
              <a:rPr lang="ru-RU" sz="2400" dirty="0" err="1">
                <a:solidFill>
                  <a:srgbClr val="000000"/>
                </a:solidFill>
                <a:effectLst/>
                <a:latin typeface="Times New Roman" panose="02020603050405020304" pitchFamily="18" charset="0"/>
                <a:ea typeface="Times New Roman" panose="02020603050405020304" pitchFamily="18" charset="0"/>
              </a:rPr>
              <a:t>переробки</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уранових</a:t>
            </a:r>
            <a:r>
              <a:rPr lang="ru-RU" sz="2400" dirty="0">
                <a:solidFill>
                  <a:srgbClr val="000000"/>
                </a:solidFill>
                <a:effectLst/>
                <a:latin typeface="Times New Roman" panose="02020603050405020304" pitchFamily="18" charset="0"/>
                <a:ea typeface="Times New Roman" panose="02020603050405020304" pitchFamily="18" charset="0"/>
              </a:rPr>
              <a:t> руд та </a:t>
            </a:r>
            <a:r>
              <a:rPr lang="ru-RU" sz="2400" dirty="0" err="1">
                <a:solidFill>
                  <a:srgbClr val="000000"/>
                </a:solidFill>
                <a:effectLst/>
                <a:latin typeface="Times New Roman" panose="02020603050405020304" pitchFamily="18" charset="0"/>
                <a:ea typeface="Times New Roman" panose="02020603050405020304" pitchFamily="18" charset="0"/>
              </a:rPr>
              <a:t>їх</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хвостосховищ</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установлюється</a:t>
            </a:r>
            <a:r>
              <a:rPr lang="ru-RU" sz="2400" dirty="0">
                <a:solidFill>
                  <a:srgbClr val="000000"/>
                </a:solidFill>
                <a:effectLst/>
                <a:latin typeface="Times New Roman" panose="02020603050405020304" pitchFamily="18" charset="0"/>
                <a:ea typeface="Times New Roman" panose="02020603050405020304" pitchFamily="18" charset="0"/>
              </a:rPr>
              <a:t> СЗЗ та зона контролю, </a:t>
            </a:r>
            <a:r>
              <a:rPr lang="ru-RU" sz="2400" dirty="0" err="1">
                <a:solidFill>
                  <a:srgbClr val="000000"/>
                </a:solidFill>
                <a:effectLst/>
                <a:latin typeface="Times New Roman" panose="02020603050405020304" pitchFamily="18" charset="0"/>
                <a:ea typeface="Times New Roman" panose="02020603050405020304" pitchFamily="18" charset="0"/>
              </a:rPr>
              <a:t>що</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визначається</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відповідно</a:t>
            </a:r>
            <a:r>
              <a:rPr lang="ru-RU" sz="2400" dirty="0">
                <a:solidFill>
                  <a:srgbClr val="000000"/>
                </a:solidFill>
                <a:effectLst/>
                <a:latin typeface="Times New Roman" panose="02020603050405020304" pitchFamily="18" charset="0"/>
                <a:ea typeface="Times New Roman" panose="02020603050405020304" pitchFamily="18" charset="0"/>
              </a:rPr>
              <a:t> до </a:t>
            </a:r>
            <a:r>
              <a:rPr lang="ru-RU" sz="2400" dirty="0" err="1">
                <a:solidFill>
                  <a:srgbClr val="000000"/>
                </a:solidFill>
                <a:effectLst/>
                <a:latin typeface="Times New Roman" panose="02020603050405020304" pitchFamily="18" charset="0"/>
                <a:ea typeface="Times New Roman" panose="02020603050405020304" pitchFamily="18" charset="0"/>
              </a:rPr>
              <a:t>вимог</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b="1" u="sng" dirty="0">
                <a:solidFill>
                  <a:srgbClr val="000000"/>
                </a:solidFill>
                <a:effectLst/>
                <a:latin typeface="Times New Roman" panose="02020603050405020304" pitchFamily="18" charset="0"/>
                <a:ea typeface="Times New Roman" panose="02020603050405020304" pitchFamily="18" charset="0"/>
              </a:rPr>
              <a:t>ДБН В.2.4-5:2012 «</a:t>
            </a:r>
            <a:r>
              <a:rPr lang="ru-RU" sz="2400" b="1" u="sng" dirty="0" err="1">
                <a:solidFill>
                  <a:srgbClr val="000000"/>
                </a:solidFill>
                <a:effectLst/>
                <a:latin typeface="Times New Roman" panose="02020603050405020304" pitchFamily="18" charset="0"/>
                <a:ea typeface="Times New Roman" panose="02020603050405020304" pitchFamily="18" charset="0"/>
              </a:rPr>
              <a:t>Хвостосховища</a:t>
            </a:r>
            <a:r>
              <a:rPr lang="ru-RU" sz="2400" b="1" u="sng" dirty="0">
                <a:solidFill>
                  <a:srgbClr val="000000"/>
                </a:solidFill>
                <a:effectLst/>
                <a:latin typeface="Times New Roman" panose="02020603050405020304" pitchFamily="18" charset="0"/>
                <a:ea typeface="Times New Roman" panose="02020603050405020304" pitchFamily="18" charset="0"/>
              </a:rPr>
              <a:t> і </a:t>
            </a:r>
            <a:r>
              <a:rPr lang="ru-RU" sz="2400" b="1" u="sng" dirty="0" err="1">
                <a:solidFill>
                  <a:srgbClr val="000000"/>
                </a:solidFill>
                <a:effectLst/>
                <a:latin typeface="Times New Roman" panose="02020603050405020304" pitchFamily="18" charset="0"/>
                <a:ea typeface="Times New Roman" panose="02020603050405020304" pitchFamily="18" charset="0"/>
              </a:rPr>
              <a:t>шламонакопичувачі</a:t>
            </a:r>
            <a:r>
              <a:rPr lang="ru-RU" sz="2400" b="1" u="sng" dirty="0">
                <a:solidFill>
                  <a:srgbClr val="000000"/>
                </a:solidFill>
                <a:effectLst/>
                <a:latin typeface="Times New Roman" panose="02020603050405020304" pitchFamily="18" charset="0"/>
                <a:ea typeface="Times New Roman" panose="02020603050405020304" pitchFamily="18" charset="0"/>
              </a:rPr>
              <a:t>».</a:t>
            </a:r>
          </a:p>
          <a:p>
            <a:pPr marL="0" indent="358775" algn="just">
              <a:lnSpc>
                <a:spcPct val="130000"/>
              </a:lnSpc>
              <a:buNone/>
            </a:pPr>
            <a:r>
              <a:rPr lang="ru-RU" sz="2400" dirty="0" err="1">
                <a:solidFill>
                  <a:srgbClr val="000000"/>
                </a:solidFill>
                <a:effectLst/>
                <a:latin typeface="Times New Roman" panose="02020603050405020304" pitchFamily="18" charset="0"/>
                <a:ea typeface="Times New Roman" panose="02020603050405020304" pitchFamily="18" charset="0"/>
              </a:rPr>
              <a:t>Розміщення</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атомних</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станцій</a:t>
            </a:r>
            <a:r>
              <a:rPr lang="ru-RU" sz="2400" dirty="0">
                <a:solidFill>
                  <a:srgbClr val="000000"/>
                </a:solidFill>
                <a:effectLst/>
                <a:latin typeface="Times New Roman" panose="02020603050405020304" pitchFamily="18" charset="0"/>
                <a:ea typeface="Times New Roman" panose="02020603050405020304" pitchFamily="18" charset="0"/>
              </a:rPr>
              <a:t> в </a:t>
            </a:r>
            <a:r>
              <a:rPr lang="ru-RU" sz="2400" dirty="0" err="1">
                <a:solidFill>
                  <a:srgbClr val="000000"/>
                </a:solidFill>
                <a:effectLst/>
                <a:latin typeface="Times New Roman" panose="02020603050405020304" pitchFamily="18" charset="0"/>
                <a:ea typeface="Times New Roman" panose="02020603050405020304" pitchFamily="18" charset="0"/>
              </a:rPr>
              <a:t>густонаселених</a:t>
            </a:r>
            <a:r>
              <a:rPr lang="ru-RU" sz="2400" dirty="0">
                <a:solidFill>
                  <a:srgbClr val="000000"/>
                </a:solidFill>
                <a:effectLst/>
                <a:latin typeface="Times New Roman" panose="02020603050405020304" pitchFamily="18" charset="0"/>
                <a:ea typeface="Times New Roman" panose="02020603050405020304" pitchFamily="18" charset="0"/>
              </a:rPr>
              <a:t> районах, не </a:t>
            </a:r>
            <a:r>
              <a:rPr lang="ru-RU" sz="2400" dirty="0" err="1">
                <a:solidFill>
                  <a:srgbClr val="000000"/>
                </a:solidFill>
                <a:effectLst/>
                <a:latin typeface="Times New Roman" panose="02020603050405020304" pitchFamily="18" charset="0"/>
                <a:ea typeface="Times New Roman" panose="02020603050405020304" pitchFamily="18" charset="0"/>
              </a:rPr>
              <a:t>допускається</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Навколо</a:t>
            </a:r>
            <a:r>
              <a:rPr lang="ru-RU" sz="2400" dirty="0">
                <a:solidFill>
                  <a:srgbClr val="000000"/>
                </a:solidFill>
                <a:effectLst/>
                <a:latin typeface="Times New Roman" panose="02020603050405020304" pitchFamily="18" charset="0"/>
                <a:ea typeface="Times New Roman" panose="02020603050405020304" pitchFamily="18" charset="0"/>
              </a:rPr>
              <a:t> АЕС </a:t>
            </a:r>
            <a:r>
              <a:rPr lang="ru-RU" sz="2400" dirty="0" err="1">
                <a:solidFill>
                  <a:srgbClr val="000000"/>
                </a:solidFill>
                <a:effectLst/>
                <a:latin typeface="Times New Roman" panose="02020603050405020304" pitchFamily="18" charset="0"/>
                <a:ea typeface="Times New Roman" panose="02020603050405020304" pitchFamily="18" charset="0"/>
              </a:rPr>
              <a:t>слід</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передбачати</a:t>
            </a:r>
            <a:r>
              <a:rPr lang="ru-RU" sz="2400" dirty="0">
                <a:solidFill>
                  <a:srgbClr val="000000"/>
                </a:solidFill>
                <a:effectLst/>
                <a:latin typeface="Times New Roman" panose="02020603050405020304" pitchFamily="18" charset="0"/>
                <a:ea typeface="Times New Roman" panose="02020603050405020304" pitchFamily="18" charset="0"/>
              </a:rPr>
              <a:t>:</a:t>
            </a:r>
            <a:endParaRPr lang="uk-UA" sz="2400" dirty="0">
              <a:latin typeface="Times New Roman" panose="02020603050405020304" pitchFamily="18" charset="0"/>
              <a:ea typeface="Times New Roman" panose="02020603050405020304" pitchFamily="18" charset="0"/>
            </a:endParaRPr>
          </a:p>
          <a:p>
            <a:pPr marL="0" indent="0" algn="just">
              <a:lnSpc>
                <a:spcPct val="130000"/>
              </a:lnSpc>
              <a:buNone/>
            </a:pPr>
            <a:r>
              <a:rPr lang="ru-RU" sz="2400" b="1" dirty="0">
                <a:solidFill>
                  <a:srgbClr val="000000"/>
                </a:solidFill>
                <a:effectLst/>
                <a:latin typeface="Times New Roman" panose="02020603050405020304" pitchFamily="18" charset="0"/>
                <a:ea typeface="Times New Roman" panose="02020603050405020304" pitchFamily="18" charset="0"/>
              </a:rPr>
              <a:t>- </a:t>
            </a:r>
            <a:r>
              <a:rPr lang="ru-RU" sz="2400" dirty="0">
                <a:solidFill>
                  <a:srgbClr val="000000"/>
                </a:solidFill>
                <a:effectLst/>
                <a:latin typeface="Times New Roman" panose="02020603050405020304" pitchFamily="18" charset="0"/>
                <a:ea typeface="Times New Roman" panose="02020603050405020304" pitchFamily="18" charset="0"/>
              </a:rPr>
              <a:t>зону контролю (</a:t>
            </a:r>
            <a:r>
              <a:rPr lang="ru-RU" sz="2400" dirty="0" err="1">
                <a:solidFill>
                  <a:srgbClr val="000000"/>
                </a:solidFill>
                <a:effectLst/>
                <a:latin typeface="Times New Roman" panose="02020603050405020304" pitchFamily="18" charset="0"/>
                <a:ea typeface="Times New Roman" panose="02020603050405020304" pitchFamily="18" charset="0"/>
              </a:rPr>
              <a:t>територія</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станції</a:t>
            </a:r>
            <a:r>
              <a:rPr lang="ru-RU" sz="2400" dirty="0">
                <a:solidFill>
                  <a:srgbClr val="000000"/>
                </a:solidFill>
                <a:effectLst/>
                <a:latin typeface="Times New Roman" panose="02020603050405020304" pitchFamily="18" charset="0"/>
                <a:ea typeface="Times New Roman" panose="02020603050405020304" pitchFamily="18" charset="0"/>
              </a:rPr>
              <a:t>, де </a:t>
            </a:r>
            <a:r>
              <a:rPr lang="ru-RU" sz="2400" dirty="0" err="1">
                <a:solidFill>
                  <a:srgbClr val="000000"/>
                </a:solidFill>
                <a:effectLst/>
                <a:latin typeface="Times New Roman" panose="02020603050405020304" pitchFamily="18" charset="0"/>
                <a:ea typeface="Times New Roman" panose="02020603050405020304" pitchFamily="18" charset="0"/>
              </a:rPr>
              <a:t>розташовані</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будинки</a:t>
            </a:r>
            <a:r>
              <a:rPr lang="ru-RU" sz="2400" dirty="0">
                <a:solidFill>
                  <a:srgbClr val="000000"/>
                </a:solidFill>
                <a:effectLst/>
                <a:latin typeface="Times New Roman" panose="02020603050405020304" pitchFamily="18" charset="0"/>
                <a:ea typeface="Times New Roman" panose="02020603050405020304" pitchFamily="18" charset="0"/>
              </a:rPr>
              <a:t> та </a:t>
            </a:r>
            <a:r>
              <a:rPr lang="ru-RU" sz="2400" dirty="0" err="1">
                <a:solidFill>
                  <a:srgbClr val="000000"/>
                </a:solidFill>
                <a:effectLst/>
                <a:latin typeface="Times New Roman" panose="02020603050405020304" pitchFamily="18" charset="0"/>
                <a:ea typeface="Times New Roman" panose="02020603050405020304" pitchFamily="18" charset="0"/>
              </a:rPr>
              <a:t>споруди</a:t>
            </a:r>
            <a:r>
              <a:rPr lang="ru-RU" sz="2400" dirty="0">
                <a:solidFill>
                  <a:srgbClr val="000000"/>
                </a:solidFill>
                <a:effectLst/>
                <a:latin typeface="Times New Roman" panose="02020603050405020304" pitchFamily="18" charset="0"/>
                <a:ea typeface="Times New Roman" panose="02020603050405020304" pitchFamily="18" charset="0"/>
              </a:rPr>
              <a:t> АЕС);</a:t>
            </a:r>
            <a:endParaRPr lang="uk-UA" sz="2400" dirty="0">
              <a:effectLst/>
              <a:latin typeface="Times New Roman" panose="02020603050405020304" pitchFamily="18" charset="0"/>
              <a:ea typeface="Times New Roman" panose="02020603050405020304" pitchFamily="18" charset="0"/>
            </a:endParaRPr>
          </a:p>
          <a:p>
            <a:pPr algn="just">
              <a:lnSpc>
                <a:spcPct val="130000"/>
              </a:lnSpc>
              <a:buFontTx/>
              <a:buChar char="-"/>
            </a:pPr>
            <a:r>
              <a:rPr lang="ru-RU" sz="2400" dirty="0">
                <a:solidFill>
                  <a:srgbClr val="000000"/>
                </a:solidFill>
                <a:effectLst/>
                <a:latin typeface="Times New Roman" panose="02020603050405020304" pitchFamily="18" charset="0"/>
                <a:ea typeface="Times New Roman" panose="02020603050405020304" pitchFamily="18" charset="0"/>
              </a:rPr>
              <a:t>СЗЗ (</a:t>
            </a:r>
            <a:r>
              <a:rPr lang="ru-RU" sz="2400" dirty="0" err="1">
                <a:solidFill>
                  <a:srgbClr val="000000"/>
                </a:solidFill>
                <a:effectLst/>
                <a:latin typeface="Times New Roman" panose="02020603050405020304" pitchFamily="18" charset="0"/>
                <a:ea typeface="Times New Roman" panose="02020603050405020304" pitchFamily="18" charset="0"/>
              </a:rPr>
              <a:t>орієнтовно</a:t>
            </a:r>
            <a:r>
              <a:rPr lang="ru-RU" sz="2400" dirty="0">
                <a:solidFill>
                  <a:srgbClr val="000000"/>
                </a:solidFill>
                <a:effectLst/>
                <a:latin typeface="Times New Roman" panose="02020603050405020304" pitchFamily="18" charset="0"/>
                <a:ea typeface="Times New Roman" panose="02020603050405020304" pitchFamily="18" charset="0"/>
              </a:rPr>
              <a:t> до 3 км), в межах </a:t>
            </a:r>
            <a:r>
              <a:rPr lang="ru-RU" sz="2400" dirty="0" err="1">
                <a:solidFill>
                  <a:srgbClr val="000000"/>
                </a:solidFill>
                <a:effectLst/>
                <a:latin typeface="Times New Roman" panose="02020603050405020304" pitchFamily="18" charset="0"/>
                <a:ea typeface="Times New Roman" panose="02020603050405020304" pitchFamily="18" charset="0"/>
              </a:rPr>
              <a:t>якої</a:t>
            </a:r>
            <a:r>
              <a:rPr lang="ru-RU" sz="2400" dirty="0">
                <a:solidFill>
                  <a:srgbClr val="000000"/>
                </a:solidFill>
                <a:effectLst/>
                <a:latin typeface="Times New Roman" panose="02020603050405020304" pitchFamily="18" charset="0"/>
                <a:ea typeface="Times New Roman" panose="02020603050405020304" pitchFamily="18" charset="0"/>
              </a:rPr>
              <a:t> заборонено </a:t>
            </a:r>
            <a:r>
              <a:rPr lang="ru-RU" sz="2400" dirty="0" err="1">
                <a:solidFill>
                  <a:srgbClr val="000000"/>
                </a:solidFill>
                <a:effectLst/>
                <a:latin typeface="Times New Roman" panose="02020603050405020304" pitchFamily="18" charset="0"/>
                <a:ea typeface="Times New Roman" panose="02020603050405020304" pitchFamily="18" charset="0"/>
              </a:rPr>
              <a:t>постійне</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проживання</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населення</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розміщення</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житлових</a:t>
            </a:r>
            <a:r>
              <a:rPr lang="ru-RU" sz="2400" dirty="0">
                <a:solidFill>
                  <a:srgbClr val="000000"/>
                </a:solidFill>
                <a:effectLst/>
                <a:latin typeface="Times New Roman" panose="02020603050405020304" pitchFamily="18" charset="0"/>
                <a:ea typeface="Times New Roman" panose="02020603050405020304" pitchFamily="18" charset="0"/>
              </a:rPr>
              <a:t> та </a:t>
            </a:r>
            <a:r>
              <a:rPr lang="ru-RU" sz="2400" dirty="0" err="1">
                <a:solidFill>
                  <a:srgbClr val="000000"/>
                </a:solidFill>
                <a:effectLst/>
                <a:latin typeface="Times New Roman" panose="02020603050405020304" pitchFamily="18" charset="0"/>
                <a:ea typeface="Times New Roman" panose="02020603050405020304" pitchFamily="18" charset="0"/>
              </a:rPr>
              <a:t>громадських</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будинків</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промислових</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підприємств</a:t>
            </a:r>
            <a:r>
              <a:rPr lang="ru-RU" sz="2400" dirty="0">
                <a:solidFill>
                  <a:srgbClr val="000000"/>
                </a:solidFill>
                <a:effectLst/>
                <a:latin typeface="Times New Roman" panose="02020603050405020304" pitchFamily="18" charset="0"/>
                <a:ea typeface="Times New Roman" panose="02020603050405020304" pitchFamily="18" charset="0"/>
              </a:rPr>
              <a:t>, не </a:t>
            </a:r>
            <a:r>
              <a:rPr lang="ru-RU" sz="2400" dirty="0" err="1">
                <a:solidFill>
                  <a:srgbClr val="000000"/>
                </a:solidFill>
                <a:effectLst/>
                <a:latin typeface="Times New Roman" panose="02020603050405020304" pitchFamily="18" charset="0"/>
                <a:ea typeface="Times New Roman" panose="02020603050405020304" pitchFamily="18" charset="0"/>
              </a:rPr>
              <a:t>пов'язаних</a:t>
            </a:r>
            <a:r>
              <a:rPr lang="ru-RU" sz="2400" dirty="0">
                <a:solidFill>
                  <a:srgbClr val="000000"/>
                </a:solidFill>
                <a:effectLst/>
                <a:latin typeface="Times New Roman" panose="02020603050405020304" pitchFamily="18" charset="0"/>
                <a:ea typeface="Times New Roman" panose="02020603050405020304" pitchFamily="18" charset="0"/>
              </a:rPr>
              <a:t> з </a:t>
            </a:r>
            <a:r>
              <a:rPr lang="ru-RU" sz="2400" dirty="0" err="1">
                <a:solidFill>
                  <a:srgbClr val="000000"/>
                </a:solidFill>
                <a:effectLst/>
                <a:latin typeface="Times New Roman" panose="02020603050405020304" pitchFamily="18" charset="0"/>
                <a:ea typeface="Times New Roman" panose="02020603050405020304" pitchFamily="18" charset="0"/>
              </a:rPr>
              <a:t>роботою</a:t>
            </a:r>
            <a:r>
              <a:rPr lang="ru-RU" sz="2400" dirty="0">
                <a:solidFill>
                  <a:srgbClr val="000000"/>
                </a:solidFill>
                <a:effectLst/>
                <a:latin typeface="Times New Roman" panose="02020603050405020304" pitchFamily="18" charset="0"/>
                <a:ea typeface="Times New Roman" panose="02020603050405020304" pitchFamily="18" charset="0"/>
              </a:rPr>
              <a:t> АЕС;</a:t>
            </a:r>
          </a:p>
          <a:p>
            <a:pPr algn="just">
              <a:lnSpc>
                <a:spcPct val="130000"/>
              </a:lnSpc>
              <a:buFontTx/>
              <a:buChar char="-"/>
            </a:pPr>
            <a:r>
              <a:rPr lang="ru-RU" sz="2400" dirty="0">
                <a:solidFill>
                  <a:srgbClr val="000000"/>
                </a:solidFill>
                <a:effectLst/>
                <a:latin typeface="Times New Roman" panose="02020603050405020304" pitchFamily="18" charset="0"/>
                <a:ea typeface="Times New Roman" panose="02020603050405020304" pitchFamily="18" charset="0"/>
              </a:rPr>
              <a:t>зону </a:t>
            </a:r>
            <a:r>
              <a:rPr lang="ru-RU" sz="2400" dirty="0" err="1">
                <a:solidFill>
                  <a:srgbClr val="000000"/>
                </a:solidFill>
                <a:effectLst/>
                <a:latin typeface="Times New Roman" panose="02020603050405020304" pitchFamily="18" charset="0"/>
                <a:ea typeface="Times New Roman" panose="02020603050405020304" pitchFamily="18" charset="0"/>
              </a:rPr>
              <a:t>спостережень</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орієнтовно</a:t>
            </a:r>
            <a:r>
              <a:rPr lang="ru-RU" sz="2400" dirty="0">
                <a:solidFill>
                  <a:srgbClr val="000000"/>
                </a:solidFill>
                <a:effectLst/>
                <a:latin typeface="Times New Roman" panose="02020603050405020304" pitchFamily="18" charset="0"/>
                <a:ea typeface="Times New Roman" panose="02020603050405020304" pitchFamily="18" charset="0"/>
              </a:rPr>
              <a:t> до 30 км); </a:t>
            </a:r>
            <a:endParaRPr lang="uk-UA" sz="2400" dirty="0">
              <a:effectLst/>
              <a:latin typeface="Times New Roman" panose="02020603050405020304" pitchFamily="18" charset="0"/>
              <a:ea typeface="Times New Roman" panose="02020603050405020304" pitchFamily="18" charset="0"/>
            </a:endParaRPr>
          </a:p>
          <a:p>
            <a:pPr marL="0" indent="358775" algn="just">
              <a:buNone/>
            </a:pPr>
            <a:endParaRPr lang="uk-UA" sz="2400" dirty="0">
              <a:effectLst/>
              <a:latin typeface="Times New Roman" panose="02020603050405020304" pitchFamily="18" charset="0"/>
              <a:ea typeface="Times New Roman" panose="02020603050405020304" pitchFamily="18" charset="0"/>
            </a:endParaRPr>
          </a:p>
        </p:txBody>
      </p:sp>
      <p:sp>
        <p:nvSpPr>
          <p:cNvPr id="4" name="Місце для номера слайда 3">
            <a:extLst>
              <a:ext uri="{FF2B5EF4-FFF2-40B4-BE49-F238E27FC236}">
                <a16:creationId xmlns:a16="http://schemas.microsoft.com/office/drawing/2014/main" id="{284AF736-9AD6-A8D0-AF2A-2989731C7F01}"/>
              </a:ext>
            </a:extLst>
          </p:cNvPr>
          <p:cNvSpPr>
            <a:spLocks noGrp="1"/>
          </p:cNvSpPr>
          <p:nvPr>
            <p:ph type="sldNum" sz="quarter" idx="12"/>
          </p:nvPr>
        </p:nvSpPr>
        <p:spPr/>
        <p:txBody>
          <a:bodyPr/>
          <a:lstStyle/>
          <a:p>
            <a:fld id="{D07DC24B-8650-405F-98BC-E78A8ACB2E7F}" type="slidenum">
              <a:rPr lang="uk-UA" smtClean="0"/>
              <a:pPr/>
              <a:t>29</a:t>
            </a:fld>
            <a:endParaRPr lang="uk-UA"/>
          </a:p>
        </p:txBody>
      </p:sp>
      <p:sp>
        <p:nvSpPr>
          <p:cNvPr id="8" name="TextBox 7">
            <a:extLst>
              <a:ext uri="{FF2B5EF4-FFF2-40B4-BE49-F238E27FC236}">
                <a16:creationId xmlns:a16="http://schemas.microsoft.com/office/drawing/2014/main" id="{5AC41CD6-ADEE-E4D4-8230-D7E3AE17E791}"/>
              </a:ext>
            </a:extLst>
          </p:cNvPr>
          <p:cNvSpPr txBox="1"/>
          <p:nvPr/>
        </p:nvSpPr>
        <p:spPr>
          <a:xfrm>
            <a:off x="642256" y="304355"/>
            <a:ext cx="10951029" cy="596574"/>
          </a:xfrm>
          <a:prstGeom prst="rect">
            <a:avLst/>
          </a:prstGeom>
          <a:noFill/>
        </p:spPr>
        <p:txBody>
          <a:bodyPr wrap="square">
            <a:spAutoFit/>
          </a:bodyPr>
          <a:lstStyle/>
          <a:p>
            <a:pPr algn="ctr">
              <a:lnSpc>
                <a:spcPct val="130000"/>
              </a:lnSpc>
            </a:pPr>
            <a:r>
              <a:rPr lang="ru-RU" sz="2800" b="1" dirty="0" err="1">
                <a:solidFill>
                  <a:schemeClr val="accent2">
                    <a:lumMod val="50000"/>
                  </a:schemeClr>
                </a:solidFill>
                <a:effectLst/>
                <a:latin typeface="Times New Roman" panose="02020603050405020304" pitchFamily="18" charset="0"/>
                <a:ea typeface="Times New Roman" panose="02020603050405020304" pitchFamily="18" charset="0"/>
              </a:rPr>
              <a:t>Захист</a:t>
            </a:r>
            <a:r>
              <a:rPr lang="ru-RU" sz="2800" b="1" dirty="0">
                <a:solidFill>
                  <a:schemeClr val="accent2">
                    <a:lumMod val="50000"/>
                  </a:schemeClr>
                </a:solidFill>
                <a:effectLst/>
                <a:latin typeface="Times New Roman" panose="02020603050405020304" pitchFamily="18" charset="0"/>
                <a:ea typeface="Times New Roman" panose="02020603050405020304" pitchFamily="18" charset="0"/>
              </a:rPr>
              <a:t> </a:t>
            </a:r>
            <a:r>
              <a:rPr lang="ru-RU" sz="2800" b="1" dirty="0" err="1">
                <a:solidFill>
                  <a:schemeClr val="accent2">
                    <a:lumMod val="50000"/>
                  </a:schemeClr>
                </a:solidFill>
                <a:effectLst/>
                <a:latin typeface="Times New Roman" panose="02020603050405020304" pitchFamily="18" charset="0"/>
                <a:ea typeface="Times New Roman" panose="02020603050405020304" pitchFamily="18" charset="0"/>
              </a:rPr>
              <a:t>населення</a:t>
            </a:r>
            <a:r>
              <a:rPr lang="ru-RU" sz="2800" b="1" dirty="0">
                <a:solidFill>
                  <a:schemeClr val="accent2">
                    <a:lumMod val="50000"/>
                  </a:schemeClr>
                </a:solidFill>
                <a:effectLst/>
                <a:latin typeface="Times New Roman" panose="02020603050405020304" pitchFamily="18" charset="0"/>
                <a:ea typeface="Times New Roman" panose="02020603050405020304" pitchFamily="18" charset="0"/>
              </a:rPr>
              <a:t> </a:t>
            </a:r>
            <a:r>
              <a:rPr lang="ru-RU" sz="2800" b="1" dirty="0" err="1">
                <a:solidFill>
                  <a:schemeClr val="accent2">
                    <a:lumMod val="50000"/>
                  </a:schemeClr>
                </a:solidFill>
                <a:effectLst/>
                <a:latin typeface="Times New Roman" panose="02020603050405020304" pitchFamily="18" charset="0"/>
                <a:ea typeface="Times New Roman" panose="02020603050405020304" pitchFamily="18" charset="0"/>
              </a:rPr>
              <a:t>від</a:t>
            </a:r>
            <a:r>
              <a:rPr lang="ru-RU" sz="2800" b="1" dirty="0">
                <a:solidFill>
                  <a:schemeClr val="accent2">
                    <a:lumMod val="50000"/>
                  </a:schemeClr>
                </a:solidFill>
                <a:effectLst/>
                <a:latin typeface="Times New Roman" panose="02020603050405020304" pitchFamily="18" charset="0"/>
                <a:ea typeface="Times New Roman" panose="02020603050405020304" pitchFamily="18" charset="0"/>
              </a:rPr>
              <a:t> </a:t>
            </a:r>
            <a:r>
              <a:rPr lang="ru-RU" sz="2800" b="1" dirty="0" err="1">
                <a:solidFill>
                  <a:schemeClr val="accent2">
                    <a:lumMod val="50000"/>
                  </a:schemeClr>
                </a:solidFill>
                <a:effectLst/>
                <a:latin typeface="Times New Roman" panose="02020603050405020304" pitchFamily="18" charset="0"/>
                <a:ea typeface="Times New Roman" panose="02020603050405020304" pitchFamily="18" charset="0"/>
              </a:rPr>
              <a:t>випромінювань</a:t>
            </a:r>
            <a:r>
              <a:rPr lang="ru-RU" sz="2800" b="1" dirty="0">
                <a:solidFill>
                  <a:schemeClr val="accent2">
                    <a:lumMod val="50000"/>
                  </a:schemeClr>
                </a:solidFill>
                <a:effectLst/>
                <a:latin typeface="Times New Roman" panose="02020603050405020304" pitchFamily="18" charset="0"/>
                <a:ea typeface="Times New Roman" panose="02020603050405020304" pitchFamily="18" charset="0"/>
              </a:rPr>
              <a:t> та </a:t>
            </a:r>
            <a:r>
              <a:rPr lang="ru-RU" sz="2800" b="1" dirty="0" err="1">
                <a:solidFill>
                  <a:schemeClr val="accent2">
                    <a:lumMod val="50000"/>
                  </a:schemeClr>
                </a:solidFill>
                <a:effectLst/>
                <a:latin typeface="Times New Roman" panose="02020603050405020304" pitchFamily="18" charset="0"/>
                <a:ea typeface="Times New Roman" panose="02020603050405020304" pitchFamily="18" charset="0"/>
              </a:rPr>
              <a:t>опромінювань</a:t>
            </a:r>
            <a:endParaRPr lang="uk-UA" sz="1600" dirty="0">
              <a:solidFill>
                <a:schemeClr val="accent2">
                  <a:lumMod val="50000"/>
                </a:schemeClr>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98010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номера слайда 1">
            <a:extLst>
              <a:ext uri="{FF2B5EF4-FFF2-40B4-BE49-F238E27FC236}">
                <a16:creationId xmlns:a16="http://schemas.microsoft.com/office/drawing/2014/main" id="{28B86EB4-919C-39FA-ED74-902ADAD2048E}"/>
              </a:ext>
            </a:extLst>
          </p:cNvPr>
          <p:cNvSpPr>
            <a:spLocks noGrp="1"/>
          </p:cNvSpPr>
          <p:nvPr>
            <p:ph type="sldNum" sz="quarter" idx="12"/>
          </p:nvPr>
        </p:nvSpPr>
        <p:spPr/>
        <p:txBody>
          <a:bodyPr/>
          <a:lstStyle/>
          <a:p>
            <a:fld id="{D07DC24B-8650-405F-98BC-E78A8ACB2E7F}" type="slidenum">
              <a:rPr lang="uk-UA" smtClean="0"/>
              <a:pPr/>
              <a:t>3</a:t>
            </a:fld>
            <a:endParaRPr lang="uk-UA"/>
          </a:p>
        </p:txBody>
      </p:sp>
      <p:sp>
        <p:nvSpPr>
          <p:cNvPr id="4" name="TextBox 3">
            <a:extLst>
              <a:ext uri="{FF2B5EF4-FFF2-40B4-BE49-F238E27FC236}">
                <a16:creationId xmlns:a16="http://schemas.microsoft.com/office/drawing/2014/main" id="{3547E64B-3566-A2B1-27A7-855A5F282E33}"/>
              </a:ext>
            </a:extLst>
          </p:cNvPr>
          <p:cNvSpPr txBox="1"/>
          <p:nvPr/>
        </p:nvSpPr>
        <p:spPr>
          <a:xfrm>
            <a:off x="674914" y="1552192"/>
            <a:ext cx="10842171" cy="3108543"/>
          </a:xfrm>
          <a:prstGeom prst="rect">
            <a:avLst/>
          </a:prstGeom>
          <a:noFill/>
        </p:spPr>
        <p:txBody>
          <a:bodyPr wrap="square">
            <a:spAutoFit/>
          </a:bodyPr>
          <a:lstStyle/>
          <a:p>
            <a:pPr indent="358775" algn="just"/>
            <a:r>
              <a:rPr lang="ru-RU" sz="2800" i="1" u="sng" dirty="0" err="1">
                <a:latin typeface="Times New Roman" panose="02020603050405020304" pitchFamily="18" charset="0"/>
                <a:cs typeface="Times New Roman" panose="02020603050405020304" pitchFamily="18" charset="0"/>
              </a:rPr>
              <a:t>Граничне</a:t>
            </a:r>
            <a:r>
              <a:rPr lang="ru-RU" sz="2800" i="1" u="sng" dirty="0">
                <a:latin typeface="Times New Roman" panose="02020603050405020304" pitchFamily="18" charset="0"/>
                <a:cs typeface="Times New Roman" panose="02020603050405020304" pitchFamily="18" charset="0"/>
              </a:rPr>
              <a:t> </a:t>
            </a:r>
            <a:r>
              <a:rPr lang="ru-RU" sz="2800" i="1" u="sng" dirty="0" err="1">
                <a:latin typeface="Times New Roman" panose="02020603050405020304" pitchFamily="18" charset="0"/>
                <a:cs typeface="Times New Roman" panose="02020603050405020304" pitchFamily="18" charset="0"/>
              </a:rPr>
              <a:t>значення</a:t>
            </a:r>
            <a:r>
              <a:rPr lang="ru-RU" sz="2800" i="1" u="sng" dirty="0">
                <a:latin typeface="Times New Roman" panose="02020603050405020304" pitchFamily="18" charset="0"/>
                <a:cs typeface="Times New Roman" panose="02020603050405020304" pitchFamily="18" charset="0"/>
              </a:rPr>
              <a:t> (</a:t>
            </a:r>
            <a:r>
              <a:rPr lang="ru-RU" sz="2800" i="1" u="sng" dirty="0" err="1">
                <a:latin typeface="Times New Roman" panose="02020603050405020304" pitchFamily="18" charset="0"/>
                <a:cs typeface="Times New Roman" panose="02020603050405020304" pitchFamily="18" charset="0"/>
              </a:rPr>
              <a:t>віброприскорення</a:t>
            </a:r>
            <a:r>
              <a:rPr lang="ru-RU" sz="2800" i="1" u="sng" dirty="0">
                <a:latin typeface="Times New Roman" panose="02020603050405020304" pitchFamily="18" charset="0"/>
                <a:cs typeface="Times New Roman" panose="02020603050405020304" pitchFamily="18" charset="0"/>
              </a:rPr>
              <a:t>) </a:t>
            </a:r>
            <a:r>
              <a:rPr lang="ru-RU" sz="2800" i="1" u="sng" dirty="0" err="1">
                <a:latin typeface="Times New Roman" panose="02020603050405020304" pitchFamily="18" charset="0"/>
                <a:cs typeface="Times New Roman" panose="02020603050405020304" pitchFamily="18" charset="0"/>
              </a:rPr>
              <a:t>добової</a:t>
            </a:r>
            <a:r>
              <a:rPr lang="ru-RU" sz="2800" i="1" u="sng" dirty="0">
                <a:latin typeface="Times New Roman" panose="02020603050405020304" pitchFamily="18" charset="0"/>
                <a:cs typeface="Times New Roman" panose="02020603050405020304" pitchFamily="18" charset="0"/>
              </a:rPr>
              <a:t> </a:t>
            </a:r>
            <a:r>
              <a:rPr lang="ru-RU" sz="2800" i="1" u="sng" dirty="0" err="1">
                <a:latin typeface="Times New Roman" panose="02020603050405020304" pitchFamily="18" charset="0"/>
                <a:cs typeface="Times New Roman" panose="02020603050405020304" pitchFamily="18" charset="0"/>
              </a:rPr>
              <a:t>експозиції</a:t>
            </a:r>
            <a:r>
              <a:rPr lang="ru-RU" sz="2800" i="1" u="sng" dirty="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максимальне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значення</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впливу</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вібрації</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якому</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може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піддаватися</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працівник</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що</a:t>
            </a:r>
            <a:r>
              <a:rPr lang="ru-RU" sz="2800" dirty="0">
                <a:latin typeface="Times New Roman" panose="02020603050405020304" pitchFamily="18" charset="0"/>
                <a:cs typeface="Times New Roman" panose="02020603050405020304" pitchFamily="18" charset="0"/>
              </a:rPr>
              <a:t> не </a:t>
            </a:r>
            <a:r>
              <a:rPr lang="ru-RU" sz="2800" dirty="0" err="1">
                <a:latin typeface="Times New Roman" panose="02020603050405020304" pitchFamily="18" charset="0"/>
                <a:cs typeface="Times New Roman" panose="02020603050405020304" pitchFamily="18" charset="0"/>
              </a:rPr>
              <a:t>може</a:t>
            </a:r>
            <a:r>
              <a:rPr lang="ru-RU" sz="2800" dirty="0">
                <a:latin typeface="Times New Roman" panose="02020603050405020304" pitchFamily="18" charset="0"/>
                <a:cs typeface="Times New Roman" panose="02020603050405020304" pitchFamily="18" charset="0"/>
              </a:rPr>
              <a:t> бути </a:t>
            </a:r>
            <a:r>
              <a:rPr lang="ru-RU" sz="2800" dirty="0" err="1">
                <a:latin typeface="Times New Roman" panose="02020603050405020304" pitchFamily="18" charset="0"/>
                <a:cs typeface="Times New Roman" panose="02020603050405020304" pitchFamily="18" charset="0"/>
              </a:rPr>
              <a:t>перевищене</a:t>
            </a:r>
            <a:r>
              <a:rPr lang="ru-RU" sz="2800" dirty="0">
                <a:latin typeface="Times New Roman" panose="02020603050405020304" pitchFamily="18" charset="0"/>
                <a:cs typeface="Times New Roman" panose="02020603050405020304" pitchFamily="18" charset="0"/>
              </a:rPr>
              <a:t>;</a:t>
            </a:r>
          </a:p>
          <a:p>
            <a:pPr indent="358775" algn="just"/>
            <a:endParaRPr lang="ru-RU" sz="2800" dirty="0">
              <a:latin typeface="Times New Roman" panose="02020603050405020304" pitchFamily="18" charset="0"/>
              <a:cs typeface="Times New Roman" panose="02020603050405020304" pitchFamily="18" charset="0"/>
            </a:endParaRPr>
          </a:p>
          <a:p>
            <a:pPr indent="358775" algn="just"/>
            <a:r>
              <a:rPr lang="uk-UA" sz="2800" i="1" u="sng" dirty="0">
                <a:latin typeface="Times New Roman" panose="02020603050405020304" pitchFamily="18" charset="0"/>
                <a:cs typeface="Times New Roman" panose="02020603050405020304" pitchFamily="18" charset="0"/>
              </a:rPr>
              <a:t>Значення (</a:t>
            </a:r>
            <a:r>
              <a:rPr lang="uk-UA" sz="2800" i="1" u="sng" dirty="0" err="1">
                <a:latin typeface="Times New Roman" panose="02020603050405020304" pitchFamily="18" charset="0"/>
                <a:cs typeface="Times New Roman" panose="02020603050405020304" pitchFamily="18" charset="0"/>
              </a:rPr>
              <a:t>віброприскорення</a:t>
            </a:r>
            <a:r>
              <a:rPr lang="uk-UA" sz="2800" i="1" u="sng" dirty="0">
                <a:latin typeface="Times New Roman" panose="02020603050405020304" pitchFamily="18" charset="0"/>
                <a:cs typeface="Times New Roman" panose="02020603050405020304" pitchFamily="18" charset="0"/>
              </a:rPr>
              <a:t>) діючої добової експозиції </a:t>
            </a:r>
            <a:r>
              <a:rPr lang="uk-UA" sz="2800" dirty="0">
                <a:latin typeface="Times New Roman" panose="02020603050405020304" pitchFamily="18" charset="0"/>
                <a:cs typeface="Times New Roman" panose="02020603050405020304" pitchFamily="18" charset="0"/>
              </a:rPr>
              <a:t>– значення впливу вібрації, при перевищенні якого роботодавець зобов’язаний вжити заходів для зменшення зазначеного впливу</a:t>
            </a:r>
          </a:p>
        </p:txBody>
      </p:sp>
    </p:spTree>
    <p:extLst>
      <p:ext uri="{BB962C8B-B14F-4D97-AF65-F5344CB8AC3E}">
        <p14:creationId xmlns:p14="http://schemas.microsoft.com/office/powerpoint/2010/main" val="34123158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94DB0719-0FE4-FBF0-A12E-A01A50B1F2F6}"/>
              </a:ext>
            </a:extLst>
          </p:cNvPr>
          <p:cNvSpPr>
            <a:spLocks noGrp="1"/>
          </p:cNvSpPr>
          <p:nvPr>
            <p:ph idx="1"/>
          </p:nvPr>
        </p:nvSpPr>
        <p:spPr>
          <a:xfrm>
            <a:off x="838200" y="489857"/>
            <a:ext cx="10515600" cy="5687106"/>
          </a:xfrm>
        </p:spPr>
        <p:txBody>
          <a:bodyPr>
            <a:normAutofit/>
          </a:bodyPr>
          <a:lstStyle/>
          <a:p>
            <a:pPr algn="just">
              <a:lnSpc>
                <a:spcPct val="130000"/>
              </a:lnSpc>
              <a:buNone/>
            </a:pPr>
            <a:r>
              <a:rPr lang="ru-RU" sz="2400" dirty="0" err="1">
                <a:solidFill>
                  <a:srgbClr val="000000"/>
                </a:solidFill>
                <a:effectLst/>
                <a:latin typeface="Times New Roman" panose="02020603050405020304" pitchFamily="18" charset="0"/>
                <a:ea typeface="Times New Roman" panose="02020603050405020304" pitchFamily="18" charset="0"/>
              </a:rPr>
              <a:t>Згідно</a:t>
            </a:r>
            <a:r>
              <a:rPr lang="ru-RU" sz="2400" dirty="0">
                <a:solidFill>
                  <a:srgbClr val="000000"/>
                </a:solidFill>
                <a:effectLst/>
                <a:latin typeface="Times New Roman" panose="02020603050405020304" pitchFamily="18" charset="0"/>
                <a:ea typeface="Times New Roman" panose="02020603050405020304" pitchFamily="18" charset="0"/>
              </a:rPr>
              <a:t> з </a:t>
            </a:r>
            <a:r>
              <a:rPr lang="ru-RU" sz="2400" b="1" u="sng" dirty="0">
                <a:solidFill>
                  <a:srgbClr val="000000"/>
                </a:solidFill>
                <a:effectLst/>
                <a:latin typeface="Times New Roman" panose="02020603050405020304" pitchFamily="18" charset="0"/>
                <a:ea typeface="Times New Roman" panose="02020603050405020304" pitchFamily="18" charset="0"/>
              </a:rPr>
              <a:t>ДСП 173</a:t>
            </a:r>
            <a:r>
              <a:rPr lang="uk-UA" sz="2400" b="1" u="sng" dirty="0">
                <a:solidFill>
                  <a:srgbClr val="000000"/>
                </a:solidFill>
                <a:effectLst/>
                <a:latin typeface="Times New Roman" panose="02020603050405020304" pitchFamily="18" charset="0"/>
                <a:ea typeface="Times New Roman" panose="02020603050405020304" pitchFamily="18" charset="0"/>
              </a:rPr>
              <a:t>-96</a:t>
            </a:r>
            <a:r>
              <a:rPr lang="ru-RU" sz="2400" b="1" u="sng" dirty="0">
                <a:solidFill>
                  <a:srgbClr val="000000"/>
                </a:solidFill>
                <a:effectLst/>
                <a:latin typeface="Times New Roman" panose="02020603050405020304" pitchFamily="18" charset="0"/>
                <a:ea typeface="Times New Roman" panose="02020603050405020304" pitchFamily="18" charset="0"/>
              </a:rPr>
              <a:t> «</a:t>
            </a:r>
            <a:r>
              <a:rPr lang="ru-RU" sz="2400" b="1" u="sng" dirty="0" err="1">
                <a:solidFill>
                  <a:srgbClr val="000000"/>
                </a:solidFill>
                <a:effectLst/>
                <a:latin typeface="Times New Roman" panose="02020603050405020304" pitchFamily="18" charset="0"/>
                <a:ea typeface="Times New Roman" panose="02020603050405020304" pitchFamily="18" charset="0"/>
              </a:rPr>
              <a:t>Державні</a:t>
            </a:r>
            <a:r>
              <a:rPr lang="ru-RU" sz="2400" b="1" u="sng" dirty="0">
                <a:solidFill>
                  <a:srgbClr val="000000"/>
                </a:solidFill>
                <a:effectLst/>
                <a:latin typeface="Times New Roman" panose="02020603050405020304" pitchFamily="18" charset="0"/>
                <a:ea typeface="Times New Roman" panose="02020603050405020304" pitchFamily="18" charset="0"/>
              </a:rPr>
              <a:t> </a:t>
            </a:r>
            <a:r>
              <a:rPr lang="ru-RU" sz="2400" b="1" u="sng" dirty="0" err="1">
                <a:solidFill>
                  <a:srgbClr val="000000"/>
                </a:solidFill>
                <a:effectLst/>
                <a:latin typeface="Times New Roman" panose="02020603050405020304" pitchFamily="18" charset="0"/>
                <a:ea typeface="Times New Roman" panose="02020603050405020304" pitchFamily="18" charset="0"/>
              </a:rPr>
              <a:t>санітарні</a:t>
            </a:r>
            <a:r>
              <a:rPr lang="ru-RU" sz="2400" b="1" u="sng" dirty="0">
                <a:solidFill>
                  <a:srgbClr val="000000"/>
                </a:solidFill>
                <a:effectLst/>
                <a:latin typeface="Times New Roman" panose="02020603050405020304" pitchFamily="18" charset="0"/>
                <a:ea typeface="Times New Roman" panose="02020603050405020304" pitchFamily="18" charset="0"/>
              </a:rPr>
              <a:t> правила </a:t>
            </a:r>
            <a:r>
              <a:rPr lang="ru-RU" sz="2400" b="1" u="sng" dirty="0" err="1">
                <a:solidFill>
                  <a:srgbClr val="000000"/>
                </a:solidFill>
                <a:effectLst/>
                <a:latin typeface="Times New Roman" panose="02020603050405020304" pitchFamily="18" charset="0"/>
                <a:ea typeface="Times New Roman" panose="02020603050405020304" pitchFamily="18" charset="0"/>
              </a:rPr>
              <a:t>планування</a:t>
            </a:r>
            <a:r>
              <a:rPr lang="ru-RU" sz="2400" b="1" u="sng" dirty="0">
                <a:solidFill>
                  <a:srgbClr val="000000"/>
                </a:solidFill>
                <a:effectLst/>
                <a:latin typeface="Times New Roman" panose="02020603050405020304" pitchFamily="18" charset="0"/>
                <a:ea typeface="Times New Roman" panose="02020603050405020304" pitchFamily="18" charset="0"/>
              </a:rPr>
              <a:t> та </a:t>
            </a:r>
            <a:r>
              <a:rPr lang="ru-RU" sz="2400" b="1" u="sng" dirty="0" err="1">
                <a:solidFill>
                  <a:srgbClr val="000000"/>
                </a:solidFill>
                <a:effectLst/>
                <a:latin typeface="Times New Roman" panose="02020603050405020304" pitchFamily="18" charset="0"/>
                <a:ea typeface="Times New Roman" panose="02020603050405020304" pitchFamily="18" charset="0"/>
              </a:rPr>
              <a:t>забудови</a:t>
            </a:r>
            <a:r>
              <a:rPr lang="ru-RU" sz="2400" b="1" u="sng" dirty="0">
                <a:solidFill>
                  <a:srgbClr val="000000"/>
                </a:solidFill>
                <a:effectLst/>
                <a:latin typeface="Times New Roman" panose="02020603050405020304" pitchFamily="18" charset="0"/>
                <a:ea typeface="Times New Roman" panose="02020603050405020304" pitchFamily="18" charset="0"/>
              </a:rPr>
              <a:t> </a:t>
            </a:r>
            <a:r>
              <a:rPr lang="ru-RU" sz="2400" b="1" u="sng" dirty="0" err="1">
                <a:solidFill>
                  <a:srgbClr val="000000"/>
                </a:solidFill>
                <a:effectLst/>
                <a:latin typeface="Times New Roman" panose="02020603050405020304" pitchFamily="18" charset="0"/>
                <a:ea typeface="Times New Roman" panose="02020603050405020304" pitchFamily="18" charset="0"/>
              </a:rPr>
              <a:t>населених</a:t>
            </a:r>
            <a:r>
              <a:rPr lang="ru-RU" sz="2400" b="1" u="sng" dirty="0">
                <a:solidFill>
                  <a:srgbClr val="000000"/>
                </a:solidFill>
                <a:effectLst/>
                <a:latin typeface="Times New Roman" panose="02020603050405020304" pitchFamily="18" charset="0"/>
                <a:ea typeface="Times New Roman" panose="02020603050405020304" pitchFamily="18" charset="0"/>
              </a:rPr>
              <a:t> </a:t>
            </a:r>
            <a:r>
              <a:rPr lang="ru-RU" sz="2400" b="1" u="sng" dirty="0" err="1">
                <a:solidFill>
                  <a:srgbClr val="000000"/>
                </a:solidFill>
                <a:effectLst/>
                <a:latin typeface="Times New Roman" panose="02020603050405020304" pitchFamily="18" charset="0"/>
                <a:ea typeface="Times New Roman" panose="02020603050405020304" pitchFamily="18" charset="0"/>
              </a:rPr>
              <a:t>пунктів</a:t>
            </a:r>
            <a:r>
              <a:rPr lang="ru-RU" sz="2400" b="1" u="sng" dirty="0">
                <a:solidFill>
                  <a:srgbClr val="000000"/>
                </a:solidFill>
                <a:effectLst/>
                <a:latin typeface="Times New Roman" panose="02020603050405020304" pitchFamily="18" charset="0"/>
                <a:ea typeface="Times New Roman" panose="02020603050405020304" pitchFamily="18" charset="0"/>
              </a:rPr>
              <a:t>» (</a:t>
            </a:r>
            <a:r>
              <a:rPr lang="pl-PL" sz="2400" b="1" u="sng" dirty="0">
                <a:solidFill>
                  <a:srgbClr val="000000"/>
                </a:solidFill>
                <a:effectLst/>
                <a:latin typeface="Times New Roman" panose="02020603050405020304" pitchFamily="18" charset="0"/>
                <a:ea typeface="Times New Roman" panose="02020603050405020304" pitchFamily="18" charset="0"/>
                <a:hlinkClick r:id="rId2"/>
              </a:rPr>
              <a:t>https://zakon.rada.gov.ua/laws/show/z0379-96#Text</a:t>
            </a:r>
            <a:r>
              <a:rPr lang="uk-UA" sz="2400" b="1" u="sng" dirty="0">
                <a:solidFill>
                  <a:srgbClr val="000000"/>
                </a:solidFill>
                <a:effectLst/>
                <a:latin typeface="Times New Roman" panose="02020603050405020304" pitchFamily="18" charset="0"/>
                <a:ea typeface="Times New Roman" panose="02020603050405020304" pitchFamily="18" charset="0"/>
              </a:rPr>
              <a:t>) </a:t>
            </a:r>
            <a:r>
              <a:rPr lang="ru-RU" sz="2400" b="1" u="sng" dirty="0">
                <a:solidFill>
                  <a:srgbClr val="000000"/>
                </a:solidFill>
                <a:effectLst/>
                <a:latin typeface="Times New Roman" panose="02020603050405020304" pitchFamily="18" charset="0"/>
                <a:ea typeface="Times New Roman" panose="02020603050405020304" pitchFamily="18" charset="0"/>
              </a:rPr>
              <a:t>:</a:t>
            </a:r>
            <a:endParaRPr lang="uk-UA" sz="2400" b="1" u="sng" dirty="0">
              <a:effectLst/>
              <a:latin typeface="Times New Roman" panose="02020603050405020304" pitchFamily="18" charset="0"/>
              <a:ea typeface="Times New Roman" panose="02020603050405020304" pitchFamily="18" charset="0"/>
            </a:endParaRPr>
          </a:p>
          <a:p>
            <a:pPr algn="just">
              <a:lnSpc>
                <a:spcPct val="130000"/>
              </a:lnSpc>
              <a:buNone/>
            </a:pPr>
            <a:r>
              <a:rPr lang="ru-RU" sz="2400" dirty="0">
                <a:solidFill>
                  <a:srgbClr val="000000"/>
                </a:solidFill>
                <a:effectLst/>
                <a:latin typeface="Times New Roman" panose="02020603050405020304" pitchFamily="18" charset="0"/>
                <a:ea typeface="Times New Roman" panose="02020603050405020304" pitchFamily="18" charset="0"/>
              </a:rPr>
              <a:t>а) у </a:t>
            </a:r>
            <a:r>
              <a:rPr lang="ru-RU" sz="2400" dirty="0" err="1">
                <a:solidFill>
                  <a:srgbClr val="000000"/>
                </a:solidFill>
                <a:effectLst/>
                <a:latin typeface="Times New Roman" panose="02020603050405020304" pitchFamily="18" charset="0"/>
                <a:ea typeface="Times New Roman" panose="02020603050405020304" pitchFamily="18" charset="0"/>
              </a:rPr>
              <a:t>зоні</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відчуження</a:t>
            </a:r>
            <a:r>
              <a:rPr lang="ru-RU" sz="2400" dirty="0">
                <a:solidFill>
                  <a:srgbClr val="000000"/>
                </a:solidFill>
                <a:effectLst/>
                <a:latin typeface="Times New Roman" panose="02020603050405020304" pitchFamily="18" charset="0"/>
                <a:ea typeface="Times New Roman" panose="02020603050405020304" pitchFamily="18" charset="0"/>
              </a:rPr>
              <a:t> і </a:t>
            </a:r>
            <a:r>
              <a:rPr lang="ru-RU" sz="2400" dirty="0" err="1">
                <a:solidFill>
                  <a:srgbClr val="000000"/>
                </a:solidFill>
                <a:effectLst/>
                <a:latin typeface="Times New Roman" panose="02020603050405020304" pitchFamily="18" charset="0"/>
                <a:ea typeface="Times New Roman" panose="02020603050405020304" pitchFamily="18" charset="0"/>
              </a:rPr>
              <a:t>безумовного</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обов'язкового</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відселення</a:t>
            </a:r>
            <a:r>
              <a:rPr lang="ru-RU" sz="2400" dirty="0">
                <a:solidFill>
                  <a:srgbClr val="000000"/>
                </a:solidFill>
                <a:effectLst/>
                <a:latin typeface="Times New Roman" panose="02020603050405020304" pitchFamily="18" charset="0"/>
                <a:ea typeface="Times New Roman" panose="02020603050405020304" pitchFamily="18" charset="0"/>
              </a:rPr>
              <a:t> (I та II </a:t>
            </a:r>
            <a:r>
              <a:rPr lang="ru-RU" sz="2400" dirty="0" err="1">
                <a:solidFill>
                  <a:srgbClr val="000000"/>
                </a:solidFill>
                <a:effectLst/>
                <a:latin typeface="Times New Roman" panose="02020603050405020304" pitchFamily="18" charset="0"/>
                <a:ea typeface="Times New Roman" panose="02020603050405020304" pitchFamily="18" charset="0"/>
              </a:rPr>
              <a:t>зони</a:t>
            </a:r>
            <a:r>
              <a:rPr lang="ru-RU" sz="2400" dirty="0">
                <a:solidFill>
                  <a:srgbClr val="000000"/>
                </a:solidFill>
                <a:effectLst/>
                <a:latin typeface="Times New Roman" panose="02020603050405020304" pitchFamily="18" charset="0"/>
                <a:ea typeface="Times New Roman" panose="02020603050405020304" pitchFamily="18" charset="0"/>
              </a:rPr>
              <a:t>) не </a:t>
            </a:r>
            <a:r>
              <a:rPr lang="ru-RU" sz="2400" dirty="0" err="1">
                <a:solidFill>
                  <a:srgbClr val="000000"/>
                </a:solidFill>
                <a:effectLst/>
                <a:latin typeface="Times New Roman" panose="02020603050405020304" pitchFamily="18" charset="0"/>
                <a:ea typeface="Times New Roman" panose="02020603050405020304" pitchFamily="18" charset="0"/>
              </a:rPr>
              <a:t>дозволяється</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розміщувати</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об'єкти</a:t>
            </a:r>
            <a:r>
              <a:rPr lang="ru-RU" sz="2400" dirty="0">
                <a:solidFill>
                  <a:srgbClr val="000000"/>
                </a:solidFill>
                <a:effectLst/>
                <a:latin typeface="Times New Roman" panose="02020603050405020304" pitchFamily="18" charset="0"/>
                <a:ea typeface="Times New Roman" panose="02020603050405020304" pitchFamily="18" charset="0"/>
              </a:rPr>
              <a:t> для </a:t>
            </a:r>
            <a:r>
              <a:rPr lang="ru-RU" sz="2400" dirty="0" err="1">
                <a:solidFill>
                  <a:srgbClr val="000000"/>
                </a:solidFill>
                <a:effectLst/>
                <a:latin typeface="Times New Roman" panose="02020603050405020304" pitchFamily="18" charset="0"/>
                <a:ea typeface="Times New Roman" panose="02020603050405020304" pitchFamily="18" charset="0"/>
              </a:rPr>
              <a:t>здійснення</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господарської</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діяльності</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постійного</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проживання</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населення</a:t>
            </a:r>
            <a:r>
              <a:rPr lang="ru-RU" sz="2400" dirty="0">
                <a:solidFill>
                  <a:srgbClr val="000000"/>
                </a:solidFill>
                <a:effectLst/>
                <a:latin typeface="Times New Roman" panose="02020603050405020304" pitchFamily="18" charset="0"/>
                <a:ea typeface="Times New Roman" panose="02020603050405020304" pitchFamily="18" charset="0"/>
              </a:rPr>
              <a:t>;</a:t>
            </a:r>
            <a:endParaRPr lang="uk-UA" sz="2400" dirty="0">
              <a:effectLst/>
              <a:latin typeface="Times New Roman" panose="02020603050405020304" pitchFamily="18" charset="0"/>
              <a:ea typeface="Times New Roman" panose="02020603050405020304" pitchFamily="18" charset="0"/>
            </a:endParaRPr>
          </a:p>
          <a:p>
            <a:pPr marL="271463" indent="-271463" algn="just">
              <a:lnSpc>
                <a:spcPct val="130000"/>
              </a:lnSpc>
              <a:buNone/>
            </a:pPr>
            <a:r>
              <a:rPr lang="ru-RU" sz="2400" dirty="0">
                <a:solidFill>
                  <a:srgbClr val="000000"/>
                </a:solidFill>
                <a:effectLst/>
                <a:latin typeface="Times New Roman" panose="02020603050405020304" pitchFamily="18" charset="0"/>
                <a:ea typeface="Times New Roman" panose="02020603050405020304" pitchFamily="18" charset="0"/>
              </a:rPr>
              <a:t>б) у </a:t>
            </a:r>
            <a:r>
              <a:rPr lang="ru-RU" sz="2400" dirty="0" err="1">
                <a:solidFill>
                  <a:srgbClr val="000000"/>
                </a:solidFill>
                <a:effectLst/>
                <a:latin typeface="Times New Roman" panose="02020603050405020304" pitchFamily="18" charset="0"/>
                <a:ea typeface="Times New Roman" panose="02020603050405020304" pitchFamily="18" charset="0"/>
              </a:rPr>
              <a:t>зоні</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гарантованого</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добровільного</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відселення</a:t>
            </a:r>
            <a:r>
              <a:rPr lang="ru-RU" sz="2400" dirty="0">
                <a:solidFill>
                  <a:srgbClr val="000000"/>
                </a:solidFill>
                <a:effectLst/>
                <a:latin typeface="Times New Roman" panose="02020603050405020304" pitchFamily="18" charset="0"/>
                <a:ea typeface="Times New Roman" panose="02020603050405020304" pitchFamily="18" charset="0"/>
              </a:rPr>
              <a:t> (III зона) не </a:t>
            </a:r>
            <a:r>
              <a:rPr lang="ru-RU" sz="2400" dirty="0" err="1">
                <a:solidFill>
                  <a:srgbClr val="000000"/>
                </a:solidFill>
                <a:effectLst/>
                <a:latin typeface="Times New Roman" panose="02020603050405020304" pitchFamily="18" charset="0"/>
                <a:ea typeface="Times New Roman" panose="02020603050405020304" pitchFamily="18" charset="0"/>
              </a:rPr>
              <a:t>допускається</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будівництво</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нових</a:t>
            </a:r>
            <a:r>
              <a:rPr lang="ru-RU" sz="2400" dirty="0">
                <a:solidFill>
                  <a:srgbClr val="000000"/>
                </a:solidFill>
                <a:effectLst/>
                <a:latin typeface="Times New Roman" panose="02020603050405020304" pitchFamily="18" charset="0"/>
                <a:ea typeface="Times New Roman" panose="02020603050405020304" pitchFamily="18" charset="0"/>
              </a:rPr>
              <a:t> і </a:t>
            </a:r>
            <a:r>
              <a:rPr lang="ru-RU" sz="2400" dirty="0" err="1">
                <a:solidFill>
                  <a:srgbClr val="000000"/>
                </a:solidFill>
                <a:effectLst/>
                <a:latin typeface="Times New Roman" panose="02020603050405020304" pitchFamily="18" charset="0"/>
                <a:ea typeface="Times New Roman" panose="02020603050405020304" pitchFamily="18" charset="0"/>
              </a:rPr>
              <a:t>розширення</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діючих</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підприємств</a:t>
            </a:r>
            <a:r>
              <a:rPr lang="ru-RU" sz="2400" dirty="0">
                <a:solidFill>
                  <a:srgbClr val="000000"/>
                </a:solidFill>
                <a:effectLst/>
                <a:latin typeface="Times New Roman" panose="02020603050405020304" pitchFamily="18" charset="0"/>
                <a:ea typeface="Times New Roman" panose="02020603050405020304" pitchFamily="18" charset="0"/>
              </a:rPr>
              <a:t> I – II </a:t>
            </a:r>
            <a:r>
              <a:rPr lang="ru-RU" sz="2400" dirty="0" err="1">
                <a:solidFill>
                  <a:srgbClr val="000000"/>
                </a:solidFill>
                <a:effectLst/>
                <a:latin typeface="Times New Roman" panose="02020603050405020304" pitchFamily="18" charset="0"/>
                <a:ea typeface="Times New Roman" panose="02020603050405020304" pitchFamily="18" charset="0"/>
              </a:rPr>
              <a:t>класу</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шкідливості</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безпосередньо</a:t>
            </a:r>
            <a:r>
              <a:rPr lang="ru-RU" sz="2400" dirty="0">
                <a:solidFill>
                  <a:srgbClr val="000000"/>
                </a:solidFill>
                <a:effectLst/>
                <a:latin typeface="Times New Roman" panose="02020603050405020304" pitchFamily="18" charset="0"/>
                <a:ea typeface="Times New Roman" panose="02020603050405020304" pitchFamily="18" charset="0"/>
              </a:rPr>
              <a:t> не </a:t>
            </a:r>
            <a:r>
              <a:rPr lang="ru-RU" sz="2400" dirty="0" err="1">
                <a:solidFill>
                  <a:srgbClr val="000000"/>
                </a:solidFill>
                <a:effectLst/>
                <a:latin typeface="Times New Roman" panose="02020603050405020304" pitchFamily="18" charset="0"/>
                <a:ea typeface="Times New Roman" panose="02020603050405020304" pitchFamily="18" charset="0"/>
              </a:rPr>
              <a:t>пов'язаних</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із</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забезпеченням</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радіоекологічного</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соціального</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захисту</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населення</a:t>
            </a:r>
            <a:r>
              <a:rPr lang="ru-RU" sz="2400" dirty="0">
                <a:solidFill>
                  <a:srgbClr val="000000"/>
                </a:solidFill>
                <a:effectLst/>
                <a:latin typeface="Times New Roman" panose="02020603050405020304" pitchFamily="18" charset="0"/>
                <a:ea typeface="Times New Roman" panose="02020603050405020304" pitchFamily="18" charset="0"/>
              </a:rPr>
              <a:t> і </a:t>
            </a:r>
            <a:r>
              <a:rPr lang="ru-RU" sz="2400" dirty="0" err="1">
                <a:solidFill>
                  <a:srgbClr val="000000"/>
                </a:solidFill>
                <a:effectLst/>
                <a:latin typeface="Times New Roman" panose="02020603050405020304" pitchFamily="18" charset="0"/>
                <a:ea typeface="Times New Roman" panose="02020603050405020304" pitchFamily="18" charset="0"/>
              </a:rPr>
              <a:t>його</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життєдіяльності</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крім</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реконструкції</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комунальних</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об'єктів</a:t>
            </a:r>
            <a:r>
              <a:rPr lang="ru-RU" sz="2400" dirty="0">
                <a:solidFill>
                  <a:srgbClr val="000000"/>
                </a:solidFill>
                <a:effectLst/>
                <a:latin typeface="Times New Roman" panose="02020603050405020304" pitchFamily="18" charset="0"/>
                <a:ea typeface="Times New Roman" panose="02020603050405020304" pitchFamily="18" charset="0"/>
              </a:rPr>
              <a:t>). Не </a:t>
            </a:r>
            <a:r>
              <a:rPr lang="ru-RU" sz="2400" dirty="0" err="1">
                <a:solidFill>
                  <a:srgbClr val="000000"/>
                </a:solidFill>
                <a:effectLst/>
                <a:latin typeface="Times New Roman" panose="02020603050405020304" pitchFamily="18" charset="0"/>
                <a:ea typeface="Times New Roman" panose="02020603050405020304" pitchFamily="18" charset="0"/>
              </a:rPr>
              <a:t>допускається</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будівництво</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стаціонарних</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оздоровчо-рекреаційних</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об’єктів</a:t>
            </a:r>
            <a:r>
              <a:rPr lang="ru-RU" sz="2400" dirty="0">
                <a:solidFill>
                  <a:srgbClr val="000000"/>
                </a:solidFill>
                <a:effectLst/>
                <a:latin typeface="Times New Roman" panose="02020603050405020304" pitchFamily="18" charset="0"/>
                <a:ea typeface="Times New Roman" panose="02020603050405020304" pitchFamily="18" charset="0"/>
              </a:rPr>
              <a:t>.</a:t>
            </a:r>
            <a:endParaRPr lang="uk-UA" sz="3600" dirty="0"/>
          </a:p>
        </p:txBody>
      </p:sp>
      <p:sp>
        <p:nvSpPr>
          <p:cNvPr id="4" name="Місце для номера слайда 3">
            <a:extLst>
              <a:ext uri="{FF2B5EF4-FFF2-40B4-BE49-F238E27FC236}">
                <a16:creationId xmlns:a16="http://schemas.microsoft.com/office/drawing/2014/main" id="{497206EE-C9AC-B3BD-7CBC-C4031000CA58}"/>
              </a:ext>
            </a:extLst>
          </p:cNvPr>
          <p:cNvSpPr>
            <a:spLocks noGrp="1"/>
          </p:cNvSpPr>
          <p:nvPr>
            <p:ph type="sldNum" sz="quarter" idx="12"/>
          </p:nvPr>
        </p:nvSpPr>
        <p:spPr/>
        <p:txBody>
          <a:bodyPr/>
          <a:lstStyle/>
          <a:p>
            <a:fld id="{D07DC24B-8650-405F-98BC-E78A8ACB2E7F}" type="slidenum">
              <a:rPr lang="uk-UA" smtClean="0"/>
              <a:pPr/>
              <a:t>30</a:t>
            </a:fld>
            <a:endParaRPr lang="uk-UA"/>
          </a:p>
        </p:txBody>
      </p:sp>
    </p:spTree>
    <p:extLst>
      <p:ext uri="{BB962C8B-B14F-4D97-AF65-F5344CB8AC3E}">
        <p14:creationId xmlns:p14="http://schemas.microsoft.com/office/powerpoint/2010/main" val="4644823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номера слайда 3">
            <a:extLst>
              <a:ext uri="{FF2B5EF4-FFF2-40B4-BE49-F238E27FC236}">
                <a16:creationId xmlns:a16="http://schemas.microsoft.com/office/drawing/2014/main" id="{4BED14E5-1CD9-3015-00FB-D275D1FBAEF3}"/>
              </a:ext>
            </a:extLst>
          </p:cNvPr>
          <p:cNvSpPr>
            <a:spLocks noGrp="1"/>
          </p:cNvSpPr>
          <p:nvPr>
            <p:ph type="sldNum" sz="quarter" idx="12"/>
          </p:nvPr>
        </p:nvSpPr>
        <p:spPr/>
        <p:txBody>
          <a:bodyPr/>
          <a:lstStyle/>
          <a:p>
            <a:fld id="{D07DC24B-8650-405F-98BC-E78A8ACB2E7F}" type="slidenum">
              <a:rPr lang="uk-UA" smtClean="0"/>
              <a:pPr/>
              <a:t>31</a:t>
            </a:fld>
            <a:endParaRPr lang="uk-UA"/>
          </a:p>
        </p:txBody>
      </p:sp>
      <p:sp>
        <p:nvSpPr>
          <p:cNvPr id="6" name="TextBox 5">
            <a:extLst>
              <a:ext uri="{FF2B5EF4-FFF2-40B4-BE49-F238E27FC236}">
                <a16:creationId xmlns:a16="http://schemas.microsoft.com/office/drawing/2014/main" id="{99F7568A-7D29-D621-C16F-54F80455398D}"/>
              </a:ext>
            </a:extLst>
          </p:cNvPr>
          <p:cNvSpPr txBox="1"/>
          <p:nvPr/>
        </p:nvSpPr>
        <p:spPr>
          <a:xfrm>
            <a:off x="1208314" y="319088"/>
            <a:ext cx="10254343" cy="596574"/>
          </a:xfrm>
          <a:prstGeom prst="rect">
            <a:avLst/>
          </a:prstGeom>
          <a:noFill/>
        </p:spPr>
        <p:txBody>
          <a:bodyPr wrap="square">
            <a:spAutoFit/>
          </a:bodyPr>
          <a:lstStyle/>
          <a:p>
            <a:pPr indent="342900" algn="just">
              <a:lnSpc>
                <a:spcPct val="130000"/>
              </a:lnSpc>
            </a:pPr>
            <a:r>
              <a:rPr lang="ru-RU" sz="2800" b="1" dirty="0">
                <a:solidFill>
                  <a:schemeClr val="accent5">
                    <a:lumMod val="75000"/>
                  </a:schemeClr>
                </a:solidFill>
                <a:effectLst/>
                <a:latin typeface="Times New Roman" panose="02020603050405020304" pitchFamily="18" charset="0"/>
                <a:ea typeface="Times New Roman" panose="02020603050405020304" pitchFamily="18" charset="0"/>
              </a:rPr>
              <a:t>Система </a:t>
            </a:r>
            <a:r>
              <a:rPr lang="ru-RU" sz="2800" b="1" dirty="0" err="1">
                <a:solidFill>
                  <a:schemeClr val="accent5">
                    <a:lumMod val="75000"/>
                  </a:schemeClr>
                </a:solidFill>
                <a:effectLst/>
                <a:latin typeface="Times New Roman" panose="02020603050405020304" pitchFamily="18" charset="0"/>
                <a:ea typeface="Times New Roman" panose="02020603050405020304" pitchFamily="18" charset="0"/>
              </a:rPr>
              <a:t>нормування</a:t>
            </a:r>
            <a:r>
              <a:rPr lang="ru-RU" sz="2800" b="1" dirty="0">
                <a:solidFill>
                  <a:schemeClr val="accent5">
                    <a:lumMod val="75000"/>
                  </a:schemeClr>
                </a:solidFill>
                <a:effectLst/>
                <a:latin typeface="Times New Roman" panose="02020603050405020304" pitchFamily="18" charset="0"/>
                <a:ea typeface="Times New Roman" panose="02020603050405020304" pitchFamily="18" charset="0"/>
              </a:rPr>
              <a:t> в </a:t>
            </a:r>
            <a:r>
              <a:rPr lang="ru-RU" sz="2800" b="1" dirty="0" err="1">
                <a:solidFill>
                  <a:schemeClr val="accent5">
                    <a:lumMod val="75000"/>
                  </a:schemeClr>
                </a:solidFill>
                <a:effectLst/>
                <a:latin typeface="Times New Roman" panose="02020603050405020304" pitchFamily="18" charset="0"/>
                <a:ea typeface="Times New Roman" panose="02020603050405020304" pitchFamily="18" charset="0"/>
              </a:rPr>
              <a:t>галузі</a:t>
            </a:r>
            <a:r>
              <a:rPr lang="ru-RU" sz="2800" b="1" dirty="0">
                <a:solidFill>
                  <a:schemeClr val="accent5">
                    <a:lumMod val="75000"/>
                  </a:schemeClr>
                </a:solidFill>
                <a:effectLst/>
                <a:latin typeface="Times New Roman" panose="02020603050405020304" pitchFamily="18" charset="0"/>
                <a:ea typeface="Times New Roman" panose="02020603050405020304" pitchFamily="18" charset="0"/>
              </a:rPr>
              <a:t> </a:t>
            </a:r>
            <a:r>
              <a:rPr lang="ru-RU" sz="2800" b="1" dirty="0" err="1">
                <a:solidFill>
                  <a:schemeClr val="accent5">
                    <a:lumMod val="75000"/>
                  </a:schemeClr>
                </a:solidFill>
                <a:effectLst/>
                <a:latin typeface="Times New Roman" panose="02020603050405020304" pitchFamily="18" charset="0"/>
                <a:ea typeface="Times New Roman" panose="02020603050405020304" pitchFamily="18" charset="0"/>
              </a:rPr>
              <a:t>радіаційної</a:t>
            </a:r>
            <a:r>
              <a:rPr lang="ru-RU" sz="2800" b="1" dirty="0">
                <a:solidFill>
                  <a:schemeClr val="accent5">
                    <a:lumMod val="75000"/>
                  </a:schemeClr>
                </a:solidFill>
                <a:effectLst/>
                <a:latin typeface="Times New Roman" panose="02020603050405020304" pitchFamily="18" charset="0"/>
                <a:ea typeface="Times New Roman" panose="02020603050405020304" pitchFamily="18" charset="0"/>
              </a:rPr>
              <a:t> </a:t>
            </a:r>
            <a:r>
              <a:rPr lang="ru-RU" sz="2800" b="1" dirty="0" err="1">
                <a:solidFill>
                  <a:schemeClr val="accent5">
                    <a:lumMod val="75000"/>
                  </a:schemeClr>
                </a:solidFill>
                <a:effectLst/>
                <a:latin typeface="Times New Roman" panose="02020603050405020304" pitchFamily="18" charset="0"/>
                <a:ea typeface="Times New Roman" panose="02020603050405020304" pitchFamily="18" charset="0"/>
              </a:rPr>
              <a:t>безпеки</a:t>
            </a:r>
            <a:endParaRPr lang="uk-UA" sz="1600" dirty="0">
              <a:solidFill>
                <a:schemeClr val="accent5">
                  <a:lumMod val="75000"/>
                </a:schemeClr>
              </a:solidFill>
              <a:effectLst/>
              <a:latin typeface="Times New Roman" panose="02020603050405020304" pitchFamily="18" charset="0"/>
              <a:ea typeface="Times New Roman" panose="02020603050405020304" pitchFamily="18" charset="0"/>
            </a:endParaRPr>
          </a:p>
        </p:txBody>
      </p:sp>
      <p:sp>
        <p:nvSpPr>
          <p:cNvPr id="7" name="Місце для вмісту 2">
            <a:extLst>
              <a:ext uri="{FF2B5EF4-FFF2-40B4-BE49-F238E27FC236}">
                <a16:creationId xmlns:a16="http://schemas.microsoft.com/office/drawing/2014/main" id="{1E157BCB-3AAF-4C4B-B6C7-2FF5184B1083}"/>
              </a:ext>
            </a:extLst>
          </p:cNvPr>
          <p:cNvSpPr txBox="1">
            <a:spLocks/>
          </p:cNvSpPr>
          <p:nvPr/>
        </p:nvSpPr>
        <p:spPr>
          <a:xfrm>
            <a:off x="391885" y="1033236"/>
            <a:ext cx="11288486" cy="532311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358775" algn="ctr">
              <a:spcBef>
                <a:spcPts val="0"/>
              </a:spcBef>
              <a:buFont typeface="Arial" panose="020B0604020202020204" pitchFamily="34" charset="0"/>
              <a:buNone/>
            </a:pPr>
            <a:r>
              <a:rPr lang="uk-UA" sz="2400" i="1" dirty="0">
                <a:latin typeface="Times New Roman" panose="02020603050405020304" pitchFamily="18" charset="0"/>
                <a:ea typeface="Times New Roman" panose="02020603050405020304" pitchFamily="18" charset="0"/>
                <a:cs typeface="Times New Roman" panose="02020603050405020304" pitchFamily="18" charset="0"/>
              </a:rPr>
              <a:t>Основними документами, у відповідності до яких здійснюється радіаційний контроль за безпекою населення є:</a:t>
            </a:r>
          </a:p>
          <a:p>
            <a:pPr marL="0" indent="358775" algn="just">
              <a:spcBef>
                <a:spcPts val="0"/>
              </a:spcBef>
              <a:buFont typeface="Arial" panose="020B0604020202020204" pitchFamily="34" charset="0"/>
              <a:buNone/>
            </a:pPr>
            <a:r>
              <a:rPr lang="uk-UA" sz="2400" dirty="0">
                <a:latin typeface="Times New Roman" panose="02020603050405020304" pitchFamily="18" charset="0"/>
                <a:ea typeface="Times New Roman" panose="02020603050405020304" pitchFamily="18" charset="0"/>
                <a:cs typeface="Times New Roman" panose="02020603050405020304" pitchFamily="18" charset="0"/>
              </a:rPr>
              <a:t> Закон України № 40/95-ВР від 08.02.1995</a:t>
            </a:r>
            <a:r>
              <a:rPr lang="uk-UA" sz="2400" dirty="0">
                <a:latin typeface="Times New Roman" panose="02020603050405020304" pitchFamily="18" charset="0"/>
                <a:cs typeface="Times New Roman" panose="02020603050405020304" pitchFamily="18" charset="0"/>
              </a:rPr>
              <a:t> </a:t>
            </a:r>
            <a:r>
              <a:rPr lang="uk-UA" sz="2400" dirty="0">
                <a:latin typeface="Times New Roman" panose="02020603050405020304" pitchFamily="18" charset="0"/>
                <a:ea typeface="Times New Roman" panose="02020603050405020304" pitchFamily="18" charset="0"/>
                <a:cs typeface="Times New Roman" panose="02020603050405020304" pitchFamily="18" charset="0"/>
              </a:rPr>
              <a:t>«Про використання ядерної енергії та радіаційну безпеку» </a:t>
            </a:r>
          </a:p>
          <a:p>
            <a:pPr marL="0" indent="358775" algn="just">
              <a:spcBef>
                <a:spcPts val="0"/>
              </a:spcBef>
              <a:buFont typeface="Arial" panose="020B0604020202020204" pitchFamily="34" charset="0"/>
              <a:buNone/>
            </a:pPr>
            <a:r>
              <a:rPr lang="uk-UA" sz="2400" dirty="0">
                <a:latin typeface="Times New Roman" panose="02020603050405020304" pitchFamily="18" charset="0"/>
                <a:ea typeface="Times New Roman" panose="02020603050405020304" pitchFamily="18" charset="0"/>
                <a:cs typeface="Times New Roman" panose="02020603050405020304" pitchFamily="18" charset="0"/>
              </a:rPr>
              <a:t> "Норми радіаційної безпеки України - НРБУ-97", введені в дію з 1 січня 1998 року.</a:t>
            </a:r>
          </a:p>
          <a:p>
            <a:pPr marL="0" indent="358775" algn="just">
              <a:spcBef>
                <a:spcPts val="0"/>
              </a:spcBef>
              <a:buFont typeface="Arial" panose="020B0604020202020204" pitchFamily="34" charset="0"/>
              <a:buNone/>
            </a:pP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ЗаконУкраїни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796-XII </a:t>
            </a:r>
            <a:r>
              <a:rPr lang="uk-UA"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 </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28.02.1991</a:t>
            </a:r>
            <a:r>
              <a:rPr lang="ru-RU"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 статус та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соціальний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захист</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громадян</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які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постраждали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внаслідок</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Чорнобильської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катастрофи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0" indent="358775" algn="just">
              <a:spcBef>
                <a:spcPts val="0"/>
              </a:spcBef>
              <a:buFont typeface="Arial" panose="020B0604020202020204" pitchFamily="34" charset="0"/>
              <a:buNone/>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Закон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України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2573-IX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06.09.2022 «Про систему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громадського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здоров’я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0" indent="358775" algn="just">
              <a:buNone/>
            </a:pPr>
            <a:r>
              <a:rPr lang="ru-RU" sz="2400" dirty="0">
                <a:effectLst/>
                <a:latin typeface="Times New Roman" panose="02020603050405020304" pitchFamily="18" charset="0"/>
                <a:ea typeface="Times New Roman" panose="02020603050405020304" pitchFamily="18" charset="0"/>
              </a:rPr>
              <a:t>ГН 6.6.1.1-130-2006 </a:t>
            </a:r>
            <a:r>
              <a:rPr lang="ru-RU" sz="2400" dirty="0" err="1">
                <a:effectLst/>
                <a:latin typeface="Times New Roman" panose="02020603050405020304" pitchFamily="18" charset="0"/>
                <a:ea typeface="Times New Roman" panose="02020603050405020304" pitchFamily="18" charset="0"/>
              </a:rPr>
              <a:t>Державні</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гігієнічні</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нормативи</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Допустимі</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рівні</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вмісту</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радіонуклідів</a:t>
            </a:r>
            <a:r>
              <a:rPr lang="ru-RU" sz="2400" dirty="0">
                <a:effectLst/>
                <a:latin typeface="Times New Roman" panose="02020603050405020304" pitchFamily="18" charset="0"/>
                <a:ea typeface="Times New Roman" panose="02020603050405020304" pitchFamily="18" charset="0"/>
              </a:rPr>
              <a:t> </a:t>
            </a:r>
            <a:r>
              <a:rPr lang="ru-RU" sz="2400" baseline="30000" dirty="0">
                <a:effectLst/>
                <a:latin typeface="Times New Roman" panose="02020603050405020304" pitchFamily="18" charset="0"/>
                <a:ea typeface="Times New Roman" panose="02020603050405020304" pitchFamily="18" charset="0"/>
              </a:rPr>
              <a:t>137</a:t>
            </a:r>
            <a:r>
              <a:rPr lang="ru-RU" sz="2400" dirty="0">
                <a:effectLst/>
                <a:latin typeface="Times New Roman" panose="02020603050405020304" pitchFamily="18" charset="0"/>
                <a:ea typeface="Times New Roman" panose="02020603050405020304" pitchFamily="18" charset="0"/>
              </a:rPr>
              <a:t>Cs та </a:t>
            </a:r>
            <a:r>
              <a:rPr lang="ru-RU" sz="2400" baseline="30000" dirty="0">
                <a:effectLst/>
                <a:latin typeface="Times New Roman" panose="02020603050405020304" pitchFamily="18" charset="0"/>
                <a:ea typeface="Times New Roman" panose="02020603050405020304" pitchFamily="18" charset="0"/>
              </a:rPr>
              <a:t>90</a:t>
            </a:r>
            <a:r>
              <a:rPr lang="ru-RU" sz="2400" dirty="0">
                <a:effectLst/>
                <a:latin typeface="Times New Roman" panose="02020603050405020304" pitchFamily="18" charset="0"/>
                <a:ea typeface="Times New Roman" panose="02020603050405020304" pitchFamily="18" charset="0"/>
              </a:rPr>
              <a:t>Sr у продуктах </a:t>
            </a:r>
            <a:r>
              <a:rPr lang="ru-RU" sz="2400" dirty="0" err="1">
                <a:effectLst/>
                <a:latin typeface="Times New Roman" panose="02020603050405020304" pitchFamily="18" charset="0"/>
                <a:ea typeface="Times New Roman" panose="02020603050405020304" pitchFamily="18" charset="0"/>
              </a:rPr>
              <a:t>харчування</a:t>
            </a:r>
            <a:r>
              <a:rPr lang="ru-RU" sz="2400" dirty="0">
                <a:effectLst/>
                <a:latin typeface="Times New Roman" panose="02020603050405020304" pitchFamily="18" charset="0"/>
                <a:ea typeface="Times New Roman" panose="02020603050405020304" pitchFamily="18" charset="0"/>
              </a:rPr>
              <a:t> та </a:t>
            </a:r>
            <a:r>
              <a:rPr lang="ru-RU" sz="2400" dirty="0" err="1">
                <a:effectLst/>
                <a:latin typeface="Times New Roman" panose="02020603050405020304" pitchFamily="18" charset="0"/>
                <a:ea typeface="Times New Roman" panose="02020603050405020304" pitchFamily="18" charset="0"/>
              </a:rPr>
              <a:t>питній</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воді</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rPr>
              <a:t>на </a:t>
            </a:r>
            <a:r>
              <a:rPr lang="ru-RU" sz="2400" dirty="0" err="1">
                <a:effectLst/>
                <a:latin typeface="Times New Roman" panose="02020603050405020304" pitchFamily="18" charset="0"/>
                <a:ea typeface="Times New Roman" panose="02020603050405020304" pitchFamily="18" charset="0"/>
              </a:rPr>
              <a:t>території</a:t>
            </a:r>
            <a:r>
              <a:rPr lang="ru-RU" sz="2400" dirty="0">
                <a:effectLst/>
                <a:latin typeface="Times New Roman" panose="02020603050405020304" pitchFamily="18" charset="0"/>
                <a:ea typeface="Times New Roman" panose="02020603050405020304" pitchFamily="18" charset="0"/>
              </a:rPr>
              <a:t> </a:t>
            </a:r>
            <a:r>
              <a:rPr lang="ru-RU" sz="2400" dirty="0" err="1">
                <a:effectLst/>
                <a:latin typeface="Times New Roman" panose="02020603050405020304" pitchFamily="18" charset="0"/>
                <a:ea typeface="Times New Roman" panose="02020603050405020304" pitchFamily="18" charset="0"/>
              </a:rPr>
              <a:t>України</a:t>
            </a:r>
            <a:r>
              <a:rPr lang="ru-RU" sz="2400" dirty="0">
                <a:effectLst/>
                <a:latin typeface="Times New Roman" panose="02020603050405020304" pitchFamily="18" charset="0"/>
                <a:ea typeface="Times New Roman" panose="02020603050405020304" pitchFamily="18" charset="0"/>
              </a:rPr>
              <a:t>, </a:t>
            </a:r>
          </a:p>
          <a:p>
            <a:pPr marL="0" indent="358775" algn="just">
              <a:buNone/>
            </a:pPr>
            <a:r>
              <a:rPr lang="ru-RU" sz="2400" dirty="0">
                <a:effectLst/>
                <a:latin typeface="Times New Roman" panose="02020603050405020304" pitchFamily="18" charset="0"/>
                <a:ea typeface="Times New Roman" panose="02020603050405020304" pitchFamily="18" charset="0"/>
              </a:rPr>
              <a:t>Наказ МОЗ</a:t>
            </a:r>
            <a:r>
              <a:rPr lang="uk-UA" sz="2400" dirty="0">
                <a:effectLst/>
                <a:latin typeface="Times New Roman" panose="02020603050405020304" pitchFamily="18" charset="0"/>
                <a:ea typeface="Times New Roman" panose="02020603050405020304" pitchFamily="18" charset="0"/>
              </a:rPr>
              <a:t> №</a:t>
            </a:r>
            <a:r>
              <a:rPr lang="ru-RU" sz="2400" dirty="0">
                <a:effectLst/>
                <a:latin typeface="Times New Roman" panose="02020603050405020304" pitchFamily="18" charset="0"/>
                <a:ea typeface="Times New Roman" panose="02020603050405020304" pitchFamily="18" charset="0"/>
              </a:rPr>
              <a:t> 54 </a:t>
            </a:r>
            <a:r>
              <a:rPr lang="uk-UA" sz="2400" dirty="0">
                <a:effectLst/>
                <a:latin typeface="Times New Roman" panose="02020603050405020304" pitchFamily="18" charset="0"/>
                <a:ea typeface="Times New Roman" panose="02020603050405020304" pitchFamily="18" charset="0"/>
              </a:rPr>
              <a:t>від </a:t>
            </a:r>
            <a:r>
              <a:rPr lang="ru-RU" sz="2400" dirty="0">
                <a:effectLst/>
                <a:latin typeface="Times New Roman" panose="02020603050405020304" pitchFamily="18" charset="0"/>
                <a:ea typeface="Times New Roman" panose="02020603050405020304" pitchFamily="18" charset="0"/>
              </a:rPr>
              <a:t>02.02.2005 року </a:t>
            </a:r>
            <a:r>
              <a:rPr lang="ru-RU" sz="2400" dirty="0">
                <a:solidFill>
                  <a:srgbClr val="000000"/>
                </a:solidFill>
                <a:effectLst/>
                <a:latin typeface="Times New Roman" panose="02020603050405020304" pitchFamily="18" charset="0"/>
                <a:ea typeface="Times New Roman" panose="02020603050405020304" pitchFamily="18" charset="0"/>
              </a:rPr>
              <a:t>Про </a:t>
            </a:r>
            <a:r>
              <a:rPr lang="ru-RU" sz="2400" dirty="0" err="1">
                <a:solidFill>
                  <a:srgbClr val="000000"/>
                </a:solidFill>
                <a:effectLst/>
                <a:latin typeface="Times New Roman" panose="02020603050405020304" pitchFamily="18" charset="0"/>
                <a:ea typeface="Times New Roman" panose="02020603050405020304" pitchFamily="18" charset="0"/>
              </a:rPr>
              <a:t>затвердження</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державних</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санітарних</a:t>
            </a:r>
            <a:r>
              <a:rPr lang="ru-RU" sz="2400" dirty="0">
                <a:solidFill>
                  <a:srgbClr val="000000"/>
                </a:solidFill>
                <a:effectLst/>
                <a:latin typeface="Times New Roman" panose="02020603050405020304" pitchFamily="18" charset="0"/>
                <a:ea typeface="Times New Roman" panose="02020603050405020304" pitchFamily="18" charset="0"/>
              </a:rPr>
              <a:t> правил "</a:t>
            </a:r>
            <a:r>
              <a:rPr lang="ru-RU" sz="2400" dirty="0" err="1">
                <a:solidFill>
                  <a:srgbClr val="000000"/>
                </a:solidFill>
                <a:effectLst/>
                <a:latin typeface="Times New Roman" panose="02020603050405020304" pitchFamily="18" charset="0"/>
                <a:ea typeface="Times New Roman" panose="02020603050405020304" pitchFamily="18" charset="0"/>
              </a:rPr>
              <a:t>Основні</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санітарні</a:t>
            </a:r>
            <a:r>
              <a:rPr lang="ru-RU" sz="2400" dirty="0">
                <a:solidFill>
                  <a:srgbClr val="000000"/>
                </a:solidFill>
                <a:effectLst/>
                <a:latin typeface="Times New Roman" panose="02020603050405020304" pitchFamily="18" charset="0"/>
                <a:ea typeface="Times New Roman" panose="02020603050405020304" pitchFamily="18" charset="0"/>
              </a:rPr>
              <a:t> правила </a:t>
            </a:r>
            <a:r>
              <a:rPr lang="ru-RU" sz="2400" dirty="0" err="1">
                <a:solidFill>
                  <a:srgbClr val="000000"/>
                </a:solidFill>
                <a:effectLst/>
                <a:latin typeface="Times New Roman" panose="02020603050405020304" pitchFamily="18" charset="0"/>
                <a:ea typeface="Times New Roman" panose="02020603050405020304" pitchFamily="18" charset="0"/>
              </a:rPr>
              <a:t>забезпечення</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радіаційної</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безпеки</a:t>
            </a:r>
            <a:r>
              <a:rPr lang="ru-RU" sz="2400" dirty="0">
                <a:solidFill>
                  <a:srgbClr val="000000"/>
                </a:solidFill>
                <a:effectLst/>
                <a:latin typeface="Times New Roman" panose="02020603050405020304" pitchFamily="18" charset="0"/>
                <a:ea typeface="Times New Roman" panose="02020603050405020304" pitchFamily="18" charset="0"/>
              </a:rPr>
              <a:t> </a:t>
            </a:r>
            <a:r>
              <a:rPr lang="ru-RU" sz="2400" dirty="0" err="1">
                <a:solidFill>
                  <a:srgbClr val="000000"/>
                </a:solidFill>
                <a:effectLst/>
                <a:latin typeface="Times New Roman" panose="02020603050405020304" pitchFamily="18" charset="0"/>
                <a:ea typeface="Times New Roman" panose="02020603050405020304" pitchFamily="18" charset="0"/>
              </a:rPr>
              <a:t>України</a:t>
            </a:r>
            <a:r>
              <a:rPr lang="ru-RU" sz="2400" dirty="0">
                <a:solidFill>
                  <a:srgbClr val="000000"/>
                </a:solidFill>
                <a:effectLst/>
                <a:latin typeface="Times New Roman" panose="02020603050405020304" pitchFamily="18" charset="0"/>
                <a:ea typeface="Times New Roman" panose="02020603050405020304" pitchFamily="18" charset="0"/>
              </a:rPr>
              <a:t>"</a:t>
            </a:r>
            <a:r>
              <a:rPr lang="ru-RU" sz="2400" dirty="0">
                <a:effectLst/>
                <a:latin typeface="Times New Roman" panose="02020603050405020304" pitchFamily="18" charset="0"/>
                <a:ea typeface="Times New Roman" panose="02020603050405020304" pitchFamily="18" charset="0"/>
              </a:rPr>
              <a:t>».</a:t>
            </a:r>
            <a:endParaRPr lang="uk-UA" sz="2400" dirty="0"/>
          </a:p>
        </p:txBody>
      </p:sp>
    </p:spTree>
    <p:extLst>
      <p:ext uri="{BB962C8B-B14F-4D97-AF65-F5344CB8AC3E}">
        <p14:creationId xmlns:p14="http://schemas.microsoft.com/office/powerpoint/2010/main" val="2849410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idx="1"/>
          </p:nvPr>
        </p:nvSpPr>
        <p:spPr>
          <a:xfrm>
            <a:off x="522514" y="401782"/>
            <a:ext cx="11049000" cy="5775181"/>
          </a:xfrm>
        </p:spPr>
        <p:txBody>
          <a:bodyPr>
            <a:noAutofit/>
          </a:bodyPr>
          <a:lstStyle/>
          <a:p>
            <a:pPr marL="0" indent="360363" algn="ctr">
              <a:lnSpc>
                <a:spcPct val="100000"/>
              </a:lnSpc>
              <a:spcBef>
                <a:spcPts val="0"/>
              </a:spcBef>
              <a:buNone/>
            </a:pPr>
            <a:r>
              <a:rPr lang="uk-UA" sz="2400" b="1" dirty="0">
                <a:latin typeface="Times New Roman" pitchFamily="18" charset="0"/>
                <a:cs typeface="Times New Roman" pitchFamily="18" charset="0"/>
              </a:rPr>
              <a:t>На їх базі розробляються і встановлюються: </a:t>
            </a:r>
          </a:p>
          <a:p>
            <a:pPr marL="0" indent="360363" algn="ctr">
              <a:lnSpc>
                <a:spcPct val="100000"/>
              </a:lnSpc>
              <a:spcBef>
                <a:spcPts val="0"/>
              </a:spcBef>
              <a:buNone/>
            </a:pPr>
            <a:endParaRPr lang="en-US" sz="2400" b="1" dirty="0">
              <a:latin typeface="Times New Roman" pitchFamily="18" charset="0"/>
              <a:cs typeface="Times New Roman" pitchFamily="18" charset="0"/>
            </a:endParaRPr>
          </a:p>
          <a:p>
            <a:pPr marL="0" indent="360363" algn="just">
              <a:lnSpc>
                <a:spcPct val="100000"/>
              </a:lnSpc>
              <a:spcBef>
                <a:spcPts val="0"/>
              </a:spcBef>
              <a:buNone/>
            </a:pPr>
            <a:r>
              <a:rPr lang="uk-UA" sz="2400" dirty="0">
                <a:latin typeface="Times New Roman" pitchFamily="18" charset="0"/>
                <a:cs typeface="Times New Roman" pitchFamily="18" charset="0"/>
              </a:rPr>
              <a:t>ГДЗ – гранично допустимі значення, </a:t>
            </a:r>
            <a:endParaRPr lang="en-US" sz="2400" dirty="0">
              <a:latin typeface="Times New Roman" pitchFamily="18" charset="0"/>
              <a:cs typeface="Times New Roman" pitchFamily="18" charset="0"/>
            </a:endParaRPr>
          </a:p>
          <a:p>
            <a:pPr marL="0" indent="360363" algn="just">
              <a:lnSpc>
                <a:spcPct val="100000"/>
              </a:lnSpc>
              <a:spcBef>
                <a:spcPts val="0"/>
              </a:spcBef>
              <a:buNone/>
            </a:pPr>
            <a:r>
              <a:rPr lang="uk-UA" sz="2400" dirty="0">
                <a:latin typeface="Times New Roman" pitchFamily="18" charset="0"/>
                <a:cs typeface="Times New Roman" pitchFamily="18" charset="0"/>
              </a:rPr>
              <a:t>ГДД – гранично допустимі дози, </a:t>
            </a:r>
            <a:endParaRPr lang="en-US" sz="2400" dirty="0">
              <a:latin typeface="Times New Roman" pitchFamily="18" charset="0"/>
              <a:cs typeface="Times New Roman" pitchFamily="18" charset="0"/>
            </a:endParaRPr>
          </a:p>
          <a:p>
            <a:pPr marL="0" indent="360363" algn="just">
              <a:lnSpc>
                <a:spcPct val="100000"/>
              </a:lnSpc>
              <a:spcBef>
                <a:spcPts val="0"/>
              </a:spcBef>
              <a:buNone/>
            </a:pPr>
            <a:r>
              <a:rPr lang="uk-UA" sz="2400" dirty="0">
                <a:latin typeface="Times New Roman" pitchFamily="18" charset="0"/>
                <a:cs typeface="Times New Roman" pitchFamily="18" charset="0"/>
              </a:rPr>
              <a:t>ГД – границі дози, </a:t>
            </a:r>
            <a:endParaRPr lang="en-US" sz="2400" dirty="0">
              <a:latin typeface="Times New Roman" pitchFamily="18" charset="0"/>
              <a:cs typeface="Times New Roman" pitchFamily="18" charset="0"/>
            </a:endParaRPr>
          </a:p>
          <a:p>
            <a:pPr marL="0" indent="360363" algn="just">
              <a:lnSpc>
                <a:spcPct val="100000"/>
              </a:lnSpc>
              <a:spcBef>
                <a:spcPts val="0"/>
              </a:spcBef>
              <a:buNone/>
            </a:pPr>
            <a:r>
              <a:rPr lang="uk-UA" sz="2400" dirty="0">
                <a:latin typeface="Times New Roman" pitchFamily="18" charset="0"/>
                <a:cs typeface="Times New Roman" pitchFamily="18" charset="0"/>
              </a:rPr>
              <a:t>ГДК – гранично допустимі концентрації найбільш поширених радіонуклідів у воді відкритих водойм, </a:t>
            </a:r>
            <a:endParaRPr lang="en-US" sz="2400" dirty="0">
              <a:latin typeface="Times New Roman" pitchFamily="18" charset="0"/>
              <a:cs typeface="Times New Roman" pitchFamily="18" charset="0"/>
            </a:endParaRPr>
          </a:p>
          <a:p>
            <a:pPr marL="0" indent="360363" algn="just">
              <a:lnSpc>
                <a:spcPct val="100000"/>
              </a:lnSpc>
              <a:spcBef>
                <a:spcPts val="0"/>
              </a:spcBef>
              <a:buNone/>
            </a:pPr>
            <a:r>
              <a:rPr lang="uk-UA" sz="2400" dirty="0">
                <a:latin typeface="Times New Roman" pitchFamily="18" charset="0"/>
                <a:cs typeface="Times New Roman" pitchFamily="18" charset="0"/>
              </a:rPr>
              <a:t>ГДР – гранично допустимі рівні електростатичного поля в житлових та не житлових приміщеннях, </a:t>
            </a:r>
            <a:endParaRPr lang="en-US" sz="2400" dirty="0">
              <a:latin typeface="Times New Roman" pitchFamily="18" charset="0"/>
              <a:cs typeface="Times New Roman" pitchFamily="18" charset="0"/>
            </a:endParaRPr>
          </a:p>
          <a:p>
            <a:pPr marL="0" indent="360363" algn="just">
              <a:lnSpc>
                <a:spcPct val="100000"/>
              </a:lnSpc>
              <a:spcBef>
                <a:spcPts val="0"/>
              </a:spcBef>
              <a:buNone/>
            </a:pPr>
            <a:r>
              <a:rPr lang="uk-UA" sz="2400" dirty="0" err="1">
                <a:latin typeface="Times New Roman" pitchFamily="18" charset="0"/>
                <a:cs typeface="Times New Roman" pitchFamily="18" charset="0"/>
              </a:rPr>
              <a:t>ЕРК</a:t>
            </a:r>
            <a:r>
              <a:rPr lang="uk-UA" sz="2400" dirty="0">
                <a:latin typeface="Times New Roman" pitchFamily="18" charset="0"/>
                <a:cs typeface="Times New Roman" pitchFamily="18" charset="0"/>
              </a:rPr>
              <a:t> – еквівалентні рівноважні концентрації ізотопів радону для повітря приміщень, </a:t>
            </a:r>
            <a:endParaRPr lang="en-US" sz="2400" dirty="0">
              <a:latin typeface="Times New Roman" pitchFamily="18" charset="0"/>
              <a:cs typeface="Times New Roman" pitchFamily="18" charset="0"/>
            </a:endParaRPr>
          </a:p>
          <a:p>
            <a:pPr marL="0" indent="360363" algn="just">
              <a:lnSpc>
                <a:spcPct val="100000"/>
              </a:lnSpc>
              <a:spcBef>
                <a:spcPts val="0"/>
              </a:spcBef>
              <a:buNone/>
            </a:pPr>
            <a:r>
              <a:rPr lang="uk-UA" sz="2400" dirty="0">
                <a:latin typeface="Times New Roman" pitchFamily="18" charset="0"/>
                <a:cs typeface="Times New Roman" pitchFamily="18" charset="0"/>
              </a:rPr>
              <a:t>ППД – потужності поглиненої дози (допустимі рівні) гамма випромінювання в повітрі будинків та приміщень, </a:t>
            </a:r>
            <a:endParaRPr lang="en-US" sz="2400" dirty="0">
              <a:latin typeface="Times New Roman" pitchFamily="18" charset="0"/>
              <a:cs typeface="Times New Roman" pitchFamily="18" charset="0"/>
            </a:endParaRPr>
          </a:p>
          <a:p>
            <a:pPr marL="0" indent="360363" algn="just">
              <a:lnSpc>
                <a:spcPct val="100000"/>
              </a:lnSpc>
              <a:spcBef>
                <a:spcPts val="0"/>
              </a:spcBef>
              <a:buNone/>
            </a:pPr>
            <a:r>
              <a:rPr lang="uk-UA" sz="2400" dirty="0">
                <a:latin typeface="Times New Roman" pitchFamily="18" charset="0"/>
                <a:cs typeface="Times New Roman" pitchFamily="18" charset="0"/>
              </a:rPr>
              <a:t>ТДР – тимчасово аварійно допустимі рівні вмісту радіонуклідів у продуктах харчування та питній воді.</a:t>
            </a:r>
          </a:p>
          <a:p>
            <a:pPr marL="0" indent="360363" algn="just">
              <a:lnSpc>
                <a:spcPct val="100000"/>
              </a:lnSpc>
              <a:spcBef>
                <a:spcPts val="0"/>
              </a:spcBef>
              <a:buNone/>
            </a:pPr>
            <a:endParaRPr lang="uk-UA" sz="2400" dirty="0">
              <a:latin typeface="Times New Roman" pitchFamily="18" charset="0"/>
              <a:cs typeface="Times New Roman" pitchFamily="18" charset="0"/>
            </a:endParaRPr>
          </a:p>
        </p:txBody>
      </p:sp>
      <p:sp>
        <p:nvSpPr>
          <p:cNvPr id="2" name="Номер слайда 1"/>
          <p:cNvSpPr>
            <a:spLocks noGrp="1"/>
          </p:cNvSpPr>
          <p:nvPr>
            <p:ph type="sldNum" sz="quarter" idx="12"/>
          </p:nvPr>
        </p:nvSpPr>
        <p:spPr/>
        <p:txBody>
          <a:bodyPr/>
          <a:lstStyle/>
          <a:p>
            <a:fld id="{D07DC24B-8650-405F-98BC-E78A8ACB2E7F}" type="slidenum">
              <a:rPr lang="uk-UA" smtClean="0"/>
              <a:pPr/>
              <a:t>32</a:t>
            </a:fld>
            <a:endParaRPr lang="uk-UA"/>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00495" y="634963"/>
            <a:ext cx="11275868" cy="5344348"/>
          </a:xfrm>
          <a:prstGeom prst="rect">
            <a:avLst/>
          </a:prstGeom>
        </p:spPr>
        <p:txBody>
          <a:bodyPr wrap="square">
            <a:spAutoFit/>
          </a:bodyPr>
          <a:lstStyle/>
          <a:p>
            <a:pPr indent="536575" algn="just">
              <a:lnSpc>
                <a:spcPct val="110000"/>
              </a:lnSpc>
            </a:pPr>
            <a:r>
              <a:rPr lang="uk-UA" sz="2400" b="1" i="1" dirty="0">
                <a:solidFill>
                  <a:schemeClr val="accent6">
                    <a:lumMod val="50000"/>
                  </a:schemeClr>
                </a:solidFill>
                <a:latin typeface="Times New Roman" panose="02020603050405020304" pitchFamily="18" charset="0"/>
                <a:cs typeface="Times New Roman" panose="02020603050405020304" pitchFamily="18" charset="0"/>
              </a:rPr>
              <a:t>Нормування радіоактивних речовин у повітрі. </a:t>
            </a:r>
            <a:r>
              <a:rPr lang="uk-UA" sz="2400" dirty="0">
                <a:latin typeface="Times New Roman" panose="02020603050405020304" pitchFamily="18" charset="0"/>
                <a:cs typeface="Times New Roman" panose="02020603050405020304" pitchFamily="18" charset="0"/>
              </a:rPr>
              <a:t>Основним джерелом опромінення населення є природне випромінювання навколишнього середовища. Таким навколишнім середовищем, у якому людина проводить 80 % усього часу, є будівлі, житлові будинки і виробничі приміщення. Якщо порівняти повітря в наших квартирах із забрудненим міським, то в приміщені воно виявиться в 4–6 разів бруднішим і у 8–10 разів токсичними.</a:t>
            </a:r>
          </a:p>
          <a:p>
            <a:pPr indent="536575" algn="just">
              <a:lnSpc>
                <a:spcPct val="110000"/>
              </a:lnSpc>
            </a:pPr>
            <a:r>
              <a:rPr lang="uk-UA" sz="2400" dirty="0">
                <a:latin typeface="Times New Roman" panose="02020603050405020304" pitchFamily="18" charset="0"/>
                <a:cs typeface="Times New Roman" panose="02020603050405020304" pitchFamily="18" charset="0"/>
              </a:rPr>
              <a:t>Компонентом природного випромінювання є:</a:t>
            </a:r>
          </a:p>
          <a:p>
            <a:pPr indent="536575" algn="just">
              <a:lnSpc>
                <a:spcPct val="110000"/>
              </a:lnSpc>
            </a:pPr>
            <a:r>
              <a:rPr lang="uk-UA" sz="2400" dirty="0">
                <a:latin typeface="Times New Roman" panose="02020603050405020304" pitchFamily="18" charset="0"/>
                <a:cs typeface="Times New Roman" panose="02020603050405020304" pitchFamily="18" charset="0"/>
              </a:rPr>
              <a:t> по–перше, будівельні матеріали, виготовлені з природної сировини, що мають у своєму складі природні </a:t>
            </a:r>
            <a:r>
              <a:rPr lang="uk-UA" sz="2400" dirty="0" err="1">
                <a:latin typeface="Times New Roman" pitchFamily="18" charset="0"/>
                <a:cs typeface="Times New Roman" pitchFamily="18" charset="0"/>
              </a:rPr>
              <a:t>рідіонукліди</a:t>
            </a:r>
            <a:r>
              <a:rPr lang="uk-UA" sz="2400" dirty="0">
                <a:latin typeface="Times New Roman" pitchFamily="18" charset="0"/>
                <a:cs typeface="Times New Roman" pitchFamily="18" charset="0"/>
              </a:rPr>
              <a:t> (РН) – </a:t>
            </a:r>
            <a:r>
              <a:rPr lang="uk-UA" sz="2400" baseline="30000" dirty="0">
                <a:latin typeface="Times New Roman" pitchFamily="18" charset="0"/>
                <a:cs typeface="Times New Roman" pitchFamily="18" charset="0"/>
              </a:rPr>
              <a:t>226</a:t>
            </a:r>
            <a:r>
              <a:rPr lang="en-US" sz="2400" dirty="0">
                <a:latin typeface="Times New Roman" pitchFamily="18" charset="0"/>
                <a:cs typeface="Times New Roman" pitchFamily="18" charset="0"/>
              </a:rPr>
              <a:t>R</a:t>
            </a:r>
            <a:r>
              <a:rPr lang="uk-UA" sz="2400" dirty="0">
                <a:latin typeface="Times New Roman" pitchFamily="18" charset="0"/>
                <a:cs typeface="Times New Roman" pitchFamily="18" charset="0"/>
              </a:rPr>
              <a:t>а, </a:t>
            </a:r>
            <a:r>
              <a:rPr lang="uk-UA" sz="2400" baseline="30000" dirty="0">
                <a:latin typeface="Times New Roman" pitchFamily="18" charset="0"/>
                <a:cs typeface="Times New Roman" pitchFamily="18" charset="0"/>
              </a:rPr>
              <a:t>232</a:t>
            </a:r>
            <a:r>
              <a:rPr lang="uk-UA" sz="2400" dirty="0">
                <a:latin typeface="Times New Roman" pitchFamily="18" charset="0"/>
                <a:cs typeface="Times New Roman" pitchFamily="18" charset="0"/>
              </a:rPr>
              <a:t>Т</a:t>
            </a:r>
            <a:r>
              <a:rPr lang="en-US" sz="2400" dirty="0">
                <a:latin typeface="Times New Roman" pitchFamily="18" charset="0"/>
                <a:cs typeface="Times New Roman" pitchFamily="18" charset="0"/>
              </a:rPr>
              <a:t>h</a:t>
            </a:r>
            <a:r>
              <a:rPr lang="uk-UA" sz="2400" dirty="0">
                <a:latin typeface="Times New Roman" pitchFamily="18" charset="0"/>
                <a:cs typeface="Times New Roman" pitchFamily="18" charset="0"/>
              </a:rPr>
              <a:t>, </a:t>
            </a:r>
            <a:r>
              <a:rPr lang="uk-UA" sz="2400" baseline="30000" dirty="0">
                <a:latin typeface="Times New Roman" pitchFamily="18" charset="0"/>
                <a:cs typeface="Times New Roman" pitchFamily="18" charset="0"/>
              </a:rPr>
              <a:t>40</a:t>
            </a:r>
            <a:r>
              <a:rPr lang="uk-UA" sz="2400" dirty="0">
                <a:latin typeface="Times New Roman" pitchFamily="18" charset="0"/>
                <a:cs typeface="Times New Roman" pitchFamily="18" charset="0"/>
              </a:rPr>
              <a:t>К, які є джерелом зовнішнього </a:t>
            </a:r>
            <a:r>
              <a:rPr lang="uk-UA" sz="2400" dirty="0" err="1">
                <a:latin typeface="Times New Roman" pitchFamily="18" charset="0"/>
                <a:cs typeface="Times New Roman" pitchFamily="18" charset="0"/>
              </a:rPr>
              <a:t>гамма–випромінювання</a:t>
            </a:r>
            <a:r>
              <a:rPr lang="uk-UA" sz="2400" dirty="0">
                <a:latin typeface="Times New Roman" pitchFamily="18" charset="0"/>
                <a:cs typeface="Times New Roman" pitchFamily="18" charset="0"/>
              </a:rPr>
              <a:t> всередині приміщень; </a:t>
            </a:r>
          </a:p>
          <a:p>
            <a:pPr indent="536575" algn="just">
              <a:lnSpc>
                <a:spcPct val="110000"/>
              </a:lnSpc>
            </a:pPr>
            <a:r>
              <a:rPr lang="uk-UA" sz="2400" dirty="0" err="1">
                <a:latin typeface="Times New Roman" pitchFamily="18" charset="0"/>
                <a:cs typeface="Times New Roman" pitchFamily="18" charset="0"/>
              </a:rPr>
              <a:t>по–друге</a:t>
            </a:r>
            <a:r>
              <a:rPr lang="uk-UA" sz="2400" dirty="0">
                <a:latin typeface="Times New Roman" pitchFamily="18" charset="0"/>
                <a:cs typeface="Times New Roman" pitchFamily="18" charset="0"/>
              </a:rPr>
              <a:t> радіоактивний газ радон, який утворюється при розпаданні </a:t>
            </a:r>
            <a:r>
              <a:rPr lang="uk-UA" sz="2400" baseline="30000" dirty="0">
                <a:latin typeface="Times New Roman" pitchFamily="18" charset="0"/>
                <a:cs typeface="Times New Roman" pitchFamily="18" charset="0"/>
              </a:rPr>
              <a:t>226</a:t>
            </a:r>
            <a:r>
              <a:rPr lang="en-US" sz="2400" dirty="0">
                <a:latin typeface="Times New Roman" pitchFamily="18" charset="0"/>
                <a:cs typeface="Times New Roman" pitchFamily="18" charset="0"/>
              </a:rPr>
              <a:t>R</a:t>
            </a:r>
            <a:r>
              <a:rPr lang="uk-UA" sz="2400" dirty="0">
                <a:latin typeface="Times New Roman" pitchFamily="18" charset="0"/>
                <a:cs typeface="Times New Roman" pitchFamily="18" charset="0"/>
              </a:rPr>
              <a:t>а і </a:t>
            </a:r>
            <a:r>
              <a:rPr lang="uk-UA" sz="2400" baseline="30000" dirty="0">
                <a:latin typeface="Times New Roman" pitchFamily="18" charset="0"/>
                <a:cs typeface="Times New Roman" pitchFamily="18" charset="0"/>
              </a:rPr>
              <a:t>232</a:t>
            </a:r>
            <a:r>
              <a:rPr lang="uk-UA" sz="2400" dirty="0">
                <a:latin typeface="Times New Roman" pitchFamily="18" charset="0"/>
                <a:cs typeface="Times New Roman" pitchFamily="18" charset="0"/>
              </a:rPr>
              <a:t>Т</a:t>
            </a:r>
            <a:r>
              <a:rPr lang="en-US" sz="2400" dirty="0">
                <a:latin typeface="Times New Roman" pitchFamily="18" charset="0"/>
                <a:cs typeface="Times New Roman" pitchFamily="18" charset="0"/>
              </a:rPr>
              <a:t>h</a:t>
            </a:r>
            <a:r>
              <a:rPr lang="uk-UA" sz="2400" dirty="0">
                <a:latin typeface="Times New Roman" pitchFamily="18" charset="0"/>
                <a:cs typeface="Times New Roman" pitchFamily="18" charset="0"/>
              </a:rPr>
              <a:t> і надходить у повітря приміщень зі стін, ґрунту з водопроводу, побутового газу.</a:t>
            </a:r>
          </a:p>
          <a:p>
            <a:pPr indent="536575" algn="just">
              <a:lnSpc>
                <a:spcPct val="110000"/>
              </a:lnSpc>
            </a:pPr>
            <a:r>
              <a:rPr lang="uk-UA" sz="2400" dirty="0">
                <a:latin typeface="Times New Roman" pitchFamily="18" charset="0"/>
                <a:cs typeface="Times New Roman" pitchFamily="18" charset="0"/>
              </a:rPr>
              <a:t>Сумарно ці джерела вносять до 70% у загальну дозу випромінювання населення. </a:t>
            </a:r>
          </a:p>
        </p:txBody>
      </p:sp>
      <p:sp>
        <p:nvSpPr>
          <p:cNvPr id="3" name="Номер слайда 2"/>
          <p:cNvSpPr>
            <a:spLocks noGrp="1"/>
          </p:cNvSpPr>
          <p:nvPr>
            <p:ph type="sldNum" sz="quarter" idx="12"/>
          </p:nvPr>
        </p:nvSpPr>
        <p:spPr/>
        <p:txBody>
          <a:bodyPr/>
          <a:lstStyle/>
          <a:p>
            <a:fld id="{D07DC24B-8650-405F-98BC-E78A8ACB2E7F}" type="slidenum">
              <a:rPr lang="uk-UA" smtClean="0"/>
              <a:pPr/>
              <a:t>33</a:t>
            </a:fld>
            <a:endParaRPr lang="uk-UA"/>
          </a:p>
        </p:txBody>
      </p:sp>
    </p:spTree>
    <p:extLst>
      <p:ext uri="{BB962C8B-B14F-4D97-AF65-F5344CB8AC3E}">
        <p14:creationId xmlns:p14="http://schemas.microsoft.com/office/powerpoint/2010/main" val="2961362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idx="1"/>
          </p:nvPr>
        </p:nvSpPr>
        <p:spPr>
          <a:xfrm>
            <a:off x="277091" y="332509"/>
            <a:ext cx="11623964" cy="6234545"/>
          </a:xfrm>
        </p:spPr>
        <p:txBody>
          <a:bodyPr>
            <a:noAutofit/>
          </a:bodyPr>
          <a:lstStyle/>
          <a:p>
            <a:pPr marL="0" indent="360363" algn="just">
              <a:lnSpc>
                <a:spcPct val="110000"/>
              </a:lnSpc>
              <a:spcBef>
                <a:spcPts val="0"/>
              </a:spcBef>
              <a:buNone/>
            </a:pPr>
            <a:r>
              <a:rPr lang="uk-UA" sz="2300" dirty="0">
                <a:latin typeface="Times New Roman" pitchFamily="18" charset="0"/>
                <a:cs typeface="Times New Roman" pitchFamily="18" charset="0"/>
              </a:rPr>
              <a:t>Допустимі рівні потужності поглиненої дози (ППД) гамма – випромінювання в повітрі будинків та приміщень (поширюються на гамма – випромінювання, сформоване за рахунок активності природних радіонуклідів, включаючи природний радіаційний фон): </a:t>
            </a:r>
          </a:p>
          <a:p>
            <a:pPr marL="0" indent="360363" algn="just">
              <a:lnSpc>
                <a:spcPct val="110000"/>
              </a:lnSpc>
              <a:spcBef>
                <a:spcPts val="0"/>
              </a:spcBef>
            </a:pPr>
            <a:r>
              <a:rPr lang="uk-UA" sz="2300" dirty="0">
                <a:latin typeface="Times New Roman" pitchFamily="18" charset="0"/>
                <a:cs typeface="Times New Roman" pitchFamily="18" charset="0"/>
              </a:rPr>
              <a:t> Потужність поглиненої дози (ППД) всередині приміщень, будівель та споруд, які проектуються, будуються та реконструюються для експлуатації з постійним перебуванням людей, не повинна перевищувати 0,27 </a:t>
            </a:r>
            <a:r>
              <a:rPr lang="uk-UA" sz="2300" dirty="0" err="1">
                <a:latin typeface="Times New Roman" pitchFamily="18" charset="0"/>
                <a:cs typeface="Times New Roman" pitchFamily="18" charset="0"/>
              </a:rPr>
              <a:t>мкГр</a:t>
            </a:r>
            <a:r>
              <a:rPr lang="uk-UA" sz="2300" dirty="0">
                <a:latin typeface="Times New Roman" pitchFamily="18" charset="0"/>
                <a:cs typeface="Times New Roman" pitchFamily="18" charset="0"/>
              </a:rPr>
              <a:t> /год</a:t>
            </a:r>
            <a:r>
              <a:rPr lang="uk-UA" sz="2300" baseline="30000" dirty="0">
                <a:latin typeface="Times New Roman" pitchFamily="18" charset="0"/>
                <a:cs typeface="Times New Roman" pitchFamily="18" charset="0"/>
              </a:rPr>
              <a:t>–1</a:t>
            </a:r>
            <a:r>
              <a:rPr lang="uk-UA" sz="2300" dirty="0">
                <a:latin typeface="Times New Roman" pitchFamily="18" charset="0"/>
                <a:cs typeface="Times New Roman" pitchFamily="18" charset="0"/>
              </a:rPr>
              <a:t> (30 </a:t>
            </a:r>
            <a:r>
              <a:rPr lang="uk-UA" sz="2300" dirty="0" err="1">
                <a:latin typeface="Times New Roman" pitchFamily="18" charset="0"/>
                <a:cs typeface="Times New Roman" pitchFamily="18" charset="0"/>
              </a:rPr>
              <a:t>мкР</a:t>
            </a:r>
            <a:r>
              <a:rPr lang="uk-UA" sz="2300" dirty="0">
                <a:latin typeface="Times New Roman" pitchFamily="18" charset="0"/>
                <a:cs typeface="Times New Roman" pitchFamily="18" charset="0"/>
              </a:rPr>
              <a:t> /год</a:t>
            </a:r>
            <a:r>
              <a:rPr lang="uk-UA" sz="2300" baseline="30000" dirty="0">
                <a:latin typeface="Times New Roman" pitchFamily="18" charset="0"/>
                <a:cs typeface="Times New Roman" pitchFamily="18" charset="0"/>
              </a:rPr>
              <a:t>–1</a:t>
            </a:r>
            <a:r>
              <a:rPr lang="uk-UA" sz="2300" dirty="0">
                <a:latin typeface="Times New Roman" pitchFamily="18" charset="0"/>
                <a:cs typeface="Times New Roman" pitchFamily="18" charset="0"/>
              </a:rPr>
              <a:t>).</a:t>
            </a:r>
          </a:p>
          <a:p>
            <a:pPr marL="0" indent="360363" algn="just">
              <a:lnSpc>
                <a:spcPct val="110000"/>
              </a:lnSpc>
              <a:spcBef>
                <a:spcPts val="0"/>
              </a:spcBef>
              <a:buNone/>
            </a:pPr>
            <a:r>
              <a:rPr lang="uk-UA" sz="2300" dirty="0">
                <a:latin typeface="Times New Roman" pitchFamily="18" charset="0"/>
                <a:cs typeface="Times New Roman" pitchFamily="18" charset="0"/>
              </a:rPr>
              <a:t>• ППД всередині приміщень, будівель і споруд, які експлуатуються з постійним перебуванням людей, не повинна перевищувати 0,45 </a:t>
            </a:r>
            <a:r>
              <a:rPr lang="uk-UA" sz="2300" dirty="0" err="1">
                <a:latin typeface="Times New Roman" pitchFamily="18" charset="0"/>
                <a:cs typeface="Times New Roman" pitchFamily="18" charset="0"/>
              </a:rPr>
              <a:t>мкГр</a:t>
            </a:r>
            <a:r>
              <a:rPr lang="uk-UA" sz="2300" dirty="0">
                <a:latin typeface="Times New Roman" pitchFamily="18" charset="0"/>
                <a:cs typeface="Times New Roman" pitchFamily="18" charset="0"/>
              </a:rPr>
              <a:t> /год</a:t>
            </a:r>
            <a:r>
              <a:rPr lang="uk-UA" sz="2300" baseline="30000" dirty="0">
                <a:latin typeface="Times New Roman" pitchFamily="18" charset="0"/>
                <a:cs typeface="Times New Roman" pitchFamily="18" charset="0"/>
              </a:rPr>
              <a:t>–1</a:t>
            </a:r>
            <a:r>
              <a:rPr lang="uk-UA" sz="2300" dirty="0">
                <a:latin typeface="Times New Roman" pitchFamily="18" charset="0"/>
                <a:cs typeface="Times New Roman" pitchFamily="18" charset="0"/>
              </a:rPr>
              <a:t> (50мкР /год</a:t>
            </a:r>
            <a:r>
              <a:rPr lang="uk-UA" sz="2300" baseline="30000" dirty="0">
                <a:latin typeface="Times New Roman" pitchFamily="18" charset="0"/>
                <a:cs typeface="Times New Roman" pitchFamily="18" charset="0"/>
              </a:rPr>
              <a:t>–1</a:t>
            </a:r>
            <a:r>
              <a:rPr lang="uk-UA" sz="2300" dirty="0">
                <a:latin typeface="Times New Roman" pitchFamily="18" charset="0"/>
                <a:cs typeface="Times New Roman" pitchFamily="18" charset="0"/>
              </a:rPr>
              <a:t>), за винятком дитячих, </a:t>
            </a:r>
            <a:r>
              <a:rPr lang="uk-UA" sz="2300" dirty="0" err="1">
                <a:latin typeface="Times New Roman" pitchFamily="18" charset="0"/>
                <a:cs typeface="Times New Roman" pitchFamily="18" charset="0"/>
              </a:rPr>
              <a:t>санітарно–курортних</a:t>
            </a:r>
            <a:r>
              <a:rPr lang="uk-UA" sz="2300" dirty="0">
                <a:latin typeface="Times New Roman" pitchFamily="18" charset="0"/>
                <a:cs typeface="Times New Roman" pitchFamily="18" charset="0"/>
              </a:rPr>
              <a:t> і </a:t>
            </a:r>
            <a:r>
              <a:rPr lang="uk-UA" sz="2300" dirty="0" err="1">
                <a:latin typeface="Times New Roman" pitchFamily="18" charset="0"/>
                <a:cs typeface="Times New Roman" pitchFamily="18" charset="0"/>
              </a:rPr>
              <a:t>лікувально–оздоровчих</a:t>
            </a:r>
            <a:r>
              <a:rPr lang="uk-UA" sz="2300" dirty="0">
                <a:latin typeface="Times New Roman" pitchFamily="18" charset="0"/>
                <a:cs typeface="Times New Roman" pitchFamily="18" charset="0"/>
              </a:rPr>
              <a:t> закладів.</a:t>
            </a:r>
          </a:p>
          <a:p>
            <a:pPr marL="0" indent="360363" algn="just">
              <a:lnSpc>
                <a:spcPct val="110000"/>
              </a:lnSpc>
              <a:spcBef>
                <a:spcPts val="0"/>
              </a:spcBef>
              <a:buNone/>
            </a:pPr>
            <a:r>
              <a:rPr lang="uk-UA" sz="2300" dirty="0">
                <a:latin typeface="Times New Roman" pitchFamily="18" charset="0"/>
                <a:cs typeface="Times New Roman" pitchFamily="18" charset="0"/>
              </a:rPr>
              <a:t>Для повітря приміщень установлені допустимі рівні середньої квадратичної еквівалентної рівноважної концентрації (</a:t>
            </a:r>
            <a:r>
              <a:rPr lang="uk-UA" sz="2300" dirty="0" err="1">
                <a:latin typeface="Times New Roman" pitchFamily="18" charset="0"/>
                <a:cs typeface="Times New Roman" pitchFamily="18" charset="0"/>
              </a:rPr>
              <a:t>ЕРК</a:t>
            </a:r>
            <a:r>
              <a:rPr lang="uk-UA" sz="2300" dirty="0">
                <a:latin typeface="Times New Roman" pitchFamily="18" charset="0"/>
                <a:cs typeface="Times New Roman" pitchFamily="18" charset="0"/>
              </a:rPr>
              <a:t>) ізотопів радону:</a:t>
            </a:r>
          </a:p>
          <a:p>
            <a:pPr marL="0" indent="360363" algn="just">
              <a:lnSpc>
                <a:spcPct val="110000"/>
              </a:lnSpc>
              <a:spcBef>
                <a:spcPts val="0"/>
              </a:spcBef>
              <a:buNone/>
            </a:pPr>
            <a:r>
              <a:rPr lang="uk-UA" sz="2300" dirty="0">
                <a:latin typeface="Times New Roman" pitchFamily="18" charset="0"/>
                <a:cs typeface="Times New Roman" pitchFamily="18" charset="0"/>
              </a:rPr>
              <a:t>♦ Для повітря приміщень, що проектуються і будуються та при реконструкції будинків і споруджень с постійним перебуванням людей </a:t>
            </a:r>
            <a:r>
              <a:rPr lang="uk-UA" sz="2300" dirty="0" err="1">
                <a:latin typeface="Times New Roman" pitchFamily="18" charset="0"/>
                <a:cs typeface="Times New Roman" pitchFamily="18" charset="0"/>
              </a:rPr>
              <a:t>ЕРК</a:t>
            </a:r>
            <a:r>
              <a:rPr lang="uk-UA" sz="2300" dirty="0">
                <a:latin typeface="Times New Roman" pitchFamily="18" charset="0"/>
                <a:cs typeface="Times New Roman" pitchFamily="18" charset="0"/>
              </a:rPr>
              <a:t> </a:t>
            </a:r>
            <a:r>
              <a:rPr lang="uk-UA" sz="2300" baseline="30000" dirty="0">
                <a:latin typeface="Times New Roman" pitchFamily="18" charset="0"/>
                <a:cs typeface="Times New Roman" pitchFamily="18" charset="0"/>
              </a:rPr>
              <a:t>222</a:t>
            </a:r>
            <a:r>
              <a:rPr lang="en-US" sz="2300" dirty="0" err="1">
                <a:latin typeface="Times New Roman" pitchFamily="18" charset="0"/>
                <a:cs typeface="Times New Roman" pitchFamily="18" charset="0"/>
              </a:rPr>
              <a:t>Rn</a:t>
            </a:r>
            <a:r>
              <a:rPr lang="uk-UA" sz="2300" dirty="0">
                <a:latin typeface="Times New Roman" pitchFamily="18" charset="0"/>
                <a:cs typeface="Times New Roman" pitchFamily="18" charset="0"/>
              </a:rPr>
              <a:t> не повинна перевищувати 50Бк /м</a:t>
            </a:r>
            <a:r>
              <a:rPr lang="ru-RU" sz="2300" baseline="30000" dirty="0">
                <a:latin typeface="Times New Roman" pitchFamily="18" charset="0"/>
                <a:cs typeface="Times New Roman" pitchFamily="18" charset="0"/>
              </a:rPr>
              <a:t>–3</a:t>
            </a:r>
            <a:r>
              <a:rPr lang="uk-UA" sz="2300" dirty="0">
                <a:latin typeface="Times New Roman" pitchFamily="18" charset="0"/>
                <a:cs typeface="Times New Roman" pitchFamily="18" charset="0"/>
              </a:rPr>
              <a:t>, а для </a:t>
            </a:r>
            <a:r>
              <a:rPr lang="uk-UA" sz="2300" baseline="30000" dirty="0">
                <a:latin typeface="Times New Roman" pitchFamily="18" charset="0"/>
                <a:cs typeface="Times New Roman" pitchFamily="18" charset="0"/>
              </a:rPr>
              <a:t>220</a:t>
            </a:r>
            <a:r>
              <a:rPr lang="en-US" sz="2300" dirty="0" err="1">
                <a:latin typeface="Times New Roman" pitchFamily="18" charset="0"/>
                <a:cs typeface="Times New Roman" pitchFamily="18" charset="0"/>
              </a:rPr>
              <a:t>Rn</a:t>
            </a:r>
            <a:r>
              <a:rPr lang="uk-UA" sz="2300" dirty="0">
                <a:latin typeface="Times New Roman" pitchFamily="18" charset="0"/>
                <a:cs typeface="Times New Roman" pitchFamily="18" charset="0"/>
              </a:rPr>
              <a:t> – </a:t>
            </a:r>
            <a:r>
              <a:rPr lang="ru-RU" sz="2300" dirty="0">
                <a:latin typeface="Times New Roman" pitchFamily="18" charset="0"/>
                <a:cs typeface="Times New Roman" pitchFamily="18" charset="0"/>
              </a:rPr>
              <a:t>3 </a:t>
            </a:r>
            <a:r>
              <a:rPr lang="uk-UA" sz="2300" dirty="0" err="1">
                <a:latin typeface="Times New Roman" pitchFamily="18" charset="0"/>
                <a:cs typeface="Times New Roman" pitchFamily="18" charset="0"/>
              </a:rPr>
              <a:t>Бк</a:t>
            </a:r>
            <a:r>
              <a:rPr lang="ru-RU" sz="2300" dirty="0">
                <a:latin typeface="Times New Roman" pitchFamily="18" charset="0"/>
                <a:cs typeface="Times New Roman" pitchFamily="18" charset="0"/>
              </a:rPr>
              <a:t>/</a:t>
            </a:r>
            <a:r>
              <a:rPr lang="uk-UA" sz="2300" dirty="0">
                <a:latin typeface="Times New Roman" pitchFamily="18" charset="0"/>
                <a:cs typeface="Times New Roman" pitchFamily="18" charset="0"/>
              </a:rPr>
              <a:t>м</a:t>
            </a:r>
            <a:r>
              <a:rPr lang="ru-RU" sz="2300" baseline="30000" dirty="0">
                <a:latin typeface="Times New Roman" pitchFamily="18" charset="0"/>
                <a:cs typeface="Times New Roman" pitchFamily="18" charset="0"/>
              </a:rPr>
              <a:t>–3</a:t>
            </a:r>
            <a:r>
              <a:rPr lang="uk-UA" sz="2300" dirty="0">
                <a:latin typeface="Times New Roman" pitchFamily="18" charset="0"/>
                <a:cs typeface="Times New Roman" pitchFamily="18" charset="0"/>
              </a:rPr>
              <a:t>.</a:t>
            </a:r>
          </a:p>
          <a:p>
            <a:pPr marL="0" indent="360363" algn="just">
              <a:lnSpc>
                <a:spcPct val="110000"/>
              </a:lnSpc>
              <a:spcBef>
                <a:spcPts val="0"/>
              </a:spcBef>
              <a:buNone/>
            </a:pPr>
            <a:r>
              <a:rPr lang="uk-UA" sz="2300" dirty="0">
                <a:latin typeface="Times New Roman" pitchFamily="18" charset="0"/>
                <a:cs typeface="Times New Roman" pitchFamily="18" charset="0"/>
              </a:rPr>
              <a:t>♦ БРК </a:t>
            </a:r>
            <a:r>
              <a:rPr lang="uk-UA" sz="2300" baseline="30000" dirty="0">
                <a:latin typeface="Times New Roman" pitchFamily="18" charset="0"/>
                <a:cs typeface="Times New Roman" pitchFamily="18" charset="0"/>
              </a:rPr>
              <a:t>222</a:t>
            </a:r>
            <a:r>
              <a:rPr lang="uk-UA" sz="2300" dirty="0">
                <a:latin typeface="Times New Roman" pitchFamily="18" charset="0"/>
                <a:cs typeface="Times New Roman" pitchFamily="18" charset="0"/>
              </a:rPr>
              <a:t> </a:t>
            </a:r>
            <a:r>
              <a:rPr lang="en-US" sz="2300" dirty="0" err="1">
                <a:latin typeface="Times New Roman" pitchFamily="18" charset="0"/>
                <a:cs typeface="Times New Roman" pitchFamily="18" charset="0"/>
              </a:rPr>
              <a:t>Rn</a:t>
            </a:r>
            <a:r>
              <a:rPr lang="uk-UA" sz="2300" dirty="0">
                <a:latin typeface="Times New Roman" pitchFamily="18" charset="0"/>
                <a:cs typeface="Times New Roman" pitchFamily="18" charset="0"/>
              </a:rPr>
              <a:t> у повітрі будинків, що експлуатуються з постійним перебуванням людей не повинна перевищувати 100 </a:t>
            </a:r>
            <a:r>
              <a:rPr lang="uk-UA" sz="2300" dirty="0" err="1">
                <a:latin typeface="Times New Roman" pitchFamily="18" charset="0"/>
                <a:cs typeface="Times New Roman" pitchFamily="18" charset="0"/>
              </a:rPr>
              <a:t>Бк</a:t>
            </a:r>
            <a:r>
              <a:rPr lang="uk-UA" sz="2300" dirty="0">
                <a:latin typeface="Times New Roman" pitchFamily="18" charset="0"/>
                <a:cs typeface="Times New Roman" pitchFamily="18" charset="0"/>
              </a:rPr>
              <a:t> /м</a:t>
            </a:r>
            <a:r>
              <a:rPr lang="ru-RU" sz="2300" baseline="30000" dirty="0">
                <a:latin typeface="Times New Roman" pitchFamily="18" charset="0"/>
                <a:cs typeface="Times New Roman" pitchFamily="18" charset="0"/>
              </a:rPr>
              <a:t>–</a:t>
            </a:r>
            <a:r>
              <a:rPr lang="uk-UA" sz="2300" baseline="30000" dirty="0">
                <a:latin typeface="Times New Roman" pitchFamily="18" charset="0"/>
                <a:cs typeface="Times New Roman" pitchFamily="18" charset="0"/>
              </a:rPr>
              <a:t>3</a:t>
            </a:r>
            <a:r>
              <a:rPr lang="uk-UA" sz="2300" dirty="0">
                <a:latin typeface="Times New Roman" pitchFamily="18" charset="0"/>
                <a:cs typeface="Times New Roman" pitchFamily="18" charset="0"/>
              </a:rPr>
              <a:t>, а для </a:t>
            </a:r>
            <a:r>
              <a:rPr lang="uk-UA" sz="2300" baseline="30000" dirty="0">
                <a:latin typeface="Times New Roman" pitchFamily="18" charset="0"/>
                <a:cs typeface="Times New Roman" pitchFamily="18" charset="0"/>
              </a:rPr>
              <a:t>220</a:t>
            </a:r>
            <a:r>
              <a:rPr lang="en-US" sz="2300" dirty="0" err="1">
                <a:latin typeface="Times New Roman" pitchFamily="18" charset="0"/>
                <a:cs typeface="Times New Roman" pitchFamily="18" charset="0"/>
              </a:rPr>
              <a:t>Rn</a:t>
            </a:r>
            <a:r>
              <a:rPr lang="uk-UA" sz="2300" dirty="0">
                <a:latin typeface="Times New Roman" pitchFamily="18" charset="0"/>
                <a:cs typeface="Times New Roman" pitchFamily="18" charset="0"/>
              </a:rPr>
              <a:t> – 6 </a:t>
            </a:r>
            <a:r>
              <a:rPr lang="uk-UA" sz="2300" dirty="0" err="1">
                <a:latin typeface="Times New Roman" pitchFamily="18" charset="0"/>
                <a:cs typeface="Times New Roman" pitchFamily="18" charset="0"/>
              </a:rPr>
              <a:t>Бк</a:t>
            </a:r>
            <a:r>
              <a:rPr lang="uk-UA" sz="2300" dirty="0">
                <a:latin typeface="Times New Roman" pitchFamily="18" charset="0"/>
                <a:cs typeface="Times New Roman" pitchFamily="18" charset="0"/>
              </a:rPr>
              <a:t>/м</a:t>
            </a:r>
            <a:r>
              <a:rPr lang="ru-RU" sz="2300" baseline="30000" dirty="0">
                <a:latin typeface="Times New Roman" pitchFamily="18" charset="0"/>
                <a:cs typeface="Times New Roman" pitchFamily="18" charset="0"/>
              </a:rPr>
              <a:t>–3</a:t>
            </a:r>
            <a:r>
              <a:rPr lang="uk-UA" sz="2300" dirty="0">
                <a:latin typeface="Times New Roman" pitchFamily="18" charset="0"/>
                <a:cs typeface="Times New Roman" pitchFamily="18" charset="0"/>
              </a:rPr>
              <a:t>.</a:t>
            </a:r>
          </a:p>
        </p:txBody>
      </p:sp>
      <p:sp>
        <p:nvSpPr>
          <p:cNvPr id="2" name="Номер слайда 1"/>
          <p:cNvSpPr>
            <a:spLocks noGrp="1"/>
          </p:cNvSpPr>
          <p:nvPr>
            <p:ph type="sldNum" sz="quarter" idx="12"/>
          </p:nvPr>
        </p:nvSpPr>
        <p:spPr/>
        <p:txBody>
          <a:bodyPr/>
          <a:lstStyle/>
          <a:p>
            <a:fld id="{D07DC24B-8650-405F-98BC-E78A8ACB2E7F}" type="slidenum">
              <a:rPr lang="uk-UA" smtClean="0"/>
              <a:pPr/>
              <a:t>34</a:t>
            </a:fld>
            <a:endParaRPr lang="uk-UA"/>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15636" y="415637"/>
            <a:ext cx="6844146" cy="6206836"/>
          </a:xfrm>
        </p:spPr>
        <p:txBody>
          <a:bodyPr>
            <a:noAutofit/>
          </a:bodyPr>
          <a:lstStyle/>
          <a:p>
            <a:pPr marL="0" indent="360363" algn="just">
              <a:lnSpc>
                <a:spcPct val="100000"/>
              </a:lnSpc>
              <a:spcBef>
                <a:spcPts val="200"/>
              </a:spcBef>
              <a:buNone/>
            </a:pPr>
            <a:r>
              <a:rPr lang="uk-UA" sz="2200" b="1" dirty="0">
                <a:latin typeface="Times New Roman" pitchFamily="18" charset="0"/>
                <a:cs typeface="Times New Roman" pitchFamily="18" charset="0"/>
              </a:rPr>
              <a:t>Вимоги норм радіаційної безпеки в Україні</a:t>
            </a:r>
            <a:endParaRPr lang="uk-UA" sz="2200" dirty="0">
              <a:latin typeface="Times New Roman" pitchFamily="18" charset="0"/>
              <a:cs typeface="Times New Roman" pitchFamily="18" charset="0"/>
            </a:endParaRPr>
          </a:p>
          <a:p>
            <a:pPr marL="0" indent="360363" algn="just">
              <a:lnSpc>
                <a:spcPct val="100000"/>
              </a:lnSpc>
              <a:spcBef>
                <a:spcPts val="200"/>
              </a:spcBef>
              <a:buNone/>
            </a:pPr>
            <a:r>
              <a:rPr lang="uk-UA" sz="2200" dirty="0">
                <a:latin typeface="Times New Roman" pitchFamily="18" charset="0"/>
                <a:cs typeface="Times New Roman" pitchFamily="18" charset="0"/>
              </a:rPr>
              <a:t>Нормами радіаційної безпеки України  встановлені такі категорії осіб, що зазнають опромінювання:</a:t>
            </a:r>
            <a:r>
              <a:rPr lang="en-US" sz="2200" dirty="0">
                <a:latin typeface="Times New Roman" pitchFamily="18" charset="0"/>
                <a:cs typeface="Times New Roman" pitchFamily="18" charset="0"/>
              </a:rPr>
              <a:t> </a:t>
            </a:r>
            <a:endParaRPr lang="uk-UA" sz="2200" dirty="0">
              <a:latin typeface="Times New Roman" pitchFamily="18" charset="0"/>
              <a:cs typeface="Times New Roman" pitchFamily="18" charset="0"/>
            </a:endParaRPr>
          </a:p>
          <a:p>
            <a:pPr marL="0" indent="360363" algn="just">
              <a:lnSpc>
                <a:spcPct val="100000"/>
              </a:lnSpc>
              <a:spcBef>
                <a:spcPts val="200"/>
              </a:spcBef>
            </a:pPr>
            <a:r>
              <a:rPr lang="uk-UA" sz="2200" b="1" dirty="0">
                <a:latin typeface="Times New Roman" pitchFamily="18" charset="0"/>
                <a:cs typeface="Times New Roman" pitchFamily="18" charset="0"/>
              </a:rPr>
              <a:t>категорія А (спеціальний персонал) </a:t>
            </a:r>
            <a:endParaRPr lang="uk-UA" sz="2200" dirty="0">
              <a:latin typeface="Times New Roman" pitchFamily="18" charset="0"/>
              <a:cs typeface="Times New Roman" pitchFamily="18" charset="0"/>
            </a:endParaRPr>
          </a:p>
          <a:p>
            <a:pPr marL="0" indent="360363" algn="just">
              <a:lnSpc>
                <a:spcPct val="100000"/>
              </a:lnSpc>
              <a:spcBef>
                <a:spcPts val="200"/>
              </a:spcBef>
              <a:buNone/>
            </a:pPr>
            <a:r>
              <a:rPr lang="uk-UA" sz="2200" dirty="0">
                <a:latin typeface="Times New Roman" pitchFamily="18" charset="0"/>
                <a:cs typeface="Times New Roman" pitchFamily="18" charset="0"/>
              </a:rPr>
              <a:t>– особи, які постійно чи тимчасово працюють безпосередньо з джерелами іонізуючого випромінювання;</a:t>
            </a:r>
          </a:p>
          <a:p>
            <a:pPr marL="0" indent="360363" algn="just">
              <a:lnSpc>
                <a:spcPct val="100000"/>
              </a:lnSpc>
              <a:spcBef>
                <a:spcPts val="200"/>
              </a:spcBef>
            </a:pPr>
            <a:r>
              <a:rPr lang="uk-UA" sz="2200" b="1" dirty="0">
                <a:latin typeface="Times New Roman" pitchFamily="18" charset="0"/>
                <a:cs typeface="Times New Roman" pitchFamily="18" charset="0"/>
              </a:rPr>
              <a:t>категорія Б (додатковий персонал) </a:t>
            </a:r>
            <a:endParaRPr lang="uk-UA" sz="2200" dirty="0">
              <a:latin typeface="Times New Roman" pitchFamily="18" charset="0"/>
              <a:cs typeface="Times New Roman" pitchFamily="18" charset="0"/>
            </a:endParaRPr>
          </a:p>
          <a:p>
            <a:pPr marL="0" indent="360363" algn="just">
              <a:lnSpc>
                <a:spcPct val="100000"/>
              </a:lnSpc>
              <a:spcBef>
                <a:spcPts val="200"/>
              </a:spcBef>
              <a:buNone/>
            </a:pPr>
            <a:r>
              <a:rPr lang="uk-UA" sz="2200" dirty="0">
                <a:latin typeface="Times New Roman" pitchFamily="18" charset="0"/>
                <a:cs typeface="Times New Roman" pitchFamily="18" charset="0"/>
              </a:rPr>
              <a:t>– особи, що безпосередньо не проводять робіт з джерелами іонізуючого випромінювання, проте у зв’язку з розташуванням робочих місць у приміщеннях або на промислових майданчиках об’єктів з </a:t>
            </a:r>
            <a:r>
              <a:rPr lang="uk-UA" sz="2200" dirty="0" err="1">
                <a:latin typeface="Times New Roman" pitchFamily="18" charset="0"/>
                <a:cs typeface="Times New Roman" pitchFamily="18" charset="0"/>
              </a:rPr>
              <a:t>радіаційноядерними</a:t>
            </a:r>
            <a:r>
              <a:rPr lang="uk-UA" sz="2200" dirty="0">
                <a:latin typeface="Times New Roman" pitchFamily="18" charset="0"/>
                <a:cs typeface="Times New Roman" pitchFamily="18" charset="0"/>
              </a:rPr>
              <a:t> технологіями можуть отримати додаткове опромінення;</a:t>
            </a:r>
            <a:r>
              <a:rPr lang="en-US" sz="2200" dirty="0">
                <a:latin typeface="Times New Roman" pitchFamily="18" charset="0"/>
                <a:cs typeface="Times New Roman" pitchFamily="18" charset="0"/>
              </a:rPr>
              <a:t> </a:t>
            </a:r>
            <a:endParaRPr lang="uk-UA" sz="2200" dirty="0">
              <a:latin typeface="Times New Roman" pitchFamily="18" charset="0"/>
              <a:cs typeface="Times New Roman" pitchFamily="18" charset="0"/>
            </a:endParaRPr>
          </a:p>
          <a:p>
            <a:pPr marL="0" indent="360363" algn="just">
              <a:lnSpc>
                <a:spcPct val="100000"/>
              </a:lnSpc>
              <a:spcBef>
                <a:spcPts val="200"/>
              </a:spcBef>
            </a:pPr>
            <a:r>
              <a:rPr lang="uk-UA" sz="2200" b="1" dirty="0">
                <a:latin typeface="Times New Roman" pitchFamily="18" charset="0"/>
                <a:cs typeface="Times New Roman" pitchFamily="18" charset="0"/>
              </a:rPr>
              <a:t>категорія В (населення) </a:t>
            </a:r>
            <a:r>
              <a:rPr lang="uk-UA" sz="2200" dirty="0">
                <a:latin typeface="Times New Roman" pitchFamily="18" charset="0"/>
                <a:cs typeface="Times New Roman" pitchFamily="18" charset="0"/>
              </a:rPr>
              <a:t>– решта населення країни. </a:t>
            </a:r>
          </a:p>
          <a:p>
            <a:pPr marL="0" indent="360363" algn="just">
              <a:lnSpc>
                <a:spcPct val="100000"/>
              </a:lnSpc>
              <a:spcBef>
                <a:spcPts val="200"/>
              </a:spcBef>
              <a:buNone/>
            </a:pPr>
            <a:r>
              <a:rPr lang="uk-UA" sz="2200" dirty="0">
                <a:latin typeface="Times New Roman" pitchFamily="18" charset="0"/>
                <a:cs typeface="Times New Roman" pitchFamily="18" charset="0"/>
              </a:rPr>
              <a:t>Крім цього, є ще такі під категорії населення: медичний персонал і добровольці (ліквідатори).</a:t>
            </a:r>
          </a:p>
        </p:txBody>
      </p:sp>
      <p:sp>
        <p:nvSpPr>
          <p:cNvPr id="4" name="Номер слайда 3"/>
          <p:cNvSpPr>
            <a:spLocks noGrp="1"/>
          </p:cNvSpPr>
          <p:nvPr>
            <p:ph type="sldNum" sz="quarter" idx="12"/>
          </p:nvPr>
        </p:nvSpPr>
        <p:spPr/>
        <p:txBody>
          <a:bodyPr/>
          <a:lstStyle/>
          <a:p>
            <a:fld id="{D07DC24B-8650-405F-98BC-E78A8ACB2E7F}" type="slidenum">
              <a:rPr lang="uk-UA" smtClean="0"/>
              <a:pPr/>
              <a:t>35</a:t>
            </a:fld>
            <a:endParaRPr lang="uk-UA"/>
          </a:p>
        </p:txBody>
      </p:sp>
      <p:pic>
        <p:nvPicPr>
          <p:cNvPr id="40962" name="Picture 2"/>
          <p:cNvPicPr>
            <a:picLocks noChangeAspect="1" noChangeArrowheads="1"/>
          </p:cNvPicPr>
          <p:nvPr/>
        </p:nvPicPr>
        <p:blipFill>
          <a:blip r:embed="rId2" cstate="print"/>
          <a:srcRect/>
          <a:stretch>
            <a:fillRect/>
          </a:stretch>
        </p:blipFill>
        <p:spPr bwMode="auto">
          <a:xfrm>
            <a:off x="7455911" y="249382"/>
            <a:ext cx="4514416" cy="6360711"/>
          </a:xfrm>
          <a:prstGeom prst="rect">
            <a:avLst/>
          </a:prstGeom>
          <a:noFill/>
          <a:ln w="9525">
            <a:noFill/>
            <a:miter lim="800000"/>
            <a:headEnd/>
            <a:tailEnd/>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36417" y="273916"/>
            <a:ext cx="11326091" cy="4351338"/>
          </a:xfrm>
        </p:spPr>
        <p:txBody>
          <a:bodyPr>
            <a:noAutofit/>
          </a:bodyPr>
          <a:lstStyle/>
          <a:p>
            <a:pPr marL="0" indent="360363" algn="just">
              <a:lnSpc>
                <a:spcPct val="100000"/>
              </a:lnSpc>
              <a:spcBef>
                <a:spcPts val="200"/>
              </a:spcBef>
              <a:buNone/>
            </a:pPr>
            <a:r>
              <a:rPr lang="uk-UA" sz="2400" dirty="0">
                <a:latin typeface="Times New Roman" pitchFamily="18" charset="0"/>
                <a:cs typeface="Times New Roman" pitchFamily="18" charset="0"/>
              </a:rPr>
              <a:t>У сучасному нормуванні радіаційної безпеки в Україні розглянуті питання, що стосуються особливостей опромінення різних категорій осіб:</a:t>
            </a:r>
          </a:p>
          <a:p>
            <a:pPr marL="0" indent="360363" algn="just">
              <a:lnSpc>
                <a:spcPct val="100000"/>
              </a:lnSpc>
              <a:spcBef>
                <a:spcPts val="200"/>
              </a:spcBef>
              <a:buNone/>
            </a:pPr>
            <a:r>
              <a:rPr lang="uk-UA" sz="2400" dirty="0">
                <a:latin typeface="Times New Roman" pitchFamily="18" charset="0"/>
                <a:cs typeface="Times New Roman" pitchFamily="18" charset="0"/>
                <a:sym typeface="Wingdings"/>
              </a:rPr>
              <a:t></a:t>
            </a:r>
            <a:r>
              <a:rPr lang="uk-UA" sz="2400" dirty="0">
                <a:latin typeface="Times New Roman" pitchFamily="18" charset="0"/>
                <a:cs typeface="Times New Roman" pitchFamily="18" charset="0"/>
              </a:rPr>
              <a:t> рівні опромінення спеціального персоналу (категорія А), умов його підвищення у разі радіаційної аварії;</a:t>
            </a:r>
          </a:p>
          <a:p>
            <a:pPr marL="0" indent="360363" algn="just">
              <a:lnSpc>
                <a:spcPct val="100000"/>
              </a:lnSpc>
              <a:spcBef>
                <a:spcPts val="200"/>
              </a:spcBef>
              <a:buNone/>
            </a:pPr>
            <a:r>
              <a:rPr lang="uk-UA" sz="2400" dirty="0">
                <a:latin typeface="Times New Roman" pitchFamily="18" charset="0"/>
                <a:cs typeface="Times New Roman" pitchFamily="18" charset="0"/>
                <a:sym typeface="Wingdings"/>
              </a:rPr>
              <a:t></a:t>
            </a:r>
            <a:r>
              <a:rPr lang="uk-UA" sz="2400" dirty="0">
                <a:latin typeface="Times New Roman" pitchFamily="18" charset="0"/>
                <a:cs typeface="Times New Roman" pitchFamily="18" charset="0"/>
              </a:rPr>
              <a:t> рівні опромінення додаткового персоналу (категорія Б);</a:t>
            </a:r>
          </a:p>
          <a:p>
            <a:pPr marL="0" indent="360363" algn="just">
              <a:lnSpc>
                <a:spcPct val="100000"/>
              </a:lnSpc>
              <a:spcBef>
                <a:spcPts val="200"/>
              </a:spcBef>
              <a:buNone/>
            </a:pPr>
            <a:r>
              <a:rPr lang="uk-UA" sz="2400" dirty="0">
                <a:latin typeface="Times New Roman" pitchFamily="18" charset="0"/>
                <a:cs typeface="Times New Roman" pitchFamily="18" charset="0"/>
                <a:sym typeface="Wingdings"/>
              </a:rPr>
              <a:t></a:t>
            </a:r>
            <a:r>
              <a:rPr lang="uk-UA" sz="2400" dirty="0">
                <a:latin typeface="Times New Roman" pitchFamily="18" charset="0"/>
                <a:cs typeface="Times New Roman" pitchFamily="18" charset="0"/>
              </a:rPr>
              <a:t> рівні опромінення населення (категорія В);</a:t>
            </a:r>
          </a:p>
          <a:p>
            <a:pPr marL="0" indent="360363" algn="just">
              <a:lnSpc>
                <a:spcPct val="100000"/>
              </a:lnSpc>
              <a:spcBef>
                <a:spcPts val="200"/>
              </a:spcBef>
              <a:buNone/>
            </a:pPr>
            <a:r>
              <a:rPr lang="uk-UA" sz="2400" dirty="0">
                <a:latin typeface="Times New Roman" pitchFamily="18" charset="0"/>
                <a:cs typeface="Times New Roman" pitchFamily="18" charset="0"/>
                <a:sym typeface="Wingdings"/>
              </a:rPr>
              <a:t></a:t>
            </a:r>
            <a:r>
              <a:rPr lang="uk-UA" sz="2400" dirty="0">
                <a:latin typeface="Times New Roman" pitchFamily="18" charset="0"/>
                <a:cs typeface="Times New Roman" pitchFamily="18" charset="0"/>
              </a:rPr>
              <a:t> радіаційно-гігієнічні рівні медичного опромінення різних груп хворих;</a:t>
            </a:r>
          </a:p>
          <a:p>
            <a:pPr marL="0" indent="360363" algn="just">
              <a:lnSpc>
                <a:spcPct val="100000"/>
              </a:lnSpc>
              <a:spcBef>
                <a:spcPts val="200"/>
              </a:spcBef>
              <a:buNone/>
            </a:pPr>
            <a:r>
              <a:rPr lang="uk-UA" sz="2400" dirty="0">
                <a:latin typeface="Times New Roman" pitchFamily="18" charset="0"/>
                <a:cs typeface="Times New Roman" pitchFamily="18" charset="0"/>
                <a:sym typeface="Wingdings"/>
              </a:rPr>
              <a:t></a:t>
            </a:r>
            <a:r>
              <a:rPr lang="uk-UA" sz="2400" dirty="0">
                <a:latin typeface="Times New Roman" pitchFamily="18" charset="0"/>
                <a:cs typeface="Times New Roman" pitchFamily="18" charset="0"/>
              </a:rPr>
              <a:t> радіаційно-гігієнічні рівні опромінення осіб, що причетні до ліквідації радіаційної аварії, зокрема для персоналу і населення, яке проживає в зоні відчуження.</a:t>
            </a:r>
          </a:p>
          <a:p>
            <a:pPr marL="6635750" indent="263525" algn="just">
              <a:lnSpc>
                <a:spcPct val="100000"/>
              </a:lnSpc>
              <a:spcBef>
                <a:spcPts val="200"/>
              </a:spcBef>
              <a:buNone/>
              <a:tabLst>
                <a:tab pos="6096000" algn="l"/>
              </a:tabLst>
            </a:pPr>
            <a:endParaRPr lang="uk-UA" sz="1100" dirty="0">
              <a:latin typeface="Times New Roman" pitchFamily="18" charset="0"/>
              <a:cs typeface="Times New Roman" pitchFamily="18" charset="0"/>
            </a:endParaRPr>
          </a:p>
          <a:p>
            <a:pPr marL="6635750" indent="263525" algn="just">
              <a:lnSpc>
                <a:spcPct val="100000"/>
              </a:lnSpc>
              <a:spcBef>
                <a:spcPts val="200"/>
              </a:spcBef>
              <a:buNone/>
              <a:tabLst>
                <a:tab pos="6096000" algn="l"/>
              </a:tabLst>
            </a:pPr>
            <a:r>
              <a:rPr lang="uk-UA" sz="2400" dirty="0">
                <a:latin typeface="Times New Roman" pitchFamily="18" charset="0"/>
                <a:cs typeface="Times New Roman" pitchFamily="18" charset="0"/>
              </a:rPr>
              <a:t>Саме для наведених категорій осіб розраховані ліміти припустимих доз та ступені радіоактивного опромінення населення</a:t>
            </a:r>
            <a:r>
              <a:rPr lang="en-US" sz="2400" dirty="0">
                <a:latin typeface="Times New Roman" pitchFamily="18" charset="0"/>
                <a:cs typeface="Times New Roman" pitchFamily="18" charset="0"/>
              </a:rPr>
              <a:t> </a:t>
            </a:r>
            <a:r>
              <a:rPr lang="uk-UA" sz="2400" dirty="0">
                <a:latin typeface="Times New Roman" pitchFamily="18" charset="0"/>
                <a:cs typeface="Times New Roman" pitchFamily="18" charset="0"/>
              </a:rPr>
              <a:t>в</a:t>
            </a:r>
            <a:r>
              <a:rPr lang="en-US" sz="2400" dirty="0">
                <a:latin typeface="Times New Roman" pitchFamily="18" charset="0"/>
                <a:cs typeface="Times New Roman" pitchFamily="18" charset="0"/>
              </a:rPr>
              <a:t> </a:t>
            </a:r>
            <a:r>
              <a:rPr lang="uk-UA" b="1" dirty="0" err="1"/>
              <a:t>мЗв</a:t>
            </a:r>
            <a:r>
              <a:rPr lang="uk-UA" dirty="0">
                <a:latin typeface="Times New Roman" pitchFamily="18" charset="0"/>
                <a:cs typeface="Times New Roman" pitchFamily="18" charset="0"/>
              </a:rPr>
              <a:t>.</a:t>
            </a:r>
            <a:endParaRPr lang="uk-UA" sz="24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D07DC24B-8650-405F-98BC-E78A8ACB2E7F}" type="slidenum">
              <a:rPr lang="uk-UA" smtClean="0"/>
              <a:pPr/>
              <a:t>36</a:t>
            </a:fld>
            <a:endParaRPr lang="uk-UA"/>
          </a:p>
        </p:txBody>
      </p:sp>
      <p:pic>
        <p:nvPicPr>
          <p:cNvPr id="41986" name="Picture 2"/>
          <p:cNvPicPr>
            <a:picLocks noChangeAspect="1" noChangeArrowheads="1"/>
          </p:cNvPicPr>
          <p:nvPr/>
        </p:nvPicPr>
        <p:blipFill>
          <a:blip r:embed="rId2" cstate="print"/>
          <a:srcRect/>
          <a:stretch>
            <a:fillRect/>
          </a:stretch>
        </p:blipFill>
        <p:spPr bwMode="auto">
          <a:xfrm>
            <a:off x="0" y="4142508"/>
            <a:ext cx="7125270" cy="2272145"/>
          </a:xfrm>
          <a:prstGeom prst="rect">
            <a:avLst/>
          </a:prstGeom>
          <a:noFill/>
          <a:ln w="9525">
            <a:noFill/>
            <a:miter lim="800000"/>
            <a:headEnd/>
            <a:tailEnd/>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98764" y="387927"/>
            <a:ext cx="11333017" cy="6109854"/>
          </a:xfrm>
        </p:spPr>
        <p:txBody>
          <a:bodyPr>
            <a:noAutofit/>
          </a:bodyPr>
          <a:lstStyle/>
          <a:p>
            <a:pPr marL="0" indent="360363" algn="just">
              <a:lnSpc>
                <a:spcPct val="100000"/>
              </a:lnSpc>
              <a:spcBef>
                <a:spcPts val="0"/>
              </a:spcBef>
              <a:buNone/>
            </a:pPr>
            <a:r>
              <a:rPr lang="uk-UA" sz="2100" dirty="0">
                <a:latin typeface="Times New Roman" pitchFamily="18" charset="0"/>
                <a:cs typeface="Times New Roman" pitchFamily="18" charset="0"/>
              </a:rPr>
              <a:t>З метою захисту населення від впливу іонізуючого випромінювання юридичні та фізичні особи, які здійснюють практичну діяльність, </a:t>
            </a:r>
            <a:r>
              <a:rPr lang="uk-UA" sz="2100" b="1" dirty="0">
                <a:latin typeface="Times New Roman" pitchFamily="18" charset="0"/>
                <a:cs typeface="Times New Roman" pitchFamily="18" charset="0"/>
              </a:rPr>
              <a:t>зобов'язані</a:t>
            </a:r>
            <a:r>
              <a:rPr lang="uk-UA" sz="2100" dirty="0">
                <a:latin typeface="Times New Roman" pitchFamily="18" charset="0"/>
                <a:cs typeface="Times New Roman" pitchFamily="18" charset="0"/>
              </a:rPr>
              <a:t>:</a:t>
            </a:r>
          </a:p>
          <a:p>
            <a:pPr marL="0" lvl="0" indent="360363" algn="just">
              <a:lnSpc>
                <a:spcPct val="100000"/>
              </a:lnSpc>
              <a:spcBef>
                <a:spcPts val="0"/>
              </a:spcBef>
              <a:buFont typeface="+mj-lt"/>
              <a:buAutoNum type="arabicPeriod"/>
            </a:pPr>
            <a:r>
              <a:rPr lang="uk-UA" sz="2100" dirty="0">
                <a:latin typeface="Times New Roman" pitchFamily="18" charset="0"/>
                <a:cs typeface="Times New Roman" pitchFamily="18" charset="0"/>
              </a:rPr>
              <a:t>здійснювати систематичний контроль за радіаційним станом робочих місць, приміщень, території, в санітарно-захисних зонах та зонах спостережень, а також за викидами і скидами радіоактивних речовин;</a:t>
            </a:r>
          </a:p>
          <a:p>
            <a:pPr marL="0" lvl="0" indent="360363" algn="just">
              <a:lnSpc>
                <a:spcPct val="100000"/>
              </a:lnSpc>
              <a:spcBef>
                <a:spcPts val="0"/>
              </a:spcBef>
              <a:buFont typeface="+mj-lt"/>
              <a:buAutoNum type="arabicPeriod"/>
            </a:pPr>
            <a:r>
              <a:rPr lang="uk-UA" sz="2100" dirty="0">
                <a:latin typeface="Times New Roman" pitchFamily="18" charset="0"/>
                <a:cs typeface="Times New Roman" pitchFamily="18" charset="0"/>
              </a:rPr>
              <a:t>розробляти </a:t>
            </a:r>
            <a:r>
              <a:rPr lang="uk-UA" sz="2100" dirty="0" err="1">
                <a:latin typeface="Times New Roman" pitchFamily="18" charset="0"/>
                <a:cs typeface="Times New Roman" pitchFamily="18" charset="0"/>
              </a:rPr>
              <a:t>обгрунтування</a:t>
            </a:r>
            <a:r>
              <a:rPr lang="uk-UA" sz="2100" dirty="0">
                <a:latin typeface="Times New Roman" pitchFamily="18" charset="0"/>
                <a:cs typeface="Times New Roman" pitchFamily="18" charset="0"/>
              </a:rPr>
              <a:t> додержання норм радіаційної безпеки щодо нової (модернізованої) продукції, матеріалів і речовин, технологічних процесів і виробництв;</a:t>
            </a:r>
          </a:p>
          <a:p>
            <a:pPr marL="0" lvl="0" indent="360363" algn="just">
              <a:lnSpc>
                <a:spcPct val="100000"/>
              </a:lnSpc>
              <a:spcBef>
                <a:spcPts val="0"/>
              </a:spcBef>
              <a:buFont typeface="+mj-lt"/>
              <a:buAutoNum type="arabicPeriod"/>
            </a:pPr>
            <a:r>
              <a:rPr lang="uk-UA" sz="2100" dirty="0">
                <a:latin typeface="Times New Roman" pitchFamily="18" charset="0"/>
                <a:cs typeface="Times New Roman" pitchFamily="18" charset="0"/>
              </a:rPr>
              <a:t>планувати і проводити заходи щодо забезпечення захисту людини від впливу іонізуючого випромінювання;</a:t>
            </a:r>
          </a:p>
          <a:p>
            <a:pPr marL="0" lvl="0" indent="360363" algn="just">
              <a:lnSpc>
                <a:spcPct val="100000"/>
              </a:lnSpc>
              <a:spcBef>
                <a:spcPts val="0"/>
              </a:spcBef>
              <a:buFont typeface="+mj-lt"/>
              <a:buAutoNum type="arabicPeriod"/>
            </a:pPr>
            <a:r>
              <a:rPr lang="uk-UA" sz="2100" dirty="0">
                <a:latin typeface="Times New Roman" pitchFamily="18" charset="0"/>
                <a:cs typeface="Times New Roman" pitchFamily="18" charset="0"/>
              </a:rPr>
              <a:t>здійснювати контроль і облік індивідуальних доз опромінення персоналу;</a:t>
            </a:r>
          </a:p>
          <a:p>
            <a:pPr marL="0" lvl="0" indent="360363" algn="just">
              <a:lnSpc>
                <a:spcPct val="100000"/>
              </a:lnSpc>
              <a:spcBef>
                <a:spcPts val="0"/>
              </a:spcBef>
              <a:buFont typeface="+mj-lt"/>
              <a:buAutoNum type="arabicPeriod"/>
            </a:pPr>
            <a:r>
              <a:rPr lang="uk-UA" sz="2100" dirty="0">
                <a:latin typeface="Times New Roman" pitchFamily="18" charset="0"/>
                <a:cs typeface="Times New Roman" pitchFamily="18" charset="0"/>
              </a:rPr>
              <a:t>організовувати проведення періодичних медичних оглядів персоналу;</a:t>
            </a:r>
          </a:p>
          <a:p>
            <a:pPr marL="0" lvl="0" indent="360363" algn="just">
              <a:lnSpc>
                <a:spcPct val="100000"/>
              </a:lnSpc>
              <a:spcBef>
                <a:spcPts val="0"/>
              </a:spcBef>
              <a:buFont typeface="+mj-lt"/>
              <a:buAutoNum type="arabicPeriod"/>
            </a:pPr>
            <a:r>
              <a:rPr lang="uk-UA" sz="2100" dirty="0">
                <a:latin typeface="Times New Roman" pitchFamily="18" charset="0"/>
                <a:cs typeface="Times New Roman" pitchFamily="18" charset="0"/>
              </a:rPr>
              <a:t>регулярно інформувати персонал щодо рівнів іонізуючого випромінювання на робочих місцях та значення отриманих ним доз опромінення;</a:t>
            </a:r>
          </a:p>
          <a:p>
            <a:pPr marL="0" lvl="0" indent="360363" algn="just">
              <a:lnSpc>
                <a:spcPct val="100000"/>
              </a:lnSpc>
              <a:spcBef>
                <a:spcPts val="0"/>
              </a:spcBef>
              <a:buFont typeface="+mj-lt"/>
              <a:buAutoNum type="arabicPeriod"/>
            </a:pPr>
            <a:r>
              <a:rPr lang="uk-UA" sz="2100" dirty="0">
                <a:latin typeface="Times New Roman" pitchFamily="18" charset="0"/>
                <a:cs typeface="Times New Roman" pitchFamily="18" charset="0"/>
              </a:rPr>
              <a:t>своєчасно інформувати органи виконавчої влади та органи місцевого самоврядування, органи державного регулювання ядерної та радіаційної безпеки щодо виникнення аварійних ситуацій, порушень технологічних регламентів, які створюють загрозу для безпеки людини;</a:t>
            </a:r>
          </a:p>
          <a:p>
            <a:pPr marL="0" lvl="0" indent="360363" algn="just">
              <a:lnSpc>
                <a:spcPct val="100000"/>
              </a:lnSpc>
              <a:spcBef>
                <a:spcPts val="0"/>
              </a:spcBef>
              <a:buFont typeface="+mj-lt"/>
              <a:buAutoNum type="arabicPeriod"/>
            </a:pPr>
            <a:r>
              <a:rPr lang="uk-UA" sz="2100" dirty="0">
                <a:latin typeface="Times New Roman" pitchFamily="18" charset="0"/>
                <a:cs typeface="Times New Roman" pitchFamily="18" charset="0"/>
              </a:rPr>
              <a:t>забезпечувати реалізацію прав громадян та їх об'єднань на надання інформації щодо стану захисту людини від впливу іонізуючого випромінювання.</a:t>
            </a:r>
          </a:p>
        </p:txBody>
      </p:sp>
      <p:sp>
        <p:nvSpPr>
          <p:cNvPr id="4" name="Номер слайда 3"/>
          <p:cNvSpPr>
            <a:spLocks noGrp="1"/>
          </p:cNvSpPr>
          <p:nvPr>
            <p:ph type="sldNum" sz="quarter" idx="12"/>
          </p:nvPr>
        </p:nvSpPr>
        <p:spPr/>
        <p:txBody>
          <a:bodyPr/>
          <a:lstStyle/>
          <a:p>
            <a:fld id="{D07DC24B-8650-405F-98BC-E78A8ACB2E7F}" type="slidenum">
              <a:rPr lang="uk-UA" smtClean="0"/>
              <a:pPr/>
              <a:t>37</a:t>
            </a:fld>
            <a:endParaRPr lang="uk-UA"/>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idx="1"/>
          </p:nvPr>
        </p:nvSpPr>
        <p:spPr>
          <a:xfrm>
            <a:off x="838200" y="471055"/>
            <a:ext cx="10515600" cy="5705908"/>
          </a:xfrm>
        </p:spPr>
        <p:txBody>
          <a:bodyPr>
            <a:normAutofit/>
          </a:bodyPr>
          <a:lstStyle/>
          <a:p>
            <a:pPr algn="ctr">
              <a:lnSpc>
                <a:spcPct val="100000"/>
              </a:lnSpc>
              <a:spcBef>
                <a:spcPts val="300"/>
              </a:spcBef>
              <a:buNone/>
            </a:pPr>
            <a:r>
              <a:rPr lang="uk-UA" sz="2400" b="1" dirty="0">
                <a:latin typeface="Times New Roman" pitchFamily="18" charset="0"/>
                <a:cs typeface="Times New Roman" pitchFamily="18" charset="0"/>
              </a:rPr>
              <a:t>Завдання для самостійного опрацювання</a:t>
            </a:r>
          </a:p>
          <a:p>
            <a:pPr marL="0" indent="360363">
              <a:lnSpc>
                <a:spcPct val="100000"/>
              </a:lnSpc>
              <a:spcBef>
                <a:spcPts val="300"/>
              </a:spcBef>
              <a:buFont typeface="+mj-lt"/>
              <a:buAutoNum type="arabicPeriod"/>
            </a:pPr>
            <a:r>
              <a:rPr lang="uk-UA" sz="2400" dirty="0">
                <a:latin typeface="Times New Roman" pitchFamily="18" charset="0"/>
                <a:cs typeface="Times New Roman" pitchFamily="18" charset="0"/>
              </a:rPr>
              <a:t>Загальна вібрація.</a:t>
            </a:r>
          </a:p>
          <a:p>
            <a:pPr marL="0" indent="360363">
              <a:lnSpc>
                <a:spcPct val="100000"/>
              </a:lnSpc>
              <a:spcBef>
                <a:spcPts val="300"/>
              </a:spcBef>
              <a:buFont typeface="+mj-lt"/>
              <a:buAutoNum type="arabicPeriod"/>
            </a:pPr>
            <a:r>
              <a:rPr lang="uk-UA" sz="2400" dirty="0">
                <a:latin typeface="Times New Roman" pitchFamily="18" charset="0"/>
                <a:cs typeface="Times New Roman" pitchFamily="18" charset="0"/>
              </a:rPr>
              <a:t>Локальна вібрація.</a:t>
            </a:r>
          </a:p>
          <a:p>
            <a:pPr marL="0" indent="360363">
              <a:lnSpc>
                <a:spcPct val="100000"/>
              </a:lnSpc>
              <a:spcBef>
                <a:spcPts val="300"/>
              </a:spcBef>
              <a:buFont typeface="+mj-lt"/>
              <a:buAutoNum type="arabicPeriod"/>
            </a:pPr>
            <a:r>
              <a:rPr lang="ru-RU" sz="2400" dirty="0" err="1">
                <a:latin typeface="Times New Roman" pitchFamily="18" charset="0"/>
                <a:cs typeface="Times New Roman" pitchFamily="18" charset="0"/>
              </a:rPr>
              <a:t>Методи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захисту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впливу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вібрації</a:t>
            </a:r>
            <a:r>
              <a:rPr lang="ru-RU" sz="2400" dirty="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marL="0" indent="360363">
              <a:lnSpc>
                <a:spcPct val="100000"/>
              </a:lnSpc>
              <a:spcBef>
                <a:spcPts val="300"/>
              </a:spcBef>
              <a:buFont typeface="+mj-lt"/>
              <a:buAutoNum type="arabicPeriod"/>
            </a:pPr>
            <a:r>
              <a:rPr lang="uk-UA" sz="2400" dirty="0">
                <a:latin typeface="Times New Roman" pitchFamily="18" charset="0"/>
                <a:cs typeface="Times New Roman" pitchFamily="18" charset="0"/>
              </a:rPr>
              <a:t>Наслідки впливу </a:t>
            </a:r>
            <a:r>
              <a:rPr lang="uk-UA" sz="2400" dirty="0" err="1">
                <a:latin typeface="Times New Roman" pitchFamily="18" charset="0"/>
                <a:cs typeface="Times New Roman" pitchFamily="18" charset="0"/>
              </a:rPr>
              <a:t>ЕМП</a:t>
            </a:r>
            <a:r>
              <a:rPr lang="uk-UA" sz="2400" dirty="0">
                <a:latin typeface="Times New Roman" pitchFamily="18" charset="0"/>
                <a:cs typeface="Times New Roman" pitchFamily="18" charset="0"/>
              </a:rPr>
              <a:t> на організм людини.</a:t>
            </a:r>
          </a:p>
          <a:p>
            <a:pPr marL="0" indent="360363">
              <a:lnSpc>
                <a:spcPct val="100000"/>
              </a:lnSpc>
              <a:spcBef>
                <a:spcPts val="300"/>
              </a:spcBef>
              <a:buFont typeface="+mj-lt"/>
              <a:buAutoNum type="arabicPeriod"/>
            </a:pPr>
            <a:r>
              <a:rPr lang="uk-UA" sz="2400" dirty="0">
                <a:latin typeface="Times New Roman" pitchFamily="18" charset="0"/>
                <a:cs typeface="Times New Roman" pitchFamily="18" charset="0"/>
              </a:rPr>
              <a:t>Засоби захисту від </a:t>
            </a:r>
            <a:r>
              <a:rPr lang="uk-UA" sz="2400" dirty="0" err="1">
                <a:latin typeface="Times New Roman" pitchFamily="18" charset="0"/>
                <a:cs typeface="Times New Roman" pitchFamily="18" charset="0"/>
              </a:rPr>
              <a:t>ЕМП</a:t>
            </a:r>
            <a:endParaRPr lang="uk-UA" sz="2400" dirty="0">
              <a:latin typeface="Times New Roman" pitchFamily="18" charset="0"/>
              <a:cs typeface="Times New Roman" pitchFamily="18" charset="0"/>
            </a:endParaRPr>
          </a:p>
          <a:p>
            <a:pPr marL="0" indent="360363">
              <a:lnSpc>
                <a:spcPct val="100000"/>
              </a:lnSpc>
              <a:spcBef>
                <a:spcPts val="300"/>
              </a:spcBef>
              <a:buFont typeface="+mj-lt"/>
              <a:buAutoNum type="arabicPeriod"/>
            </a:pPr>
            <a:r>
              <a:rPr lang="uk-UA" sz="2400" dirty="0">
                <a:latin typeface="Times New Roman" pitchFamily="18" charset="0"/>
                <a:cs typeface="Times New Roman" pitchFamily="18" charset="0"/>
              </a:rPr>
              <a:t>Основні регламентовані величини НРБУ – 97.</a:t>
            </a:r>
          </a:p>
          <a:p>
            <a:pPr marL="0" indent="360363">
              <a:lnSpc>
                <a:spcPct val="100000"/>
              </a:lnSpc>
              <a:spcBef>
                <a:spcPts val="300"/>
              </a:spcBef>
              <a:buFont typeface="+mj-lt"/>
              <a:buAutoNum type="arabicPeriod"/>
            </a:pPr>
            <a:r>
              <a:rPr lang="uk-UA" sz="2400" dirty="0">
                <a:latin typeface="Times New Roman" pitchFamily="18" charset="0"/>
                <a:cs typeface="Times New Roman" pitchFamily="18" charset="0"/>
              </a:rPr>
              <a:t>НРБУ – 97. Радіаційно-гігієнічні регламенти першої групи.</a:t>
            </a:r>
          </a:p>
          <a:p>
            <a:pPr marL="0" indent="360363">
              <a:lnSpc>
                <a:spcPct val="100000"/>
              </a:lnSpc>
              <a:spcBef>
                <a:spcPts val="300"/>
              </a:spcBef>
              <a:buFont typeface="+mj-lt"/>
              <a:buAutoNum type="arabicPeriod"/>
            </a:pPr>
            <a:r>
              <a:rPr lang="uk-UA" sz="2400" dirty="0">
                <a:latin typeface="Times New Roman" pitchFamily="18" charset="0"/>
                <a:cs typeface="Times New Roman" pitchFamily="18" charset="0"/>
              </a:rPr>
              <a:t>НРБУ – 97. Радіаційно-гігієнічні регламенти другої групи – медичне опромінення населення.</a:t>
            </a:r>
          </a:p>
          <a:p>
            <a:pPr marL="0" indent="360363">
              <a:lnSpc>
                <a:spcPct val="100000"/>
              </a:lnSpc>
              <a:spcBef>
                <a:spcPts val="300"/>
              </a:spcBef>
              <a:buFont typeface="+mj-lt"/>
              <a:buAutoNum type="arabicPeriod"/>
            </a:pPr>
            <a:r>
              <a:rPr lang="uk-UA" sz="2400" dirty="0">
                <a:latin typeface="Times New Roman" pitchFamily="18" charset="0"/>
                <a:cs typeface="Times New Roman" pitchFamily="18" charset="0"/>
              </a:rPr>
              <a:t>НРБУ – 97. Радіаційно-гігієнічні регламенти третьої групи. Втручання в умовах радіаційних аварій.</a:t>
            </a:r>
          </a:p>
          <a:p>
            <a:pPr marL="0" indent="360363">
              <a:lnSpc>
                <a:spcPct val="100000"/>
              </a:lnSpc>
              <a:spcBef>
                <a:spcPts val="300"/>
              </a:spcBef>
              <a:buFont typeface="+mj-lt"/>
              <a:buAutoNum type="arabicPeriod"/>
            </a:pPr>
            <a:r>
              <a:rPr lang="uk-UA" sz="2400" dirty="0">
                <a:latin typeface="Times New Roman" pitchFamily="18" charset="0"/>
                <a:cs typeface="Times New Roman" pitchFamily="18" charset="0"/>
              </a:rPr>
              <a:t>НРБУ – 97. Радіаційно-гігієнічні регламенти четвертої групи.</a:t>
            </a:r>
          </a:p>
        </p:txBody>
      </p:sp>
      <p:sp>
        <p:nvSpPr>
          <p:cNvPr id="2" name="Номер слайда 1"/>
          <p:cNvSpPr>
            <a:spLocks noGrp="1"/>
          </p:cNvSpPr>
          <p:nvPr>
            <p:ph type="sldNum" sz="quarter" idx="12"/>
          </p:nvPr>
        </p:nvSpPr>
        <p:spPr/>
        <p:txBody>
          <a:bodyPr/>
          <a:lstStyle/>
          <a:p>
            <a:fld id="{D07DC24B-8650-405F-98BC-E78A8ACB2E7F}" type="slidenum">
              <a:rPr lang="uk-UA" smtClean="0"/>
              <a:pPr/>
              <a:t>38</a:t>
            </a:fld>
            <a:endParaRPr lang="uk-UA"/>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номера слайда 1">
            <a:extLst>
              <a:ext uri="{FF2B5EF4-FFF2-40B4-BE49-F238E27FC236}">
                <a16:creationId xmlns:a16="http://schemas.microsoft.com/office/drawing/2014/main" id="{5DB118B8-C577-44BC-B21A-8190995A6B12}"/>
              </a:ext>
            </a:extLst>
          </p:cNvPr>
          <p:cNvSpPr>
            <a:spLocks noGrp="1"/>
          </p:cNvSpPr>
          <p:nvPr>
            <p:ph type="sldNum" sz="quarter" idx="12"/>
          </p:nvPr>
        </p:nvSpPr>
        <p:spPr/>
        <p:txBody>
          <a:bodyPr/>
          <a:lstStyle/>
          <a:p>
            <a:fld id="{D07DC24B-8650-405F-98BC-E78A8ACB2E7F}" type="slidenum">
              <a:rPr lang="uk-UA" smtClean="0"/>
              <a:pPr/>
              <a:t>4</a:t>
            </a:fld>
            <a:endParaRPr lang="uk-UA"/>
          </a:p>
        </p:txBody>
      </p:sp>
      <p:sp>
        <p:nvSpPr>
          <p:cNvPr id="4" name="TextBox 3">
            <a:extLst>
              <a:ext uri="{FF2B5EF4-FFF2-40B4-BE49-F238E27FC236}">
                <a16:creationId xmlns:a16="http://schemas.microsoft.com/office/drawing/2014/main" id="{E4D28CBD-51C0-B3F7-16FA-9733353BCA0D}"/>
              </a:ext>
            </a:extLst>
          </p:cNvPr>
          <p:cNvSpPr txBox="1"/>
          <p:nvPr/>
        </p:nvSpPr>
        <p:spPr>
          <a:xfrm>
            <a:off x="772886" y="651573"/>
            <a:ext cx="10580914" cy="5750613"/>
          </a:xfrm>
          <a:prstGeom prst="rect">
            <a:avLst/>
          </a:prstGeom>
          <a:noFill/>
        </p:spPr>
        <p:txBody>
          <a:bodyPr wrap="square">
            <a:spAutoFit/>
          </a:bodyPr>
          <a:lstStyle/>
          <a:p>
            <a:pPr indent="342900" algn="ctr">
              <a:lnSpc>
                <a:spcPct val="110000"/>
              </a:lnSpc>
            </a:pPr>
            <a:r>
              <a:rPr lang="uk-UA" sz="2400" b="1" i="1" dirty="0">
                <a:effectLst/>
                <a:latin typeface="Times New Roman" panose="02020603050405020304" pitchFamily="18" charset="0"/>
                <a:ea typeface="Times New Roman" panose="02020603050405020304" pitchFamily="18" charset="0"/>
              </a:rPr>
              <a:t>Для локальної вібрації встановлюються такі значення граничної та діючої експозиції: </a:t>
            </a:r>
          </a:p>
          <a:p>
            <a:pPr indent="342900" algn="just">
              <a:lnSpc>
                <a:spcPct val="110000"/>
              </a:lnSpc>
            </a:pPr>
            <a:r>
              <a:rPr lang="uk-UA" sz="2400" dirty="0">
                <a:effectLst/>
                <a:latin typeface="Times New Roman" panose="02020603050405020304" pitchFamily="18" charset="0"/>
                <a:ea typeface="Times New Roman" panose="02020603050405020304" pitchFamily="18" charset="0"/>
              </a:rPr>
              <a:t>1) граничне значення (</a:t>
            </a:r>
            <a:r>
              <a:rPr lang="uk-UA" sz="2400" dirty="0" err="1">
                <a:effectLst/>
                <a:latin typeface="Times New Roman" panose="02020603050405020304" pitchFamily="18" charset="0"/>
                <a:ea typeface="Times New Roman" panose="02020603050405020304" pitchFamily="18" charset="0"/>
              </a:rPr>
              <a:t>віброприскорення</a:t>
            </a:r>
            <a:r>
              <a:rPr lang="uk-UA" sz="2400" dirty="0">
                <a:effectLst/>
                <a:latin typeface="Times New Roman" panose="02020603050405020304" pitchFamily="18" charset="0"/>
                <a:ea typeface="Times New Roman" panose="02020603050405020304" pitchFamily="18" charset="0"/>
              </a:rPr>
              <a:t>) добової експозиції, встановлене для 8-годинної робочої зміни становить 5 м/с</a:t>
            </a:r>
            <a:r>
              <a:rPr lang="uk-UA" sz="2400" baseline="30000" dirty="0">
                <a:effectLst/>
                <a:latin typeface="Times New Roman" panose="02020603050405020304" pitchFamily="18" charset="0"/>
                <a:ea typeface="Times New Roman" panose="02020603050405020304" pitchFamily="18" charset="0"/>
              </a:rPr>
              <a:t>2</a:t>
            </a:r>
            <a:r>
              <a:rPr lang="uk-UA" sz="2400" dirty="0">
                <a:effectLst/>
                <a:latin typeface="Times New Roman" panose="02020603050405020304" pitchFamily="18" charset="0"/>
                <a:ea typeface="Times New Roman" panose="02020603050405020304" pitchFamily="18" charset="0"/>
              </a:rPr>
              <a:t> ; </a:t>
            </a:r>
          </a:p>
          <a:p>
            <a:pPr indent="342900" algn="just">
              <a:lnSpc>
                <a:spcPct val="110000"/>
              </a:lnSpc>
            </a:pPr>
            <a:r>
              <a:rPr lang="uk-UA" sz="2400" dirty="0">
                <a:effectLst/>
                <a:latin typeface="Times New Roman" panose="02020603050405020304" pitchFamily="18" charset="0"/>
                <a:ea typeface="Times New Roman" panose="02020603050405020304" pitchFamily="18" charset="0"/>
              </a:rPr>
              <a:t>2) значення (</a:t>
            </a:r>
            <a:r>
              <a:rPr lang="uk-UA" sz="2400" dirty="0" err="1">
                <a:effectLst/>
                <a:latin typeface="Times New Roman" panose="02020603050405020304" pitchFamily="18" charset="0"/>
                <a:ea typeface="Times New Roman" panose="02020603050405020304" pitchFamily="18" charset="0"/>
              </a:rPr>
              <a:t>віброприскорення</a:t>
            </a:r>
            <a:r>
              <a:rPr lang="uk-UA" sz="2400" dirty="0">
                <a:effectLst/>
                <a:latin typeface="Times New Roman" panose="02020603050405020304" pitchFamily="18" charset="0"/>
                <a:ea typeface="Times New Roman" panose="02020603050405020304" pitchFamily="18" charset="0"/>
              </a:rPr>
              <a:t>) діючої добової експозиції, встановлене для 8-годинної робочої зміни, становить 2,5 м/с². </a:t>
            </a:r>
          </a:p>
          <a:p>
            <a:pPr indent="342900" algn="just">
              <a:lnSpc>
                <a:spcPct val="110000"/>
              </a:lnSpc>
            </a:pPr>
            <a:r>
              <a:rPr lang="uk-UA" sz="2400" dirty="0">
                <a:effectLst/>
                <a:latin typeface="Times New Roman" panose="02020603050405020304" pitchFamily="18" charset="0"/>
                <a:ea typeface="Times New Roman" panose="02020603050405020304" pitchFamily="18" charset="0"/>
              </a:rPr>
              <a:t>Для загальної вібрації встановлюються такі значення граничної та діючої експозиції: </a:t>
            </a:r>
          </a:p>
          <a:p>
            <a:pPr indent="342900" algn="just">
              <a:lnSpc>
                <a:spcPct val="110000"/>
              </a:lnSpc>
            </a:pPr>
            <a:r>
              <a:rPr lang="uk-UA" sz="2400" dirty="0">
                <a:effectLst/>
                <a:latin typeface="Times New Roman" panose="02020603050405020304" pitchFamily="18" charset="0"/>
                <a:ea typeface="Times New Roman" panose="02020603050405020304" pitchFamily="18" charset="0"/>
              </a:rPr>
              <a:t>1) граничне значення (</a:t>
            </a:r>
            <a:r>
              <a:rPr lang="uk-UA" sz="2400" dirty="0" err="1">
                <a:effectLst/>
                <a:latin typeface="Times New Roman" panose="02020603050405020304" pitchFamily="18" charset="0"/>
                <a:ea typeface="Times New Roman" panose="02020603050405020304" pitchFamily="18" charset="0"/>
              </a:rPr>
              <a:t>віброприскорення</a:t>
            </a:r>
            <a:r>
              <a:rPr lang="uk-UA" sz="2400" dirty="0">
                <a:effectLst/>
                <a:latin typeface="Times New Roman" panose="02020603050405020304" pitchFamily="18" charset="0"/>
                <a:ea typeface="Times New Roman" panose="02020603050405020304" pitchFamily="18" charset="0"/>
              </a:rPr>
              <a:t>) добової експозиції, встановлене для 8-годинної робочої зміни, становить 1,15 м/с</a:t>
            </a:r>
            <a:r>
              <a:rPr lang="uk-UA" sz="2400" baseline="30000" dirty="0">
                <a:effectLst/>
                <a:latin typeface="Times New Roman" panose="02020603050405020304" pitchFamily="18" charset="0"/>
                <a:ea typeface="Times New Roman" panose="02020603050405020304" pitchFamily="18" charset="0"/>
              </a:rPr>
              <a:t>2</a:t>
            </a:r>
            <a:r>
              <a:rPr lang="uk-UA" sz="2400" dirty="0">
                <a:effectLst/>
                <a:latin typeface="Times New Roman" panose="02020603050405020304" pitchFamily="18" charset="0"/>
                <a:ea typeface="Times New Roman" panose="02020603050405020304" pitchFamily="18" charset="0"/>
              </a:rPr>
              <a:t> , або величина дози вібрації становить 21 м/с</a:t>
            </a:r>
            <a:r>
              <a:rPr lang="uk-UA" sz="2400" baseline="30000" dirty="0">
                <a:effectLst/>
                <a:latin typeface="Times New Roman" panose="02020603050405020304" pitchFamily="18" charset="0"/>
                <a:ea typeface="Times New Roman" panose="02020603050405020304" pitchFamily="18" charset="0"/>
              </a:rPr>
              <a:t>1,75</a:t>
            </a:r>
            <a:r>
              <a:rPr lang="uk-UA" sz="2400" dirty="0">
                <a:effectLst/>
                <a:latin typeface="Times New Roman" panose="02020603050405020304" pitchFamily="18" charset="0"/>
                <a:ea typeface="Times New Roman" panose="02020603050405020304" pitchFamily="18" charset="0"/>
              </a:rPr>
              <a:t>; </a:t>
            </a:r>
          </a:p>
          <a:p>
            <a:pPr indent="342900" algn="just">
              <a:lnSpc>
                <a:spcPct val="110000"/>
              </a:lnSpc>
            </a:pPr>
            <a:r>
              <a:rPr lang="uk-UA" sz="2400" dirty="0">
                <a:effectLst/>
                <a:latin typeface="Times New Roman" panose="02020603050405020304" pitchFamily="18" charset="0"/>
                <a:ea typeface="Times New Roman" panose="02020603050405020304" pitchFamily="18" charset="0"/>
              </a:rPr>
              <a:t>2) значення (</a:t>
            </a:r>
            <a:r>
              <a:rPr lang="uk-UA" sz="2400" dirty="0" err="1">
                <a:effectLst/>
                <a:latin typeface="Times New Roman" panose="02020603050405020304" pitchFamily="18" charset="0"/>
                <a:ea typeface="Times New Roman" panose="02020603050405020304" pitchFamily="18" charset="0"/>
              </a:rPr>
              <a:t>віброприскорення</a:t>
            </a:r>
            <a:r>
              <a:rPr lang="uk-UA" sz="2400" dirty="0">
                <a:effectLst/>
                <a:latin typeface="Times New Roman" panose="02020603050405020304" pitchFamily="18" charset="0"/>
                <a:ea typeface="Times New Roman" panose="02020603050405020304" pitchFamily="18" charset="0"/>
              </a:rPr>
              <a:t>) діючої добової експозиції, встановлене для 8-годинної робочої зміни, становить 0,5 м/с</a:t>
            </a:r>
            <a:r>
              <a:rPr lang="uk-UA" sz="2400" baseline="30000" dirty="0">
                <a:effectLst/>
                <a:latin typeface="Times New Roman" panose="02020603050405020304" pitchFamily="18" charset="0"/>
                <a:ea typeface="Times New Roman" panose="02020603050405020304" pitchFamily="18" charset="0"/>
              </a:rPr>
              <a:t>2</a:t>
            </a:r>
            <a:r>
              <a:rPr lang="uk-UA" sz="2400" dirty="0">
                <a:effectLst/>
                <a:latin typeface="Times New Roman" panose="02020603050405020304" pitchFamily="18" charset="0"/>
                <a:ea typeface="Times New Roman" panose="02020603050405020304" pitchFamily="18" charset="0"/>
              </a:rPr>
              <a:t>, або величина дози вібрації становить 9,1 м/с</a:t>
            </a:r>
            <a:r>
              <a:rPr lang="uk-UA" sz="2400" baseline="30000" dirty="0">
                <a:effectLst/>
                <a:latin typeface="Times New Roman" panose="02020603050405020304" pitchFamily="18" charset="0"/>
                <a:ea typeface="Times New Roman" panose="02020603050405020304" pitchFamily="18" charset="0"/>
              </a:rPr>
              <a:t>1,75 </a:t>
            </a:r>
            <a:r>
              <a:rPr lang="uk-UA" sz="2400" dirty="0">
                <a:effectLst/>
                <a:latin typeface="Times New Roman" panose="02020603050405020304" pitchFamily="18" charset="0"/>
                <a:ea typeface="Times New Roman" panose="02020603050405020304" pitchFamily="18" charset="0"/>
              </a:rPr>
              <a:t>.</a:t>
            </a:r>
          </a:p>
        </p:txBody>
      </p:sp>
    </p:spTree>
    <p:extLst>
      <p:ext uri="{BB962C8B-B14F-4D97-AF65-F5344CB8AC3E}">
        <p14:creationId xmlns:p14="http://schemas.microsoft.com/office/powerpoint/2010/main" val="2644053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одержимое 5"/>
          <p:cNvSpPr>
            <a:spLocks noGrp="1"/>
          </p:cNvSpPr>
          <p:nvPr>
            <p:ph idx="1"/>
          </p:nvPr>
        </p:nvSpPr>
        <p:spPr>
          <a:xfrm>
            <a:off x="429491" y="457199"/>
            <a:ext cx="11360728" cy="5650491"/>
          </a:xfrm>
        </p:spPr>
        <p:txBody>
          <a:bodyPr>
            <a:normAutofit/>
          </a:bodyPr>
          <a:lstStyle/>
          <a:p>
            <a:pPr marL="0" indent="360363" algn="just">
              <a:lnSpc>
                <a:spcPct val="100000"/>
              </a:lnSpc>
              <a:spcBef>
                <a:spcPts val="0"/>
              </a:spcBef>
              <a:buNone/>
            </a:pPr>
            <a:r>
              <a:rPr lang="uk-UA" sz="2400" i="1" dirty="0">
                <a:latin typeface="Times New Roman" pitchFamily="18" charset="0"/>
                <a:cs typeface="Times New Roman" pitchFamily="18" charset="0"/>
              </a:rPr>
              <a:t>За  часовими  характеристиками загальні та локальні вібрації поділяють на:</a:t>
            </a:r>
          </a:p>
          <a:p>
            <a:pPr marL="0" indent="360363" algn="just">
              <a:lnSpc>
                <a:spcPct val="100000"/>
              </a:lnSpc>
              <a:spcBef>
                <a:spcPts val="0"/>
              </a:spcBef>
              <a:buFontTx/>
              <a:buChar char="-"/>
            </a:pPr>
            <a:r>
              <a:rPr lang="uk-UA" sz="2400" dirty="0">
                <a:latin typeface="Times New Roman" pitchFamily="18" charset="0"/>
                <a:cs typeface="Times New Roman" pitchFamily="18" charset="0"/>
              </a:rPr>
              <a:t>постійні, для яких величина </a:t>
            </a:r>
            <a:r>
              <a:rPr lang="uk-UA" sz="2400" dirty="0" err="1">
                <a:latin typeface="Times New Roman" pitchFamily="18" charset="0"/>
                <a:cs typeface="Times New Roman" pitchFamily="18" charset="0"/>
              </a:rPr>
              <a:t>віброприскорення</a:t>
            </a:r>
            <a:r>
              <a:rPr lang="uk-UA" sz="2400" dirty="0">
                <a:latin typeface="Times New Roman" pitchFamily="18" charset="0"/>
                <a:cs typeface="Times New Roman" pitchFamily="18" charset="0"/>
              </a:rPr>
              <a:t> або </a:t>
            </a:r>
            <a:r>
              <a:rPr lang="uk-UA" sz="2400" dirty="0" err="1">
                <a:latin typeface="Times New Roman" pitchFamily="18" charset="0"/>
                <a:cs typeface="Times New Roman" pitchFamily="18" charset="0"/>
              </a:rPr>
              <a:t>віброшвидкості</a:t>
            </a:r>
            <a:r>
              <a:rPr lang="uk-UA" sz="2400" dirty="0">
                <a:latin typeface="Times New Roman" pitchFamily="18" charset="0"/>
                <a:cs typeface="Times New Roman" pitchFamily="18" charset="0"/>
              </a:rPr>
              <a:t>  змінюється менше ніж у 2 рази (менше 6 дБ) за робочу зміну;</a:t>
            </a:r>
          </a:p>
          <a:p>
            <a:pPr marL="0" indent="360363" algn="just">
              <a:lnSpc>
                <a:spcPct val="100000"/>
              </a:lnSpc>
              <a:spcBef>
                <a:spcPts val="0"/>
              </a:spcBef>
              <a:buFontTx/>
              <a:buChar char="-"/>
            </a:pPr>
            <a:r>
              <a:rPr lang="uk-UA" sz="2400" dirty="0">
                <a:latin typeface="Times New Roman" pitchFamily="18" charset="0"/>
                <a:cs typeface="Times New Roman" pitchFamily="18" charset="0"/>
              </a:rPr>
              <a:t>- непостійні, для яких величина </a:t>
            </a:r>
            <a:r>
              <a:rPr lang="uk-UA" sz="2400" dirty="0" err="1">
                <a:latin typeface="Times New Roman" pitchFamily="18" charset="0"/>
                <a:cs typeface="Times New Roman" pitchFamily="18" charset="0"/>
              </a:rPr>
              <a:t>віброприскорення</a:t>
            </a:r>
            <a:r>
              <a:rPr lang="uk-UA" sz="2400" dirty="0">
                <a:latin typeface="Times New Roman" pitchFamily="18" charset="0"/>
                <a:cs typeface="Times New Roman" pitchFamily="18" charset="0"/>
              </a:rPr>
              <a:t> або </a:t>
            </a:r>
            <a:r>
              <a:rPr lang="uk-UA" sz="2400" dirty="0" err="1">
                <a:latin typeface="Times New Roman" pitchFamily="18" charset="0"/>
                <a:cs typeface="Times New Roman" pitchFamily="18" charset="0"/>
              </a:rPr>
              <a:t>віброшвидкості</a:t>
            </a:r>
            <a:r>
              <a:rPr lang="uk-UA" sz="2400" dirty="0">
                <a:latin typeface="Times New Roman" pitchFamily="18" charset="0"/>
                <a:cs typeface="Times New Roman" pitchFamily="18" charset="0"/>
              </a:rPr>
              <a:t> змінюється не менше ніж у 2 рази (6 дБ і більше) за робочу зміну.</a:t>
            </a:r>
          </a:p>
          <a:p>
            <a:pPr marL="0" indent="360363" algn="just">
              <a:lnSpc>
                <a:spcPct val="100000"/>
              </a:lnSpc>
              <a:spcBef>
                <a:spcPts val="0"/>
              </a:spcBef>
              <a:buFontTx/>
              <a:buChar char="-"/>
            </a:pPr>
            <a:endParaRPr lang="uk-UA" sz="2400" dirty="0">
              <a:latin typeface="Times New Roman" pitchFamily="18" charset="0"/>
              <a:cs typeface="Times New Roman" pitchFamily="18" charset="0"/>
            </a:endParaRPr>
          </a:p>
          <a:p>
            <a:pPr marL="0" indent="360363" algn="just">
              <a:lnSpc>
                <a:spcPct val="100000"/>
              </a:lnSpc>
              <a:spcBef>
                <a:spcPts val="0"/>
              </a:spcBef>
              <a:buNone/>
            </a:pPr>
            <a:r>
              <a:rPr lang="uk-UA" sz="2400" i="1" u="sng" dirty="0">
                <a:latin typeface="Times New Roman" pitchFamily="18" charset="0"/>
                <a:cs typeface="Times New Roman" pitchFamily="18" charset="0"/>
              </a:rPr>
              <a:t>Непостійні вібрації поділяють на:</a:t>
            </a:r>
          </a:p>
          <a:p>
            <a:pPr marL="0" indent="360363" algn="just">
              <a:lnSpc>
                <a:spcPct val="100000"/>
              </a:lnSpc>
              <a:spcBef>
                <a:spcPts val="0"/>
              </a:spcBef>
              <a:buFontTx/>
              <a:buChar char="-"/>
            </a:pPr>
            <a:r>
              <a:rPr lang="uk-UA" sz="2400" dirty="0">
                <a:latin typeface="Times New Roman" pitchFamily="18" charset="0"/>
                <a:cs typeface="Times New Roman" pitchFamily="18" charset="0"/>
              </a:rPr>
              <a:t>коливні, рівні яких безперервно змінюються в часі;</a:t>
            </a:r>
          </a:p>
          <a:p>
            <a:pPr marL="0" indent="360363" algn="just">
              <a:lnSpc>
                <a:spcPct val="100000"/>
              </a:lnSpc>
              <a:spcBef>
                <a:spcPts val="0"/>
              </a:spcBef>
              <a:buFontTx/>
              <a:buChar char="-"/>
            </a:pPr>
            <a:r>
              <a:rPr lang="uk-UA" sz="2400" dirty="0">
                <a:latin typeface="Times New Roman" pitchFamily="18" charset="0"/>
                <a:cs typeface="Times New Roman" pitchFamily="18" charset="0"/>
              </a:rPr>
              <a:t>переривчасті,  коли контакт з вібрацією  в  процесі  роботи переривається, причому довжина інтервалів, під час яких має місце контакт, становить більше 1 с;</a:t>
            </a:r>
          </a:p>
          <a:p>
            <a:pPr marL="0" indent="360363" algn="just">
              <a:lnSpc>
                <a:spcPct val="100000"/>
              </a:lnSpc>
              <a:spcBef>
                <a:spcPts val="0"/>
              </a:spcBef>
              <a:buFontTx/>
              <a:buChar char="-"/>
            </a:pPr>
            <a:r>
              <a:rPr lang="uk-UA" sz="2400" dirty="0">
                <a:latin typeface="Times New Roman" pitchFamily="18" charset="0"/>
                <a:cs typeface="Times New Roman" pitchFamily="18" charset="0"/>
              </a:rPr>
              <a:t>імпульсні, що складаються з одного або кількох вібраційних впливів (наприклад,  ударів),  кожен довжиною менше ніж 1 с, при частоті їх дії менше ніж 5,6 Гц. </a:t>
            </a:r>
          </a:p>
          <a:p>
            <a:pPr marL="0" indent="360363" algn="just">
              <a:lnSpc>
                <a:spcPct val="100000"/>
              </a:lnSpc>
              <a:spcBef>
                <a:spcPts val="0"/>
              </a:spcBef>
              <a:buNone/>
            </a:pPr>
            <a:r>
              <a:rPr lang="uk-UA" sz="2400" dirty="0">
                <a:latin typeface="Times New Roman" pitchFamily="18" charset="0"/>
                <a:cs typeface="Times New Roman" pitchFamily="18" charset="0"/>
              </a:rPr>
              <a:t>При </a:t>
            </a:r>
            <a:r>
              <a:rPr lang="uk-UA" sz="2400" u="sng" dirty="0">
                <a:latin typeface="Times New Roman" pitchFamily="18" charset="0"/>
                <a:cs typeface="Times New Roman" pitchFamily="18" charset="0"/>
              </a:rPr>
              <a:t>частотному аналізі</a:t>
            </a:r>
            <a:r>
              <a:rPr lang="uk-UA" sz="2400" dirty="0">
                <a:latin typeface="Times New Roman" pitchFamily="18" charset="0"/>
                <a:cs typeface="Times New Roman" pitchFamily="18" charset="0"/>
              </a:rPr>
              <a:t> параметрами, що нормуються є середні квадратичні значення </a:t>
            </a:r>
            <a:r>
              <a:rPr lang="uk-UA" sz="2400" u="sng" dirty="0" err="1">
                <a:latin typeface="Times New Roman" pitchFamily="18" charset="0"/>
                <a:cs typeface="Times New Roman" pitchFamily="18" charset="0"/>
              </a:rPr>
              <a:t>віброшвидкості</a:t>
            </a:r>
            <a:r>
              <a:rPr lang="uk-UA" sz="2400" dirty="0">
                <a:latin typeface="Times New Roman" pitchFamily="18" charset="0"/>
                <a:cs typeface="Times New Roman" pitchFamily="18" charset="0"/>
              </a:rPr>
              <a:t> та </a:t>
            </a:r>
            <a:r>
              <a:rPr lang="uk-UA" sz="2400" u="sng" dirty="0" err="1">
                <a:latin typeface="Times New Roman" pitchFamily="18" charset="0"/>
                <a:cs typeface="Times New Roman" pitchFamily="18" charset="0"/>
              </a:rPr>
              <a:t>віброприскорення</a:t>
            </a:r>
            <a:r>
              <a:rPr lang="uk-UA" sz="2400" dirty="0">
                <a:latin typeface="Times New Roman" pitchFamily="18" charset="0"/>
                <a:cs typeface="Times New Roman" pitchFamily="18" charset="0"/>
              </a:rPr>
              <a:t>.</a:t>
            </a:r>
          </a:p>
        </p:txBody>
      </p:sp>
      <p:sp>
        <p:nvSpPr>
          <p:cNvPr id="2" name="Номер слайда 1"/>
          <p:cNvSpPr>
            <a:spLocks noGrp="1"/>
          </p:cNvSpPr>
          <p:nvPr>
            <p:ph type="sldNum" sz="quarter" idx="12"/>
          </p:nvPr>
        </p:nvSpPr>
        <p:spPr/>
        <p:txBody>
          <a:bodyPr/>
          <a:lstStyle/>
          <a:p>
            <a:fld id="{D07DC24B-8650-405F-98BC-E78A8ACB2E7F}" type="slidenum">
              <a:rPr lang="uk-UA" smtClean="0"/>
              <a:pPr/>
              <a:t>5</a:t>
            </a:fld>
            <a:endParaRPr lang="uk-UA"/>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idx="1"/>
          </p:nvPr>
        </p:nvSpPr>
        <p:spPr>
          <a:xfrm>
            <a:off x="429490" y="318655"/>
            <a:ext cx="11485419" cy="6206836"/>
          </a:xfrm>
        </p:spPr>
        <p:txBody>
          <a:bodyPr>
            <a:noAutofit/>
          </a:bodyPr>
          <a:lstStyle/>
          <a:p>
            <a:pPr marL="0" indent="360363" algn="just">
              <a:lnSpc>
                <a:spcPct val="100000"/>
              </a:lnSpc>
              <a:spcBef>
                <a:spcPts val="200"/>
              </a:spcBef>
              <a:buNone/>
            </a:pPr>
            <a:r>
              <a:rPr lang="uk-UA" sz="2400" b="1" dirty="0">
                <a:latin typeface="Times New Roman" panose="02020603050405020304" pitchFamily="18" charset="0"/>
                <a:cs typeface="Times New Roman" panose="02020603050405020304" pitchFamily="18" charset="0"/>
              </a:rPr>
              <a:t>Нормування вібрацій поділяють на санітарне (гігієнічне) й технічне</a:t>
            </a:r>
            <a:r>
              <a:rPr lang="uk-UA" sz="2400" dirty="0">
                <a:latin typeface="Times New Roman" panose="02020603050405020304" pitchFamily="18" charset="0"/>
                <a:cs typeface="Times New Roman" panose="02020603050405020304" pitchFamily="18" charset="0"/>
              </a:rPr>
              <a:t>. </a:t>
            </a:r>
            <a:r>
              <a:rPr lang="uk-UA" sz="2400" u="sng" dirty="0">
                <a:latin typeface="Times New Roman" panose="02020603050405020304" pitchFamily="18" charset="0"/>
                <a:cs typeface="Times New Roman" panose="02020603050405020304" pitchFamily="18" charset="0"/>
              </a:rPr>
              <a:t>При санітарному нормуванні </a:t>
            </a:r>
            <a:r>
              <a:rPr lang="uk-UA" sz="2400" dirty="0">
                <a:latin typeface="Times New Roman" panose="02020603050405020304" pitchFamily="18" charset="0"/>
                <a:cs typeface="Times New Roman" panose="02020603050405020304" pitchFamily="18" charset="0"/>
              </a:rPr>
              <a:t>регламентуються відповідні умови щодо захисту від вібрації людини, </a:t>
            </a:r>
            <a:r>
              <a:rPr lang="uk-UA" sz="2400" u="sng" dirty="0">
                <a:latin typeface="Times New Roman" panose="02020603050405020304" pitchFamily="18" charset="0"/>
                <a:cs typeface="Times New Roman" panose="02020603050405020304" pitchFamily="18" charset="0"/>
              </a:rPr>
              <a:t>а при технічному</a:t>
            </a:r>
            <a:r>
              <a:rPr lang="uk-UA" sz="2400" dirty="0">
                <a:latin typeface="Times New Roman" panose="02020603050405020304" pitchFamily="18" charset="0"/>
                <a:cs typeface="Times New Roman" panose="02020603050405020304" pitchFamily="18" charset="0"/>
              </a:rPr>
              <a:t> – щодо захисту машин, устаткування, будівель і т.д. від вібрації, яка може призвести до їх пошкодження чи передчасного виходу з ладу. Вібрації можуть негативно впливати на довкілля.</a:t>
            </a:r>
          </a:p>
          <a:p>
            <a:pPr marL="0" indent="360363" algn="just">
              <a:lnSpc>
                <a:spcPct val="100000"/>
              </a:lnSpc>
              <a:spcBef>
                <a:spcPts val="200"/>
              </a:spcBef>
              <a:buNone/>
            </a:pPr>
            <a:r>
              <a:rPr lang="uk-UA" sz="2400" b="1" i="1" dirty="0">
                <a:latin typeface="Times New Roman" pitchFamily="18" charset="0"/>
                <a:cs typeface="Times New Roman" pitchFamily="18" charset="0"/>
              </a:rPr>
              <a:t>Дія вібрації на організм людини залежить від таких її характеристик (параметрів): </a:t>
            </a:r>
          </a:p>
          <a:p>
            <a:pPr>
              <a:lnSpc>
                <a:spcPct val="100000"/>
              </a:lnSpc>
              <a:spcBef>
                <a:spcPts val="200"/>
              </a:spcBef>
            </a:pPr>
            <a:r>
              <a:rPr lang="uk-UA" sz="2400" dirty="0">
                <a:latin typeface="Times New Roman" pitchFamily="18" charset="0"/>
                <a:cs typeface="Times New Roman" pitchFamily="18" charset="0"/>
              </a:rPr>
              <a:t>інтенсивності, </a:t>
            </a:r>
          </a:p>
          <a:p>
            <a:pPr>
              <a:lnSpc>
                <a:spcPct val="100000"/>
              </a:lnSpc>
              <a:spcBef>
                <a:spcPts val="200"/>
              </a:spcBef>
            </a:pPr>
            <a:r>
              <a:rPr lang="uk-UA" sz="2400" dirty="0">
                <a:latin typeface="Times New Roman" pitchFamily="18" charset="0"/>
                <a:cs typeface="Times New Roman" pitchFamily="18" charset="0"/>
              </a:rPr>
              <a:t>спектрального складу, </a:t>
            </a:r>
          </a:p>
          <a:p>
            <a:pPr>
              <a:lnSpc>
                <a:spcPct val="100000"/>
              </a:lnSpc>
              <a:spcBef>
                <a:spcPts val="200"/>
              </a:spcBef>
            </a:pPr>
            <a:r>
              <a:rPr lang="uk-UA" sz="2400" dirty="0">
                <a:latin typeface="Times New Roman" pitchFamily="18" charset="0"/>
                <a:cs typeface="Times New Roman" pitchFamily="18" charset="0"/>
              </a:rPr>
              <a:t>тривалості впливу, </a:t>
            </a:r>
          </a:p>
          <a:p>
            <a:pPr>
              <a:lnSpc>
                <a:spcPct val="100000"/>
              </a:lnSpc>
              <a:spcBef>
                <a:spcPts val="200"/>
              </a:spcBef>
            </a:pPr>
            <a:r>
              <a:rPr lang="uk-UA" sz="2400" dirty="0">
                <a:latin typeface="Times New Roman" pitchFamily="18" charset="0"/>
                <a:cs typeface="Times New Roman" pitchFamily="18" charset="0"/>
              </a:rPr>
              <a:t>напрямку дії.</a:t>
            </a:r>
          </a:p>
          <a:p>
            <a:pPr marL="0" indent="360363" algn="just">
              <a:spcBef>
                <a:spcPts val="200"/>
              </a:spcBef>
              <a:buNone/>
            </a:pPr>
            <a:r>
              <a:rPr lang="uk-UA" sz="2400" i="1" u="sng" dirty="0">
                <a:latin typeface="Times New Roman" pitchFamily="18" charset="0"/>
                <a:cs typeface="Times New Roman" pitchFamily="18" charset="0"/>
              </a:rPr>
              <a:t>Гігієнічна оцінка вібрації, що діє на людину у виробничих умовах, здійснюється за допомогою таких методів:</a:t>
            </a:r>
          </a:p>
          <a:p>
            <a:pPr marL="0" indent="360363" algn="just">
              <a:spcBef>
                <a:spcPts val="200"/>
              </a:spcBef>
            </a:pPr>
            <a:r>
              <a:rPr lang="uk-UA" sz="2400" dirty="0">
                <a:latin typeface="Times New Roman" pitchFamily="18" charset="0"/>
                <a:cs typeface="Times New Roman" pitchFamily="18" charset="0"/>
              </a:rPr>
              <a:t>частотного (спектрального) аналізу її параметрів;</a:t>
            </a:r>
          </a:p>
          <a:p>
            <a:pPr marL="0" indent="360363" algn="just">
              <a:spcBef>
                <a:spcPts val="200"/>
              </a:spcBef>
            </a:pPr>
            <a:r>
              <a:rPr lang="uk-UA" sz="2400" dirty="0">
                <a:latin typeface="Times New Roman" pitchFamily="18" charset="0"/>
                <a:cs typeface="Times New Roman" pitchFamily="18" charset="0"/>
              </a:rPr>
              <a:t>інтегральної оцінки за спектром частот параметрів, що нормуються;</a:t>
            </a:r>
          </a:p>
          <a:p>
            <a:pPr marL="0" indent="360363" algn="just">
              <a:spcBef>
                <a:spcPts val="200"/>
              </a:spcBef>
            </a:pPr>
            <a:r>
              <a:rPr lang="uk-UA" sz="2400" dirty="0">
                <a:latin typeface="Times New Roman" pitchFamily="18" charset="0"/>
                <a:cs typeface="Times New Roman" pitchFamily="18" charset="0"/>
              </a:rPr>
              <a:t>дози вібрації.</a:t>
            </a:r>
          </a:p>
        </p:txBody>
      </p:sp>
      <p:sp>
        <p:nvSpPr>
          <p:cNvPr id="2" name="Номер слайда 1"/>
          <p:cNvSpPr>
            <a:spLocks noGrp="1"/>
          </p:cNvSpPr>
          <p:nvPr>
            <p:ph type="sldNum" sz="quarter" idx="12"/>
          </p:nvPr>
        </p:nvSpPr>
        <p:spPr/>
        <p:txBody>
          <a:bodyPr/>
          <a:lstStyle/>
          <a:p>
            <a:fld id="{D07DC24B-8650-405F-98BC-E78A8ACB2E7F}" type="slidenum">
              <a:rPr lang="uk-UA" smtClean="0"/>
              <a:pPr/>
              <a:t>6</a:t>
            </a:fld>
            <a:endParaRPr lang="uk-UA" dirty="0"/>
          </a:p>
        </p:txBody>
      </p:sp>
      <p:sp>
        <p:nvSpPr>
          <p:cNvPr id="2050" name="AutoShape 2" descr="Результат пошуку зображень за запитом &quot;вібрація&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uk-UA"/>
          </a:p>
        </p:txBody>
      </p:sp>
      <p:sp>
        <p:nvSpPr>
          <p:cNvPr id="2052" name="AutoShape 4" descr="Які види виробничої вібрації існують та як обмежити її несприятливий вплив  на працівників? | Охорона праці і пожежна безпека"/>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uk-UA"/>
          </a:p>
        </p:txBody>
      </p:sp>
      <p:sp>
        <p:nvSpPr>
          <p:cNvPr id="2054" name="AutoShape 6" descr="Які види виробничої вібрації існують та як обмежити її несприятливий вплив  на працівників? | Охорона праці і пожежна безпека"/>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uk-UA"/>
          </a:p>
        </p:txBody>
      </p:sp>
      <p:sp>
        <p:nvSpPr>
          <p:cNvPr id="2056" name="AutoShape 8" descr="Уровень вибрации: чем опасна вибрация и как ее измерить"/>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uk-UA"/>
          </a:p>
        </p:txBody>
      </p:sp>
      <p:pic>
        <p:nvPicPr>
          <p:cNvPr id="2057" name="Picture 9" descr="C:\Users\User\Desktop\Без названия.jpg"/>
          <p:cNvPicPr>
            <a:picLocks noChangeAspect="1" noChangeArrowheads="1"/>
          </p:cNvPicPr>
          <p:nvPr/>
        </p:nvPicPr>
        <p:blipFill>
          <a:blip r:embed="rId2" cstate="print"/>
          <a:srcRect/>
          <a:stretch>
            <a:fillRect/>
          </a:stretch>
        </p:blipFill>
        <p:spPr bwMode="auto">
          <a:xfrm>
            <a:off x="8243455" y="2601544"/>
            <a:ext cx="3283527" cy="188581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68926" y="564861"/>
            <a:ext cx="11062855" cy="5905212"/>
          </a:xfrm>
        </p:spPr>
        <p:txBody>
          <a:bodyPr>
            <a:normAutofit/>
          </a:bodyPr>
          <a:lstStyle/>
          <a:p>
            <a:pPr marL="0" indent="360363" algn="just">
              <a:lnSpc>
                <a:spcPct val="100000"/>
              </a:lnSpc>
              <a:spcBef>
                <a:spcPts val="600"/>
              </a:spcBef>
              <a:buNone/>
            </a:pPr>
            <a:r>
              <a:rPr lang="uk-UA" sz="2400" dirty="0">
                <a:latin typeface="Times New Roman" pitchFamily="18" charset="0"/>
                <a:cs typeface="Times New Roman" pitchFamily="18" charset="0"/>
              </a:rPr>
              <a:t>Кількісні та якісні критерії і показники несприятливого впливу вібрації на людину, диктуються санітарними нормативними документами Міністерства охорони здоров'я. Згідно з ними вводяться наступні критерії оцінки несприятливого впливу вібрації: </a:t>
            </a:r>
          </a:p>
          <a:p>
            <a:pPr marL="0" indent="360363" algn="just">
              <a:lnSpc>
                <a:spcPct val="100000"/>
              </a:lnSpc>
              <a:spcBef>
                <a:spcPts val="600"/>
              </a:spcBef>
              <a:buNone/>
            </a:pPr>
            <a:endParaRPr lang="uk-UA" sz="1100" dirty="0">
              <a:latin typeface="Times New Roman" pitchFamily="18" charset="0"/>
              <a:cs typeface="Times New Roman" pitchFamily="18" charset="0"/>
            </a:endParaRPr>
          </a:p>
          <a:p>
            <a:pPr marL="0" indent="360363" algn="just">
              <a:lnSpc>
                <a:spcPct val="100000"/>
              </a:lnSpc>
              <a:spcBef>
                <a:spcPts val="600"/>
              </a:spcBef>
              <a:buFont typeface="+mj-lt"/>
              <a:buAutoNum type="arabicPeriod"/>
            </a:pPr>
            <a:r>
              <a:rPr lang="uk-UA" sz="2400" i="1" u="sng" dirty="0">
                <a:latin typeface="Times New Roman" pitchFamily="18" charset="0"/>
                <a:cs typeface="Times New Roman" pitchFamily="18" charset="0"/>
              </a:rPr>
              <a:t>критерій "безпека", </a:t>
            </a:r>
            <a:r>
              <a:rPr lang="uk-UA" sz="2400" dirty="0">
                <a:latin typeface="Times New Roman" pitchFamily="18" charset="0"/>
                <a:cs typeface="Times New Roman" pitchFamily="18" charset="0"/>
              </a:rPr>
              <a:t>який забезпечує не порушення здоров'я оператора і виключає можливість виникнення травмонебезпечних чи аварійних ситуацій через дію вібрації; </a:t>
            </a:r>
          </a:p>
          <a:p>
            <a:pPr marL="0" indent="360363" algn="just">
              <a:lnSpc>
                <a:spcPct val="100000"/>
              </a:lnSpc>
              <a:spcBef>
                <a:spcPts val="600"/>
              </a:spcBef>
              <a:buFont typeface="+mj-lt"/>
              <a:buAutoNum type="arabicPeriod"/>
            </a:pPr>
            <a:endParaRPr lang="uk-UA" sz="1050" dirty="0">
              <a:latin typeface="Times New Roman" pitchFamily="18" charset="0"/>
              <a:cs typeface="Times New Roman" pitchFamily="18" charset="0"/>
            </a:endParaRPr>
          </a:p>
          <a:p>
            <a:pPr marL="0" indent="360363" algn="just">
              <a:lnSpc>
                <a:spcPct val="100000"/>
              </a:lnSpc>
              <a:spcBef>
                <a:spcPts val="600"/>
              </a:spcBef>
              <a:buFont typeface="+mj-lt"/>
              <a:buAutoNum type="arabicPeriod"/>
            </a:pPr>
            <a:r>
              <a:rPr lang="uk-UA" sz="2400" i="1" u="sng" dirty="0">
                <a:latin typeface="Times New Roman" pitchFamily="18" charset="0"/>
                <a:cs typeface="Times New Roman" pitchFamily="18" charset="0"/>
              </a:rPr>
              <a:t>критерій</a:t>
            </a:r>
            <a:r>
              <a:rPr lang="uk-UA" sz="2400" u="sng" dirty="0">
                <a:latin typeface="Times New Roman" pitchFamily="18" charset="0"/>
                <a:cs typeface="Times New Roman" pitchFamily="18" charset="0"/>
              </a:rPr>
              <a:t> </a:t>
            </a:r>
            <a:r>
              <a:rPr lang="uk-UA" sz="2400" i="1" u="sng" dirty="0">
                <a:latin typeface="Times New Roman" pitchFamily="18" charset="0"/>
                <a:cs typeface="Times New Roman" pitchFamily="18" charset="0"/>
              </a:rPr>
              <a:t>"межа зниження продуктивності праці"</a:t>
            </a:r>
            <a:r>
              <a:rPr lang="uk-UA" sz="2400" i="1" dirty="0">
                <a:latin typeface="Times New Roman" pitchFamily="18" charset="0"/>
                <a:cs typeface="Times New Roman" pitchFamily="18" charset="0"/>
              </a:rPr>
              <a:t> </a:t>
            </a:r>
            <a:r>
              <a:rPr lang="uk-UA" sz="2400" dirty="0">
                <a:latin typeface="Times New Roman" pitchFamily="18" charset="0"/>
                <a:cs typeface="Times New Roman" pitchFamily="18" charset="0"/>
              </a:rPr>
              <a:t>забезпечує підтримку нормативної продуктивності, яка не знижується через розвиток втоми під впливом вібрації; </a:t>
            </a:r>
          </a:p>
          <a:p>
            <a:pPr marL="0" indent="360363" algn="just">
              <a:lnSpc>
                <a:spcPct val="100000"/>
              </a:lnSpc>
              <a:spcBef>
                <a:spcPts val="600"/>
              </a:spcBef>
              <a:buFont typeface="+mj-lt"/>
              <a:buAutoNum type="arabicPeriod"/>
            </a:pPr>
            <a:endParaRPr lang="uk-UA" sz="1100" dirty="0">
              <a:latin typeface="Times New Roman" pitchFamily="18" charset="0"/>
              <a:cs typeface="Times New Roman" pitchFamily="18" charset="0"/>
            </a:endParaRPr>
          </a:p>
          <a:p>
            <a:pPr marL="0" indent="360363" algn="just">
              <a:lnSpc>
                <a:spcPct val="100000"/>
              </a:lnSpc>
              <a:spcBef>
                <a:spcPts val="600"/>
              </a:spcBef>
              <a:buFont typeface="+mj-lt"/>
              <a:buAutoNum type="arabicPeriod"/>
            </a:pPr>
            <a:r>
              <a:rPr lang="uk-UA" sz="2400" i="1" u="sng" dirty="0">
                <a:latin typeface="Times New Roman" pitchFamily="18" charset="0"/>
                <a:cs typeface="Times New Roman" pitchFamily="18" charset="0"/>
              </a:rPr>
              <a:t>критерій "комфорт", </a:t>
            </a:r>
            <a:r>
              <a:rPr lang="uk-UA" sz="2400" dirty="0">
                <a:latin typeface="Times New Roman" pitchFamily="18" charset="0"/>
                <a:cs typeface="Times New Roman" pitchFamily="18" charset="0"/>
              </a:rPr>
              <a:t>при якому людина має відчуття комфортності умов праці.</a:t>
            </a:r>
          </a:p>
          <a:p>
            <a:pPr>
              <a:buNone/>
            </a:pPr>
            <a:endParaRPr lang="uk-UA" sz="2400" dirty="0"/>
          </a:p>
        </p:txBody>
      </p:sp>
      <p:sp>
        <p:nvSpPr>
          <p:cNvPr id="4" name="Номер слайда 3"/>
          <p:cNvSpPr>
            <a:spLocks noGrp="1"/>
          </p:cNvSpPr>
          <p:nvPr>
            <p:ph type="sldNum" sz="quarter" idx="12"/>
          </p:nvPr>
        </p:nvSpPr>
        <p:spPr/>
        <p:txBody>
          <a:bodyPr/>
          <a:lstStyle/>
          <a:p>
            <a:fld id="{D07DC24B-8650-405F-98BC-E78A8ACB2E7F}" type="slidenum">
              <a:rPr lang="uk-UA" smtClean="0"/>
              <a:pPr/>
              <a:t>7</a:t>
            </a:fld>
            <a:endParaRPr lang="uk-UA"/>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idx="1"/>
          </p:nvPr>
        </p:nvSpPr>
        <p:spPr>
          <a:xfrm>
            <a:off x="512618" y="277091"/>
            <a:ext cx="11291455" cy="6012872"/>
          </a:xfrm>
        </p:spPr>
        <p:txBody>
          <a:bodyPr>
            <a:normAutofit/>
          </a:bodyPr>
          <a:lstStyle/>
          <a:p>
            <a:pPr marL="0" indent="360363" algn="just">
              <a:lnSpc>
                <a:spcPct val="100000"/>
              </a:lnSpc>
              <a:spcBef>
                <a:spcPts val="0"/>
              </a:spcBef>
              <a:buNone/>
            </a:pPr>
            <a:r>
              <a:rPr lang="uk-UA" sz="2400" b="1" dirty="0">
                <a:latin typeface="Times New Roman" pitchFamily="18" charset="0"/>
                <a:cs typeface="Times New Roman" pitchFamily="18" charset="0"/>
              </a:rPr>
              <a:t>Виробнича вібрація загальної дії.</a:t>
            </a:r>
            <a:r>
              <a:rPr lang="uk-UA" sz="2400" dirty="0">
                <a:latin typeface="Times New Roman" pitchFamily="18" charset="0"/>
                <a:cs typeface="Times New Roman" pitchFamily="18" charset="0"/>
              </a:rPr>
              <a:t> </a:t>
            </a:r>
          </a:p>
          <a:p>
            <a:pPr marL="0" indent="360363" algn="just">
              <a:lnSpc>
                <a:spcPct val="100000"/>
              </a:lnSpc>
              <a:spcBef>
                <a:spcPts val="0"/>
              </a:spcBef>
              <a:buNone/>
            </a:pPr>
            <a:r>
              <a:rPr lang="uk-UA" sz="2400" dirty="0">
                <a:latin typeface="Times New Roman" pitchFamily="18" charset="0"/>
                <a:cs typeface="Times New Roman" pitchFamily="18" charset="0"/>
              </a:rPr>
              <a:t>Вібрацію загальної дії залежно від джерела її походження поділяють на такі категорії: </a:t>
            </a:r>
          </a:p>
          <a:p>
            <a:pPr marL="0" indent="360363" algn="just">
              <a:lnSpc>
                <a:spcPct val="100000"/>
              </a:lnSpc>
              <a:spcBef>
                <a:spcPts val="0"/>
              </a:spcBef>
              <a:buNone/>
            </a:pPr>
            <a:r>
              <a:rPr lang="uk-UA" sz="2400" i="1" dirty="0">
                <a:latin typeface="Times New Roman" pitchFamily="18" charset="0"/>
                <a:cs typeface="Times New Roman" pitchFamily="18" charset="0"/>
              </a:rPr>
              <a:t>Транспортна вібрація</a:t>
            </a:r>
            <a:r>
              <a:rPr lang="uk-UA" sz="2400" dirty="0">
                <a:latin typeface="Times New Roman" pitchFamily="18" charset="0"/>
                <a:cs typeface="Times New Roman" pitchFamily="18" charset="0"/>
              </a:rPr>
              <a:t> – коливання, що впливають на людину, яка перебуває в умовах робочих місць причіпних чи самохідних машин. Йдеться про транспортні засоби, що коливаються під час руху по дорогах чи іншій місцевості, а також у процесі їх розробки. </a:t>
            </a:r>
          </a:p>
          <a:p>
            <a:pPr marL="0" indent="360363" algn="just">
              <a:lnSpc>
                <a:spcPct val="100000"/>
              </a:lnSpc>
              <a:spcBef>
                <a:spcPts val="0"/>
              </a:spcBef>
              <a:buNone/>
            </a:pPr>
            <a:r>
              <a:rPr lang="uk-UA" sz="2400" i="1" dirty="0">
                <a:latin typeface="Times New Roman" pitchFamily="18" charset="0"/>
                <a:cs typeface="Times New Roman" pitchFamily="18" charset="0"/>
              </a:rPr>
              <a:t>Транспортно-технологічна</a:t>
            </a:r>
            <a:r>
              <a:rPr lang="uk-UA" sz="2400" dirty="0">
                <a:latin typeface="Times New Roman" pitchFamily="18" charset="0"/>
                <a:cs typeface="Times New Roman" pitchFamily="18" charset="0"/>
              </a:rPr>
              <a:t> </a:t>
            </a:r>
            <a:r>
              <a:rPr lang="uk-UA" sz="2400" i="1" dirty="0">
                <a:latin typeface="Times New Roman" pitchFamily="18" charset="0"/>
                <a:cs typeface="Times New Roman" pitchFamily="18" charset="0"/>
              </a:rPr>
              <a:t>вібрація</a:t>
            </a:r>
            <a:r>
              <a:rPr lang="uk-UA" sz="2400" dirty="0">
                <a:latin typeface="Times New Roman" pitchFamily="18" charset="0"/>
                <a:cs typeface="Times New Roman" pitchFamily="18" charset="0"/>
              </a:rPr>
              <a:t> належить до другої категорії впливу на робітника, який перебуває в робочих умовах, де рухливість дуже обмежена. Йдеться про устаткування, що здійснює рух лише спеціальними поверхнями на виробництві, в умовах робочих майданчиків. </a:t>
            </a:r>
          </a:p>
          <a:p>
            <a:pPr marL="0" indent="360363" algn="just">
              <a:lnSpc>
                <a:spcPct val="100000"/>
              </a:lnSpc>
              <a:spcBef>
                <a:spcPts val="0"/>
              </a:spcBef>
              <a:buNone/>
            </a:pPr>
            <a:r>
              <a:rPr lang="uk-UA" sz="2400" i="1" dirty="0">
                <a:latin typeface="Times New Roman" pitchFamily="18" charset="0"/>
                <a:cs typeface="Times New Roman" pitchFamily="18" charset="0"/>
              </a:rPr>
              <a:t>Технологічна вібрація</a:t>
            </a:r>
            <a:r>
              <a:rPr lang="uk-UA" sz="2400" dirty="0">
                <a:latin typeface="Times New Roman" pitchFamily="18" charset="0"/>
                <a:cs typeface="Times New Roman" pitchFamily="18" charset="0"/>
              </a:rPr>
              <a:t> належить до ІІІ категорії впливу на людину в робочих умовах. Вона здатна поширюватися на устаткування стаціонарного призначення та на робочі поверхні, яким не властиве дрижання.</a:t>
            </a:r>
          </a:p>
        </p:txBody>
      </p:sp>
      <p:sp>
        <p:nvSpPr>
          <p:cNvPr id="2" name="Номер слайда 1"/>
          <p:cNvSpPr>
            <a:spLocks noGrp="1"/>
          </p:cNvSpPr>
          <p:nvPr>
            <p:ph type="sldNum" sz="quarter" idx="12"/>
          </p:nvPr>
        </p:nvSpPr>
        <p:spPr/>
        <p:txBody>
          <a:bodyPr/>
          <a:lstStyle/>
          <a:p>
            <a:fld id="{D07DC24B-8650-405F-98BC-E78A8ACB2E7F}" type="slidenum">
              <a:rPr lang="uk-UA" smtClean="0"/>
              <a:pPr/>
              <a:t>8</a:t>
            </a:fld>
            <a:endParaRPr lang="uk-UA"/>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idx="1"/>
          </p:nvPr>
        </p:nvSpPr>
        <p:spPr>
          <a:xfrm>
            <a:off x="581891" y="360218"/>
            <a:ext cx="11222181" cy="6179127"/>
          </a:xfrm>
        </p:spPr>
        <p:txBody>
          <a:bodyPr>
            <a:normAutofit fontScale="85000" lnSpcReduction="20000"/>
          </a:bodyPr>
          <a:lstStyle/>
          <a:p>
            <a:pPr marL="0" indent="360363" algn="just">
              <a:lnSpc>
                <a:spcPct val="120000"/>
              </a:lnSpc>
              <a:spcBef>
                <a:spcPts val="600"/>
              </a:spcBef>
              <a:buNone/>
              <a:tabLst>
                <a:tab pos="0" algn="l"/>
              </a:tabLst>
            </a:pPr>
            <a:r>
              <a:rPr lang="uk-UA" dirty="0">
                <a:latin typeface="Times New Roman" pitchFamily="18" charset="0"/>
                <a:cs typeface="Times New Roman" pitchFamily="18" charset="0"/>
              </a:rPr>
              <a:t>Заходи та засоби захисту від вібрації за організаційною ознакою поділяються на колективні та індивідуальні (рис. 1). Колективні заходи та засоби віброзахисту можна розподілити за такими напрямами:</a:t>
            </a:r>
          </a:p>
          <a:p>
            <a:pPr marL="0" indent="360363" algn="just">
              <a:lnSpc>
                <a:spcPct val="120000"/>
              </a:lnSpc>
              <a:spcBef>
                <a:spcPts val="600"/>
              </a:spcBef>
              <a:tabLst>
                <a:tab pos="0" algn="l"/>
              </a:tabLst>
            </a:pPr>
            <a:r>
              <a:rPr lang="uk-UA" dirty="0">
                <a:latin typeface="Times New Roman" pitchFamily="18" charset="0"/>
                <a:cs typeface="Times New Roman" pitchFamily="18" charset="0"/>
              </a:rPr>
              <a:t>зниження вібрації в джерелі її виникнення;</a:t>
            </a:r>
          </a:p>
          <a:p>
            <a:pPr marL="0" indent="360363" algn="just">
              <a:lnSpc>
                <a:spcPct val="120000"/>
              </a:lnSpc>
              <a:spcBef>
                <a:spcPts val="600"/>
              </a:spcBef>
              <a:tabLst>
                <a:tab pos="0" algn="l"/>
              </a:tabLst>
            </a:pPr>
            <a:r>
              <a:rPr lang="uk-UA" dirty="0">
                <a:latin typeface="Times New Roman" pitchFamily="18" charset="0"/>
                <a:cs typeface="Times New Roman" pitchFamily="18" charset="0"/>
              </a:rPr>
              <a:t>зменшення параметрів вібрації на шляху її поширення від джерела;</a:t>
            </a:r>
          </a:p>
          <a:p>
            <a:pPr marL="0" indent="360363" algn="just">
              <a:lnSpc>
                <a:spcPct val="120000"/>
              </a:lnSpc>
              <a:spcBef>
                <a:spcPts val="600"/>
              </a:spcBef>
              <a:tabLst>
                <a:tab pos="0" algn="l"/>
              </a:tabLst>
            </a:pPr>
            <a:r>
              <a:rPr lang="uk-UA" dirty="0">
                <a:latin typeface="Times New Roman" pitchFamily="18" charset="0"/>
                <a:cs typeface="Times New Roman" pitchFamily="18" charset="0"/>
              </a:rPr>
              <a:t>організаційно-технічні заходи;</a:t>
            </a:r>
          </a:p>
          <a:p>
            <a:pPr marL="0" indent="360363" algn="just">
              <a:lnSpc>
                <a:spcPct val="120000"/>
              </a:lnSpc>
              <a:spcBef>
                <a:spcPts val="600"/>
              </a:spcBef>
              <a:tabLst>
                <a:tab pos="0" algn="l"/>
              </a:tabLst>
            </a:pPr>
            <a:r>
              <a:rPr lang="uk-UA" dirty="0">
                <a:latin typeface="Times New Roman" pitchFamily="18" charset="0"/>
                <a:cs typeface="Times New Roman" pitchFamily="18" charset="0"/>
              </a:rPr>
              <a:t>лікувально-профілактичні заходи.</a:t>
            </a:r>
          </a:p>
          <a:p>
            <a:pPr marL="0" indent="360363" algn="just">
              <a:lnSpc>
                <a:spcPct val="120000"/>
              </a:lnSpc>
              <a:spcBef>
                <a:spcPts val="600"/>
              </a:spcBef>
              <a:buNone/>
              <a:tabLst>
                <a:tab pos="0" algn="l"/>
              </a:tabLst>
            </a:pPr>
            <a:r>
              <a:rPr lang="uk-UA" dirty="0">
                <a:latin typeface="Times New Roman" pitchFamily="18" charset="0"/>
                <a:cs typeface="Times New Roman" pitchFamily="18" charset="0"/>
              </a:rPr>
              <a:t>Зменшення вібрації в джерелі її виникнення досягається шляхом застосування таких кінематичних та технологічних схем, які усувають чи мінімально знижують дію динамічних сил. </a:t>
            </a:r>
          </a:p>
          <a:p>
            <a:pPr marL="0" indent="360363" algn="just">
              <a:lnSpc>
                <a:spcPct val="120000"/>
              </a:lnSpc>
              <a:spcBef>
                <a:spcPts val="600"/>
              </a:spcBef>
              <a:buNone/>
              <a:tabLst>
                <a:tab pos="0" algn="l"/>
              </a:tabLst>
            </a:pPr>
            <a:r>
              <a:rPr lang="uk-UA" dirty="0">
                <a:latin typeface="Times New Roman" pitchFamily="18" charset="0"/>
                <a:cs typeface="Times New Roman" pitchFamily="18" charset="0"/>
              </a:rPr>
              <a:t>Зменшення вібрації досягається також статичним та динамічним зрівноважуванням механізмів та об'єктів, що обертаються. </a:t>
            </a:r>
          </a:p>
          <a:p>
            <a:pPr marL="0" indent="360363" algn="just">
              <a:lnSpc>
                <a:spcPct val="120000"/>
              </a:lnSpc>
              <a:spcBef>
                <a:spcPts val="600"/>
              </a:spcBef>
              <a:buNone/>
              <a:tabLst>
                <a:tab pos="0" algn="l"/>
              </a:tabLst>
            </a:pPr>
            <a:r>
              <a:rPr lang="uk-UA" b="1" i="1" dirty="0">
                <a:solidFill>
                  <a:schemeClr val="accent6">
                    <a:lumMod val="50000"/>
                  </a:schemeClr>
                </a:solidFill>
                <a:latin typeface="Times New Roman" pitchFamily="18" charset="0"/>
                <a:cs typeface="Times New Roman" pitchFamily="18" charset="0"/>
              </a:rPr>
              <a:t>Контакту працівника з </a:t>
            </a:r>
            <a:r>
              <a:rPr lang="uk-UA" b="1" i="1" dirty="0" err="1">
                <a:solidFill>
                  <a:schemeClr val="accent6">
                    <a:lumMod val="50000"/>
                  </a:schemeClr>
                </a:solidFill>
                <a:latin typeface="Times New Roman" pitchFamily="18" charset="0"/>
                <a:cs typeface="Times New Roman" pitchFamily="18" charset="0"/>
              </a:rPr>
              <a:t>віброоб'єктом</a:t>
            </a:r>
            <a:r>
              <a:rPr lang="uk-UA" b="1" i="1" dirty="0">
                <a:solidFill>
                  <a:schemeClr val="accent6">
                    <a:lumMod val="50000"/>
                  </a:schemeClr>
                </a:solidFill>
                <a:latin typeface="Times New Roman" pitchFamily="18" charset="0"/>
                <a:cs typeface="Times New Roman" pitchFamily="18" charset="0"/>
              </a:rPr>
              <a:t>, а відтак і шкідливої дії вібрації можна уникнути шляхом використання дистанційного керування, автоматичного контролю та сигналізації, а також застосування захисного огородження. </a:t>
            </a:r>
          </a:p>
        </p:txBody>
      </p:sp>
      <p:sp>
        <p:nvSpPr>
          <p:cNvPr id="2" name="Номер слайда 1"/>
          <p:cNvSpPr>
            <a:spLocks noGrp="1"/>
          </p:cNvSpPr>
          <p:nvPr>
            <p:ph type="sldNum" sz="quarter" idx="12"/>
          </p:nvPr>
        </p:nvSpPr>
        <p:spPr/>
        <p:txBody>
          <a:bodyPr/>
          <a:lstStyle/>
          <a:p>
            <a:fld id="{D07DC24B-8650-405F-98BC-E78A8ACB2E7F}" type="slidenum">
              <a:rPr lang="uk-UA" smtClean="0"/>
              <a:pPr/>
              <a:t>9</a:t>
            </a:fld>
            <a:endParaRPr lang="uk-UA"/>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1876</TotalTime>
  <Words>4409</Words>
  <Application>Microsoft Office PowerPoint</Application>
  <PresentationFormat>Широкий екран</PresentationFormat>
  <Paragraphs>326</Paragraphs>
  <Slides>38</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38</vt:i4>
      </vt:variant>
    </vt:vector>
  </HeadingPairs>
  <TitlesOfParts>
    <vt:vector size="43" baseType="lpstr">
      <vt:lpstr>Arial</vt:lpstr>
      <vt:lpstr>Calibri</vt:lpstr>
      <vt:lpstr>Calibri Light</vt:lpstr>
      <vt:lpstr>Times New Roman</vt:lpstr>
      <vt:lpstr>Тема Office</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3. НОРМУВАННЯ РАДІАЦІЙНОГО ЗАБРУДНЕННЯ</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1</dc:title>
  <dc:creator>Пользователь Windows</dc:creator>
  <cp:lastModifiedBy>Ірина Кочмар</cp:lastModifiedBy>
  <cp:revision>103</cp:revision>
  <dcterms:created xsi:type="dcterms:W3CDTF">2020-09-16T07:08:31Z</dcterms:created>
  <dcterms:modified xsi:type="dcterms:W3CDTF">2025-05-01T20:26:46Z</dcterms:modified>
</cp:coreProperties>
</file>