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629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2/13/2024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2/13/2024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2/13/2024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2/13/2024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2/13/2024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F3E09EB-AC3B-AC11-910D-79DC9D2DA40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/>
              <a:t>Причини виникнення кризи 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xmlns="" id="{4567963E-403A-31C4-2699-FD0ED9D6D6E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9842939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5E3D229-AF95-4DE5-2271-C8351A862A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sz="8300" b="1" dirty="0"/>
              <a:t>Криза</a:t>
            </a:r>
            <a:r>
              <a:rPr lang="uk-UA" dirty="0"/>
              <a:t> 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xmlns="" id="{3CF2E782-0B34-EE57-9D58-635608E707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b="0" i="0" u="none" strike="noStrike" dirty="0">
                <a:solidFill>
                  <a:srgbClr val="222222"/>
                </a:solidFill>
                <a:effectLst/>
                <a:latin typeface="Helvetica Neue" panose="02000503000000020004" pitchFamily="2"/>
              </a:rPr>
              <a:t>це крайнє загострення протиріч у соціально-економічній системі (організації), що загрожує її </a:t>
            </a:r>
            <a:r>
              <a:rPr lang="uk-UA" sz="3600" b="0" i="0" u="none" strike="noStrike" dirty="0" err="1">
                <a:solidFill>
                  <a:srgbClr val="222222"/>
                </a:solidFill>
                <a:effectLst/>
                <a:latin typeface="Helvetica Neue" panose="02000503000000020004" pitchFamily="2"/>
              </a:rPr>
              <a:t>життєстійкості</a:t>
            </a:r>
            <a:r>
              <a:rPr lang="uk-UA" sz="3600" b="0" i="0" u="none" strike="noStrike" dirty="0">
                <a:solidFill>
                  <a:srgbClr val="222222"/>
                </a:solidFill>
                <a:effectLst/>
                <a:latin typeface="Helvetica Neue" panose="02000503000000020004" pitchFamily="2"/>
              </a:rPr>
              <a:t> у навколишньому середовищі.</a:t>
            </a:r>
            <a:endParaRPr lang="uk-UA" sz="3600" dirty="0"/>
          </a:p>
        </p:txBody>
      </p:sp>
    </p:spTree>
    <p:extLst>
      <p:ext uri="{BB962C8B-B14F-4D97-AF65-F5344CB8AC3E}">
        <p14:creationId xmlns:p14="http://schemas.microsoft.com/office/powerpoint/2010/main" val="22776850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Місце для вмісту 3">
            <a:extLst>
              <a:ext uri="{FF2B5EF4-FFF2-40B4-BE49-F238E27FC236}">
                <a16:creationId xmlns:a16="http://schemas.microsoft.com/office/drawing/2014/main" xmlns="" id="{CA7B3242-B225-7639-DC3A-F53DEF697B2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50700" y="2040956"/>
            <a:ext cx="7654422" cy="3525381"/>
          </a:xfrm>
        </p:spPr>
      </p:pic>
    </p:spTree>
    <p:extLst>
      <p:ext uri="{BB962C8B-B14F-4D97-AF65-F5344CB8AC3E}">
        <p14:creationId xmlns:p14="http://schemas.microsoft.com/office/powerpoint/2010/main" val="25594356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xmlns="" id="{1A48D5D1-E97C-35AA-C38F-B05399AAE2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73143" y="1938292"/>
            <a:ext cx="9603275" cy="3450613"/>
          </a:xfrm>
        </p:spPr>
        <p:txBody>
          <a:bodyPr>
            <a:noAutofit/>
          </a:bodyPr>
          <a:lstStyle/>
          <a:p>
            <a:r>
              <a:rPr lang="uk-UA" sz="2800" b="0" i="0" u="none" strike="noStrike" dirty="0">
                <a:solidFill>
                  <a:srgbClr val="222222"/>
                </a:solidFill>
                <a:effectLst/>
                <a:latin typeface="Helvetica Neue" panose="02000503000000020004" pitchFamily="2"/>
              </a:rPr>
              <a:t>Причини криз, що виникають на підприємствах, можуть бути різними. Вони поділяються на об'єктивні, пов'язані з циклічними потребами модернізації і реструктуризації підприємств, а також з несприятливими впливами зовнішнього середовища організацій, і суб'єктивні, що відбивають помилки і волюнтаризм в управлінні.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26995688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xmlns="" id="{EF6A02B2-DBBF-7860-7229-CC38B43A68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uk-UA" sz="3100" b="0" i="0" u="none" strike="noStrike" dirty="0">
                <a:solidFill>
                  <a:srgbClr val="222222"/>
                </a:solidFill>
                <a:effectLst/>
                <a:latin typeface="Helvetica Neue" panose="02000503000000020004" pitchFamily="2"/>
              </a:rPr>
              <a:t>Причини криз можуть носити також природний характер, що відбивають явища клімату, землетрусу, повені й інших катаклізмів природного походження. А можуть носити техногенний відбиток, пов'язаний з діяльністю людини.</a:t>
            </a:r>
            <a:r>
              <a:rPr lang="uk-UA" sz="3100" dirty="0"/>
              <a:t/>
            </a:r>
            <a:br>
              <a:rPr lang="uk-UA" sz="3100" dirty="0"/>
            </a:br>
            <a:endParaRPr lang="uk-UA" sz="3100" dirty="0"/>
          </a:p>
        </p:txBody>
      </p:sp>
    </p:spTree>
    <p:extLst>
      <p:ext uri="{BB962C8B-B14F-4D97-AF65-F5344CB8AC3E}">
        <p14:creationId xmlns:p14="http://schemas.microsoft.com/office/powerpoint/2010/main" val="7010993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xmlns="" id="{3CBFB6A0-07E2-1DC3-3D67-9503A47A0A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uk-UA" sz="2600" b="0" i="0" u="none" strike="noStrike" dirty="0">
                <a:solidFill>
                  <a:srgbClr val="222222"/>
                </a:solidFill>
                <a:effectLst/>
                <a:latin typeface="Helvetica Neue" panose="02000503000000020004" pitchFamily="2"/>
              </a:rPr>
              <a:t>Причини кризи можуть бути зовнішніми і внутрішніми. Перші пов'язані з тенденціями і стратегією макроекономічного розвитку чи навіть розвитку світової економіки, конкуренцією, політичною ситуацією в країні. Другі — з ризикованою стратегією маркетингу, внутрішніми конфліктами, недоліками в організації виробництва, недосконалістю управління, інноваційною й інвестиційною політикою.</a:t>
            </a:r>
            <a:endParaRPr lang="uk-UA" sz="2600" dirty="0"/>
          </a:p>
        </p:txBody>
      </p:sp>
    </p:spTree>
    <p:extLst>
      <p:ext uri="{BB962C8B-B14F-4D97-AF65-F5344CB8AC3E}">
        <p14:creationId xmlns:p14="http://schemas.microsoft.com/office/powerpoint/2010/main" val="23110450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ABC048C-D510-9DFE-447F-F4ABAA2F83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0359" y="342420"/>
            <a:ext cx="9603275" cy="1049235"/>
          </a:xfrm>
        </p:spPr>
        <p:txBody>
          <a:bodyPr>
            <a:normAutofit fontScale="90000"/>
          </a:bodyPr>
          <a:lstStyle/>
          <a:p>
            <a:r>
              <a:rPr lang="uk-UA" dirty="0"/>
              <a:t/>
            </a:r>
            <a:br>
              <a:rPr lang="uk-UA" dirty="0"/>
            </a:br>
            <a:r>
              <a:rPr lang="uk-UA" sz="2400" b="0" i="0" u="none" strike="noStrike" dirty="0">
                <a:solidFill>
                  <a:srgbClr val="222222"/>
                </a:solidFill>
                <a:effectLst/>
                <a:latin typeface="Helvetica Neue" panose="02000503000000020004" pitchFamily="2"/>
              </a:rPr>
              <a:t>Якщо кризу розуміти саме таким чином, то можна констатувати ту обставину, що небезпека кризи існує завжди і її необхідно передбачати і прогнозувати.</a:t>
            </a:r>
            <a:endParaRPr lang="uk-UA" sz="2400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xmlns="" id="{96F251CD-65B5-3262-21DE-92998D9AA1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b="0" i="0" u="none" strike="noStrike" dirty="0">
                <a:solidFill>
                  <a:srgbClr val="222222"/>
                </a:solidFill>
                <a:effectLst/>
                <a:latin typeface="Helvetica Neue" panose="02000503000000020004" pitchFamily="2"/>
              </a:rPr>
              <a:t>У розумінні кризи велике значення мають не тільки її причини, а й різноманітні наслідки: можливе відновлення організації чи її руйнування, оздоровлення чи виникнення нової кризи. Вихід із кризи не завжди пов'язаний з позитивними наслідками. Не можна виключати перехід у стан нової кризи, навіть ще більш глибокої і тривалої. Кризи можуть виникати як ланцюгова реакція. Існує можливість і консервації кризових ситуацій на досить тривалий час. Це може пояснюватися певними політичними причинами. Взагалі наслідки кризи найтісніше пов'язані з двома факторами: її причинами і можливістю управління процесами кризового розвитку.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322509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xmlns="" id="{368989F1-8CB5-9BF7-861D-8A5DA43677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uk-UA" sz="2300" b="0" i="0" u="none" strike="noStrike" dirty="0">
                <a:solidFill>
                  <a:srgbClr val="222222"/>
                </a:solidFill>
                <a:effectLst/>
                <a:latin typeface="Helvetica Neue" panose="02000503000000020004" pitchFamily="2"/>
              </a:rPr>
              <a:t>Наслідки кризи можуть призвести до різких змін чи м'якого тривалого і послідовного виходу. </a:t>
            </a:r>
            <a:r>
              <a:rPr lang="uk-UA" sz="2300" b="0" i="0" u="none" strike="noStrike" dirty="0" err="1">
                <a:solidFill>
                  <a:srgbClr val="222222"/>
                </a:solidFill>
                <a:effectLst/>
                <a:latin typeface="Helvetica Neue" panose="02000503000000020004" pitchFamily="2"/>
              </a:rPr>
              <a:t>Післякризові</a:t>
            </a:r>
            <a:r>
              <a:rPr lang="uk-UA" sz="2300" b="0" i="0" u="none" strike="noStrike" dirty="0">
                <a:solidFill>
                  <a:srgbClr val="222222"/>
                </a:solidFill>
                <a:effectLst/>
                <a:latin typeface="Helvetica Neue" panose="02000503000000020004" pitchFamily="2"/>
              </a:rPr>
              <a:t> зміни в розвитку організації бувають довгостроковими і короткостроковими, якісними і кількісними, оборотними і необоротними. Причому вони можуть носити як позитивний, так і негативний характер як для самої організації, так і для навколишніх (соціум, екологія і т.д.). Тому керівництву необхідно вкрай відповідально підходити до прийняття рішень антикризового характеру.</a:t>
            </a:r>
            <a:endParaRPr lang="uk-UA" sz="2300" dirty="0"/>
          </a:p>
        </p:txBody>
      </p:sp>
    </p:spTree>
    <p:extLst>
      <p:ext uri="{BB962C8B-B14F-4D97-AF65-F5344CB8AC3E}">
        <p14:creationId xmlns:p14="http://schemas.microsoft.com/office/powerpoint/2010/main" val="42396255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13E342C-5D7A-4D5B-9EDF-1C5CEEEFF5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7433" y="2379765"/>
            <a:ext cx="9603275" cy="1049235"/>
          </a:xfrm>
        </p:spPr>
        <p:txBody>
          <a:bodyPr>
            <a:noAutofit/>
          </a:bodyPr>
          <a:lstStyle/>
          <a:p>
            <a:r>
              <a:rPr lang="uk-UA" sz="9300" dirty="0"/>
              <a:t>Дякую за увагу!</a:t>
            </a:r>
          </a:p>
        </p:txBody>
      </p:sp>
    </p:spTree>
    <p:extLst>
      <p:ext uri="{BB962C8B-B14F-4D97-AF65-F5344CB8AC3E}">
        <p14:creationId xmlns:p14="http://schemas.microsoft.com/office/powerpoint/2010/main" val="1078125861"/>
      </p:ext>
    </p:extLst>
  </p:cSld>
  <p:clrMapOvr>
    <a:masterClrMapping/>
  </p:clrMapOvr>
</p:sld>
</file>

<file path=ppt/theme/theme1.xml><?xml version="1.0" encoding="utf-8"?>
<a:theme xmlns:a="http://schemas.openxmlformats.org/drawingml/2006/main" name="Галерея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326</Words>
  <Application>Microsoft Office PowerPoint</Application>
  <PresentationFormat>Широкоэкранный</PresentationFormat>
  <Paragraphs>10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Gill Sans MT</vt:lpstr>
      <vt:lpstr>Helvetica Neue</vt:lpstr>
      <vt:lpstr>Галерея</vt:lpstr>
      <vt:lpstr>Причини виникнення кризи </vt:lpstr>
      <vt:lpstr>Криза </vt:lpstr>
      <vt:lpstr>Презентация PowerPoint</vt:lpstr>
      <vt:lpstr>Презентация PowerPoint</vt:lpstr>
      <vt:lpstr>Презентация PowerPoint</vt:lpstr>
      <vt:lpstr>Презентация PowerPoint</vt:lpstr>
      <vt:lpstr> Якщо кризу розуміти саме таким чином, то можна констатувати ту обставину, що небезпека кризи існує завжди і її необхідно передбачати і прогнозувати.</vt:lpstr>
      <vt:lpstr>Презентация PowerPoint</vt:lpstr>
      <vt:lpstr>Дякую за увагу!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Причини виникнення кризи </dc:title>
  <dc:creator>Alina Hryniv</dc:creator>
  <cp:lastModifiedBy>Admin</cp:lastModifiedBy>
  <cp:revision>3</cp:revision>
  <dcterms:created xsi:type="dcterms:W3CDTF">2024-01-19T11:52:54Z</dcterms:created>
  <dcterms:modified xsi:type="dcterms:W3CDTF">2024-02-13T12:46:16Z</dcterms:modified>
</cp:coreProperties>
</file>