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1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B1A3F2D-5925-4754-8C1F-435E5D164A5A}" type="datetimeFigureOut">
              <a:rPr lang="uk-UA" smtClean="0"/>
              <a:t>12.03.2024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12EC7A-6D7D-4D37-8AA6-71C9690896EC}" type="slidenum">
              <a:rPr lang="uk-UA" smtClean="0"/>
              <a:t>‹#›</a:t>
            </a:fld>
            <a:endParaRPr lang="uk-UA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4177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A3F2D-5925-4754-8C1F-435E5D164A5A}" type="datetimeFigureOut">
              <a:rPr lang="uk-UA" smtClean="0"/>
              <a:t>12.03.2024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2EC7A-6D7D-4D37-8AA6-71C9690896E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80537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A3F2D-5925-4754-8C1F-435E5D164A5A}" type="datetimeFigureOut">
              <a:rPr lang="uk-UA" smtClean="0"/>
              <a:t>12.03.2024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2EC7A-6D7D-4D37-8AA6-71C9690896E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60275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A3F2D-5925-4754-8C1F-435E5D164A5A}" type="datetimeFigureOut">
              <a:rPr lang="uk-UA" smtClean="0"/>
              <a:t>12.03.2024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2EC7A-6D7D-4D37-8AA6-71C9690896E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06878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A3F2D-5925-4754-8C1F-435E5D164A5A}" type="datetimeFigureOut">
              <a:rPr lang="uk-UA" smtClean="0"/>
              <a:t>12.03.2024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2EC7A-6D7D-4D37-8AA6-71C9690896EC}" type="slidenum">
              <a:rPr lang="uk-UA" smtClean="0"/>
              <a:t>‹#›</a:t>
            </a:fld>
            <a:endParaRPr lang="uk-UA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9102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A3F2D-5925-4754-8C1F-435E5D164A5A}" type="datetimeFigureOut">
              <a:rPr lang="uk-UA" smtClean="0"/>
              <a:t>12.03.2024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2EC7A-6D7D-4D37-8AA6-71C9690896E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59217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A3F2D-5925-4754-8C1F-435E5D164A5A}" type="datetimeFigureOut">
              <a:rPr lang="uk-UA" smtClean="0"/>
              <a:t>12.03.2024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2EC7A-6D7D-4D37-8AA6-71C9690896E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92091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A3F2D-5925-4754-8C1F-435E5D164A5A}" type="datetimeFigureOut">
              <a:rPr lang="uk-UA" smtClean="0"/>
              <a:t>12.03.2024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2EC7A-6D7D-4D37-8AA6-71C9690896E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04023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A3F2D-5925-4754-8C1F-435E5D164A5A}" type="datetimeFigureOut">
              <a:rPr lang="uk-UA" smtClean="0"/>
              <a:t>12.03.2024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2EC7A-6D7D-4D37-8AA6-71C9690896E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93478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A3F2D-5925-4754-8C1F-435E5D164A5A}" type="datetimeFigureOut">
              <a:rPr lang="uk-UA" smtClean="0"/>
              <a:t>12.03.2024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2EC7A-6D7D-4D37-8AA6-71C9690896E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1781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A3F2D-5925-4754-8C1F-435E5D164A5A}" type="datetimeFigureOut">
              <a:rPr lang="uk-UA" smtClean="0"/>
              <a:t>12.03.2024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2EC7A-6D7D-4D37-8AA6-71C9690896E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93387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EB1A3F2D-5925-4754-8C1F-435E5D164A5A}" type="datetimeFigureOut">
              <a:rPr lang="uk-UA" smtClean="0"/>
              <a:t>12.03.2024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F312EC7A-6D7D-4D37-8AA6-71C9690896E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61494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645920"/>
            <a:ext cx="9144000" cy="1864043"/>
          </a:xfrm>
        </p:spPr>
        <p:txBody>
          <a:bodyPr>
            <a:normAutofit fontScale="90000"/>
          </a:bodyPr>
          <a:lstStyle/>
          <a:p>
            <a:r>
              <a:rPr lang="uk-UA" i="1" dirty="0" smtClean="0"/>
              <a:t>Основні фактори ризику.</a:t>
            </a:r>
            <a:endParaRPr lang="uk-UA" i="1" dirty="0"/>
          </a:p>
        </p:txBody>
      </p:sp>
    </p:spTree>
    <p:extLst>
      <p:ext uri="{BB962C8B-B14F-4D97-AF65-F5344CB8AC3E}">
        <p14:creationId xmlns:p14="http://schemas.microsoft.com/office/powerpoint/2010/main" val="20976577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2643052" y="2588347"/>
            <a:ext cx="6096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uk-UA" sz="4400" b="1" dirty="0" smtClean="0">
                <a:solidFill>
                  <a:schemeClr val="accent1"/>
                </a:solidFill>
              </a:rPr>
              <a:t>		Дякую за увагу!</a:t>
            </a:r>
            <a:endParaRPr lang="uk-UA" sz="44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2902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814250" y="490585"/>
            <a:ext cx="6096000" cy="518667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uk-UA" sz="3200" i="1" dirty="0" smtClean="0"/>
              <a:t>Сутність факторів ризику. Всі обставини, які впливають на ймовірність переходів між елементами структури ризику та на спосіб їх реалізації, об’єднують загальною назвою </a:t>
            </a:r>
            <a:r>
              <a:rPr lang="uk-UA" sz="3200" b="1" i="1" dirty="0" smtClean="0">
                <a:solidFill>
                  <a:schemeClr val="accent1">
                    <a:lumMod val="75000"/>
                  </a:schemeClr>
                </a:solidFill>
              </a:rPr>
              <a:t>«фактори ризику». </a:t>
            </a:r>
            <a:endParaRPr lang="uk-UA" sz="32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 descr="Еректильна дисфункція у пацієнтів із кардіологічною патологією -  WebCardio.or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706" y="1518398"/>
            <a:ext cx="4129042" cy="3131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415899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487680" y="472329"/>
            <a:ext cx="1128195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4000" b="1" i="1" dirty="0" smtClean="0">
                <a:solidFill>
                  <a:schemeClr val="accent1">
                    <a:lumMod val="75000"/>
                  </a:schemeClr>
                </a:solidFill>
              </a:rPr>
              <a:t>Фактор </a:t>
            </a:r>
            <a:r>
              <a:rPr lang="ru-RU" sz="4000" b="1" i="1" dirty="0" err="1" smtClean="0">
                <a:solidFill>
                  <a:schemeClr val="accent1">
                    <a:lumMod val="75000"/>
                  </a:schemeClr>
                </a:solidFill>
              </a:rPr>
              <a:t>ризику</a:t>
            </a:r>
            <a:r>
              <a:rPr lang="ru-RU" sz="40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4000" i="1" dirty="0" smtClean="0"/>
              <a:t>– </a:t>
            </a:r>
            <a:r>
              <a:rPr lang="ru-RU" sz="4000" i="1" dirty="0" err="1" smtClean="0"/>
              <a:t>обставина</a:t>
            </a:r>
            <a:r>
              <a:rPr lang="ru-RU" sz="4000" i="1" dirty="0" smtClean="0"/>
              <a:t>, що </a:t>
            </a:r>
            <a:r>
              <a:rPr lang="ru-RU" sz="4000" i="1" dirty="0" err="1" smtClean="0"/>
              <a:t>впливає</a:t>
            </a:r>
            <a:r>
              <a:rPr lang="ru-RU" sz="4000" i="1" dirty="0" smtClean="0"/>
              <a:t> на </a:t>
            </a:r>
            <a:r>
              <a:rPr lang="ru-RU" sz="4000" i="1" dirty="0" err="1" smtClean="0"/>
              <a:t>ймовірність</a:t>
            </a:r>
            <a:r>
              <a:rPr lang="ru-RU" sz="4000" i="1" dirty="0" smtClean="0"/>
              <a:t> </a:t>
            </a:r>
            <a:r>
              <a:rPr lang="ru-RU" sz="4000" i="1" dirty="0" err="1" smtClean="0"/>
              <a:t>або</a:t>
            </a:r>
            <a:r>
              <a:rPr lang="ru-RU" sz="4000" i="1" dirty="0" smtClean="0"/>
              <a:t> </a:t>
            </a:r>
            <a:r>
              <a:rPr lang="ru-RU" sz="4000" i="1" dirty="0" err="1" smtClean="0"/>
              <a:t>наслідки</a:t>
            </a:r>
            <a:r>
              <a:rPr lang="ru-RU" sz="4000" i="1" dirty="0" smtClean="0"/>
              <a:t> </a:t>
            </a:r>
            <a:r>
              <a:rPr lang="ru-RU" sz="4000" i="1" dirty="0" err="1" smtClean="0"/>
              <a:t>реалізації</a:t>
            </a:r>
            <a:r>
              <a:rPr lang="ru-RU" sz="4000" i="1" dirty="0" smtClean="0"/>
              <a:t> </a:t>
            </a:r>
            <a:r>
              <a:rPr lang="ru-RU" sz="4000" i="1" dirty="0" err="1" smtClean="0"/>
              <a:t>ризику</a:t>
            </a:r>
            <a:r>
              <a:rPr lang="ru-RU" sz="4000" i="1" dirty="0" smtClean="0"/>
              <a:t>, але не є </a:t>
            </a:r>
            <a:r>
              <a:rPr lang="ru-RU" sz="4000" i="1" dirty="0" err="1" smtClean="0"/>
              <a:t>його</a:t>
            </a:r>
            <a:r>
              <a:rPr lang="ru-RU" sz="4000" i="1" dirty="0" smtClean="0"/>
              <a:t> </a:t>
            </a:r>
            <a:r>
              <a:rPr lang="ru-RU" sz="4000" i="1" dirty="0" err="1" smtClean="0"/>
              <a:t>безпосередньою</a:t>
            </a:r>
            <a:r>
              <a:rPr lang="ru-RU" sz="4000" i="1" dirty="0" smtClean="0"/>
              <a:t> причиною. </a:t>
            </a:r>
            <a:endParaRPr lang="uk-UA" sz="4000" i="1" dirty="0"/>
          </a:p>
        </p:txBody>
      </p:sp>
      <p:pic>
        <p:nvPicPr>
          <p:cNvPr id="2050" name="Picture 2" descr="Поняття про ймовірність. Класичне означення ймовірності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4216" y="3464469"/>
            <a:ext cx="2848882" cy="2779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0783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629194" y="315575"/>
            <a:ext cx="10933611" cy="1143070"/>
          </a:xfrm>
          <a:prstGeom prst="rect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uk-UA" sz="2400" i="1" dirty="0" smtClean="0"/>
              <a:t>Небезпеки і загрози економічній безпеці підприємства в залежності від джерела виникнення ділять </a:t>
            </a:r>
            <a:r>
              <a:rPr lang="uk-UA" sz="2400" b="1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на об’єктивні </a:t>
            </a:r>
            <a:r>
              <a:rPr lang="uk-UA" sz="2400" i="1" dirty="0" smtClean="0"/>
              <a:t>і суб’єктивні. </a:t>
            </a:r>
            <a:endParaRPr lang="uk-UA" sz="2400" i="1" dirty="0"/>
          </a:p>
        </p:txBody>
      </p:sp>
      <p:sp>
        <p:nvSpPr>
          <p:cNvPr id="3" name="Прямокутник 2"/>
          <p:cNvSpPr/>
          <p:nvPr/>
        </p:nvSpPr>
        <p:spPr>
          <a:xfrm>
            <a:off x="629194" y="1676626"/>
            <a:ext cx="6096000" cy="446705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uk-UA" sz="2400" b="1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Об’єктивні </a:t>
            </a:r>
            <a:r>
              <a:rPr lang="uk-UA" sz="2400" i="1" dirty="0" smtClean="0"/>
              <a:t>виникають без участі і мимо волі підприємства або його службовців, незалежно від прийнятих рішень, дій менеджера: стан фінансової кон’юнктури, наукові відкриття, форс-мажорні обставини, які необхідно розпізнавати і обов’язково враховувати при прийнятті управлінських рішень. </a:t>
            </a:r>
            <a:endParaRPr lang="uk-UA" sz="2400" i="1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2424" y="2029233"/>
            <a:ext cx="4492262" cy="3248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90684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457200" y="380889"/>
            <a:ext cx="11364686" cy="1143070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uk-UA" sz="2400" i="1" dirty="0" smtClean="0"/>
              <a:t>Небезпеки і загрози економічній безпеці підприємства в залежності від джерела виникнення ділять на об’єктивні і </a:t>
            </a:r>
            <a:r>
              <a:rPr lang="uk-UA" sz="2400" i="1" dirty="0" smtClean="0">
                <a:solidFill>
                  <a:schemeClr val="accent1">
                    <a:lumMod val="75000"/>
                  </a:schemeClr>
                </a:solidFill>
              </a:rPr>
              <a:t>суб’єктивні. </a:t>
            </a:r>
            <a:endParaRPr lang="uk-UA" sz="24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6727371" y="1785216"/>
            <a:ext cx="509451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uk-UA" sz="2400" b="1" dirty="0" smtClean="0">
                <a:solidFill>
                  <a:schemeClr val="accent1">
                    <a:lumMod val="75000"/>
                  </a:schemeClr>
                </a:solidFill>
              </a:rPr>
              <a:t>Суб’єктивні</a:t>
            </a:r>
            <a:r>
              <a:rPr lang="uk-UA" sz="2400" dirty="0" smtClean="0"/>
              <a:t> породжені навмисними або ненавмисними діями людей, різних органів і організацій, в тому числі державних, і міжнародних підприємств-конкурентів. Тому їх запобігання багато в чому пов’язано з впливом на суб’єкти економічних відносин. </a:t>
            </a:r>
            <a:endParaRPr lang="uk-UA" sz="24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3204" y="1785215"/>
            <a:ext cx="4855710" cy="3714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178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435428" y="331150"/>
            <a:ext cx="1126889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uk-UA" sz="2400" i="1" dirty="0" smtClean="0"/>
              <a:t>Залежно від можливості запобігання виділяють</a:t>
            </a:r>
            <a:r>
              <a:rPr lang="uk-UA" sz="2400" b="1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фактори форс-мажорні і не форс-мажорні</a:t>
            </a:r>
            <a:r>
              <a:rPr lang="uk-UA" sz="2400" i="1" dirty="0" smtClean="0"/>
              <a:t>. Перші відрізняються непереборністю впливу (війни, катастрофи, надзвичайні обставини, які змушують вирішувати і діяти всупереч наміру). Другі можуть бути запобігти своєчасними і правильними діями. </a:t>
            </a:r>
            <a:endParaRPr lang="uk-UA" sz="2400" i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3707" y="3177539"/>
            <a:ext cx="2857500" cy="16002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1207" y="4912587"/>
            <a:ext cx="2952750" cy="155257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73425" y="3048591"/>
            <a:ext cx="4274141" cy="2542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180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670560" y="696912"/>
            <a:ext cx="6096000" cy="502105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uk-UA" sz="2400" i="1" dirty="0" smtClean="0"/>
              <a:t>За ймовірністю настання всі деструктивні чинники (поява зони ризику, небезпека, загроза) можна розділити </a:t>
            </a:r>
            <a:r>
              <a:rPr lang="uk-UA" sz="2400" b="1" i="1" dirty="0" smtClean="0">
                <a:solidFill>
                  <a:schemeClr val="accent1"/>
                </a:solidFill>
              </a:rPr>
              <a:t>на явні </a:t>
            </a:r>
            <a:r>
              <a:rPr lang="uk-UA" sz="2400" i="1" dirty="0" smtClean="0"/>
              <a:t>(реально існуючі, видимі) і </a:t>
            </a:r>
            <a:r>
              <a:rPr lang="uk-UA" sz="2400" b="1" i="1" dirty="0" smtClean="0">
                <a:solidFill>
                  <a:schemeClr val="accent1"/>
                </a:solidFill>
              </a:rPr>
              <a:t>латентні</a:t>
            </a:r>
            <a:r>
              <a:rPr lang="uk-UA" sz="2400" i="1" dirty="0" smtClean="0"/>
              <a:t> (приховані, ретельно замасковані, важко виявляються), які можуть проявитися раптово, тому їх відображення потребує прийняття термінових заходів, додаткових зусиль і коштів. </a:t>
            </a:r>
            <a:endParaRPr lang="uk-UA" sz="2400" i="1" dirty="0"/>
          </a:p>
        </p:txBody>
      </p:sp>
      <p:pic>
        <p:nvPicPr>
          <p:cNvPr id="6146" name="Picture 2" descr="Чому сверблять очі і що з цим робити ᐈ LifeHack.co.u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6535" y="962297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4793" y="3517175"/>
            <a:ext cx="4240984" cy="2200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4309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944880" y="1164661"/>
            <a:ext cx="6096000" cy="370934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uk-UA" sz="3200" b="1" i="1" dirty="0" smtClean="0"/>
              <a:t>Зовнішні фактори </a:t>
            </a:r>
            <a:r>
              <a:rPr lang="uk-UA" sz="3200" i="1" dirty="0" smtClean="0"/>
              <a:t>ризику. Найбільшого поширення в науці отримало виділення небезпек і загроз в залежності від сфери їх виникнення: внутрішні і зовнішні</a:t>
            </a:r>
            <a:endParaRPr lang="uk-UA" sz="3200" i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4574" y="1947772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248751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391886" y="328472"/>
            <a:ext cx="1159981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uk-UA" sz="2400" b="1" i="1" dirty="0" smtClean="0"/>
              <a:t>Внутрішні фактори ризику. </a:t>
            </a:r>
            <a:r>
              <a:rPr lang="uk-UA" sz="2400" i="1" dirty="0" smtClean="0"/>
              <a:t>Внутрішні чинники пов’язані з господарською діяльністю підприємства і його персоналу і обумовлені тими процесами, які виникають в ході виробництва і реалізації продукції і здатні надати свій вплив на результати бізнесу. Найбільш значимі з них – якість планування і прийняття рішення, дотримання технології, організація праці і робота з персоналом, фінансова політика підприємства, дисципліна і багато інших.</a:t>
            </a:r>
            <a:endParaRPr lang="uk-UA" sz="2400" i="1" dirty="0"/>
          </a:p>
        </p:txBody>
      </p:sp>
      <p:pic>
        <p:nvPicPr>
          <p:cNvPr id="8194" name="Picture 2" descr="ДФС у Львівській області - КОМУНАЛЬНІ НЕКОМЕРЦІЙНІ ПІДПРИЄМСТВА МОЖУТЬ БУТИ  ВКЛЮЧЕНІ ДО РЕЄСТРУ НЕПРИБУТКОВИХ УСТАНОВ ТА ОРГАНІЗАЦІЙ Комунальні  підприємства, що здійснюють некомерційну господарську діяльність, можуть  бути включені до нового Реєстру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2181" y="3744791"/>
            <a:ext cx="4207419" cy="2577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8147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снова">
  <a:themeElements>
    <a:clrScheme name="Оранжево-червона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Основа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нова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Основний</Template>
  <TotalTime>23</TotalTime>
  <Words>348</Words>
  <Application>Microsoft Office PowerPoint</Application>
  <PresentationFormat>Широкоэкранный</PresentationFormat>
  <Paragraphs>12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Corbel</vt:lpstr>
      <vt:lpstr>Основа</vt:lpstr>
      <vt:lpstr>Основні фактори ризику.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Основні фактори ризику.</dc:title>
  <dc:creator>RePack by Diakov</dc:creator>
  <cp:lastModifiedBy>Admin</cp:lastModifiedBy>
  <cp:revision>5</cp:revision>
  <dcterms:created xsi:type="dcterms:W3CDTF">2024-03-06T17:30:12Z</dcterms:created>
  <dcterms:modified xsi:type="dcterms:W3CDTF">2024-03-12T11:29:09Z</dcterms:modified>
</cp:coreProperties>
</file>