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17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0537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027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6878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10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921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209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4023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347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781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338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B1A3F2D-5925-4754-8C1F-435E5D164A5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312EC7A-6D7D-4D37-8AA6-71C9690896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149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45920"/>
            <a:ext cx="9144000" cy="1864043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>Основні фактори ризику.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20976577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643052" y="2588347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accent1"/>
                </a:solidFill>
              </a:rPr>
              <a:t>		Дякую за увагу!</a:t>
            </a:r>
            <a:endParaRPr lang="uk-UA" sz="4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90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814250" y="490585"/>
            <a:ext cx="6096000" cy="51866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i="1" dirty="0" smtClean="0"/>
              <a:t>Сутність факторів ризику. Всі обставини, які впливають на ймовірність переходів між елементами структури ризику та на спосіб їх реалізації, об’єднують загальною назвою </a:t>
            </a:r>
            <a:r>
              <a:rPr lang="uk-UA" sz="3200" b="1" i="1" dirty="0" smtClean="0">
                <a:solidFill>
                  <a:schemeClr val="accent1">
                    <a:lumMod val="75000"/>
                  </a:schemeClr>
                </a:solidFill>
              </a:rPr>
              <a:t>«фактори ризику». </a:t>
            </a:r>
            <a:endParaRPr lang="uk-UA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Еректильна дисфункція у пацієнтів із кардіологічною патологією -  WebCardio.o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706" y="1518398"/>
            <a:ext cx="4129042" cy="313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1589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87680" y="472329"/>
            <a:ext cx="112819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</a:rPr>
              <a:t>Фактор </a:t>
            </a:r>
            <a:r>
              <a:rPr lang="ru-RU" sz="4000" b="1" i="1" dirty="0" err="1" smtClean="0">
                <a:solidFill>
                  <a:schemeClr val="accent1">
                    <a:lumMod val="75000"/>
                  </a:schemeClr>
                </a:solidFill>
              </a:rPr>
              <a:t>ризику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000" i="1" dirty="0" smtClean="0"/>
              <a:t>– </a:t>
            </a:r>
            <a:r>
              <a:rPr lang="ru-RU" sz="4000" i="1" dirty="0" err="1" smtClean="0"/>
              <a:t>обставина</a:t>
            </a:r>
            <a:r>
              <a:rPr lang="ru-RU" sz="4000" i="1" dirty="0" smtClean="0"/>
              <a:t>, що </a:t>
            </a:r>
            <a:r>
              <a:rPr lang="ru-RU" sz="4000" i="1" dirty="0" err="1" smtClean="0"/>
              <a:t>впливає</a:t>
            </a:r>
            <a:r>
              <a:rPr lang="ru-RU" sz="4000" i="1" dirty="0" smtClean="0"/>
              <a:t> на </a:t>
            </a:r>
            <a:r>
              <a:rPr lang="ru-RU" sz="4000" i="1" dirty="0" err="1" smtClean="0"/>
              <a:t>ймовірність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або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наслідки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реалізації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ризику</a:t>
            </a:r>
            <a:r>
              <a:rPr lang="ru-RU" sz="4000" i="1" dirty="0" smtClean="0"/>
              <a:t>, але не є </a:t>
            </a:r>
            <a:r>
              <a:rPr lang="ru-RU" sz="4000" i="1" dirty="0" err="1" smtClean="0"/>
              <a:t>його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безпосередньою</a:t>
            </a:r>
            <a:r>
              <a:rPr lang="ru-RU" sz="4000" i="1" dirty="0" smtClean="0"/>
              <a:t> причиною. </a:t>
            </a:r>
            <a:endParaRPr lang="uk-UA" sz="4000" i="1" dirty="0"/>
          </a:p>
        </p:txBody>
      </p:sp>
      <p:pic>
        <p:nvPicPr>
          <p:cNvPr id="2050" name="Picture 2" descr="Поняття про ймовірність. Класичне означення ймовірност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216" y="3464469"/>
            <a:ext cx="2848882" cy="277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78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29194" y="315575"/>
            <a:ext cx="10933611" cy="114307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i="1" dirty="0" smtClean="0"/>
              <a:t>Небезпеки і загрози економічній безпеці підприємства в залежності від джерела виникнення ділять </a:t>
            </a:r>
            <a:r>
              <a:rPr lang="uk-UA" sz="24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на об’єктивні </a:t>
            </a:r>
            <a:r>
              <a:rPr lang="uk-UA" sz="2400" i="1" dirty="0" smtClean="0"/>
              <a:t>і суб’єктивні. </a:t>
            </a:r>
            <a:endParaRPr lang="uk-UA" sz="2400" i="1" dirty="0"/>
          </a:p>
        </p:txBody>
      </p:sp>
      <p:sp>
        <p:nvSpPr>
          <p:cNvPr id="3" name="Прямокутник 2"/>
          <p:cNvSpPr/>
          <p:nvPr/>
        </p:nvSpPr>
        <p:spPr>
          <a:xfrm>
            <a:off x="629194" y="1676626"/>
            <a:ext cx="6096000" cy="44670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Об’єктивні </a:t>
            </a:r>
            <a:r>
              <a:rPr lang="uk-UA" sz="2400" i="1" dirty="0" smtClean="0"/>
              <a:t>виникають без участі і мимо волі підприємства або його службовців, незалежно від прийнятих рішень, дій менеджера: стан фінансової кон’юнктури, наукові відкриття, форс-мажорні обставини, які необхідно розпізнавати і обов’язково враховувати при прийнятті управлінських рішень. </a:t>
            </a:r>
            <a:endParaRPr lang="uk-UA" sz="24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424" y="2029233"/>
            <a:ext cx="4492262" cy="32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068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57200" y="380889"/>
            <a:ext cx="11364686" cy="114307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i="1" dirty="0" smtClean="0"/>
              <a:t>Небезпеки і загрози економічній безпеці підприємства в залежності від джерела виникнення ділять на об’єктивні і </a:t>
            </a:r>
            <a:r>
              <a:rPr lang="uk-UA" sz="2400" i="1" dirty="0" smtClean="0">
                <a:solidFill>
                  <a:schemeClr val="accent1">
                    <a:lumMod val="75000"/>
                  </a:schemeClr>
                </a:solidFill>
              </a:rPr>
              <a:t>суб’єктивні. </a:t>
            </a:r>
            <a:endParaRPr lang="uk-UA" sz="2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6727371" y="1785216"/>
            <a:ext cx="5094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Суб’єктивні</a:t>
            </a:r>
            <a:r>
              <a:rPr lang="uk-UA" sz="2400" dirty="0" smtClean="0"/>
              <a:t> породжені навмисними або ненавмисними діями людей, різних органів і організацій, в тому числі державних, і міжнародних підприємств-конкурентів. Тому їх запобігання багато в чому пов’язано з впливом на суб’єкти економічних відносин. </a:t>
            </a:r>
            <a:endParaRPr lang="uk-UA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204" y="1785215"/>
            <a:ext cx="4855710" cy="37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7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35428" y="331150"/>
            <a:ext cx="112688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i="1" dirty="0" smtClean="0"/>
              <a:t>Залежно від можливості запобігання виділяють</a:t>
            </a:r>
            <a:r>
              <a:rPr lang="uk-UA" sz="24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фактори форс-мажорні і не форс-мажорні</a:t>
            </a:r>
            <a:r>
              <a:rPr lang="uk-UA" sz="2400" i="1" dirty="0" smtClean="0"/>
              <a:t>. Перші відрізняються непереборністю впливу (війни, катастрофи, надзвичайні обставини, які змушують вирішувати і діяти всупереч наміру). Другі можуть бути запобігти своєчасними і правильними діями. </a:t>
            </a:r>
            <a:endParaRPr lang="uk-UA" sz="24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07" y="3177539"/>
            <a:ext cx="2857500" cy="1600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207" y="4912587"/>
            <a:ext cx="2952750" cy="1552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3425" y="3048591"/>
            <a:ext cx="4274141" cy="254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8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70560" y="696912"/>
            <a:ext cx="6096000" cy="502105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i="1" dirty="0" smtClean="0"/>
              <a:t>За ймовірністю настання всі деструктивні чинники (поява зони ризику, небезпека, загроза) можна розділити </a:t>
            </a:r>
            <a:r>
              <a:rPr lang="uk-UA" sz="2400" b="1" i="1" dirty="0" smtClean="0">
                <a:solidFill>
                  <a:schemeClr val="accent1"/>
                </a:solidFill>
              </a:rPr>
              <a:t>на явні </a:t>
            </a:r>
            <a:r>
              <a:rPr lang="uk-UA" sz="2400" i="1" dirty="0" smtClean="0"/>
              <a:t>(реально існуючі, видимі) і </a:t>
            </a:r>
            <a:r>
              <a:rPr lang="uk-UA" sz="2400" b="1" i="1" dirty="0" smtClean="0">
                <a:solidFill>
                  <a:schemeClr val="accent1"/>
                </a:solidFill>
              </a:rPr>
              <a:t>латентні</a:t>
            </a:r>
            <a:r>
              <a:rPr lang="uk-UA" sz="2400" i="1" dirty="0" smtClean="0"/>
              <a:t> (приховані, ретельно замасковані, важко виявляються), які можуть проявитися раптово, тому їх відображення потребує прийняття термінових заходів, додаткових зусиль і коштів. </a:t>
            </a:r>
            <a:endParaRPr lang="uk-UA" sz="2400" i="1" dirty="0"/>
          </a:p>
        </p:txBody>
      </p:sp>
      <p:pic>
        <p:nvPicPr>
          <p:cNvPr id="6146" name="Picture 2" descr="Чому сверблять очі і що з цим робити ᐈ LifeHack.co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535" y="962297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793" y="3517175"/>
            <a:ext cx="4240984" cy="220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0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44880" y="1164661"/>
            <a:ext cx="6096000" cy="370934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b="1" i="1" dirty="0" smtClean="0"/>
              <a:t>Зовнішні фактори </a:t>
            </a:r>
            <a:r>
              <a:rPr lang="uk-UA" sz="3200" i="1" dirty="0" smtClean="0"/>
              <a:t>ризику. Найбільшого поширення в науці отримало виділення небезпек і загроз в залежності від сфери їх виникнення: внутрішні і зовнішні</a:t>
            </a:r>
            <a:endParaRPr lang="uk-UA" sz="32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574" y="194777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875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91886" y="328472"/>
            <a:ext cx="115998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b="1" i="1" dirty="0" smtClean="0"/>
              <a:t>Внутрішні фактори ризику. </a:t>
            </a:r>
            <a:r>
              <a:rPr lang="uk-UA" sz="2400" i="1" dirty="0" smtClean="0"/>
              <a:t>Внутрішні чинники пов’язані з господарською діяльністю підприємства і його персоналу і обумовлені тими процесами, які виникають в ході виробництва і реалізації продукції і здатні надати свій вплив на результати бізнесу. Найбільш значимі з них – якість планування і прийняття рішення, дотримання технології, організація праці і робота з персоналом, фінансова політика підприємства, дисципліна і багато інших.</a:t>
            </a:r>
            <a:endParaRPr lang="uk-UA" sz="2400" i="1" dirty="0"/>
          </a:p>
        </p:txBody>
      </p:sp>
      <p:pic>
        <p:nvPicPr>
          <p:cNvPr id="8194" name="Picture 2" descr="ДФС у Львівській області - КОМУНАЛЬНІ НЕКОМЕРЦІЙНІ ПІДПРИЄМСТВА МОЖУТЬ БУТИ  ВКЛЮЧЕНІ ДО РЕЄСТРУ НЕПРИБУТКОВИХ УСТАНОВ ТА ОРГАНІЗАЦІЙ Комунальні  підприємства, що здійснюють некомерційну господарську діяльність, можуть  бути включені до нового Реєстру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181" y="3744791"/>
            <a:ext cx="4207419" cy="257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14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снова">
  <a:themeElements>
    <a:clrScheme name="Оранжево-червона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Основа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нова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Основний</Template>
  <TotalTime>23</TotalTime>
  <Words>348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Corbel</vt:lpstr>
      <vt:lpstr>Основа</vt:lpstr>
      <vt:lpstr>Основні фактори ризику.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фактори ризику.</dc:title>
  <dc:creator>RePack by Diakov</dc:creator>
  <cp:lastModifiedBy>Admin</cp:lastModifiedBy>
  <cp:revision>5</cp:revision>
  <dcterms:created xsi:type="dcterms:W3CDTF">2024-03-06T17:30:12Z</dcterms:created>
  <dcterms:modified xsi:type="dcterms:W3CDTF">2024-03-12T11:29:09Z</dcterms:modified>
</cp:coreProperties>
</file>