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310" r:id="rId4"/>
    <p:sldId id="312" r:id="rId5"/>
    <p:sldId id="313" r:id="rId6"/>
    <p:sldId id="314" r:id="rId7"/>
    <p:sldId id="315" r:id="rId8"/>
    <p:sldId id="316" r:id="rId9"/>
    <p:sldId id="317" r:id="rId10"/>
    <p:sldId id="319" r:id="rId11"/>
    <p:sldId id="318" r:id="rId12"/>
    <p:sldId id="324" r:id="rId13"/>
    <p:sldId id="323" r:id="rId14"/>
    <p:sldId id="320" r:id="rId15"/>
    <p:sldId id="321" r:id="rId16"/>
    <p:sldId id="322" r:id="rId17"/>
    <p:sldId id="325" r:id="rId18"/>
    <p:sldId id="326" r:id="rId19"/>
    <p:sldId id="327" r:id="rId20"/>
    <p:sldId id="328" r:id="rId21"/>
    <p:sldId id="329" r:id="rId22"/>
    <p:sldId id="330" r:id="rId23"/>
    <p:sldId id="28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4AD23-884B-4C16-84D3-2D011B5BA017}" type="datetimeFigureOut">
              <a:rPr lang="uk-UA" smtClean="0"/>
              <a:pPr/>
              <a:t>29.01.2024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7D8A1-72E3-45F8-9F32-C27CF6E15510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6835900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25918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904304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88936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13468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660323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633812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450164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542736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49918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484588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29.01.2024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188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264-12?find=1&amp;text=%D0%BD%D0%BE%D1%80%D0%BC%D1%83%D0%B2%D0%B0%D0%BD%D0%BD%D1%8F#w1_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7748"/>
          </a:xfrm>
        </p:spPr>
        <p:txBody>
          <a:bodyPr>
            <a:normAutofit/>
          </a:bodyPr>
          <a:lstStyle/>
          <a:p>
            <a:pPr algn="ctr"/>
            <a:r>
              <a:rPr lang="uk-U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“Нормування</a:t>
            </a:r>
            <a:r>
              <a:rPr lang="uk-U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екологічного стану </a:t>
            </a:r>
            <a:r>
              <a:rPr lang="uk-U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довкілля”</a:t>
            </a:r>
            <a:b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072" y="2506662"/>
            <a:ext cx="10515600" cy="31321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1.1 </a:t>
            </a:r>
          </a:p>
          <a:p>
            <a:pPr indent="0" algn="ctr">
              <a:buNone/>
            </a:pPr>
            <a:r>
              <a:rPr lang="uk-UA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Теоретичні основи нормування антропогенного навантаження на навколишнє середовище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3038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1C4130-E145-43FE-997A-A55C4BBD9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00226"/>
            <a:ext cx="10178322" cy="5879592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30000"/>
              </a:lnSpc>
              <a:buNone/>
            </a:pP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 нормативи розробляються і вводяться в дію центральним органом виконавчої влади, що забезпечує формування державної політики у сфері охорони навколишнього природного середовища, та іншими уповноваженими на те державними органами відповідно до законодавства України.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контролю у галузі охорони навколишнього природного середовища полягають у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забезпеченні додержання вимог законодавства про охорону навколишнього природного середовища всіма державними органами, підприємствами, установами та організаціями, незалежно від форм власності і підпорядкування, а також громадянами.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CAFC00D-2FF2-44F0-9E30-7985B06B7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3872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BAAA4F-2DCA-457C-8DD1-63DFE4325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50371"/>
            <a:ext cx="10178322" cy="6125308"/>
          </a:xfrm>
        </p:spPr>
        <p:txBody>
          <a:bodyPr>
            <a:normAutofit/>
          </a:bodyPr>
          <a:lstStyle/>
          <a:p>
            <a:pPr marL="0" indent="446088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Нормативи антропогенного навантаження на природне середовище являються основою для визначення правомірності поведінки суб'єктів екологічних правовідносин, визначають ступінь ефективності виконання екологічних і правових наказів. </a:t>
            </a:r>
          </a:p>
          <a:p>
            <a:pPr marL="0" indent="446088" algn="just">
              <a:buNone/>
            </a:pPr>
            <a:endParaRPr lang="uk-UA" sz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446088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антропогенного навантаження на навколишнє середовище повинні відображати вимоги до нього різних споживачів і забезпечувати збереження екологічної рівноваги в природних екосистемах в межах їх саморегуляції. </a:t>
            </a:r>
          </a:p>
          <a:p>
            <a:pPr marL="0" indent="446088" algn="just">
              <a:buNone/>
            </a:pP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46088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 стає юридично обов'язковим з моменту затвердження  його компетентними органами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 України, 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Державною службою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питань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Держпраці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Міністерством захисту довкілля та природних ресурсів України,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Держсанепіднаглядом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C05EE82-0B98-4EA7-A902-C3C44D07C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582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CCB4B-2152-4EC7-9761-CFCFD297B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Концептуальні основи нормування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D9A17D9-132D-4185-AC94-F7C400202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77686"/>
            <a:ext cx="10515600" cy="5475513"/>
          </a:xfrm>
        </p:spPr>
        <p:txBody>
          <a:bodyPr>
            <a:noAutofit/>
          </a:bodyPr>
          <a:lstStyle/>
          <a:p>
            <a:pPr marL="0" indent="358775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числа основних принципів, якими рекомендується керуватись при екологічному нормуванні, можуть бути віднесені: </a:t>
            </a:r>
            <a:endParaRPr lang="uk-UA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надійності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екологічні нормативи повинні бути науково обґрунтованими, максимально об’єктивними, легко контролюватися;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ієрархічності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екологічні норми мусять розроблятися для екосистем різних ієрархічних рівнів і для різних рівнів управління природокористуванням (місцевого, регіонального, національного, глобального);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диференціації й інтеграції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екологічні нормативи повинні розроблятися диференційовано для різних типів екосистем, різних регіонів, ситуацій, з урахуванням зонування території, для різних термінових періодів та ін.;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5A61D7E-DFF3-44C9-BBA6-766128442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9575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A2E85E-0C4B-4A42-A69D-DAAD3A7E9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571" y="348343"/>
            <a:ext cx="10591800" cy="6161314"/>
          </a:xfrm>
        </p:spPr>
        <p:txBody>
          <a:bodyPr>
            <a:normAutofit/>
          </a:bodyPr>
          <a:lstStyle/>
          <a:p>
            <a:pPr marL="0" indent="358775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реалістичності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поточні екологічні нормативи мають бути такими, щоб їх можна було досягти (стимулом для розвитку техніки та технологій повинні бути перспективні екологічні нормативи); </a:t>
            </a:r>
            <a:endParaRPr lang="uk-UA" sz="2400" dirty="0">
              <a:solidFill>
                <a:schemeClr val="tx1"/>
              </a:solidFill>
            </a:endParaRP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оптимальності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орієнтація на досягнення максимального соціально-екологічного ефекту від упровадження екологічних норм при мінімізації екологічних витрат;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«слабкої ланки»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екологічні норми повинні розроблятись з урахуванням найбільш уразливих компонентів,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системі або самих систем; 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мети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пріоритет урахування довгострокових наслідків для суспільства та природи в цілому над короткотерміновими економічними інтересами окремих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природокористувачів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регіональних інтересів над локальними;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0986449-2F31-4DA3-88CD-0B9392769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5394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F66A33-9403-4324-877A-70C2AEA21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971" y="326572"/>
            <a:ext cx="10863943" cy="6226628"/>
          </a:xfrm>
        </p:spPr>
        <p:txBody>
          <a:bodyPr>
            <a:noAutofit/>
          </a:bodyPr>
          <a:lstStyle/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компромісу між поколіннями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ненульового (прийнятного) ризику і принцип зменшення питомого ризику та деякі інші принципи. </a:t>
            </a:r>
          </a:p>
          <a:p>
            <a:pPr marL="0" indent="358775" algn="just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екологічному нормуванні можуть також бути враховані деякі підходи з арсеналу санітарно-гігієнічного нормування, зокрема: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урахування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виявленості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режиму антропогенного впливу;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 найбільш інформативних тест-об’єктів і тест-реакцій;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342900"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 трьох порогових рівнів факторів впливу: </a:t>
            </a:r>
          </a:p>
          <a:p>
            <a:pPr marL="1420813" indent="-342900" algn="just"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поріг виявлення адаптаційних реакцій (допустима величина навантаження); </a:t>
            </a:r>
          </a:p>
          <a:p>
            <a:pPr marL="1420813" indent="-342900" algn="just"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поріг реакції компенсації (граничнодопустима величина, межа витривалості, за якою відбуваються якісні зміни); </a:t>
            </a:r>
          </a:p>
          <a:p>
            <a:pPr marL="1420813" indent="-342900" algn="just"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поріг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деградаційних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реакцій (неприпустима величина, перебільшення якої приводить до зруйнування системи).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706AC2C-7E5D-4928-AEFA-BB2D8F0A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1537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EBEC40-A158-40D0-BB22-84A4D7000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093528"/>
            <a:ext cx="10178322" cy="5455049"/>
          </a:xfrm>
        </p:spPr>
        <p:txBody>
          <a:bodyPr/>
          <a:lstStyle/>
          <a:p>
            <a:pPr marL="0" indent="358775" algn="just">
              <a:buNone/>
            </a:pPr>
            <a:r>
              <a:rPr lang="uk-UA" sz="2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ролі критерію екологічного благополуччя природно-територіальних комплексів при оцінюванні та регламентації їх стану можуть бути використані такі ознаки: </a:t>
            </a:r>
          </a:p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збереження природної родючості ґрунтів, </a:t>
            </a:r>
          </a:p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 високої якості води в гирлах рік, </a:t>
            </a:r>
          </a:p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збереження природного балансу між киснем і двооксидом вуглецю, </a:t>
            </a:r>
          </a:p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підтримання проективного покриття території наземною рослинністю та багато інших.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C89DC0F-21E5-4341-9595-7FDBCABA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9089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FC3F050-8C43-4625-9154-CF0D3534E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81000"/>
            <a:ext cx="10178322" cy="5498593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 критерії оцінки антропогенного впливу на національному, регіональному та місцевому рівнях. </a:t>
            </a:r>
          </a:p>
          <a:p>
            <a:pPr marL="0" indent="358775" algn="just">
              <a:buNone/>
            </a:pP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Запропоновано підрозділяти їх на тематичні (врахування характеру та сили впливу: </a:t>
            </a:r>
          </a:p>
          <a:p>
            <a:pPr marL="0" indent="358775" algn="just">
              <a:buFont typeface="Courier New" panose="02070309020205020404" pitchFamily="49" charset="0"/>
              <a:buChar char="o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ботанічні, зоологічні, ґрунтові та ін.), </a:t>
            </a:r>
          </a:p>
          <a:p>
            <a:pPr marL="0" indent="358775" algn="just">
              <a:buFont typeface="Courier New" panose="02070309020205020404" pitchFamily="49" charset="0"/>
              <a:buChar char="o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просторові (врахування площі впливу), </a:t>
            </a:r>
          </a:p>
          <a:p>
            <a:pPr marL="0" indent="358775" algn="just">
              <a:buFont typeface="Courier New" panose="02070309020205020404" pitchFamily="49" charset="0"/>
              <a:buChar char="o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динамічні (врахування швидкості збільшення впливу) </a:t>
            </a:r>
          </a:p>
          <a:p>
            <a:pPr marL="0" indent="358775" algn="just">
              <a:buFont typeface="Courier New" panose="02070309020205020404" pitchFamily="49" charset="0"/>
              <a:buChar char="o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інтегральні (врахування соціально-екологічної,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біосферно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-екологічної та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ресурсно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-екологічної значущості змін, що спостерігаються в системах).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3D6B698-7DCA-4F2E-B534-93613FCA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7251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FBCC77-D773-4619-BB64-7F6C90AD4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713" y="382385"/>
            <a:ext cx="10798629" cy="1407529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Система екологічних нормативів і норм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44ADEA-38F0-4CBF-A498-5461166A1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93516"/>
            <a:ext cx="10178322" cy="4682163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Сучасні питання екологічного нормування полягають у створенні науково-методичної та матеріально-технічної основи робіт з розробки нормативних документів та їх впровадженні у практику.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ctr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Екологічному нормуванню підлягають: </a:t>
            </a:r>
            <a:endParaRPr lang="uk-UA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стан природних об’єктів;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вплив антропогенних джерел;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характер використання природних ресурсів.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8A61575-A65D-46B6-B330-5E324D90C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4002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F3F5BC-5521-4347-94E5-9D9BDA8FC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02771"/>
            <a:ext cx="10178322" cy="5476821"/>
          </a:xfrm>
        </p:spPr>
        <p:txBody>
          <a:bodyPr>
            <a:normAutofit/>
          </a:bodyPr>
          <a:lstStyle/>
          <a:p>
            <a:pPr marL="0" indent="358775" algn="ctr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Методики проведення екологічного нормування включають наступний комплекс робіт: </a:t>
            </a:r>
            <a:endParaRPr lang="uk-UA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проведення експериментів в лабораторних та натурних умовах;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узагальнення даних спостереження для різних станів екосистем − надзвичайні ситуації; екологічне лихо,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деградаційні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процеси і екстремальне високе антропогенне навантаження;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використання теоретичних та розрахункових аналітичних методів;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розробка системи екологічних і природоохоронних норм і нормативів.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21FE459-D046-4978-BE06-7FD15EBE6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2990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D3AEEE-44C9-41DC-9314-0135BC054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609601"/>
            <a:ext cx="10178322" cy="5269992"/>
          </a:xfrm>
        </p:spPr>
        <p:txBody>
          <a:bodyPr>
            <a:normAutofit fontScale="85000" lnSpcReduction="20000"/>
          </a:bodyPr>
          <a:lstStyle/>
          <a:p>
            <a:pPr marL="0" indent="358775" algn="just">
              <a:lnSpc>
                <a:spcPct val="130000"/>
              </a:lnSpc>
              <a:buNone/>
            </a:pPr>
            <a:r>
              <a:rPr lang="uk-UA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екологічних норм </a:t>
            </a:r>
            <a:r>
              <a:rPr lang="uk-UA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це сукупність взаємопов’язаних екологічних нормативів, регламентів, правил і вимог, що ведуть до встановлення взаємно погоджених вимог до об’єктів екологічного нормування.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Екологічна норма </a:t>
            </a:r>
            <a:r>
              <a:rPr lang="uk-UA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це обов’язкова межа збереження екологічного благополуччя системи в цілому і її складових; обмеження рівнів впливу господарської та іншої діяльності відповідно законодавства і націлені на раціональне природокористування та охорону НПС.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Природоохоронні норми </a:t>
            </a:r>
            <a:r>
              <a:rPr lang="uk-UA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це система нормативів, регламентів, правил і вимог для забезпечення екологічної безпеки населення, охорони навколишнього природного середовища (ОНПС) і раціонального використання природних ресурсів. </a:t>
            </a:r>
            <a:endParaRPr lang="uk-UA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>
              <a:buNone/>
            </a:pP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327626A-9C71-454E-9ABC-EDA905B81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291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1486" y="956855"/>
            <a:ext cx="10714264" cy="376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</a:t>
            </a:r>
          </a:p>
          <a:p>
            <a:pPr marL="342900" lvl="0" indent="-342900" algn="just">
              <a:lnSpc>
                <a:spcPct val="130000"/>
              </a:lnSpc>
              <a:buSzPts val="1400"/>
              <a:buFont typeface="Times New Roman" panose="02020603050405020304" pitchFamily="18" charset="0"/>
              <a:buAutoNum type="arabicPeriod"/>
              <a:tabLst>
                <a:tab pos="540385" algn="l"/>
              </a:tabLs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Стратегія регулювання якості навколишнього середовища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SzPts val="1400"/>
              <a:buFont typeface="Times New Roman" panose="02020603050405020304" pitchFamily="18" charset="0"/>
              <a:buAutoNum type="arabicPeriod"/>
              <a:tabLst>
                <a:tab pos="540385" algn="l"/>
              </a:tabLs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Суть, мета, об'єкти і завдання нормування. 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SzPts val="1400"/>
              <a:buFont typeface="Times New Roman" panose="02020603050405020304" pitchFamily="18" charset="0"/>
              <a:buAutoNum type="arabicPeriod"/>
              <a:tabLst>
                <a:tab pos="540385" algn="l"/>
              </a:tabLs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екологічних нормативів і норм.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SzPts val="1400"/>
              <a:buFont typeface="Times New Roman" panose="02020603050405020304" pitchFamily="18" charset="0"/>
              <a:buAutoNum type="arabicPeriod"/>
              <a:tabLst>
                <a:tab pos="540385" algn="l"/>
              </a:tabLs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Концептуальні основи нормування.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endParaRPr lang="uk-UA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2679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D7CEBA-FDC6-4C9F-8A43-CB7C71397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57" y="136525"/>
            <a:ext cx="10907485" cy="6351361"/>
          </a:xfrm>
        </p:spPr>
        <p:txBody>
          <a:bodyPr>
            <a:noAutofit/>
          </a:bodyPr>
          <a:lstStyle/>
          <a:p>
            <a:pPr marL="0" indent="358775" algn="ctr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системи природоохоронних норм входять: </a:t>
            </a:r>
            <a:endParaRPr lang="uk-UA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 нормативи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науково обґрунтовані критерії максимально допустимих змін природних властивостей об’єктів нормування і максимального допустимого рівня впливу на НПС господарської та іншої діяльності;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екологічної безпеки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науково обґрунтовані критерії безпеки та нешкідливості факторів НПС для людини та інших живих організмів;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екологічний норматив антропогенного навантаження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науково обґрунтовані критерії гранично допустимого впливу антропогенних факторів, який не змінює якості НПС, або змінює його в допустимих межах та гарантує екологічну безпеку для людини та інших живих організмів;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екологічний норматив якості об’єктів НПС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науково обґрунтовані критерії екологічного благополуччя екосистем;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uk-UA" sz="24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ресурсогосподарські</a:t>
            </a: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нормативи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 науково обґрунтовані критерії раціонального природокористування, спрямовані на досягнення максимуму соціально-економічного ефекту господарської діяльності при дотриманні екологічних нормативів ОНПС. 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6E8546-E063-4C07-A2DB-4DCF228E5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4879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B60585-1C55-43E0-B71C-841B16F8F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446315"/>
            <a:ext cx="10548257" cy="6085114"/>
          </a:xfrm>
        </p:spPr>
        <p:txBody>
          <a:bodyPr>
            <a:normAutofit/>
          </a:bodyPr>
          <a:lstStyle/>
          <a:p>
            <a:pPr indent="0" algn="ctr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Класифікація нормативів. Види нормативів: </a:t>
            </a:r>
            <a:endParaRPr lang="uk-UA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533400" algn="just">
              <a:lnSpc>
                <a:spcPct val="130000"/>
              </a:lnSpc>
              <a:buNone/>
            </a:pP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нормативи екологічної безпеки: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533400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гранично допустимі концентрації забруднюючих речовин у навколишньому середовищі,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533400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гранично допустимі рівні акустичного шкідливого впливу  на навколишнє середовище, 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533400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гранично допустимі рівні електромагнітного шкідливого впливу на навколишнє середовище,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533400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гранично допустимі рівні радіаційного шкідливого впливу на навколишнє середовище,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533400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гранично допустимий вміст шкідливих речовин у продуктах харчування; 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42AA614-1D65-4DBE-ABEC-D85044694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822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77AAD8-470C-4F82-80D6-E795EAC17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29" y="478971"/>
            <a:ext cx="10613571" cy="5400621"/>
          </a:xfrm>
        </p:spPr>
        <p:txBody>
          <a:bodyPr>
            <a:noAutofit/>
          </a:bodyPr>
          <a:lstStyle/>
          <a:p>
            <a:pPr indent="490538" algn="just">
              <a:lnSpc>
                <a:spcPct val="130000"/>
              </a:lnSpc>
              <a:buNone/>
            </a:pP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гранично допустимі викиди та скиди: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гранично  допустимі викиди у навколишнє середовище  забруднювальних хімічних речовин;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гранично допустимі скиди  у навколишнє  середовище  забруднювальних хімічних речовин;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 algn="just">
              <a:lnSpc>
                <a:spcPct val="130000"/>
              </a:lnSpc>
              <a:buNone/>
            </a:pP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рівні шкідливого впливу фізичних та біологічних факторів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гранично  допустимі  рівні  шкідливого  виливу  фізичних  факторів  на природне середовище,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гранично  допустимі  рівні  шкідливого  впливу  біологічних  факторів  на природне середовище.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 algn="just">
              <a:lnSpc>
                <a:spcPct val="130000"/>
              </a:lnSpc>
              <a:buNone/>
            </a:pP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нормативи використання природних ресурсів.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90538">
              <a:buNone/>
            </a:pP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65DE4BF-7515-4A63-9A85-61901EF3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0703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5237" y="401782"/>
            <a:ext cx="1079269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Завдання на самопідготовку</a:t>
            </a:r>
          </a:p>
          <a:p>
            <a:pPr marL="457200" lvl="0" indent="-457200"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Методика проведення нормування.</a:t>
            </a:r>
          </a:p>
          <a:p>
            <a:pPr marL="457200" lvl="0" indent="-457200"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Стратегія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керуватисьються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екологічному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нормуванні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екологічних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457200" lvl="0" indent="-457200"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Часові категорії екологічного нормування.</a:t>
            </a:r>
          </a:p>
          <a:p>
            <a:pPr marL="457200" lvl="0" indent="-457200">
              <a:buAutoNum type="arabicPeriod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Підручники (Книжка 3) з Віртуального університету </a:t>
            </a:r>
          </a:p>
          <a:p>
            <a:pPr lvl="0" indent="360363" algn="just">
              <a:buAutoNum type="arabicParenR"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Максименко Н. В.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антропогенного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/ [Н. В. Максименко, О. Г. Владимирова, А. Ю.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Шевченко,Е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О. Кочанов]. – 3-тє вид., доп.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– Х. : ХНУ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В. Н.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Каразіна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2016. – 264 с.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lvl="0" indent="360363" algn="just">
              <a:buAutoNum type="arabicParenR"/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Відкриті джерела.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23</a:t>
            </a:fld>
            <a:endParaRPr 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18B4986-0A00-4023-92AD-59B66FBA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358775" algn="just"/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Стратегія регулювання якості навколишнього середовища</a:t>
            </a:r>
            <a:endParaRPr lang="uk-UA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FA0A314-8458-4EF8-8D2F-3C286B960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482" y="1589314"/>
            <a:ext cx="10504714" cy="4587649"/>
          </a:xfrm>
        </p:spPr>
        <p:txBody>
          <a:bodyPr>
            <a:normAutofit lnSpcReduction="10000"/>
          </a:bodyPr>
          <a:lstStyle/>
          <a:p>
            <a:pPr marL="0" indent="358775" algn="just">
              <a:buNone/>
            </a:pPr>
            <a:r>
              <a:rPr lang="uk-U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Регулювання екологічної безпеки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− це система активних законодавчих, адміністративних та економічних заходів і важелів впливу, які використовують державні органи різного рівня для примушування забруднювачів навколишнього середовища обмежити викиди шкідливих речовин у природні й техногенні середовища, а також для матеріального стимулювання сумлінних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природокористувачів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358775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Основний обсяг забруднень та інших видів порушення якості середовища, джерелом яких є матеріальне виробництво, транспорт тощо, не може бути усунений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одномоментно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через економічні та технологічні обмеження. Щодо цих джерел забруднень, саме тут і застосовується екологічне регулювання. Основи екологічного регулювання вводяться в дію законами про охорону навколишнього природного середовища.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7FA836E-0105-4D92-81AA-0F11DD9B6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8007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C300B1-26A3-4D7D-AC4F-771427E0C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304801"/>
            <a:ext cx="10363379" cy="6204856"/>
          </a:xfrm>
        </p:spPr>
        <p:txBody>
          <a:bodyPr>
            <a:normAutofit/>
          </a:bodyPr>
          <a:lstStyle/>
          <a:p>
            <a:pPr indent="0" algn="ctr">
              <a:lnSpc>
                <a:spcPct val="130000"/>
              </a:lnSpc>
              <a:buNone/>
            </a:pPr>
            <a:r>
              <a:rPr lang="uk-UA" sz="24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Стратегічна мета щодо охорони природи та забезпечення екологічної рівноваги має бути досягнена шляхом послідовного виконання таких завдань:</a:t>
            </a:r>
            <a:endParaRPr lang="uk-UA" sz="24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забезпечення екологічної безпеки нинішнього та прийдешніх поколінь;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послідовне досягнення для кожного конкретного регіону належної якості середовища проживання;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відновлення та збереження біосферної рівноваги (на локальному, регіональному та глобальному рівнях) генетичного фонду тваринного та рослинного світу, а також ландшафтної різноманітності території України;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раціональне та комплексне використання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природоресурсного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потенціалу України, відтворення відновлювальних природних ресурсів в інтересах забезпечення добробуту, фізичного та духовного розвитку народу;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85C7CFF-B349-418D-B87A-D3D81395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610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C0809D-7667-4664-B2AA-86C11F63E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7" y="315687"/>
            <a:ext cx="10700657" cy="6405788"/>
          </a:xfrm>
        </p:spPr>
        <p:txBody>
          <a:bodyPr>
            <a:noAutofit/>
          </a:bodyPr>
          <a:lstStyle/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послідовне розв’язання проблем розвитку економіки України досягнення повної її біосферної сумісності;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створення системи екологічного законодавства та формування ефективного механізму його реалізації;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введення в дію нового механізму регулювання природокористування на засадах поєднання адміністративних та економічних важелів: стягнення платежів за забруднення навколишнього середовища та використання природних ресурсів;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значне підвищення дієвості адміністративних і штрафних санкцій за порушення природоохоронного законодавства, застосування заходів для запобігання екологічним правопорушенням і злочинам; </a:t>
            </a: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розробка нової концепції та схеми розвитку продуктивних сил України в цілому та її окремих регіонів з урахуванням їхніх екологічних можливостей, значне скорочення у структурі народного господарства галузей важкої промисловості;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14419B-089F-402B-9808-8C1E7B159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341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EE74A1-00AD-4777-9004-004A52F0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9" y="272144"/>
            <a:ext cx="10608218" cy="5878284"/>
          </a:xfrm>
        </p:spPr>
        <p:txBody>
          <a:bodyPr>
            <a:noAutofit/>
          </a:bodyPr>
          <a:lstStyle/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розробка найважливіших екологічних програм на основі всебічного комплексного аналізу та прогнозування екологічного стану і перспектив розвитку економіки в цілому в Україні, окремих регіонах і містах;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визначення найважливіших пріоритетних напрямів природоохоронної роботи, в тому числі: ліквідація наслідків аварії на Чорнобильській АЕС; розв’язання проблем екологічного стану Дніпра та якості питної води; запобігання забрудненню вод Чорного моря; стабілізація екологічної ситуації в містах і промислових центрах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Донецько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-придніпровського регіону;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знешкодження, утилізація та захоронення промислових токсичних відходів, у тому числі побутових;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забезпечення ефективного функціонування та вдосконалення системи державного контролю за дотриманням природоохоронного законодавства на засадах взаємодії всіх контрольно-інспекційних служб у цій галузі, відповідних підрозділів підприємств, організацій та установ.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AAF8B6D-6BF2-40D5-89F7-3EDEA7E3A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783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0604C-1CD6-4570-8CC0-3B581BFE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382385"/>
            <a:ext cx="10711543" cy="1272244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2. Суть, мета, об'єкти і завдання нормування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D13624-CA11-466C-B5B5-89696D4E2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323435"/>
            <a:ext cx="10178322" cy="5225142"/>
          </a:xfrm>
        </p:spPr>
        <p:txBody>
          <a:bodyPr>
            <a:normAutofit lnSpcReduction="10000"/>
          </a:bodyPr>
          <a:lstStyle/>
          <a:p>
            <a:pPr marL="0" indent="358775" algn="just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Нормування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діяльність з встановлення граничнодопустимих впливів людини на природу.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Нормування антропогенного навантаження на навколишнє середовище</a:t>
            </a:r>
            <a:r>
              <a:rPr lang="uk-U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це вид діяльності з керування довкіллям, спрямований на збереження і поліпшення якості  навколишнього середовища та охорони здоров'я людини від негативного впливу його забруднення.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 з Законом України «Про охорону навколишнього середовища», екологічне 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нормування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проводяться з метою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встановлення комплексу обов'язкових норм, правил, вимог щодо охорони навколишнього природного середовища, використання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природних ресурсів та забезпечення екологічної безпеки.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23D6428-4AD9-40FA-BB64-C33295122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167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5593A8-08C1-4AB5-99EE-3C831BB0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57" y="136525"/>
            <a:ext cx="10254343" cy="6584950"/>
          </a:xfrm>
        </p:spPr>
        <p:txBody>
          <a:bodyPr>
            <a:normAutofit lnSpcReduction="10000"/>
          </a:bodyPr>
          <a:lstStyle/>
          <a:p>
            <a:pPr marL="0" indent="358775" algn="just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 екологічного нормування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встановлення таких гранично допустимих норм антропогенних впливів на навколишнє середовище при здійсненні господарської та іншої діяльності, які б гарантували забезпечення екологічної безпеки населення та збереження біорізноманіття, а також забезпечували раціональне використання і відтворення природних ресурсів.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Екологічне нормування в даному напрямку здійснюється задля державного регулювання впливу господарської та іншої діяльності на навколишнє середовище, що гарантує збереження сприятливого стану (сталого розвитку) навколишнього середовища і забезпечення екологічної безпеки.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Нормування в сфері охорони навколишнього середовища полягає у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встановленні нормативів якості навколишнього середовища, нормативів допустимого впливу на навколишнє середовище при здійсненні господарської та (або) іншої діяльності.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4CE454-626C-403C-A7F0-D6E3CAD3C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3353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0D473D0-0EFF-4A91-A3BF-1FCA8871F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4" y="315686"/>
            <a:ext cx="10678886" cy="6248399"/>
          </a:xfrm>
        </p:spPr>
        <p:txBody>
          <a:bodyPr>
            <a:normAutofit fontScale="92500"/>
          </a:bodyPr>
          <a:lstStyle/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Основними </a:t>
            </a:r>
            <a:r>
              <a:rPr lang="uk-UA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об'єктами нормування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антропогенного навантаження на навколишнє середовище є рівні концентрацій забруднюючих речовин у навколишньому середовищі, рівні акустичного, електромагнітного, радіаційного та іншого шкідливого впливу на навколишнє середовище, рівні вмісту шкідливих речовин у продуктах харчування; рівні викидів та скидів у навколишнє середовище  забруднювальних хімічних речовин; рівні  шкідливого впливу фізичних та біологічних факторів.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ctr">
              <a:lnSpc>
                <a:spcPct val="130000"/>
              </a:lnSpc>
              <a:buNone/>
            </a:pPr>
            <a:r>
              <a:rPr lang="uk-UA" sz="2400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завдання нормування: </a:t>
            </a:r>
            <a:endParaRPr lang="uk-UA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регламентація (упорядкування) вимог, що попереджують негативний вплив забруднення навколишнього середовища на природні системи і здоров'я людини;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становлення методів спостереження і контролю за станом довкілля;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встановлення режимів використання і охорони природних ресурсів;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3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розробка нормативів (комплексу довідкової інформації для оптимізації негативного впливу антропогенного навантаження на природне середовище).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9E0E8BA-7FDD-4F83-B52C-9257FD6A7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5363955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елено-жовти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TM10001106[[fn=Значок]]</Template>
  <TotalTime>439</TotalTime>
  <Words>1960</Words>
  <Application>Microsoft Office PowerPoint</Application>
  <PresentationFormat>Широкий екран</PresentationFormat>
  <Paragraphs>144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32" baseType="lpstr">
      <vt:lpstr>Arial</vt:lpstr>
      <vt:lpstr>Calibri</vt:lpstr>
      <vt:lpstr>Corbel</vt:lpstr>
      <vt:lpstr>Courier New</vt:lpstr>
      <vt:lpstr>Gill Sans MT</vt:lpstr>
      <vt:lpstr>Impact</vt:lpstr>
      <vt:lpstr>Times New Roman</vt:lpstr>
      <vt:lpstr>Wingdings</vt:lpstr>
      <vt:lpstr>Значок</vt:lpstr>
      <vt:lpstr>“Нормування екологічного стану довкілля” </vt:lpstr>
      <vt:lpstr>Презентація PowerPoint</vt:lpstr>
      <vt:lpstr>1. Стратегія регулювання якості навколишнього середовища</vt:lpstr>
      <vt:lpstr>Презентація PowerPoint</vt:lpstr>
      <vt:lpstr>Презентація PowerPoint</vt:lpstr>
      <vt:lpstr>Презентація PowerPoint</vt:lpstr>
      <vt:lpstr> 2. Суть, мета, об'єкти і завдання нормування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3. Концептуальні основи нормування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4. Система екологічних нормативів і норм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Пользователь Windows</dc:creator>
  <cp:lastModifiedBy>Ірина</cp:lastModifiedBy>
  <cp:revision>61</cp:revision>
  <dcterms:created xsi:type="dcterms:W3CDTF">2020-09-16T07:08:31Z</dcterms:created>
  <dcterms:modified xsi:type="dcterms:W3CDTF">2024-01-29T08:05:23Z</dcterms:modified>
</cp:coreProperties>
</file>