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310" r:id="rId4"/>
    <p:sldId id="312" r:id="rId5"/>
    <p:sldId id="313" r:id="rId6"/>
    <p:sldId id="314" r:id="rId7"/>
    <p:sldId id="315" r:id="rId8"/>
    <p:sldId id="316" r:id="rId9"/>
    <p:sldId id="317" r:id="rId10"/>
    <p:sldId id="319" r:id="rId11"/>
    <p:sldId id="318" r:id="rId12"/>
    <p:sldId id="324" r:id="rId13"/>
    <p:sldId id="323" r:id="rId14"/>
    <p:sldId id="320" r:id="rId15"/>
    <p:sldId id="321" r:id="rId16"/>
    <p:sldId id="322" r:id="rId17"/>
    <p:sldId id="325" r:id="rId18"/>
    <p:sldId id="326" r:id="rId19"/>
    <p:sldId id="327" r:id="rId20"/>
    <p:sldId id="328" r:id="rId21"/>
    <p:sldId id="329" r:id="rId22"/>
    <p:sldId id="330" r:id="rId23"/>
    <p:sldId id="282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86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34AD23-884B-4C16-84D3-2D011B5BA017}" type="datetimeFigureOut">
              <a:rPr lang="uk-UA" smtClean="0"/>
              <a:pPr/>
              <a:t>29.01.2024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F7D8A1-72E3-45F8-9F32-C27CF6E15510}" type="slidenum">
              <a:rPr lang="uk-UA" smtClean="0"/>
              <a:pPr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6284F0E-3D4B-49B4-85E2-2F7797E81BC0}" type="datetime1">
              <a:rPr lang="uk-UA" smtClean="0"/>
              <a:pPr/>
              <a:t>29.01.2024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07DC24B-8650-405F-98BC-E78A8ACB2E7F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68359000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84F0E-3D4B-49B4-85E2-2F7797E81BC0}" type="datetime1">
              <a:rPr lang="uk-UA" smtClean="0"/>
              <a:pPr/>
              <a:t>29.01.2024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4325918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84F0E-3D4B-49B4-85E2-2F7797E81BC0}" type="datetime1">
              <a:rPr lang="uk-UA" smtClean="0"/>
              <a:pPr/>
              <a:t>29.01.2024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39043047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84F0E-3D4B-49B4-85E2-2F7797E81BC0}" type="datetime1">
              <a:rPr lang="uk-UA" smtClean="0"/>
              <a:pPr/>
              <a:t>29.01.2024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34889368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Назва розділу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6284F0E-3D4B-49B4-85E2-2F7797E81BC0}" type="datetime1">
              <a:rPr lang="uk-UA" smtClean="0"/>
              <a:pPr/>
              <a:t>29.01.2024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07DC24B-8650-405F-98BC-E78A8ACB2E7F}" type="slidenum">
              <a:rPr lang="uk-UA" smtClean="0"/>
              <a:pPr/>
              <a:t>‹№›</a:t>
            </a:fld>
            <a:endParaRPr lang="uk-UA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2134684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84F0E-3D4B-49B4-85E2-2F7797E81BC0}" type="datetime1">
              <a:rPr lang="uk-UA" smtClean="0"/>
              <a:pPr/>
              <a:t>29.01.2024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36603237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84F0E-3D4B-49B4-85E2-2F7797E81BC0}" type="datetime1">
              <a:rPr lang="uk-UA" smtClean="0"/>
              <a:pPr/>
              <a:t>29.01.2024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46338128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84F0E-3D4B-49B4-85E2-2F7797E81BC0}" type="datetime1">
              <a:rPr lang="uk-UA" smtClean="0"/>
              <a:pPr/>
              <a:t>29.01.2024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74501642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84F0E-3D4B-49B4-85E2-2F7797E81BC0}" type="datetime1">
              <a:rPr lang="uk-UA" smtClean="0"/>
              <a:pPr/>
              <a:t>29.01.2024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85427369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76284F0E-3D4B-49B4-85E2-2F7797E81BC0}" type="datetime1">
              <a:rPr lang="uk-UA" smtClean="0"/>
              <a:pPr/>
              <a:t>29.01.2024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D07DC24B-8650-405F-98BC-E78A8ACB2E7F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5499186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76284F0E-3D4B-49B4-85E2-2F7797E81BC0}" type="datetime1">
              <a:rPr lang="uk-UA" smtClean="0"/>
              <a:pPr/>
              <a:t>29.01.2024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D07DC24B-8650-405F-98BC-E78A8ACB2E7F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64845887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6284F0E-3D4B-49B4-85E2-2F7797E81BC0}" type="datetime1">
              <a:rPr lang="uk-UA" smtClean="0"/>
              <a:pPr/>
              <a:t>29.01.2024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07DC24B-8650-405F-98BC-E78A8ACB2E7F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71880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1264-12?find=1&amp;text=%D0%BD%D0%BE%D1%80%D0%BC%D1%83%D0%B2%D0%B0%D0%BD%D0%BD%D1%8F#w1_5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37748"/>
          </a:xfrm>
        </p:spPr>
        <p:txBody>
          <a:bodyPr>
            <a:normAutofit/>
          </a:bodyPr>
          <a:lstStyle/>
          <a:p>
            <a:pPr algn="ctr"/>
            <a:r>
              <a:rPr lang="uk-UA" sz="3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“Нормування</a:t>
            </a:r>
            <a:r>
              <a:rPr lang="uk-UA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екологічного стану </a:t>
            </a:r>
            <a:r>
              <a:rPr lang="uk-UA" sz="3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довкілля”</a:t>
            </a:r>
            <a:b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4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072" y="2506662"/>
            <a:ext cx="10515600" cy="31321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1.1 </a:t>
            </a:r>
          </a:p>
          <a:p>
            <a:pPr indent="0" algn="ctr">
              <a:buNone/>
            </a:pPr>
            <a:r>
              <a:rPr lang="uk-UA" sz="32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Теоретичні основи нормування антропогенного навантаження на навколишнє середовище</a:t>
            </a:r>
            <a:endParaRPr lang="uk-U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uk-UA" sz="36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930388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71C4130-E145-43FE-997A-A55C4BBD9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400226"/>
            <a:ext cx="10178322" cy="5879592"/>
          </a:xfrm>
        </p:spPr>
        <p:txBody>
          <a:bodyPr>
            <a:normAutofit/>
          </a:bodyPr>
          <a:lstStyle/>
          <a:p>
            <a:pPr marL="0" indent="358775" algn="just">
              <a:lnSpc>
                <a:spcPct val="130000"/>
              </a:lnSpc>
              <a:buNone/>
            </a:pPr>
            <a:r>
              <a:rPr lang="uk-UA" sz="240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Екологічні нормативи розробляються і вводяться в дію центральним органом виконавчої влади, що забезпечує формування державної політики у сфері охорони навколишнього природного середовища, та іншими уповноваженими на те державними органами відповідно до законодавства України.</a:t>
            </a:r>
            <a:endParaRPr lang="uk-UA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358775" algn="just">
              <a:lnSpc>
                <a:spcPct val="130000"/>
              </a:lnSpc>
              <a:buNone/>
            </a:pPr>
            <a:r>
              <a:rPr lang="uk-UA" sz="24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Завдання контролю у галузі охорони навколишнього природного середовища полягають у </a:t>
            </a: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забезпеченні додержання вимог законодавства про охорону навколишнього природного середовища всіма державними органами, підприємствами, установами та організаціями, незалежно від форм власності і підпорядкування, а також громадянами.</a:t>
            </a:r>
            <a:endParaRPr lang="uk-UA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2CAFC00D-2FF2-44F0-9E30-7985B06B7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13872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ABAAA4F-2DCA-457C-8DD1-63DFE43258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50371"/>
            <a:ext cx="10178322" cy="6125308"/>
          </a:xfrm>
        </p:spPr>
        <p:txBody>
          <a:bodyPr>
            <a:normAutofit/>
          </a:bodyPr>
          <a:lstStyle/>
          <a:p>
            <a:pPr marL="0" indent="446088" algn="just">
              <a:buNone/>
            </a:pP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Нормативи антропогенного навантаження на природне середовище являються основою для визначення правомірності поведінки суб'єктів екологічних правовідносин, визначають ступінь ефективності виконання екологічних і правових наказів. </a:t>
            </a:r>
          </a:p>
          <a:p>
            <a:pPr marL="0" indent="446088" algn="just">
              <a:buNone/>
            </a:pPr>
            <a:endParaRPr lang="uk-UA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446088" algn="just">
              <a:buNone/>
            </a:pP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Нормативи антропогенного навантаження на навколишнє середовище повинні відображати вимоги до нього різних споживачів і забезпечувати збереження екологічної рівноваги в природних екосистемах в межах їх саморегуляції. </a:t>
            </a:r>
          </a:p>
          <a:p>
            <a:pPr marL="0" indent="446088" algn="just">
              <a:buNone/>
            </a:pPr>
            <a:endParaRPr lang="uk-UA" sz="12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446088" algn="just">
              <a:buNone/>
            </a:pP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Норматив стає юридично обов'язковим з моменту затвердження  його компетентними органами </a:t>
            </a:r>
            <a:r>
              <a:rPr lang="uk-UA" sz="24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МОЗ України, </a:t>
            </a:r>
            <a:r>
              <a:rPr lang="ru-RU" sz="24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Державною службою </a:t>
            </a:r>
            <a:r>
              <a:rPr lang="ru-RU" sz="24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України</a:t>
            </a:r>
            <a:r>
              <a:rPr lang="ru-RU" sz="24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24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питань</a:t>
            </a:r>
            <a:r>
              <a:rPr lang="ru-RU" sz="24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праці</a:t>
            </a:r>
            <a:r>
              <a:rPr lang="ru-RU" sz="24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4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Держпраці</a:t>
            </a:r>
            <a:r>
              <a:rPr lang="ru-RU" sz="24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uk-UA" sz="24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Міністерством захисту довкілля та природних ресурсів України, </a:t>
            </a:r>
            <a:r>
              <a:rPr lang="uk-UA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Держсанепіднаглядом</a:t>
            </a:r>
            <a:r>
              <a:rPr lang="uk-UA" sz="24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FC05EE82-0B98-4EA7-A902-C3C44D07C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85821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2CCB4B-2152-4EC7-9761-CFCFD297B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Концептуальні основи нормування</a:t>
            </a:r>
            <a:endParaRPr lang="uk-UA" sz="2800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D9A17D9-132D-4185-AC94-F7C400202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077686"/>
            <a:ext cx="10515600" cy="5475513"/>
          </a:xfrm>
        </p:spPr>
        <p:txBody>
          <a:bodyPr>
            <a:noAutofit/>
          </a:bodyPr>
          <a:lstStyle/>
          <a:p>
            <a:pPr marL="0" indent="358775" algn="just">
              <a:spcBef>
                <a:spcPts val="0"/>
              </a:spcBef>
              <a:buNone/>
            </a:pPr>
            <a:r>
              <a:rPr lang="uk-UA" sz="24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 числа основних принципів, якими рекомендується керуватись при екологічному нормуванні, можуть бути віднесені: </a:t>
            </a:r>
            <a:endParaRPr lang="uk-UA" sz="2400" b="1" i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358775" algn="just">
              <a:spcBef>
                <a:spcPts val="0"/>
              </a:spcBef>
              <a:buNone/>
            </a:pP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uk-UA" sz="24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 надійності </a:t>
            </a: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екологічні нормативи повинні бути науково обґрунтованими, максимально об’єктивними, легко контролюватися; </a:t>
            </a:r>
            <a:endParaRPr lang="uk-UA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358775" algn="just">
              <a:spcBef>
                <a:spcPts val="0"/>
              </a:spcBef>
              <a:buNone/>
            </a:pP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uk-UA" sz="24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 ієрархічності </a:t>
            </a: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екологічні норми мусять розроблятися для екосистем різних ієрархічних рівнів і для різних рівнів управління природокористуванням (місцевого, регіонального, національного, глобального); </a:t>
            </a:r>
            <a:endParaRPr lang="uk-UA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358775" algn="just">
              <a:spcBef>
                <a:spcPts val="0"/>
              </a:spcBef>
              <a:buNone/>
            </a:pP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uk-UA" sz="24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 диференціації й інтеграції </a:t>
            </a: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екологічні нормативи повинні розроблятися диференційовано для різних типів екосистем, різних регіонів, ситуацій, з урахуванням зонування території, для різних термінових періодів та ін.;</a:t>
            </a:r>
            <a:endParaRPr lang="uk-UA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05A61D7E-DFF3-44C9-BBA6-766128442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12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295755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2A2E85E-0C4B-4A42-A69D-DAAD3A7E9F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8571" y="348343"/>
            <a:ext cx="10591800" cy="6161314"/>
          </a:xfrm>
        </p:spPr>
        <p:txBody>
          <a:bodyPr>
            <a:normAutofit/>
          </a:bodyPr>
          <a:lstStyle/>
          <a:p>
            <a:pPr marL="0" indent="358775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uk-UA" sz="24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 реалістичності </a:t>
            </a: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поточні екологічні нормативи мають бути такими, щоб їх можна було досягти (стимулом для розвитку техніки та технологій повинні бути перспективні екологічні нормативи); </a:t>
            </a:r>
            <a:endParaRPr lang="uk-UA" sz="2400" dirty="0">
              <a:solidFill>
                <a:schemeClr val="tx1"/>
              </a:solidFill>
            </a:endParaRPr>
          </a:p>
          <a:p>
            <a:pPr marL="0" indent="358775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uk-UA" sz="24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 оптимальності </a:t>
            </a: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орієнтація на досягнення максимального соціально-екологічного ефекту від упровадження екологічних норм при мінімізації екологічних витрат;</a:t>
            </a:r>
            <a:endParaRPr lang="uk-UA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358775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uk-UA" sz="24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 «слабкої ланки» </a:t>
            </a: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екологічні норми повинні розроблятись з урахуванням найбільш уразливих компонентів, </a:t>
            </a:r>
            <a:r>
              <a:rPr lang="uk-UA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зв’язків</a:t>
            </a: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системі або самих систем; </a:t>
            </a:r>
          </a:p>
          <a:p>
            <a:pPr marL="0" indent="358775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uk-UA" sz="24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 мети </a:t>
            </a: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пріоритет урахування довгострокових наслідків для суспільства та природи в цілому над короткотерміновими економічними інтересами окремих </a:t>
            </a:r>
            <a:r>
              <a:rPr lang="uk-UA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природокористувачів</a:t>
            </a: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регіональних інтересів над локальними; </a:t>
            </a:r>
            <a:endParaRPr lang="uk-UA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358775" algn="just">
              <a:lnSpc>
                <a:spcPct val="120000"/>
              </a:lnSpc>
              <a:spcBef>
                <a:spcPts val="0"/>
              </a:spcBef>
              <a:buNone/>
            </a:pPr>
            <a:endParaRPr lang="uk-UA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20986449-2F31-4DA3-88CD-0B9392769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13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153945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CF66A33-9403-4324-877A-70C2AEA21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9971" y="326572"/>
            <a:ext cx="10863943" cy="6226628"/>
          </a:xfrm>
        </p:spPr>
        <p:txBody>
          <a:bodyPr>
            <a:noAutofit/>
          </a:bodyPr>
          <a:lstStyle/>
          <a:p>
            <a:pPr marL="0" indent="358775" algn="just">
              <a:spcBef>
                <a:spcPts val="0"/>
              </a:spcBef>
              <a:buNone/>
            </a:pP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uk-UA" sz="24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 компромісу між поколіннями</a:t>
            </a: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uk-UA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358775" algn="just">
              <a:spcBef>
                <a:spcPts val="0"/>
              </a:spcBef>
              <a:buNone/>
            </a:pP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uk-UA" sz="24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 ненульового (прийнятного) ризику і принцип зменшення питомого ризику та деякі інші принципи. </a:t>
            </a:r>
          </a:p>
          <a:p>
            <a:pPr marL="0" indent="358775" algn="just">
              <a:spcBef>
                <a:spcPts val="0"/>
              </a:spcBef>
              <a:buNone/>
            </a:pPr>
            <a:endParaRPr lang="uk-UA" sz="2400" i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spcBef>
                <a:spcPts val="0"/>
              </a:spcBef>
              <a:buNone/>
            </a:pP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екологічному нормуванні можуть також бути враховані деякі підходи з арсеналу санітарно-гігієнічного нормування, зокрема:</a:t>
            </a:r>
            <a:endParaRPr lang="uk-UA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342900"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урахування </a:t>
            </a:r>
            <a:r>
              <a:rPr lang="uk-UA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виявленості</a:t>
            </a: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режиму антропогенного впливу; </a:t>
            </a:r>
            <a:endParaRPr lang="uk-UA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342900"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використання найбільш інформативних тест-об’єктів і тест-реакцій;</a:t>
            </a:r>
            <a:endParaRPr lang="uk-UA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342900"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використання трьох порогових рівнів факторів впливу: </a:t>
            </a:r>
          </a:p>
          <a:p>
            <a:pPr marL="1420813" indent="-342900" algn="just">
              <a:spcBef>
                <a:spcPts val="0"/>
              </a:spcBef>
            </a:pP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поріг виявлення адаптаційних реакцій (допустима величина навантаження); </a:t>
            </a:r>
          </a:p>
          <a:p>
            <a:pPr marL="1420813" indent="-342900" algn="just">
              <a:spcBef>
                <a:spcPts val="0"/>
              </a:spcBef>
            </a:pP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поріг реакції компенсації (граничнодопустима величина, межа витривалості, за якою відбуваються якісні зміни); </a:t>
            </a:r>
          </a:p>
          <a:p>
            <a:pPr marL="1420813" indent="-342900" algn="just">
              <a:spcBef>
                <a:spcPts val="0"/>
              </a:spcBef>
            </a:pP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поріг </a:t>
            </a:r>
            <a:r>
              <a:rPr lang="uk-UA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деградаційних</a:t>
            </a: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реакцій (неприпустима величина, перебільшення якої приводить до зруйнування системи). </a:t>
            </a:r>
            <a:endParaRPr lang="uk-UA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358775" algn="just">
              <a:spcBef>
                <a:spcPts val="0"/>
              </a:spcBef>
              <a:buNone/>
            </a:pPr>
            <a:endParaRPr lang="uk-UA" sz="2400" i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uk-UA" sz="2400" dirty="0">
              <a:solidFill>
                <a:schemeClr val="tx1"/>
              </a:solidFill>
            </a:endParaRPr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2706AC2C-7E5D-4928-AEFA-BB2D8F0A6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14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115370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7EBEC40-A158-40D0-BB22-84A4D7000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093528"/>
            <a:ext cx="10178322" cy="5455049"/>
          </a:xfrm>
        </p:spPr>
        <p:txBody>
          <a:bodyPr/>
          <a:lstStyle/>
          <a:p>
            <a:pPr marL="0" indent="358775" algn="just">
              <a:buNone/>
            </a:pPr>
            <a:r>
              <a:rPr lang="uk-UA" sz="2400" i="1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ролі критерію екологічного благополуччя природно-територіальних комплексів при оцінюванні та регламентації їх стану можуть бути використані такі ознаки: </a:t>
            </a:r>
          </a:p>
          <a:p>
            <a:pPr marL="0" indent="358775" algn="just">
              <a:buNone/>
            </a:pP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збереження природної родючості ґрунтів, </a:t>
            </a:r>
          </a:p>
          <a:p>
            <a:pPr marL="0" indent="358775" algn="just">
              <a:buNone/>
            </a:pP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забезпечення високої якості води в гирлах рік, </a:t>
            </a:r>
          </a:p>
          <a:p>
            <a:pPr marL="0" indent="358775" algn="just">
              <a:buNone/>
            </a:pP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збереження природного балансу між киснем і двооксидом вуглецю, </a:t>
            </a:r>
          </a:p>
          <a:p>
            <a:pPr marL="0" indent="358775" algn="just">
              <a:buNone/>
            </a:pP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підтримання проективного покриття території наземною рослинністю та багато інших. </a:t>
            </a:r>
            <a:endParaRPr lang="uk-UA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7C89DC0F-21E5-4341-9595-7FDBCABAD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15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490895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FC3F050-8C43-4625-9154-CF0D3534E7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381000"/>
            <a:ext cx="10178322" cy="5498593"/>
          </a:xfrm>
        </p:spPr>
        <p:txBody>
          <a:bodyPr>
            <a:normAutofit/>
          </a:bodyPr>
          <a:lstStyle/>
          <a:p>
            <a:pPr marL="0" indent="358775" algn="just">
              <a:buNone/>
            </a:pP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Виділяють критерії оцінки антропогенного впливу на національному, регіональному та місцевому рівнях. </a:t>
            </a:r>
          </a:p>
          <a:p>
            <a:pPr marL="0" indent="358775" algn="just">
              <a:buNone/>
            </a:pPr>
            <a:endParaRPr lang="uk-UA" sz="2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358775" algn="just">
              <a:buNone/>
            </a:pP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Запропоновано підрозділяти їх на тематичні (врахування характеру та сили впливу: </a:t>
            </a:r>
          </a:p>
          <a:p>
            <a:pPr marL="0" indent="358775" algn="just">
              <a:buFont typeface="Courier New" panose="02070309020205020404" pitchFamily="49" charset="0"/>
              <a:buChar char="o"/>
            </a:pP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ботанічні, зоологічні, ґрунтові та ін.), </a:t>
            </a:r>
          </a:p>
          <a:p>
            <a:pPr marL="0" indent="358775" algn="just">
              <a:buFont typeface="Courier New" panose="02070309020205020404" pitchFamily="49" charset="0"/>
              <a:buChar char="o"/>
            </a:pP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просторові (врахування площі впливу), </a:t>
            </a:r>
          </a:p>
          <a:p>
            <a:pPr marL="0" indent="358775" algn="just">
              <a:buFont typeface="Courier New" panose="02070309020205020404" pitchFamily="49" charset="0"/>
              <a:buChar char="o"/>
            </a:pP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динамічні (врахування швидкості збільшення впливу) </a:t>
            </a:r>
          </a:p>
          <a:p>
            <a:pPr marL="0" indent="358775" algn="just">
              <a:buFont typeface="Courier New" panose="02070309020205020404" pitchFamily="49" charset="0"/>
              <a:buChar char="o"/>
            </a:pP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інтегральні (врахування соціально-екологічної, </a:t>
            </a:r>
            <a:r>
              <a:rPr lang="uk-UA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біосферно</a:t>
            </a: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-екологічної та </a:t>
            </a:r>
            <a:r>
              <a:rPr lang="uk-UA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ресурсно</a:t>
            </a: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-екологічної значущості змін, що спостерігаються в системах). </a:t>
            </a:r>
            <a:endParaRPr lang="uk-UA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53D6B698-7DCA-4F2E-B534-93613FCA4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16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272512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FBCC77-D773-4619-BB64-7F6C90AD4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9713" y="382385"/>
            <a:ext cx="10798629" cy="1407529"/>
          </a:xfrm>
        </p:spPr>
        <p:txBody>
          <a:bodyPr>
            <a:noAutofit/>
          </a:bodyPr>
          <a:lstStyle/>
          <a:p>
            <a:pPr algn="just"/>
            <a:r>
              <a:rPr lang="uk-UA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Система екологічних нормативів і норм</a:t>
            </a:r>
            <a:endParaRPr lang="uk-UA" sz="3200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C44ADEA-38F0-4CBF-A498-5461166A1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693516"/>
            <a:ext cx="10178322" cy="4682163"/>
          </a:xfrm>
        </p:spPr>
        <p:txBody>
          <a:bodyPr>
            <a:normAutofit/>
          </a:bodyPr>
          <a:lstStyle/>
          <a:p>
            <a:pPr marL="0" indent="358775" algn="just">
              <a:lnSpc>
                <a:spcPct val="130000"/>
              </a:lnSpc>
              <a:buNone/>
            </a:pP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Сучасні питання екологічного нормування полягають у створенні науково-методичної та матеріально-технічної основи робіт з розробки нормативних документів та їх впровадженні у практику. </a:t>
            </a:r>
            <a:endParaRPr lang="uk-UA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358775" algn="ctr">
              <a:lnSpc>
                <a:spcPct val="130000"/>
              </a:lnSpc>
              <a:buNone/>
            </a:pPr>
            <a:r>
              <a:rPr lang="uk-UA" sz="24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Екологічному нормуванню підлягають: </a:t>
            </a:r>
            <a:endParaRPr lang="uk-UA" sz="2400" b="1" i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358775" algn="just">
              <a:lnSpc>
                <a:spcPct val="130000"/>
              </a:lnSpc>
              <a:buNone/>
            </a:pP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− стан природних об’єктів; </a:t>
            </a:r>
            <a:endParaRPr lang="uk-UA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358775" algn="just">
              <a:lnSpc>
                <a:spcPct val="130000"/>
              </a:lnSpc>
              <a:buNone/>
            </a:pP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− вплив антропогенних джерел; </a:t>
            </a:r>
            <a:endParaRPr lang="uk-UA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358775" algn="just">
              <a:lnSpc>
                <a:spcPct val="130000"/>
              </a:lnSpc>
              <a:buNone/>
            </a:pP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− характер використання природних ресурсів. </a:t>
            </a:r>
            <a:endParaRPr lang="uk-UA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358775" algn="just">
              <a:lnSpc>
                <a:spcPct val="130000"/>
              </a:lnSpc>
              <a:buNone/>
            </a:pPr>
            <a:endParaRPr lang="uk-UA" sz="2800" dirty="0">
              <a:solidFill>
                <a:schemeClr val="tx1"/>
              </a:solidFill>
            </a:endParaRPr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18A61575-A65D-46B6-B330-5E324D90C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17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740024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2F3F5BC-5521-4347-94E5-9D9BDA8FC2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402771"/>
            <a:ext cx="10178322" cy="5476821"/>
          </a:xfrm>
        </p:spPr>
        <p:txBody>
          <a:bodyPr>
            <a:normAutofit/>
          </a:bodyPr>
          <a:lstStyle/>
          <a:p>
            <a:pPr marL="0" indent="358775" algn="ctr">
              <a:lnSpc>
                <a:spcPct val="130000"/>
              </a:lnSpc>
              <a:buNone/>
            </a:pPr>
            <a:r>
              <a:rPr lang="uk-UA" sz="24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Методики проведення екологічного нормування включають наступний комплекс робіт: </a:t>
            </a:r>
            <a:endParaRPr lang="uk-UA" sz="2400" b="1" i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358775" algn="just">
              <a:lnSpc>
                <a:spcPct val="130000"/>
              </a:lnSpc>
              <a:buNone/>
            </a:pP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проведення експериментів в лабораторних та натурних умовах; </a:t>
            </a:r>
            <a:endParaRPr lang="uk-UA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358775" algn="just">
              <a:lnSpc>
                <a:spcPct val="130000"/>
              </a:lnSpc>
              <a:buNone/>
            </a:pP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узагальнення даних спостереження для різних станів екосистем − надзвичайні ситуації; екологічне лихо, </a:t>
            </a:r>
            <a:r>
              <a:rPr lang="uk-UA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деградаційні</a:t>
            </a: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процеси і екстремальне високе антропогенне навантаження; </a:t>
            </a:r>
            <a:endParaRPr lang="uk-UA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358775" algn="just">
              <a:lnSpc>
                <a:spcPct val="130000"/>
              </a:lnSpc>
              <a:buNone/>
            </a:pP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використання теоретичних та розрахункових аналітичних методів; </a:t>
            </a:r>
            <a:endParaRPr lang="uk-UA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358775" algn="just">
              <a:lnSpc>
                <a:spcPct val="130000"/>
              </a:lnSpc>
              <a:buNone/>
            </a:pP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розробка системи екологічних і природоохоронних норм і нормативів.</a:t>
            </a:r>
            <a:endParaRPr lang="uk-UA" sz="2400" dirty="0">
              <a:solidFill>
                <a:schemeClr val="tx1"/>
              </a:solidFill>
            </a:endParaRPr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421FE459-D046-4978-BE06-7FD15EBE6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18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829907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7D3AEEE-44C9-41DC-9314-0135BC0545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609601"/>
            <a:ext cx="10178322" cy="5269992"/>
          </a:xfrm>
        </p:spPr>
        <p:txBody>
          <a:bodyPr>
            <a:normAutofit fontScale="85000" lnSpcReduction="20000"/>
          </a:bodyPr>
          <a:lstStyle/>
          <a:p>
            <a:pPr marL="0" indent="358775" algn="just">
              <a:lnSpc>
                <a:spcPct val="130000"/>
              </a:lnSpc>
              <a:buNone/>
            </a:pPr>
            <a:r>
              <a:rPr lang="uk-UA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Система екологічних норм </a:t>
            </a:r>
            <a:r>
              <a:rPr lang="uk-UA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− це сукупність взаємопов’язаних екологічних нормативів, регламентів, правил і вимог, що ведуть до встановлення взаємно погоджених вимог до об’єктів екологічного нормування. </a:t>
            </a:r>
            <a:endParaRPr lang="uk-UA" sz="2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358775" algn="just">
              <a:lnSpc>
                <a:spcPct val="130000"/>
              </a:lnSpc>
              <a:buNone/>
            </a:pPr>
            <a:r>
              <a:rPr lang="uk-UA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Екологічна норма </a:t>
            </a:r>
            <a:r>
              <a:rPr lang="uk-UA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− це обов’язкова межа збереження екологічного благополуччя системи в цілому і її складових; обмеження рівнів впливу господарської та іншої діяльності відповідно законодавства і націлені на раціональне природокористування та охорону НПС. </a:t>
            </a:r>
            <a:endParaRPr lang="uk-UA" sz="2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358775" algn="just">
              <a:lnSpc>
                <a:spcPct val="130000"/>
              </a:lnSpc>
              <a:buNone/>
            </a:pPr>
            <a:r>
              <a:rPr lang="uk-UA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Природоохоронні норми </a:t>
            </a:r>
            <a:r>
              <a:rPr lang="uk-UA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− це система нормативів, регламентів, правил і вимог для забезпечення екологічної безпеки населення, охорони навколишнього природного середовища (ОНПС) і раціонального використання природних ресурсів. </a:t>
            </a:r>
            <a:endParaRPr lang="uk-UA" sz="2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358775">
              <a:buNone/>
            </a:pPr>
            <a:endParaRPr lang="uk-UA" sz="3200" dirty="0">
              <a:solidFill>
                <a:schemeClr val="tx1"/>
              </a:solidFill>
            </a:endParaRPr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E327626A-9C71-454E-9ABC-EDA905B81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19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52913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1486" y="956855"/>
            <a:ext cx="10714264" cy="3761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>
              <a:spcAft>
                <a:spcPts val="0"/>
              </a:spcAft>
            </a:pPr>
            <a:r>
              <a:rPr lang="uk-UA" sz="36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</a:t>
            </a:r>
          </a:p>
          <a:p>
            <a:pPr marL="342900" lvl="0" indent="-342900" algn="just">
              <a:lnSpc>
                <a:spcPct val="130000"/>
              </a:lnSpc>
              <a:buSzPts val="1400"/>
              <a:buFont typeface="Times New Roman" panose="02020603050405020304" pitchFamily="18" charset="0"/>
              <a:buAutoNum type="arabicPeriod"/>
              <a:tabLst>
                <a:tab pos="540385" algn="l"/>
              </a:tabLst>
            </a:pP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Стратегія регулювання якості навколишнього середовища</a:t>
            </a:r>
            <a:endParaRPr lang="uk-U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30000"/>
              </a:lnSpc>
              <a:buSzPts val="1400"/>
              <a:buFont typeface="Times New Roman" panose="02020603050405020304" pitchFamily="18" charset="0"/>
              <a:buAutoNum type="arabicPeriod"/>
              <a:tabLst>
                <a:tab pos="540385" algn="l"/>
              </a:tabLst>
            </a:pP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Суть, мета, об'єкти і завдання нормування. </a:t>
            </a:r>
            <a:endParaRPr lang="uk-U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30000"/>
              </a:lnSpc>
              <a:buSzPts val="1400"/>
              <a:buFont typeface="Times New Roman" panose="02020603050405020304" pitchFamily="18" charset="0"/>
              <a:buAutoNum type="arabicPeriod"/>
              <a:tabLst>
                <a:tab pos="540385" algn="l"/>
              </a:tabLst>
            </a:pP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Система екологічних нормативів і норм.</a:t>
            </a:r>
            <a:endParaRPr lang="uk-U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30000"/>
              </a:lnSpc>
              <a:buSzPts val="1400"/>
              <a:buFont typeface="Times New Roman" panose="02020603050405020304" pitchFamily="18" charset="0"/>
              <a:buAutoNum type="arabicPeriod"/>
              <a:tabLst>
                <a:tab pos="540385" algn="l"/>
              </a:tabLst>
            </a:pP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Концептуальні основи нормування.</a:t>
            </a:r>
            <a:endParaRPr lang="uk-U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endParaRPr lang="uk-UA" sz="3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126798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9D7CEBA-FDC6-4C9F-8A43-CB7C71397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0857" y="136525"/>
            <a:ext cx="10907485" cy="6351361"/>
          </a:xfrm>
        </p:spPr>
        <p:txBody>
          <a:bodyPr>
            <a:noAutofit/>
          </a:bodyPr>
          <a:lstStyle/>
          <a:p>
            <a:pPr marL="0" indent="358775" algn="ctr">
              <a:spcBef>
                <a:spcPts val="0"/>
              </a:spcBef>
              <a:buNone/>
            </a:pPr>
            <a:r>
              <a:rPr lang="uk-UA" sz="2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 системи природоохоронних норм входять: </a:t>
            </a:r>
            <a:endParaRPr lang="uk-UA" sz="24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358775" algn="just">
              <a:spcBef>
                <a:spcPts val="0"/>
              </a:spcBef>
              <a:buNone/>
            </a:pP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uk-UA" sz="24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екологічні нормативи </a:t>
            </a: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− науково обґрунтовані критерії максимально допустимих змін природних властивостей об’єктів нормування і максимального допустимого рівня впливу на НПС господарської та іншої діяльності; </a:t>
            </a:r>
            <a:endParaRPr lang="uk-UA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358775" algn="just">
              <a:spcBef>
                <a:spcPts val="0"/>
              </a:spcBef>
              <a:buNone/>
            </a:pP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uk-UA" sz="24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нормативи екологічної безпеки </a:t>
            </a: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− науково обґрунтовані критерії безпеки та нешкідливості факторів НПС для людини та інших живих організмів; </a:t>
            </a:r>
            <a:endParaRPr lang="uk-UA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358775" algn="just">
              <a:spcBef>
                <a:spcPts val="0"/>
              </a:spcBef>
              <a:buNone/>
            </a:pP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uk-UA" sz="24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екологічний норматив антропогенного навантаження </a:t>
            </a: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− науково обґрунтовані критерії гранично допустимого впливу антропогенних факторів, який не змінює якості НПС, або змінює його в допустимих межах та гарантує екологічну безпеку для людини та інших живих організмів; </a:t>
            </a:r>
            <a:endParaRPr lang="uk-UA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358775" algn="just">
              <a:spcBef>
                <a:spcPts val="0"/>
              </a:spcBef>
              <a:buNone/>
            </a:pP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uk-UA" sz="24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екологічний норматив якості об’єктів НПС </a:t>
            </a: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− науково обґрунтовані критерії екологічного благополуччя екосистем; </a:t>
            </a:r>
            <a:endParaRPr lang="uk-UA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358775" algn="just">
              <a:spcBef>
                <a:spcPts val="0"/>
              </a:spcBef>
              <a:buNone/>
            </a:pP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uk-UA" sz="2400" b="1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ресурсогосподарські</a:t>
            </a:r>
            <a:r>
              <a:rPr lang="uk-UA" sz="24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нормативи </a:t>
            </a: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− науково обґрунтовані критерії раціонального природокористування, спрямовані на досягнення максимуму соціально-економічного ефекту господарської діяльності при дотриманні екологічних нормативів ОНПС. </a:t>
            </a:r>
            <a:endParaRPr lang="uk-UA" sz="2400" dirty="0">
              <a:solidFill>
                <a:schemeClr val="tx1"/>
              </a:solidFill>
            </a:endParaRPr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AE6E8546-E063-4C07-A2DB-4DCF228E5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20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48795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DB60585-1C55-43E0-B71C-841B16F8F9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9" y="446315"/>
            <a:ext cx="10548257" cy="6085114"/>
          </a:xfrm>
        </p:spPr>
        <p:txBody>
          <a:bodyPr>
            <a:normAutofit/>
          </a:bodyPr>
          <a:lstStyle/>
          <a:p>
            <a:pPr indent="0" algn="ctr">
              <a:lnSpc>
                <a:spcPct val="130000"/>
              </a:lnSpc>
              <a:buNone/>
            </a:pPr>
            <a:r>
              <a:rPr lang="uk-UA" sz="24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Класифікація нормативів. Види нормативів: </a:t>
            </a:r>
            <a:endParaRPr lang="uk-UA" sz="24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533400" algn="just">
              <a:lnSpc>
                <a:spcPct val="130000"/>
              </a:lnSpc>
              <a:buNone/>
            </a:pPr>
            <a:r>
              <a:rPr lang="uk-UA" sz="24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нормативи екологічної безпеки: </a:t>
            </a:r>
            <a:endParaRPr lang="uk-UA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533400" algn="just">
              <a:lnSpc>
                <a:spcPct val="130000"/>
              </a:lnSpc>
              <a:buNone/>
            </a:pP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гранично допустимі концентрації забруднюючих речовин у навколишньому середовищі, </a:t>
            </a:r>
            <a:endParaRPr lang="uk-UA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533400" algn="just">
              <a:lnSpc>
                <a:spcPct val="130000"/>
              </a:lnSpc>
              <a:buNone/>
            </a:pP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гранично допустимі рівні акустичного шкідливого впливу  на навколишнє середовище,  </a:t>
            </a:r>
            <a:endParaRPr lang="uk-UA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533400" algn="just">
              <a:lnSpc>
                <a:spcPct val="130000"/>
              </a:lnSpc>
              <a:buNone/>
            </a:pP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гранично допустимі рівні електромагнітного шкідливого впливу на навколишнє середовище, </a:t>
            </a:r>
            <a:endParaRPr lang="uk-UA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533400" algn="just">
              <a:lnSpc>
                <a:spcPct val="130000"/>
              </a:lnSpc>
              <a:buNone/>
            </a:pP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гранично допустимі рівні радіаційного шкідливого впливу на навколишнє середовище, </a:t>
            </a:r>
            <a:endParaRPr lang="uk-UA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533400" algn="just">
              <a:lnSpc>
                <a:spcPct val="130000"/>
              </a:lnSpc>
              <a:buNone/>
            </a:pP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 гранично допустимий вміст шкідливих речовин у продуктах харчування; </a:t>
            </a:r>
            <a:endParaRPr lang="uk-UA" sz="2800" dirty="0">
              <a:solidFill>
                <a:schemeClr val="tx1"/>
              </a:solidFill>
            </a:endParaRPr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742AA614-1D65-4DBE-ABEC-D85044694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21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108228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977AAD8-470C-4F82-80D6-E795EAC17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6429" y="478971"/>
            <a:ext cx="10613571" cy="5400621"/>
          </a:xfrm>
        </p:spPr>
        <p:txBody>
          <a:bodyPr>
            <a:noAutofit/>
          </a:bodyPr>
          <a:lstStyle/>
          <a:p>
            <a:pPr indent="490538" algn="just">
              <a:lnSpc>
                <a:spcPct val="130000"/>
              </a:lnSpc>
              <a:buNone/>
            </a:pPr>
            <a:r>
              <a:rPr lang="uk-UA" sz="2400" i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uk-UA" sz="24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гранично допустимі викиди та скиди: </a:t>
            </a:r>
            <a:endParaRPr lang="uk-UA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90538" algn="just">
              <a:lnSpc>
                <a:spcPct val="130000"/>
              </a:lnSpc>
              <a:buNone/>
            </a:pP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гранично  допустимі викиди у навколишнє середовище  забруднювальних хімічних речовин; </a:t>
            </a:r>
            <a:endParaRPr lang="uk-UA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90538" algn="just">
              <a:lnSpc>
                <a:spcPct val="130000"/>
              </a:lnSpc>
              <a:buNone/>
            </a:pP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 гранично допустимі скиди  у навколишнє  середовище  забруднювальних хімічних речовин; </a:t>
            </a:r>
            <a:endParaRPr lang="uk-UA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90538" algn="just">
              <a:lnSpc>
                <a:spcPct val="130000"/>
              </a:lnSpc>
              <a:buNone/>
            </a:pPr>
            <a:r>
              <a:rPr lang="uk-UA" sz="24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рівні шкідливого впливу фізичних та біологічних факторів </a:t>
            </a:r>
            <a:endParaRPr lang="uk-UA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90538" algn="just">
              <a:lnSpc>
                <a:spcPct val="130000"/>
              </a:lnSpc>
              <a:buNone/>
            </a:pP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 гранично  допустимі  рівні  шкідливого  виливу  фізичних  факторів  на природне середовище, </a:t>
            </a:r>
            <a:endParaRPr lang="uk-UA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90538" algn="just">
              <a:lnSpc>
                <a:spcPct val="130000"/>
              </a:lnSpc>
              <a:buNone/>
            </a:pP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 гранично  допустимі  рівні  шкідливого  впливу  біологічних  факторів  на природне середовище. </a:t>
            </a:r>
            <a:endParaRPr lang="uk-UA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90538" algn="just">
              <a:lnSpc>
                <a:spcPct val="130000"/>
              </a:lnSpc>
              <a:buNone/>
            </a:pPr>
            <a:r>
              <a:rPr lang="uk-UA" sz="24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 нормативи використання природних ресурсів.</a:t>
            </a:r>
            <a:endParaRPr lang="uk-UA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90538">
              <a:buNone/>
            </a:pPr>
            <a:endParaRPr lang="uk-UA" sz="2400" dirty="0">
              <a:solidFill>
                <a:schemeClr val="tx1"/>
              </a:solidFill>
            </a:endParaRPr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065DE4BF-7515-4A63-9A85-61901EF3A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22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907031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25237" y="401782"/>
            <a:ext cx="1079269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Завдання на самопідготовку</a:t>
            </a:r>
          </a:p>
          <a:p>
            <a:pPr marL="457200" lvl="0" indent="-457200">
              <a:buAutoNum type="arabicPeriod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Методика проведення нормування.</a:t>
            </a:r>
          </a:p>
          <a:p>
            <a:pPr marL="457200" lvl="0" indent="-457200">
              <a:buAutoNum type="arabicPeriod"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Стратегія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регулювання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навколишнього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середовища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lvl="0" indent="-457200">
              <a:buAutoNum type="arabicPeriod"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принципи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керуватисьються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екологічному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нормуванні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lvl="0" indent="-457200">
              <a:buAutoNum type="arabicPeriod"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Методичні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підходи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екологічних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нормативів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marL="457200" lvl="0" indent="-457200">
              <a:buAutoNum type="arabicPeriod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Часові категорії екологічного нормування.</a:t>
            </a:r>
          </a:p>
          <a:p>
            <a:pPr marL="457200" lvl="0" indent="-457200">
              <a:buAutoNum type="arabicPeriod"/>
            </a:pP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AutoNum type="arabicPeriod"/>
            </a:pP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ctr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Підручники (Книжка 3) з Віртуального університету </a:t>
            </a:r>
          </a:p>
          <a:p>
            <a:pPr lvl="0" indent="360363" algn="just">
              <a:buAutoNum type="arabicParenR"/>
            </a:pP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Максименко Н. В.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Нормування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антропогенного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навантаження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навколишнє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середовище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підручник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студентів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вищих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закладів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/ [Н. В. Максименко, О. Г. Владимирова, А. Ю.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Шевченко,Е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. О. Кочанов]. – 3-тє вид., доп.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перероб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. – Х. : ХНУ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імені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В. Н.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Каразіна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, 2016. – 264 с. </a:t>
            </a:r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 )</a:t>
            </a:r>
          </a:p>
          <a:p>
            <a:pPr lvl="0" indent="360363" algn="just">
              <a:buAutoNum type="arabicParenR"/>
            </a:pPr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Відкриті джерела.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23</a:t>
            </a:fld>
            <a:endParaRPr lang="uk-U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518B4986-0A00-4023-92AD-59B66FBA4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indent="358775" algn="just"/>
            <a:r>
              <a:rPr lang="uk-UA" sz="32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Стратегія регулювання якості навколишнього середовища</a:t>
            </a:r>
            <a:endParaRPr lang="uk-UA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FFA0A314-8458-4EF8-8D2F-3C286B960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8482" y="1589314"/>
            <a:ext cx="10504714" cy="4587649"/>
          </a:xfrm>
        </p:spPr>
        <p:txBody>
          <a:bodyPr>
            <a:normAutofit lnSpcReduction="10000"/>
          </a:bodyPr>
          <a:lstStyle/>
          <a:p>
            <a:pPr marL="0" indent="358775" algn="just">
              <a:buNone/>
            </a:pPr>
            <a:r>
              <a:rPr lang="uk-UA" sz="2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Регулювання екологічної безпеки </a:t>
            </a: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− це система активних законодавчих, адміністративних та економічних заходів і важелів впливу, які використовують державні органи різного рівня для примушування забруднювачів навколишнього середовища обмежити викиди шкідливих речовин у природні й техногенні середовища, а також для матеріального стимулювання сумлінних </a:t>
            </a:r>
            <a:r>
              <a:rPr lang="uk-UA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природокористувачів</a:t>
            </a: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pPr marL="0" indent="358775" algn="just">
              <a:buNone/>
            </a:pP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Основний обсяг забруднень та інших видів порушення якості середовища, джерелом яких є матеріальне виробництво, транспорт тощо, не може бути усунений </a:t>
            </a:r>
            <a:r>
              <a:rPr lang="uk-UA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одномоментно</a:t>
            </a: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через економічні та технологічні обмеження. Щодо цих джерел забруднень, саме тут і застосовується екологічне регулювання. Основи екологічного регулювання вводяться в дію законами про охорону навколишнього природного середовища.</a:t>
            </a:r>
            <a:endParaRPr lang="uk-UA" sz="3600" dirty="0">
              <a:solidFill>
                <a:schemeClr val="tx1"/>
              </a:solidFill>
            </a:endParaRPr>
          </a:p>
        </p:txBody>
      </p:sp>
      <p:sp>
        <p:nvSpPr>
          <p:cNvPr id="2" name="Місце для номера слайда 1">
            <a:extLst>
              <a:ext uri="{FF2B5EF4-FFF2-40B4-BE49-F238E27FC236}">
                <a16:creationId xmlns:a16="http://schemas.microsoft.com/office/drawing/2014/main" id="{27FA836E-0105-4D92-81AA-0F11DD9B6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98007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AC300B1-26A3-4D7D-AC4F-771427E0C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7" y="304801"/>
            <a:ext cx="10363379" cy="6204856"/>
          </a:xfrm>
        </p:spPr>
        <p:txBody>
          <a:bodyPr>
            <a:normAutofit/>
          </a:bodyPr>
          <a:lstStyle/>
          <a:p>
            <a:pPr indent="0" algn="ctr">
              <a:lnSpc>
                <a:spcPct val="130000"/>
              </a:lnSpc>
              <a:buNone/>
            </a:pPr>
            <a:r>
              <a:rPr lang="uk-UA" sz="2400" b="1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Стратегічна мета щодо охорони природи та забезпечення екологічної рівноваги має бути досягнена шляхом послідовного виконання таких завдань:</a:t>
            </a:r>
            <a:endParaRPr lang="uk-UA" sz="2400" b="1" u="sng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358775" algn="just">
              <a:lnSpc>
                <a:spcPct val="130000"/>
              </a:lnSpc>
              <a:buNone/>
            </a:pP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забезпечення екологічної безпеки нинішнього та прийдешніх поколінь;</a:t>
            </a:r>
            <a:endParaRPr lang="uk-UA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358775" algn="just">
              <a:lnSpc>
                <a:spcPct val="130000"/>
              </a:lnSpc>
              <a:buNone/>
            </a:pP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послідовне досягнення для кожного конкретного регіону належної якості середовища проживання; </a:t>
            </a:r>
            <a:endParaRPr lang="uk-UA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358775" algn="just">
              <a:lnSpc>
                <a:spcPct val="130000"/>
              </a:lnSpc>
              <a:buNone/>
            </a:pP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відновлення та збереження біосферної рівноваги (на локальному, регіональному та глобальному рівнях) генетичного фонду тваринного та рослинного світу, а також ландшафтної різноманітності території України; </a:t>
            </a:r>
            <a:endParaRPr lang="uk-UA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358775" algn="just">
              <a:lnSpc>
                <a:spcPct val="130000"/>
              </a:lnSpc>
              <a:buNone/>
            </a:pP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раціональне та комплексне використання </a:t>
            </a:r>
            <a:r>
              <a:rPr lang="uk-UA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природоресурсного</a:t>
            </a: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потенціалу України, відтворення відновлювальних природних ресурсів в інтересах забезпечення добробуту, фізичного та духовного розвитку народу; </a:t>
            </a:r>
            <a:endParaRPr lang="uk-UA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285C7CFF-B349-418D-B87A-D3D813951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36103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1C0809D-7667-4664-B2AA-86C11F63ED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3257" y="315687"/>
            <a:ext cx="10700657" cy="6405788"/>
          </a:xfrm>
        </p:spPr>
        <p:txBody>
          <a:bodyPr>
            <a:noAutofit/>
          </a:bodyPr>
          <a:lstStyle/>
          <a:p>
            <a:pPr marL="0" indent="358775" algn="just">
              <a:spcBef>
                <a:spcPts val="0"/>
              </a:spcBef>
              <a:buNone/>
            </a:pP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послідовне розв’язання проблем розвитку економіки України досягнення повної її біосферної сумісності; </a:t>
            </a:r>
            <a:endParaRPr lang="uk-UA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358775" algn="just">
              <a:spcBef>
                <a:spcPts val="0"/>
              </a:spcBef>
              <a:buNone/>
            </a:pP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створення системи екологічного законодавства та формування ефективного механізму його реалізації; </a:t>
            </a:r>
            <a:endParaRPr lang="uk-UA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358775" algn="just">
              <a:spcBef>
                <a:spcPts val="0"/>
              </a:spcBef>
              <a:buNone/>
            </a:pP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введення в дію нового механізму регулювання природокористування на засадах поєднання адміністративних та економічних важелів: стягнення платежів за забруднення навколишнього середовища та використання природних ресурсів; </a:t>
            </a:r>
            <a:endParaRPr lang="uk-UA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358775" algn="just">
              <a:spcBef>
                <a:spcPts val="0"/>
              </a:spcBef>
              <a:buNone/>
            </a:pP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значне підвищення дієвості адміністративних і штрафних санкцій за порушення природоохоронного законодавства, застосування заходів для запобігання екологічним правопорушенням і злочинам; </a:t>
            </a:r>
          </a:p>
          <a:p>
            <a:pPr marL="0" indent="358775" algn="just">
              <a:spcBef>
                <a:spcPts val="0"/>
              </a:spcBef>
              <a:buNone/>
            </a:pP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розробка нової концепції та схеми розвитку продуктивних сил України в цілому та її окремих регіонів з урахуванням їхніх екологічних можливостей, значне скорочення у структурі народного господарства галузей важкої промисловості; </a:t>
            </a:r>
            <a:endParaRPr lang="uk-UA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7214419B-089F-402B-9808-8C1E7B159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93410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BEE74A1-00AD-4777-9004-004A52F06A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6839" y="272144"/>
            <a:ext cx="10608218" cy="5878284"/>
          </a:xfrm>
        </p:spPr>
        <p:txBody>
          <a:bodyPr>
            <a:noAutofit/>
          </a:bodyPr>
          <a:lstStyle/>
          <a:p>
            <a:pPr marL="0" indent="358775" algn="just">
              <a:spcBef>
                <a:spcPts val="0"/>
              </a:spcBef>
              <a:buNone/>
            </a:pP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розробка найважливіших екологічних програм на основі всебічного комплексного аналізу та прогнозування екологічного стану і перспектив розвитку економіки в цілому в Україні, окремих регіонах і містах; </a:t>
            </a:r>
            <a:endParaRPr lang="uk-UA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358775" algn="just">
              <a:spcBef>
                <a:spcPts val="0"/>
              </a:spcBef>
              <a:buNone/>
            </a:pP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визначення найважливіших пріоритетних напрямів природоохоронної роботи, в тому числі: ліквідація наслідків аварії на Чорнобильській АЕС; розв’язання проблем екологічного стану Дніпра та якості питної води; запобігання забрудненню вод Чорного моря; стабілізація екологічної ситуації в містах і промислових центрах </a:t>
            </a:r>
            <a:r>
              <a:rPr lang="uk-UA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Донецько</a:t>
            </a: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-придніпровського регіону; </a:t>
            </a:r>
            <a:endParaRPr lang="uk-UA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358775" algn="just">
              <a:spcBef>
                <a:spcPts val="0"/>
              </a:spcBef>
              <a:buNone/>
            </a:pP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знешкодження, утилізація та захоронення промислових токсичних відходів, у тому числі побутових; </a:t>
            </a:r>
            <a:endParaRPr lang="uk-UA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358775" algn="just">
              <a:spcBef>
                <a:spcPts val="0"/>
              </a:spcBef>
              <a:buNone/>
            </a:pP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– забезпечення ефективного функціонування та вдосконалення системи державного контролю за дотриманням природоохоронного законодавства на засадах взаємодії всіх контрольно-інспекційних служб у цій галузі, відповідних підрозділів підприємств, організацій та установ.</a:t>
            </a:r>
            <a:endParaRPr lang="uk-UA" sz="2400" dirty="0">
              <a:solidFill>
                <a:schemeClr val="tx1"/>
              </a:solidFill>
            </a:endParaRPr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5AAF8B6D-6BF2-40D5-89F7-3EDEA7E3A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67833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60604C-1CD6-4570-8CC0-3B581BFE9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799" y="382385"/>
            <a:ext cx="10711543" cy="1272244"/>
          </a:xfrm>
        </p:spPr>
        <p:txBody>
          <a:bodyPr>
            <a:noAutofit/>
          </a:bodyPr>
          <a:lstStyle/>
          <a:p>
            <a:pPr algn="just"/>
            <a:r>
              <a:rPr lang="uk-UA" sz="32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2. Суть, мета, об'єкти і завдання нормування</a:t>
            </a:r>
            <a:endParaRPr lang="uk-UA" sz="2800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4D13624-CA11-466C-B5B5-89696D4E29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9" y="1323435"/>
            <a:ext cx="10178322" cy="5225142"/>
          </a:xfrm>
        </p:spPr>
        <p:txBody>
          <a:bodyPr>
            <a:normAutofit lnSpcReduction="10000"/>
          </a:bodyPr>
          <a:lstStyle/>
          <a:p>
            <a:pPr marL="0" indent="358775" algn="just">
              <a:lnSpc>
                <a:spcPct val="130000"/>
              </a:lnSpc>
              <a:buNone/>
            </a:pPr>
            <a:r>
              <a:rPr lang="uk-UA" sz="24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Нормування</a:t>
            </a: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це діяльність з встановлення граничнодопустимих впливів людини на природу. </a:t>
            </a:r>
            <a:endParaRPr lang="uk-UA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358775" algn="just">
              <a:lnSpc>
                <a:spcPct val="130000"/>
              </a:lnSpc>
              <a:buNone/>
            </a:pPr>
            <a:r>
              <a:rPr lang="uk-UA" sz="24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Нормування антропогенного навантаження на навколишнє середовище</a:t>
            </a:r>
            <a:r>
              <a:rPr lang="uk-UA" sz="2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це вид діяльності з керування довкіллям, спрямований на збереження і поліпшення якості  навколишнього середовища та охорони здоров'я людини від негативного впливу його забруднення. </a:t>
            </a:r>
            <a:endParaRPr lang="uk-UA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358775" algn="just">
              <a:lnSpc>
                <a:spcPct val="130000"/>
              </a:lnSpc>
              <a:buNone/>
            </a:pPr>
            <a:r>
              <a:rPr lang="uk-UA" sz="240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Згідно з Законом України «Про охорону навколишнього середовища», екологічне </a:t>
            </a:r>
            <a:r>
              <a:rPr lang="uk-UA" sz="240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нормування</a:t>
            </a:r>
            <a:r>
              <a:rPr lang="uk-UA" sz="240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проводяться з метою</a:t>
            </a: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встановлення комплексу обов'язкових норм, правил, вимог щодо охорони навколишнього природного середовища, використання</a:t>
            </a:r>
            <a:r>
              <a:rPr lang="uk-UA" sz="24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природних ресурсів та забезпечення екологічної безпеки.</a:t>
            </a:r>
            <a:endParaRPr lang="uk-UA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623D6428-4AD9-40FA-BB64-C33295122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81678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85593A8-08C1-4AB5-99EE-3C831BB00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657" y="136525"/>
            <a:ext cx="10254343" cy="6584950"/>
          </a:xfrm>
        </p:spPr>
        <p:txBody>
          <a:bodyPr>
            <a:normAutofit lnSpcReduction="10000"/>
          </a:bodyPr>
          <a:lstStyle/>
          <a:p>
            <a:pPr marL="0" indent="358775" algn="just">
              <a:lnSpc>
                <a:spcPct val="130000"/>
              </a:lnSpc>
              <a:buNone/>
            </a:pPr>
            <a:r>
              <a:rPr lang="uk-UA" sz="24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Мета екологічного нормування</a:t>
            </a: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встановлення таких гранично допустимих норм антропогенних впливів на навколишнє середовище при здійсненні господарської та іншої діяльності, які б гарантували забезпечення екологічної безпеки населення та збереження біорізноманіття, а також забезпечували раціональне використання і відтворення природних ресурсів. </a:t>
            </a:r>
            <a:endParaRPr lang="uk-UA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358775" algn="just">
              <a:lnSpc>
                <a:spcPct val="130000"/>
              </a:lnSpc>
              <a:buNone/>
            </a:pP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Екологічне нормування в даному напрямку здійснюється задля державного регулювання впливу господарської та іншої діяльності на навколишнє середовище, що гарантує збереження сприятливого стану (сталого розвитку) навколишнього середовища і забезпечення екологічної безпеки.</a:t>
            </a:r>
            <a:endParaRPr lang="uk-UA" sz="2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358775" algn="just">
              <a:lnSpc>
                <a:spcPct val="130000"/>
              </a:lnSpc>
              <a:buNone/>
            </a:pPr>
            <a:r>
              <a:rPr lang="uk-UA" sz="24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Нормування в сфері охорони навколишнього середовища полягає у</a:t>
            </a: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встановленні нормативів якості навколишнього середовища, нормативів допустимого впливу на навколишнє середовище при здійсненні господарської та (або) іншої діяльності.</a:t>
            </a:r>
            <a:endParaRPr lang="uk-UA" sz="2800" dirty="0">
              <a:solidFill>
                <a:schemeClr val="tx1"/>
              </a:solidFill>
            </a:endParaRPr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454CE454-626C-403C-A7F0-D6E3CAD3C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23353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0D473D0-0EFF-4A91-A3BF-1FCA8871F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9714" y="315686"/>
            <a:ext cx="10678886" cy="6248399"/>
          </a:xfrm>
        </p:spPr>
        <p:txBody>
          <a:bodyPr>
            <a:normAutofit fontScale="92500"/>
          </a:bodyPr>
          <a:lstStyle/>
          <a:p>
            <a:pPr marL="0" indent="358775" algn="just">
              <a:lnSpc>
                <a:spcPct val="130000"/>
              </a:lnSpc>
              <a:buNone/>
            </a:pP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Основними </a:t>
            </a:r>
            <a:r>
              <a:rPr lang="uk-UA" sz="24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об'єктами нормування</a:t>
            </a: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антропогенного навантаження на навколишнє середовище є рівні концентрацій забруднюючих речовин у навколишньому середовищі, рівні акустичного, електромагнітного, радіаційного та іншого шкідливого впливу на навколишнє середовище, рівні вмісту шкідливих речовин у продуктах харчування; рівні викидів та скидів у навколишнє середовище  забруднювальних хімічних речовин; рівні  шкідливого впливу фізичних та біологічних факторів. </a:t>
            </a:r>
            <a:endParaRPr lang="uk-UA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358775" algn="ctr">
              <a:lnSpc>
                <a:spcPct val="130000"/>
              </a:lnSpc>
              <a:buNone/>
            </a:pPr>
            <a:r>
              <a:rPr lang="uk-UA" sz="2400" b="1" i="1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Основні завдання нормування: </a:t>
            </a:r>
            <a:endParaRPr lang="uk-UA" sz="24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358775" algn="just">
              <a:lnSpc>
                <a:spcPct val="130000"/>
              </a:lnSpc>
              <a:buNone/>
            </a:pP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регламентація (упорядкування) вимог, що попереджують негативний вплив забруднення навколишнього середовища на природні системи і здоров'я людини; </a:t>
            </a:r>
            <a:endParaRPr lang="uk-UA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358775" algn="just">
              <a:lnSpc>
                <a:spcPct val="130000"/>
              </a:lnSpc>
              <a:buNone/>
            </a:pP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становлення методів спостереження і контролю за станом довкілля; </a:t>
            </a:r>
            <a:endParaRPr lang="uk-UA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358775" algn="just">
              <a:lnSpc>
                <a:spcPct val="130000"/>
              </a:lnSpc>
              <a:buNone/>
            </a:pP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встановлення режимів використання і охорони природних ресурсів; </a:t>
            </a:r>
            <a:endParaRPr lang="uk-UA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358775" algn="just">
              <a:lnSpc>
                <a:spcPct val="130000"/>
              </a:lnSpc>
              <a:buNone/>
            </a:pP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розробка нормативів (комплексу довідкової інформації для оптимізації негативного впливу антропогенного навантаження на природне середовище).</a:t>
            </a:r>
            <a:endParaRPr lang="uk-UA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29E0E8BA-7FDD-4F83-B52C-9257FD6A7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65363955"/>
      </p:ext>
    </p:extLst>
  </p:cSld>
  <p:clrMapOvr>
    <a:masterClrMapping/>
  </p:clrMapOvr>
</p:sld>
</file>

<file path=ppt/theme/theme1.xml><?xml version="1.0" encoding="utf-8"?>
<a:theme xmlns:a="http://schemas.openxmlformats.org/drawingml/2006/main" name="Значок">
  <a:themeElements>
    <a:clrScheme name="Зелено-жовтий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Значок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Значок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TM10001106[[fn=Значок]]</Template>
  <TotalTime>439</TotalTime>
  <Words>1960</Words>
  <Application>Microsoft Office PowerPoint</Application>
  <PresentationFormat>Широкий екран</PresentationFormat>
  <Paragraphs>144</Paragraphs>
  <Slides>23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23</vt:i4>
      </vt:variant>
    </vt:vector>
  </HeadingPairs>
  <TitlesOfParts>
    <vt:vector size="32" baseType="lpstr">
      <vt:lpstr>Arial</vt:lpstr>
      <vt:lpstr>Calibri</vt:lpstr>
      <vt:lpstr>Corbel</vt:lpstr>
      <vt:lpstr>Courier New</vt:lpstr>
      <vt:lpstr>Gill Sans MT</vt:lpstr>
      <vt:lpstr>Impact</vt:lpstr>
      <vt:lpstr>Times New Roman</vt:lpstr>
      <vt:lpstr>Wingdings</vt:lpstr>
      <vt:lpstr>Значок</vt:lpstr>
      <vt:lpstr>“Нормування екологічного стану довкілля” </vt:lpstr>
      <vt:lpstr>Презентація PowerPoint</vt:lpstr>
      <vt:lpstr>1. Стратегія регулювання якості навколишнього середовища</vt:lpstr>
      <vt:lpstr>Презентація PowerPoint</vt:lpstr>
      <vt:lpstr>Презентація PowerPoint</vt:lpstr>
      <vt:lpstr>Презентація PowerPoint</vt:lpstr>
      <vt:lpstr> 2. Суть, мета, об'єкти і завдання нормування</vt:lpstr>
      <vt:lpstr>Презентація PowerPoint</vt:lpstr>
      <vt:lpstr>Презентація PowerPoint</vt:lpstr>
      <vt:lpstr>Презентація PowerPoint</vt:lpstr>
      <vt:lpstr>Презентація PowerPoint</vt:lpstr>
      <vt:lpstr>3. Концептуальні основи нормування</vt:lpstr>
      <vt:lpstr>Презентація PowerPoint</vt:lpstr>
      <vt:lpstr>Презентація PowerPoint</vt:lpstr>
      <vt:lpstr>Презентація PowerPoint</vt:lpstr>
      <vt:lpstr>Презентація PowerPoint</vt:lpstr>
      <vt:lpstr>4. Система екологічних нормативів і норм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1</dc:title>
  <dc:creator>Пользователь Windows</dc:creator>
  <cp:lastModifiedBy>Ірина</cp:lastModifiedBy>
  <cp:revision>61</cp:revision>
  <dcterms:created xsi:type="dcterms:W3CDTF">2020-09-16T07:08:31Z</dcterms:created>
  <dcterms:modified xsi:type="dcterms:W3CDTF">2024-01-29T08:05:23Z</dcterms:modified>
</cp:coreProperties>
</file>