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7" r:id="rId1"/>
  </p:sldMasterIdLst>
  <p:notesMasterIdLst>
    <p:notesMasterId r:id="rId29"/>
  </p:notesMasterIdLst>
  <p:handoutMasterIdLst>
    <p:handoutMasterId r:id="rId30"/>
  </p:handoutMasterIdLst>
  <p:sldIdLst>
    <p:sldId id="348" r:id="rId2"/>
    <p:sldId id="393" r:id="rId3"/>
    <p:sldId id="373" r:id="rId4"/>
    <p:sldId id="375" r:id="rId5"/>
    <p:sldId id="376" r:id="rId6"/>
    <p:sldId id="374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82" r:id="rId15"/>
    <p:sldId id="383" r:id="rId16"/>
    <p:sldId id="384" r:id="rId17"/>
    <p:sldId id="377" r:id="rId18"/>
    <p:sldId id="378" r:id="rId19"/>
    <p:sldId id="380" r:id="rId20"/>
    <p:sldId id="381" r:id="rId21"/>
    <p:sldId id="386" r:id="rId22"/>
    <p:sldId id="388" r:id="rId23"/>
    <p:sldId id="389" r:id="rId24"/>
    <p:sldId id="390" r:id="rId25"/>
    <p:sldId id="391" r:id="rId26"/>
    <p:sldId id="392" r:id="rId27"/>
    <p:sldId id="385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8" autoAdjust="0"/>
    <p:restoredTop sz="94660"/>
  </p:normalViewPr>
  <p:slideViewPr>
    <p:cSldViewPr>
      <p:cViewPr varScale="1">
        <p:scale>
          <a:sx n="100" d="100"/>
          <a:sy n="100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F9BDE-99BA-4EC5-866D-34D64A43CC30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E3C40-4FD1-4EA9-B1AA-D49513F93A7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ABCB7-1FF5-49D1-8E92-276871A6C854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1F418-3CB0-488D-BAD2-3E9D3850F47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F6FEE-B1F9-4188-AA54-83171F364EEE}" type="slidenum">
              <a:rPr lang="uk-UA"/>
              <a:pPr/>
              <a:t>4</a:t>
            </a:fld>
            <a:endParaRPr lang="uk-UA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482C8B-0E78-45E8-AA2C-038C5106DB90}" type="slidenum">
              <a:rPr lang="uk-UA"/>
              <a:pPr/>
              <a:t>5</a:t>
            </a:fld>
            <a:endParaRPr lang="uk-UA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D821C-81CC-404D-837F-5BB236ADE1EA}" type="slidenum">
              <a:rPr lang="uk-UA"/>
              <a:pPr/>
              <a:t>27</a:t>
            </a:fld>
            <a:endParaRPr lang="uk-UA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uk-UA" noProof="0" smtClean="0"/>
              <a:t>Образец заголовка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uk-UA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03B39-A707-47FB-9155-FDBA4D0CEA5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10896-4760-4C4B-9276-DCCCECEFBD5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AF82D-EF4E-43EF-BA3C-57187CDE36B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31D96-E23D-44C8-AFB2-DA02E14C262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00882-5D48-453C-84E5-E778487540F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DE4B-21AD-4677-8CE6-0CF5DD2D68D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D25AF-02F6-488E-AD5A-1D7E1ED44A7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6CA7-6BFA-45D2-AAC1-CA65CC9A5BE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6CCF-1355-401E-8571-2B3DF485782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1F90A-552A-48E9-8AFA-FB740107F48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22E24-6FAC-4682-A73E-1F1860FFB68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8FE73A7-4BEE-4AC4-96CF-92F90AB3E79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a-referat.com/&#1060;&#1072;&#1081;&#1083;" TargetMode="External"/><Relationship Id="rId2" Type="http://schemas.openxmlformats.org/officeDocument/2006/relationships/hyperlink" Target="http://ua-referat.com/&#1054;&#1088;&#1075;&#1072;&#1085;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a-referat.com/Window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ua-referat.com/&#1042;&#1110;&#1076;&#1087;&#1086;&#1074;&#1110;&#1076;&#1100;" TargetMode="External"/><Relationship Id="rId2" Type="http://schemas.openxmlformats.org/officeDocument/2006/relationships/hyperlink" Target="http://ua-referat.com/&#1088;&#1086;&#1073;&#1086;&#1090;&#1072;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a-referat.com/&#1056;&#1086;&#1073;&#1086;&#1090;&#1080;" TargetMode="External"/><Relationship Id="rId2" Type="http://schemas.openxmlformats.org/officeDocument/2006/relationships/hyperlink" Target="http://ua-referat.com/&#1055;&#1088;&#1086;&#1094;&#1077;&#1089;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2k.com/" TargetMode="External"/><Relationship Id="rId2" Type="http://schemas.openxmlformats.org/officeDocument/2006/relationships/hyperlink" Target="https://www.f-secure.com/v-descs/backori.s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928802"/>
            <a:ext cx="7543800" cy="1600200"/>
          </a:xfrm>
        </p:spPr>
        <p:txBody>
          <a:bodyPr/>
          <a:lstStyle/>
          <a:p>
            <a:pPr eaLnBrk="1" hangingPunct="1"/>
            <a:r>
              <a:rPr lang="uk-UA" sz="2800" cap="all" dirty="0" smtClean="0">
                <a:latin typeface="Times New Roman" pitchFamily="18" charset="0"/>
              </a:rPr>
              <a:t>засоби віддаленого доступу. </a:t>
            </a:r>
            <a:br>
              <a:rPr lang="uk-UA" sz="2800" cap="all" dirty="0" smtClean="0">
                <a:latin typeface="Times New Roman" pitchFamily="18" charset="0"/>
              </a:rPr>
            </a:br>
            <a:r>
              <a:rPr lang="uk-UA" sz="2800" cap="all" dirty="0" smtClean="0">
                <a:latin typeface="Times New Roman" pitchFamily="18" charset="0"/>
              </a:rPr>
              <a:t/>
            </a:r>
            <a:br>
              <a:rPr lang="uk-UA" sz="2800" cap="all" dirty="0" smtClean="0">
                <a:latin typeface="Times New Roman" pitchFamily="18" charset="0"/>
              </a:rPr>
            </a:br>
            <a:r>
              <a:rPr lang="uk-UA" sz="2800" cap="all" dirty="0" smtClean="0">
                <a:latin typeface="Times New Roman" pitchFamily="18" charset="0"/>
              </a:rPr>
              <a:t>Програми створення </a:t>
            </a:r>
            <a:br>
              <a:rPr lang="uk-UA" sz="2800" cap="all" dirty="0" smtClean="0">
                <a:latin typeface="Times New Roman" pitchFamily="18" charset="0"/>
              </a:rPr>
            </a:br>
            <a:r>
              <a:rPr lang="uk-UA" sz="2800" cap="all" dirty="0" smtClean="0">
                <a:latin typeface="Times New Roman" pitchFamily="18" charset="0"/>
              </a:rPr>
              <a:t/>
            </a:r>
            <a:br>
              <a:rPr lang="uk-UA" sz="2800" cap="all" dirty="0" smtClean="0">
                <a:latin typeface="Times New Roman" pitchFamily="18" charset="0"/>
              </a:rPr>
            </a:br>
            <a:r>
              <a:rPr lang="uk-UA" sz="2800" cap="all" dirty="0" smtClean="0">
                <a:latin typeface="Times New Roman" pitchFamily="18" charset="0"/>
              </a:rPr>
              <a:t>“Чорного входу “.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85728"/>
            <a:ext cx="8572560" cy="6357982"/>
          </a:xfrm>
        </p:spPr>
        <p:txBody>
          <a:bodyPr/>
          <a:lstStyle/>
          <a:p>
            <a:pPr algn="just"/>
            <a:r>
              <a:rPr lang="uk-UA" sz="2800" dirty="0"/>
              <a:t>Також дані програми можуть використовуватися для створення ботнетів - мереж що складаються із заражених одним типом backdoor комп'ютерів</a:t>
            </a:r>
            <a:r>
              <a:rPr lang="uk-UA" sz="2800" dirty="0" smtClean="0"/>
              <a:t>. Такі </a:t>
            </a:r>
            <a:r>
              <a:rPr lang="uk-UA" sz="2800" dirty="0"/>
              <a:t>мережі по суті стають потужним обчислювальним центром на службі у зловмисника. У </a:t>
            </a:r>
            <a:r>
              <a:rPr lang="uk-UA" sz="2800" dirty="0" err="1"/>
              <a:t>ботнет</a:t>
            </a:r>
            <a:r>
              <a:rPr lang="uk-UA" sz="2800" dirty="0"/>
              <a:t> можуть входити тисячі заражених машин і їх потужності можуть застосуються для масових хакерських атак на який-небудь ресурс, для розподілених математичних обчислень що використовуються для </a:t>
            </a:r>
            <a:r>
              <a:rPr lang="uk-UA" sz="2800" dirty="0" smtClean="0"/>
              <a:t>зламу </a:t>
            </a:r>
            <a:r>
              <a:rPr lang="uk-UA" sz="2800" dirty="0"/>
              <a:t>складних систем шифрування або ж для інших цілей визначених зловмисником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10</a:t>
            </a:fld>
            <a:endParaRPr 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>
          <a:xfrm>
            <a:off x="500034" y="95248"/>
            <a:ext cx="8229600" cy="690546"/>
          </a:xfrm>
        </p:spPr>
        <p:txBody>
          <a:bodyPr/>
          <a:lstStyle/>
          <a:p>
            <a:pPr algn="ctr"/>
            <a:r>
              <a:rPr lang="uk-UA" u="sng" dirty="0"/>
              <a:t>Принцип роботи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928670"/>
            <a:ext cx="8286808" cy="5143536"/>
          </a:xfrm>
        </p:spPr>
        <p:txBody>
          <a:bodyPr/>
          <a:lstStyle/>
          <a:p>
            <a:r>
              <a:rPr lang="uk-UA" sz="2800" dirty="0"/>
              <a:t>Сучасні утиліти прихованого адміністрування (BackDoor) досить прості у використанні. Вони зазвичай складаються головним чином з двох основних частин: сервера (виконавець) та клієнта (керуючий </a:t>
            </a:r>
            <a:r>
              <a:rPr lang="uk-UA" sz="2800" dirty="0">
                <a:hlinkClick r:id="rId2" tooltip="Орган"/>
              </a:rPr>
              <a:t>орган</a:t>
            </a:r>
            <a:r>
              <a:rPr lang="uk-UA" sz="2800" dirty="0"/>
              <a:t> сервера). </a:t>
            </a:r>
          </a:p>
          <a:p>
            <a:endParaRPr lang="uk-UA" sz="2800" dirty="0" smtClean="0"/>
          </a:p>
          <a:p>
            <a:r>
              <a:rPr lang="uk-UA" sz="2800" dirty="0" smtClean="0"/>
              <a:t>Сервер </a:t>
            </a:r>
            <a:r>
              <a:rPr lang="uk-UA" sz="2800" dirty="0"/>
              <a:t>- це виконуваний </a:t>
            </a:r>
            <a:r>
              <a:rPr lang="uk-UA" sz="2800" dirty="0">
                <a:hlinkClick r:id="rId3" tooltip="Файл"/>
              </a:rPr>
              <a:t>файл</a:t>
            </a:r>
            <a:r>
              <a:rPr lang="uk-UA" sz="2800" dirty="0"/>
              <a:t>, який певним чином впроваджується на вашу машину, завантажується в пам'ять одночасно із запуском </a:t>
            </a:r>
            <a:r>
              <a:rPr lang="uk-UA" sz="2800" dirty="0">
                <a:hlinkClick r:id="rId4" tooltip="Windows"/>
              </a:rPr>
              <a:t>Windows</a:t>
            </a:r>
            <a:r>
              <a:rPr lang="uk-UA" sz="2800" dirty="0"/>
              <a:t> і виконує одержувані від віддаленого клієнта команди.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11</a:t>
            </a:fld>
            <a:endParaRPr lang="uk-U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428604"/>
            <a:ext cx="8358246" cy="607223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dirty="0"/>
              <a:t>Сервер відправляється жертві, і надалі вся </a:t>
            </a:r>
            <a:r>
              <a:rPr lang="uk-UA" sz="2800" dirty="0">
                <a:hlinkClick r:id="rId2" tooltip="робота"/>
              </a:rPr>
              <a:t>робота</a:t>
            </a:r>
            <a:r>
              <a:rPr lang="uk-UA" sz="2800" dirty="0"/>
              <a:t> ведеться через клієнта на комп'ютері хакера, тобто через клієнта надсилаються команди, а сервер їх виконує. Зовні його присутність ніяк не виявляється. Після запуску серверної частини трояна на комп'ютері користувача резервується певний порт, який </a:t>
            </a:r>
            <a:r>
              <a:rPr lang="uk-UA" sz="2800" dirty="0">
                <a:hlinkClick r:id="rId3" tooltip="Відповідь"/>
              </a:rPr>
              <a:t>відповідає</a:t>
            </a:r>
            <a:r>
              <a:rPr lang="uk-UA" sz="2800" dirty="0"/>
              <a:t> за зв'язок з Інтернетом. </a:t>
            </a:r>
          </a:p>
          <a:p>
            <a:pPr>
              <a:lnSpc>
                <a:spcPct val="90000"/>
              </a:lnSpc>
            </a:pPr>
            <a:r>
              <a:rPr lang="uk-UA" sz="2800" dirty="0"/>
              <a:t>Після цих дій зловмисник запускає клієнтську частину програми, підключається до комп'ютера через відкритий в онлайні порт і може виконувати на вашій машині практично будь-які дії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12</a:t>
            </a:fld>
            <a:endParaRPr lang="uk-U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357166"/>
            <a:ext cx="8643998" cy="614366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400" dirty="0"/>
          </a:p>
          <a:p>
            <a:r>
              <a:rPr lang="uk-UA" sz="2800" dirty="0"/>
              <a:t>Після підключення до сервера керувати віддаленим комп'ютером можна практично як своїм: перезавантажувати, вимикати, відкривати CD-ROM, </a:t>
            </a:r>
            <a:r>
              <a:rPr lang="en-US" sz="2800" dirty="0" smtClean="0"/>
              <a:t>USB, </a:t>
            </a:r>
            <a:r>
              <a:rPr lang="uk-UA" sz="2800" dirty="0" smtClean="0"/>
              <a:t>видаляти</a:t>
            </a:r>
            <a:r>
              <a:rPr lang="uk-UA" sz="2800" dirty="0"/>
              <a:t>, записувати, змінювати файли, виводити повідомлення і т.д. На деяких троянах можна змінювати відкритий порт в </a:t>
            </a:r>
            <a:r>
              <a:rPr lang="uk-UA" sz="2800" dirty="0">
                <a:hlinkClick r:id="rId2" tooltip="Процес"/>
              </a:rPr>
              <a:t>процесі</a:t>
            </a:r>
            <a:r>
              <a:rPr lang="uk-UA" sz="2800" dirty="0"/>
              <a:t> </a:t>
            </a:r>
            <a:r>
              <a:rPr lang="uk-UA" sz="2800" dirty="0">
                <a:hlinkClick r:id="rId3" tooltip="Роботи"/>
              </a:rPr>
              <a:t>роботи</a:t>
            </a:r>
            <a:r>
              <a:rPr lang="uk-UA" sz="2800" dirty="0"/>
              <a:t> і навіть встановлювати пароль доступу для "господаря" даного трояна. </a:t>
            </a:r>
          </a:p>
          <a:p>
            <a:r>
              <a:rPr lang="uk-UA" sz="2800" dirty="0"/>
              <a:t>Існують також трояни, які дозволяють використовувати "затроянену" машину в якості проксі-сервера для приховування реального IP-адресу хакера. </a:t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13</a:t>
            </a:fld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619108"/>
          </a:xfrm>
        </p:spPr>
        <p:txBody>
          <a:bodyPr/>
          <a:lstStyle/>
          <a:p>
            <a:r>
              <a:rPr lang="uk-UA" u="sng" dirty="0" err="1"/>
              <a:t>Netbus</a:t>
            </a:r>
            <a:endParaRPr lang="ru-RU" u="sng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56"/>
            <a:ext cx="8929718" cy="418465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uk-UA" sz="2000" dirty="0">
                <a:latin typeface="Times New Roman" pitchFamily="18" charset="0"/>
              </a:rPr>
              <a:t>		</a:t>
            </a:r>
            <a:r>
              <a:rPr lang="uk-UA" sz="2800" dirty="0" err="1">
                <a:latin typeface="Times New Roman" pitchFamily="18" charset="0"/>
              </a:rPr>
              <a:t>Netbus</a:t>
            </a:r>
            <a:r>
              <a:rPr lang="uk-UA" sz="2800" dirty="0">
                <a:latin typeface="Times New Roman" pitchFamily="18" charset="0"/>
              </a:rPr>
              <a:t> — це додаток, створений на базі архітектури клієнт/сервер. Для того, щоб клієнт міг встановити з'єднання з в</a:t>
            </a:r>
            <a:r>
              <a:rPr lang="ru-RU" sz="2800" dirty="0" err="1">
                <a:latin typeface="Times New Roman" pitchFamily="18" charset="0"/>
              </a:rPr>
              <a:t>ід</a:t>
            </a:r>
            <a:r>
              <a:rPr lang="uk-UA" sz="2800" dirty="0" err="1">
                <a:latin typeface="Times New Roman" pitchFamily="18" charset="0"/>
              </a:rPr>
              <a:t>даленою</a:t>
            </a:r>
            <a:r>
              <a:rPr lang="uk-UA" sz="2800" dirty="0">
                <a:latin typeface="Times New Roman" pitchFamily="18" charset="0"/>
              </a:rPr>
              <a:t> системою, на ній спочатку має бути запущений сервер. Хоча ніщо не перешкоджає установці Netbus </a:t>
            </a:r>
            <a:r>
              <a:rPr lang="uk-UA" sz="2800" dirty="0">
                <a:solidFill>
                  <a:srgbClr val="FFC000"/>
                </a:solidFill>
                <a:latin typeface="Times New Roman" pitchFamily="18" charset="0"/>
              </a:rPr>
              <a:t>без привілеїв адміністратора</a:t>
            </a:r>
            <a:r>
              <a:rPr lang="uk-UA" sz="2800" dirty="0">
                <a:latin typeface="Times New Roman" pitchFamily="18" charset="0"/>
              </a:rPr>
              <a:t> шляхом використання вкладення поштового повідомлення або якого-небудь іншого прийому, вірогідність успіху такого методу буде низькою, якщо системний адміністратор зробив відповідні заходи захисту (іншими словами — ніколи не запускайте файлів, присланих по електронній пошті або яким-небудь іншим способом невідомими вам особами). Тому розглядатимемо утиліту Netbus в контексті ситуації, коли вона </a:t>
            </a:r>
            <a:r>
              <a:rPr lang="uk-UA" sz="2800" dirty="0" smtClean="0">
                <a:latin typeface="Times New Roman" pitchFamily="18" charset="0"/>
              </a:rPr>
              <a:t>таємно</a:t>
            </a:r>
            <a:r>
              <a:rPr lang="uk-UA" sz="2800" dirty="0" smtClean="0">
                <a:latin typeface="Times New Roman" pitchFamily="18" charset="0"/>
              </a:rPr>
              <a:t> </a:t>
            </a:r>
            <a:r>
              <a:rPr lang="uk-UA" sz="2800" dirty="0">
                <a:latin typeface="Times New Roman" pitchFamily="18" charset="0"/>
              </a:rPr>
              <a:t>встановлена </a:t>
            </a:r>
            <a:r>
              <a:rPr lang="uk-UA" sz="2800" dirty="0" smtClean="0">
                <a:latin typeface="Times New Roman" pitchFamily="18" charset="0"/>
              </a:rPr>
              <a:t>зловмисником з </a:t>
            </a:r>
            <a:r>
              <a:rPr lang="uk-UA" sz="2800" dirty="0">
                <a:latin typeface="Times New Roman" pitchFamily="18" charset="0"/>
              </a:rPr>
              <a:t>привілеями адміністратора. </a:t>
            </a:r>
            <a:endParaRPr lang="ru-RU" sz="2800" dirty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14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u="sng" dirty="0"/>
              <a:t>Графічний інтерфейс Netbus</a:t>
            </a:r>
          </a:p>
        </p:txBody>
      </p:sp>
      <p:pic>
        <p:nvPicPr>
          <p:cNvPr id="44036" name="Picture 4" descr="19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71670" y="1844675"/>
            <a:ext cx="5164155" cy="4609541"/>
          </a:xfrm>
          <a:noFill/>
          <a:ln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15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/>
              <a:t>Функціональні можливості програми</a:t>
            </a:r>
          </a:p>
        </p:txBody>
      </p:sp>
      <p:pic>
        <p:nvPicPr>
          <p:cNvPr id="45060" name="Picture 4" descr="Клиент NetBus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7290" y="1928802"/>
            <a:ext cx="6959996" cy="4368820"/>
          </a:xfrm>
          <a:noFill/>
          <a:ln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16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>
          <a:xfrm>
            <a:off x="714348" y="0"/>
            <a:ext cx="7924800" cy="928694"/>
          </a:xfrm>
        </p:spPr>
        <p:txBody>
          <a:bodyPr/>
          <a:lstStyle/>
          <a:p>
            <a:pPr algn="ctr"/>
            <a:r>
              <a:rPr lang="ru-RU" b="0" u="sng" dirty="0" err="1"/>
              <a:t>Back</a:t>
            </a:r>
            <a:r>
              <a:rPr lang="ru-RU" b="0" u="sng" dirty="0"/>
              <a:t> </a:t>
            </a:r>
            <a:r>
              <a:rPr lang="ru-RU" b="0" u="sng" dirty="0" err="1" smtClean="0"/>
              <a:t>Orifice</a:t>
            </a:r>
            <a:r>
              <a:rPr lang="ru-RU" b="0" u="sng" dirty="0" smtClean="0"/>
              <a:t> – </a:t>
            </a:r>
            <a:r>
              <a:rPr lang="en-US" b="0" u="sng" dirty="0" smtClean="0"/>
              <a:t>BO 2000</a:t>
            </a:r>
            <a:endParaRPr lang="uk-UA" u="sng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56"/>
            <a:ext cx="9144000" cy="4652962"/>
          </a:xfrm>
        </p:spPr>
        <p:txBody>
          <a:bodyPr/>
          <a:lstStyle/>
          <a:p>
            <a:r>
              <a:rPr lang="ru-RU" sz="2400" dirty="0" err="1"/>
              <a:t>Back</a:t>
            </a:r>
            <a:r>
              <a:rPr lang="ru-RU" sz="2400" dirty="0"/>
              <a:t> </a:t>
            </a:r>
            <a:r>
              <a:rPr lang="ru-RU" sz="2400" dirty="0" err="1"/>
              <a:t>Orifice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троянський</a:t>
            </a:r>
            <a:r>
              <a:rPr lang="ru-RU" sz="2400" dirty="0"/>
              <a:t> </a:t>
            </a:r>
            <a:r>
              <a:rPr lang="ru-RU" sz="2400" dirty="0" err="1"/>
              <a:t>кінь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користувачеві</a:t>
            </a:r>
            <a:r>
              <a:rPr lang="ru-RU" sz="2400" dirty="0"/>
              <a:t> </a:t>
            </a:r>
            <a:r>
              <a:rPr lang="ru-RU" sz="2400" dirty="0" err="1"/>
              <a:t>віддалено</a:t>
            </a:r>
            <a:r>
              <a:rPr lang="ru-RU" sz="2400" dirty="0"/>
              <a:t> </a:t>
            </a:r>
            <a:r>
              <a:rPr lang="ru-RU" sz="2400" dirty="0" err="1"/>
              <a:t>управляти</a:t>
            </a:r>
            <a:r>
              <a:rPr lang="ru-RU" sz="2400" dirty="0"/>
              <a:t> </a:t>
            </a:r>
            <a:r>
              <a:rPr lang="ru-RU" sz="2400" dirty="0" err="1"/>
              <a:t>комп'ютером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Windows</a:t>
            </a:r>
            <a:r>
              <a:rPr lang="ru-RU" sz="2400" dirty="0"/>
              <a:t> 95/98 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зручного</a:t>
            </a:r>
            <a:r>
              <a:rPr lang="ru-RU" sz="2400" dirty="0"/>
              <a:t> </a:t>
            </a:r>
            <a:r>
              <a:rPr lang="ru-RU" sz="2400" dirty="0" err="1"/>
              <a:t>графічного</a:t>
            </a:r>
            <a:r>
              <a:rPr lang="ru-RU" sz="2400" dirty="0"/>
              <a:t> </a:t>
            </a:r>
            <a:r>
              <a:rPr lang="ru-RU" sz="2400" dirty="0" err="1"/>
              <a:t>інтерфейсу</a:t>
            </a:r>
            <a:r>
              <a:rPr lang="ru-RU" sz="2400" dirty="0"/>
              <a:t>, </a:t>
            </a:r>
            <a:r>
              <a:rPr lang="uk-UA" sz="2400" dirty="0"/>
              <a:t>створена відомою групою хакерів «Культ </a:t>
            </a:r>
            <a:r>
              <a:rPr lang="uk-UA" sz="2400" dirty="0" smtClean="0"/>
              <a:t>мертвої </a:t>
            </a:r>
            <a:r>
              <a:rPr lang="uk-UA" sz="2400" dirty="0"/>
              <a:t>корови» (англ.) в 1998 </a:t>
            </a:r>
            <a:r>
              <a:rPr lang="uk-UA" sz="2400" dirty="0" smtClean="0"/>
              <a:t>році – “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n-CA" sz="2400" dirty="0" err="1" smtClean="0">
                <a:solidFill>
                  <a:schemeClr val="tx2">
                    <a:lumMod val="75000"/>
                  </a:schemeClr>
                </a:solidFill>
              </a:rPr>
              <a:t>ult</a:t>
            </a:r>
            <a:r>
              <a:rPr lang="en-CA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CA" sz="2400" dirty="0" smtClean="0">
                <a:solidFill>
                  <a:schemeClr val="tx2">
                    <a:lumMod val="75000"/>
                  </a:schemeClr>
                </a:solidFill>
              </a:rPr>
              <a:t>of </a:t>
            </a:r>
            <a:r>
              <a:rPr lang="en-CA" sz="2400" dirty="0" smtClean="0">
                <a:solidFill>
                  <a:schemeClr val="tx2">
                    <a:lumMod val="75000"/>
                  </a:schemeClr>
                </a:solidFill>
              </a:rPr>
              <a:t>Dead Cow</a:t>
            </a:r>
            <a:r>
              <a:rPr lang="uk-UA" sz="2400" dirty="0" smtClean="0"/>
              <a:t>”</a:t>
            </a:r>
            <a:endParaRPr lang="uk-UA" sz="2400" dirty="0"/>
          </a:p>
          <a:p>
            <a:r>
              <a:rPr lang="uk-UA" sz="2400" dirty="0"/>
              <a:t>Програма побудована на основі клієнт-серверної архітектури. На комп'ютері жертви встановлюється невеликий серверний компонент BOSERV, що представляє собою exe-файл. За допомогою спеціальної утиліти BOCONFIG останній можна прикріпити до </a:t>
            </a:r>
            <a:r>
              <a:rPr lang="uk-UA" sz="2400" dirty="0" smtClean="0"/>
              <a:t>любого</a:t>
            </a:r>
            <a:r>
              <a:rPr lang="uk-UA" sz="2400" dirty="0" smtClean="0"/>
              <a:t> .еxe </a:t>
            </a:r>
            <a:r>
              <a:rPr lang="uk-UA" sz="2400" dirty="0"/>
              <a:t>файлу. Клієнтська частина реалізується програмою BOGUI. Обмін даних по мережі між BOGUI і BOSERV здійснюється з використанням TCP / IP через порт 31337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17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711627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>
                <a:hlinkClick r:id="rId2"/>
              </a:rPr>
              <a:t>https://</a:t>
            </a:r>
            <a:r>
              <a:rPr lang="en-CA" dirty="0" smtClean="0">
                <a:hlinkClick r:id="rId2"/>
              </a:rPr>
              <a:t>www.f-secure.com/v-descs/backori.shtml</a:t>
            </a:r>
            <a:endParaRPr lang="uk-UA" dirty="0" smtClean="0"/>
          </a:p>
          <a:p>
            <a:r>
              <a:rPr lang="en-CA" dirty="0" smtClean="0">
                <a:hlinkClick r:id="rId3"/>
              </a:rPr>
              <a:t>http://www.bo2k.com</a:t>
            </a:r>
            <a:r>
              <a:rPr lang="en-CA" dirty="0" smtClean="0">
                <a:hlinkClick r:id="rId3"/>
              </a:rPr>
              <a:t>/</a:t>
            </a:r>
            <a:endParaRPr lang="uk-UA" dirty="0" smtClean="0"/>
          </a:p>
          <a:p>
            <a:r>
              <a:rPr lang="en-CA" dirty="0" smtClean="0"/>
              <a:t>http://web.archive.org/web/20100405225933/http://www.relcom.ru/Archive/2000/TechSupport/Advices/BO/</a:t>
            </a:r>
            <a:endParaRPr lang="uk-UA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428604"/>
            <a:ext cx="8286808" cy="6000792"/>
          </a:xfrm>
        </p:spPr>
        <p:txBody>
          <a:bodyPr/>
          <a:lstStyle/>
          <a:p>
            <a:r>
              <a:rPr lang="uk-UA" sz="2800" dirty="0"/>
              <a:t>У зв'язку з тим, що програма не видає себе на комп'ютері жертви і не попереджає про свої дії, але володіє можливостями адміністрування - її слід віднести до шкідливих</a:t>
            </a:r>
            <a:r>
              <a:rPr lang="uk-UA" sz="2800" dirty="0" smtClean="0"/>
              <a:t>.</a:t>
            </a:r>
          </a:p>
          <a:p>
            <a:r>
              <a:rPr lang="uk-UA" sz="2800" dirty="0" smtClean="0"/>
              <a:t>Можливості </a:t>
            </a:r>
            <a:r>
              <a:rPr lang="uk-UA" sz="2800" dirty="0"/>
              <a:t>програми досить великі. Вона дозволяє отримувати доступ до файлів на комп'ютері жертви, запускати і зупиняти процеси, перехоплювати символи, що вводяться з клавіатури, переглядати образ екрану. Всі дії відбуваються приховано</a:t>
            </a:r>
            <a:r>
              <a:rPr lang="uk-UA" sz="2800" dirty="0" smtClean="0"/>
              <a:t>.</a:t>
            </a:r>
          </a:p>
          <a:p>
            <a:r>
              <a:rPr lang="uk-UA" sz="2800" dirty="0" smtClean="0"/>
              <a:t>Як стверджують розробники: «Back Orifice дає Вам набагато більше можливостей на віддаленому комп'ютері, ніж у його локального користувача».</a:t>
            </a:r>
          </a:p>
          <a:p>
            <a:endParaRPr lang="en-US" sz="2800" dirty="0"/>
          </a:p>
          <a:p>
            <a:pPr>
              <a:buFont typeface="Wingdings" pitchFamily="2" charset="2"/>
              <a:buNone/>
            </a:pPr>
            <a:endParaRPr lang="uk-UA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18</a:t>
            </a:fld>
            <a:endParaRPr lang="uk-U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pPr algn="ctr"/>
            <a:r>
              <a:rPr lang="en-US" u="sng" dirty="0" err="1"/>
              <a:t>SubSeven</a:t>
            </a:r>
            <a:endParaRPr lang="ru-RU" u="sng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928670"/>
            <a:ext cx="8858312" cy="43211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800" dirty="0" err="1">
                <a:latin typeface="Arial Unicode MS" pitchFamily="34" charset="-128"/>
              </a:rPr>
              <a:t>SubSeven</a:t>
            </a:r>
            <a:r>
              <a:rPr lang="uk-UA" sz="2800" dirty="0">
                <a:latin typeface="Arial Unicode MS" pitchFamily="34" charset="-128"/>
              </a:rPr>
              <a:t> це троян для Windows. Як і інші програми віддаленого адміністратора, Sub7 поширюється з сервера і клієнта. </a:t>
            </a:r>
            <a:r>
              <a:rPr lang="uk-UA" sz="2800" dirty="0" err="1">
                <a:latin typeface="Arial Unicode MS" pitchFamily="34" charset="-128"/>
              </a:rPr>
              <a:t>Сервер-</a:t>
            </a:r>
            <a:r>
              <a:rPr lang="uk-UA" sz="2800" dirty="0">
                <a:latin typeface="Arial Unicode MS" pitchFamily="34" charset="-128"/>
              </a:rPr>
              <a:t> це програма, з якою господар  працює для того, щоб управляти машиною віддалено, а клієнт- це програма з графічним інтерфейсом, в якій користувач працює на своїй машині, щоб керувати сервером / комп'ютером користувача.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Arial Unicode MS" pitchFamily="34" charset="-128"/>
              </a:rPr>
              <a:t>Він складається з 3 основних файлів: SubSeven.exe (клієнта), Server.exe, EditServer.exe.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Arial Unicode MS" pitchFamily="34" charset="-128"/>
              </a:rPr>
              <a:t>Sub7 має більше можливостей, ніж Netbus (веб-камера захвату, кілька портів перенаправлення, зручний редактор реєстру, чат і багато іншого), але він завжди намагається встановити себе в каталозі Windows.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19</a:t>
            </a:fld>
            <a:endParaRPr 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571480"/>
            <a:ext cx="8286808" cy="5357850"/>
          </a:xfrm>
        </p:spPr>
        <p:txBody>
          <a:bodyPr/>
          <a:lstStyle/>
          <a:p>
            <a:pPr indent="457200" algn="l" eaLnBrk="1" hangingPunct="1">
              <a:lnSpc>
                <a:spcPct val="125000"/>
              </a:lnSpc>
            </a:pPr>
            <a:r>
              <a:rPr lang="uk-UA" sz="2800" cap="all" dirty="0" smtClean="0">
                <a:effectLst/>
              </a:rPr>
              <a:t>	Віддалений доступ</a:t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en-US" sz="2800" cap="all" dirty="0" smtClean="0">
                <a:effectLst/>
              </a:rPr>
              <a:t>VNC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uk-UA" sz="2800" cap="all" dirty="0" err="1" smtClean="0">
                <a:effectLst/>
              </a:rPr>
              <a:t>Netbus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ru-RU" sz="2800" cap="all" dirty="0" err="1" smtClean="0">
                <a:effectLst/>
              </a:rPr>
              <a:t>Back</a:t>
            </a:r>
            <a:r>
              <a:rPr lang="ru-RU" sz="2800" cap="all" dirty="0" smtClean="0">
                <a:effectLst/>
              </a:rPr>
              <a:t> </a:t>
            </a:r>
            <a:r>
              <a:rPr lang="ru-RU" sz="2800" cap="all" dirty="0" err="1" smtClean="0">
                <a:effectLst/>
              </a:rPr>
              <a:t>Orifice</a:t>
            </a:r>
            <a:r>
              <a:rPr lang="ru-RU" sz="2800" cap="all" dirty="0" smtClean="0">
                <a:effectLst/>
              </a:rPr>
              <a:t/>
            </a:r>
            <a:br>
              <a:rPr lang="ru-RU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en-US" sz="2800" cap="all" dirty="0" err="1" smtClean="0">
                <a:effectLst/>
              </a:rPr>
              <a:t>SubSeven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uk-UA" sz="2800" cap="all" dirty="0" err="1" smtClean="0">
                <a:effectLst/>
              </a:rPr>
              <a:t>Knark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en-US" sz="2800" cap="all" dirty="0" smtClean="0">
                <a:effectLst/>
              </a:rPr>
              <a:t>Loki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</a:t>
            </a:r>
            <a:r>
              <a:rPr lang="en-US" sz="2800" cap="all" dirty="0" err="1" smtClean="0">
                <a:effectLst/>
              </a:rPr>
              <a:t>Stcpshell</a:t>
            </a:r>
            <a:r>
              <a:rPr lang="uk-UA" sz="2800" cap="all" dirty="0" smtClean="0">
                <a:effectLst/>
              </a:rPr>
              <a:t/>
            </a:r>
            <a:br>
              <a:rPr lang="uk-UA" sz="2800" cap="all" dirty="0" smtClean="0">
                <a:effectLst/>
              </a:rPr>
            </a:br>
            <a:r>
              <a:rPr lang="uk-UA" sz="2800" cap="all" dirty="0" smtClean="0">
                <a:effectLst/>
              </a:rPr>
              <a:t>	Методи захисту від встановлення</a:t>
            </a:r>
            <a:r>
              <a:rPr lang="en-US" sz="2800" cap="all" dirty="0" smtClean="0">
                <a:effectLst/>
              </a:rPr>
              <a:t> </a:t>
            </a:r>
            <a:r>
              <a:rPr lang="uk-UA" sz="2800" cap="all" dirty="0" smtClean="0">
                <a:effectLst/>
              </a:rPr>
              <a:t>	програм створення “чорного ходу”.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85728"/>
            <a:ext cx="8643998" cy="6215106"/>
          </a:xfrm>
        </p:spPr>
        <p:txBody>
          <a:bodyPr/>
          <a:lstStyle/>
          <a:p>
            <a:pPr algn="just"/>
            <a:r>
              <a:rPr lang="ru-RU" sz="2800" dirty="0" smtClean="0"/>
              <a:t>Одна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версій</a:t>
            </a:r>
            <a:r>
              <a:rPr lang="ru-RU" sz="2800" dirty="0" smtClean="0"/>
              <a:t> - </a:t>
            </a:r>
            <a:r>
              <a:rPr lang="ru-RU" sz="2800" dirty="0" err="1" smtClean="0"/>
              <a:t>SubSeven</a:t>
            </a:r>
            <a:r>
              <a:rPr lang="ru-RU" sz="2800" dirty="0"/>
              <a:t> </a:t>
            </a:r>
            <a:r>
              <a:rPr lang="ru-RU" sz="2800" dirty="0" smtClean="0"/>
              <a:t>2.3, </a:t>
            </a:r>
            <a:r>
              <a:rPr lang="ru-RU" sz="2800" dirty="0" err="1"/>
              <a:t>випущена</a:t>
            </a:r>
            <a:r>
              <a:rPr lang="ru-RU" sz="2800" dirty="0"/>
              <a:t> у 2010 </a:t>
            </a:r>
            <a:r>
              <a:rPr lang="ru-RU" sz="2800" dirty="0" err="1"/>
              <a:t>році</a:t>
            </a:r>
            <a:r>
              <a:rPr lang="ru-RU" sz="2800" dirty="0"/>
              <a:t> </a:t>
            </a:r>
            <a:r>
              <a:rPr lang="ru-RU" sz="2800" dirty="0" err="1"/>
              <a:t>була</a:t>
            </a:r>
            <a:r>
              <a:rPr lang="ru-RU" sz="2800" dirty="0"/>
              <a:t> </a:t>
            </a:r>
            <a:r>
              <a:rPr lang="ru-RU" sz="2800" dirty="0" err="1"/>
              <a:t>оновлена</a:t>
            </a:r>
            <a:r>
              <a:rPr lang="ru-RU" sz="2800" dirty="0"/>
              <a:t>, </a:t>
            </a:r>
            <a:r>
              <a:rPr lang="ru-RU" sz="2800" dirty="0" err="1"/>
              <a:t>щоб</a:t>
            </a:r>
            <a:r>
              <a:rPr lang="ru-RU" sz="2800" dirty="0"/>
              <a:t> </a:t>
            </a:r>
            <a:r>
              <a:rPr lang="ru-RU" sz="2800" dirty="0" err="1"/>
              <a:t>працювати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</a:t>
            </a:r>
            <a:r>
              <a:rPr lang="ru-RU" sz="2800" dirty="0" err="1"/>
              <a:t>усіма</a:t>
            </a:r>
            <a:r>
              <a:rPr lang="ru-RU" sz="2800" dirty="0"/>
              <a:t> 32bit </a:t>
            </a:r>
            <a:r>
              <a:rPr lang="ru-RU" sz="2800" dirty="0" err="1"/>
              <a:t>і</a:t>
            </a:r>
            <a:r>
              <a:rPr lang="ru-RU" sz="2800" dirty="0"/>
              <a:t> 64bit </a:t>
            </a:r>
            <a:r>
              <a:rPr lang="ru-RU" sz="2800" dirty="0" err="1"/>
              <a:t>версіями</a:t>
            </a:r>
            <a:r>
              <a:rPr lang="ru-RU" sz="2800" dirty="0"/>
              <a:t> </a:t>
            </a:r>
            <a:r>
              <a:rPr lang="ru-RU" sz="2800" dirty="0" err="1"/>
              <a:t>Windows</a:t>
            </a:r>
            <a:r>
              <a:rPr lang="ru-RU" sz="2800" dirty="0"/>
              <a:t>.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Вона </a:t>
            </a:r>
            <a:r>
              <a:rPr lang="uk-UA" sz="2800" dirty="0"/>
              <a:t>може </a:t>
            </a:r>
            <a:r>
              <a:rPr lang="uk-UA" sz="2800" dirty="0" smtClean="0"/>
              <a:t>завдати </a:t>
            </a:r>
            <a:r>
              <a:rPr lang="uk-UA" sz="2800" dirty="0"/>
              <a:t>як незначну шкоду(</a:t>
            </a:r>
            <a:r>
              <a:rPr lang="ru-RU" sz="2800" dirty="0" err="1"/>
              <a:t>наприклад</a:t>
            </a:r>
            <a:r>
              <a:rPr lang="ru-RU" sz="2800" dirty="0"/>
              <a:t>, </a:t>
            </a:r>
            <a:r>
              <a:rPr lang="ru-RU" sz="2800" dirty="0" err="1"/>
              <a:t>отримання</a:t>
            </a:r>
            <a:r>
              <a:rPr lang="ru-RU" sz="2800" dirty="0"/>
              <a:t> </a:t>
            </a:r>
            <a:r>
              <a:rPr lang="ru-RU" sz="2800" dirty="0" err="1"/>
              <a:t>звукових</a:t>
            </a:r>
            <a:r>
              <a:rPr lang="ru-RU" sz="2800" dirty="0"/>
              <a:t> </a:t>
            </a:r>
            <a:r>
              <a:rPr lang="ru-RU" sz="2800" dirty="0" err="1"/>
              <a:t>файлів</a:t>
            </a:r>
            <a:r>
              <a:rPr lang="ru-RU" sz="2800" dirty="0"/>
              <a:t> у </a:t>
            </a:r>
            <a:r>
              <a:rPr lang="ru-RU" sz="2800" dirty="0" err="1"/>
              <a:t>грі</a:t>
            </a:r>
            <a:r>
              <a:rPr lang="ru-RU" sz="2800" dirty="0"/>
              <a:t> </a:t>
            </a:r>
            <a:r>
              <a:rPr lang="ru-RU" sz="2800" dirty="0" err="1"/>
              <a:t>ні</a:t>
            </a:r>
            <a:r>
              <a:rPr lang="ru-RU" sz="2800" dirty="0"/>
              <a:t> </a:t>
            </a:r>
            <a:r>
              <a:rPr lang="ru-RU" sz="2800" dirty="0" err="1"/>
              <a:t>звідки</a:t>
            </a:r>
            <a:r>
              <a:rPr lang="ru-RU" sz="2800" dirty="0"/>
              <a:t>, </a:t>
            </a:r>
            <a:r>
              <a:rPr lang="ru-RU" sz="2800" dirty="0" err="1"/>
              <a:t>зміна</a:t>
            </a:r>
            <a:r>
              <a:rPr lang="ru-RU" sz="2800" dirty="0"/>
              <a:t> </a:t>
            </a:r>
            <a:r>
              <a:rPr lang="ru-RU" sz="2800" dirty="0" err="1"/>
              <a:t>кольору</a:t>
            </a:r>
            <a:r>
              <a:rPr lang="ru-RU" sz="2800" dirty="0"/>
              <a:t> </a:t>
            </a:r>
            <a:r>
              <a:rPr lang="ru-RU" sz="2800" dirty="0" err="1"/>
              <a:t>екрану</a:t>
            </a:r>
            <a:r>
              <a:rPr lang="ru-RU" sz="2800" dirty="0"/>
              <a:t> </a:t>
            </a:r>
            <a:r>
              <a:rPr lang="ru-RU" sz="2800" dirty="0" err="1"/>
              <a:t>і</a:t>
            </a:r>
            <a:r>
              <a:rPr lang="ru-RU" sz="2800" dirty="0"/>
              <a:t> т.д.), так </a:t>
            </a:r>
            <a:r>
              <a:rPr lang="ru-RU" sz="2800" dirty="0" err="1"/>
              <a:t>і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</a:t>
            </a:r>
            <a:r>
              <a:rPr lang="ru-RU" sz="2800" dirty="0" err="1"/>
              <a:t>читати</a:t>
            </a:r>
            <a:r>
              <a:rPr lang="ru-RU" sz="2800" dirty="0"/>
              <a:t> </a:t>
            </a:r>
            <a:r>
              <a:rPr lang="ru-RU" sz="2800" dirty="0" err="1"/>
              <a:t>натиснення</a:t>
            </a:r>
            <a:r>
              <a:rPr lang="ru-RU" sz="2800" dirty="0"/>
              <a:t> </a:t>
            </a:r>
            <a:r>
              <a:rPr lang="ru-RU" sz="2800" dirty="0" err="1"/>
              <a:t>клавіш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відбулися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моменту </a:t>
            </a:r>
            <a:r>
              <a:rPr lang="ru-RU" sz="2800" dirty="0" err="1"/>
              <a:t>останнього</a:t>
            </a:r>
            <a:r>
              <a:rPr lang="ru-RU" sz="2800" dirty="0"/>
              <a:t> </a:t>
            </a:r>
            <a:r>
              <a:rPr lang="ru-RU" sz="2800" dirty="0" err="1"/>
              <a:t>завантаження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використано</a:t>
            </a:r>
            <a:r>
              <a:rPr lang="ru-RU" sz="2800" dirty="0"/>
              <a:t> для </a:t>
            </a:r>
            <a:r>
              <a:rPr lang="ru-RU" sz="2800" dirty="0" err="1"/>
              <a:t>крадіжки</a:t>
            </a:r>
            <a:r>
              <a:rPr lang="ru-RU" sz="2800" dirty="0"/>
              <a:t> </a:t>
            </a:r>
            <a:r>
              <a:rPr lang="ru-RU" sz="2800" dirty="0" err="1"/>
              <a:t>паролів</a:t>
            </a:r>
            <a:r>
              <a:rPr lang="ru-RU" sz="2800" dirty="0"/>
              <a:t> </a:t>
            </a:r>
            <a:r>
              <a:rPr lang="ru-RU" sz="2800" dirty="0" err="1"/>
              <a:t>і</a:t>
            </a:r>
            <a:r>
              <a:rPr lang="ru-RU" sz="2800" dirty="0"/>
              <a:t> </a:t>
            </a:r>
            <a:r>
              <a:rPr lang="ru-RU" sz="2800" dirty="0" err="1"/>
              <a:t>кредитних</a:t>
            </a:r>
            <a:r>
              <a:rPr lang="ru-RU" sz="2800" dirty="0"/>
              <a:t> </a:t>
            </a:r>
            <a:r>
              <a:rPr lang="ru-RU" sz="2800" dirty="0" err="1"/>
              <a:t>номерів</a:t>
            </a:r>
            <a:r>
              <a:rPr lang="ru-RU" sz="2800" dirty="0"/>
              <a:t> карт.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err="1" smtClean="0"/>
              <a:t>Майже</a:t>
            </a:r>
            <a:r>
              <a:rPr lang="ru-RU" sz="2800" dirty="0" smtClean="0"/>
              <a:t> </a:t>
            </a:r>
            <a:r>
              <a:rPr lang="ru-RU" sz="2800" dirty="0" err="1"/>
              <a:t>всі</a:t>
            </a:r>
            <a:r>
              <a:rPr lang="ru-RU" sz="2800" dirty="0"/>
              <a:t> </a:t>
            </a:r>
            <a:r>
              <a:rPr lang="ru-RU" sz="2800" dirty="0" err="1"/>
              <a:t>антивірусні</a:t>
            </a:r>
            <a:r>
              <a:rPr lang="ru-RU" sz="2800" dirty="0"/>
              <a:t> </a:t>
            </a:r>
            <a:r>
              <a:rPr lang="ru-RU" sz="2800" dirty="0" err="1"/>
              <a:t>програми</a:t>
            </a:r>
            <a:r>
              <a:rPr lang="ru-RU" sz="2800" dirty="0"/>
              <a:t>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виявляти</a:t>
            </a:r>
            <a:r>
              <a:rPr lang="ru-RU" sz="2800" dirty="0"/>
              <a:t> Sub7 </a:t>
            </a:r>
            <a:r>
              <a:rPr lang="ru-RU" sz="2800" dirty="0" err="1"/>
              <a:t>і</a:t>
            </a:r>
            <a:r>
              <a:rPr lang="ru-RU" sz="2800" dirty="0"/>
              <a:t> не </a:t>
            </a:r>
            <a:r>
              <a:rPr lang="ru-RU" sz="2800" dirty="0" err="1"/>
              <a:t>допустити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установки.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20</a:t>
            </a:fld>
            <a:endParaRPr lang="uk-U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761984"/>
          </a:xfrm>
        </p:spPr>
        <p:txBody>
          <a:bodyPr/>
          <a:lstStyle/>
          <a:p>
            <a:pPr algn="ctr"/>
            <a:r>
              <a:rPr lang="uk-UA" dirty="0" err="1"/>
              <a:t>Knark</a:t>
            </a:r>
            <a:endParaRPr lang="ru-RU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42918"/>
            <a:ext cx="9144000" cy="4419600"/>
          </a:xfrm>
        </p:spPr>
        <p:txBody>
          <a:bodyPr/>
          <a:lstStyle/>
          <a:p>
            <a:pPr algn="just">
              <a:lnSpc>
                <a:spcPct val="85000"/>
              </a:lnSpc>
              <a:buNone/>
            </a:pPr>
            <a:r>
              <a:rPr lang="uk-UA" sz="2800" dirty="0"/>
              <a:t>		</a:t>
            </a:r>
            <a:r>
              <a:rPr lang="uk-UA" sz="2400" dirty="0"/>
              <a:t>Програма Knark являє собою дуже небезпечну програму створення чорного ходу. Технічно, це не тільки утиліта віддаленого доступу та управління. Вона може завдати серйозної шкоди </a:t>
            </a:r>
            <a:r>
              <a:rPr lang="uk-UA" sz="2400" dirty="0" smtClean="0"/>
              <a:t>будь</a:t>
            </a:r>
            <a:r>
              <a:rPr lang="en-US" sz="2400" dirty="0" smtClean="0"/>
              <a:t>-</a:t>
            </a:r>
            <a:r>
              <a:rPr lang="uk-UA" sz="2400" dirty="0" smtClean="0"/>
              <a:t>якій Linux-системі, </a:t>
            </a:r>
            <a:r>
              <a:rPr lang="uk-UA" sz="2400" dirty="0"/>
              <a:t>на якій буде встановлена. </a:t>
            </a:r>
            <a:r>
              <a:rPr lang="uk-UA" sz="2400" dirty="0" err="1"/>
              <a:t>Knark</a:t>
            </a:r>
            <a:r>
              <a:rPr lang="uk-UA" sz="2400" dirty="0"/>
              <a:t> відрізняється тим, що захоплює ядро ​​системи, а не тільки </a:t>
            </a:r>
            <a:r>
              <a:rPr lang="uk-UA" sz="2400" dirty="0" smtClean="0"/>
              <a:t>функції користувача</a:t>
            </a:r>
            <a:r>
              <a:rPr lang="uk-UA" sz="2400" dirty="0" smtClean="0"/>
              <a:t>. </a:t>
            </a:r>
            <a:r>
              <a:rPr lang="uk-UA" sz="2400" dirty="0"/>
              <a:t>Отже, він може вислизнути від будь-якого засобу </a:t>
            </a:r>
            <a:r>
              <a:rPr lang="uk-UA" sz="2400" dirty="0" smtClean="0"/>
              <a:t>виявлення </a:t>
            </a:r>
            <a:r>
              <a:rPr lang="uk-UA" sz="2400" dirty="0"/>
              <a:t>вторгнення</a:t>
            </a:r>
            <a:r>
              <a:rPr lang="uk-UA" sz="2400" dirty="0" smtClean="0"/>
              <a:t>. </a:t>
            </a:r>
            <a:r>
              <a:rPr lang="uk-UA" sz="2400" dirty="0" err="1" smtClean="0"/>
              <a:t>Knark</a:t>
            </a:r>
            <a:r>
              <a:rPr lang="uk-UA" sz="2400" dirty="0" smtClean="0"/>
              <a:t> постачається у вихідних кодах і повинна бути скомпільована. </a:t>
            </a:r>
            <a:r>
              <a:rPr lang="uk-UA" sz="2400" dirty="0" smtClean="0"/>
              <a:t>Щоб </a:t>
            </a:r>
            <a:r>
              <a:rPr lang="uk-UA" sz="2400" dirty="0" smtClean="0"/>
              <a:t>скомпілювати утиліту, слід розпакувати архів, скорегувати тексти і набрати наступну команду.</a:t>
            </a:r>
          </a:p>
          <a:p>
            <a:pPr>
              <a:lnSpc>
                <a:spcPct val="85000"/>
              </a:lnSpc>
              <a:buNone/>
            </a:pPr>
            <a:r>
              <a:rPr lang="uk-UA" sz="2400" dirty="0" smtClean="0"/>
              <a:t>		</a:t>
            </a:r>
            <a:r>
              <a:rPr lang="uk-UA" sz="2400" i="1" dirty="0" err="1" smtClean="0"/>
              <a:t>victim</a:t>
            </a:r>
            <a:r>
              <a:rPr lang="uk-UA" sz="2400" i="1" dirty="0" smtClean="0"/>
              <a:t> # </a:t>
            </a:r>
            <a:r>
              <a:rPr lang="uk-UA" sz="2400" i="1" dirty="0" err="1" smtClean="0"/>
              <a:t>make</a:t>
            </a:r>
            <a:r>
              <a:rPr lang="uk-UA" sz="2400" i="1" dirty="0" smtClean="0"/>
              <a:t> </a:t>
            </a:r>
            <a:r>
              <a:rPr lang="uk-UA" sz="2400" i="1" dirty="0" err="1" smtClean="0"/>
              <a:t>clean</a:t>
            </a:r>
            <a:endParaRPr lang="uk-UA" sz="2400" i="1" dirty="0" smtClean="0"/>
          </a:p>
          <a:p>
            <a:pPr>
              <a:lnSpc>
                <a:spcPct val="85000"/>
              </a:lnSpc>
              <a:buNone/>
            </a:pPr>
            <a:r>
              <a:rPr lang="uk-UA" sz="2400" i="1" dirty="0" smtClean="0"/>
              <a:t>		</a:t>
            </a:r>
            <a:r>
              <a:rPr lang="uk-UA" sz="2400" i="1" dirty="0" err="1" smtClean="0"/>
              <a:t>victim</a:t>
            </a:r>
            <a:r>
              <a:rPr lang="uk-UA" sz="2400" i="1" dirty="0" smtClean="0"/>
              <a:t> # </a:t>
            </a:r>
            <a:r>
              <a:rPr lang="uk-UA" sz="2400" i="1" dirty="0" err="1" smtClean="0"/>
              <a:t>make</a:t>
            </a:r>
            <a:endParaRPr lang="uk-UA" sz="2400" i="1" dirty="0" smtClean="0"/>
          </a:p>
          <a:p>
            <a:pPr algn="just">
              <a:lnSpc>
                <a:spcPct val="85000"/>
              </a:lnSpc>
              <a:buNone/>
            </a:pPr>
            <a:r>
              <a:rPr lang="uk-UA" sz="2400" dirty="0" smtClean="0"/>
              <a:t>		Щоб </a:t>
            </a:r>
            <a:r>
              <a:rPr lang="uk-UA" sz="2400" dirty="0" err="1" smtClean="0"/>
              <a:t>інсталювати</a:t>
            </a:r>
            <a:r>
              <a:rPr lang="uk-UA" sz="2400" dirty="0" smtClean="0"/>
              <a:t> </a:t>
            </a:r>
            <a:r>
              <a:rPr lang="uk-UA" sz="2400" dirty="0" err="1" smtClean="0"/>
              <a:t>Knark</a:t>
            </a:r>
            <a:r>
              <a:rPr lang="uk-UA" sz="2400" dirty="0" smtClean="0"/>
              <a:t> на машині, </a:t>
            </a:r>
            <a:r>
              <a:rPr lang="uk-UA" sz="2400" dirty="0" err="1" smtClean="0"/>
              <a:t>завантажуване</a:t>
            </a:r>
            <a:r>
              <a:rPr lang="uk-UA" sz="2400" dirty="0" smtClean="0"/>
              <a:t> ядро ​​має підтримувати файли </a:t>
            </a:r>
            <a:r>
              <a:rPr lang="uk-UA" sz="2400" dirty="0" smtClean="0"/>
              <a:t>і </a:t>
            </a:r>
            <a:r>
              <a:rPr lang="uk-UA" sz="2400" dirty="0" smtClean="0"/>
              <a:t>модулі програми. </a:t>
            </a:r>
            <a:r>
              <a:rPr lang="uk-UA" sz="2400" dirty="0" smtClean="0"/>
              <a:t>Коли ви будете готові відкрити чорний хід в систему, наберіть наступну команду.</a:t>
            </a:r>
          </a:p>
          <a:p>
            <a:pPr algn="just">
              <a:lnSpc>
                <a:spcPct val="85000"/>
              </a:lnSpc>
              <a:buNone/>
            </a:pPr>
            <a:r>
              <a:rPr lang="uk-UA" sz="2400" dirty="0" smtClean="0"/>
              <a:t>		</a:t>
            </a:r>
            <a:r>
              <a:rPr lang="uk-UA" sz="2400" i="1" dirty="0" err="1" smtClean="0"/>
              <a:t>victim</a:t>
            </a:r>
            <a:r>
              <a:rPr lang="uk-UA" sz="2400" i="1" dirty="0" smtClean="0"/>
              <a:t> # </a:t>
            </a:r>
            <a:r>
              <a:rPr lang="uk-UA" sz="2400" i="1" dirty="0" err="1" smtClean="0"/>
              <a:t>insmod</a:t>
            </a:r>
            <a:r>
              <a:rPr lang="uk-UA" sz="2400" i="1" dirty="0" smtClean="0"/>
              <a:t> </a:t>
            </a:r>
            <a:r>
              <a:rPr lang="uk-UA" sz="2400" i="1" dirty="0" err="1" smtClean="0"/>
              <a:t>knark.o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21</a:t>
            </a:fld>
            <a:endParaRPr lang="uk-U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	</a:t>
            </a:r>
            <a:endParaRPr lang="ru-RU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"/>
            <a:ext cx="8077200" cy="564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22</a:t>
            </a:fld>
            <a:endParaRPr lang="uk-U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609600"/>
            <a:ext cx="8643998" cy="54864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uk-UA" sz="2800" dirty="0"/>
              <a:t>		До складу Knark входить безліч утиліт і прийомів. Важливо зауважити, що багато </a:t>
            </a:r>
            <a:r>
              <a:rPr lang="uk-UA" sz="2800" dirty="0" smtClean="0"/>
              <a:t>із </a:t>
            </a:r>
            <a:r>
              <a:rPr lang="uk-UA" sz="2800" dirty="0"/>
              <a:t>специфічних особливостей, </a:t>
            </a:r>
            <a:r>
              <a:rPr lang="uk-UA" sz="2800" dirty="0" smtClean="0"/>
              <a:t>можна </a:t>
            </a:r>
            <a:r>
              <a:rPr lang="uk-UA" sz="2800" dirty="0"/>
              <a:t>змінити, відредагувавши вихідний код програми. Більше того, в будь-який момент ви можете увійти в директорію / proc / knark, щоб дізнатися, які зміни здійснює Knark в системі. Зауважимо, проте, що ця директорія за замовчуванням визначена у вихідних кодах утиліти і може бути перейменована.</a:t>
            </a:r>
            <a:r>
              <a:rPr lang="ru-RU" sz="2800" dirty="0"/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23</a:t>
            </a:fld>
            <a:endParaRPr lang="uk-U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14290"/>
            <a:ext cx="7560840" cy="56886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Loki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4100" dirty="0" err="1" smtClean="0">
                <a:latin typeface="Times New Roman" pitchFamily="18" charset="0"/>
                <a:cs typeface="Times New Roman" pitchFamily="18" charset="0"/>
              </a:rPr>
              <a:t>Loki</a:t>
            </a:r>
            <a:r>
              <a:rPr lang="uk-UA" sz="4100" dirty="0" smtClean="0">
                <a:latin typeface="Times New Roman" pitchFamily="18" charset="0"/>
                <a:cs typeface="Times New Roman" pitchFamily="18" charset="0"/>
              </a:rPr>
              <a:t> можна ставити в приклад як найбільш небезпечний і шкідливий засіб застосування можливостей протоколу ICMP. </a:t>
            </a:r>
          </a:p>
          <a:p>
            <a:pPr marL="0" indent="0" algn="just">
              <a:buNone/>
            </a:pPr>
            <a:r>
              <a:rPr lang="uk-UA" sz="4100" dirty="0" smtClean="0">
                <a:latin typeface="Times New Roman" pitchFamily="18" charset="0"/>
                <a:cs typeface="Times New Roman" pitchFamily="18" charset="0"/>
              </a:rPr>
              <a:t>	LOKI - програма для тунелювання інформації. В якості носіїв корисного навантаження вона використовує пакети ехо-відповіді.</a:t>
            </a:r>
          </a:p>
          <a:p>
            <a:pPr marL="0" indent="0" algn="just">
              <a:buNone/>
            </a:pPr>
            <a:r>
              <a:rPr lang="uk-UA" sz="4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4100" dirty="0" err="1" smtClean="0">
                <a:latin typeface="Times New Roman" pitchFamily="18" charset="0"/>
                <a:cs typeface="Times New Roman" pitchFamily="18" charset="0"/>
              </a:rPr>
              <a:t>Loki</a:t>
            </a:r>
            <a:r>
              <a:rPr lang="uk-UA" sz="4100" dirty="0" smtClean="0">
                <a:latin typeface="Times New Roman" pitchFamily="18" charset="0"/>
                <a:cs typeface="Times New Roman" pitchFamily="18" charset="0"/>
              </a:rPr>
              <a:t> працює, розміщуючи команди всередину ICMP Ping-трафіку, що передається між клієнтом і сервером. Інкапсуляція виконується в процесі передачі ICMP Ping-запиту і отримання відповіді, і при використанні стандартної версії програми передається нешифрований текст.</a:t>
            </a:r>
            <a:endParaRPr lang="uk-UA" sz="4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24</a:t>
            </a:fld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0" y="5925941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/>
              <a:t>https://www.trendmicro.com/vinfo/ru/threat-encyclopedia/malware/trojanspy.win32.loki.smdd.hp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1058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560840" cy="568863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Кілька попереджень, що стосуються використання Loki: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Деймон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Loki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 замовчуванням блокує вас всередині директорії / tmp.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Доброю ідеєю буде здійснювати статичну компіляцію Loki, якщо ви збираєтеся завантажити сервер на машину, на якій немає можливостей компіляції, або з іншими версіями динамічних бібліотек.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Трафік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захоплюється за допомогою програми Ethereal, ICMP-пакети передають інформацію між сервером і клієнтом. За замовчуванням, ця інформація не шифрується. Можна встановити шифрування просто закоментувати рядок CRYPTO_TYPE в make file для того типу шифрування, яке буду використовуватися.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25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058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560840" cy="5688632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Програма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Stcpshell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tcpshell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прихованого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комунікаційного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каналу,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запозичені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Loki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до протоколу TCP.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підроблені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TCP-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пакети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сервером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віртуальної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оболонки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захопленій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машині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Утиліта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проставляється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вихідних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кодах і повинна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скомпільована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компіляції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запущений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такою командою.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attacker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#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gcc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-o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stcpshell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stcpshell.c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Stcpshell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файлів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одного сервера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26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058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29600" cy="1371600"/>
          </a:xfrm>
        </p:spPr>
        <p:txBody>
          <a:bodyPr/>
          <a:lstStyle/>
          <a:p>
            <a:r>
              <a:rPr lang="uk-UA" sz="3200" u="sng" dirty="0"/>
              <a:t>Методи захисту від встановлення </a:t>
            </a:r>
            <a:r>
              <a:rPr lang="uk-UA" sz="3200" u="sng" dirty="0" smtClean="0"/>
              <a:t>віддаленого доступу.</a:t>
            </a:r>
            <a:endParaRPr lang="ru-RU" sz="3200" u="sng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600200"/>
            <a:ext cx="8786874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i="1" dirty="0"/>
              <a:t>Програмно-апаратні методи захисту від віддалених атак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До програмно-апаратних засобів забезпечення інформаційної безпеки засобів зв'язку в обчислювальних мережах   відносяться: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 	·     програмно-апаратні шифратори мережного трафіку;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·     методика </a:t>
            </a:r>
            <a:r>
              <a:rPr lang="uk-UA" sz="2400" dirty="0" smtClean="0"/>
              <a:t>Firewall-ів, </a:t>
            </a:r>
            <a:r>
              <a:rPr lang="uk-UA" sz="2400" dirty="0"/>
              <a:t>реалізована на базі програмно-апаратних засобів;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·     захищені мережні крипто-протоколи;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·     програмні засоби виявлення атак (</a:t>
            </a:r>
            <a:r>
              <a:rPr lang="uk-UA" sz="2400" dirty="0" smtClean="0"/>
              <a:t>I</a:t>
            </a:r>
            <a:r>
              <a:rPr lang="en-US" sz="2400" dirty="0" smtClean="0"/>
              <a:t>P</a:t>
            </a:r>
            <a:r>
              <a:rPr lang="uk-UA" sz="2400" dirty="0" smtClean="0"/>
              <a:t>DS </a:t>
            </a:r>
            <a:r>
              <a:rPr lang="uk-UA" sz="2400" dirty="0"/>
              <a:t>- </a:t>
            </a:r>
            <a:r>
              <a:rPr lang="uk-UA" sz="2400" dirty="0" err="1"/>
              <a:t>Intrusion</a:t>
            </a:r>
            <a:r>
              <a:rPr lang="uk-UA" sz="2400" dirty="0"/>
              <a:t> </a:t>
            </a:r>
            <a:r>
              <a:rPr lang="en-US" sz="2400" dirty="0" smtClean="0"/>
              <a:t>Prevention </a:t>
            </a:r>
            <a:r>
              <a:rPr lang="uk-UA" sz="2400" dirty="0" err="1" smtClean="0"/>
              <a:t>Detection</a:t>
            </a:r>
            <a:r>
              <a:rPr lang="uk-UA" sz="2400" dirty="0" smtClean="0"/>
              <a:t> </a:t>
            </a:r>
            <a:r>
              <a:rPr lang="uk-UA" sz="2400" dirty="0"/>
              <a:t>Systems);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·     програмні засоби аналізу захищеності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·     захищені мережні </a:t>
            </a:r>
            <a:r>
              <a:rPr lang="uk-UA" sz="2400" dirty="0" smtClean="0"/>
              <a:t>ОС</a:t>
            </a:r>
          </a:p>
          <a:p>
            <a:pPr>
              <a:lnSpc>
                <a:spcPct val="90000"/>
              </a:lnSpc>
              <a:buNone/>
            </a:pPr>
            <a:r>
              <a:rPr lang="ru-RU" sz="2400" i="1" dirty="0" err="1" smtClean="0"/>
              <a:t>Proxy</a:t>
            </a:r>
            <a:r>
              <a:rPr lang="uk-UA" sz="2400" i="1" dirty="0" err="1" smtClean="0"/>
              <a:t>-схема</a:t>
            </a:r>
            <a:r>
              <a:rPr lang="uk-UA" sz="2400" i="1" dirty="0" smtClean="0"/>
              <a:t> з додатковою ідентифікацією й аутентифікацією користувачів на </a:t>
            </a:r>
            <a:r>
              <a:rPr lang="ru-RU" sz="2400" i="1" dirty="0" err="1" smtClean="0"/>
              <a:t>Firewall</a:t>
            </a:r>
            <a:r>
              <a:rPr lang="uk-UA" sz="2400" i="1" dirty="0" smtClean="0"/>
              <a:t>-</a:t>
            </a:r>
            <a:r>
              <a:rPr lang="uk-UA" sz="2400" i="1" dirty="0" err="1" smtClean="0"/>
              <a:t>хості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27</a:t>
            </a:fld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619108"/>
          </a:xfrm>
        </p:spPr>
        <p:txBody>
          <a:bodyPr/>
          <a:lstStyle/>
          <a:p>
            <a:pPr algn="ctr"/>
            <a:r>
              <a:rPr lang="uk-UA" u="sng" dirty="0"/>
              <a:t>Віддалений доступ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928670"/>
            <a:ext cx="7693025" cy="4162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400" dirty="0"/>
              <a:t>Засоби віддаленого управління комп'ютерами нині набули великої популярності. Поступово інструменти віддаленого адміністрування почали використовуватися співробітниками різних організацій для роботи зі своїм офісним комп'ютером не виходячи з дому, з домашнього комп'ютера.</a:t>
            </a:r>
            <a:r>
              <a:rPr lang="ru-RU" sz="2400" dirty="0"/>
              <a:t> 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uk-UA" sz="2400" dirty="0"/>
              <a:t>Сучасні програми віддаленого управління офісним комп'ютером надають цілий набір засобів для підключення - прямого, модемного і мережевого.</a:t>
            </a:r>
            <a:r>
              <a:rPr lang="ru-RU" sz="2400" dirty="0"/>
              <a:t> </a:t>
            </a:r>
            <a:endParaRPr lang="ru-RU" sz="2400" dirty="0" smtClean="0"/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</a:pPr>
            <a:r>
              <a:rPr lang="ru-RU" sz="2400" dirty="0" err="1" smtClean="0"/>
              <a:t>Поняття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чорний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хід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необхідні</a:t>
            </a:r>
            <a:r>
              <a:rPr lang="ru-RU" sz="2400" dirty="0" smtClean="0"/>
              <a:t> для: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dirty="0" smtClean="0"/>
              <a:t>  аудитора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dirty="0" smtClean="0"/>
              <a:t>  </a:t>
            </a:r>
            <a:r>
              <a:rPr lang="ru-RU" sz="2400" dirty="0" err="1" smtClean="0"/>
              <a:t>адміністратора</a:t>
            </a:r>
            <a:endParaRPr lang="ru-RU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dirty="0" smtClean="0"/>
              <a:t>  </a:t>
            </a:r>
            <a:r>
              <a:rPr lang="ru-RU" sz="2400" dirty="0" err="1" smtClean="0"/>
              <a:t>розслідувача</a:t>
            </a:r>
            <a:r>
              <a:rPr lang="ru-RU" sz="2400" dirty="0" smtClean="0"/>
              <a:t> </a:t>
            </a:r>
            <a:r>
              <a:rPr lang="ru-RU" sz="2400" dirty="0" err="1" smtClean="0"/>
              <a:t>інцидентів</a:t>
            </a:r>
            <a:endParaRPr lang="uk-UA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3</a:t>
            </a:fld>
            <a:endParaRPr 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9568"/>
            <a:ext cx="8786842" cy="57912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/>
              <a:t>		</a:t>
            </a:r>
            <a:r>
              <a:rPr lang="uk-UA" sz="2600" dirty="0"/>
              <a:t>Віддалений доступ - дуже широке поняття, яке включає різні типи і варіанти взаємодії комп'ютерів, мереж і додатків. Існує величезна кількість схем взаємодії, які можна назвати </a:t>
            </a:r>
            <a:r>
              <a:rPr lang="uk-UA" sz="2600" dirty="0" smtClean="0"/>
              <a:t>віддаленим </a:t>
            </a:r>
            <a:r>
              <a:rPr lang="uk-UA" sz="2600" dirty="0"/>
              <a:t>доступом, але їх об'єднує використання глобальних каналів або глобальних мереж </a:t>
            </a:r>
            <a:r>
              <a:rPr lang="uk-UA" sz="2600" dirty="0" smtClean="0"/>
              <a:t>для </a:t>
            </a:r>
            <a:r>
              <a:rPr lang="uk-UA" sz="2600" dirty="0"/>
              <a:t>взаємодії. Крім того, для віддаленого доступу, як правило, характерна несиметрична взаємодії, тобто з одного боку є центральна велика мережа або центральний комп'ютер, а з іншої - окремий видалений термінал, комп'ютер або невелика мережа, які повинні дістати доступ до інформаційних ресурсів центральної мережі. За останні </a:t>
            </a:r>
            <a:r>
              <a:rPr lang="uk-UA" sz="2600" dirty="0" smtClean="0"/>
              <a:t>роки </a:t>
            </a:r>
            <a:r>
              <a:rPr lang="uk-UA" sz="2600" dirty="0"/>
              <a:t>кількість підприємств, що мають територіально розподілені корпоративні мережі, значно зросла. Тому для сучасних засобів віддаленого доступу дуже важливі хороша масштабованість і підтримка великої кількості видалених клієнтів.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4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1414"/>
            <a:ext cx="8991600" cy="1139825"/>
          </a:xfrm>
        </p:spPr>
        <p:txBody>
          <a:bodyPr/>
          <a:lstStyle/>
          <a:p>
            <a:r>
              <a:rPr lang="ru-RU" sz="2800" b="1" dirty="0" err="1"/>
              <a:t>Програми</a:t>
            </a:r>
            <a:r>
              <a:rPr lang="ru-RU" sz="2800" b="1" dirty="0"/>
              <a:t> </a:t>
            </a:r>
            <a:r>
              <a:rPr lang="ru-RU" sz="2800" b="1" dirty="0" err="1"/>
              <a:t>віддаленого</a:t>
            </a:r>
            <a:r>
              <a:rPr lang="ru-RU" sz="2800" b="1" dirty="0"/>
              <a:t> </a:t>
            </a:r>
            <a:r>
              <a:rPr lang="uk-UA" sz="2800" b="1" dirty="0"/>
              <a:t>доступу та їх застосування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142984"/>
            <a:ext cx="8501122" cy="4357718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uk-UA" sz="2600" dirty="0"/>
              <a:t>		Програми віддаленого адміністрування </a:t>
            </a:r>
            <a:r>
              <a:rPr lang="uk-UA" sz="2600" b="1" dirty="0"/>
              <a:t>-</a:t>
            </a:r>
            <a:r>
              <a:rPr lang="uk-UA" sz="2600" dirty="0"/>
              <a:t> це потужний засіб що надають майже повний контроль над </a:t>
            </a:r>
            <a:r>
              <a:rPr lang="uk-UA" sz="2600" dirty="0" smtClean="0"/>
              <a:t>віддаленим </a:t>
            </a:r>
            <a:r>
              <a:rPr lang="uk-UA" sz="2600" dirty="0"/>
              <a:t>комп'ютером. У випадку якщо зловмисникові вдасться дістати доступ через таку програму, то він зможе зробити з інформацією на цьому комп'ютері усе що завгодно. Найбільш відомі програми віддаленого адміністрування це - </a:t>
            </a:r>
            <a:r>
              <a:rPr lang="uk-UA" sz="2600" dirty="0">
                <a:solidFill>
                  <a:srgbClr val="FF0000"/>
                </a:solidFill>
              </a:rPr>
              <a:t>Back Orifice</a:t>
            </a:r>
            <a:r>
              <a:rPr lang="uk-UA" sz="2600" dirty="0"/>
              <a:t>, </a:t>
            </a:r>
            <a:r>
              <a:rPr lang="uk-UA" sz="2600" dirty="0">
                <a:solidFill>
                  <a:srgbClr val="FF0000"/>
                </a:solidFill>
              </a:rPr>
              <a:t>SubSeven</a:t>
            </a:r>
            <a:r>
              <a:rPr lang="uk-UA" sz="2600" dirty="0"/>
              <a:t>, VNC, </a:t>
            </a:r>
            <a:r>
              <a:rPr lang="uk-UA" sz="2600" dirty="0">
                <a:solidFill>
                  <a:srgbClr val="FF0000"/>
                </a:solidFill>
              </a:rPr>
              <a:t>Netbus</a:t>
            </a:r>
            <a:r>
              <a:rPr lang="uk-UA" sz="2600" dirty="0"/>
              <a:t>, TeamViewer, Remote Office Manager, </a:t>
            </a:r>
            <a:r>
              <a:rPr lang="uk-UA" sz="2600" dirty="0">
                <a:solidFill>
                  <a:srgbClr val="FF0000"/>
                </a:solidFill>
              </a:rPr>
              <a:t>Hamachi</a:t>
            </a:r>
            <a:r>
              <a:rPr lang="uk-UA" sz="2600" dirty="0"/>
              <a:t>, і так далі. Усі ці програми надають можливість віддаленого управління робочим столом комп'ютера, можливість копіювання або видалення файлів і багато що інше, що дуже зручно для системного адміністрування.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5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928670"/>
            <a:ext cx="7693025" cy="416242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uk-UA" sz="2400" dirty="0" smtClean="0"/>
              <a:t>Утиліта  </a:t>
            </a:r>
            <a:r>
              <a:rPr lang="en-CA" sz="2400" b="1" dirty="0" smtClean="0"/>
              <a:t>Virtual Network Computing (VNC)</a:t>
            </a:r>
            <a:r>
              <a:rPr lang="en-CA" sz="2400" dirty="0" smtClean="0"/>
              <a:t> </a:t>
            </a:r>
            <a:endParaRPr lang="uk-UA" sz="2400" dirty="0" smtClean="0"/>
          </a:p>
          <a:p>
            <a:pPr>
              <a:lnSpc>
                <a:spcPct val="90000"/>
              </a:lnSpc>
              <a:buNone/>
            </a:pPr>
            <a:endParaRPr lang="uk-UA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uk-UA" sz="2400" dirty="0" smtClean="0"/>
              <a:t>забезпечує користувачеві повний контроль над віддаленим РС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uk-UA" sz="2400" dirty="0" smtClean="0"/>
              <a:t>не залежить від ОС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uk-UA" sz="2400" dirty="0" smtClean="0"/>
              <a:t>створені для позитиву і при певних дозволах не виявляються брандмауерами і </a:t>
            </a:r>
            <a:r>
              <a:rPr lang="en-CA" sz="2400" dirty="0" smtClean="0"/>
              <a:t>IDS</a:t>
            </a:r>
            <a:endParaRPr lang="uk-UA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uk-UA" sz="2400" dirty="0" smtClean="0"/>
              <a:t>може працювати як веб-сервер - і відповідно керуватися браузером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uk-UA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uk-UA" sz="2400" dirty="0" smtClean="0"/>
          </a:p>
          <a:p>
            <a:pPr>
              <a:lnSpc>
                <a:spcPct val="90000"/>
              </a:lnSpc>
              <a:buNone/>
            </a:pPr>
            <a:r>
              <a:rPr lang="en-CA" sz="2400" dirty="0" smtClean="0"/>
              <a:t>R</a:t>
            </a:r>
            <a:r>
              <a:rPr lang="ru-RU" sz="2400" dirty="0" err="1" smtClean="0"/>
              <a:t>admin</a:t>
            </a:r>
            <a:r>
              <a:rPr lang="ru-RU" sz="2400" dirty="0" smtClean="0"/>
              <a:t>, </a:t>
            </a:r>
            <a:r>
              <a:rPr lang="en-US" sz="2400" dirty="0" err="1" smtClean="0"/>
              <a:t>TeamViewer</a:t>
            </a:r>
            <a:r>
              <a:rPr lang="ru-RU" sz="2400" dirty="0" smtClean="0"/>
              <a:t> – як </a:t>
            </a:r>
            <a:r>
              <a:rPr lang="ru-RU" sz="2400" dirty="0" err="1" smtClean="0"/>
              <a:t>приклади</a:t>
            </a:r>
            <a:endParaRPr lang="uk-UA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6</a:t>
            </a:fld>
            <a:endParaRPr 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371600"/>
          </a:xfrm>
        </p:spPr>
        <p:txBody>
          <a:bodyPr/>
          <a:lstStyle/>
          <a:p>
            <a:pPr algn="ctr"/>
            <a:r>
              <a:rPr lang="uk-UA" u="sng" dirty="0" err="1"/>
              <a:t>Backdoor</a:t>
            </a:r>
            <a:endParaRPr lang="uk-UA" u="sng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142984"/>
            <a:ext cx="8715404" cy="5526104"/>
          </a:xfrm>
        </p:spPr>
        <p:txBody>
          <a:bodyPr/>
          <a:lstStyle/>
          <a:p>
            <a:r>
              <a:rPr lang="uk-UA" sz="2800" u="sng" dirty="0" err="1"/>
              <a:t>Backdoor</a:t>
            </a:r>
            <a:r>
              <a:rPr lang="uk-UA" sz="2800" u="sng" dirty="0"/>
              <a:t> (Чорний вхід): </a:t>
            </a:r>
            <a:r>
              <a:rPr lang="uk-UA" sz="2800" dirty="0"/>
              <a:t>клас програм, які відкривають зловмисникам доступ до чужої системи, як правило по </a:t>
            </a:r>
            <a:r>
              <a:rPr lang="uk-UA" sz="2800" dirty="0" smtClean="0"/>
              <a:t>своїх власних протоколах, </a:t>
            </a:r>
            <a:r>
              <a:rPr lang="uk-UA" sz="2800" dirty="0"/>
              <a:t>рідше за </a:t>
            </a:r>
            <a:r>
              <a:rPr lang="uk-UA" sz="2800" dirty="0" smtClean="0"/>
              <a:t>існуючими </a:t>
            </a:r>
            <a:r>
              <a:rPr lang="uk-UA" sz="2800" dirty="0"/>
              <a:t>(шляхом внесення змін в налаштування системи</a:t>
            </a:r>
            <a:r>
              <a:rPr lang="uk-UA" sz="2800" dirty="0" smtClean="0"/>
              <a:t>).</a:t>
            </a:r>
          </a:p>
          <a:p>
            <a:endParaRPr lang="uk-UA" sz="1400" dirty="0"/>
          </a:p>
          <a:p>
            <a:r>
              <a:rPr lang="uk-UA" sz="2800" dirty="0"/>
              <a:t>Даний клас програм призначений для прихованого віддаленого управління чужим комп'ютером. За своєю функціональністю Backdoor багато в чому нагадують різні системи віддаленого адміністрування, що розробляються фірмами-виробниками програмних продуктів.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7</a:t>
            </a:fld>
            <a:endParaRPr 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928670"/>
            <a:ext cx="7693025" cy="4095758"/>
          </a:xfrm>
        </p:spPr>
        <p:txBody>
          <a:bodyPr/>
          <a:lstStyle/>
          <a:p>
            <a:r>
              <a:rPr lang="uk-UA" sz="2800" dirty="0"/>
              <a:t>Подібні програми отримують доступ до віддаленого комп'ютера навіть при розмежованому доступі. Програма, що працює в прихованому режимі, дозволяє зловмисникові отримати практично необмежені права</a:t>
            </a:r>
            <a:r>
              <a:rPr lang="uk-UA" sz="2800" dirty="0" smtClean="0"/>
              <a:t>.</a:t>
            </a:r>
          </a:p>
          <a:p>
            <a:endParaRPr lang="uk-UA" sz="1400" dirty="0"/>
          </a:p>
          <a:p>
            <a:r>
              <a:rPr lang="uk-UA" sz="2800" dirty="0"/>
              <a:t>За допомогою «бекдорів» можна отримати доступ до особистих даних користувачів. Проте частіше всього «бекдори» використовуються для інфікування інших комп'ютерів вірусами і черв'яками.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8</a:t>
            </a:fld>
            <a:endParaRPr 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371600"/>
          </a:xfrm>
        </p:spPr>
        <p:txBody>
          <a:bodyPr/>
          <a:lstStyle/>
          <a:p>
            <a:pPr algn="ctr"/>
            <a:r>
              <a:rPr lang="uk-UA" u="sng" dirty="0"/>
              <a:t>Можливості </a:t>
            </a:r>
            <a:r>
              <a:rPr lang="en-US" u="sng" dirty="0"/>
              <a:t>Backdoor</a:t>
            </a:r>
            <a:endParaRPr lang="uk-UA" u="sng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285860"/>
            <a:ext cx="8786874" cy="4162425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uk-UA" sz="2800" dirty="0"/>
              <a:t>Ці програми дозволяють робити з комп'ютером практично все що завгодно</a:t>
            </a:r>
            <a:r>
              <a:rPr lang="uk-UA" sz="2800" dirty="0" smtClean="0"/>
              <a:t>:</a:t>
            </a:r>
          </a:p>
          <a:p>
            <a:pPr>
              <a:lnSpc>
                <a:spcPct val="80000"/>
              </a:lnSpc>
              <a:buNone/>
            </a:pPr>
            <a:endParaRPr lang="uk-UA" sz="800" dirty="0"/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uk-UA" sz="2800" dirty="0"/>
              <a:t>Бачити робочий стіл користувача і всі його дії, управляти курсором мишки, приймати чи надсилати файли, запускати і знищувати їх, стирати інформацію, перезавантажувати комп'ютер.</a:t>
            </a:r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uk-UA" sz="2800" dirty="0"/>
              <a:t>Деякі </a:t>
            </a:r>
            <a:r>
              <a:rPr lang="uk-UA" sz="2800" dirty="0" err="1"/>
              <a:t>бекдори</a:t>
            </a:r>
            <a:r>
              <a:rPr lang="uk-UA" sz="2800" dirty="0"/>
              <a:t> дозволяють задіяти мікрофон і web-камеру підключені до комп'ютера і шпигувати за особистим життям користувача. У зв'язку з імовірністю такої загрози деякі фірми-виробники випустили серію web-камер які мають об'єктиви що закриваються або повертаються до низу.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31D96-E23D-44C8-AFB2-DA02E14C2627}" type="slidenum">
              <a:rPr lang="uk-UA" smtClean="0"/>
              <a:pPr>
                <a:defRPr/>
              </a:pPr>
              <a:t>9</a:t>
            </a:fld>
            <a:endParaRPr 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1636</TotalTime>
  <Words>974</Words>
  <Application>Microsoft Office PowerPoint</Application>
  <PresentationFormat>Экран (4:3)</PresentationFormat>
  <Paragraphs>126</Paragraphs>
  <Slides>27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Текстура</vt:lpstr>
      <vt:lpstr>засоби віддаленого доступу.   Програми створення   “Чорного входу “. </vt:lpstr>
      <vt:lpstr> Віддалений доступ  VNC  Netbus  Back Orifice  SubSeven  Knark  Loki  Stcpshell  Методи захисту від встановлення  програм створення “чорного ходу”.</vt:lpstr>
      <vt:lpstr>Віддалений доступ</vt:lpstr>
      <vt:lpstr>Слайд 4</vt:lpstr>
      <vt:lpstr>Програми віддаленого доступу та їх застосування</vt:lpstr>
      <vt:lpstr>Слайд 6</vt:lpstr>
      <vt:lpstr>Backdoor</vt:lpstr>
      <vt:lpstr>Слайд 8</vt:lpstr>
      <vt:lpstr>Можливості Backdoor</vt:lpstr>
      <vt:lpstr>Слайд 10</vt:lpstr>
      <vt:lpstr>Принцип роботи</vt:lpstr>
      <vt:lpstr>Слайд 12</vt:lpstr>
      <vt:lpstr>Слайд 13</vt:lpstr>
      <vt:lpstr>Netbus</vt:lpstr>
      <vt:lpstr>Графічний інтерфейс Netbus</vt:lpstr>
      <vt:lpstr>Функціональні можливості програми</vt:lpstr>
      <vt:lpstr>Back Orifice – BO 2000</vt:lpstr>
      <vt:lpstr>Слайд 18</vt:lpstr>
      <vt:lpstr>SubSeven</vt:lpstr>
      <vt:lpstr>Слайд 20</vt:lpstr>
      <vt:lpstr>Knark</vt:lpstr>
      <vt:lpstr>Слайд 22</vt:lpstr>
      <vt:lpstr>Слайд 23</vt:lpstr>
      <vt:lpstr>Слайд 24</vt:lpstr>
      <vt:lpstr>Слайд 25</vt:lpstr>
      <vt:lpstr>Слайд 26</vt:lpstr>
      <vt:lpstr>Методи захисту від встановлення віддаленого доступу.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 Основні напрями досліджень в традиційній і комп’ютерній лексикографії</dc:title>
  <dc:creator>Customer</dc:creator>
  <cp:lastModifiedBy>User</cp:lastModifiedBy>
  <cp:revision>155</cp:revision>
  <dcterms:created xsi:type="dcterms:W3CDTF">2012-10-09T19:54:20Z</dcterms:created>
  <dcterms:modified xsi:type="dcterms:W3CDTF">2021-11-30T15:36:51Z</dcterms:modified>
</cp:coreProperties>
</file>