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355" r:id="rId2"/>
    <p:sldId id="257" r:id="rId3"/>
    <p:sldId id="312" r:id="rId4"/>
    <p:sldId id="476" r:id="rId5"/>
    <p:sldId id="258" r:id="rId6"/>
    <p:sldId id="481" r:id="rId7"/>
    <p:sldId id="459" r:id="rId8"/>
    <p:sldId id="460" r:id="rId9"/>
    <p:sldId id="479" r:id="rId10"/>
    <p:sldId id="480" r:id="rId11"/>
    <p:sldId id="458" r:id="rId12"/>
    <p:sldId id="461" r:id="rId13"/>
    <p:sldId id="482" r:id="rId14"/>
    <p:sldId id="259" r:id="rId15"/>
    <p:sldId id="483" r:id="rId16"/>
    <p:sldId id="484" r:id="rId17"/>
    <p:sldId id="443" r:id="rId18"/>
    <p:sldId id="487" r:id="rId19"/>
    <p:sldId id="486" r:id="rId20"/>
    <p:sldId id="39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9" autoAdjust="0"/>
  </p:normalViewPr>
  <p:slideViewPr>
    <p:cSldViewPr>
      <p:cViewPr varScale="1">
        <p:scale>
          <a:sx n="78" d="100"/>
          <a:sy n="78" d="100"/>
        </p:scale>
        <p:origin x="152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69B3BE-FFB2-4C60-B162-4F26B186CC2F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06FA9F-F665-4553-9768-D5B2F2F0127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874D7-22A1-44B7-9B58-61347C1E2452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A8FD9-8320-4120-8793-22F5AE2CB91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AFAD-ABDC-4710-A422-97C285750EB0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02010-138B-47E7-BD75-D6DF78185E9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04497-DA8E-4541-A6F3-D61C87B3222C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3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912B-2DE5-49A6-AB95-F6F488E9E7E7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15D8E-8B09-4B3C-A2CE-750E4D1BF9CF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B59B2-BE54-4F83-880D-8421620B20C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CD8832-647E-4416-9858-36C1461A5D7E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BDAC8D-F5C0-44CD-AC58-97D98539811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B109B-EA83-4E5D-BD70-0F6CE93FCDA5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29EAD-88CB-4222-8C97-5DF43044EBD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8B939-223E-4A24-BBAC-3D06A760E9D8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315D3-0BC5-42CC-834D-223705A1A6EA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748E0-6D5B-4802-BCA1-9FD2B118DDB2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A522A-C76A-47C5-8A01-FB4A44DB7566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AC4A14-9DB2-4909-9757-D51C8BB77C99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CDBE0D-2398-4A7E-9D58-B0A14B565BD2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AB118-65C7-4C30-8F86-08C0812D1600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CAE6B-A2C8-43BE-BF31-E09E3084A12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81F705-BC8C-4477-A277-5E4136F15AEA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77CB3E-E7A8-4528-AA7A-3C011BB51C2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BDC66797-3670-4D07-A738-0F41A055D7E6}" type="datetimeFigureOut">
              <a:rPr lang="ru-RU"/>
              <a:pPr>
                <a:defRPr/>
              </a:pPr>
              <a:t>01.04.2025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7FC4C9E6-D6A6-4734-A98E-CA86CD81861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6" r:id="rId2"/>
    <p:sldLayoutId id="2147483728" r:id="rId3"/>
    <p:sldLayoutId id="2147483725" r:id="rId4"/>
    <p:sldLayoutId id="2147483724" r:id="rId5"/>
    <p:sldLayoutId id="2147483723" r:id="rId6"/>
    <p:sldLayoutId id="2147483729" r:id="rId7"/>
    <p:sldLayoutId id="2147483722" r:id="rId8"/>
    <p:sldLayoutId id="2147483730" r:id="rId9"/>
    <p:sldLayoutId id="2147483721" r:id="rId10"/>
    <p:sldLayoutId id="2147483720" r:id="rId11"/>
    <p:sldLayoutId id="2147483719" r:id="rId12"/>
  </p:sldLayoutIdLst>
  <p:transition spd="slow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Місце для вмісту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b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dk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uk-UA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Львівський державний університет безпеки життєдіяльності</a:t>
            </a:r>
            <a:br>
              <a:rPr lang="ru-RU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uk-UA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МІЖНАРОДНЕ ГУМАНІТАРНЕ ПРАВО </a:t>
            </a:r>
          </a:p>
          <a:p>
            <a:pPr indent="357188" algn="ctr" fontAlgn="auto">
              <a:spcAft>
                <a:spcPts val="0"/>
              </a:spcAft>
              <a:defRPr/>
            </a:pPr>
            <a:br>
              <a:rPr lang="ru-RU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1: «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Міжнародне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гуманітарне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право і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міжнародне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право прав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людини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права,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indent="357188"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  <a:p>
            <a:pPr indent="357188"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endParaRPr lang="uk-UA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defRPr/>
            </a:pP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i="1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7" descr="5-1_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688" y="3933056"/>
            <a:ext cx="5687665" cy="2851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AutoShape 5"/>
          <p:cNvSpPr>
            <a:spLocks noChangeArrowheads="1"/>
          </p:cNvSpPr>
          <p:nvPr/>
        </p:nvSpPr>
        <p:spPr bwMode="auto">
          <a:xfrm>
            <a:off x="5940425" y="6453188"/>
            <a:ext cx="1727200" cy="4048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Міжнародне гуманітарне право та міжнародне право прав людини: визначення понять.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№2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1514074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54013" algn="just">
              <a:buNone/>
            </a:pP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прав </a:t>
            </a:r>
            <a:r>
              <a:rPr lang="ru-RU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регіональному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національному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4013" algn="just">
              <a:buNone/>
            </a:pPr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 гуманітарне право (право війни, право збройних конфліктів)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сукупність міжнародно-правових норм і принципів, які регулюють захист жертв війни, а також обмежують методи і засоби ведення війни.</a:t>
            </a:r>
          </a:p>
        </p:txBody>
      </p:sp>
    </p:spTree>
    <p:extLst>
      <p:ext uri="{BB962C8B-B14F-4D97-AF65-F5344CB8AC3E}">
        <p14:creationId xmlns:p14="http://schemas.microsoft.com/office/powerpoint/2010/main" val="3787249766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/>
          <a:lstStyle/>
          <a:p>
            <a:pPr marL="0" indent="354013" algn="just">
              <a:buNone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право, яке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неміжнародного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зобов’язують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воюючі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збройного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54013" algn="just">
              <a:buNone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прав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низки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норм,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розраховувати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компенсацію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те,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є людьми.</a:t>
            </a:r>
          </a:p>
        </p:txBody>
      </p:sp>
    </p:spTree>
    <p:extLst>
      <p:ext uri="{BB962C8B-B14F-4D97-AF65-F5344CB8AC3E}">
        <p14:creationId xmlns:p14="http://schemas.microsoft.com/office/powerpoint/2010/main" val="1236187339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uk-UA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Взаємодія МГП та МППЛ. Роль принципу 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lex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specialis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№3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9073321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00600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uk-UA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збройного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конфлікту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міжнародне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гуманітарне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право та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міжнародне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право прав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доповнюючи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одне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одного.</a:t>
            </a:r>
          </a:p>
          <a:p>
            <a:pPr marL="0" indent="354013" algn="just" eaLnBrk="1" hangingPunct="1">
              <a:buNone/>
            </a:pP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збройного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конфлікту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МГП є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спеціалізованою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галуззю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права, але право прав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братися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в тих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носить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додатковий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конкретної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ситуації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472608"/>
          </a:xfrm>
        </p:spPr>
        <p:txBody>
          <a:bodyPr/>
          <a:lstStyle/>
          <a:p>
            <a:pPr marL="0" indent="354013" algn="just" eaLnBrk="1" hangingPunct="1">
              <a:buNone/>
            </a:pP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декларація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1948 року та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Женевські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конвенції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1949 року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розроблені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прийняті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, але в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контекстах і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інституціями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, без будь-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цими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ініціативами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354013" algn="just" eaLnBrk="1" hangingPunct="1">
              <a:buNone/>
            </a:pP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Дипломатична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конференція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1974–1977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розробила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прийняла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8 червня 1977 року,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підтверджує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міжнародним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правом прав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міжнародним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>
                <a:latin typeface="Times New Roman" pitchFamily="18" charset="0"/>
                <a:cs typeface="Times New Roman" pitchFamily="18" charset="0"/>
              </a:rPr>
              <a:t>гуманітарним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 правом.</a:t>
            </a:r>
          </a:p>
          <a:p>
            <a:pPr marL="0" indent="354013" algn="just" eaLnBrk="1" hangingPunct="1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2969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Місце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МГП і МППЛ та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інших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галузей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системі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міжнародного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права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№4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8435816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 міжнародне право охоплює дві галузі, які пов’язані зі збройним конфліктом: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 ad bellum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 in bello.</a:t>
            </a:r>
          </a:p>
          <a:p>
            <a:pPr indent="354013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 ad bellum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заборона війни як засобу вирішення спорів між державами. Основним джерелом цієї заборони є Статут ООН, який забороняє погрозу силою або її застосування в міжнародних відносинах, за винятком тих обставин, які можуть виправдати таке застосування сили: зокрема індивідуальна і колективна самооборона та застосування колективних заходів відповідно до глави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Статуту ООН.</a:t>
            </a:r>
          </a:p>
        </p:txBody>
      </p:sp>
    </p:spTree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476803"/>
            <a:ext cx="820891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іншого боку, норми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 in bello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гуманітарних міркувань накладають обмеження на ведення бойових дій під час усіх видів збройних конфліктів з метою обмежити страждання та руйнування після початку збройного конфлікту.</a:t>
            </a:r>
          </a:p>
          <a:p>
            <a:pPr indent="354013" algn="just"/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Женевські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винятковий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коли на кону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конфліктах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будь-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гуманітарного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прав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право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біженців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кримінальне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та право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176311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EE5C8D-0A53-4564-B6FB-4A621EE1D977}"/>
              </a:ext>
            </a:extLst>
          </p:cNvPr>
          <p:cNvSpPr txBox="1"/>
          <p:nvPr/>
        </p:nvSpPr>
        <p:spPr>
          <a:xfrm>
            <a:off x="467544" y="382012"/>
            <a:ext cx="820891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МГП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Женевських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воєнними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635919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428625" y="1484784"/>
            <a:ext cx="8247831" cy="4392488"/>
          </a:xfrm>
        </p:spPr>
        <p:txBody>
          <a:bodyPr/>
          <a:lstStyle/>
          <a:p>
            <a:pPr algn="just" eaLnBrk="1" hangingPunct="1"/>
            <a:r>
              <a:rPr lang="ru-RU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гуманітарного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права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права прав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uk-UA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Міжнародне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гуманітарне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право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міжнародне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право прав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понять.</a:t>
            </a:r>
          </a:p>
          <a:p>
            <a:pPr algn="just" eaLnBrk="1" hangingPunct="1"/>
            <a:r>
              <a:rPr lang="ru-RU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МГП та МППЛ. Роль принципу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lex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specialis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uk-UA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МГП і МППЛ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права.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86000" y="571500"/>
            <a:ext cx="4643438" cy="78581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AutoShape 2" descr="data:image/jpeg;base64,/9j/4AAQSkZJRgABAQAAAQABAAD/2wCEAAkGBxQSEBAUEBQUFBUUFBQVFBgUFBUUFRgVFxQWFhUUFRQZHSggGBolHBQVITEhJSkrLi4uFx8zODMsNygtLisBCgoKDg0OGhAQGi4mICYsLDIsLCwsLCwsLCwsLCwsLC0sLC8sLCwtLC8sLCwsLCwsLCwsLCwsLywsLCwsLCwsLP/AABEIAMIBAwMBEQACEQEDEQH/xAAbAAEBAAMBAQEAAAAAAAAAAAAAAQMEBQIGB//EADoQAAICAQIEBQIEAwcEAwAAAAECABEDEiEEEzFBBSJRYXEygUKRofAUUrEGI4LB0eHxM2JykhVDU//EABoBAQADAQEBAAAAAAAAAAAAAAABAgMEBQb/xAAzEQACAgECBAIJBAIDAQAAAAAAAQIRAwQhEjFBURNxBRQiMmGBobHBkdHh8BVCUmLxI//aAAwDAQACEQMRAD8A/YJYqIBJIEgEkkCCSQCQQSASAIBDAPJgEMAkAkkghgEMAkAQCSQyGQBJIBkEkkkCAIAgCAIAgCAIB0pQuIBJIEgEkkCCSQCQQSASAIBDAPJgEMAkAkkghgEMAkAQCSQyGQBJIBkEkkkCAIAgCAIAgCAIB0pQuIBJIEgEkkCCSQCQQSASAIBDAPJgEMAkAkkghgEMAkAQCSQyGQBJIBkEkkkCAIAgCAIAgCAIB0pQuIBJIEgEkkCCSQCQQSAehjMmmYvNFGIuNWk7Grr1HSx69vzHrI5OjSM1JWimCx5MAhgEgEkkEMAhgEgCASSGQyAJJAMgkkkgQBAEAQBAEAQBAOlKFxAJJAkAkkgx8RmVF1OaFqt+7MEX9WEN0rZVzV11Jmy6WQEbOSA3YN1Cn53o+1dxIbqr6lI5VK6NbLxDfxmPGK0cnI7it7141x79v/smeTI45YQXW7+RWDlOEmzOvDMOIZ78jY1Uizs6MxDAdNw9H/xE0cH4nEntW/4Mlk9hx6nP5GrjMxyFjoTEcK6mCqp1amCg1qLKwJ60FE5skHPUJNukrpbW769+mx0YVHw/iZvHX0rw79xnxKPcZW5TD4p7/wAI9JpqpcGPj7V96MsO2ThNwzY6TyYBDAJAJJIIYBCZKTZHEjBxfFLjALd/SaY8TyXRllzLHVo1W8Yx+5+01Wkl1aMfW10iyJ4vjJA3HuRJellWzJWrV7ql3N+5ynWhBAMgkkkgQBAEAQBAEAQBAOlKFzy7gVZAs0L2s+g99jBFq6Jmyqis+RlRVFszEKoHqSdgJbpbMpZadJWzS4/j64Z82E2E85JB3RGByUD/ANoaj8TKWRPG543f15FVklxqMtjN4lhZ8Y5R8yvjdd6vS4JBPoVDD7yZLxMfsvyKuXBl3NLxfA2XiOHRg3IVXd/MVV8toMKGj5h/1G0nawvWY6uMsnDjVpN+012rl83RbT1bb59DqFQwphYsHf1BsfqLnUltRXLCvaRw83FBOM4vId9GHh8QF/ivLkb9MifpMYY3l1iXaP3f8ELKsWG+rfIeOeIKcPD5AyhxlxOqF6Lkk42GkG3rWWr1QHtLauoJ26prrXX9iuG3yXcD+0SGi2IlwCNitC+u7EEA0Nt+k2zwyQlcYOS6NV+WimN7e9Rqfx4zZseTiGCriJbHix2y6yCvMyZCAWIUmlAAGonzGiOd6PU6lrjSjBO6tW65XzSX6msc+LFytvyO9h4hXFoQf6/cTonjlB+0jbHlhNeyz2ZQ0ITAPJMAmqSQcvxjxAp5U6kdfSdmnwpriZxajLLi4I/M4T5mPVifvO1bcjkcF1GTMzVqJNdLgsoo8QSAYDO/4TxmoaCKKqP/AF6Db99JwanGou11OrS5XJOL6HRnMdRIAgCAIAgCAIAgCAIBm8S4/l4DlRQ9FAAWKDzOqWWo0Bqs7dpTLPw8bnV0jnalLJw2a/iZZ+EZyBzMdZQEutWJhkCgnffTX3mclLLhdqn2v9NwkseVIzsycQoRsepDpezVWrB0brf1KpFdxJTWbGk1akvuTkXBLiTLwfGjM3EJo8mNziskEOdI5lDsATp37g/ecc4cTxxXu15b9P0KZFKlOXU1/A+KrhwuVgOTeJmYgWcTHGWJPS9IP+KV03sw4H/q2vl0+hfMrakupq+E8eP4QBg2cLqxgqQ7ZAjlA+pmAbUFDaie/WZ4s68OVu6bW2/2+BeeFtpx2PY43OuJiFVSCdPMOtglbawhpmu+jdrveWwzzZNoQ8uJ19rGZJLik/0PmmJJcklmdy7saBZiAo8o2ACoqgeiiyTZnpaLSzw8U8juUq5cklyS+5yZcilSS2QVqutr61sT950T02Gc/ElBN92iinJKkyTcqIBl4fOUNr1lZRUlTRG6dp0zePjLaQKF9zMvVsd2aePlqr+Z6w+Mn8QHTt6yJaaD5Ex1GSPPcvCeLGzzOnX3HtIyaZNezzENROD9rdfn9jZPjCejflM/VH3NPW/+rOb4vlDZLU2KE6cUXGCTOeU1ObkuRpTQCAIAgHf8K4hdAFgGzfa9/wB/lOHPim5OSVo6NPlhGHDJ0zeTID9JB+JzyhKPNHTDJGfuuz1KlxAEAQBAEAQBAEAQDJxnBnLwuXGCFLowUncAkeU17HeVyQ44OPdUc0pVkvsRfEsKNy+arOSAVTzsCdvMqWVHudpn42PEoxnJX58yZKeR2kaQyvgyNgworKExtj1uUVMYBx6QQGZyChP+IbzKeR4moQhe226XmXjHxVbZ54Hgzjw6NZDMzu7p5SWyZGyPV3QJY+9SMWHIoSt1KTvbeu3P4G0lF0q2Rlw8GirQF22slychLfzFnJJOw/KWjpIKLjP2rdu/7RPF2M86IQjBVFUvgQ3fMEX1l06dlZK1TPmOO4fQ5W77j7z1IS4oqR5fDwycX0NeXJEAQBAEAQBAEAQBAEAQBAEiwbnhfElHAvZjR/1mWaHHFlsc+Caf6n0c809IQBAEAQBAEAQBAEA1fGMbZcS4QilSyMxdqFLkVyugKddgEEGhRnLq3OUHCEbv41X5IjBKfE2bGLGFAVAFUdAoAA+wl8WmxYvcil/e5Zyb5mPFwqKzMB5m+piSzEXdamJNe3SI6eMZ8e7e/Nt8+wvajNNyBAEAQleyIbS3Z894vmVn8vYVc9LFBxgkzzZyU5uS5GjNCBJAkAQBJAkASQIsCLAiwIsCLAgFEgHpdjBElaOyvjAsWu3c3OV6XbZnQtVLrHY2W8QxgXq/QzL1aZq9Vj6X+hhw+KqWoggE0D+m8vPTVG0ykNS3KpKkzoTlOsQBAEAQBAEAQBAEAQBAEJWG6VnD8Q40uSF2X+s9LHjUF8TzJzeV2+XRGhomgoaIFDRAomiBQ0QKGiBQ0QKLogUTRAoaYFE0QKLogUNEgiiaIJo9okMUXTFkjTAoaYA0xZDjaOknijDTYuhv6k+tzD1eBos2Vdv3N3F4ghreiex/1mMtNNctzaOqh/tsbQPpMGmuZ0Jpq0JBIgCAIAgCAIAgCAa3iGSkodW2+3eb6eNy4uxzamT4VFdTkcuddmHCTlybJocuRYocuLIonLixQ5cWKHLixReXFiicuLFDlxYocuLFE5cWKHLixQ5cWKHLixRQkmxQ0SBQ0QKGiBQ0QKGiBQ0QKMmHKy/SahpS94o04puG3kdrh2JRSasgHaefNJSaR6GNtwTbMkqXEAQBAEAQBAEA0OJYse1KTXv6zthFQj8WcLbyTvorMPKk2X4Ryo4hQ5ccQocqTZFDlRZPCTlRYocqLIocqLJ4RyoscI5UWRQ5cWTwk5UWOEvKiyKJyosUOVFihyosUTlxZFF5cWTROXFihyosUOVFiicqExR4yKR0r7kgfoDLx3Mcjcf3Oxw2PSigG6HX17kzz5y4pNs78cVGKSMkqXEAQBAEAQBAPGZ6Vj6D/iXxx4pJGeaXDBswLhoATolK3ZlCHDFI9cuRZaicuLFA44sUTlxxCi8qTYNfJxGMdXF+l2fgAS1My8WHR35bnvC6t9J3HUdCPkSGmty0Zxk6+hl5ciy9DlxYJyosUOVFiicuLFDlRYocqLFDlRxChyosihyosmhyo4hQ5UWKJyosihy44hQ5UWKMRxDmY9YBBsAEWA1XdfYj7xNtwdGdLxVa5/c6M5DsEAQBAEAQBAEAEXsYug1ezNZqx7/g72T5fQj29p0Rnx7Pn9zmlHwt17vbt5fsU8bjHVgPkEf1luCX9Y8aHX7MHjMe3nU30o2T9hJ4Jdh4+PozLjdWFg7Dr2r5vpKtNF1OLVmH+NTfSS1ddClvtsOsnha57FPGj0t+SMIXJl63iTt05h9zey/Bs/Eh5Yw2juR4c8nvbLsufzNvh8CoqqooKKHr9z3J6zncm3bOlRSVIZcIar6joR1H3/yloTcXsVnjU1uY9OT1T4o7/e9v1mqyQ7fUy8PKuq/T+TJgcMDsRRqmFH/iS1XUmE+LpTMmiRZcaJFihok2KBSRYommLFIaI4hQ0RxChokcSJoaI40KGiR4iHCNMeJHuKIQJV54rqOBnmxdWL9JbxFXF0I2uuph4nc4wOpcH7L5j+gloZE4yopkj7UV8fsbUwNxAEAQBAEAQBAEAQBAIqAGwAD7CAYuI4RX+ofNEix6Guo9peOSUVSZnPDCbuSMqqAAAKA2AGwA9AJQ0pFgCAIAgHO4vimxuaqjVX8TzvSmtz6aMHjjcd7fxv8AYvpcUMmSak99q8qMR8RftX5Txn6b1L5JHd6nBdSJ4qx2sH8v36SP8xqfgT6pA9PxuTSW3CgWWqgPez0k+v66acop13rYh4cKdN7+Z5TjMl9Zzf5bU3uy/quMNxr+v7/YiXpTUtcx6tjPJ4h/5j6yj9J6n/mW9Xx9jz/Fsfxe3Xe/tH+R1de8T4GPsVcz/wA3X1J/pI9e1HWQ8CHYjcQ3r8122uZy1md/7E+FDseeab2PxKes5r95k+HDsezmb1/f7uWery/8iPCh2PKBmYKOp9TQqrueh6O0c9Y5PJNqK7c230ObVZ/CajBJyffp8To8PwChaemJNk7j4APUAD/P1n1ylwpRjySpHlrDF7y3b3syYeDRW1KDdVuxIHwCYcm1RMccYu0Z5U0EAQBAEAQBAEAQBAEAQBAEAQBAEAoEA8cX4c2RaoA9tX69N5Eo8UJQfJpownOPFGS5ppnN4DwvGMz4HY60TGw0nTrUj6rHTdWH2vvt4cfR2LxvDyS35quVfwds9bk4OKK2+Jn8E4IYW4k5VBOOiGI/BRbUpPQEAfBBHa51aPRLHOfGk99m10MtTqXkjHhfma/9nFOXw84Mn1tw9G+5yYhqI/xMT95n6LzrNHJjfd15NkaqDhKM/wC2c3hOKL41bsyBgCCAdS6rs+tz5rgqNHsxdqz1kyEFio3oADbups9fbp8G5NJUySnIdtWxIFHSR6+/tIcVzYXwMWIaFIA6NrJ2B8xbvf2v5+YpT3Fuz3izAkb2QoDDuD6kevTsbIPaJQrcmzLjyWa3qtN+5q9z0O/buZVRXMhnjBlUfisG9BBuwBu3v/tJlG3uHyMmVyxC4we9UNzXXY9B7k10npaf0Pmzq37Me7X2XU48uuxwfDH2n2X57G74dwjq+pxXlI3IJ30+hPpPodFo46THKCnxW0+VVXzOHJklmyKbjVJ9b7HTnUBAEAQBAEAQBAEAQBAEAQBAEAQDIuFj2/PaCjyRRjfZtJ2NWB6joSPXt+Y9ZFkxkpcjYUoqqXoamCi7+pm0qPuaEltJbmM5y4qRp4SyPoc2y7q386Xs3yOh+x2sSkW06f8AUaxanEnj6W/DWz8tmZGVXdASyakLFSCR/dla6eeY6qMpKKTaV71s6/8AaM9PVtNHF47HycqLgVcYI1eRaJYMPStyC25voJ5npHTwwLHPGva33t3tXfmdullxznGXLb8nX8f4lj4dxJYFHbE+Nb28+QctKHuzrPShnl6u8mRU0n9EcTxxWbhi7Vmhw+DSzNk5mPHpKnlsyHbcEBPNZoDYXZG85ND6N8LH4k5+1XTt8XX2N9RqpSqKjtfN87OXmULr5aacamsWoFWGJca0KvUPMWFHc1Znk6rClJzxr2G+bvm+fPn3s7tLmUlwN+0jFxGe3oVuSzKDuCNgCO30mzt2nJw0tzqTNnKDZNhlUte+ohaBUE9+/T2q++fBuOI8sNX2IN2QAAQdBa6NEn16jp3i1zSJTMmPTy+y7bkCww6bVuD0395oo5OC+F1y5de3mVc4p1xL+D1j4RntlT2BpT3PTV879v8AL2sHoSbSeWfD3VWcE/SF7Y4Wu90n+TbweC0Fsi+h62FJBIDeprrQ6+09bBo9Ngdwjuurd79+3lXI5ck8+VVOW3VLb5d/Ozq4sKr9KgfA/qe86HJy5iMVFUke5BYQBAEAQBAEAQBAEAQBAEAQCiAXi10aGG6E059LoK3xex+QegMrJ8O5lHJbaZg4zIRxuBVNKuHM7gdCTkwqhPrQGT85jmm1lxwXW2/kv5RGNcUJNmXxdAHxZMmflYlDAjmHGGclShsEatg40nrfSWzxbp8fClz5fczxNK1w2zD4kAXx8VrBxY8TigP/ANGTVkZv5VGMbf8Akd9hKTanw5IyXCrb+O326mmJqLcWt2Z/FFx8nGcz8tVyYnB9WVwyqPUkgbDeXzqEsb4nS23+pVOSyOluY+M4zFkxay/K0N5HzA4vNXcOASpFg7fG4BlVnx5U5Rly69P5QUJwlyORxvi65eEGPSxyeQj6VVSr6sZZ3IFHR+GzV1c8/VeldPPHNXu7qt91ydrbsbYNHkTW1rr+TSyI3MDBWalYhgDW7Dyel+UEem25s1yYtbKeSMtR7V7V2XdV1vqdmTTKGKSxey+f/p18HDnKVyZ2bJTBsakjQp7NoUAEg9NVkVdz29RpOObjKbce2y+T6s4dO3wJtKzeyLYI23HfcfedMHTRaa4otHG4ngWVW8u5FXj3NX0N1tv29J5vpPRZNTLxISt9ntt0rff5l9HlWnjwTW3db7+RiwYfMGGNmIsBgdiGFHtR6Dr6mcWH0Pme82or4u3+i/c6J66NewnL6L9Wa2XDsuNybYaRSsPpo9a2punTp3k/4uWN/wD1yKN+6+avs/ly5mb11r2IN1zXJ13R6GPQq6FFPou3B2C+gJo7KO/czr1XoOcpvwWlHs7X46mGD0nGMEsu77qn/aNjw/gizdDpLG2vsGax8k7fAB26T1dPihpdOsSdvn831X2XwOOXHqc3iNVH8dvyzvKKAA2A6ASh3VRYAgCAIAgCAIAgCAIAgCAZMWIt0grKaiYuIdVxHKGVkG7MpBAUGmax1A3v4MiUklZSOS3VGzwa2Tfp/nJTT3IzNpGi+YZMacTiB0sv94vfSPxV/Mu/TqL60Jlxprjj5P5bfQjG3F8MjMDfSaXZubHCObrqD+klGOWKqzlsdXHcSeyYuHx/DXlyN+mRP0nI99Ul2i/q/wCDTDtj82bXH8ZirGuQOzqVdRjR2IIsAllFLe48xHUydTlwJcGV/Lm9vgtzOOPIpNwNTj3y8TjOLRyMT7ZC7K2VkvzIqoSq6hsWLE0Tte4xnlyZYvHig0ntctq8lz+iNYYlGXFN2zLn4Yu6s+RiqMGRAFVAwFAkgamO5717S89LOaUHL2VW1buq5v8AgtHhi+JLc5vjvGENjVaNnrdUe2/7uiNzQMelJQhg4JRVy79Eq5fYjTrxMtp7R+rd/g5PDMuQ5MlmixQLqOw8o29/L9+v4p8/GCc4xaVbfc9OTai2ux1OC8MD0/0ADStDc/zEX0377nr2n1cdHp9PN8Kt3avp2Xy+p4scmbUQTyNpV06+fmdtFAAA2AAA+B0l27N0klSLAEA53HeIUdGKi9i+9CwDt3O8w1WqhpkuLeT5L8sjHCWdtQdRXN/hHD4rjm1jmEFhpYAGx/3aqHamoDfrft4Wp1mbM0pv2U7pbb+fM78Wlx47kt29rb6E4HjrKtuaDGqqgGCkFVva2O97e4nVoPSbjln6w27rfoq+H6HJqdD7MfBXLp3v4n0XhORGxA47q2+rrZNkbfM9yc+Op3zVnPhSjHhS5WjclTUQBAEAQBAEAQBAEAQBAEAwcZwwyoUdn0MGVlVtIYMKIYjfpt1mOXHKfKTXlX5TCSu2jP8Aw6ZsWThyj48dadigDLtYXSSQp6EEDYzPFjgoPBFNJLn5/HuYZONS8RsyeDZtfN6WmR8ZrpaMRf5Vt26TXDJbwX+u30GZ3T7mn4L4inLx8nC6YNNqzsLK1alUBZjfvR9pjizx4nGEHVu3W19fi9+yJnhm1be544LJbOER1xbHGXXR1vUiofMFHUWBV12k4M8JycYXXeml5bmyjJR9rmbOUvppHOO+pCqx+2oED8jNsiyNVBpP4q/yiHCLftGLg+DXEGC2SzF3Zjqd3NAszdzQA9AAAKAEzwYPDbk3cnzf4XwLN9DPN6IEkCAczjvDNX/T2BBBGojr6Hf/AG7THVabHqXF5G7XbquxXG54bWJKn9H3ReH8ExqKO/r2BPUk9zv6k9ppDHix+5BL5X9ysoyn78m/nX2N/DjCqAO3r1l223bLxiopJHuQSIBGFgiSnTsiS4lTOTm8HAIZLJBBYMA1jvsaHSceq0WPUXJezPvu0/NfkYpzw0lvHttt5HD4nhv79jroCwQ2kldlYHf6rIre/e54efDLDk4Jc117pno4skcsOJf1mDDidcLB1WgQvkNXdeQMAN+lVQ2HYmYRcTVm54Rky4cOgMuxfdmtiC4IPSxStW/Wh8z2NH6RyZOHFDGpUviv4o83UaaMOKbm42/7RscXxmQkkdbUGgSNNWdvz+/621Gq17nwQxuK+Cvz3opixaWuLJNN9bdeWx1PAgdBYk70KPahd16+avsJ6WNTjhhHI23W989zLHwuUpR5XtXLY6UsaiAIAgCAIAgCAIAgCAekcg2K+8h30IlHiVGDPnztYxjFhvq41ZW9yEKqA3uSw9jOWWTUvaMEvi3t+lX9iqwx6swYvDMa41x+cqCzH+8ca2YlnbJpI1kkkm9rMiGkqFSk7bttbW/26I1bV3RtYsYVQqgKqgAAAAADoAB0E6MeOOOKjHkQ3fM9TQgQBAEAQBAEAQBAEAQBAEA+P/tFmAyuxDDSUKsoLWQbIAHcAA7/AJzxfS9vNFR/47/Ozo0DXBJ/9n9KRuYcDPl2JOkm1I2X6b821gdenVtrmfo/0fDNBzyNpLbzZOp1U4SUIJN/Zdzo+H+E6GLOdRssPk/iPqQKA9K/L2sGDHp4OGJc+bfP/wAOSXHknx5Hdcq5L+TfyYFYgsqkjoSAT+c1UmtkS4xbtoyAV0kEiAIAgCAIAgCAIAgCAIAgCAIAgCAIAgCAIAgCAIAgCAIAgCAanF+HJk+r5Owon13EpkxY8jTyQTa5MootN8Emr50ZeH4VU+kb1RJ3J/d9pq5N7CGOMORmlS4gGHi+LTEurI2kXV7nf4HwfykAxf8AySd+YB6nDmC/JYpQHvFg25IEAQBAEAQBAEAQBAEAQBAEAQBAEAQBAEAQBAEAQBAEAQBAEAQBAOb49whyY1oBgjqzKVB1KCNQ3IA2LSGGfP8AB4zk4jEdGMLYbQmJFAA/hnLFjvsGb7ZV2lSDscbwOVv4nSTTtem9zpRAuk9gSDfrpHrLFrJxWNsoyB7YY8gCUi5FZhqNum2padVI2ore3WGQzBw+LiU1uEI1MCcStj0gDg0HkJBqsqaft07yNyD2g4vRkNsCF8gIx73mcEnbdhj0kXXa97jcHoYs5fEHLsFdGBCqq1qyatY62Byx79a603B3ZYkQBAEAQBAEAQBAEAQBAEAQBAEAQBAEAQBAEAQBAEAQARexgHkYwDYAv4HoB/QD8hAPUAQBAEAQBAEAQBAEAQBAEAQBAEAQBAEAQBAEAQBAEAQBAEAQBAEAQBAEAQBAEAQBAE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43015" name="Picture 4" descr="http://images.myshared.ru/3181/slide_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кутник 2"/>
          <p:cNvSpPr/>
          <p:nvPr/>
        </p:nvSpPr>
        <p:spPr>
          <a:xfrm>
            <a:off x="6804025" y="6237288"/>
            <a:ext cx="2089150" cy="6207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454868"/>
            <a:ext cx="8678862" cy="6286500"/>
          </a:xfrm>
        </p:spPr>
        <p:txBody>
          <a:bodyPr/>
          <a:lstStyle/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декларація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10.12.1948 р.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615950" indent="-533400" eaLnBrk="1" hangingPunct="1">
              <a:buFont typeface="Wingdings 2" pitchFamily="18" charset="2"/>
              <a:buAutoNum type="arabicPeriod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Звичаєві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гуманітарного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права /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передм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Т.Р. Короткий, Є.В.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Лук’янченко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; вступ.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стаття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М.М.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Гнатовський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Одеса :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Фенікс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2017. 40 с.</a:t>
            </a:r>
          </a:p>
          <a:p>
            <a:pPr marL="615950" indent="-533400" eaLnBrk="1" hangingPunct="1">
              <a:buFont typeface="Wingdings 2" pitchFamily="18" charset="2"/>
              <a:buAutoNum type="arabicPeriod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основоположних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свобод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04.11.1950 р.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75" y="620713"/>
            <a:ext cx="7818438" cy="863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>
                <a:solidFill>
                  <a:srgbClr val="9F2936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411" name="Прямокутник 1"/>
          <p:cNvSpPr>
            <a:spLocks noChangeArrowheads="1"/>
          </p:cNvSpPr>
          <p:nvPr/>
        </p:nvSpPr>
        <p:spPr bwMode="auto">
          <a:xfrm>
            <a:off x="971550" y="6021388"/>
            <a:ext cx="734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 b="1">
                <a:solidFill>
                  <a:srgbClr val="000000"/>
                </a:solidFill>
              </a:rPr>
              <a:t>[Електронний ресурс]:</a:t>
            </a:r>
            <a:r>
              <a:rPr lang="ru-RU" sz="2400" b="1"/>
              <a:t> </a:t>
            </a:r>
            <a:r>
              <a:rPr lang="en-US" sz="2400" b="1"/>
              <a:t>http://zakon.rada.gov.ua/</a:t>
            </a:r>
            <a:endParaRPr lang="ru-RU" sz="2400" b="1"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454868"/>
            <a:ext cx="8678862" cy="6286500"/>
          </a:xfrm>
        </p:spPr>
        <p:txBody>
          <a:bodyPr/>
          <a:lstStyle/>
          <a:p>
            <a:pPr marL="596900" indent="-514350" eaLnBrk="1" hangingPunct="1">
              <a:buFont typeface="+mj-lt"/>
              <a:buAutoNum type="arabicPeriod" startAt="4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596900" indent="-514350" eaLnBrk="1" hangingPunct="1">
              <a:buFont typeface="+mj-lt"/>
              <a:buAutoNum type="arabicPeriod" startAt="4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596900" indent="-514350" eaLnBrk="1" hangingPunct="1">
              <a:buFont typeface="+mj-lt"/>
              <a:buAutoNum type="arabicPeriod" startAt="4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катувань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жорстоких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нелюдських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таких,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принижують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гідність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поводження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покарання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10.12.1984 р.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596900" indent="-514350" eaLnBrk="1" hangingPunct="1">
              <a:buFont typeface="+mj-lt"/>
              <a:buAutoNum type="arabicPeriod" startAt="4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пакт про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громадянські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політичні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16.12.1966 року.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596900" indent="-514350" eaLnBrk="1" hangingPunct="1">
              <a:buFont typeface="+mj-lt"/>
              <a:buAutoNum type="arabicPeriod" startAt="4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Женевські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IV 1949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року.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596900" indent="-514350" eaLnBrk="1" hangingPunct="1">
              <a:buFont typeface="+mj-lt"/>
              <a:buAutoNum type="arabicPeriod" startAt="4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Додатков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Женевських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конвенцій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1949 року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Протоколи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та ІІІ), 1977 року.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14375" y="620713"/>
            <a:ext cx="7818438" cy="863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>
                <a:solidFill>
                  <a:srgbClr val="9F2936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411" name="Прямокутник 1"/>
          <p:cNvSpPr>
            <a:spLocks noChangeArrowheads="1"/>
          </p:cNvSpPr>
          <p:nvPr/>
        </p:nvSpPr>
        <p:spPr bwMode="auto">
          <a:xfrm>
            <a:off x="971550" y="6021388"/>
            <a:ext cx="734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 b="1">
                <a:solidFill>
                  <a:srgbClr val="000000"/>
                </a:solidFill>
              </a:rPr>
              <a:t>[Електронний ресурс]:</a:t>
            </a:r>
            <a:r>
              <a:rPr lang="ru-RU" sz="2400" b="1"/>
              <a:t> </a:t>
            </a:r>
            <a:r>
              <a:rPr lang="en-US" sz="2400" b="1"/>
              <a:t>http://zakon.rada.gov.ua/</a:t>
            </a:r>
            <a:endParaRPr lang="ru-RU" sz="2400" b="1"/>
          </a:p>
        </p:txBody>
      </p:sp>
    </p:spTree>
    <p:extLst>
      <p:ext uri="{BB962C8B-B14F-4D97-AF65-F5344CB8AC3E}">
        <p14:creationId xmlns:p14="http://schemas.microsoft.com/office/powerpoint/2010/main" val="279251408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356100" y="571500"/>
            <a:ext cx="4392613" cy="5929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гуманітарного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права та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права прав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людини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5" y="1214438"/>
            <a:ext cx="3571875" cy="121443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4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Питання №1</a:t>
            </a:r>
            <a:endParaRPr lang="ru-RU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AutoShape 2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36" name="AutoShape 4" descr="data:image/jpeg;base64,/9j/4AAQSkZJRgABAQAAAQABAAD/2wCEAAkGBhESERUUEBQVFRUSFhAVFxUWFxgVFBQVFBUVFBQUFRQXGyggFxkjGRgVHy8gJScpLDgsFR4xNTAqNSYsLSkBCQoKDgwOGg8PGiolHSQzKiwsLCwuLCwvLCwsLSksLCwxLCwsLCw1LCwsLCwsLCwpKSksLCwsLCwsLCwpKSwsKf/AABEIALwAyAMBIgACEQEDEQH/xAAbAAEAAgMBAQAAAAAAAAAAAAAABQYBAwQHAv/EAEMQAAEDAgMECAMECAQHAQAAAAEAAgMEEQUSIQYxQXEHEyIyUWGBkUKhsSNSwdEUJDNykrLh8DViY6IXJTRTc7PxFf/EABsBAQACAwEBAAAAAAAAAAAAAAAEBgIDBQEH/8QAMREAAgICAQMBBgUEAwEAAAAAAAECAwQRBRIhMUEGIjJRYXETFIGRwSNiobFC0fAV/9oADAMBAAIRAxEAPwD3FERAEREAREQBERAEREAREQBERAERYugBKXWCVW6CWdodI1xkHWVGaJ51s2V7fsnncbAdk6clrnYoa2epbLMuHEcREWUWLnyEtYxtsziGlx36AWB1Pkt1JWNkYHM3HxFiCN4IOoI4hRmIf9XDcboaq3PNTj6XXlk+mHUhFbeiRoK1s0bJGd14BF9CPEEcCDoR5LpVf2UrWmKUX7lTVtt4faud+K7MSx1jABGOtkeS1kbSLkjUlx+FoGpcd3mbBZJ+71MPzok8wWVRcVxw0k9NNWVBLJHTtcIx9i37O7WtaLl2vxHXTguv/inh/wALpHW8GH8bLZTCdy3CLZrsshX8T0XBFG4HjsdXF1sWbLmc3tCxu3foiSTi9PyexkpLaJJEReGQREQBERAEREAREQBYWVwYxirKaJ8shs1g9SeAHmTovUnJ6R42orbO0uXDXY5Tw/tZWM8nOAPtvXkeN7aVVQTd5jZc2Yw5f4nDVxUAfHj48T+a7VXESfeb0cS7lknqC2exzdItECQ17n2+6wke5sonE+lVjGkxQOfa3ecGb+QJXnFK7tc1trG9g+n4qUuLpj52yE+Vvk+2kWqbpenAv1MbebnO18BuXBtPjczaTD6iN+SV01U+7dNXFxItxab2sqLLITqfZWvac/8ALMOPhLMuZn41SnXGK7NnTw77JRm5PwiQ2wxeYU8FdSyvhFQernYxxDetaCA/noRfwst3R3ic0lW3rpHyEwzAZ3FxGrHG1924KNrm58DlH/aq4z6Oy6n1JW/o7P69Hbi2UemS/wCAUZVpYl0Wu8XpG6Vjd9Uk/iX8EBiR/W6rznn/AJ3BTWMV36FhrTDdstYXMa4aFsLO9Y8Mzjcnw5BQtY0/pVT4/pE//scpDpJ0GHxn4acu9XEBSL11VY9Xo/Jrpk1ZdY/QbU3GEYaPB8w+TlA0O48wrDtT/g+H/wDkl/leq/QjQ81L4ZaUl9WReVe9P6I9k6Lj+o8pZv5llb+jeHLh8dx3jI73ebIuTkvd0tfNnWxl/Sj9i0oiLSSAiIgCIiAIiIAiLBQGbqidK9VaCJn35L+jG/mQrySvLelLE2vnjiab9S12byc+1hzsPmp3Hx6siP0IPIT6aJfUpKwsrLWk7hflr9FbXJJd2VFJvwYa6xB8F11B7Pssw4LUP7kMh88jre5Ck27K1jo/2Lr6DXKNx8yoVmdjQfvWR/dG1Y1z7qL/AGKW9upHmVZtpP8ACaDynm+hWqr2Irs1xCdf8zPzVldgccmH0rKmaOB0M8wtIRlc8Fwy3G/Wx5Cyrufn485Qdc1LT9HssWBj2dMlJNbRw4dTF2F4gx43NilAPiNb+R0BtvsQeIW/owpS6oD+DI3n3DWj6n2Wdp8PrpKh1HRnJTxRsu3MG9b1gu58hOryXZrk8QVzPhkgoGwwH7asIAc05bQRG/WA/de8mx4gqDZlxlVZ7y99p+fH3JscfU4f2pkdtNSGLEalv3n9YOUgDr/VfXSfC8VcF2uDW00TQdcpNtQPMaKc2jw59SKed1mTMIpakXsGvOsbyRuaSRY+Eg8F0UFDO+nqKXFJmPYI+uZMTmdAMxF3GwO8XHHQp+ego0y2n0rWv5PPy76rI6+Lvsr21Jvg9Af9WT6OVfoe76/grttJgjJKChhhma9pnktKAcp7MhOhN9N3oujCejmJo+0le7Xc0Bg99StmNzuHgKTvlrbbS0R83Auv10LwXXYNtsPg/dJ93EopPCKRsUMbGCzWNAAJvoPNFi7Y2v8AEXh9/wBydXHoiov0O5ERDMIiIAiIgCIiAjMS2jpqc2nlYw2zWJ1tuvYLlp9tqCTu1MXqbfVUXpXZ+ss84fo5yolC3s38SuzRx0bYRlt9zi38jKqco6XY91x/aWOCmfKxzXkABga4HM46NGnv6LyWbC5XU0lY8l3aO4Xc5xdZ73H4WDx13KNAVj2We98VVGXuLG08lm37LSbm4HovMuufHUfi1NeVvfy3rX3I8chZtqjNdtPX3KvR44Y9RFE4+L2l9vS9vkrRR7dzxwmR7YWgAmzGZdL2GgO9UmGIuIA3kgLo2kqg1rYh5OPIaNB8959luy8KjJi3ct/qzRXbOE1CD0e4xShzQ4ahwaQfEEXutkT75hyVd2CqXvw+Eyb2gsB8WsJa0+1h6KZhd2ud18Hug8bJsrb8Novdfv1qSPqpG4qpY3EHwQNdqDW1gPIiVXCZvZVUq6+naOqqI6jNHPNMx0bQR28wBuTqLEqfw0l763p6MpeE9HU2J2aGKqhbOwkRMnzlkzWu3MkA/aCw33G7XXVfLzTz1Tn0jrzwjJ1EgyRyshJaRC74SDfUXF7XHFMNxyndNFc1hs8ZesawRhzgWAuy621+a+qE0bK7qmNqGvZO86hvVdY8OJ7XesQ/T0VjqUpV9Nmn89f+8miXaXbsbqOtpv0h8FQ7rJqgMilY1t6aOwLmRl3xPsSMx13btFXi6WrBhiiZBAJD1gaS98ro3EDrJDqQCNymsONG+sLGNqQ/r5HXOXqTKxznO43tcO9go9mNUjHSCJtdYySEmMx5C7Ocxbc3te9llcpRr1W0vuIa3trZurossFK3gysqG+zZVaaYaFU6pxRkwgihiqBkndK58uU3zteDq1x4u8Fcqbcq3y73OC3vsSY7UHssEA7I5BF9M3BYX0KuK6Ip/JHKfk2IiKQeBERAEREAREQHlvSuz7eI+MTx7OVFibYAeC9g2y2ZbVuYXPcwsa4CwBBzEHUHkqTV9H1Q25jcyS24XLHH0OnzXTwuewK/6FlijOPbT7f5K9nYF8rHOMdplXcbC/krF0c1Dc00bgM00TnA+TbtLeVnX9FX8bw+WCzJWOYXbr7jbwI0KseyOy1QJYKkOjbGLaEkucw3DhYCwvzWXPZOPLCk3NJPXS9+X5/g1cdVZG5e69+v2KphbQC57tBGD7n+n1USJDI90r9Bv1/2t87Ke2twmSlDYSWkzOkcS0k6NcAN4H9hVuZ97MZqB4fEeJ5KXTfC+qM4PcdGX4Mq5vq7P+D2jY/aKnqKZrYOy6JjWuiPebbS+neB33ClwdQvIdjsPLamB+Yhxe3dpod4PiCF7CyncdANV8i9ouJ/JZeoPfX72vXyWzjcpXVvfp2Ol2q4XRA7wFKtoJLDT5r4/wDxXk7wB6rj1cXmb7VsmxtgvUjJKFskb2bswIDha7T8LhyNj6LkpqR808czA0SNkibVxk2LJImnLIzxDgRzaWkbirNT4QWm5df0XPiGzZc8SwSdVM0WDrZmvH3JW/Gy/qOB8bLxeBlUqSsXZka2yMn2KdiRdRCVxINRO+oFOxpvlbK8l1Q/wIFhbha3xG3Zs/hgiha0jWwvdSdJ0fNExmnmfNK62ZzgB6ADc0cAp1uBxjeXH1W7P4/KydRhpL7mdV0ILv5IMRjwC6qb8VLtwmIfDfmtrKJg3NCgQ9m7205TQnlRa0kbmoshFd4rS0QDKIiyAREQBERAERYKAjMR7w5LkXRXu7foFyyPsLr5Pyz6s2x/U6NS91HJV07JbtkaHNO9rhcey3tjaxoDQAGiwA4AbgFHVuMw04zTPAvfK3e95/yt4/RUTGtt5qh5Yz7OIX7LT23eGZ3h5Bdfi+DzuT6Yx2q/m96/RfMi5mbTjd33kce3F5602dZkTWsBGtzvfb1JHoq46MNJDfMf2VKONh7qL4r7Pi4MMKiFEf8AitFNsyZZE5TZaNj471UXlmPs0r2PB4jlzHjoOS8r2CpusrGtHBj/AG0BXsscdgAOCq/L4n4vJq2XiEVr79zu8XLWM182z7QLKL0nBERegIiIAiIgCIiAIiIAiIgCIvkleAzdLquY/tzTUpLSS+QfAzW37x3NVRrukqpe0mNjIxY23vd5anS/oplWFdYtpdiFdnU1PUn3L5iPev4hUXa7bQQsy09nvJsX72NNuA+I/JVM47Vy6TzyPzFtxms3lYLgxs9lo8z9Fz6vZCv81LJyX1be1H0/UiXcy3qupa+pyiqfLLnkcXPO9xNz/wDPJbIALuPiVy0Y7Y5FdUA7PMkq70VxhFRitJHFuk222Ko2af73rihF3DmF1VvdHNaKRt3hZWd56PK+0D0HosgvWPd92J3+5zR+C9YC8y6KaN4mkkLTkLMgdwJzAm3jZemhVnkJqeRLpZY+Oi1Qtn0iIoJ0AiIgCIiAIiIAiIgCIiAIi1TzBrS47mgk8gLoeN67n2XKr7Z7Wsp4Xtje3rj2WtBuW33uPhYX+SouP7c1NS6zHGKM3AY02JB+84bzy0UBVO1AHD6rt43GPalY/wBDh5PKLvCtfqaXuJuTck3JJ3k8SfNfcj9A3yBPmTqtYCPNyrB2OA3t7MxnUcwteNnujmvuPeOYWrGj2h6rVYZ1/GjlohqeRXaG6W5Llw5pLiLEk6W3k8gN6t2E7DVEti8dU0/e1eeTPzUO3Ox8Svqvmokn8Cy2WoLZU6890cbE+pOgtyAVm2U2GkkcJKkGOO1w3dI/mPgbz1Vwo9mqeB+ZrczwAM7rF2gG4bm+ilqYalfN+Z9sZS6q8Na/u/6LPh8MoxUrv2JDBoGt7LQAGtAAGgA8ApdReGDtHkpQL3gZueGpS7tt/wCydakpaRlERd01BERAEREAREQBERAFHY1jcNMzPO7KCbAWuXG17NHEqQuqF0sH7KAf6jj7NW/GrVtqg/Uj5Nrqqc16HHXdK7r/AGEAA4GRxv8Awt/NQWJbeVkzHMc5rWvBBDW2uDvFzdV0rIVohg0Q8R/cqs86+fmRspt9z8I/oFN4XsZUT9p/2TTrd3eN/Bg/GykNgcLzOdK4XDdG3GmY/kPqr2QqJ7Se1tmDc8bGS6l5l8vpo7HG8VG6H4tvj5FJxDYqCGnkkc+RzmMcRezWk2sNB5+apK9M22qctK8feLGfxOufk0qi4LgUlS+zNALZnnutB+p8l0fZrk7bOPnl5tnbb7v0SNPJ4sVfGmiPoR8MZLgGgkkiwGpPIcVZWbASSuDpz1bL90ayHdbyb63VxwbAIaVoyC7tLvPeOvyHkF3Vf4lV3l/bSVu4YS0vHU/L+x0sHhIxald3fyI3A8Ap6f8AYxgG3fOrzzcfwspqFut/DVc1MN66jownxVDV1uRd12yb137lgdcYe7FaI9zrm6204WhdNONFCntkiXZElhg1KkVH4eLet1IBfTODj04cUcq74jKIi7RqCIiAIiIAiIgCIiA+SvP+le5FOACe1Lu14AcF6CVH4jvHIqNkcj/86H5lx30+njya7aPzEXXvWzxSPBagi4hlI/cd+IVi2P2XbJmkqWHsOytY4EAkC5Lhx3gK8zusFh5s3z0Huq5n+2+RlUSqrh0N+qffRqxuErqmpye/ofFHA1jQGNa0amzQAB6BbiUDVrndpZUKUpWz6pPbZ3IxS7LwQG0eHPqTFE02Bc6R7vutaMoNuJuSAOam8Ow6OGNrIxZrfcni4niSvuniIJJ/y/K91uXSyeRtljwxF2hH0+bfzNEaI/iSt9X/AKPiQ7uYXxU8PVJzqFip4eq5yfZIlxXdGaYLfXaNA5LXQi/usYg/UDwU+mPTVKXz7GD7z0ctl10sLnAABbKTCnOsXaD5n8lMRQhosAuvgcDZkand2j/lmF16XaJ80sGVoB3rcgWVfaao1QUIeEc9vfcIiLaeBERAEREAREQBERAYUZXntcgpIqMrR29PJVv2j28Tpj6tG6n4jhlN3ALM+71Cz+jyZu4V2HCi4aut6f1VMo4nKufuwfb59ibKyMdbIWZrie96LqwWkJku6/YHjoSVItwRvFxPyXbT0zWCzQrFxvCXV3KdyWkYWZScHGJG1XfctK21J7bua1Kp53fJs+7/ANmUPhRzvPa9lmqO71SCnc89kX138FLxYa24LtSPb2U7C4nIymnFaXzZlO2MDlw6ncW3tv8AFd0dC0HMRc+J4cl0tbZZCvmHxVOPFJrbXqQJ2uT2YssrKLraNQREXoCIiAIiIAiIgCIiAIiIDFl8CEXvxWxFjKEZeUDFkssosgYssFfSwV4wQrmFzjbiSuyHDgNXan5LfBCGk24lblWsHhaYt3XLqk239DfKx+EYZGALDRfVllFZVFJaRoCIi9AREQBERAEREAREQBERAEREAREQH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6" descr="ANd9GcR5tzve8S4JtWvIZzXkombqPS0NQz9fD7us0KSM0j0eJAfnyH3s">
            <a:extLst>
              <a:ext uri="{FF2B5EF4-FFF2-40B4-BE49-F238E27FC236}">
                <a16:creationId xmlns:a16="http://schemas.microsoft.com/office/drawing/2014/main" id="{E42DFF6C-BBD1-4BCE-8374-61986FB9D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40768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54013" algn="just">
              <a:buNone/>
            </a:pPr>
            <a:r>
              <a:rPr lang="uk-UA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Розвиток міжнародного гуманітарного права та права прав людини проходив різними шляхами, проте за останні десятиліття між ними відбулося очевидне зближення. Адже наразі низка міжнародних договорів включає положення двох галузей права: наприклад, Конвенція про права дитини та Протокол щодо участі дітей в озброєних конфліктах.</a:t>
            </a:r>
            <a:endParaRPr lang="uk-UA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4013" algn="just">
              <a:buNone/>
            </a:pPr>
            <a:r>
              <a:rPr lang="uk-UA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Як і міжнародне право прав людини, міжнародне гуманітарне право має на меті захист прав людини. Та попри спільну ціль, між ними є низка відмінностей, які стосуються сфері дії, цілей та застосування цих галузей міжнародного права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511130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неміжнародного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участь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збройному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норм,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бойових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Відступи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96209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0" algn="just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 за яких Держави можуть відступати від своїх зобов’язань за міжнародним правом прав людини у надзвичайній ситуації (на прикладі Міжнародного пакту з громадянських та політичних прав):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становища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становища;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заходи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відступ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диктується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гостротою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становища;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заходи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відступ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несумісними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правом);</a:t>
            </a:r>
          </a:p>
          <a:p>
            <a:pPr marL="0" indent="0" algn="just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373480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заходи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відступ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тягнуть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кольору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релігії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держава повинна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негайно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Генерального секретаря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відступила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про причини,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такого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того ж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дату, коли вона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відступ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908665"/>
      </p:ext>
    </p:extLst>
  </p:cSld>
  <p:clrMapOvr>
    <a:masterClrMapping/>
  </p:clrMapOvr>
  <p:transition spd="slow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6198</TotalTime>
  <Words>1114</Words>
  <Application>Microsoft Office PowerPoint</Application>
  <PresentationFormat>Екран (4:3)</PresentationFormat>
  <Paragraphs>79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Wingdings 2</vt:lpstr>
      <vt:lpstr>Аспект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: «Профілактика правопорушень.»</dc:title>
  <dc:creator>Taras</dc:creator>
  <cp:lastModifiedBy>user</cp:lastModifiedBy>
  <cp:revision>438</cp:revision>
  <dcterms:created xsi:type="dcterms:W3CDTF">2013-04-25T13:18:17Z</dcterms:created>
  <dcterms:modified xsi:type="dcterms:W3CDTF">2025-04-01T12:38:13Z</dcterms:modified>
</cp:coreProperties>
</file>