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92" r:id="rId3"/>
    <p:sldId id="293" r:id="rId4"/>
    <p:sldId id="324" r:id="rId5"/>
    <p:sldId id="331" r:id="rId6"/>
    <p:sldId id="328" r:id="rId7"/>
    <p:sldId id="332" r:id="rId8"/>
    <p:sldId id="326" r:id="rId9"/>
    <p:sldId id="329" r:id="rId10"/>
    <p:sldId id="325" r:id="rId11"/>
    <p:sldId id="333" r:id="rId12"/>
    <p:sldId id="334" r:id="rId13"/>
    <p:sldId id="337" r:id="rId14"/>
    <p:sldId id="335" r:id="rId15"/>
    <p:sldId id="336" r:id="rId16"/>
    <p:sldId id="344" r:id="rId17"/>
    <p:sldId id="294" r:id="rId18"/>
    <p:sldId id="341" r:id="rId19"/>
    <p:sldId id="342" r:id="rId20"/>
    <p:sldId id="338" r:id="rId21"/>
    <p:sldId id="340" r:id="rId22"/>
    <p:sldId id="323" r:id="rId23"/>
    <p:sldId id="300" r:id="rId24"/>
    <p:sldId id="343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912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82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5772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519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194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66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072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4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373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522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652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7E12D-443E-4C15-AF6D-6B3E62D6E9A8}" type="datetimeFigureOut">
              <a:rPr lang="uk-UA" smtClean="0"/>
              <a:t>13.10.2019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55F1C-76D9-4B23-8490-41BBF48167F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783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2.rada.gov.ua/laws/show/z0736-15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5.rada.gov.ua/laws/show/z0571-12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adrovik01.com.ua/article/3499-qqq-17-m1-priynyattya-na-robotu-algoritm-dy-dlya-kadrovik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65618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ОРГАНІЗАЦІЯ КАДРОВОЇ РОБОТИ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996952"/>
            <a:ext cx="7848872" cy="2641848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Тема </a:t>
            </a:r>
            <a:r>
              <a:rPr lang="ru-RU" sz="4400" b="1" dirty="0" smtClean="0">
                <a:solidFill>
                  <a:srgbClr val="FF0000"/>
                </a:solidFill>
              </a:rPr>
              <a:t>2.2. </a:t>
            </a:r>
          </a:p>
          <a:p>
            <a:r>
              <a:rPr lang="ru-RU" sz="4400" b="1" dirty="0" err="1" smtClean="0">
                <a:solidFill>
                  <a:srgbClr val="FF0000"/>
                </a:solidFill>
              </a:rPr>
              <a:t>Особисті</a:t>
            </a:r>
            <a:r>
              <a:rPr lang="ru-RU" sz="4400" b="1" dirty="0" smtClean="0">
                <a:solidFill>
                  <a:srgbClr val="FF0000"/>
                </a:solidFill>
              </a:rPr>
              <a:t>, </a:t>
            </a:r>
            <a:r>
              <a:rPr lang="ru-RU" sz="4400" b="1" dirty="0" err="1" smtClean="0">
                <a:solidFill>
                  <a:srgbClr val="FF0000"/>
                </a:solidFill>
              </a:rPr>
              <a:t>особові</a:t>
            </a:r>
            <a:r>
              <a:rPr lang="ru-RU" sz="4400" b="1" dirty="0" smtClean="0">
                <a:solidFill>
                  <a:srgbClr val="FF0000"/>
                </a:solidFill>
              </a:rPr>
              <a:t> та </a:t>
            </a:r>
            <a:r>
              <a:rPr lang="ru-RU" sz="4400" b="1" dirty="0" err="1" smtClean="0">
                <a:solidFill>
                  <a:srgbClr val="FF0000"/>
                </a:solidFill>
              </a:rPr>
              <a:t>облікові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документи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кадрової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роботи</a:t>
            </a:r>
            <a:r>
              <a:rPr lang="ru-RU" sz="4400" b="1" dirty="0" smtClean="0">
                <a:solidFill>
                  <a:srgbClr val="FF0000"/>
                </a:solidFill>
              </a:rPr>
              <a:t>.</a:t>
            </a:r>
            <a:endParaRPr lang="uk-UA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28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036"/>
            <a:ext cx="6840760" cy="684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51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8640"/>
            <a:ext cx="6048672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50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Як правильно оформити особову справу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 smtClean="0"/>
              <a:t>Наступним </a:t>
            </a:r>
            <a:r>
              <a:rPr lang="uk-UA" b="1" dirty="0"/>
              <a:t>етапом після видачі наказу по прийняття працівника на роботу є формування особової справи. </a:t>
            </a:r>
            <a:endParaRPr lang="uk-UA" b="1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Увага</a:t>
            </a:r>
            <a:r>
              <a:rPr lang="uk-UA" b="1" dirty="0">
                <a:solidFill>
                  <a:srgbClr val="FF0000"/>
                </a:solidFill>
              </a:rPr>
              <a:t>!</a:t>
            </a:r>
            <a:r>
              <a:rPr lang="uk-UA" dirty="0"/>
              <a:t> Із 25 липня 2018 року Мін’юст змінив правила діловодства. Зокрема, це стосується переліку обов’язкових документів в особовій справі працівника. Відтепер їх там має бути 25. Порядок формування особових справ визначений </a:t>
            </a:r>
            <a:r>
              <a:rPr lang="uk-UA" b="1" dirty="0">
                <a:solidFill>
                  <a:srgbClr val="FF0000"/>
                </a:solidFill>
              </a:rPr>
              <a:t>у наказі Мін’юсту від 18.06.2015 № 1000/5 </a:t>
            </a:r>
            <a:r>
              <a:rPr lang="uk-UA" dirty="0"/>
              <a:t>(п. 12 гл.2 четвертого розділу Правил організації діловодства та архівного зберігання документів у державних органах, </a:t>
            </a:r>
            <a:r>
              <a:rPr lang="uk-UA" dirty="0" err="1"/>
              <a:t>органах</a:t>
            </a:r>
            <a:r>
              <a:rPr lang="uk-UA" dirty="0"/>
              <a:t> місцевого самоврядування, на підприємствах, в установах і організаціях). </a:t>
            </a:r>
            <a:endParaRPr lang="uk-UA" dirty="0" smtClean="0"/>
          </a:p>
          <a:p>
            <a:r>
              <a:rPr lang="uk-UA" dirty="0" smtClean="0"/>
              <a:t>Ведення </a:t>
            </a:r>
            <a:r>
              <a:rPr lang="uk-UA" dirty="0"/>
              <a:t>особової справи є обов’язковим не для всіх категорій працівників. </a:t>
            </a:r>
            <a:endParaRPr lang="uk-UA" dirty="0" smtClean="0"/>
          </a:p>
          <a:p>
            <a:r>
              <a:rPr lang="uk-UA" b="1" dirty="0" smtClean="0"/>
              <a:t>Ведемо </a:t>
            </a:r>
            <a:r>
              <a:rPr lang="uk-UA" b="1" dirty="0"/>
              <a:t>облік працюючих: заводимо алфавітні картки або </a:t>
            </a:r>
            <a:r>
              <a:rPr lang="uk-UA" b="1" dirty="0" smtClean="0"/>
              <a:t>книги.</a:t>
            </a:r>
          </a:p>
          <a:p>
            <a:r>
              <a:rPr lang="uk-UA" dirty="0" smtClean="0"/>
              <a:t>Для </a:t>
            </a:r>
            <a:r>
              <a:rPr lang="uk-UA" dirty="0"/>
              <a:t>того щоб інформацію про працюючих або звільнених працівників було легше шукати, рекомендується завести на підприємстві спеціальні книги (журнали) обліку усього персоналу організації або ж сформувати алфавітні картки. Як показує практика, оптимальнішим варіантом є алфавітні картки. Їх ведуть у довільній формі, оскільки не існує законодавчо закріпленого шаблону такого документа.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38732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Ознайомлюємо працівника з локальними актами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12568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 smtClean="0"/>
              <a:t>Статтею </a:t>
            </a:r>
            <a:r>
              <a:rPr lang="uk-UA" b="1" dirty="0"/>
              <a:t>29 </a:t>
            </a:r>
            <a:r>
              <a:rPr lang="uk-UA" b="1" dirty="0" err="1"/>
              <a:t>КЗпП</a:t>
            </a:r>
            <a:r>
              <a:rPr lang="uk-UA" b="1" dirty="0"/>
              <a:t> на роботодавця покладено обов’язок роз’яснити працівникові його права та обов’язки, ознайомити з внутрішніми нормативними акт</a:t>
            </a:r>
            <a:r>
              <a:rPr lang="uk-UA" dirty="0"/>
              <a:t>ами (колдоговором, посадовою (робочою) інструкцією та ін.), надати інформацію про правила внутрішнього трудового розпорядку, забезпечити працівника робочим місцем та всіма необхідними для роботи засобами. </a:t>
            </a:r>
          </a:p>
          <a:p>
            <a:r>
              <a:rPr lang="uk-UA" dirty="0"/>
              <a:t>Також працівнику мають надати вичерпну інформацію щодо умов його праці, в тому числі і про шкідливі умови та, за їх наявності, можливий негативний вплив на здоров’я особи. </a:t>
            </a:r>
          </a:p>
          <a:p>
            <a:r>
              <a:rPr lang="uk-UA" b="1" dirty="0"/>
              <a:t>Перед початком роботи із працівником мають провести усі необхідні інструктажі </a:t>
            </a:r>
            <a:r>
              <a:rPr lang="uk-UA" dirty="0"/>
              <a:t>(з пожежної безпеки, первинний з охорони праці тощо)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091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Допуск працівника до роботи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Після </a:t>
            </a:r>
            <a:r>
              <a:rPr lang="uk-UA" dirty="0"/>
              <a:t>того, як працівник ознайомиться з усіма локальними документами і з ним проведуть відповідні інструктажі, він може приступати до виконання своїх обов’язків. </a:t>
            </a:r>
            <a:endParaRPr lang="uk-UA" dirty="0" smtClean="0"/>
          </a:p>
          <a:p>
            <a:r>
              <a:rPr lang="uk-UA" dirty="0" smtClean="0"/>
              <a:t>День </a:t>
            </a:r>
            <a:r>
              <a:rPr lang="uk-UA" dirty="0"/>
              <a:t>початку роботи та зміна визначаються згідно із затвердженим графіком підприємства або окремого структурного підрозділу. </a:t>
            </a:r>
          </a:p>
        </p:txBody>
      </p:sp>
    </p:spTree>
    <p:extLst>
      <p:ext uri="{BB962C8B-B14F-4D97-AF65-F5344CB8AC3E}">
        <p14:creationId xmlns:p14="http://schemas.microsoft.com/office/powerpoint/2010/main" val="324078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Трудова книжка: </a:t>
            </a:r>
            <a:r>
              <a:rPr lang="uk-UA" sz="3200" b="1" dirty="0" smtClean="0">
                <a:solidFill>
                  <a:srgbClr val="FF0000"/>
                </a:solidFill>
              </a:rPr>
              <a:t/>
            </a:r>
            <a:br>
              <a:rPr lang="uk-UA" sz="3200" b="1" dirty="0" smtClean="0">
                <a:solidFill>
                  <a:srgbClr val="FF0000"/>
                </a:solidFill>
              </a:rPr>
            </a:br>
            <a:r>
              <a:rPr lang="uk-UA" sz="3200" b="1" dirty="0" smtClean="0">
                <a:solidFill>
                  <a:srgbClr val="FF0000"/>
                </a:solidFill>
              </a:rPr>
              <a:t>оформлення</a:t>
            </a:r>
            <a:r>
              <a:rPr lang="uk-UA" sz="3200" b="1" dirty="0">
                <a:solidFill>
                  <a:srgbClr val="FF0000"/>
                </a:solidFill>
              </a:rPr>
              <a:t>, порядок зберігання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Після </a:t>
            </a:r>
            <a:r>
              <a:rPr lang="uk-UA" sz="2400" b="1" dirty="0"/>
              <a:t>того, як між роботодавцем та працівником оформлено трудові відносини, останній повинен надати свою </a:t>
            </a:r>
            <a:r>
              <a:rPr lang="uk-UA" sz="2400" b="1" dirty="0">
                <a:solidFill>
                  <a:srgbClr val="FF0000"/>
                </a:solidFill>
              </a:rPr>
              <a:t>трудову </a:t>
            </a:r>
            <a:r>
              <a:rPr lang="uk-UA" sz="2400" b="1" dirty="0" smtClean="0">
                <a:solidFill>
                  <a:srgbClr val="FF0000"/>
                </a:solidFill>
              </a:rPr>
              <a:t>книжку</a:t>
            </a:r>
            <a:r>
              <a:rPr lang="uk-UA" sz="2400" b="1" dirty="0" smtClean="0"/>
              <a:t>, яку </a:t>
            </a:r>
            <a:r>
              <a:rPr lang="uk-UA" sz="2400" b="1" dirty="0"/>
              <a:t>повинні зареєструвати у </a:t>
            </a:r>
            <a:r>
              <a:rPr lang="uk-UA" sz="2400" b="1" dirty="0">
                <a:solidFill>
                  <a:srgbClr val="FF0000"/>
                </a:solidFill>
              </a:rPr>
              <a:t>Книзі обліку руху трудових книжок і вкладишів до них. </a:t>
            </a:r>
            <a:endParaRPr lang="uk-UA" sz="2400" b="1" dirty="0" smtClean="0">
              <a:solidFill>
                <a:srgbClr val="FF0000"/>
              </a:solidFill>
            </a:endParaRPr>
          </a:p>
          <a:p>
            <a:r>
              <a:rPr lang="uk-UA" sz="2400" dirty="0" smtClean="0"/>
              <a:t>Якщо </a:t>
            </a:r>
            <a:r>
              <a:rPr lang="uk-UA" sz="2400" dirty="0"/>
              <a:t>для працівника це перше місце роботи, трудову оформляють, вносять усі необхідні записи, в тому числі і запис про прийняття на роботу. </a:t>
            </a:r>
            <a:endParaRPr lang="uk-UA" sz="2400" dirty="0" smtClean="0"/>
          </a:p>
          <a:p>
            <a:r>
              <a:rPr lang="uk-UA" sz="2400" dirty="0" smtClean="0"/>
              <a:t>Працівник </a:t>
            </a:r>
            <a:r>
              <a:rPr lang="uk-UA" sz="2400" dirty="0"/>
              <a:t>надає трудову в день оформлення відносин із роботодавцем. </a:t>
            </a:r>
            <a:endParaRPr lang="uk-UA" sz="2400" dirty="0" smtClean="0"/>
          </a:p>
          <a:p>
            <a:r>
              <a:rPr lang="uk-UA" sz="2400" dirty="0" smtClean="0"/>
              <a:t>Трапляються </a:t>
            </a:r>
            <a:r>
              <a:rPr lang="uk-UA" sz="2400" dirty="0"/>
              <a:t>випадки, коли трудова книжка у відповідних розділах повністю заповнена. Якщо не вистачає місця, до трудової додатково вшивають вкладиш. Він заповнюється і ведеться власником або уповноваженим ним органом за основним місцем роботи працівника у аналогічному до ведення трудової </a:t>
            </a:r>
            <a:r>
              <a:rPr lang="uk-UA" sz="2400" dirty="0" smtClean="0"/>
              <a:t>порядку.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63926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 fontScale="55000" lnSpcReduction="20000"/>
          </a:bodyPr>
          <a:lstStyle/>
          <a:p>
            <a:endParaRPr lang="uk-UA" b="1" u="sng" dirty="0" smtClean="0">
              <a:solidFill>
                <a:srgbClr val="FF0000"/>
              </a:solidFill>
            </a:endParaRPr>
          </a:p>
          <a:p>
            <a:r>
              <a:rPr lang="uk-UA" dirty="0" smtClean="0"/>
              <a:t>1</a:t>
            </a:r>
            <a:r>
              <a:rPr lang="uk-UA" dirty="0"/>
              <a:t>. Громадяни не будуть зобов'язані при прийнятті на роботу надавати роботодавцю трудову книжку. Відповідно, роботодавцям не потрібно буде її перевіряти або зберігати. Міністр обумовлює це тим, що в електронних реєстрах держави дані про трудовий стаж всіх українців з 2000 року вже є.  Консультації до теми: Як отримати довідку про стаж для оплати лікарняного через </a:t>
            </a:r>
            <a:r>
              <a:rPr lang="uk-UA" dirty="0" err="1"/>
              <a:t>інтернет</a:t>
            </a:r>
            <a:r>
              <a:rPr lang="uk-UA" dirty="0"/>
              <a:t> Обчислення пільгового стажу при призначенні пенсії </a:t>
            </a:r>
            <a:endParaRPr lang="uk-UA" dirty="0" smtClean="0"/>
          </a:p>
          <a:p>
            <a:r>
              <a:rPr lang="uk-UA" dirty="0" smtClean="0"/>
              <a:t>2</a:t>
            </a:r>
            <a:r>
              <a:rPr lang="uk-UA" dirty="0"/>
              <a:t>. Громадяни зможуть отримати електронний документ з інформацією про свій стаж через мережу </a:t>
            </a:r>
            <a:r>
              <a:rPr lang="uk-UA" dirty="0" err="1"/>
              <a:t>інтернет</a:t>
            </a:r>
            <a:r>
              <a:rPr lang="uk-UA" dirty="0"/>
              <a:t>. У разі необхідності саме такий документ вони зможуть надати роботодавцю для перевірки стажу. Щоб отримати документ, українцям потрібно буде скористатися ЕЦП.  Роботодавці ж зможуть перевірити справжність документа за допомогою </a:t>
            </a:r>
            <a:r>
              <a:rPr lang="en-US" dirty="0"/>
              <a:t>QR-</a:t>
            </a:r>
            <a:r>
              <a:rPr lang="uk-UA" dirty="0"/>
              <a:t>коду, який буде автоматично накладатися на ці документи. Міністр має намір підключити до системи ще і </a:t>
            </a:r>
            <a:r>
              <a:rPr lang="en-US" dirty="0" err="1"/>
              <a:t>BankID</a:t>
            </a:r>
            <a:r>
              <a:rPr lang="en-US" dirty="0"/>
              <a:t>. </a:t>
            </a:r>
            <a:endParaRPr lang="uk-UA" dirty="0" smtClean="0"/>
          </a:p>
          <a:p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uk-UA" dirty="0" smtClean="0"/>
              <a:t>Якщо </a:t>
            </a:r>
            <a:r>
              <a:rPr lang="uk-UA" dirty="0"/>
              <a:t>у працівника є трудовий стаж до 2000 року, він зможе занести цю інформацію в електронний реєстр самостійно або через роботодавця. Розрахунок стажу </a:t>
            </a:r>
            <a:r>
              <a:rPr lang="uk-UA" dirty="0" err="1" smtClean="0"/>
              <a:t>онлайн</a:t>
            </a:r>
            <a:r>
              <a:rPr lang="uk-UA" dirty="0" smtClean="0"/>
              <a:t>.</a:t>
            </a:r>
          </a:p>
          <a:p>
            <a:r>
              <a:rPr lang="uk-UA" dirty="0" smtClean="0"/>
              <a:t>4</a:t>
            </a:r>
            <a:r>
              <a:rPr lang="uk-UA" dirty="0"/>
              <a:t>. Заборони на ведення паперових трудових книжок не буде. Працівник матиме право звернутись до роботодавця для відповідного оформлення трудової книжки. Проте ні роботодавець, ні працівник не будуть зобов'язані цього робити. Дмитро </a:t>
            </a:r>
            <a:r>
              <a:rPr lang="uk-UA" dirty="0" err="1"/>
              <a:t>Дубілет</a:t>
            </a:r>
            <a:r>
              <a:rPr lang="uk-UA" dirty="0"/>
              <a:t> розраховує на прийняття відповідних </a:t>
            </a:r>
            <a:r>
              <a:rPr lang="uk-UA" dirty="0" err="1"/>
              <a:t>законопроєктів</a:t>
            </a:r>
            <a:r>
              <a:rPr lang="uk-UA" dirty="0"/>
              <a:t> та технічний запуск новацій ще у 2019 році. </a:t>
            </a:r>
            <a:endParaRPr lang="uk-UA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2288" cy="16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915816" y="274638"/>
            <a:ext cx="5770984" cy="1354162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Нещодавно у соціальній мережі опублікував світлину з анонсом запуску в роботу </a:t>
            </a:r>
            <a:r>
              <a:rPr lang="uk-UA" sz="2400" b="1" dirty="0" err="1">
                <a:solidFill>
                  <a:srgbClr val="FF0000"/>
                </a:solidFill>
              </a:rPr>
              <a:t>відповідних за</a:t>
            </a:r>
            <a:r>
              <a:rPr lang="uk-UA" sz="2400" b="1" dirty="0">
                <a:solidFill>
                  <a:srgbClr val="FF0000"/>
                </a:solidFill>
              </a:rPr>
              <a:t>конопроєктів. </a:t>
            </a:r>
            <a:br>
              <a:rPr lang="uk-UA" sz="2400" b="1" dirty="0">
                <a:solidFill>
                  <a:srgbClr val="FF0000"/>
                </a:solidFill>
              </a:rPr>
            </a:br>
            <a:r>
              <a:rPr lang="uk-UA" sz="2400" b="1" u="sng" dirty="0">
                <a:solidFill>
                  <a:srgbClr val="FF0000"/>
                </a:solidFill>
              </a:rPr>
              <a:t>Ключові тези Міністра КМУ Д. </a:t>
            </a:r>
            <a:r>
              <a:rPr lang="uk-UA" sz="2400" b="1" u="sng" dirty="0" err="1">
                <a:solidFill>
                  <a:srgbClr val="FF0000"/>
                </a:solidFill>
              </a:rPr>
              <a:t>Дубілета</a:t>
            </a:r>
            <a:r>
              <a:rPr lang="uk-UA" sz="2400" b="1" u="sng" dirty="0">
                <a:solidFill>
                  <a:srgbClr val="FF0000"/>
                </a:solidFill>
              </a:rPr>
              <a:t>: </a:t>
            </a:r>
            <a:br>
              <a:rPr lang="uk-UA" sz="2400" b="1" u="sng" dirty="0">
                <a:solidFill>
                  <a:srgbClr val="FF0000"/>
                </a:solidFill>
              </a:rPr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9867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9" y="0"/>
            <a:ext cx="6660232" cy="6858000"/>
          </a:xfrm>
        </p:spPr>
        <p:txBody>
          <a:bodyPr>
            <a:noAutofit/>
          </a:bodyPr>
          <a:lstStyle/>
          <a:p>
            <a:pPr algn="l"/>
            <a:r>
              <a:rPr lang="ru-RU" sz="1800" b="1" dirty="0">
                <a:solidFill>
                  <a:srgbClr val="FF0000"/>
                </a:solidFill>
              </a:rPr>
              <a:t>У планах уряду — </a:t>
            </a:r>
            <a:r>
              <a:rPr lang="ru-RU" sz="1800" b="1" dirty="0" err="1">
                <a:solidFill>
                  <a:srgbClr val="FF0000"/>
                </a:solidFill>
              </a:rPr>
              <a:t>заборонити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паперові</a:t>
            </a:r>
            <a:r>
              <a:rPr lang="ru-RU" sz="1800" b="1" dirty="0">
                <a:solidFill>
                  <a:srgbClr val="FF0000"/>
                </a:solidFill>
              </a:rPr>
              <a:t> заяви про </a:t>
            </a:r>
            <a:r>
              <a:rPr lang="ru-RU" sz="1800" b="1" dirty="0" err="1">
                <a:solidFill>
                  <a:srgbClr val="FF0000"/>
                </a:solidFill>
              </a:rPr>
              <a:t>прийняття</a:t>
            </a:r>
            <a:r>
              <a:rPr lang="ru-RU" sz="1800" b="1" dirty="0">
                <a:solidFill>
                  <a:srgbClr val="FF0000"/>
                </a:solidFill>
              </a:rPr>
              <a:t> на роботу, перевести все </a:t>
            </a:r>
            <a:r>
              <a:rPr lang="ru-RU" sz="1800" b="1" dirty="0" err="1">
                <a:solidFill>
                  <a:srgbClr val="FF0000"/>
                </a:solidFill>
              </a:rPr>
              <a:t>кадрове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діловодство</a:t>
            </a:r>
            <a:r>
              <a:rPr lang="ru-RU" sz="1800" b="1" dirty="0">
                <a:solidFill>
                  <a:srgbClr val="FF0000"/>
                </a:solidFill>
              </a:rPr>
              <a:t> та </a:t>
            </a:r>
            <a:r>
              <a:rPr lang="ru-RU" sz="1800" b="1" dirty="0" err="1">
                <a:solidFill>
                  <a:srgbClr val="FF0000"/>
                </a:solidFill>
              </a:rPr>
              <a:t>архів</a:t>
            </a:r>
            <a:r>
              <a:rPr lang="ru-RU" sz="1800" b="1" dirty="0">
                <a:solidFill>
                  <a:srgbClr val="FF0000"/>
                </a:solidFill>
              </a:rPr>
              <a:t> у </a:t>
            </a:r>
            <a:r>
              <a:rPr lang="ru-RU" sz="1800" b="1" dirty="0" err="1">
                <a:solidFill>
                  <a:srgbClr val="FF0000"/>
                </a:solidFill>
              </a:rPr>
              <a:t>цифровий</a:t>
            </a:r>
            <a:r>
              <a:rPr lang="ru-RU" sz="1800" b="1" dirty="0">
                <a:solidFill>
                  <a:srgbClr val="FF0000"/>
                </a:solidFill>
              </a:rPr>
              <a:t> формат, </a:t>
            </a:r>
            <a:r>
              <a:rPr lang="ru-RU" sz="1800" b="1" dirty="0" err="1">
                <a:solidFill>
                  <a:srgbClr val="FF0000"/>
                </a:solidFill>
              </a:rPr>
              <a:t>скасувати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паперові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err="1">
                <a:solidFill>
                  <a:srgbClr val="FF0000"/>
                </a:solidFill>
              </a:rPr>
              <a:t>трудові</a:t>
            </a:r>
            <a:r>
              <a:rPr lang="ru-RU" sz="1800" b="1" dirty="0">
                <a:solidFill>
                  <a:srgbClr val="FF0000"/>
                </a:solidFill>
              </a:rPr>
              <a:t> книжки.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uk-UA" sz="1800" b="1" dirty="0" smtClean="0"/>
              <a:t>Ключові зміни: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1</a:t>
            </a:r>
            <a:r>
              <a:rPr lang="uk-UA" sz="1800" dirty="0"/>
              <a:t>. Заборонити подання документів у паперовій формі для прийняття на роботу, у т. ч. в порядку конкурсу.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err="1" smtClean="0"/>
              <a:t>Обгрунтування</a:t>
            </a:r>
            <a:r>
              <a:rPr lang="uk-UA" sz="1800" dirty="0" smtClean="0"/>
              <a:t>: </a:t>
            </a:r>
            <a:br>
              <a:rPr lang="uk-UA" sz="1800" dirty="0" smtClean="0"/>
            </a:br>
            <a:r>
              <a:rPr lang="uk-UA" sz="1800" dirty="0" smtClean="0"/>
              <a:t>по-перше</a:t>
            </a:r>
            <a:r>
              <a:rPr lang="uk-UA" sz="1800" dirty="0"/>
              <a:t>, нам треба «прищеплювати» </a:t>
            </a:r>
            <a:r>
              <a:rPr lang="uk-UA" sz="1800" dirty="0" err="1"/>
              <a:t>цифрому</a:t>
            </a:r>
            <a:r>
              <a:rPr lang="uk-UA" sz="1800" dirty="0"/>
              <a:t> грамотність державним службовцям.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по-друге</a:t>
            </a:r>
            <a:r>
              <a:rPr lang="uk-UA" sz="1800" dirty="0"/>
              <a:t>, декларації до НАЗК вже подають в електронній формі, а ЕЦП є у всіх.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2</a:t>
            </a:r>
            <a:r>
              <a:rPr lang="uk-UA" sz="1800" dirty="0"/>
              <a:t>. Позбавитися копій документів, відомості з яких є в електронних реєстрах. Зокрема, йдеться про копії дипломів, паспортів. 3. Скасувати такий обов’язковий </a:t>
            </a:r>
            <a:r>
              <a:rPr lang="uk-UA" sz="1800" dirty="0" smtClean="0"/>
              <a:t>сьогодні </a:t>
            </a:r>
            <a:r>
              <a:rPr lang="uk-UA" sz="1800" dirty="0"/>
              <a:t>для державних службовців документ як автобіографія.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4</a:t>
            </a:r>
            <a:r>
              <a:rPr lang="uk-UA" sz="1800" dirty="0"/>
              <a:t>. «Трудові книжки мають нарешті піти в історію.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5</a:t>
            </a:r>
            <a:r>
              <a:rPr lang="uk-UA" sz="1800" dirty="0"/>
              <a:t>. Перевести весь кадровий документообіг у цифровий формат. У тому числі й все те, що стосується конкурсу, прийняття, відпусток, відряджень, звільнені.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6</a:t>
            </a:r>
            <a:r>
              <a:rPr lang="uk-UA" sz="1800" dirty="0"/>
              <a:t>. </a:t>
            </a:r>
            <a:r>
              <a:rPr lang="uk-UA" sz="1800" dirty="0" err="1"/>
              <a:t>Оцифрування</a:t>
            </a:r>
            <a:r>
              <a:rPr lang="uk-UA" sz="1800" dirty="0"/>
              <a:t> паперових архівів документів з особового складу, переведення архівів в електронний вигляд.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«</a:t>
            </a:r>
            <a:r>
              <a:rPr lang="uk-UA" sz="1800" dirty="0"/>
              <a:t>Закони, що зобов’язують зберігати паперові справи 75 років, мають залишитися в минулому сторіччі. Це також буде на користь бізнесу</a:t>
            </a:r>
            <a:r>
              <a:rPr lang="uk-UA" sz="1800" dirty="0" smtClean="0"/>
              <a:t>».</a:t>
            </a:r>
            <a:endParaRPr lang="uk-UA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5" y="1484784"/>
            <a:ext cx="2468983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6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b="1" dirty="0">
                <a:solidFill>
                  <a:srgbClr val="FF0000"/>
                </a:solidFill>
              </a:rPr>
              <a:t>ПИТАННЯ №</a:t>
            </a:r>
            <a:r>
              <a:rPr lang="uk-UA" sz="4000" b="1" dirty="0" smtClean="0">
                <a:solidFill>
                  <a:srgbClr val="FF0000"/>
                </a:solidFill>
              </a:rPr>
              <a:t>2</a:t>
            </a:r>
          </a:p>
          <a:p>
            <a:pPr marL="0" indent="0">
              <a:buNone/>
            </a:pPr>
            <a:endParaRPr lang="uk-UA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4000" b="1" dirty="0" smtClean="0"/>
              <a:t>Ведення </a:t>
            </a:r>
            <a:r>
              <a:rPr lang="uk-UA" sz="4000" b="1" dirty="0"/>
              <a:t>трудових книжок, особових справ,</a:t>
            </a:r>
            <a:r>
              <a:rPr lang="ru-RU" sz="4000" b="1" dirty="0"/>
              <a:t> </a:t>
            </a:r>
            <a:r>
              <a:rPr lang="ru-RU" sz="4000" b="1" dirty="0" err="1"/>
              <a:t>особових</a:t>
            </a:r>
            <a:r>
              <a:rPr lang="ru-RU" sz="4000" b="1" dirty="0"/>
              <a:t> </a:t>
            </a:r>
            <a:r>
              <a:rPr lang="ru-RU" sz="4000" b="1" dirty="0" err="1"/>
              <a:t>карток</a:t>
            </a:r>
            <a:r>
              <a:rPr lang="ru-RU" sz="4000" b="1" dirty="0"/>
              <a:t> та </a:t>
            </a:r>
            <a:r>
              <a:rPr lang="ru-RU" sz="4000" b="1" dirty="0" err="1"/>
              <a:t>журналів</a:t>
            </a:r>
            <a:r>
              <a:rPr lang="ru-RU" sz="4000" b="1" dirty="0"/>
              <a:t> </a:t>
            </a:r>
            <a:r>
              <a:rPr lang="ru-RU" sz="4000" b="1" dirty="0" err="1"/>
              <a:t>обліку</a:t>
            </a:r>
            <a:r>
              <a:rPr lang="ru-RU" sz="4000" b="1" dirty="0"/>
              <a:t>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15687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Ведення трудових книжок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Трудова книжка є основним документом про трудову </a:t>
            </a:r>
            <a:br>
              <a:rPr lang="uk-UA" dirty="0"/>
            </a:br>
            <a:r>
              <a:rPr lang="uk-UA" dirty="0"/>
              <a:t>діяльність працівника. </a:t>
            </a:r>
            <a:endParaRPr lang="uk-UA" dirty="0" smtClean="0"/>
          </a:p>
          <a:p>
            <a:r>
              <a:rPr lang="uk-UA" dirty="0" smtClean="0"/>
              <a:t>Трудові </a:t>
            </a:r>
            <a:r>
              <a:rPr lang="uk-UA" dirty="0"/>
              <a:t>книжки ведуться на всіх працівників, які працюють на </a:t>
            </a:r>
            <a:r>
              <a:rPr lang="uk-UA" dirty="0" smtClean="0"/>
              <a:t>підприємстві</a:t>
            </a:r>
            <a:r>
              <a:rPr lang="uk-UA" dirty="0"/>
              <a:t>, в установі, </a:t>
            </a:r>
            <a:r>
              <a:rPr lang="uk-UA" dirty="0" smtClean="0"/>
              <a:t>організації </a:t>
            </a:r>
            <a:r>
              <a:rPr lang="uk-UA" dirty="0"/>
              <a:t>усіх </a:t>
            </a:r>
            <a:r>
              <a:rPr lang="uk-UA" dirty="0" smtClean="0"/>
              <a:t>форм </a:t>
            </a:r>
            <a:r>
              <a:rPr lang="uk-UA" dirty="0"/>
              <a:t>власності або у фізичної особи понад п'ять днів, у тому числі </a:t>
            </a:r>
            <a:r>
              <a:rPr lang="uk-UA" dirty="0" smtClean="0"/>
              <a:t>осіб</a:t>
            </a:r>
            <a:r>
              <a:rPr lang="uk-UA" dirty="0"/>
              <a:t>, які є співвласниками (власниками) підприємств, </a:t>
            </a:r>
            <a:r>
              <a:rPr lang="uk-UA" dirty="0" smtClean="0"/>
              <a:t>селянських (фермерських</a:t>
            </a:r>
            <a:r>
              <a:rPr lang="uk-UA" dirty="0"/>
              <a:t>) господарств, сезонних і тимчасових працівників, а </a:t>
            </a:r>
            <a:r>
              <a:rPr lang="uk-UA" dirty="0" smtClean="0"/>
              <a:t>також </a:t>
            </a:r>
            <a:r>
              <a:rPr lang="uk-UA" dirty="0"/>
              <a:t>позаштатних працівників за умови, якщо вони підлягають </a:t>
            </a:r>
            <a:r>
              <a:rPr lang="uk-UA" dirty="0" smtClean="0"/>
              <a:t>державному </a:t>
            </a:r>
            <a:r>
              <a:rPr lang="uk-UA" dirty="0"/>
              <a:t>соціальному страхуванню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ПОСТАНОВА КАБІНЕТУ </a:t>
            </a:r>
            <a:r>
              <a:rPr lang="uk-UA" b="1" dirty="0">
                <a:solidFill>
                  <a:srgbClr val="FF0000"/>
                </a:solidFill>
              </a:rPr>
              <a:t>МІНІСТРІВ </a:t>
            </a:r>
            <a:r>
              <a:rPr lang="uk-UA" b="1" dirty="0" smtClean="0">
                <a:solidFill>
                  <a:srgbClr val="FF0000"/>
                </a:solidFill>
              </a:rPr>
              <a:t>УКРАЇНИ від </a:t>
            </a:r>
            <a:r>
              <a:rPr lang="uk-UA" b="1" dirty="0">
                <a:solidFill>
                  <a:srgbClr val="FF0000"/>
                </a:solidFill>
              </a:rPr>
              <a:t>27 квітня 1993 р. № </a:t>
            </a:r>
            <a:r>
              <a:rPr lang="uk-UA" b="1" dirty="0" smtClean="0">
                <a:solidFill>
                  <a:srgbClr val="FF0000"/>
                </a:solidFill>
              </a:rPr>
              <a:t>301 «Про </a:t>
            </a:r>
            <a:r>
              <a:rPr lang="uk-UA" b="1" dirty="0">
                <a:solidFill>
                  <a:srgbClr val="FF0000"/>
                </a:solidFill>
              </a:rPr>
              <a:t>трудові книжки </a:t>
            </a:r>
            <a:r>
              <a:rPr lang="uk-UA" b="1" dirty="0" smtClean="0">
                <a:solidFill>
                  <a:srgbClr val="FF0000"/>
                </a:solidFill>
              </a:rPr>
              <a:t>працівників».</a:t>
            </a:r>
          </a:p>
          <a:p>
            <a:r>
              <a:rPr lang="uk-UA" b="1" dirty="0">
                <a:solidFill>
                  <a:srgbClr val="FF0000"/>
                </a:solidFill>
              </a:rPr>
              <a:t>Наказ Мінпраці, Мін’юсту, Мінсоцзахисту «Інструкція про порядок ведення трудових книжок працівників» № 58 від 29.07.1993. </a:t>
            </a:r>
          </a:p>
          <a:p>
            <a:endParaRPr lang="uk-U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6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pPr algn="l"/>
            <a:r>
              <a:rPr lang="uk-UA" b="1" dirty="0" smtClean="0">
                <a:solidFill>
                  <a:srgbClr val="FF0000"/>
                </a:solidFill>
              </a:rPr>
              <a:t>ПЛАН:</a:t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/>
              <a:t>1. </a:t>
            </a:r>
            <a:r>
              <a:rPr lang="ru-RU" b="1" dirty="0"/>
              <a:t>Порядок </a:t>
            </a:r>
            <a:r>
              <a:rPr lang="ru-RU" b="1" dirty="0" err="1"/>
              <a:t>прийняття</a:t>
            </a:r>
            <a:r>
              <a:rPr lang="ru-RU" b="1" dirty="0"/>
              <a:t> на </a:t>
            </a:r>
            <a:r>
              <a:rPr lang="ru-RU" b="1" dirty="0" smtClean="0"/>
              <a:t>роботу.</a:t>
            </a:r>
            <a:r>
              <a:rPr lang="ru-RU" b="1" dirty="0"/>
              <a:t/>
            </a:r>
            <a:br>
              <a:rPr lang="ru-RU" b="1" dirty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>2. </a:t>
            </a:r>
            <a:r>
              <a:rPr lang="uk-UA" b="1" dirty="0"/>
              <a:t>Ведення </a:t>
            </a:r>
            <a:r>
              <a:rPr lang="uk-UA" b="1" dirty="0" smtClean="0"/>
              <a:t>трудових книжок, особових справ,</a:t>
            </a:r>
            <a:r>
              <a:rPr lang="ru-RU" b="1" dirty="0" smtClean="0"/>
              <a:t> </a:t>
            </a:r>
            <a:r>
              <a:rPr lang="ru-RU" b="1" dirty="0" err="1"/>
              <a:t>особових</a:t>
            </a:r>
            <a:r>
              <a:rPr lang="ru-RU" b="1" dirty="0"/>
              <a:t> </a:t>
            </a:r>
            <a:r>
              <a:rPr lang="ru-RU" b="1" dirty="0" err="1"/>
              <a:t>карток</a:t>
            </a:r>
            <a:r>
              <a:rPr lang="ru-RU" b="1" dirty="0"/>
              <a:t> та </a:t>
            </a:r>
            <a:r>
              <a:rPr lang="ru-RU" b="1" dirty="0" err="1"/>
              <a:t>журналів</a:t>
            </a:r>
            <a:r>
              <a:rPr lang="ru-RU" b="1" dirty="0"/>
              <a:t> </a:t>
            </a:r>
            <a:r>
              <a:rPr lang="ru-RU" b="1" dirty="0" err="1"/>
              <a:t>обліку</a:t>
            </a:r>
            <a:r>
              <a:rPr lang="ru-RU" b="1" dirty="0"/>
              <a:t>.</a:t>
            </a: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endParaRPr lang="uk-U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Особова справа</a:t>
            </a:r>
            <a:r>
              <a:rPr lang="uk-UA" sz="2800" dirty="0"/>
              <a:t> — це сукупність документів, у яких містяться біографічні відомості і дані про трудову діяльність працівника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uk-UA" b="1" dirty="0"/>
              <a:t>Оформляємо особову справу</a:t>
            </a:r>
          </a:p>
          <a:p>
            <a:pPr fontAlgn="base"/>
            <a:r>
              <a:rPr lang="uk-UA" b="1" dirty="0">
                <a:solidFill>
                  <a:srgbClr val="FF0000"/>
                </a:solidFill>
              </a:rPr>
              <a:t>Особову справу оформляють після видання наказу про прийняття працівника на роботу до установи</a:t>
            </a:r>
            <a:r>
              <a:rPr lang="uk-UA" dirty="0">
                <a:solidFill>
                  <a:srgbClr val="FF0000"/>
                </a:solidFill>
              </a:rPr>
              <a:t>. </a:t>
            </a:r>
            <a:r>
              <a:rPr lang="uk-UA" dirty="0"/>
              <a:t>Заводиться вона як окрема тека, й усі документи (або їх копії) поміщаються безпосередньо до неї. Обкладинку (титульний аркуш) особової справи оформляють відповідно до </a:t>
            </a:r>
            <a:r>
              <a:rPr lang="uk-UA" dirty="0">
                <a:hlinkClick r:id="rId2" tooltip="додатка 18 до Правил № 1000/5"/>
              </a:rPr>
              <a:t>додатка 18 до Правил № 1000/5</a:t>
            </a:r>
            <a:r>
              <a:rPr lang="uk-UA" dirty="0"/>
              <a:t>. Написи на обкладинці роблять чітко чорним світлостійким чорнилом або пастою (</a:t>
            </a:r>
            <a:r>
              <a:rPr lang="uk-UA" dirty="0">
                <a:hlinkClick r:id="rId2" tooltip="п. 9 гл. 2 розд. VI Правил № 1000/5"/>
              </a:rPr>
              <a:t>п. 9 </a:t>
            </a:r>
            <a:r>
              <a:rPr lang="uk-UA" dirty="0" err="1">
                <a:hlinkClick r:id="rId2" tooltip="п. 9 гл. 2 розд. VI Правил № 1000/5"/>
              </a:rPr>
              <a:t>гл</a:t>
            </a:r>
            <a:r>
              <a:rPr lang="uk-UA" dirty="0">
                <a:hlinkClick r:id="rId2" tooltip="п. 9 гл. 2 розд. VI Правил № 1000/5"/>
              </a:rPr>
              <a:t>. 2 </a:t>
            </a:r>
            <a:r>
              <a:rPr lang="uk-UA" dirty="0" err="1">
                <a:hlinkClick r:id="rId2" tooltip="п. 9 гл. 2 розд. VI Правил № 1000/5"/>
              </a:rPr>
              <a:t>розд</a:t>
            </a:r>
            <a:r>
              <a:rPr lang="uk-UA" dirty="0">
                <a:hlinkClick r:id="rId2" tooltip="п. 9 гл. 2 розд. VI Правил № 1000/5"/>
              </a:rPr>
              <a:t>. </a:t>
            </a:r>
            <a:r>
              <a:rPr lang="en-US" dirty="0">
                <a:hlinkClick r:id="rId2" tooltip="п. 9 гл. 2 розд. VI Правил № 1000/5"/>
              </a:rPr>
              <a:t>VI </a:t>
            </a:r>
            <a:r>
              <a:rPr lang="uk-UA" dirty="0">
                <a:hlinkClick r:id="rId2" tooltip="п. 9 гл. 2 розд. VI Правил № 1000/5"/>
              </a:rPr>
              <a:t>Правил № 1000/5</a:t>
            </a:r>
            <a:r>
              <a:rPr lang="uk-UA" dirty="0"/>
              <a:t>).</a:t>
            </a:r>
          </a:p>
          <a:p>
            <a:pPr fontAlgn="base"/>
            <a:r>
              <a:rPr lang="uk-UA" b="1" dirty="0">
                <a:solidFill>
                  <a:srgbClr val="FF0000"/>
                </a:solidFill>
              </a:rPr>
              <a:t>До особової справи включають копії основних документів, наданих працівником, — паспорта, реєстраційної картки платника податків, документів про освіту, військового </a:t>
            </a:r>
            <a:r>
              <a:rPr lang="uk-UA" b="1" dirty="0" smtClean="0">
                <a:solidFill>
                  <a:srgbClr val="FF0000"/>
                </a:solidFill>
              </a:rPr>
              <a:t>квитка, </a:t>
            </a:r>
            <a:r>
              <a:rPr lang="uk-UA" b="1" dirty="0">
                <a:solidFill>
                  <a:srgbClr val="FF0000"/>
                </a:solidFill>
              </a:rPr>
              <a:t>автобіографію, особовий листок з обліку кадрів і доповнення до нього.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Уніфікованої форми цих документів немає. Їх кожна організація розробляє самостійно.</a:t>
            </a:r>
          </a:p>
          <a:p>
            <a:pPr fontAlgn="base"/>
            <a:r>
              <a:rPr lang="uk-UA" b="1" dirty="0">
                <a:solidFill>
                  <a:srgbClr val="FF0000"/>
                </a:solidFill>
              </a:rPr>
              <a:t>Особовий листок заповнює сам працівник. У ньому фіксують автобіографічні відомості, зокрема: </a:t>
            </a:r>
            <a:r>
              <a:rPr lang="uk-UA" dirty="0"/>
              <a:t>П. І. Б., дату і місце народження, відомості про освіту, наукові ступені та вчені звання, володіння іноземними мовами, відомості про трудову діяльність, дані про наявні нагороди та відзнаки, сімейний стан і відомості про членів сім’ї, паспортні дані, домашню адресу. Також на особовий листок наклеюють фотографію працівника. Спеціаліст кадрової служби обов’язково звіряє дані особового листка з обліку кадрів, зазначені працівником, із записами в паспорті, трудовій книжці, військовому квитку, документах про освіту тощо.</a:t>
            </a:r>
          </a:p>
          <a:p>
            <a:pPr fontAlgn="base"/>
            <a:r>
              <a:rPr lang="uk-UA" b="1" dirty="0">
                <a:solidFill>
                  <a:srgbClr val="FF0000"/>
                </a:solidFill>
              </a:rPr>
              <a:t>Важливо!</a:t>
            </a:r>
            <a:r>
              <a:rPr lang="uk-UA" dirty="0">
                <a:solidFill>
                  <a:srgbClr val="FF0000"/>
                </a:solidFill>
              </a:rPr>
              <a:t> </a:t>
            </a:r>
            <a:r>
              <a:rPr lang="uk-UA" dirty="0"/>
              <a:t>Особовий листок з обліку кадрів заповнюють тільки один раз й жодні зміни та уточнення до нього потім не вносять.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421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uk-UA" dirty="0"/>
              <a:t>Усі подальші зміни в біографічних даних працівника, інформацію про переведення його на іншу посаду, проходження атестації, заохочення (нагородження, преміювання), накладення дисциплінарних стягнень, дані про підвищення кваліфікації </a:t>
            </a:r>
            <a:r>
              <a:rPr lang="uk-UA" b="1" dirty="0">
                <a:solidFill>
                  <a:srgbClr val="FF0000"/>
                </a:solidFill>
              </a:rPr>
              <a:t>вносять до доповнення до особового листка з обліку кадрів.</a:t>
            </a:r>
          </a:p>
          <a:p>
            <a:pPr fontAlgn="base"/>
            <a:r>
              <a:rPr lang="uk-UA" dirty="0"/>
              <a:t>Доповнення до особового листка заповнює працівник кадрової служби на підставі відповідних документів (наказів, розпоряджень і документів, наданих самим працівником).</a:t>
            </a:r>
          </a:p>
          <a:p>
            <a:pPr fontAlgn="base"/>
            <a:r>
              <a:rPr lang="uk-UA" dirty="0"/>
              <a:t>Пам’ятайте, що </a:t>
            </a:r>
            <a:r>
              <a:rPr lang="uk-UA" b="1" dirty="0">
                <a:solidFill>
                  <a:srgbClr val="FF0000"/>
                </a:solidFill>
              </a:rPr>
              <a:t>з 25.07.2018 р. </a:t>
            </a:r>
            <a:r>
              <a:rPr lang="uk-UA" dirty="0"/>
              <a:t>до доповнення до особового листка також необхідно заносити відомості про </a:t>
            </a:r>
            <a:r>
              <a:rPr lang="uk-UA" b="1" dirty="0">
                <a:solidFill>
                  <a:srgbClr val="FF0000"/>
                </a:solidFill>
              </a:rPr>
              <a:t>виконання обов’язків тимчасово відсутнього працівника і про заміщення вакантної посади</a:t>
            </a:r>
            <a:r>
              <a:rPr lang="uk-UA" dirty="0">
                <a:solidFill>
                  <a:srgbClr val="FF0000"/>
                </a:solidFill>
              </a:rPr>
              <a:t>.</a:t>
            </a:r>
          </a:p>
          <a:p>
            <a:pPr fontAlgn="base"/>
            <a:r>
              <a:rPr lang="uk-UA" dirty="0"/>
              <a:t>Нагадаємо: строк зберігання особової справи </a:t>
            </a:r>
            <a:r>
              <a:rPr lang="uk-UA" dirty="0" err="1"/>
              <a:t>ст</a:t>
            </a:r>
            <a:r>
              <a:rPr lang="uk-UA" dirty="0"/>
              <a:t>ановить </a:t>
            </a:r>
            <a:r>
              <a:rPr lang="uk-UA" b="1" dirty="0">
                <a:solidFill>
                  <a:srgbClr val="FF0000"/>
                </a:solidFill>
              </a:rPr>
              <a:t>75 років</a:t>
            </a:r>
            <a:r>
              <a:rPr lang="uk-UA" dirty="0"/>
              <a:t> після звільнення працівника (</a:t>
            </a:r>
            <a:r>
              <a:rPr lang="uk-UA" dirty="0">
                <a:hlinkClick r:id="rId2" tooltip="пп. 493 та 495 Переліку № 578/5"/>
              </a:rPr>
              <a:t>пп. 493 та 495 Переліку № 578/5</a:t>
            </a:r>
            <a:r>
              <a:rPr lang="uk-UA" dirty="0"/>
              <a:t>). При цьому анкети, копії дипломів, заяви, дозволи, які були підставою для наказів з кадрових питань (особового складу), зберігаються </a:t>
            </a:r>
            <a:r>
              <a:rPr lang="uk-UA" b="1" dirty="0"/>
              <a:t>3 роки</a:t>
            </a:r>
            <a:r>
              <a:rPr lang="uk-UA" dirty="0"/>
              <a:t>. Тому ці документи вилучають з особової справи через 3 роки після звільнення працівника.</a:t>
            </a:r>
          </a:p>
          <a:p>
            <a:pPr fontAlgn="base"/>
            <a:r>
              <a:rPr lang="uk-UA" dirty="0"/>
              <a:t>Облік усіх справ, які формуються в діяльності кадрової служби, ведеться за номенклатурою справ. Але в особових справ є своя особливість: їх включають до номенклатури справ кадрової служби під одним індексом та обліковують не за номенклатурою справ, а в спеціальній обліковій формі — у Журналі (книзі) обліку особових справ. Форму такого Журналу установа розробляє самостійно.</a:t>
            </a:r>
          </a:p>
          <a:p>
            <a:pPr fontAlgn="base"/>
            <a:r>
              <a:rPr lang="uk-UA" dirty="0"/>
              <a:t>Також має сенс ввести індексацію особових справ. Наприклад, індекс особової справи працівника може бути таким: 02-18/153, де 02-18 — індекс особових справ згідно з номенклатурою справ кадрової служби, 153 — номер особової справи працівника згідно з Журналом обліку особових справ.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698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rgbClr val="FF0000"/>
                </a:solidFill>
              </a:rPr>
              <a:t>Порівняльний склад документів особової справи до та після 25.07.2018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128537"/>
              </p:ext>
            </p:extLst>
          </p:nvPr>
        </p:nvGraphicFramePr>
        <p:xfrm>
          <a:off x="35496" y="404663"/>
          <a:ext cx="9001000" cy="63620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8516"/>
                <a:gridCol w="5842484"/>
              </a:tblGrid>
              <a:tr h="18081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Документи особової справи</a:t>
                      </a:r>
                      <a:endParaRPr lang="uk-UA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808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До 25.07.2018</a:t>
                      </a:r>
                      <a:endParaRPr lang="uk-UA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</a:rPr>
                        <a:t>Після 25.07.2018</a:t>
                      </a:r>
                      <a:endParaRPr lang="uk-UA" sz="1200" b="1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Внутрішній опис документів справи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Внутрішній опис особової справи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542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Заява про прийняття на роботу (контракт)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Заява про прийняття на роботу або письмовий трудовий договір (контракт).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Примітка. Один із документів залежно від форми трудового договору — усний чи письмовий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77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Направлення або подання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uk-UA" sz="105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40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Копія або витяг з наказу (розпорядження) про призначення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Копія наказу про прийняття на роботу (витяг зі зведеного наказу)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Особовий листок з обліку кадрів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Особовий листок з обліку кадрів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Доповнення до особового листка з обліку кадрів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Доповнення до особового листка з обліку кадрів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Автобіографія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Автобіографія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–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паспорта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облікової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картки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платника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податків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361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військового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квитка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посвідчення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приписку до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призовної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дільниці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Примітка. За наявності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Копії документів про освіту 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Копії документів про освіту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науковий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ступінь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вчене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звання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Заява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переведення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на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іншу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роботу (посаду)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2336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Копія або витяг з наказу </a:t>
                      </a:r>
                      <a:r>
                        <a:rPr lang="uk-UA" sz="900" dirty="0" smtClean="0">
                          <a:effectLst/>
                        </a:rPr>
                        <a:t>про </a:t>
                      </a:r>
                      <a:r>
                        <a:rPr lang="uk-UA" sz="900" dirty="0">
                          <a:effectLst/>
                        </a:rPr>
                        <a:t>переведення на іншу посаду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Копія наказу про переведення на іншу роботу (посаду) (витяг зі зведеного наказу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Заява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прийняття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сумісництвом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наказу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прийняття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за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сумісництвом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Заява про зміну біографічних даних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542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внесення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змін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до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облікових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у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зв’язку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зміною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біографічних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даних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прізвища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імені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по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батькові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Примітка. Копія наказу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Характеристики 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Характеристики. Примітка. За наявності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Довідки та інші документи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—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Копії документів, що є підставами для надання пільг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підвищення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кваліфікації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стажування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40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Копії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документів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заохочення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нагородження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преміювання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–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Документи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з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атестації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1808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–</a:t>
                      </a:r>
                      <a:endParaRPr lang="uk-UA" sz="9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Заява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про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звільнення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057" marR="53057" marT="0" marB="0"/>
                </a:tc>
              </a:tr>
              <a:tr h="278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Копія або витяг з наказу (розпорядження) про звільнення</a:t>
                      </a:r>
                      <a:endParaRPr lang="uk-UA" sz="9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Myriad Pro"/>
                      </a:endParaRPr>
                    </a:p>
                  </a:txBody>
                  <a:tcPr marL="53057" marR="5305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Копія наказу про звільнення (витяг зі зведеного наказу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3057" marR="53057" marT="0" marB="0"/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102042"/>
              </p:ext>
            </p:extLst>
          </p:nvPr>
        </p:nvGraphicFramePr>
        <p:xfrm>
          <a:off x="6876256" y="476672"/>
          <a:ext cx="3714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Точечный рисунок" r:id="rId3" imgW="11133333" imgH="9221487" progId="Paint.Picture">
                  <p:embed/>
                </p:oleObj>
              </mc:Choice>
              <mc:Fallback>
                <p:oleObj name="Точечный рисунок" r:id="rId3" imgW="11133333" imgH="9221487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476672"/>
                        <a:ext cx="37147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845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b="1" dirty="0" smtClean="0">
                <a:solidFill>
                  <a:srgbClr val="FF0000"/>
                </a:solidFill>
              </a:rPr>
              <a:t>Теми доповідей:</a:t>
            </a:r>
          </a:p>
          <a:p>
            <a:pPr marL="0" indent="0">
              <a:buNone/>
            </a:pPr>
            <a:endParaRPr lang="uk-UA" sz="4000" b="1" dirty="0" smtClean="0">
              <a:solidFill>
                <a:srgbClr val="FF0000"/>
              </a:solidFill>
            </a:endParaRPr>
          </a:p>
          <a:p>
            <a:pPr marL="742950" indent="-742950">
              <a:buAutoNum type="arabicPeriod"/>
            </a:pPr>
            <a:r>
              <a:rPr lang="uk-UA" sz="4000" b="1" dirty="0" smtClean="0"/>
              <a:t>Особливості ведення особових справ на працівників</a:t>
            </a:r>
            <a:r>
              <a:rPr lang="ru-RU" sz="4000" b="1" dirty="0" smtClean="0"/>
              <a:t>.</a:t>
            </a:r>
          </a:p>
          <a:p>
            <a:pPr marL="742950" indent="-742950">
              <a:buFont typeface="Arial" pitchFamily="34" charset="0"/>
              <a:buAutoNum type="arabicPeriod"/>
            </a:pPr>
            <a:r>
              <a:rPr lang="uk-UA" sz="4000" b="1" dirty="0"/>
              <a:t>Ведення </a:t>
            </a:r>
            <a:r>
              <a:rPr lang="ru-RU" sz="4000" b="1" dirty="0" err="1" smtClean="0"/>
              <a:t>особових</a:t>
            </a:r>
            <a:r>
              <a:rPr lang="ru-RU" sz="4000" b="1" dirty="0" smtClean="0"/>
              <a:t> </a:t>
            </a:r>
            <a:r>
              <a:rPr lang="ru-RU" sz="4000" b="1" dirty="0" err="1"/>
              <a:t>карток</a:t>
            </a:r>
            <a:r>
              <a:rPr lang="ru-RU" sz="4000" b="1" dirty="0"/>
              <a:t> та </a:t>
            </a:r>
            <a:r>
              <a:rPr lang="ru-RU" sz="4000" b="1" dirty="0" err="1"/>
              <a:t>журналів</a:t>
            </a:r>
            <a:r>
              <a:rPr lang="ru-RU" sz="4000" b="1" dirty="0"/>
              <a:t> </a:t>
            </a:r>
            <a:r>
              <a:rPr lang="ru-RU" sz="4000" b="1" dirty="0" err="1"/>
              <a:t>обліку</a:t>
            </a:r>
            <a:r>
              <a:rPr lang="ru-RU" sz="4000" b="1" dirty="0"/>
              <a:t>.</a:t>
            </a:r>
          </a:p>
          <a:p>
            <a:pPr marL="742950" indent="-742950">
              <a:buAutoNum type="arabicPeriod"/>
            </a:pP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4840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27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800" b="1" dirty="0" smtClean="0">
                <a:solidFill>
                  <a:srgbClr val="FF0000"/>
                </a:solidFill>
              </a:rPr>
              <a:t>ПИТАННЯ №1</a:t>
            </a:r>
          </a:p>
          <a:p>
            <a:pPr marL="0" indent="0">
              <a:buNone/>
            </a:pPr>
            <a:endParaRPr lang="uk-UA" sz="4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800" b="1" dirty="0"/>
              <a:t>Порядок </a:t>
            </a:r>
            <a:r>
              <a:rPr lang="ru-RU" sz="4800" b="1" dirty="0" err="1"/>
              <a:t>прийняття</a:t>
            </a:r>
            <a:r>
              <a:rPr lang="ru-RU" sz="4800" b="1" dirty="0"/>
              <a:t> на роботу.</a:t>
            </a:r>
            <a:br>
              <a:rPr lang="ru-RU" sz="4800" b="1" dirty="0"/>
            </a:br>
            <a:r>
              <a:rPr lang="uk-UA" sz="4800" b="1" dirty="0"/>
              <a:t/>
            </a:r>
            <a:br>
              <a:rPr lang="uk-UA" sz="4800" b="1" dirty="0"/>
            </a:br>
            <a:endParaRPr lang="uk-UA" sz="4800" b="1" dirty="0"/>
          </a:p>
        </p:txBody>
      </p:sp>
    </p:spTree>
    <p:extLst>
      <p:ext uri="{BB962C8B-B14F-4D97-AF65-F5344CB8AC3E}">
        <p14:creationId xmlns:p14="http://schemas.microsoft.com/office/powerpoint/2010/main" val="15227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490066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Документи, необхідні при прийнятті на роботу </a:t>
            </a:r>
            <a:endParaRPr lang="uk-UA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b="1" dirty="0" smtClean="0"/>
              <a:t>Перш </a:t>
            </a:r>
            <a:r>
              <a:rPr lang="uk-UA" b="1" dirty="0"/>
              <a:t>ніж буде підписано трудовий договір між особою та підприємством, працівник кадрової служби має перевірити документи потенційного співробітника. </a:t>
            </a:r>
            <a:endParaRPr lang="uk-UA" b="1" dirty="0" smtClean="0"/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Відповідно </a:t>
            </a:r>
            <a:r>
              <a:rPr lang="uk-UA" b="1" dirty="0">
                <a:solidFill>
                  <a:srgbClr val="FF0000"/>
                </a:solidFill>
              </a:rPr>
              <a:t>до статті 24 </a:t>
            </a:r>
            <a:r>
              <a:rPr lang="uk-UA" b="1" dirty="0" err="1">
                <a:solidFill>
                  <a:srgbClr val="FF0000"/>
                </a:solidFill>
              </a:rPr>
              <a:t>КЗпП</a:t>
            </a:r>
            <a:r>
              <a:rPr lang="uk-UA" b="1" dirty="0">
                <a:solidFill>
                  <a:srgbClr val="FF0000"/>
                </a:solidFill>
              </a:rPr>
              <a:t> кожен претендент повинен надати майбутньому роботодавцеві: </a:t>
            </a:r>
            <a:endParaRPr lang="uk-UA" b="1" dirty="0" smtClean="0">
              <a:solidFill>
                <a:srgbClr val="FF0000"/>
              </a:solidFill>
            </a:endParaRPr>
          </a:p>
          <a:p>
            <a:r>
              <a:rPr lang="uk-UA" b="1" dirty="0" smtClean="0"/>
              <a:t>паспорт </a:t>
            </a:r>
            <a:r>
              <a:rPr lang="uk-UA" b="1" dirty="0"/>
              <a:t>або інший документ, що посвідчує особу</a:t>
            </a:r>
            <a:r>
              <a:rPr lang="uk-UA" b="1" dirty="0" smtClean="0"/>
              <a:t>;</a:t>
            </a:r>
          </a:p>
          <a:p>
            <a:r>
              <a:rPr lang="uk-UA" b="1" dirty="0" smtClean="0"/>
              <a:t> </a:t>
            </a:r>
            <a:r>
              <a:rPr lang="uk-UA" b="1" dirty="0"/>
              <a:t>трудову книжку. </a:t>
            </a:r>
            <a:endParaRPr lang="uk-UA" b="1" dirty="0" smtClean="0"/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У </a:t>
            </a:r>
            <a:r>
              <a:rPr lang="uk-UA" b="1" dirty="0">
                <a:solidFill>
                  <a:srgbClr val="FF0000"/>
                </a:solidFill>
              </a:rPr>
              <a:t>випадках, передбачених законодавством, також подаються: </a:t>
            </a:r>
            <a:endParaRPr lang="uk-UA" b="1" dirty="0" smtClean="0">
              <a:solidFill>
                <a:srgbClr val="FF0000"/>
              </a:solidFill>
            </a:endParaRPr>
          </a:p>
          <a:p>
            <a:r>
              <a:rPr lang="uk-UA" b="1" dirty="0" smtClean="0"/>
              <a:t>документ </a:t>
            </a:r>
            <a:r>
              <a:rPr lang="uk-UA" b="1" dirty="0"/>
              <a:t>про освіту (спеціальність, кваліфікацію); </a:t>
            </a:r>
            <a:endParaRPr lang="uk-UA" b="1" dirty="0" smtClean="0"/>
          </a:p>
          <a:p>
            <a:r>
              <a:rPr lang="uk-UA" b="1" dirty="0" smtClean="0"/>
              <a:t>документ </a:t>
            </a:r>
            <a:r>
              <a:rPr lang="uk-UA" b="1" dirty="0"/>
              <a:t>про стан здоров’я; інші документи</a:t>
            </a:r>
            <a:r>
              <a:rPr lang="uk-UA" b="1" dirty="0" smtClean="0"/>
              <a:t>.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68797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err="1">
                <a:solidFill>
                  <a:srgbClr val="FF0000"/>
                </a:solidFill>
              </a:rPr>
              <a:t>Укладаємо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трудовий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договір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5446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000" dirty="0" err="1"/>
              <a:t>Договір</a:t>
            </a:r>
            <a:r>
              <a:rPr lang="ru-RU" sz="4000" dirty="0"/>
              <a:t> </a:t>
            </a:r>
            <a:r>
              <a:rPr lang="ru-RU" sz="4000" dirty="0" err="1"/>
              <a:t>може</a:t>
            </a:r>
            <a:r>
              <a:rPr lang="ru-RU" sz="4000" dirty="0"/>
              <a:t> бути </a:t>
            </a:r>
            <a:r>
              <a:rPr lang="ru-RU" sz="4000" dirty="0" err="1"/>
              <a:t>укладено</a:t>
            </a:r>
            <a:r>
              <a:rPr lang="ru-RU" sz="4000" dirty="0"/>
              <a:t> як в </a:t>
            </a:r>
            <a:r>
              <a:rPr lang="ru-RU" sz="4000" b="1" dirty="0" err="1">
                <a:solidFill>
                  <a:srgbClr val="FF0000"/>
                </a:solidFill>
              </a:rPr>
              <a:t>письмовій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формі</a:t>
            </a:r>
            <a:r>
              <a:rPr lang="ru-RU" sz="4000" dirty="0"/>
              <a:t>, так і </a:t>
            </a:r>
            <a:r>
              <a:rPr lang="ru-RU" sz="4000" b="1" dirty="0" err="1">
                <a:solidFill>
                  <a:srgbClr val="FF0000"/>
                </a:solidFill>
              </a:rPr>
              <a:t>усно</a:t>
            </a:r>
            <a:r>
              <a:rPr lang="ru-RU" sz="4000" dirty="0"/>
              <a:t>. </a:t>
            </a:r>
            <a:endParaRPr lang="ru-RU" sz="4000" dirty="0" smtClean="0"/>
          </a:p>
          <a:p>
            <a:pPr marL="0" indent="0">
              <a:buNone/>
            </a:pPr>
            <a:endParaRPr lang="ru-RU" sz="4000" dirty="0" smtClean="0"/>
          </a:p>
          <a:p>
            <a:pPr marL="0" indent="0">
              <a:buNone/>
            </a:pPr>
            <a:r>
              <a:rPr lang="ru-RU" sz="4500" b="1" dirty="0" err="1" smtClean="0">
                <a:solidFill>
                  <a:srgbClr val="FF0000"/>
                </a:solidFill>
              </a:rPr>
              <a:t>Проте</a:t>
            </a:r>
            <a:r>
              <a:rPr lang="ru-RU" sz="4500" b="1" dirty="0" smtClean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відповідно</a:t>
            </a:r>
            <a:r>
              <a:rPr lang="ru-RU" sz="4500" b="1" dirty="0">
                <a:solidFill>
                  <a:srgbClr val="FF0000"/>
                </a:solidFill>
              </a:rPr>
              <a:t> до ст. 24 </a:t>
            </a:r>
            <a:r>
              <a:rPr lang="ru-RU" sz="4500" b="1" dirty="0" err="1">
                <a:solidFill>
                  <a:srgbClr val="FF0000"/>
                </a:solidFill>
              </a:rPr>
              <a:t>КЗпП</a:t>
            </a:r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трудовий</a:t>
            </a:r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договір</a:t>
            </a:r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укладається</a:t>
            </a:r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лише</a:t>
            </a:r>
            <a:r>
              <a:rPr lang="ru-RU" sz="4500" b="1" dirty="0">
                <a:solidFill>
                  <a:srgbClr val="FF0000"/>
                </a:solidFill>
              </a:rPr>
              <a:t> у </a:t>
            </a:r>
            <a:r>
              <a:rPr lang="ru-RU" sz="4500" b="1" dirty="0" err="1">
                <a:solidFill>
                  <a:srgbClr val="FF0000"/>
                </a:solidFill>
              </a:rPr>
              <a:t>письмовій</a:t>
            </a:r>
            <a:r>
              <a:rPr lang="ru-RU" sz="4500" b="1" dirty="0">
                <a:solidFill>
                  <a:srgbClr val="FF0000"/>
                </a:solidFill>
              </a:rPr>
              <a:t> </a:t>
            </a:r>
            <a:r>
              <a:rPr lang="ru-RU" sz="4500" b="1" dirty="0" err="1">
                <a:solidFill>
                  <a:srgbClr val="FF0000"/>
                </a:solidFill>
              </a:rPr>
              <a:t>формі</a:t>
            </a:r>
            <a:r>
              <a:rPr lang="ru-RU" sz="4500" b="1" dirty="0">
                <a:solidFill>
                  <a:srgbClr val="FF0000"/>
                </a:solidFill>
              </a:rPr>
              <a:t> у таких </a:t>
            </a:r>
            <a:r>
              <a:rPr lang="ru-RU" sz="4500" b="1" dirty="0" err="1">
                <a:solidFill>
                  <a:srgbClr val="FF0000"/>
                </a:solidFill>
              </a:rPr>
              <a:t>випадках</a:t>
            </a:r>
            <a:r>
              <a:rPr lang="ru-RU" sz="4500" b="1" dirty="0">
                <a:solidFill>
                  <a:srgbClr val="FF0000"/>
                </a:solidFill>
              </a:rPr>
              <a:t>: </a:t>
            </a:r>
            <a:endParaRPr lang="ru-RU" sz="45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ru-RU" sz="4500" b="1" dirty="0" err="1" smtClean="0"/>
              <a:t>якщо</a:t>
            </a:r>
            <a:r>
              <a:rPr lang="ru-RU" sz="4500" b="1" dirty="0" smtClean="0"/>
              <a:t> </a:t>
            </a:r>
            <a:r>
              <a:rPr lang="ru-RU" sz="4500" b="1" dirty="0"/>
              <a:t>сам претендент </a:t>
            </a:r>
            <a:r>
              <a:rPr lang="ru-RU" sz="4500" b="1" dirty="0" err="1"/>
              <a:t>відмовляється</a:t>
            </a:r>
            <a:r>
              <a:rPr lang="ru-RU" sz="4500" b="1" dirty="0"/>
              <a:t> </a:t>
            </a:r>
            <a:r>
              <a:rPr lang="ru-RU" sz="4500" b="1" dirty="0" err="1"/>
              <a:t>укладати</a:t>
            </a:r>
            <a:r>
              <a:rPr lang="ru-RU" sz="4500" b="1" dirty="0"/>
              <a:t> </a:t>
            </a:r>
            <a:r>
              <a:rPr lang="ru-RU" sz="4500" b="1" dirty="0" err="1"/>
              <a:t>усний</a:t>
            </a:r>
            <a:r>
              <a:rPr lang="ru-RU" sz="4500" b="1" dirty="0"/>
              <a:t> </a:t>
            </a:r>
            <a:r>
              <a:rPr lang="ru-RU" sz="4500" b="1" dirty="0" err="1"/>
              <a:t>договір</a:t>
            </a:r>
            <a:r>
              <a:rPr lang="ru-RU" sz="4500" b="1" dirty="0"/>
              <a:t>; </a:t>
            </a:r>
            <a:endParaRPr lang="ru-RU" sz="4500" b="1" dirty="0" smtClean="0"/>
          </a:p>
          <a:p>
            <a:pPr marL="514350" indent="-514350">
              <a:buAutoNum type="arabicPeriod"/>
            </a:pPr>
            <a:r>
              <a:rPr lang="ru-RU" sz="4500" b="1" dirty="0" smtClean="0"/>
              <a:t>при </a:t>
            </a:r>
            <a:r>
              <a:rPr lang="ru-RU" sz="4500" b="1" dirty="0" err="1"/>
              <a:t>організованому</a:t>
            </a:r>
            <a:r>
              <a:rPr lang="ru-RU" sz="4500" b="1" dirty="0"/>
              <a:t> </a:t>
            </a:r>
            <a:r>
              <a:rPr lang="ru-RU" sz="4500" b="1" dirty="0" err="1"/>
              <a:t>наборі</a:t>
            </a:r>
            <a:r>
              <a:rPr lang="ru-RU" sz="4500" b="1" dirty="0"/>
              <a:t> </a:t>
            </a:r>
            <a:r>
              <a:rPr lang="ru-RU" sz="4500" b="1" dirty="0" err="1"/>
              <a:t>працівників</a:t>
            </a:r>
            <a:r>
              <a:rPr lang="ru-RU" sz="4500" b="1" dirty="0"/>
              <a:t>; </a:t>
            </a:r>
            <a:endParaRPr lang="ru-RU" sz="4500" b="1" dirty="0" smtClean="0"/>
          </a:p>
          <a:p>
            <a:pPr marL="514350" indent="-514350">
              <a:buAutoNum type="arabicPeriod"/>
            </a:pPr>
            <a:r>
              <a:rPr lang="ru-RU" sz="4500" b="1" dirty="0" smtClean="0"/>
              <a:t>для </a:t>
            </a:r>
            <a:r>
              <a:rPr lang="ru-RU" sz="4500" b="1" dirty="0" err="1"/>
              <a:t>робіт</a:t>
            </a:r>
            <a:r>
              <a:rPr lang="ru-RU" sz="4500" b="1" dirty="0"/>
              <a:t> в районах з </a:t>
            </a:r>
            <a:r>
              <a:rPr lang="ru-RU" sz="4500" b="1" dirty="0" err="1"/>
              <a:t>особливими</a:t>
            </a:r>
            <a:r>
              <a:rPr lang="ru-RU" sz="4500" b="1" dirty="0"/>
              <a:t> </a:t>
            </a:r>
            <a:r>
              <a:rPr lang="ru-RU" sz="4500" b="1" dirty="0" err="1"/>
              <a:t>природними</a:t>
            </a:r>
            <a:r>
              <a:rPr lang="ru-RU" sz="4500" b="1" dirty="0"/>
              <a:t> </a:t>
            </a:r>
            <a:r>
              <a:rPr lang="ru-RU" sz="4500" b="1" dirty="0" err="1"/>
              <a:t>умовами</a:t>
            </a:r>
            <a:r>
              <a:rPr lang="ru-RU" sz="4500" b="1" dirty="0"/>
              <a:t> та на роботах, де є </a:t>
            </a:r>
            <a:r>
              <a:rPr lang="ru-RU" sz="4500" b="1" dirty="0" err="1"/>
              <a:t>підвищений</a:t>
            </a:r>
            <a:r>
              <a:rPr lang="ru-RU" sz="4500" b="1" dirty="0"/>
              <a:t> </a:t>
            </a:r>
            <a:r>
              <a:rPr lang="ru-RU" sz="4500" b="1" dirty="0" err="1"/>
              <a:t>ризик</a:t>
            </a:r>
            <a:r>
              <a:rPr lang="ru-RU" sz="4500" b="1" dirty="0"/>
              <a:t> для </a:t>
            </a:r>
            <a:r>
              <a:rPr lang="ru-RU" sz="4500" b="1" dirty="0" err="1"/>
              <a:t>здоров’я</a:t>
            </a:r>
            <a:r>
              <a:rPr lang="ru-RU" sz="4500" b="1" dirty="0"/>
              <a:t>; </a:t>
            </a:r>
            <a:endParaRPr lang="ru-RU" sz="4500" b="1" dirty="0" smtClean="0"/>
          </a:p>
          <a:p>
            <a:pPr marL="514350" indent="-514350">
              <a:buAutoNum type="arabicPeriod"/>
            </a:pPr>
            <a:r>
              <a:rPr lang="ru-RU" sz="4500" b="1" dirty="0" err="1" smtClean="0"/>
              <a:t>укладення</a:t>
            </a:r>
            <a:r>
              <a:rPr lang="ru-RU" sz="4500" b="1" dirty="0" smtClean="0"/>
              <a:t> </a:t>
            </a:r>
            <a:r>
              <a:rPr lang="ru-RU" sz="4500" b="1" dirty="0"/>
              <a:t>контракту; </a:t>
            </a:r>
            <a:endParaRPr lang="ru-RU" sz="4500" b="1" dirty="0" smtClean="0"/>
          </a:p>
          <a:p>
            <a:pPr marL="514350" indent="-514350">
              <a:buAutoNum type="arabicPeriod"/>
            </a:pPr>
            <a:r>
              <a:rPr lang="ru-RU" sz="4500" b="1" dirty="0" err="1" smtClean="0"/>
              <a:t>оформлення</a:t>
            </a:r>
            <a:r>
              <a:rPr lang="ru-RU" sz="4500" b="1" dirty="0" smtClean="0"/>
              <a:t> </a:t>
            </a:r>
            <a:r>
              <a:rPr lang="ru-RU" sz="4500" b="1" dirty="0"/>
              <a:t>на роботу </a:t>
            </a:r>
            <a:r>
              <a:rPr lang="ru-RU" sz="4500" b="1" dirty="0" err="1"/>
              <a:t>неповнолітніх</a:t>
            </a:r>
            <a:r>
              <a:rPr lang="ru-RU" sz="4500" b="1" dirty="0"/>
              <a:t>; </a:t>
            </a:r>
            <a:endParaRPr lang="ru-RU" sz="4500" b="1" dirty="0" smtClean="0"/>
          </a:p>
          <a:p>
            <a:pPr marL="514350" indent="-514350">
              <a:buAutoNum type="arabicPeriod"/>
            </a:pPr>
            <a:r>
              <a:rPr lang="ru-RU" sz="4500" b="1" dirty="0" smtClean="0"/>
              <a:t>при </a:t>
            </a:r>
            <a:r>
              <a:rPr lang="ru-RU" sz="4500" b="1" dirty="0" err="1"/>
              <a:t>укладенні</a:t>
            </a:r>
            <a:r>
              <a:rPr lang="ru-RU" sz="4500" b="1" dirty="0"/>
              <a:t> трудового договору з </a:t>
            </a:r>
            <a:r>
              <a:rPr lang="ru-RU" sz="4500" b="1" dirty="0" err="1"/>
              <a:t>фізичною</a:t>
            </a:r>
            <a:r>
              <a:rPr lang="ru-RU" sz="4500" b="1" dirty="0"/>
              <a:t> особою.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057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FF0000"/>
                </a:solidFill>
              </a:rPr>
              <a:t>Видаємо</a:t>
            </a:r>
            <a:r>
              <a:rPr lang="ru-RU" sz="3200" b="1" dirty="0">
                <a:solidFill>
                  <a:srgbClr val="FF0000"/>
                </a:solidFill>
              </a:rPr>
              <a:t> наказ про </a:t>
            </a:r>
            <a:r>
              <a:rPr lang="ru-RU" sz="3200" b="1" dirty="0" err="1">
                <a:solidFill>
                  <a:srgbClr val="FF0000"/>
                </a:solidFill>
              </a:rPr>
              <a:t>прийняття</a:t>
            </a:r>
            <a:r>
              <a:rPr lang="ru-RU" sz="3200" b="1" dirty="0">
                <a:solidFill>
                  <a:srgbClr val="FF0000"/>
                </a:solidFill>
              </a:rPr>
              <a:t> на роботу </a:t>
            </a:r>
            <a:r>
              <a:rPr lang="ru-RU" sz="3200" b="1" dirty="0" err="1">
                <a:solidFill>
                  <a:srgbClr val="FF0000"/>
                </a:solidFill>
              </a:rPr>
              <a:t>працівника</a:t>
            </a:r>
            <a:r>
              <a:rPr lang="ru-RU" sz="3200" b="1" dirty="0">
                <a:solidFill>
                  <a:srgbClr val="FF0000"/>
                </a:solidFill>
              </a:rPr>
              <a:t> та </a:t>
            </a:r>
            <a:r>
              <a:rPr lang="ru-RU" sz="3200" b="1" dirty="0" err="1">
                <a:solidFill>
                  <a:srgbClr val="FF0000"/>
                </a:solidFill>
              </a:rPr>
              <a:t>повідомляємо</a:t>
            </a:r>
            <a:r>
              <a:rPr lang="ru-RU" sz="3200" b="1" dirty="0">
                <a:solidFill>
                  <a:srgbClr val="FF0000"/>
                </a:solidFill>
              </a:rPr>
              <a:t> ДФС </a:t>
            </a:r>
            <a:endParaRPr lang="uk-UA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частиною</a:t>
            </a:r>
            <a:r>
              <a:rPr lang="ru-RU" dirty="0"/>
              <a:t> 3 </a:t>
            </a:r>
            <a:r>
              <a:rPr lang="ru-RU" dirty="0" err="1"/>
              <a:t>статті</a:t>
            </a:r>
            <a:r>
              <a:rPr lang="ru-RU" dirty="0"/>
              <a:t> 24 </a:t>
            </a:r>
            <a:r>
              <a:rPr lang="ru-RU" dirty="0" err="1"/>
              <a:t>КЗпП</a:t>
            </a:r>
            <a:r>
              <a:rPr lang="ru-RU" dirty="0"/>
              <a:t> заборонено </a:t>
            </a:r>
            <a:r>
              <a:rPr lang="ru-RU" dirty="0" err="1"/>
              <a:t>допускати</a:t>
            </a:r>
            <a:r>
              <a:rPr lang="ru-RU" dirty="0"/>
              <a:t> до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без </a:t>
            </a:r>
            <a:r>
              <a:rPr lang="ru-RU" dirty="0" err="1"/>
              <a:t>укладання</a:t>
            </a:r>
            <a:r>
              <a:rPr lang="ru-RU" dirty="0"/>
              <a:t> трудового договору, </a:t>
            </a:r>
            <a:r>
              <a:rPr lang="ru-RU" dirty="0" err="1"/>
              <a:t>оформленого</a:t>
            </a:r>
            <a:r>
              <a:rPr lang="ru-RU" dirty="0"/>
              <a:t> наказом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розпорядженням</a:t>
            </a:r>
            <a:r>
              <a:rPr lang="ru-RU" dirty="0"/>
              <a:t> </a:t>
            </a:r>
            <a:r>
              <a:rPr lang="ru-RU" dirty="0" err="1"/>
              <a:t>роботодавця</a:t>
            </a:r>
            <a:r>
              <a:rPr lang="ru-RU" dirty="0"/>
              <a:t>, та </a:t>
            </a:r>
            <a:r>
              <a:rPr lang="ru-RU" dirty="0" err="1"/>
              <a:t>повідомлення</a:t>
            </a:r>
            <a:r>
              <a:rPr lang="ru-RU" dirty="0"/>
              <a:t> центрального органу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 </a:t>
            </a:r>
            <a:r>
              <a:rPr lang="ru-RU" dirty="0" err="1"/>
              <a:t>адміністрування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внеску</a:t>
            </a:r>
            <a:r>
              <a:rPr lang="ru-RU" dirty="0"/>
              <a:t> на </a:t>
            </a:r>
            <a:r>
              <a:rPr lang="ru-RU" dirty="0" err="1"/>
              <a:t>загальнообов’язкове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 на роботу в порядку, </a:t>
            </a:r>
            <a:r>
              <a:rPr lang="ru-RU" dirty="0" err="1"/>
              <a:t>встановленому</a:t>
            </a:r>
            <a:r>
              <a:rPr lang="ru-RU" dirty="0"/>
              <a:t> КМУ. </a:t>
            </a:r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Наказ </a:t>
            </a:r>
            <a:r>
              <a:rPr lang="ru-RU" b="1" dirty="0">
                <a:solidFill>
                  <a:srgbClr val="FF0000"/>
                </a:solidFill>
              </a:rPr>
              <a:t>про </a:t>
            </a:r>
            <a:r>
              <a:rPr lang="ru-RU" b="1" dirty="0" err="1">
                <a:solidFill>
                  <a:srgbClr val="FF0000"/>
                </a:solidFill>
              </a:rPr>
              <a:t>прийняття</a:t>
            </a:r>
            <a:r>
              <a:rPr lang="ru-RU" b="1" dirty="0">
                <a:solidFill>
                  <a:srgbClr val="FF0000"/>
                </a:solidFill>
              </a:rPr>
              <a:t> на роботу </a:t>
            </a:r>
            <a:r>
              <a:rPr lang="ru-RU" b="1" dirty="0" err="1">
                <a:solidFill>
                  <a:srgbClr val="FF0000"/>
                </a:solidFill>
              </a:rPr>
              <a:t>може</a:t>
            </a:r>
            <a:r>
              <a:rPr lang="ru-RU" b="1" dirty="0">
                <a:solidFill>
                  <a:srgbClr val="FF0000"/>
                </a:solidFill>
              </a:rPr>
              <a:t> бути оформлено </a:t>
            </a:r>
            <a:r>
              <a:rPr lang="ru-RU" b="1" dirty="0" err="1">
                <a:solidFill>
                  <a:srgbClr val="FF0000"/>
                </a:solidFill>
              </a:rPr>
              <a:t>трьома</a:t>
            </a:r>
            <a:r>
              <a:rPr lang="ru-RU" b="1" dirty="0">
                <a:solidFill>
                  <a:srgbClr val="FF0000"/>
                </a:solidFill>
              </a:rPr>
              <a:t> способами: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за </a:t>
            </a:r>
            <a:r>
              <a:rPr lang="ru-RU" b="1" dirty="0"/>
              <a:t>типовою формою № П-1;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 err="1"/>
              <a:t>спеціальному</a:t>
            </a:r>
            <a:r>
              <a:rPr lang="ru-RU" b="1" dirty="0"/>
              <a:t> бланку (так званому бланку </a:t>
            </a:r>
            <a:r>
              <a:rPr lang="ru-RU" b="1" dirty="0" err="1"/>
              <a:t>наказів</a:t>
            </a:r>
            <a:r>
              <a:rPr lang="ru-RU" b="1" dirty="0"/>
              <a:t>);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 err="1"/>
              <a:t>загальному</a:t>
            </a:r>
            <a:r>
              <a:rPr lang="ru-RU" b="1" dirty="0"/>
              <a:t> бланку </a:t>
            </a:r>
            <a:r>
              <a:rPr lang="ru-RU" b="1" dirty="0" err="1"/>
              <a:t>організації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Джерело</a:t>
            </a:r>
            <a:r>
              <a:rPr lang="ru-RU" dirty="0"/>
              <a:t>: </a:t>
            </a:r>
            <a:r>
              <a:rPr lang="ru-RU" dirty="0">
                <a:hlinkClick r:id="rId2"/>
              </a:rPr>
              <a:t>https://www.kadrovik01.com.ua/article/3499-qqq-17-m1-priynyattya-na-robotu-algoritm-dy-dlya-kadrovika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83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0"/>
            <a:ext cx="655272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145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Наказ про пийняття на роботу зраз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6480720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1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Особова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картка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форми</a:t>
            </a:r>
            <a:r>
              <a:rPr lang="ru-RU" b="1" dirty="0">
                <a:solidFill>
                  <a:srgbClr val="FF0000"/>
                </a:solidFill>
              </a:rPr>
              <a:t> № П-2 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760640"/>
          </a:xfrm>
        </p:spPr>
        <p:txBody>
          <a:bodyPr>
            <a:noAutofit/>
          </a:bodyPr>
          <a:lstStyle/>
          <a:p>
            <a:r>
              <a:rPr lang="ru-RU" sz="2400" b="1" dirty="0" err="1" smtClean="0"/>
              <a:t>Після</a:t>
            </a:r>
            <a:r>
              <a:rPr lang="ru-RU" sz="2400" b="1" dirty="0" smtClean="0"/>
              <a:t> </a:t>
            </a:r>
            <a:r>
              <a:rPr lang="ru-RU" sz="2400" b="1" dirty="0"/>
              <a:t>того, як </a:t>
            </a:r>
            <a:r>
              <a:rPr lang="ru-RU" sz="2400" b="1" dirty="0" err="1"/>
              <a:t>людина</a:t>
            </a:r>
            <a:r>
              <a:rPr lang="ru-RU" sz="2400" b="1" dirty="0"/>
              <a:t> </a:t>
            </a:r>
            <a:r>
              <a:rPr lang="ru-RU" sz="2400" b="1" dirty="0" err="1"/>
              <a:t>офіційно</a:t>
            </a:r>
            <a:r>
              <a:rPr lang="ru-RU" sz="2400" b="1" dirty="0"/>
              <a:t> </a:t>
            </a:r>
            <a:r>
              <a:rPr lang="ru-RU" sz="2400" b="1" dirty="0" err="1"/>
              <a:t>прийнята</a:t>
            </a:r>
            <a:r>
              <a:rPr lang="ru-RU" sz="2400" b="1" dirty="0"/>
              <a:t> на роботу, на </a:t>
            </a:r>
            <a:r>
              <a:rPr lang="ru-RU" sz="2400" b="1" dirty="0" err="1"/>
              <a:t>неї</a:t>
            </a:r>
            <a:r>
              <a:rPr lang="ru-RU" sz="2400" b="1" dirty="0"/>
              <a:t> «заводиться» </a:t>
            </a:r>
            <a:r>
              <a:rPr lang="ru-RU" sz="2400" b="1" dirty="0" err="1"/>
              <a:t>особова</a:t>
            </a:r>
            <a:r>
              <a:rPr lang="ru-RU" sz="2400" b="1" dirty="0"/>
              <a:t> </a:t>
            </a:r>
            <a:r>
              <a:rPr lang="ru-RU" sz="2400" b="1" dirty="0" err="1" smtClean="0"/>
              <a:t>картка</a:t>
            </a:r>
            <a:r>
              <a:rPr lang="ru-RU" sz="2400" b="1" dirty="0"/>
              <a:t> за типовою формою № П-2. </a:t>
            </a:r>
            <a:endParaRPr lang="ru-RU" sz="2400" b="1" dirty="0" smtClean="0"/>
          </a:p>
          <a:p>
            <a:r>
              <a:rPr lang="ru-RU" sz="2300" dirty="0" err="1" smtClean="0"/>
              <a:t>Такий</a:t>
            </a:r>
            <a:r>
              <a:rPr lang="ru-RU" sz="2300" dirty="0" smtClean="0"/>
              <a:t> </a:t>
            </a:r>
            <a:r>
              <a:rPr lang="ru-RU" sz="2300" dirty="0"/>
              <a:t>документ є </a:t>
            </a:r>
            <a:r>
              <a:rPr lang="ru-RU" sz="2300" dirty="0" err="1"/>
              <a:t>обов’язковим</a:t>
            </a:r>
            <a:r>
              <a:rPr lang="ru-RU" sz="2300" dirty="0"/>
              <a:t> для </a:t>
            </a:r>
            <a:r>
              <a:rPr lang="ru-RU" sz="2300" dirty="0" err="1"/>
              <a:t>всіх</a:t>
            </a:r>
            <a:r>
              <a:rPr lang="ru-RU" sz="2300" dirty="0"/>
              <a:t>, </a:t>
            </a:r>
            <a:r>
              <a:rPr lang="ru-RU" sz="2300" dirty="0" err="1"/>
              <a:t>хто</a:t>
            </a:r>
            <a:r>
              <a:rPr lang="ru-RU" sz="2300" dirty="0"/>
              <a:t> </a:t>
            </a:r>
            <a:r>
              <a:rPr lang="ru-RU" sz="2300" dirty="0" err="1"/>
              <a:t>підписав</a:t>
            </a:r>
            <a:r>
              <a:rPr lang="ru-RU" sz="2300" dirty="0"/>
              <a:t> </a:t>
            </a:r>
            <a:r>
              <a:rPr lang="ru-RU" sz="2300" dirty="0" err="1"/>
              <a:t>строковий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</a:t>
            </a:r>
            <a:r>
              <a:rPr lang="ru-RU" sz="2300" dirty="0" err="1"/>
              <a:t>безстроковий</a:t>
            </a:r>
            <a:r>
              <a:rPr lang="ru-RU" sz="2300" dirty="0"/>
              <a:t> </a:t>
            </a:r>
            <a:r>
              <a:rPr lang="ru-RU" sz="2300" dirty="0" err="1"/>
              <a:t>трудовий</a:t>
            </a:r>
            <a:r>
              <a:rPr lang="ru-RU" sz="2300" dirty="0"/>
              <a:t> </a:t>
            </a:r>
            <a:r>
              <a:rPr lang="ru-RU" sz="2300" dirty="0" err="1"/>
              <a:t>договір</a:t>
            </a:r>
            <a:r>
              <a:rPr lang="ru-RU" sz="2300" dirty="0"/>
              <a:t>. </a:t>
            </a:r>
            <a:r>
              <a:rPr lang="ru-RU" sz="2300" dirty="0" err="1" smtClean="0"/>
              <a:t>Незалежно</a:t>
            </a:r>
            <a:r>
              <a:rPr lang="ru-RU" sz="2300" dirty="0" smtClean="0"/>
              <a:t> </a:t>
            </a:r>
            <a:r>
              <a:rPr lang="ru-RU" sz="2300" dirty="0" err="1"/>
              <a:t>від</a:t>
            </a:r>
            <a:r>
              <a:rPr lang="ru-RU" sz="2300" dirty="0"/>
              <a:t> того, </a:t>
            </a:r>
            <a:r>
              <a:rPr lang="ru-RU" sz="2300" dirty="0" err="1"/>
              <a:t>чи</a:t>
            </a:r>
            <a:r>
              <a:rPr lang="ru-RU" sz="2300" dirty="0"/>
              <a:t> </a:t>
            </a:r>
            <a:r>
              <a:rPr lang="ru-RU" sz="2300" dirty="0" err="1"/>
              <a:t>працюватиме</a:t>
            </a:r>
            <a:r>
              <a:rPr lang="ru-RU" sz="2300" dirty="0"/>
              <a:t> </a:t>
            </a:r>
            <a:r>
              <a:rPr lang="ru-RU" sz="2300" dirty="0" err="1"/>
              <a:t>людина</a:t>
            </a:r>
            <a:r>
              <a:rPr lang="ru-RU" sz="2300" dirty="0"/>
              <a:t> </a:t>
            </a:r>
            <a:r>
              <a:rPr lang="ru-RU" sz="2300" dirty="0" err="1"/>
              <a:t>повний</a:t>
            </a:r>
            <a:r>
              <a:rPr lang="ru-RU" sz="2300" dirty="0"/>
              <a:t> </a:t>
            </a:r>
            <a:r>
              <a:rPr lang="ru-RU" sz="2300" dirty="0" err="1"/>
              <a:t>робочий</a:t>
            </a:r>
            <a:r>
              <a:rPr lang="ru-RU" sz="2300" dirty="0"/>
              <a:t> день </a:t>
            </a:r>
            <a:r>
              <a:rPr lang="ru-RU" sz="2300" dirty="0" err="1"/>
              <a:t>чи</a:t>
            </a:r>
            <a:r>
              <a:rPr lang="ru-RU" sz="2300" dirty="0"/>
              <a:t> </a:t>
            </a:r>
            <a:r>
              <a:rPr lang="ru-RU" sz="2300" dirty="0" err="1"/>
              <a:t>скорочений</a:t>
            </a:r>
            <a:r>
              <a:rPr lang="ru-RU" sz="2300" dirty="0"/>
              <a:t>, буде </a:t>
            </a:r>
            <a:r>
              <a:rPr lang="ru-RU" sz="2300" dirty="0" err="1"/>
              <a:t>це</a:t>
            </a:r>
            <a:r>
              <a:rPr lang="ru-RU" sz="2300" dirty="0"/>
              <a:t> </a:t>
            </a:r>
            <a:r>
              <a:rPr lang="ru-RU" sz="2300" dirty="0" err="1"/>
              <a:t>її</a:t>
            </a:r>
            <a:r>
              <a:rPr lang="ru-RU" sz="2300" dirty="0"/>
              <a:t> основною </a:t>
            </a:r>
            <a:r>
              <a:rPr lang="ru-RU" sz="2300" dirty="0" err="1"/>
              <a:t>роботою</a:t>
            </a:r>
            <a:r>
              <a:rPr lang="ru-RU" sz="2300" dirty="0"/>
              <a:t> </a:t>
            </a:r>
            <a:r>
              <a:rPr lang="ru-RU" sz="2300" dirty="0" err="1"/>
              <a:t>або</a:t>
            </a:r>
            <a:r>
              <a:rPr lang="ru-RU" sz="2300" dirty="0"/>
              <a:t> ж вона </a:t>
            </a:r>
            <a:r>
              <a:rPr lang="ru-RU" sz="2300" dirty="0" err="1"/>
              <a:t>працевлаштувалася</a:t>
            </a:r>
            <a:r>
              <a:rPr lang="ru-RU" sz="2300" dirty="0"/>
              <a:t> за </a:t>
            </a:r>
            <a:r>
              <a:rPr lang="ru-RU" sz="2300" dirty="0" err="1"/>
              <a:t>сумісництвом</a:t>
            </a:r>
            <a:r>
              <a:rPr lang="ru-RU" sz="2300" dirty="0"/>
              <a:t>, на </a:t>
            </a:r>
            <a:r>
              <a:rPr lang="ru-RU" sz="2300" dirty="0" err="1"/>
              <a:t>неї</a:t>
            </a:r>
            <a:r>
              <a:rPr lang="ru-RU" sz="2300" dirty="0"/>
              <a:t> заводиться </a:t>
            </a:r>
            <a:r>
              <a:rPr lang="ru-RU" sz="2300" dirty="0" err="1"/>
              <a:t>картка</a:t>
            </a:r>
            <a:r>
              <a:rPr lang="ru-RU" sz="2300" dirty="0"/>
              <a:t> за типовою формою № П-2. </a:t>
            </a:r>
            <a:endParaRPr lang="ru-RU" sz="2300" dirty="0" smtClean="0"/>
          </a:p>
          <a:p>
            <a:r>
              <a:rPr lang="ru-RU" sz="2400" b="1" dirty="0" smtClean="0"/>
              <a:t>Вона </a:t>
            </a:r>
            <a:r>
              <a:rPr lang="ru-RU" sz="2400" b="1" dirty="0"/>
              <a:t>є </a:t>
            </a:r>
            <a:r>
              <a:rPr lang="ru-RU" sz="2400" b="1" dirty="0" err="1"/>
              <a:t>основним</a:t>
            </a:r>
            <a:r>
              <a:rPr lang="ru-RU" sz="2400" b="1" dirty="0"/>
              <a:t> </a:t>
            </a:r>
            <a:r>
              <a:rPr lang="ru-RU" sz="2400" b="1" dirty="0" err="1"/>
              <a:t>обліковим</a:t>
            </a:r>
            <a:r>
              <a:rPr lang="ru-RU" sz="2400" b="1" dirty="0"/>
              <a:t> документом </a:t>
            </a:r>
            <a:r>
              <a:rPr lang="ru-RU" sz="2400" b="1" dirty="0" err="1"/>
              <a:t>працівника</a:t>
            </a:r>
            <a:r>
              <a:rPr lang="ru-RU" sz="2400" b="1" dirty="0"/>
              <a:t>, в </a:t>
            </a:r>
            <a:r>
              <a:rPr lang="ru-RU" sz="2400" b="1" dirty="0" err="1"/>
              <a:t>який</a:t>
            </a:r>
            <a:r>
              <a:rPr lang="ru-RU" sz="2400" b="1" dirty="0"/>
              <a:t> кадровик вносить </a:t>
            </a:r>
            <a:r>
              <a:rPr lang="ru-RU" sz="2400" b="1" dirty="0" err="1"/>
              <a:t>інформацію</a:t>
            </a:r>
            <a:r>
              <a:rPr lang="ru-RU" sz="2400" b="1" dirty="0"/>
              <a:t> про особу на </a:t>
            </a:r>
            <a:r>
              <a:rPr lang="ru-RU" sz="2400" b="1" dirty="0" err="1"/>
              <a:t>підставі</a:t>
            </a:r>
            <a:r>
              <a:rPr lang="ru-RU" sz="2400" b="1" dirty="0"/>
              <a:t> </a:t>
            </a:r>
            <a:r>
              <a:rPr lang="ru-RU" sz="2400" b="1" dirty="0" err="1"/>
              <a:t>особистих</a:t>
            </a:r>
            <a:r>
              <a:rPr lang="ru-RU" sz="2400" b="1" dirty="0"/>
              <a:t> </a:t>
            </a:r>
            <a:r>
              <a:rPr lang="ru-RU" sz="2400" b="1" dirty="0" err="1"/>
              <a:t>документів</a:t>
            </a:r>
            <a:r>
              <a:rPr lang="ru-RU" sz="2400" b="1" dirty="0"/>
              <a:t> </a:t>
            </a:r>
            <a:r>
              <a:rPr lang="ru-RU" sz="2400" b="1" dirty="0" err="1"/>
              <a:t>працівника</a:t>
            </a:r>
            <a:r>
              <a:rPr lang="ru-RU" sz="2400" b="1" dirty="0"/>
              <a:t>, </a:t>
            </a:r>
            <a:r>
              <a:rPr lang="ru-RU" sz="2400" b="1" dirty="0" err="1"/>
              <a:t>що</a:t>
            </a:r>
            <a:r>
              <a:rPr lang="ru-RU" sz="2400" b="1" dirty="0"/>
              <a:t> </a:t>
            </a:r>
            <a:r>
              <a:rPr lang="ru-RU" sz="2400" b="1" dirty="0" err="1"/>
              <a:t>були</a:t>
            </a:r>
            <a:r>
              <a:rPr lang="ru-RU" sz="2400" b="1" dirty="0"/>
              <a:t> </a:t>
            </a:r>
            <a:r>
              <a:rPr lang="ru-RU" sz="2400" b="1" dirty="0" err="1"/>
              <a:t>надані</a:t>
            </a:r>
            <a:r>
              <a:rPr lang="ru-RU" sz="2400" b="1" dirty="0"/>
              <a:t> при </a:t>
            </a:r>
            <a:r>
              <a:rPr lang="ru-RU" sz="2400" b="1" dirty="0" err="1"/>
              <a:t>прийнятті</a:t>
            </a:r>
            <a:r>
              <a:rPr lang="ru-RU" sz="2400" b="1" dirty="0"/>
              <a:t> на роботу. </a:t>
            </a:r>
            <a:endParaRPr lang="ru-RU" sz="2400" b="1" dirty="0" smtClean="0"/>
          </a:p>
          <a:p>
            <a:r>
              <a:rPr lang="ru-RU" sz="2300" dirty="0" err="1" smtClean="0"/>
              <a:t>Додатковий</a:t>
            </a:r>
            <a:r>
              <a:rPr lang="ru-RU" sz="2300" dirty="0" smtClean="0"/>
              <a:t> </a:t>
            </a:r>
            <a:r>
              <a:rPr lang="ru-RU" sz="2300" dirty="0" err="1"/>
              <a:t>примірник</a:t>
            </a:r>
            <a:r>
              <a:rPr lang="ru-RU" sz="2300" dirty="0"/>
              <a:t> </a:t>
            </a:r>
            <a:r>
              <a:rPr lang="ru-RU" sz="2300" dirty="0" err="1"/>
              <a:t>особової</a:t>
            </a:r>
            <a:r>
              <a:rPr lang="ru-RU" sz="2300" dirty="0"/>
              <a:t> </a:t>
            </a:r>
            <a:r>
              <a:rPr lang="ru-RU" sz="2300" dirty="0" err="1"/>
              <a:t>картки</a:t>
            </a:r>
            <a:r>
              <a:rPr lang="ru-RU" sz="2300" dirty="0"/>
              <a:t> </a:t>
            </a:r>
            <a:r>
              <a:rPr lang="ru-RU" sz="2300" dirty="0" err="1"/>
              <a:t>зберігається</a:t>
            </a:r>
            <a:r>
              <a:rPr lang="ru-RU" sz="2300" dirty="0"/>
              <a:t> в </a:t>
            </a:r>
            <a:r>
              <a:rPr lang="ru-RU" sz="2300" dirty="0" err="1"/>
              <a:t>картотеці</a:t>
            </a:r>
            <a:r>
              <a:rPr lang="ru-RU" sz="2300" dirty="0"/>
              <a:t> </a:t>
            </a:r>
            <a:r>
              <a:rPr lang="ru-RU" sz="2300" dirty="0" err="1"/>
              <a:t>військового</a:t>
            </a:r>
            <a:r>
              <a:rPr lang="ru-RU" sz="2300" dirty="0"/>
              <a:t> </a:t>
            </a:r>
            <a:r>
              <a:rPr lang="ru-RU" sz="2300" dirty="0" err="1"/>
              <a:t>обліку</a:t>
            </a:r>
            <a:r>
              <a:rPr lang="ru-RU" sz="2300" dirty="0"/>
              <a:t>, </a:t>
            </a:r>
            <a:r>
              <a:rPr lang="ru-RU" sz="2300" dirty="0" err="1"/>
              <a:t>якщо</a:t>
            </a:r>
            <a:r>
              <a:rPr lang="ru-RU" sz="2300" dirty="0"/>
              <a:t> </a:t>
            </a:r>
            <a:r>
              <a:rPr lang="ru-RU" sz="2300" dirty="0" err="1"/>
              <a:t>працівник</a:t>
            </a:r>
            <a:r>
              <a:rPr lang="ru-RU" sz="2300" dirty="0"/>
              <a:t> є </a:t>
            </a:r>
            <a:r>
              <a:rPr lang="ru-RU" sz="2300" dirty="0" err="1"/>
              <a:t>військовозобов’язаним</a:t>
            </a:r>
            <a:r>
              <a:rPr lang="ru-RU" sz="2300" dirty="0"/>
              <a:t> та </a:t>
            </a:r>
            <a:r>
              <a:rPr lang="ru-RU" sz="2300" dirty="0" err="1"/>
              <a:t>призовником</a:t>
            </a:r>
            <a:r>
              <a:rPr lang="ru-RU" sz="2300" dirty="0"/>
              <a:t>. Про </a:t>
            </a:r>
            <a:r>
              <a:rPr lang="ru-RU" sz="2300" dirty="0" err="1"/>
              <a:t>оформлення</a:t>
            </a:r>
            <a:r>
              <a:rPr lang="ru-RU" sz="2300" dirty="0"/>
              <a:t> на роботу таких </a:t>
            </a:r>
            <a:r>
              <a:rPr lang="ru-RU" sz="2300" dirty="0" err="1"/>
              <a:t>осіб</a:t>
            </a:r>
            <a:r>
              <a:rPr lang="ru-RU" sz="2300" dirty="0"/>
              <a:t> </a:t>
            </a:r>
            <a:r>
              <a:rPr lang="ru-RU" sz="2300" dirty="0" err="1"/>
              <a:t>повідомляють</a:t>
            </a:r>
            <a:r>
              <a:rPr lang="ru-RU" sz="2300" dirty="0"/>
              <a:t> </a:t>
            </a:r>
            <a:r>
              <a:rPr lang="ru-RU" sz="2300" dirty="0" err="1"/>
              <a:t>військовий</a:t>
            </a:r>
            <a:r>
              <a:rPr lang="ru-RU" sz="2300" dirty="0"/>
              <a:t> </a:t>
            </a:r>
            <a:r>
              <a:rPr lang="ru-RU" sz="2300" dirty="0" err="1"/>
              <a:t>комісаріат</a:t>
            </a:r>
            <a:r>
              <a:rPr lang="ru-RU" sz="2300" dirty="0"/>
              <a:t> за </a:t>
            </a:r>
            <a:r>
              <a:rPr lang="ru-RU" sz="2300" dirty="0" err="1"/>
              <a:t>місцем</a:t>
            </a:r>
            <a:r>
              <a:rPr lang="ru-RU" sz="2300" dirty="0"/>
              <a:t> </a:t>
            </a:r>
            <a:r>
              <a:rPr lang="ru-RU" sz="2300" dirty="0" err="1"/>
              <a:t>знаходження</a:t>
            </a:r>
            <a:r>
              <a:rPr lang="ru-RU" sz="2300" dirty="0"/>
              <a:t> закладу</a:t>
            </a:r>
            <a:r>
              <a:rPr lang="ru-RU" sz="2300" dirty="0" smtClean="0"/>
              <a:t>.</a:t>
            </a:r>
            <a:endParaRPr lang="uk-UA" sz="2300" dirty="0"/>
          </a:p>
        </p:txBody>
      </p:sp>
    </p:spTree>
    <p:extLst>
      <p:ext uri="{BB962C8B-B14F-4D97-AF65-F5344CB8AC3E}">
        <p14:creationId xmlns:p14="http://schemas.microsoft.com/office/powerpoint/2010/main" val="240413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1408</Words>
  <Application>Microsoft Office PowerPoint</Application>
  <PresentationFormat>Экран (4:3)</PresentationFormat>
  <Paragraphs>151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Точечный рисунок</vt:lpstr>
      <vt:lpstr>ОРГАНІЗАЦІЯ КАДРОВОЇ РОБОТИ </vt:lpstr>
      <vt:lpstr>ПЛАН:  1. Порядок прийняття на роботу.  2. Ведення трудових книжок, особових справ, особових карток та журналів обліку. </vt:lpstr>
      <vt:lpstr>Презентация PowerPoint</vt:lpstr>
      <vt:lpstr>Документи, необхідні при прийнятті на роботу </vt:lpstr>
      <vt:lpstr>Укладаємо трудовий договір</vt:lpstr>
      <vt:lpstr>Видаємо наказ про прийняття на роботу працівника та повідомляємо ДФС </vt:lpstr>
      <vt:lpstr>Презентация PowerPoint</vt:lpstr>
      <vt:lpstr>Презентация PowerPoint</vt:lpstr>
      <vt:lpstr>Особова картка форми № П-2 </vt:lpstr>
      <vt:lpstr>Презентация PowerPoint</vt:lpstr>
      <vt:lpstr>Презентация PowerPoint</vt:lpstr>
      <vt:lpstr>Як правильно оформити особову справу </vt:lpstr>
      <vt:lpstr>Ознайомлюємо працівника з локальними актами </vt:lpstr>
      <vt:lpstr>Допуск працівника до роботи </vt:lpstr>
      <vt:lpstr>Трудова книжка:  оформлення, порядок зберігання </vt:lpstr>
      <vt:lpstr>Нещодавно у соціальній мережі опублікував світлину з анонсом запуску в роботу відповідних законопроєктів.  Ключові тези Міністра КМУ Д. Дубілета:  </vt:lpstr>
      <vt:lpstr>У планах уряду — заборонити паперові заяви про прийняття на роботу, перевести все кадрове діловодство та архів у цифровий формат, скасувати паперові трудові книжки.   Ключові зміни:  1. Заборонити подання документів у паперовій формі для прийняття на роботу, у т. ч. в порядку конкурсу.  Обгрунтування:  по-перше, нам треба «прищеплювати» цифрому грамотність державним службовцям.  по-друге, декларації до НАЗК вже подають в електронній формі, а ЕЦП є у всіх.  2. Позбавитися копій документів, відомості з яких є в електронних реєстрах. Зокрема, йдеться про копії дипломів, паспортів. 3. Скасувати такий обов’язковий сьогодні для державних службовців документ як автобіографія.  4. «Трудові книжки мають нарешті піти в історію.  5. Перевести весь кадровий документообіг у цифровий формат. У тому числі й все те, що стосується конкурсу, прийняття, відпусток, відряджень, звільнені.  6. Оцифрування паперових архівів документів з особового складу, переведення архівів в електронний вигляд.  «Закони, що зобов’язують зберігати паперові справи 75 років, мають залишитися в минулому сторіччі. Це також буде на користь бізнесу».</vt:lpstr>
      <vt:lpstr>Презентация PowerPoint</vt:lpstr>
      <vt:lpstr>Ведення трудових книжок</vt:lpstr>
      <vt:lpstr>Особова справа — це сукупність документів, у яких містяться біографічні відомості і дані про трудову діяльність працівника.</vt:lpstr>
      <vt:lpstr>Презентация PowerPoint</vt:lpstr>
      <vt:lpstr>Порівняльний склад документів особової справи до та після 25.07.2018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111</dc:creator>
  <cp:lastModifiedBy>111</cp:lastModifiedBy>
  <cp:revision>51</cp:revision>
  <dcterms:created xsi:type="dcterms:W3CDTF">2019-09-04T18:29:38Z</dcterms:created>
  <dcterms:modified xsi:type="dcterms:W3CDTF">2019-10-13T08:04:07Z</dcterms:modified>
</cp:coreProperties>
</file>