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7" r:id="rId1"/>
  </p:sldMasterIdLst>
  <p:notesMasterIdLst>
    <p:notesMasterId r:id="rId26"/>
  </p:notesMasterIdLst>
  <p:sldIdLst>
    <p:sldId id="256" r:id="rId2"/>
    <p:sldId id="261" r:id="rId3"/>
    <p:sldId id="284" r:id="rId4"/>
    <p:sldId id="263" r:id="rId5"/>
    <p:sldId id="441" r:id="rId6"/>
    <p:sldId id="446" r:id="rId7"/>
    <p:sldId id="472" r:id="rId8"/>
    <p:sldId id="415" r:id="rId9"/>
    <p:sldId id="473" r:id="rId10"/>
    <p:sldId id="474" r:id="rId11"/>
    <p:sldId id="470" r:id="rId12"/>
    <p:sldId id="417" r:id="rId13"/>
    <p:sldId id="475" r:id="rId14"/>
    <p:sldId id="476" r:id="rId15"/>
    <p:sldId id="477" r:id="rId16"/>
    <p:sldId id="471" r:id="rId17"/>
    <p:sldId id="443" r:id="rId18"/>
    <p:sldId id="478" r:id="rId19"/>
    <p:sldId id="479" r:id="rId20"/>
    <p:sldId id="480" r:id="rId21"/>
    <p:sldId id="481" r:id="rId22"/>
    <p:sldId id="458" r:id="rId23"/>
    <p:sldId id="444" r:id="rId24"/>
    <p:sldId id="347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737"/>
    <a:srgbClr val="00E2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433" autoAdjust="0"/>
  </p:normalViewPr>
  <p:slideViewPr>
    <p:cSldViewPr>
      <p:cViewPr varScale="1">
        <p:scale>
          <a:sx n="77" d="100"/>
          <a:sy n="77" d="100"/>
        </p:scale>
        <p:origin x="72" y="7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D96743-AD38-4BA7-BA2B-29380937CB91}" type="datetimeFigureOut">
              <a:rPr lang="uk-UA" smtClean="0"/>
              <a:t>16.05.2018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BF6893-8A94-4AB3-85EA-9AF789F66FC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2623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endParaRPr lang="ru-RU" alt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ECA3A6B-EDB4-4717-A23F-85DD6E3148CC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6D68F-9733-4C48-A710-332AE099BB92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BB56E-D236-4F46-ACDE-E2425CB6B8EA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FDD9D-47DA-48E0-9E15-5DAE782656AD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89E80-61BE-4175-92E6-778C4150EBCF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FC17-6231-4C6D-90FF-68B2A2A9BD5F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3B713-8A80-4C1B-A326-C250AB055C0A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DBC-ABD2-4DFC-BA36-8ED467F88781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FBEB-32C9-471E-8570-D84670E8E317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C8800-B62E-483B-9F39-1CD330611363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 alt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D42A1-4346-4D7E-AA6E-F4B3EC275245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AF6DD60-75CA-423E-955E-138C9CE319E1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8" r:id="rId1"/>
    <p:sldLayoutId id="2147484179" r:id="rId2"/>
    <p:sldLayoutId id="2147484180" r:id="rId3"/>
    <p:sldLayoutId id="2147484181" r:id="rId4"/>
    <p:sldLayoutId id="2147484182" r:id="rId5"/>
    <p:sldLayoutId id="2147484183" r:id="rId6"/>
    <p:sldLayoutId id="2147484184" r:id="rId7"/>
    <p:sldLayoutId id="2147484185" r:id="rId8"/>
    <p:sldLayoutId id="2147484186" r:id="rId9"/>
    <p:sldLayoutId id="2147484187" r:id="rId10"/>
    <p:sldLayoutId id="2147484188" r:id="rId11"/>
  </p:sldLayoutIdLst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png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512" y="2564904"/>
            <a:ext cx="4536504" cy="1512168"/>
          </a:xfrm>
        </p:spPr>
        <p:txBody>
          <a:bodyPr>
            <a:normAutofit fontScale="90000"/>
          </a:bodyPr>
          <a:lstStyle/>
          <a:p>
            <a:r>
              <a:rPr lang="uk-UA" altLang="ru-RU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ОСНОВИ ПРОГРАМУВАННЯ ТА АЛГОРИТМІЗАЦІЯ</a:t>
            </a:r>
            <a:endParaRPr lang="ru-RU" altLang="ru-RU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44008" y="3717032"/>
            <a:ext cx="3528391" cy="1260629"/>
          </a:xfrm>
        </p:spPr>
        <p:txBody>
          <a:bodyPr vert="horz" lIns="91440" tIns="45720" rIns="91440" bIns="45720" rtlCol="0">
            <a:noAutofit/>
          </a:bodyPr>
          <a:lstStyle/>
          <a:p>
            <a:pPr algn="ctr"/>
            <a:r>
              <a:rPr lang="uk-UA" altLang="ru-RU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Лекція </a:t>
            </a:r>
            <a:r>
              <a:rPr lang="uk-UA" alt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5.3. </a:t>
            </a:r>
            <a:r>
              <a:rPr lang="uk-UA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Хеш-таблиці</a:t>
            </a:r>
            <a:endParaRPr lang="uk-UA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644008" y="917104"/>
            <a:ext cx="3528391" cy="7116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uk-UA" altLang="ru-RU" sz="2400" b="1" dirty="0" smtClean="0">
                <a:solidFill>
                  <a:schemeClr val="bg1"/>
                </a:solidFill>
              </a:rPr>
              <a:t>Тема 5. </a:t>
            </a:r>
            <a:r>
              <a:rPr lang="uk-UA" sz="2400" b="1" dirty="0" smtClean="0">
                <a:solidFill>
                  <a:schemeClr val="bg1"/>
                </a:solidFill>
              </a:rPr>
              <a:t>Структури даних</a:t>
            </a:r>
            <a:endParaRPr lang="uk-UA" alt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802819" y="76562"/>
            <a:ext cx="31710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Хеш-таблиця: приклад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39044" y="836712"/>
            <a:ext cx="7334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b="1" i="1" dirty="0" smtClean="0">
                <a:latin typeface="+mj-lt"/>
              </a:rPr>
              <a:t>Вхід: </a:t>
            </a:r>
            <a:r>
              <a:rPr lang="uk-UA" i="1" dirty="0" smtClean="0">
                <a:latin typeface="+mj-lt"/>
              </a:rPr>
              <a:t>А= </a:t>
            </a:r>
            <a:r>
              <a:rPr lang="en-US" i="1" dirty="0" smtClean="0">
                <a:latin typeface="+mj-lt"/>
              </a:rPr>
              <a:t>[</a:t>
            </a:r>
            <a:r>
              <a:rPr lang="uk-UA" i="1" dirty="0" smtClean="0">
                <a:latin typeface="+mj-lt"/>
              </a:rPr>
              <a:t>1…</a:t>
            </a:r>
            <a:r>
              <a:rPr lang="en-US" i="1" dirty="0" smtClean="0">
                <a:latin typeface="+mj-lt"/>
              </a:rPr>
              <a:t>n] – </a:t>
            </a:r>
            <a:r>
              <a:rPr lang="uk-UA" i="1" dirty="0" smtClean="0">
                <a:latin typeface="+mj-lt"/>
              </a:rPr>
              <a:t>цілі числа, змінна </a:t>
            </a:r>
            <a:r>
              <a:rPr lang="en-US" i="1" dirty="0" smtClean="0">
                <a:latin typeface="+mj-lt"/>
              </a:rPr>
              <a:t>S</a:t>
            </a:r>
            <a:endParaRPr lang="uk-UA" i="1" dirty="0" smtClean="0">
              <a:latin typeface="+mj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40378" y="1206044"/>
            <a:ext cx="7334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b="1" i="1" dirty="0" smtClean="0">
                <a:latin typeface="+mj-lt"/>
              </a:rPr>
              <a:t>Вихід: </a:t>
            </a:r>
            <a:r>
              <a:rPr lang="en-US" i="1" dirty="0" smtClean="0">
                <a:latin typeface="+mj-lt"/>
              </a:rPr>
              <a:t>[x, y] </a:t>
            </a:r>
            <a:r>
              <a:rPr lang="uk-UA" i="1" dirty="0" smtClean="0">
                <a:latin typeface="+mj-lt"/>
              </a:rPr>
              <a:t></a:t>
            </a:r>
            <a:r>
              <a:rPr lang="en-US" i="1" dirty="0" smtClean="0">
                <a:latin typeface="+mj-lt"/>
              </a:rPr>
              <a:t> A </a:t>
            </a:r>
            <a:r>
              <a:rPr lang="uk-UA" i="1" dirty="0" smtClean="0">
                <a:latin typeface="+mj-lt"/>
              </a:rPr>
              <a:t>за умови, що </a:t>
            </a:r>
            <a:r>
              <a:rPr lang="en-US" i="1" dirty="0" smtClean="0">
                <a:latin typeface="+mj-lt"/>
              </a:rPr>
              <a:t>x</a:t>
            </a:r>
            <a:r>
              <a:rPr lang="uk-UA" i="1" dirty="0" smtClean="0">
                <a:latin typeface="+mj-lt"/>
              </a:rPr>
              <a:t> </a:t>
            </a:r>
            <a:r>
              <a:rPr lang="en-US" i="1" dirty="0" smtClean="0">
                <a:latin typeface="+mj-lt"/>
              </a:rPr>
              <a:t>+</a:t>
            </a:r>
            <a:r>
              <a:rPr lang="uk-UA" i="1" dirty="0" smtClean="0">
                <a:latin typeface="+mj-lt"/>
              </a:rPr>
              <a:t> </a:t>
            </a:r>
            <a:r>
              <a:rPr lang="en-US" i="1" dirty="0" smtClean="0">
                <a:latin typeface="+mj-lt"/>
              </a:rPr>
              <a:t>y = S</a:t>
            </a:r>
            <a:endParaRPr lang="uk-UA" i="1" dirty="0" smtClean="0">
              <a:latin typeface="+mj-lt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39044" y="2120082"/>
            <a:ext cx="42929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b="1" i="1" dirty="0" smtClean="0">
                <a:latin typeface="+mj-lt"/>
              </a:rPr>
              <a:t>Із застосуванням масиву:</a:t>
            </a:r>
          </a:p>
          <a:p>
            <a:pPr algn="just"/>
            <a:endParaRPr lang="en-US" i="1" dirty="0">
              <a:latin typeface="+mj-lt"/>
            </a:endParaRPr>
          </a:p>
          <a:p>
            <a:pPr algn="just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=1 to n-1</a:t>
            </a:r>
            <a:r>
              <a:rPr lang="uk-UA" dirty="0" smtClean="0"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just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for j=i+1 to n</a:t>
            </a:r>
          </a:p>
          <a:p>
            <a:pPr algn="just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if A[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] + A [j] = S</a:t>
            </a:r>
          </a:p>
          <a:p>
            <a:pPr algn="just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return A[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], A[j]</a:t>
            </a:r>
            <a:endParaRPr lang="uk-UA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1763688" y="4234448"/>
            <a:ext cx="14558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+mj-lt"/>
              </a:rPr>
              <a:t>T(n) = O(n</a:t>
            </a:r>
            <a:r>
              <a:rPr lang="uk-UA" b="1" baseline="30000" dirty="0">
                <a:solidFill>
                  <a:srgbClr val="FF0000"/>
                </a:solidFill>
                <a:latin typeface="+mj-lt"/>
              </a:rPr>
              <a:t>2</a:t>
            </a:r>
            <a:r>
              <a:rPr lang="uk-UA" b="1" dirty="0">
                <a:solidFill>
                  <a:srgbClr val="FF0000"/>
                </a:solidFill>
                <a:latin typeface="+mj-lt"/>
              </a:rPr>
              <a:t>)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067944" y="2120082"/>
            <a:ext cx="42227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b="1" i="1" dirty="0" smtClean="0">
                <a:latin typeface="+mj-lt"/>
              </a:rPr>
              <a:t>За умови застосування хеш-таблиці та процедури пошуку у хеш-таблицях:</a:t>
            </a:r>
          </a:p>
          <a:p>
            <a:pPr algn="just"/>
            <a:endParaRPr lang="en-US" i="1" dirty="0">
              <a:latin typeface="+mj-lt"/>
            </a:endParaRPr>
          </a:p>
          <a:p>
            <a:pPr algn="just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=1 to n</a:t>
            </a:r>
            <a:r>
              <a:rPr lang="uk-UA" dirty="0" smtClean="0"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just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y = S – A[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] </a:t>
            </a:r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A[</a:t>
            </a:r>
            <a:r>
              <a:rPr lang="en-US" dirty="0" err="1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]→x</a:t>
            </a:r>
          </a:p>
          <a:p>
            <a:pPr algn="just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if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HashSearch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A,y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) ≠ null</a:t>
            </a:r>
          </a:p>
          <a:p>
            <a:pPr algn="just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return A[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], y</a:t>
            </a:r>
            <a:endParaRPr lang="uk-UA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8028384" y="3218786"/>
            <a:ext cx="6928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j-lt"/>
              </a:rPr>
              <a:t>O(n</a:t>
            </a:r>
            <a:r>
              <a:rPr lang="uk-UA" dirty="0" smtClean="0">
                <a:solidFill>
                  <a:srgbClr val="FF0000"/>
                </a:solidFill>
                <a:latin typeface="+mj-lt"/>
              </a:rPr>
              <a:t>)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8028384" y="3752586"/>
            <a:ext cx="6928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j-lt"/>
              </a:rPr>
              <a:t>O(1</a:t>
            </a:r>
            <a:r>
              <a:rPr lang="uk-UA" dirty="0" smtClean="0">
                <a:solidFill>
                  <a:srgbClr val="FF0000"/>
                </a:solidFill>
                <a:latin typeface="+mj-lt"/>
              </a:rPr>
              <a:t>)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5796136" y="4653136"/>
            <a:ext cx="1369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+mj-lt"/>
              </a:rPr>
              <a:t>T(n) = 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O(n</a:t>
            </a:r>
            <a:r>
              <a:rPr lang="uk-UA" b="1" dirty="0" smtClean="0">
                <a:solidFill>
                  <a:srgbClr val="FF0000"/>
                </a:solidFill>
                <a:latin typeface="+mj-lt"/>
              </a:rPr>
              <a:t>)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24983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55" grpId="0"/>
      <p:bldP spid="56" grpId="0"/>
      <p:bldP spid="57" grpId="0"/>
      <p:bldP spid="5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79059" y="2636912"/>
            <a:ext cx="6777317" cy="1224136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ru-RU" altLang="ru-RU" b="1" dirty="0">
                <a:solidFill>
                  <a:schemeClr val="accent2">
                    <a:lumMod val="75000"/>
                  </a:schemeClr>
                </a:solidFill>
              </a:rPr>
              <a:t>2.</a:t>
            </a:r>
            <a:r>
              <a:rPr lang="uk-UA" b="1" dirty="0">
                <a:solidFill>
                  <a:schemeClr val="accent2">
                    <a:lumMod val="75000"/>
                  </a:schemeClr>
                </a:solidFill>
              </a:rPr>
              <a:t> Метод ланцюгів (уникнення </a:t>
            </a:r>
            <a:r>
              <a:rPr lang="uk-UA" b="1">
                <a:solidFill>
                  <a:schemeClr val="accent2">
                    <a:lumMod val="75000"/>
                  </a:schemeClr>
                </a:solidFill>
              </a:rPr>
              <a:t>колізії</a:t>
            </a:r>
            <a:r>
              <a:rPr lang="uk-UA" b="1" smtClean="0">
                <a:solidFill>
                  <a:schemeClr val="accent2">
                    <a:lumMod val="75000"/>
                  </a:schemeClr>
                </a:solidFill>
              </a:rPr>
              <a:t>)</a:t>
            </a:r>
            <a:endParaRPr lang="uk-UA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310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788555" y="-99392"/>
            <a:ext cx="32720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Уникнення колізій </a:t>
            </a:r>
          </a:p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за допомогою ланцюгів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39552" y="836712"/>
            <a:ext cx="3456384" cy="70788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algn="just"/>
            <a:r>
              <a:rPr lang="uk-UA" sz="2000" b="1" i="1" dirty="0" smtClean="0">
                <a:latin typeface="+mj-lt"/>
              </a:rPr>
              <a:t>Вхід: </a:t>
            </a:r>
            <a:r>
              <a:rPr lang="en-US" sz="2000" i="1" dirty="0" smtClean="0">
                <a:latin typeface="+mj-lt"/>
              </a:rPr>
              <a:t>K = {k1, k2, k3, k4, k5}</a:t>
            </a:r>
          </a:p>
          <a:p>
            <a:pPr algn="just"/>
            <a:r>
              <a:rPr lang="en-US" sz="2000" i="1" dirty="0" smtClean="0">
                <a:latin typeface="+mj-lt"/>
              </a:rPr>
              <a:t>h(k1) = h(k2), h(k3) = h(k4)</a:t>
            </a:r>
            <a:endParaRPr lang="uk-UA" sz="2000" i="1" dirty="0" smtClean="0">
              <a:latin typeface="+mj-lt"/>
            </a:endParaRPr>
          </a:p>
        </p:txBody>
      </p:sp>
      <p:sp>
        <p:nvSpPr>
          <p:cNvPr id="146" name="Прямоугольник 145"/>
          <p:cNvSpPr/>
          <p:nvPr/>
        </p:nvSpPr>
        <p:spPr>
          <a:xfrm>
            <a:off x="1216405" y="2398067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...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1216405" y="2706537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1216405" y="2989345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1216406" y="3277377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1216405" y="3853441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4" name="Прямоугольник 153"/>
          <p:cNvSpPr/>
          <p:nvPr/>
        </p:nvSpPr>
        <p:spPr>
          <a:xfrm>
            <a:off x="1216406" y="4141473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5" name="Прямоугольник 154"/>
          <p:cNvSpPr/>
          <p:nvPr/>
        </p:nvSpPr>
        <p:spPr>
          <a:xfrm>
            <a:off x="1216405" y="3565409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7" name="Прямоугольник 156"/>
          <p:cNvSpPr/>
          <p:nvPr/>
        </p:nvSpPr>
        <p:spPr>
          <a:xfrm>
            <a:off x="1268299" y="1982978"/>
            <a:ext cx="2729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 smtClean="0">
                <a:latin typeface="+mj-lt"/>
              </a:rPr>
              <a:t>Т</a:t>
            </a:r>
            <a:endParaRPr lang="uk-UA" i="1" dirty="0">
              <a:latin typeface="+mj-lt"/>
            </a:endParaRPr>
          </a:p>
        </p:txBody>
      </p:sp>
      <p:sp>
        <p:nvSpPr>
          <p:cNvPr id="190" name="Прямоугольник 189"/>
          <p:cNvSpPr/>
          <p:nvPr/>
        </p:nvSpPr>
        <p:spPr>
          <a:xfrm>
            <a:off x="539552" y="2337318"/>
            <a:ext cx="676852" cy="18651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20000"/>
              </a:lnSpc>
            </a:pPr>
            <a:endParaRPr lang="en-US" sz="1600" i="1" dirty="0" smtClean="0">
              <a:latin typeface="+mj-lt"/>
            </a:endParaRPr>
          </a:p>
          <a:p>
            <a:pPr algn="r"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h(k1)</a:t>
            </a:r>
            <a:endParaRPr lang="uk-UA" sz="1600" i="1" dirty="0" smtClean="0">
              <a:latin typeface="+mj-lt"/>
            </a:endParaRPr>
          </a:p>
          <a:p>
            <a:pPr algn="r">
              <a:lnSpc>
                <a:spcPct val="120000"/>
              </a:lnSpc>
            </a:pPr>
            <a:endParaRPr lang="en-US" sz="1600" i="1" dirty="0" smtClean="0">
              <a:latin typeface="+mj-lt"/>
            </a:endParaRPr>
          </a:p>
          <a:p>
            <a:pPr algn="r"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h(k3)</a:t>
            </a:r>
            <a:endParaRPr lang="uk-UA" sz="1600" i="1" dirty="0">
              <a:latin typeface="+mj-lt"/>
            </a:endParaRPr>
          </a:p>
          <a:p>
            <a:pPr algn="r">
              <a:lnSpc>
                <a:spcPct val="120000"/>
              </a:lnSpc>
            </a:pPr>
            <a:endParaRPr lang="en-US" sz="1600" i="1" dirty="0" smtClean="0">
              <a:latin typeface="+mj-lt"/>
            </a:endParaRPr>
          </a:p>
          <a:p>
            <a:pPr algn="r"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h(k5)</a:t>
            </a:r>
            <a:endParaRPr lang="uk-UA" sz="1600" i="1" dirty="0">
              <a:latin typeface="+mj-lt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>
            <a:off x="1648454" y="2869835"/>
            <a:ext cx="288032" cy="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Прямая со стрелкой 201"/>
          <p:cNvCxnSpPr/>
          <p:nvPr/>
        </p:nvCxnSpPr>
        <p:spPr>
          <a:xfrm>
            <a:off x="1648454" y="3446261"/>
            <a:ext cx="288032" cy="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Прямая со стрелкой 205"/>
          <p:cNvCxnSpPr/>
          <p:nvPr/>
        </p:nvCxnSpPr>
        <p:spPr>
          <a:xfrm>
            <a:off x="1654497" y="4009666"/>
            <a:ext cx="288032" cy="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Прямоугольник 206"/>
          <p:cNvSpPr/>
          <p:nvPr/>
        </p:nvSpPr>
        <p:spPr>
          <a:xfrm>
            <a:off x="2019570" y="3854547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k5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08" name="Прямоугольник 207"/>
          <p:cNvSpPr/>
          <p:nvPr/>
        </p:nvSpPr>
        <p:spPr>
          <a:xfrm>
            <a:off x="2019570" y="3296994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k3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09" name="Прямоугольник 208"/>
          <p:cNvSpPr/>
          <p:nvPr/>
        </p:nvSpPr>
        <p:spPr>
          <a:xfrm>
            <a:off x="2411760" y="3296994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0" name="Прямоугольник 209"/>
          <p:cNvSpPr/>
          <p:nvPr/>
        </p:nvSpPr>
        <p:spPr>
          <a:xfrm>
            <a:off x="2019570" y="2739441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k1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1" name="Прямоугольник 210"/>
          <p:cNvSpPr/>
          <p:nvPr/>
        </p:nvSpPr>
        <p:spPr>
          <a:xfrm>
            <a:off x="2411760" y="2739441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2051720" y="2084181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 smtClean="0">
                <a:latin typeface="+mj-lt"/>
              </a:rPr>
              <a:t>Списки з ключами</a:t>
            </a:r>
          </a:p>
          <a:p>
            <a:pPr algn="ctr"/>
            <a:r>
              <a:rPr lang="uk-UA" sz="1400" dirty="0">
                <a:latin typeface="+mj-lt"/>
              </a:rPr>
              <a:t>(</a:t>
            </a:r>
            <a:r>
              <a:rPr lang="uk-UA" sz="1400" dirty="0" smtClean="0">
                <a:latin typeface="+mj-lt"/>
              </a:rPr>
              <a:t>ланцюг)</a:t>
            </a:r>
            <a:endParaRPr lang="en-US" sz="1400" dirty="0" smtClean="0">
              <a:latin typeface="+mj-lt"/>
            </a:endParaRPr>
          </a:p>
        </p:txBody>
      </p:sp>
      <p:sp>
        <p:nvSpPr>
          <p:cNvPr id="213" name="Прямоугольник 212"/>
          <p:cNvSpPr/>
          <p:nvPr/>
        </p:nvSpPr>
        <p:spPr>
          <a:xfrm>
            <a:off x="4696388" y="3756523"/>
            <a:ext cx="3456384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uk-UA" i="1" dirty="0" smtClean="0">
                <a:latin typeface="+mj-lt"/>
              </a:rPr>
              <a:t>Реалізація базових операцій</a:t>
            </a:r>
          </a:p>
        </p:txBody>
      </p:sp>
      <p:sp>
        <p:nvSpPr>
          <p:cNvPr id="214" name="Прямоугольник 213"/>
          <p:cNvSpPr/>
          <p:nvPr/>
        </p:nvSpPr>
        <p:spPr>
          <a:xfrm>
            <a:off x="2399019" y="3855515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5" name="Прямоугольник 214"/>
          <p:cNvSpPr/>
          <p:nvPr/>
        </p:nvSpPr>
        <p:spPr>
          <a:xfrm>
            <a:off x="3227008" y="3292591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k</a:t>
            </a:r>
            <a:r>
              <a:rPr lang="uk-UA" sz="1300" dirty="0" smtClean="0">
                <a:solidFill>
                  <a:schemeClr val="tx1"/>
                </a:solidFill>
                <a:latin typeface="+mj-lt"/>
              </a:rPr>
              <a:t>4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6" name="Прямоугольник 215"/>
          <p:cNvSpPr/>
          <p:nvPr/>
        </p:nvSpPr>
        <p:spPr>
          <a:xfrm>
            <a:off x="3619198" y="3292591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7" name="Прямоугольник 216"/>
          <p:cNvSpPr/>
          <p:nvPr/>
        </p:nvSpPr>
        <p:spPr>
          <a:xfrm>
            <a:off x="3227008" y="2735038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k</a:t>
            </a:r>
            <a:r>
              <a:rPr lang="uk-UA" sz="1300" dirty="0" smtClean="0">
                <a:solidFill>
                  <a:schemeClr val="tx1"/>
                </a:solidFill>
                <a:latin typeface="+mj-lt"/>
              </a:rPr>
              <a:t>2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8" name="Прямоугольник 217"/>
          <p:cNvSpPr/>
          <p:nvPr/>
        </p:nvSpPr>
        <p:spPr>
          <a:xfrm>
            <a:off x="3619198" y="2735038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219" name="Прямая со стрелкой 218"/>
          <p:cNvCxnSpPr/>
          <p:nvPr/>
        </p:nvCxnSpPr>
        <p:spPr>
          <a:xfrm>
            <a:off x="2843808" y="2869835"/>
            <a:ext cx="288032" cy="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Прямая со стрелкой 219"/>
          <p:cNvCxnSpPr/>
          <p:nvPr/>
        </p:nvCxnSpPr>
        <p:spPr>
          <a:xfrm>
            <a:off x="2843808" y="3446261"/>
            <a:ext cx="288032" cy="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22438" t="45800" r="42912" b="32500"/>
          <a:stretch/>
        </p:blipFill>
        <p:spPr>
          <a:xfrm>
            <a:off x="3246305" y="4437112"/>
            <a:ext cx="4854087" cy="1709963"/>
          </a:xfrm>
          <a:prstGeom prst="rect">
            <a:avLst/>
          </a:prstGeom>
        </p:spPr>
      </p:pic>
      <p:sp>
        <p:nvSpPr>
          <p:cNvPr id="221" name="TextBox 220"/>
          <p:cNvSpPr txBox="1"/>
          <p:nvPr/>
        </p:nvSpPr>
        <p:spPr>
          <a:xfrm rot="16200000">
            <a:off x="8784" y="4607840"/>
            <a:ext cx="19442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 smtClean="0">
                <a:latin typeface="+mj-lt"/>
              </a:rPr>
              <a:t>Комірки мають посилання на ланцюг</a:t>
            </a:r>
            <a:endParaRPr lang="en-US" sz="1400" dirty="0" smtClean="0">
              <a:latin typeface="+mj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31840" y="4869160"/>
            <a:ext cx="5256584" cy="7920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22" name="Прямоугольник 221"/>
          <p:cNvSpPr/>
          <p:nvPr/>
        </p:nvSpPr>
        <p:spPr>
          <a:xfrm>
            <a:off x="1691680" y="4725144"/>
            <a:ext cx="1495470" cy="116955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uk-UA" sz="1400" i="1" dirty="0" smtClean="0">
                <a:solidFill>
                  <a:srgbClr val="FF0000"/>
                </a:solidFill>
                <a:latin typeface="+mj-lt"/>
              </a:rPr>
              <a:t>Аналіз проведемо на прикладі процедури пошуку</a:t>
            </a:r>
          </a:p>
        </p:txBody>
      </p:sp>
    </p:spTree>
    <p:extLst>
      <p:ext uri="{BB962C8B-B14F-4D97-AF65-F5344CB8AC3E}">
        <p14:creationId xmlns:p14="http://schemas.microsoft.com/office/powerpoint/2010/main" val="3909870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" grpId="0"/>
      <p:bldP spid="9" grpId="0" animBg="1"/>
      <p:bldP spid="2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965689" y="76562"/>
            <a:ext cx="29177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Аналіз ефективності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46" name="Прямоугольник 145"/>
          <p:cNvSpPr/>
          <p:nvPr/>
        </p:nvSpPr>
        <p:spPr>
          <a:xfrm>
            <a:off x="1216405" y="1640766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...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1216405" y="1949236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1216405" y="2232044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1216406" y="2520076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1216405" y="3096140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4" name="Прямоугольник 153"/>
          <p:cNvSpPr/>
          <p:nvPr/>
        </p:nvSpPr>
        <p:spPr>
          <a:xfrm>
            <a:off x="1216406" y="3384172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5" name="Прямоугольник 154"/>
          <p:cNvSpPr/>
          <p:nvPr/>
        </p:nvSpPr>
        <p:spPr>
          <a:xfrm>
            <a:off x="1216405" y="2808108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7" name="Прямоугольник 156"/>
          <p:cNvSpPr/>
          <p:nvPr/>
        </p:nvSpPr>
        <p:spPr>
          <a:xfrm>
            <a:off x="1268299" y="1225677"/>
            <a:ext cx="2729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 smtClean="0">
                <a:latin typeface="+mj-lt"/>
              </a:rPr>
              <a:t>Т</a:t>
            </a:r>
            <a:endParaRPr lang="uk-UA" i="1" dirty="0">
              <a:latin typeface="+mj-lt"/>
            </a:endParaRPr>
          </a:p>
        </p:txBody>
      </p:sp>
      <p:sp>
        <p:nvSpPr>
          <p:cNvPr id="190" name="Прямоугольник 189"/>
          <p:cNvSpPr/>
          <p:nvPr/>
        </p:nvSpPr>
        <p:spPr>
          <a:xfrm>
            <a:off x="539552" y="1580017"/>
            <a:ext cx="676852" cy="18651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20000"/>
              </a:lnSpc>
            </a:pPr>
            <a:endParaRPr lang="en-US" sz="1600" i="1" dirty="0" smtClean="0">
              <a:latin typeface="+mj-lt"/>
            </a:endParaRPr>
          </a:p>
          <a:p>
            <a:pPr algn="r"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h(k1)</a:t>
            </a:r>
            <a:endParaRPr lang="uk-UA" sz="1600" i="1" dirty="0" smtClean="0">
              <a:latin typeface="+mj-lt"/>
            </a:endParaRPr>
          </a:p>
          <a:p>
            <a:pPr algn="r">
              <a:lnSpc>
                <a:spcPct val="120000"/>
              </a:lnSpc>
            </a:pPr>
            <a:endParaRPr lang="en-US" sz="1600" i="1" dirty="0" smtClean="0">
              <a:latin typeface="+mj-lt"/>
            </a:endParaRPr>
          </a:p>
          <a:p>
            <a:pPr algn="r"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h(k3)</a:t>
            </a:r>
            <a:endParaRPr lang="uk-UA" sz="1600" i="1" dirty="0">
              <a:latin typeface="+mj-lt"/>
            </a:endParaRPr>
          </a:p>
          <a:p>
            <a:pPr algn="r">
              <a:lnSpc>
                <a:spcPct val="120000"/>
              </a:lnSpc>
            </a:pPr>
            <a:endParaRPr lang="en-US" sz="1600" i="1" dirty="0" smtClean="0">
              <a:latin typeface="+mj-lt"/>
            </a:endParaRPr>
          </a:p>
          <a:p>
            <a:pPr algn="r"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h(k5)</a:t>
            </a:r>
            <a:endParaRPr lang="uk-UA" sz="1600" i="1" dirty="0">
              <a:latin typeface="+mj-lt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>
            <a:off x="1648454" y="2112534"/>
            <a:ext cx="288032" cy="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Прямая со стрелкой 201"/>
          <p:cNvCxnSpPr/>
          <p:nvPr/>
        </p:nvCxnSpPr>
        <p:spPr>
          <a:xfrm>
            <a:off x="1648454" y="2688960"/>
            <a:ext cx="288032" cy="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Прямая со стрелкой 205"/>
          <p:cNvCxnSpPr/>
          <p:nvPr/>
        </p:nvCxnSpPr>
        <p:spPr>
          <a:xfrm>
            <a:off x="1654497" y="3252365"/>
            <a:ext cx="288032" cy="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Прямоугольник 206"/>
          <p:cNvSpPr/>
          <p:nvPr/>
        </p:nvSpPr>
        <p:spPr>
          <a:xfrm>
            <a:off x="2019570" y="3097246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k5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08" name="Прямоугольник 207"/>
          <p:cNvSpPr/>
          <p:nvPr/>
        </p:nvSpPr>
        <p:spPr>
          <a:xfrm>
            <a:off x="2019570" y="2539693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k3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09" name="Прямоугольник 208"/>
          <p:cNvSpPr/>
          <p:nvPr/>
        </p:nvSpPr>
        <p:spPr>
          <a:xfrm>
            <a:off x="2411760" y="2539693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0" name="Прямоугольник 209"/>
          <p:cNvSpPr/>
          <p:nvPr/>
        </p:nvSpPr>
        <p:spPr>
          <a:xfrm>
            <a:off x="2019570" y="1982140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k1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1" name="Прямоугольник 210"/>
          <p:cNvSpPr/>
          <p:nvPr/>
        </p:nvSpPr>
        <p:spPr>
          <a:xfrm>
            <a:off x="2411760" y="1982140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3" name="Прямоугольник 212"/>
          <p:cNvSpPr/>
          <p:nvPr/>
        </p:nvSpPr>
        <p:spPr>
          <a:xfrm>
            <a:off x="793558" y="764704"/>
            <a:ext cx="7594866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r>
              <a:rPr lang="uk-UA" i="1" dirty="0" smtClean="0">
                <a:latin typeface="+mj-lt"/>
              </a:rPr>
              <a:t>Аналіз методу функціонування хеш-таблиць на основі ланцюгів</a:t>
            </a:r>
          </a:p>
        </p:txBody>
      </p:sp>
      <p:sp>
        <p:nvSpPr>
          <p:cNvPr id="214" name="Прямоугольник 213"/>
          <p:cNvSpPr/>
          <p:nvPr/>
        </p:nvSpPr>
        <p:spPr>
          <a:xfrm>
            <a:off x="2399019" y="3098214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5" name="Прямоугольник 214"/>
          <p:cNvSpPr/>
          <p:nvPr/>
        </p:nvSpPr>
        <p:spPr>
          <a:xfrm>
            <a:off x="3227008" y="2535290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k</a:t>
            </a:r>
            <a:r>
              <a:rPr lang="uk-UA" sz="1300" dirty="0" smtClean="0">
                <a:solidFill>
                  <a:schemeClr val="tx1"/>
                </a:solidFill>
                <a:latin typeface="+mj-lt"/>
              </a:rPr>
              <a:t>4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6" name="Прямоугольник 215"/>
          <p:cNvSpPr/>
          <p:nvPr/>
        </p:nvSpPr>
        <p:spPr>
          <a:xfrm>
            <a:off x="3619198" y="2535290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7" name="Прямоугольник 216"/>
          <p:cNvSpPr/>
          <p:nvPr/>
        </p:nvSpPr>
        <p:spPr>
          <a:xfrm>
            <a:off x="3227008" y="1977737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k</a:t>
            </a:r>
            <a:r>
              <a:rPr lang="uk-UA" sz="1300" dirty="0" smtClean="0">
                <a:solidFill>
                  <a:schemeClr val="tx1"/>
                </a:solidFill>
                <a:latin typeface="+mj-lt"/>
              </a:rPr>
              <a:t>2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8" name="Прямоугольник 217"/>
          <p:cNvSpPr/>
          <p:nvPr/>
        </p:nvSpPr>
        <p:spPr>
          <a:xfrm>
            <a:off x="3619198" y="1977737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219" name="Прямая со стрелкой 218"/>
          <p:cNvCxnSpPr/>
          <p:nvPr/>
        </p:nvCxnSpPr>
        <p:spPr>
          <a:xfrm>
            <a:off x="2843808" y="2112534"/>
            <a:ext cx="288032" cy="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Прямая со стрелкой 219"/>
          <p:cNvCxnSpPr/>
          <p:nvPr/>
        </p:nvCxnSpPr>
        <p:spPr>
          <a:xfrm>
            <a:off x="2843808" y="2688960"/>
            <a:ext cx="288032" cy="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283968" y="1340074"/>
            <a:ext cx="4176464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algn="just"/>
            <a:r>
              <a:rPr lang="uk-UA" i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Ефективність залежить від довжини найдовшого ланцюга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4283968" y="2196153"/>
            <a:ext cx="4176464" cy="10772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algn="just"/>
            <a:r>
              <a:rPr lang="uk-UA" sz="1600" b="1" i="1" dirty="0" smtClean="0">
                <a:solidFill>
                  <a:srgbClr val="FF0000"/>
                </a:solidFill>
                <a:latin typeface="+mj-lt"/>
              </a:rPr>
              <a:t>Найгірший випадок</a:t>
            </a:r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 – коли усі елементи потрапляють в один ланцюг </a:t>
            </a:r>
            <a:r>
              <a:rPr lang="en-US" sz="1600" b="1" i="1" dirty="0">
                <a:solidFill>
                  <a:srgbClr val="FF0000"/>
                </a:solidFill>
                <a:latin typeface="+mj-lt"/>
              </a:rPr>
              <a:t>T(n) = O </a:t>
            </a:r>
            <a:r>
              <a:rPr lang="en-US" sz="1600" b="1" i="1" dirty="0" smtClean="0">
                <a:solidFill>
                  <a:srgbClr val="FF0000"/>
                </a:solidFill>
                <a:latin typeface="+mj-lt"/>
              </a:rPr>
              <a:t>(</a:t>
            </a:r>
            <a:r>
              <a:rPr lang="en-US" sz="1600" b="1" i="1" dirty="0">
                <a:solidFill>
                  <a:srgbClr val="FF0000"/>
                </a:solidFill>
                <a:latin typeface="+mj-lt"/>
              </a:rPr>
              <a:t>n</a:t>
            </a:r>
            <a:r>
              <a:rPr lang="en-US" sz="1600" b="1" i="1" dirty="0" smtClean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)</a:t>
            </a:r>
            <a:r>
              <a:rPr lang="en-US" sz="1600" b="1" i="1" dirty="0" smtClean="0">
                <a:solidFill>
                  <a:srgbClr val="FF0000"/>
                </a:solidFill>
                <a:latin typeface="+mj-lt"/>
              </a:rPr>
              <a:t> </a:t>
            </a:r>
            <a:endParaRPr lang="uk-UA" sz="1600" b="1" i="1" dirty="0">
              <a:solidFill>
                <a:srgbClr val="FF0000"/>
              </a:solidFill>
              <a:latin typeface="+mj-lt"/>
            </a:endParaRPr>
          </a:p>
          <a:p>
            <a:pPr algn="just"/>
            <a:endParaRPr lang="uk-UA" sz="1600" b="1" i="1" dirty="0" smtClean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011556" y="3136804"/>
            <a:ext cx="2142496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algn="just"/>
            <a:r>
              <a:rPr lang="uk-UA" sz="1600" b="1" i="1" dirty="0" smtClean="0">
                <a:solidFill>
                  <a:srgbClr val="FF0000"/>
                </a:solidFill>
                <a:latin typeface="+mj-lt"/>
              </a:rPr>
              <a:t>Середній випадок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3227008" y="3564305"/>
            <a:ext cx="5471715" cy="58477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algn="just"/>
            <a:r>
              <a:rPr lang="el-GR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uk-UA" sz="1600" i="1" dirty="0" smtClean="0">
                <a:latin typeface="+mj-lt"/>
              </a:rPr>
              <a:t> – коефіцієнт заповнення таблиці Т</a:t>
            </a:r>
          </a:p>
          <a:p>
            <a:pPr algn="just"/>
            <a:r>
              <a:rPr lang="el-GR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uk-UA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600" b="1" i="1" dirty="0">
                <a:latin typeface="+mj-lt"/>
              </a:rPr>
              <a:t>=</a:t>
            </a:r>
            <a:r>
              <a:rPr lang="uk-UA" sz="1600" i="1" dirty="0">
                <a:latin typeface="+mj-lt"/>
              </a:rPr>
              <a:t> </a:t>
            </a:r>
            <a:r>
              <a:rPr lang="en-US" sz="1600" b="1" i="1" dirty="0">
                <a:latin typeface="+mj-lt"/>
              </a:rPr>
              <a:t>n/m</a:t>
            </a:r>
            <a:r>
              <a:rPr lang="uk-UA" sz="1600" i="1" dirty="0">
                <a:latin typeface="+mj-lt"/>
              </a:rPr>
              <a:t>, де </a:t>
            </a:r>
            <a:r>
              <a:rPr lang="en-US" sz="1600" b="1" i="1" dirty="0" smtClean="0">
                <a:latin typeface="+mj-lt"/>
              </a:rPr>
              <a:t>n</a:t>
            </a:r>
            <a:r>
              <a:rPr lang="uk-UA" sz="1600" i="1" dirty="0" smtClean="0">
                <a:latin typeface="+mj-lt"/>
              </a:rPr>
              <a:t> </a:t>
            </a:r>
            <a:r>
              <a:rPr lang="uk-UA" sz="1600" i="1" dirty="0">
                <a:latin typeface="+mj-lt"/>
              </a:rPr>
              <a:t>– кількість елементів</a:t>
            </a:r>
            <a:r>
              <a:rPr lang="en-US" sz="1600" i="1" dirty="0">
                <a:latin typeface="+mj-lt"/>
              </a:rPr>
              <a:t>; </a:t>
            </a:r>
            <a:r>
              <a:rPr lang="en-US" sz="1600" b="1" i="1" dirty="0">
                <a:latin typeface="+mj-lt"/>
              </a:rPr>
              <a:t>m</a:t>
            </a:r>
            <a:r>
              <a:rPr lang="uk-UA" sz="1600" i="1" dirty="0">
                <a:latin typeface="+mj-lt"/>
              </a:rPr>
              <a:t> – розмірність </a:t>
            </a:r>
            <a:r>
              <a:rPr lang="uk-UA" sz="1600" i="1" dirty="0" smtClean="0">
                <a:latin typeface="+mj-lt"/>
              </a:rPr>
              <a:t>Т</a:t>
            </a:r>
            <a:endParaRPr lang="uk-UA" sz="1600" i="1" dirty="0">
              <a:latin typeface="+mj-lt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11560" y="4242574"/>
            <a:ext cx="8064896" cy="58477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algn="just"/>
            <a:r>
              <a:rPr lang="el-GR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uk-UA" sz="1600" i="1" dirty="0" smtClean="0">
                <a:latin typeface="+mj-lt"/>
              </a:rPr>
              <a:t> – одночасно характеризує середню кількість елементів в одному ланцюгу (середня довжина списку)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3094475" y="4962654"/>
            <a:ext cx="2993032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uk-UA" sz="1600" i="1" dirty="0">
                <a:solidFill>
                  <a:srgbClr val="FF0000"/>
                </a:solidFill>
                <a:latin typeface="+mj-lt"/>
              </a:rPr>
              <a:t>Чи може </a:t>
            </a:r>
            <a:r>
              <a:rPr lang="el-GR" sz="16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uk-UA" sz="16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600" i="1" dirty="0">
                <a:solidFill>
                  <a:srgbClr val="FF0000"/>
                </a:solidFill>
                <a:latin typeface="+mj-lt"/>
              </a:rPr>
              <a:t>бути </a:t>
            </a:r>
            <a:r>
              <a:rPr lang="en-US" sz="1600" i="1" dirty="0">
                <a:solidFill>
                  <a:srgbClr val="FF0000"/>
                </a:solidFill>
                <a:latin typeface="+mj-lt"/>
              </a:rPr>
              <a:t>&gt;1 </a:t>
            </a:r>
            <a:r>
              <a:rPr lang="uk-UA" sz="1600" i="1" dirty="0">
                <a:solidFill>
                  <a:srgbClr val="FF0000"/>
                </a:solidFill>
                <a:latin typeface="+mj-lt"/>
              </a:rPr>
              <a:t>або</a:t>
            </a:r>
            <a:r>
              <a:rPr lang="en-US" sz="1600" i="1" dirty="0">
                <a:solidFill>
                  <a:srgbClr val="FF0000"/>
                </a:solidFill>
                <a:latin typeface="+mj-lt"/>
              </a:rPr>
              <a:t> &lt;1</a:t>
            </a:r>
            <a:r>
              <a:rPr lang="uk-UA" sz="1600" i="1" dirty="0">
                <a:solidFill>
                  <a:srgbClr val="FF0000"/>
                </a:solidFill>
                <a:latin typeface="+mj-lt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66319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965689" y="76562"/>
            <a:ext cx="29177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Аналіз ефективності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46" name="Прямоугольник 145"/>
          <p:cNvSpPr/>
          <p:nvPr/>
        </p:nvSpPr>
        <p:spPr>
          <a:xfrm>
            <a:off x="1432429" y="1640766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...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1432429" y="1949236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1432429" y="2232044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1432430" y="2520076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1432429" y="3096140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4" name="Прямоугольник 153"/>
          <p:cNvSpPr/>
          <p:nvPr/>
        </p:nvSpPr>
        <p:spPr>
          <a:xfrm>
            <a:off x="1432430" y="3384172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5" name="Прямоугольник 154"/>
          <p:cNvSpPr/>
          <p:nvPr/>
        </p:nvSpPr>
        <p:spPr>
          <a:xfrm>
            <a:off x="1432429" y="2808108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7" name="Прямоугольник 156"/>
          <p:cNvSpPr/>
          <p:nvPr/>
        </p:nvSpPr>
        <p:spPr>
          <a:xfrm>
            <a:off x="1484323" y="1225677"/>
            <a:ext cx="2729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 smtClean="0">
                <a:latin typeface="+mj-lt"/>
              </a:rPr>
              <a:t>Т</a:t>
            </a:r>
            <a:endParaRPr lang="uk-UA" i="1" dirty="0">
              <a:latin typeface="+mj-lt"/>
            </a:endParaRPr>
          </a:p>
        </p:txBody>
      </p:sp>
      <p:sp>
        <p:nvSpPr>
          <p:cNvPr id="190" name="Прямоугольник 189"/>
          <p:cNvSpPr/>
          <p:nvPr/>
        </p:nvSpPr>
        <p:spPr>
          <a:xfrm>
            <a:off x="1199975" y="1772816"/>
            <a:ext cx="70954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en-US" sz="1200" i="1" dirty="0" smtClean="0">
              <a:latin typeface="+mj-lt"/>
            </a:endParaRPr>
          </a:p>
          <a:p>
            <a:pPr algn="r"/>
            <a:r>
              <a:rPr lang="en-US" sz="1200" i="1" dirty="0" smtClean="0">
                <a:latin typeface="+mj-lt"/>
              </a:rPr>
              <a:t>h(k1)</a:t>
            </a:r>
            <a:endParaRPr lang="uk-UA" sz="1200" i="1" dirty="0" smtClean="0">
              <a:latin typeface="+mj-lt"/>
            </a:endParaRPr>
          </a:p>
          <a:p>
            <a:pPr algn="r"/>
            <a:endParaRPr lang="uk-UA" sz="1200" i="1" dirty="0">
              <a:latin typeface="+mj-lt"/>
            </a:endParaRPr>
          </a:p>
          <a:p>
            <a:pPr algn="r"/>
            <a:endParaRPr lang="uk-UA" sz="1200" i="1" dirty="0" smtClean="0">
              <a:latin typeface="+mj-lt"/>
            </a:endParaRPr>
          </a:p>
          <a:p>
            <a:pPr algn="r"/>
            <a:r>
              <a:rPr lang="en-US" sz="1200" i="1" dirty="0" smtClean="0">
                <a:latin typeface="+mj-lt"/>
              </a:rPr>
              <a:t>h(k3)</a:t>
            </a:r>
            <a:endParaRPr lang="uk-UA" sz="1200" i="1" dirty="0" smtClean="0">
              <a:latin typeface="+mj-lt"/>
            </a:endParaRPr>
          </a:p>
          <a:p>
            <a:pPr algn="r"/>
            <a:endParaRPr lang="uk-UA" sz="1200" i="1" dirty="0">
              <a:latin typeface="+mj-lt"/>
            </a:endParaRPr>
          </a:p>
          <a:p>
            <a:pPr algn="r"/>
            <a:endParaRPr lang="uk-UA" sz="1200" i="1" dirty="0">
              <a:latin typeface="+mj-lt"/>
            </a:endParaRPr>
          </a:p>
          <a:p>
            <a:pPr algn="r"/>
            <a:r>
              <a:rPr lang="en-US" sz="1200" i="1" dirty="0" smtClean="0">
                <a:latin typeface="+mj-lt"/>
              </a:rPr>
              <a:t>h(k5)</a:t>
            </a:r>
            <a:endParaRPr lang="uk-UA" sz="1200" i="1" dirty="0">
              <a:latin typeface="+mj-lt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>
            <a:off x="1864478" y="2112534"/>
            <a:ext cx="288032" cy="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Прямая со стрелкой 201"/>
          <p:cNvCxnSpPr/>
          <p:nvPr/>
        </p:nvCxnSpPr>
        <p:spPr>
          <a:xfrm>
            <a:off x="1864478" y="2688960"/>
            <a:ext cx="288032" cy="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Прямая со стрелкой 205"/>
          <p:cNvCxnSpPr/>
          <p:nvPr/>
        </p:nvCxnSpPr>
        <p:spPr>
          <a:xfrm>
            <a:off x="1870521" y="3252365"/>
            <a:ext cx="288032" cy="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Прямоугольник 206"/>
          <p:cNvSpPr/>
          <p:nvPr/>
        </p:nvSpPr>
        <p:spPr>
          <a:xfrm>
            <a:off x="2235594" y="3097246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k5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08" name="Прямоугольник 207"/>
          <p:cNvSpPr/>
          <p:nvPr/>
        </p:nvSpPr>
        <p:spPr>
          <a:xfrm>
            <a:off x="2235594" y="2539693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k3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09" name="Прямоугольник 208"/>
          <p:cNvSpPr/>
          <p:nvPr/>
        </p:nvSpPr>
        <p:spPr>
          <a:xfrm>
            <a:off x="2627784" y="2539693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0" name="Прямоугольник 209"/>
          <p:cNvSpPr/>
          <p:nvPr/>
        </p:nvSpPr>
        <p:spPr>
          <a:xfrm>
            <a:off x="2235594" y="1982140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k1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1" name="Прямоугольник 210"/>
          <p:cNvSpPr/>
          <p:nvPr/>
        </p:nvSpPr>
        <p:spPr>
          <a:xfrm>
            <a:off x="2627784" y="1982140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3" name="Прямоугольник 212"/>
          <p:cNvSpPr/>
          <p:nvPr/>
        </p:nvSpPr>
        <p:spPr>
          <a:xfrm>
            <a:off x="793558" y="764704"/>
            <a:ext cx="7594866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r>
              <a:rPr lang="uk-UA" i="1" dirty="0" smtClean="0">
                <a:latin typeface="+mj-lt"/>
              </a:rPr>
              <a:t>Аналіз методу функціонування хеш-таблиць на основі ланцюгів</a:t>
            </a:r>
          </a:p>
        </p:txBody>
      </p:sp>
      <p:sp>
        <p:nvSpPr>
          <p:cNvPr id="214" name="Прямоугольник 213"/>
          <p:cNvSpPr/>
          <p:nvPr/>
        </p:nvSpPr>
        <p:spPr>
          <a:xfrm>
            <a:off x="2615043" y="3098214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5" name="Прямоугольник 214"/>
          <p:cNvSpPr/>
          <p:nvPr/>
        </p:nvSpPr>
        <p:spPr>
          <a:xfrm>
            <a:off x="3443032" y="2535290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k</a:t>
            </a:r>
            <a:r>
              <a:rPr lang="uk-UA" sz="1300" dirty="0" smtClean="0">
                <a:solidFill>
                  <a:schemeClr val="tx1"/>
                </a:solidFill>
                <a:latin typeface="+mj-lt"/>
              </a:rPr>
              <a:t>4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6" name="Прямоугольник 215"/>
          <p:cNvSpPr/>
          <p:nvPr/>
        </p:nvSpPr>
        <p:spPr>
          <a:xfrm>
            <a:off x="3835222" y="2535290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7" name="Прямоугольник 216"/>
          <p:cNvSpPr/>
          <p:nvPr/>
        </p:nvSpPr>
        <p:spPr>
          <a:xfrm>
            <a:off x="3443032" y="1977737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k</a:t>
            </a:r>
            <a:r>
              <a:rPr lang="uk-UA" sz="1300" dirty="0" smtClean="0">
                <a:solidFill>
                  <a:schemeClr val="tx1"/>
                </a:solidFill>
                <a:latin typeface="+mj-lt"/>
              </a:rPr>
              <a:t>2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8" name="Прямоугольник 217"/>
          <p:cNvSpPr/>
          <p:nvPr/>
        </p:nvSpPr>
        <p:spPr>
          <a:xfrm>
            <a:off x="3835222" y="1977737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219" name="Прямая со стрелкой 218"/>
          <p:cNvCxnSpPr/>
          <p:nvPr/>
        </p:nvCxnSpPr>
        <p:spPr>
          <a:xfrm>
            <a:off x="3059832" y="2112534"/>
            <a:ext cx="288032" cy="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Прямая со стрелкой 219"/>
          <p:cNvCxnSpPr/>
          <p:nvPr/>
        </p:nvCxnSpPr>
        <p:spPr>
          <a:xfrm>
            <a:off x="3059832" y="2688960"/>
            <a:ext cx="288032" cy="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5353334" y="1252791"/>
            <a:ext cx="2142496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algn="just"/>
            <a:r>
              <a:rPr lang="uk-UA" sz="1600" b="1" i="1" dirty="0" smtClean="0">
                <a:solidFill>
                  <a:srgbClr val="FF0000"/>
                </a:solidFill>
                <a:latin typeface="+mj-lt"/>
              </a:rPr>
              <a:t>Середній випадок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4435562" y="1647608"/>
            <a:ext cx="4081295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algn="just"/>
            <a:r>
              <a:rPr lang="el-GR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uk-UA" sz="1600" i="1" dirty="0" smtClean="0">
                <a:latin typeface="+mj-lt"/>
              </a:rPr>
              <a:t> – коефіцієнт заповнення таблиці Т</a:t>
            </a:r>
          </a:p>
          <a:p>
            <a:pPr algn="just"/>
            <a:r>
              <a:rPr lang="el-GR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uk-UA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600" b="1" i="1" dirty="0">
                <a:latin typeface="+mj-lt"/>
              </a:rPr>
              <a:t>=</a:t>
            </a:r>
            <a:r>
              <a:rPr lang="uk-UA" sz="1600" i="1" dirty="0">
                <a:latin typeface="+mj-lt"/>
              </a:rPr>
              <a:t> </a:t>
            </a:r>
            <a:r>
              <a:rPr lang="en-US" sz="1600" b="1" i="1" dirty="0">
                <a:latin typeface="+mj-lt"/>
              </a:rPr>
              <a:t>n/m</a:t>
            </a:r>
            <a:r>
              <a:rPr lang="uk-UA" sz="1600" i="1" dirty="0">
                <a:latin typeface="+mj-lt"/>
              </a:rPr>
              <a:t>, де </a:t>
            </a:r>
            <a:r>
              <a:rPr lang="en-US" sz="1600" b="1" i="1" dirty="0" smtClean="0">
                <a:latin typeface="+mj-lt"/>
              </a:rPr>
              <a:t>n</a:t>
            </a:r>
            <a:r>
              <a:rPr lang="uk-UA" sz="1600" i="1" dirty="0" smtClean="0">
                <a:latin typeface="+mj-lt"/>
              </a:rPr>
              <a:t> </a:t>
            </a:r>
            <a:r>
              <a:rPr lang="uk-UA" sz="1600" i="1" dirty="0">
                <a:latin typeface="+mj-lt"/>
              </a:rPr>
              <a:t>– кількість елементів</a:t>
            </a:r>
            <a:r>
              <a:rPr lang="en-US" sz="1600" i="1" dirty="0" smtClean="0">
                <a:latin typeface="+mj-lt"/>
              </a:rPr>
              <a:t>;</a:t>
            </a:r>
            <a:endParaRPr lang="uk-UA" sz="1600" i="1" dirty="0" smtClean="0">
              <a:latin typeface="+mj-lt"/>
            </a:endParaRPr>
          </a:p>
          <a:p>
            <a:pPr algn="just"/>
            <a:r>
              <a:rPr lang="en-US" sz="1600" b="1" i="1" dirty="0" smtClean="0">
                <a:latin typeface="+mj-lt"/>
              </a:rPr>
              <a:t>m</a:t>
            </a:r>
            <a:r>
              <a:rPr lang="uk-UA" sz="1600" i="1" dirty="0" smtClean="0">
                <a:latin typeface="+mj-lt"/>
              </a:rPr>
              <a:t> </a:t>
            </a:r>
            <a:r>
              <a:rPr lang="uk-UA" sz="1600" i="1" dirty="0">
                <a:latin typeface="+mj-lt"/>
              </a:rPr>
              <a:t>– розмірність </a:t>
            </a:r>
            <a:r>
              <a:rPr lang="uk-UA" sz="1600" i="1" dirty="0" smtClean="0">
                <a:latin typeface="+mj-lt"/>
              </a:rPr>
              <a:t>Т</a:t>
            </a:r>
            <a:endParaRPr lang="uk-UA" sz="1600" i="1" dirty="0">
              <a:latin typeface="+mj-lt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4422362" y="2492896"/>
            <a:ext cx="4182086" cy="95410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algn="just"/>
            <a:r>
              <a:rPr lang="uk-UA" sz="1400" i="1" dirty="0" smtClean="0">
                <a:latin typeface="+mj-lt"/>
              </a:rPr>
              <a:t>Для досягнення середньої продуктивності хешування важливо аби </a:t>
            </a:r>
            <a:r>
              <a:rPr lang="uk-UA" sz="1400" b="1" i="1" dirty="0" smtClean="0">
                <a:latin typeface="+mj-lt"/>
              </a:rPr>
              <a:t>елементи рівномірно розподілялись між комірками </a:t>
            </a:r>
            <a:r>
              <a:rPr lang="uk-UA" sz="1400" i="1" dirty="0" smtClean="0">
                <a:latin typeface="+mj-lt"/>
              </a:rPr>
              <a:t>(однакові ланцюги)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1936486" y="3501008"/>
            <a:ext cx="6667962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algn="just"/>
            <a:r>
              <a:rPr lang="uk-UA" sz="1400" i="1" dirty="0" smtClean="0">
                <a:latin typeface="+mj-lt"/>
              </a:rPr>
              <a:t>Розподіл залежить від ефективності </a:t>
            </a:r>
            <a:r>
              <a:rPr lang="uk-UA" sz="1400" b="1" i="1" dirty="0" smtClean="0">
                <a:latin typeface="+mj-lt"/>
              </a:rPr>
              <a:t>хеш-функції</a:t>
            </a:r>
            <a:r>
              <a:rPr lang="uk-UA" sz="1400" i="1" dirty="0" smtClean="0">
                <a:latin typeface="+mj-lt"/>
              </a:rPr>
              <a:t> (наступне питання)</a:t>
            </a:r>
          </a:p>
          <a:p>
            <a:pPr algn="just"/>
            <a:r>
              <a:rPr lang="uk-UA" sz="1400" b="1" i="1" dirty="0" smtClean="0">
                <a:latin typeface="+mj-lt"/>
              </a:rPr>
              <a:t>Розглянемо умовно ідеальний випадок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1404773" y="4005064"/>
            <a:ext cx="6624737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algn="just"/>
            <a:r>
              <a:rPr lang="uk-UA" sz="1400" b="1" i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Рівномірне хешування </a:t>
            </a:r>
            <a:r>
              <a:rPr lang="uk-UA" sz="1400" i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– елементи </a:t>
            </a:r>
            <a:r>
              <a:rPr lang="uk-UA" sz="1400" i="1" dirty="0" err="1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хешуються</a:t>
            </a:r>
            <a:r>
              <a:rPr lang="uk-UA" sz="1400" i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 рівномірно і незалежно</a:t>
            </a:r>
            <a:endParaRPr lang="uk-UA" sz="1400" b="1" i="1" dirty="0" smtClean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539552" y="1292047"/>
            <a:ext cx="559832" cy="2456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20000"/>
              </a:lnSpc>
            </a:pPr>
            <a:r>
              <a:rPr lang="en-US" sz="1600" b="1" i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j</a:t>
            </a:r>
            <a:endParaRPr lang="uk-UA" sz="1600" b="1" i="1" dirty="0" smtClean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r"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0</a:t>
            </a:r>
          </a:p>
          <a:p>
            <a:pPr algn="r"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…</a:t>
            </a:r>
          </a:p>
          <a:p>
            <a:pPr algn="r"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…</a:t>
            </a:r>
          </a:p>
          <a:p>
            <a:pPr algn="r"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…</a:t>
            </a:r>
          </a:p>
          <a:p>
            <a:pPr algn="r"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…</a:t>
            </a:r>
          </a:p>
          <a:p>
            <a:pPr algn="r"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…</a:t>
            </a:r>
          </a:p>
          <a:p>
            <a:pPr algn="r"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m-1</a:t>
            </a:r>
            <a:endParaRPr lang="uk-UA" sz="1600" i="1" dirty="0">
              <a:latin typeface="+mj-lt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539729" y="4365104"/>
            <a:ext cx="7977127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algn="just"/>
            <a:r>
              <a:rPr lang="uk-UA" sz="1400" b="1" i="1" dirty="0" smtClean="0">
                <a:latin typeface="+mj-lt"/>
              </a:rPr>
              <a:t>Вводимо індекси списків</a:t>
            </a:r>
            <a:r>
              <a:rPr lang="en-US" sz="1400" b="1" i="1" dirty="0" smtClean="0">
                <a:latin typeface="+mj-lt"/>
              </a:rPr>
              <a:t> </a:t>
            </a:r>
            <a:r>
              <a:rPr lang="uk-UA" sz="1400" b="1" i="1" dirty="0" smtClean="0">
                <a:latin typeface="+mj-lt"/>
              </a:rPr>
              <a:t>«</a:t>
            </a:r>
            <a:r>
              <a:rPr lang="en-US" sz="1400" b="1" i="1" dirty="0" smtClean="0">
                <a:latin typeface="+mj-lt"/>
              </a:rPr>
              <a:t>j</a:t>
            </a:r>
            <a:r>
              <a:rPr lang="uk-UA" sz="1400" b="1" i="1" dirty="0" smtClean="0">
                <a:latin typeface="+mj-lt"/>
              </a:rPr>
              <a:t>»</a:t>
            </a:r>
            <a:r>
              <a:rPr lang="en-US" sz="1400" i="1" dirty="0" smtClean="0">
                <a:latin typeface="+mj-lt"/>
              </a:rPr>
              <a:t> – </a:t>
            </a:r>
            <a:r>
              <a:rPr lang="uk-UA" sz="1400" i="1" dirty="0" smtClean="0">
                <a:latin typeface="+mj-lt"/>
              </a:rPr>
              <a:t>це комірки таблиці Т, де в кожній комірці міститься список</a:t>
            </a:r>
            <a:r>
              <a:rPr lang="en-US" sz="1400" i="1" dirty="0" smtClean="0">
                <a:latin typeface="+mj-lt"/>
              </a:rPr>
              <a:t> </a:t>
            </a:r>
            <a:r>
              <a:rPr lang="en-US" sz="1400" b="1" i="1" dirty="0" smtClean="0">
                <a:latin typeface="+mj-lt"/>
              </a:rPr>
              <a:t>T[j]</a:t>
            </a:r>
            <a:r>
              <a:rPr lang="en-US" sz="1400" i="1" dirty="0" smtClean="0">
                <a:latin typeface="+mj-lt"/>
              </a:rPr>
              <a:t>. </a:t>
            </a:r>
            <a:r>
              <a:rPr lang="uk-UA" sz="1400" i="1" dirty="0" smtClean="0">
                <a:latin typeface="+mj-lt"/>
              </a:rPr>
              <a:t>Позначимо довжину списків </a:t>
            </a:r>
            <a:r>
              <a:rPr lang="en-US" sz="1400" b="1" i="1" dirty="0" smtClean="0">
                <a:latin typeface="+mj-lt"/>
              </a:rPr>
              <a:t>T[j] = </a:t>
            </a:r>
            <a:r>
              <a:rPr lang="en-US" sz="1400" b="1" i="1" dirty="0" err="1" smtClean="0">
                <a:latin typeface="+mj-lt"/>
              </a:rPr>
              <a:t>n</a:t>
            </a:r>
            <a:r>
              <a:rPr lang="en-US" sz="1050" b="1" i="1" dirty="0" err="1" smtClean="0">
                <a:latin typeface="+mj-lt"/>
              </a:rPr>
              <a:t>j</a:t>
            </a:r>
            <a:endParaRPr lang="uk-UA" sz="1400" b="1" i="1" dirty="0" smtClean="0">
              <a:latin typeface="+mj-lt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539552" y="4921423"/>
            <a:ext cx="7977127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algn="just"/>
            <a:r>
              <a:rPr lang="uk-UA" sz="1400" b="1" i="1" dirty="0" smtClean="0">
                <a:latin typeface="+mj-lt"/>
              </a:rPr>
              <a:t>Відомо,</a:t>
            </a:r>
            <a:r>
              <a:rPr lang="uk-UA" sz="1400" i="1" dirty="0" smtClean="0">
                <a:latin typeface="+mj-lt"/>
              </a:rPr>
              <a:t> що середня довжина списку </a:t>
            </a:r>
            <a:r>
              <a:rPr lang="en-US" sz="1400" b="1" i="1" dirty="0" err="1">
                <a:latin typeface="+mj-lt"/>
              </a:rPr>
              <a:t>n</a:t>
            </a:r>
            <a:r>
              <a:rPr lang="en-US" sz="1050" b="1" i="1" dirty="0" err="1">
                <a:latin typeface="+mj-lt"/>
              </a:rPr>
              <a:t>j</a:t>
            </a:r>
            <a:r>
              <a:rPr lang="uk-UA" sz="1400" i="1" dirty="0">
                <a:latin typeface="+mj-lt"/>
              </a:rPr>
              <a:t>  </a:t>
            </a:r>
            <a:r>
              <a:rPr lang="uk-UA" sz="1400" i="1" dirty="0" smtClean="0">
                <a:latin typeface="+mj-lt"/>
              </a:rPr>
              <a:t>= </a:t>
            </a:r>
            <a:r>
              <a:rPr lang="el-GR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endParaRPr lang="uk-UA" sz="1400" i="1" dirty="0" smtClean="0">
              <a:latin typeface="+mj-lt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539375" y="5355213"/>
            <a:ext cx="7977127" cy="95410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algn="just"/>
            <a:r>
              <a:rPr lang="uk-UA" sz="1400" b="1" i="1" dirty="0" smtClean="0">
                <a:latin typeface="+mj-lt"/>
              </a:rPr>
              <a:t>Припущення: </a:t>
            </a:r>
            <a:r>
              <a:rPr lang="uk-UA" sz="1400" i="1" dirty="0" smtClean="0">
                <a:latin typeface="+mj-lt"/>
              </a:rPr>
              <a:t>час на визначення хеш-функції </a:t>
            </a:r>
            <a:r>
              <a:rPr lang="en-US" sz="1400" i="1" dirty="0" smtClean="0">
                <a:latin typeface="+mj-lt"/>
              </a:rPr>
              <a:t>h: O(1)</a:t>
            </a:r>
            <a:r>
              <a:rPr lang="uk-UA" sz="1400" i="1" dirty="0" smtClean="0">
                <a:latin typeface="+mj-lt"/>
              </a:rPr>
              <a:t> – </a:t>
            </a:r>
            <a:r>
              <a:rPr lang="uk-UA" sz="1400" b="1" i="1" dirty="0" smtClean="0">
                <a:latin typeface="+mj-lt"/>
              </a:rPr>
              <a:t>сталий</a:t>
            </a:r>
          </a:p>
          <a:p>
            <a:pPr algn="just"/>
            <a:r>
              <a:rPr lang="uk-UA" sz="1400" i="1" dirty="0" smtClean="0">
                <a:latin typeface="+mj-lt"/>
              </a:rPr>
              <a:t>За таких умов, для пошуку елементу якого не існує в списку (випадок коли елемент не знайдений – найгірший випадок), час залежить від середньої довжини ланцюга </a:t>
            </a:r>
            <a:r>
              <a:rPr lang="el-GR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α </a:t>
            </a:r>
            <a:r>
              <a:rPr lang="uk-UA" sz="1400" i="1" dirty="0" smtClean="0">
                <a:latin typeface="+mj-lt"/>
              </a:rPr>
              <a:t>+ додаткові витрати на розрахунок хеш-функції </a:t>
            </a:r>
            <a:r>
              <a:rPr lang="en-US" sz="1400" b="1" i="1" dirty="0" smtClean="0">
                <a:latin typeface="+mj-lt"/>
              </a:rPr>
              <a:t>O(1)</a:t>
            </a:r>
            <a:r>
              <a:rPr lang="en-US" sz="1400" i="1" dirty="0" smtClean="0">
                <a:latin typeface="+mj-lt"/>
              </a:rPr>
              <a:t> → </a:t>
            </a:r>
            <a:r>
              <a:rPr lang="en-US" sz="1400" b="1" i="1" dirty="0" smtClean="0">
                <a:solidFill>
                  <a:srgbClr val="FF0000"/>
                </a:solidFill>
                <a:latin typeface="+mj-lt"/>
              </a:rPr>
              <a:t>T(n) = O (1 + </a:t>
            </a:r>
            <a:r>
              <a:rPr lang="el-GR" sz="14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sz="14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1400" b="1" i="1" dirty="0" smtClean="0">
                <a:solidFill>
                  <a:srgbClr val="FF0000"/>
                </a:solidFill>
                <a:latin typeface="+mj-lt"/>
              </a:rPr>
              <a:t> </a:t>
            </a:r>
            <a:endParaRPr lang="uk-UA" sz="1400" b="1" i="1" dirty="0" smtClean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3441298" y="3091890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k6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3833488" y="3091890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46" name="Прямая со стрелкой 45"/>
          <p:cNvCxnSpPr/>
          <p:nvPr/>
        </p:nvCxnSpPr>
        <p:spPr>
          <a:xfrm>
            <a:off x="3075284" y="3246533"/>
            <a:ext cx="288032" cy="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389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  <p:bldP spid="4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965689" y="76562"/>
            <a:ext cx="29177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Аналіз ефективності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46" name="Прямоугольник 145"/>
          <p:cNvSpPr/>
          <p:nvPr/>
        </p:nvSpPr>
        <p:spPr>
          <a:xfrm>
            <a:off x="1432429" y="1640766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...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1432429" y="1949236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1432429" y="2232044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1432430" y="2520076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1432429" y="3096140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4" name="Прямоугольник 153"/>
          <p:cNvSpPr/>
          <p:nvPr/>
        </p:nvSpPr>
        <p:spPr>
          <a:xfrm>
            <a:off x="1432430" y="3384172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5" name="Прямоугольник 154"/>
          <p:cNvSpPr/>
          <p:nvPr/>
        </p:nvSpPr>
        <p:spPr>
          <a:xfrm>
            <a:off x="1432429" y="2808108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7" name="Прямоугольник 156"/>
          <p:cNvSpPr/>
          <p:nvPr/>
        </p:nvSpPr>
        <p:spPr>
          <a:xfrm>
            <a:off x="1484323" y="1225677"/>
            <a:ext cx="2729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 smtClean="0">
                <a:latin typeface="+mj-lt"/>
              </a:rPr>
              <a:t>Т</a:t>
            </a:r>
            <a:endParaRPr lang="uk-UA" i="1" dirty="0">
              <a:latin typeface="+mj-lt"/>
            </a:endParaRPr>
          </a:p>
        </p:txBody>
      </p:sp>
      <p:sp>
        <p:nvSpPr>
          <p:cNvPr id="190" name="Прямоугольник 189"/>
          <p:cNvSpPr/>
          <p:nvPr/>
        </p:nvSpPr>
        <p:spPr>
          <a:xfrm>
            <a:off x="1199975" y="1772816"/>
            <a:ext cx="70954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en-US" sz="1200" i="1" dirty="0" smtClean="0">
              <a:latin typeface="+mj-lt"/>
            </a:endParaRPr>
          </a:p>
          <a:p>
            <a:pPr algn="r"/>
            <a:r>
              <a:rPr lang="en-US" sz="1200" i="1" dirty="0" smtClean="0">
                <a:latin typeface="+mj-lt"/>
              </a:rPr>
              <a:t>h(k1)</a:t>
            </a:r>
            <a:endParaRPr lang="uk-UA" sz="1200" i="1" dirty="0" smtClean="0">
              <a:latin typeface="+mj-lt"/>
            </a:endParaRPr>
          </a:p>
          <a:p>
            <a:pPr algn="r"/>
            <a:endParaRPr lang="uk-UA" sz="1200" i="1" dirty="0">
              <a:latin typeface="+mj-lt"/>
            </a:endParaRPr>
          </a:p>
          <a:p>
            <a:pPr algn="r"/>
            <a:endParaRPr lang="uk-UA" sz="1200" i="1" dirty="0" smtClean="0">
              <a:latin typeface="+mj-lt"/>
            </a:endParaRPr>
          </a:p>
          <a:p>
            <a:pPr algn="r"/>
            <a:r>
              <a:rPr lang="en-US" sz="1200" i="1" dirty="0" smtClean="0">
                <a:latin typeface="+mj-lt"/>
              </a:rPr>
              <a:t>h(k3)</a:t>
            </a:r>
            <a:endParaRPr lang="uk-UA" sz="1200" i="1" dirty="0" smtClean="0">
              <a:latin typeface="+mj-lt"/>
            </a:endParaRPr>
          </a:p>
          <a:p>
            <a:pPr algn="r"/>
            <a:endParaRPr lang="uk-UA" sz="1200" i="1" dirty="0">
              <a:latin typeface="+mj-lt"/>
            </a:endParaRPr>
          </a:p>
          <a:p>
            <a:pPr algn="r"/>
            <a:endParaRPr lang="uk-UA" sz="1200" i="1" dirty="0">
              <a:latin typeface="+mj-lt"/>
            </a:endParaRPr>
          </a:p>
          <a:p>
            <a:pPr algn="r"/>
            <a:r>
              <a:rPr lang="en-US" sz="1200" i="1" dirty="0" smtClean="0">
                <a:latin typeface="+mj-lt"/>
              </a:rPr>
              <a:t>h(k5)</a:t>
            </a:r>
            <a:endParaRPr lang="uk-UA" sz="1200" i="1" dirty="0">
              <a:latin typeface="+mj-lt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>
            <a:off x="1864478" y="2112534"/>
            <a:ext cx="288032" cy="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Прямая со стрелкой 201"/>
          <p:cNvCxnSpPr/>
          <p:nvPr/>
        </p:nvCxnSpPr>
        <p:spPr>
          <a:xfrm>
            <a:off x="1864478" y="2688960"/>
            <a:ext cx="288032" cy="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Прямая со стрелкой 205"/>
          <p:cNvCxnSpPr/>
          <p:nvPr/>
        </p:nvCxnSpPr>
        <p:spPr>
          <a:xfrm>
            <a:off x="1870521" y="3252365"/>
            <a:ext cx="288032" cy="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Прямоугольник 206"/>
          <p:cNvSpPr/>
          <p:nvPr/>
        </p:nvSpPr>
        <p:spPr>
          <a:xfrm>
            <a:off x="2235594" y="3097246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k5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08" name="Прямоугольник 207"/>
          <p:cNvSpPr/>
          <p:nvPr/>
        </p:nvSpPr>
        <p:spPr>
          <a:xfrm>
            <a:off x="2235594" y="2539693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k3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09" name="Прямоугольник 208"/>
          <p:cNvSpPr/>
          <p:nvPr/>
        </p:nvSpPr>
        <p:spPr>
          <a:xfrm>
            <a:off x="2627784" y="2539693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0" name="Прямоугольник 209"/>
          <p:cNvSpPr/>
          <p:nvPr/>
        </p:nvSpPr>
        <p:spPr>
          <a:xfrm>
            <a:off x="2235594" y="1982140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k1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1" name="Прямоугольник 210"/>
          <p:cNvSpPr/>
          <p:nvPr/>
        </p:nvSpPr>
        <p:spPr>
          <a:xfrm>
            <a:off x="2627784" y="1982140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3" name="Прямоугольник 212"/>
          <p:cNvSpPr/>
          <p:nvPr/>
        </p:nvSpPr>
        <p:spPr>
          <a:xfrm>
            <a:off x="793558" y="764704"/>
            <a:ext cx="7594866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r>
              <a:rPr lang="uk-UA" i="1" dirty="0" smtClean="0">
                <a:latin typeface="+mj-lt"/>
              </a:rPr>
              <a:t>Аналіз методу функціонування хеш-таблиць на основі ланцюгів</a:t>
            </a:r>
          </a:p>
        </p:txBody>
      </p:sp>
      <p:sp>
        <p:nvSpPr>
          <p:cNvPr id="214" name="Прямоугольник 213"/>
          <p:cNvSpPr/>
          <p:nvPr/>
        </p:nvSpPr>
        <p:spPr>
          <a:xfrm>
            <a:off x="2615043" y="3098214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719951" y="1705737"/>
            <a:ext cx="2530141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algn="just"/>
            <a:r>
              <a:rPr lang="uk-UA" sz="1600" b="1" i="1" dirty="0" smtClean="0">
                <a:solidFill>
                  <a:srgbClr val="FF0000"/>
                </a:solidFill>
                <a:latin typeface="+mj-lt"/>
              </a:rPr>
              <a:t>Найкращий випадок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3802180" y="2100554"/>
            <a:ext cx="4081295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algn="just"/>
            <a:r>
              <a:rPr lang="el-GR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uk-UA" sz="1600" i="1" dirty="0" smtClean="0">
                <a:latin typeface="+mj-lt"/>
              </a:rPr>
              <a:t> – коефіцієнт заповнення таблиці Т</a:t>
            </a:r>
          </a:p>
          <a:p>
            <a:pPr algn="just"/>
            <a:r>
              <a:rPr lang="el-GR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uk-UA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600" b="1" i="1" dirty="0">
                <a:latin typeface="+mj-lt"/>
              </a:rPr>
              <a:t>=</a:t>
            </a:r>
            <a:r>
              <a:rPr lang="uk-UA" sz="1600" i="1" dirty="0">
                <a:latin typeface="+mj-lt"/>
              </a:rPr>
              <a:t> </a:t>
            </a:r>
            <a:r>
              <a:rPr lang="en-US" sz="1600" b="1" i="1" dirty="0">
                <a:latin typeface="+mj-lt"/>
              </a:rPr>
              <a:t>n/m</a:t>
            </a:r>
            <a:r>
              <a:rPr lang="uk-UA" sz="1600" i="1" dirty="0">
                <a:latin typeface="+mj-lt"/>
              </a:rPr>
              <a:t>, де </a:t>
            </a:r>
            <a:r>
              <a:rPr lang="en-US" sz="1600" b="1" i="1" dirty="0" smtClean="0">
                <a:latin typeface="+mj-lt"/>
              </a:rPr>
              <a:t>n</a:t>
            </a:r>
            <a:r>
              <a:rPr lang="uk-UA" sz="1600" i="1" dirty="0" smtClean="0">
                <a:latin typeface="+mj-lt"/>
              </a:rPr>
              <a:t> </a:t>
            </a:r>
            <a:r>
              <a:rPr lang="uk-UA" sz="1600" i="1" dirty="0">
                <a:latin typeface="+mj-lt"/>
              </a:rPr>
              <a:t>– кількість елементів</a:t>
            </a:r>
            <a:r>
              <a:rPr lang="en-US" sz="1600" i="1" dirty="0" smtClean="0">
                <a:latin typeface="+mj-lt"/>
              </a:rPr>
              <a:t>;</a:t>
            </a:r>
            <a:endParaRPr lang="uk-UA" sz="1600" i="1" dirty="0" smtClean="0">
              <a:latin typeface="+mj-lt"/>
            </a:endParaRPr>
          </a:p>
          <a:p>
            <a:pPr algn="just"/>
            <a:r>
              <a:rPr lang="en-US" sz="1600" b="1" i="1" dirty="0" smtClean="0">
                <a:latin typeface="+mj-lt"/>
              </a:rPr>
              <a:t>m</a:t>
            </a:r>
            <a:r>
              <a:rPr lang="uk-UA" sz="1600" i="1" dirty="0" smtClean="0">
                <a:latin typeface="+mj-lt"/>
              </a:rPr>
              <a:t> </a:t>
            </a:r>
            <a:r>
              <a:rPr lang="uk-UA" sz="1600" i="1" dirty="0">
                <a:latin typeface="+mj-lt"/>
              </a:rPr>
              <a:t>– розмірність </a:t>
            </a:r>
            <a:r>
              <a:rPr lang="uk-UA" sz="1600" i="1" dirty="0" smtClean="0">
                <a:latin typeface="+mj-lt"/>
              </a:rPr>
              <a:t>Т</a:t>
            </a:r>
            <a:endParaRPr lang="uk-UA" sz="1600" i="1" dirty="0">
              <a:latin typeface="+mj-lt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539552" y="1292047"/>
            <a:ext cx="559832" cy="2456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20000"/>
              </a:lnSpc>
            </a:pPr>
            <a:r>
              <a:rPr lang="en-US" sz="1600" b="1" i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j</a:t>
            </a:r>
            <a:endParaRPr lang="uk-UA" sz="1600" b="1" i="1" dirty="0" smtClean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r"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0</a:t>
            </a:r>
          </a:p>
          <a:p>
            <a:pPr algn="r"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…</a:t>
            </a:r>
          </a:p>
          <a:p>
            <a:pPr algn="r"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…</a:t>
            </a:r>
          </a:p>
          <a:p>
            <a:pPr algn="r"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…</a:t>
            </a:r>
          </a:p>
          <a:p>
            <a:pPr algn="r"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…</a:t>
            </a:r>
          </a:p>
          <a:p>
            <a:pPr algn="r"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…</a:t>
            </a:r>
          </a:p>
          <a:p>
            <a:pPr algn="r"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m-1</a:t>
            </a:r>
            <a:endParaRPr lang="uk-UA" sz="1600" i="1" dirty="0">
              <a:latin typeface="+mj-lt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602427" y="3972534"/>
            <a:ext cx="7977127" cy="138499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algn="just"/>
            <a:r>
              <a:rPr lang="uk-UA" sz="1400" b="1" i="1" dirty="0" smtClean="0">
                <a:latin typeface="+mj-lt"/>
              </a:rPr>
              <a:t>Якщо кількість комірок = кількості елементів (</a:t>
            </a:r>
            <a:r>
              <a:rPr lang="en-US" sz="1400" b="1" i="1" dirty="0" smtClean="0">
                <a:latin typeface="+mj-lt"/>
              </a:rPr>
              <a:t>m = n)</a:t>
            </a:r>
            <a:endParaRPr lang="uk-UA" sz="1400" b="1" i="1" dirty="0" smtClean="0">
              <a:latin typeface="+mj-lt"/>
            </a:endParaRPr>
          </a:p>
          <a:p>
            <a:pPr algn="just"/>
            <a:endParaRPr lang="en-US" sz="1400" i="1" dirty="0" smtClean="0">
              <a:latin typeface="+mj-lt"/>
            </a:endParaRPr>
          </a:p>
          <a:p>
            <a:pPr algn="just"/>
            <a:r>
              <a:rPr lang="uk-UA" sz="1400" i="1" dirty="0" smtClean="0">
                <a:latin typeface="+mj-lt"/>
              </a:rPr>
              <a:t>Приклад лінійної залежності:</a:t>
            </a:r>
          </a:p>
          <a:p>
            <a:pPr algn="just"/>
            <a:endParaRPr lang="uk-UA" sz="1400" i="1" dirty="0">
              <a:latin typeface="+mj-lt"/>
            </a:endParaRPr>
          </a:p>
          <a:p>
            <a:pPr algn="just"/>
            <a:r>
              <a:rPr lang="en-US" sz="1400" i="1" dirty="0" smtClean="0">
                <a:latin typeface="+mj-lt"/>
              </a:rPr>
              <a:t>n = O(m) → </a:t>
            </a:r>
            <a:r>
              <a:rPr lang="el-GR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smtClean="0">
                <a:latin typeface="+mj-lt"/>
                <a:cs typeface="Arial" panose="020B0604020202020204" pitchFamily="34" charset="0"/>
              </a:rPr>
              <a:t>= n/m = O(m)/m = O(1) → </a:t>
            </a:r>
            <a:r>
              <a:rPr lang="en-US" sz="1400" i="1" dirty="0" smtClean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T(n) = </a:t>
            </a:r>
            <a:r>
              <a:rPr lang="en-US" sz="1400" b="1" i="1" dirty="0" smtClean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O(1)</a:t>
            </a:r>
            <a:endParaRPr lang="uk-UA" sz="1400" b="1" i="1" dirty="0">
              <a:solidFill>
                <a:srgbClr val="FF0000"/>
              </a:solidFill>
              <a:latin typeface="+mj-lt"/>
            </a:endParaRPr>
          </a:p>
          <a:p>
            <a:pPr algn="just"/>
            <a:endParaRPr lang="uk-UA" sz="1400" i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97716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79059" y="2636912"/>
            <a:ext cx="6777317" cy="1224136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ru-RU" altLang="ru-RU" b="1" dirty="0" smtClean="0">
                <a:solidFill>
                  <a:schemeClr val="accent2">
                    <a:lumMod val="75000"/>
                  </a:schemeClr>
                </a:solidFill>
              </a:rPr>
              <a:t>3.</a:t>
            </a:r>
            <a:r>
              <a:rPr lang="uk-UA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uk-UA" b="1" dirty="0">
                <a:solidFill>
                  <a:schemeClr val="accent2">
                    <a:lumMod val="75000"/>
                  </a:schemeClr>
                </a:solidFill>
              </a:rPr>
              <a:t>Хеш-функції</a:t>
            </a:r>
          </a:p>
          <a:p>
            <a:pPr marL="68580" indent="0" algn="ctr">
              <a:buNone/>
            </a:pPr>
            <a:endParaRPr lang="uk-UA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75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730679" y="76562"/>
            <a:ext cx="33153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Вимоги до хеш-функцій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1484784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i="1" dirty="0" smtClean="0">
                <a:solidFill>
                  <a:srgbClr val="002060"/>
                </a:solidFill>
                <a:latin typeface="+mj-lt"/>
              </a:rPr>
              <a:t>Якісна хеш-функція має забезпечувати </a:t>
            </a:r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рівномірний розподіл елементів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(рівномірне хешування)</a:t>
            </a:r>
            <a:endParaRPr lang="uk-UA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3569" y="2915652"/>
            <a:ext cx="5256584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i="1" dirty="0" smtClean="0">
                <a:solidFill>
                  <a:srgbClr val="FF0000"/>
                </a:solidFill>
                <a:latin typeface="+mj-lt"/>
              </a:rPr>
              <a:t>2 найбільш розповсюджених </a:t>
            </a:r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методи побудови хеш-функцій:</a:t>
            </a:r>
            <a:endParaRPr lang="uk-UA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34113" y="3923764"/>
            <a:ext cx="1486649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i="1" dirty="0" smtClean="0">
                <a:solidFill>
                  <a:srgbClr val="FF0000"/>
                </a:solidFill>
                <a:latin typeface="+mj-lt"/>
              </a:rPr>
              <a:t>множення</a:t>
            </a:r>
            <a:endParaRPr lang="en-US" i="1" dirty="0" smtClean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84168" y="3494611"/>
            <a:ext cx="26061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i="1" dirty="0" smtClean="0">
                <a:latin typeface="+mj-lt"/>
              </a:rPr>
              <a:t>Вважаємо, що усі ключі представлено як цілі невід'ємні числа</a:t>
            </a:r>
            <a:endParaRPr lang="uk-UA" i="1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82187" y="3923764"/>
            <a:ext cx="1486649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i="1" dirty="0" smtClean="0">
                <a:solidFill>
                  <a:srgbClr val="002060"/>
                </a:solidFill>
                <a:latin typeface="+mj-lt"/>
              </a:rPr>
              <a:t>ділення</a:t>
            </a:r>
            <a:endParaRPr lang="en-US" i="1" dirty="0" smtClean="0">
              <a:solidFill>
                <a:srgbClr val="002060"/>
              </a:solidFill>
              <a:latin typeface="+mj-lt"/>
            </a:endParaRPr>
          </a:p>
        </p:txBody>
      </p:sp>
      <p:cxnSp>
        <p:nvCxnSpPr>
          <p:cNvPr id="4" name="Прямая со стрелкой 3"/>
          <p:cNvCxnSpPr>
            <a:stCxn id="8" idx="2"/>
            <a:endCxn id="9" idx="0"/>
          </p:cNvCxnSpPr>
          <p:nvPr/>
        </p:nvCxnSpPr>
        <p:spPr>
          <a:xfrm flipH="1">
            <a:off x="1977438" y="3561983"/>
            <a:ext cx="1334423" cy="36178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8" idx="2"/>
            <a:endCxn id="17" idx="0"/>
          </p:cNvCxnSpPr>
          <p:nvPr/>
        </p:nvCxnSpPr>
        <p:spPr>
          <a:xfrm>
            <a:off x="3311861" y="3561983"/>
            <a:ext cx="1213651" cy="36178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5485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/>
      <p:bldP spid="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43029" y="76562"/>
            <a:ext cx="209063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Метод ділення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272181" y="1640766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...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272181" y="1949236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272181" y="2232044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272182" y="2520076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272181" y="3096140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272182" y="3384172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272181" y="2808108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324075" y="1225677"/>
            <a:ext cx="2729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 smtClean="0">
                <a:latin typeface="+mj-lt"/>
              </a:rPr>
              <a:t>Т</a:t>
            </a:r>
            <a:endParaRPr lang="uk-UA" i="1" dirty="0">
              <a:latin typeface="+mj-lt"/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 flipH="1" flipV="1">
            <a:off x="1880521" y="2063692"/>
            <a:ext cx="288032" cy="18879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683568" y="1292047"/>
            <a:ext cx="559832" cy="2456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20000"/>
              </a:lnSpc>
            </a:pPr>
            <a:endParaRPr lang="uk-UA" sz="1600" i="1" dirty="0" smtClean="0">
              <a:latin typeface="+mj-lt"/>
            </a:endParaRPr>
          </a:p>
          <a:p>
            <a:pPr algn="r"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0</a:t>
            </a:r>
          </a:p>
          <a:p>
            <a:pPr algn="r"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…</a:t>
            </a:r>
          </a:p>
          <a:p>
            <a:pPr algn="r"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…</a:t>
            </a:r>
          </a:p>
          <a:p>
            <a:pPr algn="r"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…</a:t>
            </a:r>
          </a:p>
          <a:p>
            <a:pPr algn="r"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…</a:t>
            </a:r>
          </a:p>
          <a:p>
            <a:pPr algn="r"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…</a:t>
            </a:r>
          </a:p>
          <a:p>
            <a:pPr algn="r"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m-1</a:t>
            </a:r>
            <a:endParaRPr lang="uk-UA" sz="1600" i="1" dirty="0">
              <a:latin typeface="+mj-lt"/>
            </a:endParaRPr>
          </a:p>
        </p:txBody>
      </p:sp>
      <p:cxnSp>
        <p:nvCxnSpPr>
          <p:cNvPr id="32" name="Прямая со стрелкой 31"/>
          <p:cNvCxnSpPr/>
          <p:nvPr/>
        </p:nvCxnSpPr>
        <p:spPr>
          <a:xfrm flipH="1">
            <a:off x="1895438" y="3058973"/>
            <a:ext cx="288032" cy="18879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>
            <a:off x="2286228" y="2403700"/>
            <a:ext cx="504056" cy="50405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k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3" name="Прямоугольник 32"/>
          <p:cNvSpPr/>
          <p:nvPr/>
        </p:nvSpPr>
        <p:spPr>
          <a:xfrm rot="16200000">
            <a:off x="1684879" y="2461828"/>
            <a:ext cx="577402" cy="3877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20000"/>
              </a:lnSpc>
            </a:pPr>
            <a:r>
              <a:rPr lang="uk-UA" sz="1600" i="1" dirty="0" smtClean="0">
                <a:latin typeface="+mj-lt"/>
              </a:rPr>
              <a:t>.  .  .</a:t>
            </a:r>
            <a:endParaRPr lang="en-US" sz="1600" i="1" dirty="0" smtClean="0">
              <a:latin typeface="+mj-lt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763688" y="2462854"/>
            <a:ext cx="306495" cy="3877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20000"/>
              </a:lnSpc>
            </a:pPr>
            <a:r>
              <a:rPr lang="uk-UA" sz="1600" i="1" dirty="0">
                <a:latin typeface="+mj-lt"/>
              </a:rPr>
              <a:t>?</a:t>
            </a:r>
            <a:endParaRPr lang="en-US" sz="1600" i="1" dirty="0" smtClean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15816" y="1469223"/>
            <a:ext cx="21592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i="1" u="sng" dirty="0" smtClean="0">
                <a:solidFill>
                  <a:srgbClr val="002060"/>
                </a:solidFill>
                <a:latin typeface="+mj-lt"/>
              </a:rPr>
              <a:t>h(k) = k % m</a:t>
            </a:r>
          </a:p>
          <a:p>
            <a:pPr algn="just"/>
            <a:r>
              <a:rPr lang="en-US" i="1" dirty="0" smtClean="0">
                <a:solidFill>
                  <a:srgbClr val="002060"/>
                </a:solidFill>
                <a:latin typeface="+mj-lt"/>
              </a:rPr>
              <a:t>   m= 12   k = 30</a:t>
            </a: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 30 % 12 = </a:t>
            </a:r>
            <a:r>
              <a:rPr lang="en-US" b="1" i="1" dirty="0" smtClean="0">
                <a:solidFill>
                  <a:srgbClr val="002060"/>
                </a:solidFill>
                <a:latin typeface="+mj-lt"/>
              </a:rPr>
              <a:t>6</a:t>
            </a:r>
            <a:endParaRPr lang="uk-UA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75111" y="1538208"/>
            <a:ext cx="331331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1400" i="1" dirty="0" smtClean="0">
                <a:solidFill>
                  <a:srgbClr val="002060"/>
                </a:solidFill>
                <a:latin typeface="+mj-lt"/>
              </a:rPr>
              <a:t>оскільки для визначення хеш-функції потрібна </a:t>
            </a:r>
            <a:r>
              <a:rPr lang="uk-UA" sz="1400" b="1" i="1" dirty="0" smtClean="0">
                <a:solidFill>
                  <a:srgbClr val="002060"/>
                </a:solidFill>
                <a:latin typeface="+mj-lt"/>
              </a:rPr>
              <a:t>1 операція ділення</a:t>
            </a:r>
            <a:r>
              <a:rPr lang="uk-UA" sz="1400" i="1" dirty="0" smtClean="0">
                <a:solidFill>
                  <a:srgbClr val="002060"/>
                </a:solidFill>
                <a:latin typeface="+mj-lt"/>
              </a:rPr>
              <a:t> – то метод дійсно швидкий</a:t>
            </a:r>
            <a:endParaRPr lang="uk-UA" sz="1400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04790" y="2597308"/>
            <a:ext cx="2159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b="1" i="1" u="sng" dirty="0" smtClean="0">
                <a:solidFill>
                  <a:srgbClr val="002060"/>
                </a:solidFill>
                <a:latin typeface="+mj-lt"/>
              </a:rPr>
              <a:t>Рекомендації: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100832" y="3058973"/>
            <a:ext cx="550361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i="1" dirty="0" smtClean="0">
                <a:solidFill>
                  <a:srgbClr val="002060"/>
                </a:solidFill>
                <a:latin typeface="+mj-lt"/>
              </a:rPr>
              <a:t>m ≠ 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2</a:t>
            </a:r>
            <a:r>
              <a:rPr lang="en-US" baseline="30000" dirty="0" smtClean="0">
                <a:solidFill>
                  <a:srgbClr val="002060"/>
                </a:solidFill>
                <a:latin typeface="+mj-lt"/>
              </a:rPr>
              <a:t>p  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h(k) – </a:t>
            </a:r>
            <a:r>
              <a:rPr lang="en-US" sz="1600" b="1" i="1" dirty="0" smtClean="0">
                <a:solidFill>
                  <a:srgbClr val="002060"/>
                </a:solidFill>
                <a:latin typeface="+mj-lt"/>
              </a:rPr>
              <a:t>p</a:t>
            </a:r>
            <a:r>
              <a:rPr lang="en-US" sz="1600" i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uk-UA" sz="1600" i="1" dirty="0" smtClean="0">
                <a:solidFill>
                  <a:srgbClr val="002060"/>
                </a:solidFill>
                <a:latin typeface="+mj-lt"/>
              </a:rPr>
              <a:t>останні біти значення ключа </a:t>
            </a:r>
            <a:r>
              <a:rPr lang="en-US" sz="1600" b="1" i="1" dirty="0" smtClean="0">
                <a:solidFill>
                  <a:srgbClr val="002060"/>
                </a:solidFill>
                <a:latin typeface="+mj-lt"/>
              </a:rPr>
              <a:t>k</a:t>
            </a:r>
            <a:endParaRPr lang="en-US" sz="1600" b="1" baseline="30000" dirty="0" smtClean="0">
              <a:solidFill>
                <a:srgbClr val="002060"/>
              </a:solidFill>
              <a:latin typeface="+mj-lt"/>
            </a:endParaRPr>
          </a:p>
          <a:p>
            <a:r>
              <a:rPr lang="en-US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       m = 16 = 2</a:t>
            </a:r>
            <a:r>
              <a:rPr lang="en-US" baseline="30000" dirty="0" smtClean="0">
                <a:solidFill>
                  <a:srgbClr val="002060"/>
                </a:solidFill>
                <a:latin typeface="+mj-lt"/>
              </a:rPr>
              <a:t>4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,  p = 4</a:t>
            </a:r>
          </a:p>
          <a:p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   k</a:t>
            </a:r>
            <a:r>
              <a:rPr lang="en-US" sz="1200" i="1" dirty="0" smtClean="0">
                <a:solidFill>
                  <a:srgbClr val="002060"/>
                </a:solidFill>
                <a:latin typeface="+mj-lt"/>
              </a:rPr>
              <a:t>1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= 113</a:t>
            </a:r>
            <a:r>
              <a:rPr lang="en-US" sz="1100" i="1" dirty="0" smtClean="0">
                <a:solidFill>
                  <a:srgbClr val="002060"/>
                </a:solidFill>
                <a:latin typeface="+mj-lt"/>
              </a:rPr>
              <a:t>10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= 111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0001</a:t>
            </a:r>
            <a:r>
              <a:rPr lang="en-US" sz="1200" i="1" dirty="0" smtClean="0">
                <a:solidFill>
                  <a:srgbClr val="002060"/>
                </a:solidFill>
                <a:latin typeface="+mj-lt"/>
              </a:rPr>
              <a:t>2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h(k</a:t>
            </a:r>
            <a:r>
              <a:rPr lang="en-US" sz="1200" i="1" dirty="0" smtClean="0">
                <a:solidFill>
                  <a:srgbClr val="002060"/>
                </a:solidFill>
                <a:latin typeface="+mj-lt"/>
              </a:rPr>
              <a:t>1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) = </a:t>
            </a:r>
            <a:r>
              <a:rPr lang="en-US" b="1" i="1" dirty="0" smtClean="0">
                <a:solidFill>
                  <a:srgbClr val="002060"/>
                </a:solidFill>
                <a:latin typeface="+mj-lt"/>
              </a:rPr>
              <a:t>1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= 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113 % 16</a:t>
            </a:r>
          </a:p>
          <a:p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smtClean="0">
                <a:solidFill>
                  <a:srgbClr val="002060"/>
                </a:solidFill>
              </a:rPr>
              <a:t>     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k</a:t>
            </a:r>
            <a:r>
              <a:rPr lang="en-US" sz="1200" i="1" dirty="0" smtClean="0">
                <a:solidFill>
                  <a:srgbClr val="002060"/>
                </a:solidFill>
                <a:latin typeface="+mj-lt"/>
              </a:rPr>
              <a:t>2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=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81</a:t>
            </a:r>
            <a:r>
              <a:rPr lang="en-US" sz="1100" i="1" dirty="0" smtClean="0">
                <a:solidFill>
                  <a:srgbClr val="002060"/>
                </a:solidFill>
                <a:latin typeface="+mj-lt"/>
              </a:rPr>
              <a:t>10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=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101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0001</a:t>
            </a:r>
            <a:r>
              <a:rPr lang="en-US" sz="1200" i="1" dirty="0" smtClean="0">
                <a:solidFill>
                  <a:srgbClr val="002060"/>
                </a:solidFill>
                <a:latin typeface="+mj-lt"/>
              </a:rPr>
              <a:t>2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h(k</a:t>
            </a:r>
            <a:r>
              <a:rPr lang="en-US" sz="1200" i="1" dirty="0" smtClean="0">
                <a:solidFill>
                  <a:srgbClr val="002060"/>
                </a:solidFill>
                <a:latin typeface="+mj-lt"/>
              </a:rPr>
              <a:t>2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) 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= </a:t>
            </a:r>
            <a:r>
              <a:rPr lang="en-US" b="1" i="1" dirty="0">
                <a:solidFill>
                  <a:srgbClr val="002060"/>
                </a:solidFill>
                <a:latin typeface="+mj-lt"/>
              </a:rPr>
              <a:t>1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 = 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81 </a:t>
            </a:r>
            <a:r>
              <a:rPr lang="en-US" i="1" dirty="0">
                <a:solidFill>
                  <a:srgbClr val="FF0000"/>
                </a:solidFill>
                <a:latin typeface="+mj-lt"/>
              </a:rPr>
              <a:t>% 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16</a:t>
            </a:r>
          </a:p>
          <a:p>
            <a:endParaRPr lang="uk-UA" i="1" dirty="0" smtClean="0">
              <a:solidFill>
                <a:srgbClr val="002060"/>
              </a:solidFill>
              <a:latin typeface="+mj-lt"/>
            </a:endParaRPr>
          </a:p>
          <a:p>
            <a:r>
              <a:rPr lang="en-US" i="1" dirty="0" smtClean="0">
                <a:solidFill>
                  <a:srgbClr val="002060"/>
                </a:solidFill>
                <a:latin typeface="+mj-lt"/>
              </a:rPr>
              <a:t>2. m –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просте число віддалене він </a:t>
            </a:r>
            <a:r>
              <a:rPr lang="en-US" dirty="0">
                <a:solidFill>
                  <a:srgbClr val="002060"/>
                </a:solidFill>
                <a:latin typeface="+mj-lt"/>
              </a:rPr>
              <a:t>2</a:t>
            </a:r>
            <a:r>
              <a:rPr lang="en-US" baseline="30000" dirty="0">
                <a:solidFill>
                  <a:srgbClr val="002060"/>
                </a:solidFill>
                <a:latin typeface="+mj-lt"/>
              </a:rPr>
              <a:t>p </a:t>
            </a:r>
            <a:endParaRPr lang="uk-UA" baseline="30000" dirty="0" smtClean="0">
              <a:solidFill>
                <a:srgbClr val="002060"/>
              </a:solidFill>
              <a:latin typeface="+mj-lt"/>
            </a:endParaRPr>
          </a:p>
          <a:p>
            <a:r>
              <a:rPr lang="en-US" dirty="0" smtClean="0">
                <a:solidFill>
                  <a:srgbClr val="002060"/>
                </a:solidFill>
                <a:latin typeface="+mj-lt"/>
              </a:rPr>
              <a:t>n = 2000, </a:t>
            </a:r>
            <a:r>
              <a:rPr lang="el-GR" i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α</a:t>
            </a:r>
            <a:r>
              <a:rPr lang="en-US" i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= </a:t>
            </a:r>
            <a:r>
              <a:rPr lang="en-US" i="1" dirty="0" smtClean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3 → m = 2000/3 → </a:t>
            </a:r>
            <a:r>
              <a:rPr lang="uk-UA" i="1" dirty="0" smtClean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обираємо 701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101526" y="5210616"/>
            <a:ext cx="235890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1400" i="1" dirty="0" smtClean="0">
                <a:solidFill>
                  <a:srgbClr val="FF0000"/>
                </a:solidFill>
                <a:latin typeface="+mj-lt"/>
              </a:rPr>
              <a:t>701 – просте число, далеке від чисел степені «2» (512 та 1024)</a:t>
            </a:r>
            <a:endParaRPr lang="uk-UA" sz="1400" i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0306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164295" y="76562"/>
            <a:ext cx="24481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Метод множення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347864" y="1962184"/>
            <a:ext cx="2063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>
                <a:solidFill>
                  <a:srgbClr val="002060"/>
                </a:solidFill>
                <a:latin typeface="+mj-lt"/>
              </a:rPr>
              <a:t>А – </a:t>
            </a:r>
            <a:r>
              <a:rPr lang="en-US" i="1" dirty="0" err="1" smtClean="0">
                <a:solidFill>
                  <a:srgbClr val="002060"/>
                </a:solidFill>
                <a:latin typeface="+mj-lt"/>
              </a:rPr>
              <a:t>const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, </a:t>
            </a:r>
            <a:r>
              <a:rPr lang="en-US" b="1" i="1" dirty="0" smtClean="0">
                <a:solidFill>
                  <a:srgbClr val="002060"/>
                </a:solidFill>
                <a:latin typeface="+mj-lt"/>
              </a:rPr>
              <a:t>0&lt;A&lt;1</a:t>
            </a:r>
            <a:endParaRPr lang="uk-UA" b="1" i="1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28976" y="821498"/>
            <a:ext cx="68690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>
                <a:solidFill>
                  <a:srgbClr val="002060"/>
                </a:solidFill>
                <a:latin typeface="+mj-lt"/>
              </a:rPr>
              <a:t>Метод множення працює у два етапи:</a:t>
            </a:r>
          </a:p>
          <a:p>
            <a:pPr marL="342900" indent="-342900">
              <a:buAutoNum type="arabicPeriod"/>
            </a:pPr>
            <a:r>
              <a:rPr lang="uk-UA" i="1" dirty="0" smtClean="0">
                <a:solidFill>
                  <a:srgbClr val="002060"/>
                </a:solidFill>
                <a:latin typeface="+mj-lt"/>
              </a:rPr>
              <a:t>Множення ключа </a:t>
            </a:r>
            <a:r>
              <a:rPr lang="en-US" b="1" i="1" dirty="0" smtClean="0">
                <a:solidFill>
                  <a:srgbClr val="002060"/>
                </a:solidFill>
                <a:latin typeface="+mj-lt"/>
              </a:rPr>
              <a:t>k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на константу </a:t>
            </a:r>
            <a:r>
              <a:rPr lang="en-US" b="1" i="1" dirty="0" smtClean="0">
                <a:solidFill>
                  <a:srgbClr val="002060"/>
                </a:solidFill>
                <a:latin typeface="+mj-lt"/>
              </a:rPr>
              <a:t>A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;</a:t>
            </a:r>
          </a:p>
          <a:p>
            <a:pPr marL="342900" indent="-342900">
              <a:buAutoNum type="arabicPeriod"/>
            </a:pPr>
            <a:r>
              <a:rPr lang="uk-UA" i="1" dirty="0" smtClean="0">
                <a:solidFill>
                  <a:srgbClr val="002060"/>
                </a:solidFill>
                <a:latin typeface="+mj-lt"/>
              </a:rPr>
              <a:t>Виділення дробової частини від результату множення.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77822" y="2564904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002060"/>
                </a:solidFill>
                <a:latin typeface="+mj-lt"/>
              </a:rPr>
              <a:t>k · A - └ 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k · A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┘ = 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(k </a:t>
            </a:r>
            <a:r>
              <a:rPr lang="en-US" i="1" dirty="0">
                <a:solidFill>
                  <a:srgbClr val="FF0000"/>
                </a:solidFill>
                <a:latin typeface="+mj-lt"/>
              </a:rPr>
              <a:t>· 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A) % 1</a:t>
            </a:r>
            <a:endParaRPr lang="uk-UA" b="1" i="1" dirty="0" smtClean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27584" y="3213844"/>
            <a:ext cx="5979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>
                <a:solidFill>
                  <a:srgbClr val="002060"/>
                </a:solidFill>
                <a:latin typeface="+mj-lt"/>
              </a:rPr>
              <a:t>Хеш-значення для ключа </a:t>
            </a:r>
            <a:r>
              <a:rPr lang="en-US" b="1" i="1" dirty="0" smtClean="0">
                <a:solidFill>
                  <a:srgbClr val="002060"/>
                </a:solidFill>
                <a:latin typeface="+mj-lt"/>
              </a:rPr>
              <a:t>k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 визначається:</a:t>
            </a:r>
            <a:endParaRPr lang="uk-UA" b="1" i="1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834433" y="3851756"/>
            <a:ext cx="3090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002060"/>
                </a:solidFill>
                <a:latin typeface="+mj-lt"/>
              </a:rPr>
              <a:t>h(k) = └ </a:t>
            </a:r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(</a:t>
            </a:r>
            <a:r>
              <a:rPr lang="en-US" b="1" i="1" dirty="0" smtClean="0">
                <a:solidFill>
                  <a:srgbClr val="002060"/>
                </a:solidFill>
                <a:latin typeface="+mj-lt"/>
              </a:rPr>
              <a:t>(</a:t>
            </a:r>
            <a:r>
              <a:rPr lang="en-US" b="1" i="1" dirty="0">
                <a:solidFill>
                  <a:srgbClr val="002060"/>
                </a:solidFill>
                <a:latin typeface="+mj-lt"/>
              </a:rPr>
              <a:t>k · A) % </a:t>
            </a:r>
            <a:r>
              <a:rPr lang="en-US" b="1" i="1" dirty="0" smtClean="0">
                <a:solidFill>
                  <a:srgbClr val="002060"/>
                </a:solidFill>
                <a:latin typeface="+mj-lt"/>
              </a:rPr>
              <a:t>1</a:t>
            </a:r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)· </a:t>
            </a:r>
            <a:r>
              <a:rPr lang="en-US" b="1" i="1" dirty="0" smtClean="0">
                <a:solidFill>
                  <a:srgbClr val="002060"/>
                </a:solidFill>
                <a:latin typeface="+mj-lt"/>
              </a:rPr>
              <a:t>m ┘ </a:t>
            </a:r>
            <a:endParaRPr lang="uk-UA" b="1" i="1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7583" y="4559689"/>
            <a:ext cx="77048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Переваги: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крім параметру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m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, який інколи критичний для методу ділення, введено додаткову константу А.</a:t>
            </a:r>
            <a:endParaRPr lang="uk-UA" b="1" i="1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7582" y="5302949"/>
            <a:ext cx="77048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Недоліки: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складність розрахунку (робота з числами із плаваючою крапкою є складними операціями для процесора).</a:t>
            </a:r>
            <a:endParaRPr lang="uk-UA" b="1" i="1" dirty="0" smtClean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50084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3800" b="1" dirty="0">
                <a:solidFill>
                  <a:schemeClr val="bg2">
                    <a:lumMod val="50000"/>
                  </a:schemeClr>
                </a:solidFill>
              </a:rPr>
              <a:t>ПЛАН ЛЕКЦІЇ</a:t>
            </a:r>
            <a:r>
              <a:rPr lang="ru-RU" altLang="ru-RU" sz="3800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altLang="ru-RU" sz="3800" dirty="0">
                <a:solidFill>
                  <a:schemeClr val="bg2">
                    <a:lumMod val="50000"/>
                  </a:schemeClr>
                </a:solidFill>
              </a:rPr>
            </a:br>
            <a:endParaRPr lang="ru-RU" altLang="ru-RU" sz="3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988840"/>
            <a:ext cx="7941320" cy="4530725"/>
          </a:xfrm>
        </p:spPr>
        <p:txBody>
          <a:bodyPr/>
          <a:lstStyle/>
          <a:p>
            <a:pPr marL="68580" indent="0">
              <a:buNone/>
            </a:pPr>
            <a:r>
              <a:rPr lang="uk-UA" dirty="0"/>
              <a:t>1. </a:t>
            </a:r>
            <a:r>
              <a:rPr lang="uk-UA" dirty="0" smtClean="0"/>
              <a:t>Таблиці з прямою адресацією та хеш-таблиці</a:t>
            </a:r>
            <a:endParaRPr lang="uk-UA" dirty="0"/>
          </a:p>
          <a:p>
            <a:pPr marL="68580" indent="0">
              <a:buNone/>
            </a:pPr>
            <a:r>
              <a:rPr lang="uk-UA" dirty="0"/>
              <a:t>2. Метод ланцюгів (уникнення колізії)</a:t>
            </a:r>
          </a:p>
          <a:p>
            <a:pPr marL="68580" indent="0">
              <a:buNone/>
            </a:pPr>
            <a:r>
              <a:rPr lang="uk-UA" dirty="0"/>
              <a:t>3. </a:t>
            </a:r>
            <a:r>
              <a:rPr lang="uk-UA" dirty="0" err="1"/>
              <a:t>Хеш-функції</a:t>
            </a:r>
            <a:endParaRPr lang="uk-UA" dirty="0"/>
          </a:p>
          <a:p>
            <a:pPr marL="68580" indent="0">
              <a:buNone/>
            </a:pPr>
            <a:r>
              <a:rPr lang="uk-UA" dirty="0"/>
              <a:t>4. Метод відкритої адресації (уникнення колізії)</a:t>
            </a:r>
          </a:p>
          <a:p>
            <a:pPr marL="68580" indent="0">
              <a:buNone/>
            </a:pPr>
            <a:endParaRPr lang="uk-UA" dirty="0">
              <a:solidFill>
                <a:srgbClr val="FF0000"/>
              </a:solidFill>
            </a:endParaRPr>
          </a:p>
          <a:p>
            <a:pPr marL="68580" indent="0">
              <a:buNone/>
            </a:pPr>
            <a:endParaRPr lang="uk-UA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164295" y="76562"/>
            <a:ext cx="24481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Метод множення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6270" y="1244994"/>
            <a:ext cx="7826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>
                <a:solidFill>
                  <a:srgbClr val="002060"/>
                </a:solidFill>
                <a:latin typeface="+mj-lt"/>
              </a:rPr>
              <a:t>Припустимо: 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m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=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dirty="0">
                <a:solidFill>
                  <a:srgbClr val="002060"/>
                </a:solidFill>
                <a:latin typeface="+mj-lt"/>
              </a:rPr>
              <a:t>2</a:t>
            </a:r>
            <a:r>
              <a:rPr lang="en-US" baseline="30000" dirty="0">
                <a:solidFill>
                  <a:srgbClr val="002060"/>
                </a:solidFill>
                <a:latin typeface="+mj-lt"/>
              </a:rPr>
              <a:t>p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; процесор </a:t>
            </a:r>
            <a:r>
              <a:rPr lang="el-GR" i="1" dirty="0" smtClean="0">
                <a:solidFill>
                  <a:srgbClr val="002060"/>
                </a:solidFill>
                <a:latin typeface="+mj-lt"/>
              </a:rPr>
              <a:t>υ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-розрядний (розмір слова = </a:t>
            </a:r>
            <a:r>
              <a:rPr lang="el-GR" i="1" dirty="0" smtClean="0">
                <a:solidFill>
                  <a:srgbClr val="002060"/>
                </a:solidFill>
                <a:latin typeface="+mj-lt"/>
              </a:rPr>
              <a:t>υ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-бітів);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k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 влазить в одне слово (0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&lt;k&lt;</a:t>
            </a:r>
            <a:r>
              <a:rPr lang="en-US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2</a:t>
            </a:r>
            <a:r>
              <a:rPr lang="el-GR" baseline="30000" dirty="0" smtClean="0">
                <a:solidFill>
                  <a:srgbClr val="002060"/>
                </a:solidFill>
                <a:latin typeface="+mj-lt"/>
              </a:rPr>
              <a:t>υ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)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.</a:t>
            </a:r>
            <a:endParaRPr lang="uk-UA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9552" y="725987"/>
            <a:ext cx="8114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>
                <a:solidFill>
                  <a:srgbClr val="002060"/>
                </a:solidFill>
                <a:latin typeface="+mj-lt"/>
              </a:rPr>
              <a:t>Для усунення недоліку </a:t>
            </a:r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модифіковано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 метод зберігаючи його логіку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7495" y="1990581"/>
            <a:ext cx="7826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>
                <a:solidFill>
                  <a:srgbClr val="002060"/>
                </a:solidFill>
                <a:latin typeface="+mj-lt"/>
              </a:rPr>
              <a:t>Обмежимо можливе значення константи А виглядом:</a:t>
            </a:r>
          </a:p>
          <a:p>
            <a:r>
              <a:rPr lang="uk-UA" i="1" dirty="0" smtClean="0">
                <a:solidFill>
                  <a:srgbClr val="002060"/>
                </a:solidFill>
                <a:latin typeface="+mj-lt"/>
              </a:rPr>
              <a:t>А =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S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/ </a:t>
            </a:r>
            <a:r>
              <a:rPr lang="en-US" dirty="0">
                <a:solidFill>
                  <a:srgbClr val="002060"/>
                </a:solidFill>
                <a:latin typeface="+mj-lt"/>
              </a:rPr>
              <a:t>2</a:t>
            </a:r>
            <a:r>
              <a:rPr lang="el-GR" baseline="30000" dirty="0" smtClean="0">
                <a:solidFill>
                  <a:srgbClr val="002060"/>
                </a:solidFill>
                <a:latin typeface="+mj-lt"/>
              </a:rPr>
              <a:t>υ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,    0 &lt; S &lt;</a:t>
            </a:r>
            <a:r>
              <a:rPr lang="en-US" dirty="0">
                <a:solidFill>
                  <a:srgbClr val="002060"/>
                </a:solidFill>
                <a:latin typeface="+mj-lt"/>
              </a:rPr>
              <a:t> 2</a:t>
            </a:r>
            <a:r>
              <a:rPr lang="el-GR" baseline="30000" dirty="0" smtClean="0">
                <a:solidFill>
                  <a:srgbClr val="002060"/>
                </a:solidFill>
                <a:latin typeface="+mj-lt"/>
              </a:rPr>
              <a:t>υ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,    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де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S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– деяке число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S = A · </a:t>
            </a:r>
            <a:r>
              <a:rPr lang="en-US" dirty="0">
                <a:solidFill>
                  <a:srgbClr val="002060"/>
                </a:solidFill>
                <a:latin typeface="+mj-lt"/>
              </a:rPr>
              <a:t>2</a:t>
            </a:r>
            <a:r>
              <a:rPr lang="el-GR" baseline="30000" dirty="0" smtClean="0">
                <a:solidFill>
                  <a:srgbClr val="002060"/>
                </a:solidFill>
                <a:latin typeface="+mj-lt"/>
              </a:rPr>
              <a:t>υ</a:t>
            </a:r>
            <a:endParaRPr lang="uk-UA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85033" y="3347700"/>
            <a:ext cx="838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002060"/>
                </a:solidFill>
                <a:latin typeface="+mj-lt"/>
              </a:rPr>
              <a:t>k · S =</a:t>
            </a:r>
            <a:endParaRPr lang="uk-UA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51720" y="3320701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r</a:t>
            </a:r>
            <a:r>
              <a:rPr lang="en-US" sz="1200" b="1" i="1" dirty="0" smtClean="0">
                <a:solidFill>
                  <a:srgbClr val="FF0000"/>
                </a:solidFill>
                <a:latin typeface="+mj-lt"/>
              </a:rPr>
              <a:t>1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 ·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2</a:t>
            </a:r>
            <a:r>
              <a:rPr lang="el-GR" b="1" baseline="30000" dirty="0" smtClean="0">
                <a:solidFill>
                  <a:srgbClr val="FF0000"/>
                </a:solidFill>
                <a:latin typeface="+mj-lt"/>
              </a:rPr>
              <a:t>υ</a:t>
            </a:r>
            <a:r>
              <a:rPr lang="en-US" b="1" i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+ r</a:t>
            </a:r>
            <a:r>
              <a:rPr lang="en-US" sz="1200" b="1" i="1" dirty="0" smtClean="0">
                <a:solidFill>
                  <a:srgbClr val="FF0000"/>
                </a:solidFill>
                <a:latin typeface="+mj-lt"/>
              </a:rPr>
              <a:t>0</a:t>
            </a:r>
            <a:endParaRPr lang="uk-UA" b="1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129808" y="3023763"/>
            <a:ext cx="2808312" cy="35732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k</a:t>
            </a:r>
            <a:endParaRPr lang="uk-UA" dirty="0">
              <a:solidFill>
                <a:srgbClr val="002060"/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5133801" y="3541850"/>
            <a:ext cx="0" cy="17518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7938120" y="3541850"/>
            <a:ext cx="0" cy="17518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5129808" y="3629441"/>
            <a:ext cx="2808312" cy="0"/>
          </a:xfrm>
          <a:prstGeom prst="straightConnector1">
            <a:avLst/>
          </a:prstGeom>
          <a:ln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561856" y="3343363"/>
            <a:ext cx="1944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2060"/>
                </a:solidFill>
                <a:latin typeface="+mj-lt"/>
              </a:rPr>
              <a:t>υ</a:t>
            </a:r>
            <a:r>
              <a:rPr lang="en-US" sz="1400" i="1" dirty="0" smtClean="0">
                <a:solidFill>
                  <a:srgbClr val="002060"/>
                </a:solidFill>
                <a:latin typeface="+mj-lt"/>
              </a:rPr>
              <a:t>-</a:t>
            </a:r>
            <a:r>
              <a:rPr lang="uk-UA" sz="1400" i="1" dirty="0" smtClean="0">
                <a:solidFill>
                  <a:srgbClr val="002060"/>
                </a:solidFill>
                <a:latin typeface="+mj-lt"/>
              </a:rPr>
              <a:t>розрядне число </a:t>
            </a:r>
            <a:r>
              <a:rPr lang="en-US" sz="1400" i="1" dirty="0" smtClean="0">
                <a:solidFill>
                  <a:srgbClr val="002060"/>
                </a:solidFill>
                <a:latin typeface="+mj-lt"/>
              </a:rPr>
              <a:t>k</a:t>
            </a:r>
            <a:endParaRPr lang="uk-UA" sz="1400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627749" y="354185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>
                <a:solidFill>
                  <a:srgbClr val="002060"/>
                </a:solidFill>
                <a:latin typeface="+mj-lt"/>
              </a:rPr>
              <a:t>Х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5129808" y="3855240"/>
            <a:ext cx="2808312" cy="35732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S</a:t>
            </a:r>
            <a:endParaRPr lang="uk-UA" dirty="0">
              <a:solidFill>
                <a:srgbClr val="002060"/>
              </a:solidFill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5133801" y="4373327"/>
            <a:ext cx="0" cy="17518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7938120" y="4373327"/>
            <a:ext cx="0" cy="17518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5129808" y="4460918"/>
            <a:ext cx="2808312" cy="0"/>
          </a:xfrm>
          <a:prstGeom prst="straightConnector1">
            <a:avLst/>
          </a:prstGeom>
          <a:ln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561856" y="4174840"/>
            <a:ext cx="1944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2060"/>
                </a:solidFill>
                <a:latin typeface="+mj-lt"/>
              </a:rPr>
              <a:t>υ</a:t>
            </a:r>
            <a:r>
              <a:rPr lang="en-US" sz="1400" i="1" dirty="0" smtClean="0">
                <a:solidFill>
                  <a:srgbClr val="002060"/>
                </a:solidFill>
                <a:latin typeface="+mj-lt"/>
              </a:rPr>
              <a:t>-</a:t>
            </a:r>
            <a:r>
              <a:rPr lang="uk-UA" sz="1400" i="1" dirty="0" smtClean="0">
                <a:solidFill>
                  <a:srgbClr val="002060"/>
                </a:solidFill>
                <a:latin typeface="+mj-lt"/>
              </a:rPr>
              <a:t>розрядне число </a:t>
            </a:r>
            <a:r>
              <a:rPr lang="en-US" sz="1400" i="1" dirty="0" smtClean="0">
                <a:solidFill>
                  <a:srgbClr val="002060"/>
                </a:solidFill>
                <a:latin typeface="+mj-lt"/>
              </a:rPr>
              <a:t>S</a:t>
            </a:r>
            <a:endParaRPr lang="uk-UA" sz="1400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266588" y="4797152"/>
            <a:ext cx="2808312" cy="35732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r</a:t>
            </a:r>
            <a:r>
              <a:rPr lang="en-US" sz="1100" dirty="0" smtClean="0">
                <a:solidFill>
                  <a:srgbClr val="002060"/>
                </a:solidFill>
              </a:rPr>
              <a:t>1</a:t>
            </a:r>
            <a:endParaRPr lang="uk-UA" dirty="0">
              <a:solidFill>
                <a:srgbClr val="00206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5148064" y="4797152"/>
            <a:ext cx="2808312" cy="35732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r</a:t>
            </a:r>
            <a:r>
              <a:rPr lang="en-US" sz="1100" dirty="0" smtClean="0">
                <a:solidFill>
                  <a:srgbClr val="002060"/>
                </a:solidFill>
              </a:rPr>
              <a:t>0</a:t>
            </a:r>
            <a:endParaRPr lang="uk-UA" dirty="0">
              <a:solidFill>
                <a:srgbClr val="002060"/>
              </a:solidFill>
            </a:endParaRP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2269344" y="5342050"/>
            <a:ext cx="0" cy="17518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7951812" y="5342050"/>
            <a:ext cx="0" cy="17518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2266588" y="5429641"/>
            <a:ext cx="5685224" cy="0"/>
          </a:xfrm>
          <a:prstGeom prst="straightConnector1">
            <a:avLst/>
          </a:prstGeom>
          <a:ln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4141552" y="5156251"/>
            <a:ext cx="1944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rgbClr val="002060"/>
                </a:solidFill>
                <a:latin typeface="+mj-lt"/>
              </a:rPr>
              <a:t>2</a:t>
            </a:r>
            <a:r>
              <a:rPr lang="el-GR" sz="1400" i="1" dirty="0" smtClean="0">
                <a:solidFill>
                  <a:srgbClr val="002060"/>
                </a:solidFill>
                <a:latin typeface="+mj-lt"/>
              </a:rPr>
              <a:t>υ</a:t>
            </a:r>
            <a:r>
              <a:rPr lang="en-US" sz="1400" i="1" dirty="0" smtClean="0">
                <a:solidFill>
                  <a:srgbClr val="002060"/>
                </a:solidFill>
                <a:latin typeface="+mj-lt"/>
              </a:rPr>
              <a:t>-</a:t>
            </a:r>
            <a:r>
              <a:rPr lang="uk-UA" sz="1400" i="1" dirty="0" smtClean="0">
                <a:solidFill>
                  <a:srgbClr val="002060"/>
                </a:solidFill>
                <a:latin typeface="+mj-lt"/>
              </a:rPr>
              <a:t>розрядів</a:t>
            </a:r>
            <a:endParaRPr lang="uk-UA" sz="1400" i="1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53557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 animBg="1"/>
      <p:bldP spid="22" grpId="0"/>
      <p:bldP spid="26" grpId="0"/>
      <p:bldP spid="27" grpId="0" animBg="1"/>
      <p:bldP spid="31" grpId="0"/>
      <p:bldP spid="34" grpId="0" animBg="1"/>
      <p:bldP spid="35" grpId="0" animBg="1"/>
      <p:bldP spid="3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/>
          <p:cNvSpPr txBox="1"/>
          <p:nvPr/>
        </p:nvSpPr>
        <p:spPr>
          <a:xfrm>
            <a:off x="7026163" y="5805264"/>
            <a:ext cx="835342" cy="30777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rgbClr val="002060"/>
                </a:solidFill>
                <a:latin typeface="+mj-lt"/>
              </a:rPr>
              <a:t>h(k)</a:t>
            </a:r>
            <a:endParaRPr lang="uk-UA" sz="1400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64295" y="76562"/>
            <a:ext cx="24481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Метод множення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6270" y="836712"/>
            <a:ext cx="7826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i="1" dirty="0" smtClean="0">
                <a:solidFill>
                  <a:srgbClr val="002060"/>
                </a:solidFill>
                <a:latin typeface="+mj-lt"/>
              </a:rPr>
              <a:t>υ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 = 16 (16-ти розрядний процесор);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m = 256 (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2</a:t>
            </a:r>
            <a:r>
              <a:rPr lang="en-US" baseline="30000" dirty="0" smtClean="0">
                <a:solidFill>
                  <a:srgbClr val="002060"/>
                </a:solidFill>
                <a:latin typeface="+mj-lt"/>
              </a:rPr>
              <a:t>8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); k = 12345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; А ≈ 0,618034 (за Дональдом </a:t>
            </a:r>
            <a:r>
              <a:rPr lang="uk-UA" i="1" dirty="0" err="1" smtClean="0">
                <a:solidFill>
                  <a:srgbClr val="002060"/>
                </a:solidFill>
                <a:latin typeface="+mj-lt"/>
              </a:rPr>
              <a:t>Кнутом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).</a:t>
            </a:r>
            <a:endParaRPr lang="uk-UA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55576" y="40466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Приклад: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15746" y="3989742"/>
            <a:ext cx="8386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i="1" dirty="0" smtClean="0">
                <a:solidFill>
                  <a:srgbClr val="002060"/>
                </a:solidFill>
                <a:latin typeface="+mj-lt"/>
              </a:rPr>
              <a:t>ціла частина</a:t>
            </a:r>
            <a:endParaRPr lang="uk-UA" sz="1200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83968" y="2975501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002060"/>
                </a:solidFill>
                <a:latin typeface="+mj-lt"/>
              </a:rPr>
              <a:t>r</a:t>
            </a:r>
            <a:r>
              <a:rPr lang="en-US" sz="1200" b="1" i="1" dirty="0" smtClean="0">
                <a:solidFill>
                  <a:srgbClr val="002060"/>
                </a:solidFill>
                <a:latin typeface="+mj-lt"/>
              </a:rPr>
              <a:t>1</a:t>
            </a:r>
            <a:r>
              <a:rPr lang="en-US" b="1" i="1" dirty="0" smtClean="0">
                <a:solidFill>
                  <a:srgbClr val="002060"/>
                </a:solidFill>
                <a:latin typeface="+mj-lt"/>
              </a:rPr>
              <a:t> ·</a:t>
            </a:r>
            <a:r>
              <a:rPr lang="en-US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+mj-lt"/>
              </a:rPr>
              <a:t>2</a:t>
            </a:r>
            <a:r>
              <a:rPr lang="el-GR" b="1" baseline="30000" dirty="0" smtClean="0">
                <a:solidFill>
                  <a:srgbClr val="002060"/>
                </a:solidFill>
                <a:latin typeface="+mj-lt"/>
              </a:rPr>
              <a:t>υ</a:t>
            </a:r>
            <a:r>
              <a:rPr lang="en-US" b="1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b="1" i="1" dirty="0" smtClean="0">
                <a:solidFill>
                  <a:srgbClr val="002060"/>
                </a:solidFill>
                <a:latin typeface="+mj-lt"/>
              </a:rPr>
              <a:t>+ r</a:t>
            </a:r>
            <a:r>
              <a:rPr lang="en-US" sz="1200" b="1" i="1" dirty="0" smtClean="0">
                <a:solidFill>
                  <a:srgbClr val="002060"/>
                </a:solidFill>
                <a:latin typeface="+mj-lt"/>
              </a:rPr>
              <a:t>0 </a:t>
            </a:r>
            <a:r>
              <a:rPr lang="en-US" i="1" dirty="0" smtClean="0">
                <a:solidFill>
                  <a:srgbClr val="002060"/>
                </a:solidFill>
                <a:latin typeface="+mn-lt"/>
              </a:rPr>
              <a:t>= 7626 · </a:t>
            </a:r>
            <a:r>
              <a:rPr lang="en-US" dirty="0">
                <a:solidFill>
                  <a:srgbClr val="002060"/>
                </a:solidFill>
                <a:latin typeface="+mn-lt"/>
              </a:rPr>
              <a:t>2</a:t>
            </a:r>
            <a:r>
              <a:rPr lang="en-US" baseline="30000" dirty="0">
                <a:solidFill>
                  <a:srgbClr val="002060"/>
                </a:solidFill>
                <a:latin typeface="+mn-lt"/>
              </a:rPr>
              <a:t>16</a:t>
            </a:r>
            <a:r>
              <a:rPr lang="en-US" i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n-lt"/>
              </a:rPr>
              <a:t>+ 41270</a:t>
            </a:r>
            <a:endParaRPr lang="uk-UA" i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997569" y="4843802"/>
            <a:ext cx="1584176" cy="35732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k</a:t>
            </a:r>
            <a:endParaRPr lang="uk-UA" dirty="0">
              <a:solidFill>
                <a:srgbClr val="00206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705486" y="5067443"/>
            <a:ext cx="236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>
                <a:solidFill>
                  <a:srgbClr val="002060"/>
                </a:solidFill>
                <a:latin typeface="+mj-lt"/>
              </a:rPr>
              <a:t>Х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6997569" y="5301208"/>
            <a:ext cx="1584176" cy="35732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S</a:t>
            </a:r>
            <a:endParaRPr lang="uk-UA" dirty="0">
              <a:solidFill>
                <a:srgbClr val="00206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269377" y="5765875"/>
            <a:ext cx="1584176" cy="35732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r</a:t>
            </a:r>
            <a:r>
              <a:rPr lang="en-US" sz="1100" dirty="0" smtClean="0">
                <a:solidFill>
                  <a:srgbClr val="002060"/>
                </a:solidFill>
              </a:rPr>
              <a:t>1</a:t>
            </a:r>
            <a:endParaRPr lang="uk-UA" dirty="0">
              <a:solidFill>
                <a:srgbClr val="00206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7015825" y="5765875"/>
            <a:ext cx="1584176" cy="35732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r</a:t>
            </a:r>
            <a:r>
              <a:rPr lang="en-US" sz="1100" dirty="0" smtClean="0">
                <a:solidFill>
                  <a:srgbClr val="002060"/>
                </a:solidFill>
              </a:rPr>
              <a:t>0</a:t>
            </a:r>
            <a:endParaRPr lang="uk-UA" dirty="0">
              <a:solidFill>
                <a:srgbClr val="002060"/>
              </a:solidFill>
            </a:endParaRP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7026163" y="6171803"/>
            <a:ext cx="0" cy="17518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7861505" y="6165323"/>
            <a:ext cx="0" cy="17518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flipV="1">
            <a:off x="7026163" y="6252914"/>
            <a:ext cx="835342" cy="6480"/>
          </a:xfrm>
          <a:prstGeom prst="straightConnector1">
            <a:avLst/>
          </a:prstGeom>
          <a:ln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55576" y="1484784"/>
            <a:ext cx="7826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002060"/>
                </a:solidFill>
                <a:latin typeface="+mj-lt"/>
              </a:rPr>
              <a:t>k ·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 А = 12345 · 0,618034 = 7629,</a:t>
            </a:r>
            <a:r>
              <a:rPr lang="uk-UA" i="1" dirty="0" smtClean="0">
                <a:solidFill>
                  <a:srgbClr val="FF0000"/>
                </a:solidFill>
                <a:latin typeface="+mj-lt"/>
              </a:rPr>
              <a:t>62973</a:t>
            </a:r>
            <a:endParaRPr lang="uk-UA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05124" y="1772816"/>
            <a:ext cx="7826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2060"/>
                </a:solidFill>
              </a:rPr>
              <a:t>└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((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k ·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 А)%1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)</a:t>
            </a:r>
            <a:r>
              <a:rPr lang="en-US" i="1" dirty="0">
                <a:solidFill>
                  <a:srgbClr val="002060"/>
                </a:solidFill>
              </a:rPr>
              <a:t> ┘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 ·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m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 = 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└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0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,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62973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· 256 ┘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 = </a:t>
            </a:r>
            <a:r>
              <a:rPr lang="en-US" b="1" i="1" u="sng" dirty="0" smtClean="0">
                <a:solidFill>
                  <a:srgbClr val="FF0000"/>
                </a:solidFill>
                <a:latin typeface="+mj-lt"/>
              </a:rPr>
              <a:t>161 = h(k)</a:t>
            </a:r>
            <a:endParaRPr lang="uk-UA" b="1" i="1" u="sng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06270" y="2204864"/>
            <a:ext cx="7826169" cy="0"/>
          </a:xfrm>
          <a:prstGeom prst="line">
            <a:avLst/>
          </a:prstGeom>
          <a:ln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05124" y="2276872"/>
            <a:ext cx="7826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002060"/>
                </a:solidFill>
                <a:latin typeface="+mj-lt"/>
              </a:rPr>
              <a:t>S </a:t>
            </a:r>
            <a:r>
              <a:rPr lang="en-US" b="1" i="1" dirty="0">
                <a:solidFill>
                  <a:srgbClr val="002060"/>
                </a:solidFill>
                <a:latin typeface="+mj-lt"/>
              </a:rPr>
              <a:t>= A · </a:t>
            </a:r>
            <a:r>
              <a:rPr lang="en-US" b="1" dirty="0">
                <a:solidFill>
                  <a:srgbClr val="002060"/>
                </a:solidFill>
                <a:latin typeface="+mj-lt"/>
              </a:rPr>
              <a:t>2</a:t>
            </a:r>
            <a:r>
              <a:rPr lang="el-GR" b="1" baseline="30000" dirty="0" smtClean="0">
                <a:solidFill>
                  <a:srgbClr val="002060"/>
                </a:solidFill>
                <a:latin typeface="+mj-lt"/>
              </a:rPr>
              <a:t>υ</a:t>
            </a:r>
            <a:r>
              <a:rPr lang="en-US" baseline="300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= 0,618034 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· 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2</a:t>
            </a:r>
            <a:r>
              <a:rPr lang="en-US" baseline="30000" dirty="0" smtClean="0">
                <a:solidFill>
                  <a:srgbClr val="002060"/>
                </a:solidFill>
                <a:latin typeface="+mj-lt"/>
              </a:rPr>
              <a:t>16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= 40503,476224</a:t>
            </a:r>
          </a:p>
          <a:p>
            <a:r>
              <a:rPr lang="en-US" b="1" i="1" dirty="0" smtClean="0">
                <a:solidFill>
                  <a:srgbClr val="002060"/>
                </a:solidFill>
                <a:latin typeface="+mj-lt"/>
              </a:rPr>
              <a:t>k · S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= 12345 · 40503,476224 = 500 015 414</a:t>
            </a:r>
            <a:endParaRPr lang="uk-UA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259632" y="2852936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002060"/>
                </a:solidFill>
                <a:latin typeface="+mj-lt"/>
              </a:rPr>
              <a:t>r0 = 500 015 414 % </a:t>
            </a:r>
            <a:r>
              <a:rPr lang="en-US" dirty="0">
                <a:solidFill>
                  <a:srgbClr val="002060"/>
                </a:solidFill>
                <a:latin typeface="+mj-lt"/>
              </a:rPr>
              <a:t>2</a:t>
            </a:r>
            <a:r>
              <a:rPr lang="en-US" baseline="30000" dirty="0">
                <a:solidFill>
                  <a:srgbClr val="002060"/>
                </a:solidFill>
                <a:latin typeface="+mj-lt"/>
              </a:rPr>
              <a:t>16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endParaRPr lang="en-US" i="1" dirty="0" smtClean="0">
              <a:solidFill>
                <a:srgbClr val="002060"/>
              </a:solidFill>
              <a:latin typeface="+mj-lt"/>
            </a:endParaRPr>
          </a:p>
          <a:p>
            <a:r>
              <a:rPr lang="en-US" i="1" dirty="0" smtClean="0">
                <a:solidFill>
                  <a:srgbClr val="002060"/>
                </a:solidFill>
                <a:latin typeface="+mj-lt"/>
              </a:rPr>
              <a:t>r1 = 500 015 414 / </a:t>
            </a:r>
            <a:r>
              <a:rPr lang="en-US" dirty="0">
                <a:solidFill>
                  <a:srgbClr val="002060"/>
                </a:solidFill>
                <a:latin typeface="+mj-lt"/>
              </a:rPr>
              <a:t>2</a:t>
            </a:r>
            <a:r>
              <a:rPr lang="en-US" baseline="30000" dirty="0">
                <a:solidFill>
                  <a:srgbClr val="002060"/>
                </a:solidFill>
                <a:latin typeface="+mj-lt"/>
              </a:rPr>
              <a:t>16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endParaRPr lang="uk-UA" i="1" dirty="0">
              <a:solidFill>
                <a:srgbClr val="002060"/>
              </a:solidFill>
              <a:latin typeface="+mj-lt"/>
            </a:endParaRPr>
          </a:p>
        </p:txBody>
      </p:sp>
      <p:cxnSp>
        <p:nvCxnSpPr>
          <p:cNvPr id="51" name="Прямая со стрелкой 50"/>
          <p:cNvCxnSpPr/>
          <p:nvPr/>
        </p:nvCxnSpPr>
        <p:spPr>
          <a:xfrm>
            <a:off x="3635896" y="3171175"/>
            <a:ext cx="576064" cy="0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705123" y="3444724"/>
            <a:ext cx="7826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002060"/>
                </a:solidFill>
                <a:latin typeface="+mj-lt"/>
              </a:rPr>
              <a:t>k · A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= k ·  S/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2</a:t>
            </a:r>
            <a:r>
              <a:rPr lang="el-GR" baseline="30000" dirty="0" smtClean="0">
                <a:solidFill>
                  <a:srgbClr val="002060"/>
                </a:solidFill>
                <a:latin typeface="+mj-lt"/>
              </a:rPr>
              <a:t>υ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= (r</a:t>
            </a:r>
            <a:r>
              <a:rPr lang="en-US" sz="1200" i="1" dirty="0" smtClean="0">
                <a:solidFill>
                  <a:srgbClr val="002060"/>
                </a:solidFill>
                <a:latin typeface="+mj-lt"/>
              </a:rPr>
              <a:t>1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· 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2</a:t>
            </a:r>
            <a:r>
              <a:rPr lang="el-GR" baseline="30000" dirty="0">
                <a:solidFill>
                  <a:srgbClr val="002060"/>
                </a:solidFill>
                <a:latin typeface="+mj-lt"/>
              </a:rPr>
              <a:t>υ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+ r</a:t>
            </a:r>
            <a:r>
              <a:rPr lang="en-US" sz="1200" i="1" dirty="0" smtClean="0">
                <a:solidFill>
                  <a:srgbClr val="002060"/>
                </a:solidFill>
                <a:latin typeface="+mj-lt"/>
              </a:rPr>
              <a:t>0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)/ 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2</a:t>
            </a:r>
            <a:r>
              <a:rPr lang="el-GR" baseline="30000" dirty="0" smtClean="0">
                <a:solidFill>
                  <a:srgbClr val="002060"/>
                </a:solidFill>
                <a:latin typeface="+mj-lt"/>
              </a:rPr>
              <a:t>υ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= r</a:t>
            </a:r>
            <a:r>
              <a:rPr lang="en-US" sz="1200" i="1" dirty="0" smtClean="0">
                <a:solidFill>
                  <a:srgbClr val="002060"/>
                </a:solidFill>
                <a:latin typeface="+mj-lt"/>
              </a:rPr>
              <a:t>1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+ (r</a:t>
            </a:r>
            <a:r>
              <a:rPr lang="en-US" sz="1200" i="1" dirty="0" smtClean="0">
                <a:solidFill>
                  <a:srgbClr val="002060"/>
                </a:solidFill>
                <a:latin typeface="+mj-lt"/>
              </a:rPr>
              <a:t>0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/</a:t>
            </a:r>
            <a:r>
              <a:rPr lang="en-US" dirty="0" smtClean="0">
                <a:solidFill>
                  <a:srgbClr val="002060"/>
                </a:solidFill>
                <a:latin typeface="+mj-lt"/>
              </a:rPr>
              <a:t>2</a:t>
            </a:r>
            <a:r>
              <a:rPr lang="el-GR" baseline="30000" dirty="0" smtClean="0">
                <a:solidFill>
                  <a:srgbClr val="002060"/>
                </a:solidFill>
                <a:latin typeface="+mj-lt"/>
              </a:rPr>
              <a:t>υ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) </a:t>
            </a:r>
            <a:endParaRPr lang="uk-UA" i="1" dirty="0">
              <a:solidFill>
                <a:srgbClr val="002060"/>
              </a:solidFill>
              <a:latin typeface="+mj-lt"/>
            </a:endParaRPr>
          </a:p>
        </p:txBody>
      </p:sp>
      <p:cxnSp>
        <p:nvCxnSpPr>
          <p:cNvPr id="55" name="Прямая со стрелкой 54"/>
          <p:cNvCxnSpPr/>
          <p:nvPr/>
        </p:nvCxnSpPr>
        <p:spPr>
          <a:xfrm flipV="1">
            <a:off x="4277494" y="3765287"/>
            <a:ext cx="177552" cy="297319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 flipH="1" flipV="1">
            <a:off x="5110010" y="3765288"/>
            <a:ext cx="159367" cy="297318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4816380" y="4027002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i="1" dirty="0" smtClean="0">
                <a:solidFill>
                  <a:srgbClr val="002060"/>
                </a:solidFill>
                <a:latin typeface="+mj-lt"/>
              </a:rPr>
              <a:t>дробова частина</a:t>
            </a:r>
            <a:endParaRPr lang="uk-UA" sz="1200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34423" y="4698111"/>
            <a:ext cx="5593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002060"/>
                </a:solidFill>
                <a:latin typeface="+mj-lt"/>
              </a:rPr>
              <a:t>└ </a:t>
            </a:r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(</a:t>
            </a:r>
            <a:r>
              <a:rPr lang="en-US" b="1" i="1" dirty="0" smtClean="0">
                <a:solidFill>
                  <a:srgbClr val="002060"/>
                </a:solidFill>
                <a:latin typeface="+mj-lt"/>
              </a:rPr>
              <a:t>(</a:t>
            </a:r>
            <a:r>
              <a:rPr lang="en-US" b="1" i="1" dirty="0">
                <a:solidFill>
                  <a:srgbClr val="002060"/>
                </a:solidFill>
                <a:latin typeface="+mj-lt"/>
              </a:rPr>
              <a:t>k · A) % </a:t>
            </a:r>
            <a:r>
              <a:rPr lang="en-US" b="1" i="1" dirty="0" smtClean="0">
                <a:solidFill>
                  <a:srgbClr val="002060"/>
                </a:solidFill>
                <a:latin typeface="+mj-lt"/>
              </a:rPr>
              <a:t>1</a:t>
            </a:r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)· </a:t>
            </a:r>
            <a:r>
              <a:rPr lang="en-US" b="1" i="1" dirty="0" smtClean="0">
                <a:solidFill>
                  <a:srgbClr val="002060"/>
                </a:solidFill>
                <a:latin typeface="+mj-lt"/>
              </a:rPr>
              <a:t>m ┘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=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(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r</a:t>
            </a:r>
            <a:r>
              <a:rPr lang="uk-UA" sz="1200" i="1" dirty="0" smtClean="0">
                <a:solidFill>
                  <a:srgbClr val="002060"/>
                </a:solidFill>
                <a:latin typeface="+mj-lt"/>
              </a:rPr>
              <a:t>0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/</a:t>
            </a:r>
            <a:r>
              <a:rPr lang="en-US" dirty="0">
                <a:solidFill>
                  <a:srgbClr val="002060"/>
                </a:solidFill>
                <a:latin typeface="+mj-lt"/>
              </a:rPr>
              <a:t> 2</a:t>
            </a:r>
            <a:r>
              <a:rPr lang="el-GR" baseline="30000" dirty="0" smtClean="0">
                <a:solidFill>
                  <a:srgbClr val="002060"/>
                </a:solidFill>
                <a:latin typeface="+mj-lt"/>
              </a:rPr>
              <a:t>υ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)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 · 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m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=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 └ r</a:t>
            </a:r>
            <a:r>
              <a:rPr lang="uk-UA" sz="1200" i="1" dirty="0">
                <a:solidFill>
                  <a:srgbClr val="002060"/>
                </a:solidFill>
                <a:latin typeface="+mj-lt"/>
              </a:rPr>
              <a:t>0</a:t>
            </a:r>
            <a:r>
              <a:rPr lang="uk-UA" i="1" dirty="0">
                <a:solidFill>
                  <a:srgbClr val="002060"/>
                </a:solidFill>
                <a:latin typeface="+mj-lt"/>
              </a:rPr>
              <a:t>/</a:t>
            </a:r>
            <a:r>
              <a:rPr lang="en-US" dirty="0">
                <a:solidFill>
                  <a:srgbClr val="002060"/>
                </a:solidFill>
                <a:latin typeface="+mj-lt"/>
              </a:rPr>
              <a:t> 2</a:t>
            </a:r>
            <a:r>
              <a:rPr lang="el-GR" baseline="30000" dirty="0">
                <a:solidFill>
                  <a:srgbClr val="002060"/>
                </a:solidFill>
                <a:latin typeface="+mj-lt"/>
              </a:rPr>
              <a:t>υ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&lt;&lt; p┘ </a:t>
            </a:r>
            <a:endParaRPr lang="uk-UA" i="1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05123" y="4349767"/>
            <a:ext cx="4751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002060"/>
                </a:solidFill>
                <a:latin typeface="+mj-lt"/>
              </a:rPr>
              <a:t>k · A - └ </a:t>
            </a:r>
            <a:r>
              <a:rPr lang="en-US" b="1" i="1" dirty="0">
                <a:solidFill>
                  <a:srgbClr val="002060"/>
                </a:solidFill>
                <a:latin typeface="+mj-lt"/>
              </a:rPr>
              <a:t>k · A </a:t>
            </a:r>
            <a:r>
              <a:rPr lang="en-US" b="1" i="1" dirty="0" smtClean="0">
                <a:solidFill>
                  <a:srgbClr val="002060"/>
                </a:solidFill>
                <a:latin typeface="+mj-lt"/>
              </a:rPr>
              <a:t>┘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= r</a:t>
            </a:r>
            <a:r>
              <a:rPr lang="en-US" sz="1200" i="1" dirty="0" smtClean="0">
                <a:solidFill>
                  <a:srgbClr val="002060"/>
                </a:solidFill>
                <a:latin typeface="+mj-lt"/>
              </a:rPr>
              <a:t>1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+ (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r</a:t>
            </a:r>
            <a:r>
              <a:rPr lang="uk-UA" sz="1200" i="1" dirty="0">
                <a:solidFill>
                  <a:srgbClr val="002060"/>
                </a:solidFill>
                <a:latin typeface="+mj-lt"/>
              </a:rPr>
              <a:t>0</a:t>
            </a:r>
            <a:r>
              <a:rPr lang="uk-UA" i="1" dirty="0">
                <a:solidFill>
                  <a:srgbClr val="002060"/>
                </a:solidFill>
                <a:latin typeface="+mj-lt"/>
              </a:rPr>
              <a:t>/</a:t>
            </a:r>
            <a:r>
              <a:rPr lang="en-US" dirty="0">
                <a:solidFill>
                  <a:srgbClr val="002060"/>
                </a:solidFill>
                <a:latin typeface="+mj-lt"/>
              </a:rPr>
              <a:t> 2</a:t>
            </a:r>
            <a:r>
              <a:rPr lang="el-GR" baseline="30000" dirty="0" smtClean="0">
                <a:solidFill>
                  <a:srgbClr val="002060"/>
                </a:solidFill>
                <a:latin typeface="+mj-lt"/>
              </a:rPr>
              <a:t>υ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) – r</a:t>
            </a:r>
            <a:r>
              <a:rPr lang="en-US" sz="1200" i="1" dirty="0" smtClean="0">
                <a:solidFill>
                  <a:srgbClr val="002060"/>
                </a:solidFill>
                <a:latin typeface="+mj-lt"/>
              </a:rPr>
              <a:t>1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= 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r</a:t>
            </a:r>
            <a:r>
              <a:rPr lang="uk-UA" sz="1200" i="1" dirty="0">
                <a:solidFill>
                  <a:srgbClr val="002060"/>
                </a:solidFill>
                <a:latin typeface="+mj-lt"/>
              </a:rPr>
              <a:t>0</a:t>
            </a:r>
            <a:r>
              <a:rPr lang="uk-UA" i="1" dirty="0">
                <a:solidFill>
                  <a:srgbClr val="002060"/>
                </a:solidFill>
                <a:latin typeface="+mj-lt"/>
              </a:rPr>
              <a:t>/</a:t>
            </a:r>
            <a:r>
              <a:rPr lang="en-US" dirty="0">
                <a:solidFill>
                  <a:srgbClr val="002060"/>
                </a:solidFill>
                <a:latin typeface="+mj-lt"/>
              </a:rPr>
              <a:t> 2</a:t>
            </a:r>
            <a:r>
              <a:rPr lang="el-GR" baseline="30000" dirty="0">
                <a:solidFill>
                  <a:srgbClr val="002060"/>
                </a:solidFill>
                <a:latin typeface="+mj-lt"/>
              </a:rPr>
              <a:t>υ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endParaRPr lang="uk-UA" i="1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634423" y="5117107"/>
            <a:ext cx="5593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  <a:latin typeface="+mj-lt"/>
              </a:rPr>
              <a:t>41270</a:t>
            </a:r>
            <a:r>
              <a:rPr lang="en-US" sz="1200" i="1" dirty="0" smtClean="0">
                <a:solidFill>
                  <a:srgbClr val="FF0000"/>
                </a:solidFill>
                <a:latin typeface="+mj-lt"/>
              </a:rPr>
              <a:t>10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= </a:t>
            </a:r>
            <a:r>
              <a:rPr lang="en-US" b="1" i="1" dirty="0" smtClean="0">
                <a:solidFill>
                  <a:srgbClr val="002060"/>
                </a:solidFill>
                <a:latin typeface="+mj-lt"/>
              </a:rPr>
              <a:t>1010 0001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0011 0110</a:t>
            </a:r>
            <a:r>
              <a:rPr lang="en-US" sz="1200" i="1" dirty="0" smtClean="0">
                <a:solidFill>
                  <a:srgbClr val="002060"/>
                </a:solidFill>
                <a:latin typeface="+mj-lt"/>
              </a:rPr>
              <a:t>2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= r</a:t>
            </a:r>
            <a:r>
              <a:rPr lang="en-US" sz="1200" i="1" dirty="0" smtClean="0">
                <a:solidFill>
                  <a:srgbClr val="002060"/>
                </a:solidFill>
                <a:latin typeface="+mj-lt"/>
              </a:rPr>
              <a:t>0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</a:t>
            </a:r>
            <a:endParaRPr lang="uk-UA" i="1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2267744" y="5436775"/>
            <a:ext cx="10807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2060"/>
                </a:solidFill>
                <a:latin typeface="+mj-lt"/>
              </a:rPr>
              <a:t>&lt;&lt;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p = 8</a:t>
            </a:r>
            <a:endParaRPr lang="uk-UA" dirty="0">
              <a:latin typeface="+mj-lt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95451" y="5765709"/>
            <a:ext cx="5593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002060"/>
                </a:solidFill>
                <a:latin typeface="+mj-lt"/>
              </a:rPr>
              <a:t>1010 0001</a:t>
            </a:r>
            <a:r>
              <a:rPr lang="en-US" sz="1200" i="1" dirty="0" smtClean="0">
                <a:solidFill>
                  <a:srgbClr val="002060"/>
                </a:solidFill>
                <a:latin typeface="+mj-lt"/>
              </a:rPr>
              <a:t>2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= 161</a:t>
            </a:r>
            <a:r>
              <a:rPr lang="en-US" sz="1200" i="1" dirty="0" smtClean="0">
                <a:solidFill>
                  <a:srgbClr val="002060"/>
                </a:solidFill>
                <a:latin typeface="+mj-lt"/>
              </a:rPr>
              <a:t>10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</a:t>
            </a:r>
            <a:endParaRPr lang="uk-UA" i="1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942216" y="6248345"/>
            <a:ext cx="10181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i="1" dirty="0" smtClean="0">
                <a:solidFill>
                  <a:srgbClr val="002060"/>
                </a:solidFill>
                <a:latin typeface="+mj-lt"/>
              </a:rPr>
              <a:t>р-розрядів</a:t>
            </a:r>
            <a:endParaRPr lang="uk-UA" sz="1200" i="1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90936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23" grpId="0"/>
      <p:bldP spid="11" grpId="0"/>
      <p:bldP spid="13" grpId="0"/>
      <p:bldP spid="25" grpId="0"/>
      <p:bldP spid="32" grpId="0"/>
      <p:bldP spid="33" grpId="0"/>
      <p:bldP spid="49" grpId="0"/>
      <p:bldP spid="52" grpId="0"/>
      <p:bldP spid="60" grpId="0"/>
      <p:bldP spid="61" grpId="0"/>
      <p:bldP spid="62" grpId="0"/>
      <p:bldP spid="64" grpId="0"/>
      <p:bldP spid="65" grpId="0"/>
      <p:bldP spid="66" grpId="0"/>
      <p:bldP spid="4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79059" y="2636912"/>
            <a:ext cx="6777317" cy="1224136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ru-RU" altLang="ru-RU" b="1" dirty="0" smtClean="0">
                <a:solidFill>
                  <a:schemeClr val="accent2">
                    <a:lumMod val="75000"/>
                  </a:schemeClr>
                </a:solidFill>
              </a:rPr>
              <a:t>4.</a:t>
            </a:r>
            <a:r>
              <a:rPr lang="uk-UA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uk-UA" b="1" dirty="0">
                <a:solidFill>
                  <a:schemeClr val="accent2">
                    <a:lumMod val="75000"/>
                  </a:schemeClr>
                </a:solidFill>
              </a:rPr>
              <a:t>Метод відкритої адресації (уникнення колізії)</a:t>
            </a:r>
          </a:p>
        </p:txBody>
      </p:sp>
    </p:spTree>
    <p:extLst>
      <p:ext uri="{BB962C8B-B14F-4D97-AF65-F5344CB8AC3E}">
        <p14:creationId xmlns:p14="http://schemas.microsoft.com/office/powerpoint/2010/main" val="3168567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3059832" y="3284984"/>
            <a:ext cx="2888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Відео</a:t>
            </a:r>
            <a:endParaRPr lang="uk-UA" b="1" i="1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26561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219974"/>
            <a:ext cx="798392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latin typeface="+mj-lt"/>
              </a:rPr>
              <a:t>Завдання на самопідготовку:</a:t>
            </a:r>
            <a:endParaRPr lang="uk-UA" dirty="0">
              <a:latin typeface="+mj-lt"/>
            </a:endParaRPr>
          </a:p>
          <a:p>
            <a:r>
              <a:rPr lang="uk-UA" dirty="0">
                <a:latin typeface="+mj-lt"/>
              </a:rPr>
              <a:t> </a:t>
            </a:r>
          </a:p>
          <a:p>
            <a:pPr lvl="0" indent="355600" algn="just"/>
            <a:r>
              <a:rPr lang="uk-UA" dirty="0" smtClean="0">
                <a:latin typeface="+mj-lt"/>
              </a:rPr>
              <a:t>1. Опрацювати </a:t>
            </a:r>
            <a:r>
              <a:rPr lang="uk-UA" dirty="0">
                <a:latin typeface="+mj-lt"/>
              </a:rPr>
              <a:t>конспект </a:t>
            </a:r>
            <a:r>
              <a:rPr lang="uk-UA" dirty="0" smtClean="0">
                <a:latin typeface="+mj-lt"/>
              </a:rPr>
              <a:t>лекції.</a:t>
            </a:r>
            <a:endParaRPr lang="uk-UA" dirty="0">
              <a:latin typeface="+mj-lt"/>
            </a:endParaRPr>
          </a:p>
          <a:p>
            <a:pPr indent="361950" algn="just"/>
            <a:r>
              <a:rPr lang="uk-UA" dirty="0" smtClean="0">
                <a:latin typeface="+mj-lt"/>
              </a:rPr>
              <a:t>2. </a:t>
            </a:r>
            <a:r>
              <a:rPr lang="uk-UA" dirty="0" err="1">
                <a:latin typeface="+mj-lt"/>
              </a:rPr>
              <a:t>Prometheus</a:t>
            </a:r>
            <a:r>
              <a:rPr lang="uk-UA" dirty="0">
                <a:latin typeface="+mj-lt"/>
              </a:rPr>
              <a:t>. Курс </a:t>
            </a:r>
            <a:r>
              <a:rPr lang="uk-UA" dirty="0" smtClean="0">
                <a:latin typeface="+mj-lt"/>
              </a:rPr>
              <a:t>«Розробка та аналіз алгоритмів» (Тиждень 6: Лекція 10.1 та 10.2). </a:t>
            </a:r>
            <a:r>
              <a:rPr lang="uk-UA" dirty="0">
                <a:latin typeface="+mj-lt"/>
              </a:rPr>
              <a:t>[Електронний ресурс]. – Доступний з </a:t>
            </a:r>
            <a:r>
              <a:rPr lang="en-US" dirty="0">
                <a:latin typeface="+mj-lt"/>
              </a:rPr>
              <a:t>https://edx.prometheus.org.ua/courses/KPI/Algorithms101/2015_Spring/courseware/8b0d2a95b54e47b38664aed188c0d25f/676f35fdd2ba40e89a7ab2ef6bb60a84</a:t>
            </a:r>
            <a:r>
              <a:rPr lang="en-US" dirty="0" smtClean="0">
                <a:latin typeface="+mj-lt"/>
              </a:rPr>
              <a:t>/</a:t>
            </a:r>
            <a:endParaRPr lang="uk-UA" dirty="0" smtClean="0">
              <a:latin typeface="+mj-lt"/>
            </a:endParaRPr>
          </a:p>
          <a:p>
            <a:pPr indent="361950" algn="just"/>
            <a:endParaRPr lang="uk-UA" dirty="0">
              <a:latin typeface="+mj-lt"/>
            </a:endParaRPr>
          </a:p>
          <a:p>
            <a:pPr algn="ctr"/>
            <a:r>
              <a:rPr lang="uk-UA" b="1" dirty="0" smtClean="0">
                <a:latin typeface="+mj-lt"/>
              </a:rPr>
              <a:t>Для поглибленого вивчення:</a:t>
            </a:r>
          </a:p>
          <a:p>
            <a:pPr indent="360363" algn="just"/>
            <a:r>
              <a:rPr lang="en-US" dirty="0" err="1">
                <a:latin typeface="+mj-lt"/>
              </a:rPr>
              <a:t>Cormen</a:t>
            </a:r>
            <a:r>
              <a:rPr lang="en-US" dirty="0">
                <a:latin typeface="+mj-lt"/>
              </a:rPr>
              <a:t>, Thomas H.; </a:t>
            </a:r>
            <a:r>
              <a:rPr lang="en-US" dirty="0" err="1">
                <a:latin typeface="+mj-lt"/>
              </a:rPr>
              <a:t>Leiserson</a:t>
            </a:r>
            <a:r>
              <a:rPr lang="en-US" dirty="0">
                <a:latin typeface="+mj-lt"/>
              </a:rPr>
              <a:t>, Charles E., </a:t>
            </a:r>
            <a:r>
              <a:rPr lang="en-US" dirty="0" err="1">
                <a:latin typeface="+mj-lt"/>
              </a:rPr>
              <a:t>Rivest</a:t>
            </a:r>
            <a:r>
              <a:rPr lang="en-US" dirty="0">
                <a:latin typeface="+mj-lt"/>
              </a:rPr>
              <a:t>, </a:t>
            </a:r>
            <a:r>
              <a:rPr lang="en-US" dirty="0">
                <a:latin typeface="+mj-lt"/>
              </a:rPr>
              <a:t>Ronald </a:t>
            </a:r>
            <a:r>
              <a:rPr lang="en-US" dirty="0">
                <a:latin typeface="+mj-lt"/>
              </a:rPr>
              <a:t>L., Stein, Clifford (2001) </a:t>
            </a:r>
            <a:r>
              <a:rPr lang="en-US" dirty="0">
                <a:latin typeface="+mj-lt"/>
              </a:rPr>
              <a:t>[</a:t>
            </a:r>
            <a:r>
              <a:rPr lang="en-US" dirty="0">
                <a:latin typeface="+mj-lt"/>
              </a:rPr>
              <a:t>1990]. Introduction to Algorithms (2nd ed.). MIT </a:t>
            </a:r>
            <a:r>
              <a:rPr lang="en-US" dirty="0">
                <a:latin typeface="+mj-lt"/>
              </a:rPr>
              <a:t>Press </a:t>
            </a:r>
            <a:r>
              <a:rPr lang="en-US" dirty="0">
                <a:latin typeface="+mj-lt"/>
              </a:rPr>
              <a:t>and McGraw-Hill. ISBN 0-262-03293-7. </a:t>
            </a:r>
            <a:r>
              <a:rPr lang="uk-UA" dirty="0">
                <a:latin typeface="+mj-lt"/>
              </a:rPr>
              <a:t>Глава11</a:t>
            </a:r>
            <a:r>
              <a:rPr lang="uk-UA" dirty="0">
                <a:latin typeface="+mj-lt"/>
              </a:rPr>
              <a:t>. </a:t>
            </a:r>
          </a:p>
          <a:p>
            <a:pPr indent="361950" algn="just"/>
            <a:endParaRPr lang="en-US" dirty="0" smtClean="0">
              <a:latin typeface="+mj-lt"/>
            </a:endParaRPr>
          </a:p>
          <a:p>
            <a:pPr indent="361950" algn="just"/>
            <a:r>
              <a:rPr lang="uk-UA" dirty="0">
                <a:latin typeface="+mj-lt"/>
              </a:rPr>
              <a:t> </a:t>
            </a:r>
            <a:endParaRPr lang="uk-UA" dirty="0" smtClean="0">
              <a:latin typeface="+mj-lt"/>
            </a:endParaRPr>
          </a:p>
          <a:p>
            <a:pPr indent="361950" algn="just"/>
            <a:endParaRPr lang="uk-UA" dirty="0"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85268" y="107340"/>
            <a:ext cx="14061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 err="1" smtClean="0">
                <a:solidFill>
                  <a:schemeClr val="lt1"/>
                </a:solidFill>
                <a:latin typeface="+mn-lt"/>
              </a:rPr>
              <a:t>Завдання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30312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79059" y="2636912"/>
            <a:ext cx="6777317" cy="1224136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ru-RU" altLang="ru-RU" b="1" dirty="0" smtClean="0">
                <a:solidFill>
                  <a:schemeClr val="accent2">
                    <a:lumMod val="50000"/>
                  </a:schemeClr>
                </a:solidFill>
              </a:rPr>
              <a:t>1.</a:t>
            </a: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</a:rPr>
              <a:t>Таблиці з прямою адресацією та хеш-таблиці</a:t>
            </a:r>
          </a:p>
        </p:txBody>
      </p:sp>
    </p:spTree>
    <p:extLst>
      <p:ext uri="{BB962C8B-B14F-4D97-AF65-F5344CB8AC3E}">
        <p14:creationId xmlns:p14="http://schemas.microsoft.com/office/powerpoint/2010/main" val="2760694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551419" y="76562"/>
            <a:ext cx="16738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Визначення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83568" y="980728"/>
            <a:ext cx="78488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b="1" i="1" dirty="0" smtClean="0">
                <a:latin typeface="+mj-lt"/>
              </a:rPr>
              <a:t>Хеш-таблиця</a:t>
            </a:r>
            <a:r>
              <a:rPr lang="uk-UA" dirty="0" smtClean="0">
                <a:latin typeface="+mj-lt"/>
              </a:rPr>
              <a:t> – це структура даних, що реалізує інтерфейс асоціативного масиву, а саме, вона дозволяє зберігати пари (ключ, значення) і здійснювати три операції: операцію додавання нової пари, операцію пошуку і операцію видалення </a:t>
            </a:r>
            <a:r>
              <a:rPr lang="uk-UA" b="1" i="1" dirty="0" smtClean="0">
                <a:latin typeface="+mj-lt"/>
              </a:rPr>
              <a:t>за ключем</a:t>
            </a:r>
            <a:r>
              <a:rPr lang="uk-UA" dirty="0" smtClean="0">
                <a:latin typeface="+mj-lt"/>
              </a:rPr>
              <a:t>.</a:t>
            </a:r>
            <a:endParaRPr lang="uk-UA" dirty="0">
              <a:latin typeface="+mj-lt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13656" y="2780928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b="1" i="1" dirty="0" smtClean="0">
                <a:latin typeface="+mj-lt"/>
              </a:rPr>
              <a:t>Хеш-таблиці дозволяють за значенням ключа знаходити місце розташування елемента</a:t>
            </a:r>
            <a:endParaRPr lang="uk-UA" dirty="0">
              <a:latin typeface="+mj-lt"/>
            </a:endParaRPr>
          </a:p>
        </p:txBody>
      </p:sp>
      <p:pic>
        <p:nvPicPr>
          <p:cNvPr id="1026" name="Picture 2" descr="Ð ÐµÐ·ÑÐ»ÑÑÐ°Ñ Ð¿Ð¾ÑÑÐºÑ Ð·Ð¾Ð±ÑÐ°Ð¶ÐµÐ½Ñ Ð·Ð° Ð·Ð°Ð¿Ð¸ÑÐ¾Ð¼ &quot;ÑÐ»Ð¾Ð²Ð½Ð¸Ðº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760440"/>
            <a:ext cx="2317440" cy="2317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TextBox 63"/>
          <p:cNvSpPr txBox="1"/>
          <p:nvPr/>
        </p:nvSpPr>
        <p:spPr>
          <a:xfrm>
            <a:off x="3192388" y="3933056"/>
            <a:ext cx="53285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Приклад: Знайти слово «таблиця» знаючи сторінку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just"/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Сторінка являється </a:t>
            </a: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ключем</a:t>
            </a:r>
            <a:endParaRPr lang="uk-UA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150663" y="76562"/>
            <a:ext cx="24753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Пряма адресація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55576" y="1037032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b="1" i="1" dirty="0" smtClean="0">
                <a:latin typeface="+mj-lt"/>
              </a:rPr>
              <a:t>Основні операції в динамічних структурах даних: </a:t>
            </a:r>
          </a:p>
          <a:p>
            <a:pPr algn="just"/>
            <a:r>
              <a:rPr lang="uk-UA" i="1" dirty="0" smtClean="0">
                <a:latin typeface="+mj-lt"/>
              </a:rPr>
              <a:t>пошук, додавання, видалення елементів</a:t>
            </a:r>
            <a:endParaRPr lang="uk-UA" dirty="0">
              <a:latin typeface="+mj-lt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55576" y="2348880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i="1" dirty="0" smtClean="0">
                <a:latin typeface="+mj-lt"/>
              </a:rPr>
              <a:t>Найпростішою структурою даних, що реалізує ці операції </a:t>
            </a:r>
            <a:r>
              <a:rPr lang="uk-UA" b="1" i="1" dirty="0" smtClean="0">
                <a:latin typeface="+mj-lt"/>
              </a:rPr>
              <a:t>є масив</a:t>
            </a:r>
            <a:endParaRPr lang="uk-UA" dirty="0">
              <a:latin typeface="+mj-lt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769950" y="4078813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b="1" i="1" dirty="0" smtClean="0">
                <a:latin typeface="+mj-lt"/>
              </a:rPr>
              <a:t>Якщо відомий індекс елементу в масиві, всі операції виконуються за сталий час – </a:t>
            </a:r>
            <a:r>
              <a:rPr lang="uk-UA" b="1" u="sng" dirty="0" smtClean="0">
                <a:latin typeface="+mj-lt"/>
              </a:rPr>
              <a:t>це пряма адресація</a:t>
            </a:r>
            <a:endParaRPr lang="uk-UA" u="sng" dirty="0">
              <a:latin typeface="+mj-lt"/>
            </a:endParaRPr>
          </a:p>
        </p:txBody>
      </p:sp>
      <p:pic>
        <p:nvPicPr>
          <p:cNvPr id="2050" name="Picture 2" descr="Ð ÐµÐ·ÑÐ»ÑÑÐ°Ñ Ð¿Ð¾ÑÑÐºÑ Ð·Ð¾Ð±ÑÐ°Ð¶ÐµÐ½Ñ Ð·Ð° Ð·Ð°Ð¿Ð¸ÑÐ¾Ð¼ &quot;Ð»ÑÐ¿Ð°&quot;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35" r="2235"/>
          <a:stretch/>
        </p:blipFill>
        <p:spPr bwMode="auto">
          <a:xfrm>
            <a:off x="5724128" y="1408150"/>
            <a:ext cx="1084746" cy="1084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Ð ÐµÐ·ÑÐ»ÑÑÐ°Ñ Ð¿Ð¾ÑÑÐºÑ Ð·Ð¾Ð±ÑÐ°Ð¶ÐµÐ½Ñ Ð·Ð° Ð·Ð°Ð¿Ð¸ÑÐ¾Ð¼ &quot;Ð¿Ð»ÑÑ Ð¼ÑÐ½ÑÑ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911646" y="1484784"/>
            <a:ext cx="1428750" cy="68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1" name="Прямоугольник 90"/>
          <p:cNvSpPr/>
          <p:nvPr/>
        </p:nvSpPr>
        <p:spPr>
          <a:xfrm>
            <a:off x="4654705" y="3236725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solidFill>
                  <a:schemeClr val="tx1"/>
                </a:solidFill>
                <a:latin typeface="+mj-lt"/>
              </a:rPr>
              <a:t>1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5037834" y="3236725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5420962" y="3236725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5804091" y="3236724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6570348" y="3236725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6953476" y="3236724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6" name="Прямоугольник 105"/>
          <p:cNvSpPr/>
          <p:nvPr/>
        </p:nvSpPr>
        <p:spPr>
          <a:xfrm>
            <a:off x="6187219" y="3236725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7330216" y="3236723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4234397" y="3203684"/>
            <a:ext cx="4203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>
                <a:latin typeface="+mj-lt"/>
              </a:rPr>
              <a:t>А</a:t>
            </a:r>
            <a:r>
              <a:rPr lang="en-US" dirty="0" smtClean="0">
                <a:latin typeface="+mj-lt"/>
              </a:rPr>
              <a:t>:</a:t>
            </a:r>
            <a:endParaRPr lang="uk-UA" dirty="0">
              <a:latin typeface="+mj-lt"/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7706954" y="3236722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10" name="Прямоугольник 109"/>
          <p:cNvSpPr/>
          <p:nvPr/>
        </p:nvSpPr>
        <p:spPr>
          <a:xfrm>
            <a:off x="8083694" y="3236721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n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4657569" y="2881124"/>
            <a:ext cx="38028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i="1" dirty="0" smtClean="0">
                <a:latin typeface="+mj-lt"/>
              </a:rPr>
              <a:t>0    1     2    3    4    5    6    7    8    9</a:t>
            </a:r>
            <a:endParaRPr lang="uk-UA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24563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78045" y="-99392"/>
            <a:ext cx="261962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Пряма адресація: </a:t>
            </a:r>
          </a:p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приклад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332656"/>
            <a:ext cx="38164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i="1" dirty="0" smtClean="0">
                <a:latin typeface="+mj-lt"/>
              </a:rPr>
              <a:t>Пряма адресація - ідеальна технологія для </a:t>
            </a:r>
            <a:r>
              <a:rPr lang="uk-UA" dirty="0" smtClean="0">
                <a:latin typeface="+mj-lt"/>
              </a:rPr>
              <a:t>НЕВЕЛИКИХ МНОЖИН КЛЮЧІВ</a:t>
            </a:r>
            <a:endParaRPr lang="uk-UA" b="1" i="1" dirty="0" smtClean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1196752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i="1" dirty="0" smtClean="0">
                <a:latin typeface="+mj-lt"/>
              </a:rPr>
              <a:t>U = {0, 1, … , m-1} – </a:t>
            </a:r>
            <a:r>
              <a:rPr lang="uk-UA" i="1" dirty="0" smtClean="0">
                <a:latin typeface="+mj-lt"/>
              </a:rPr>
              <a:t>множина усіх можливих унікальних ключів (без повторень), наприклад </a:t>
            </a:r>
            <a:r>
              <a:rPr lang="en-US" i="1" dirty="0" smtClean="0">
                <a:latin typeface="+mj-lt"/>
              </a:rPr>
              <a:t>m=</a:t>
            </a:r>
            <a:r>
              <a:rPr lang="uk-UA" i="1" dirty="0" smtClean="0">
                <a:latin typeface="+mj-lt"/>
              </a:rPr>
              <a:t>10</a:t>
            </a:r>
          </a:p>
        </p:txBody>
      </p:sp>
      <p:sp>
        <p:nvSpPr>
          <p:cNvPr id="2" name="Овал 1"/>
          <p:cNvSpPr/>
          <p:nvPr/>
        </p:nvSpPr>
        <p:spPr>
          <a:xfrm>
            <a:off x="811926" y="3501008"/>
            <a:ext cx="2751962" cy="259228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TextBox 7"/>
          <p:cNvSpPr txBox="1"/>
          <p:nvPr/>
        </p:nvSpPr>
        <p:spPr>
          <a:xfrm>
            <a:off x="1401310" y="3645024"/>
            <a:ext cx="30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+mj-lt"/>
              </a:rPr>
              <a:t>U</a:t>
            </a:r>
            <a:endParaRPr lang="uk-UA" dirty="0" smtClean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5576" y="1844824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i="1" dirty="0" smtClean="0">
                <a:latin typeface="+mj-lt"/>
              </a:rPr>
              <a:t>K = {</a:t>
            </a:r>
            <a:r>
              <a:rPr lang="uk-UA" b="1" i="1" dirty="0" smtClean="0">
                <a:latin typeface="+mj-lt"/>
              </a:rPr>
              <a:t>2, 3, 5, 8</a:t>
            </a:r>
            <a:r>
              <a:rPr lang="en-US" b="1" i="1" dirty="0" smtClean="0">
                <a:latin typeface="+mj-lt"/>
              </a:rPr>
              <a:t>} – </a:t>
            </a:r>
            <a:r>
              <a:rPr lang="uk-UA" i="1" dirty="0" smtClean="0">
                <a:latin typeface="+mj-lt"/>
              </a:rPr>
              <a:t>множина реальних ключів, які використовуються в динамічній структурі</a:t>
            </a:r>
          </a:p>
        </p:txBody>
      </p:sp>
      <p:sp>
        <p:nvSpPr>
          <p:cNvPr id="7" name="Овал 6"/>
          <p:cNvSpPr/>
          <p:nvPr/>
        </p:nvSpPr>
        <p:spPr>
          <a:xfrm>
            <a:off x="1151804" y="4383284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Овал 10"/>
          <p:cNvSpPr/>
          <p:nvPr/>
        </p:nvSpPr>
        <p:spPr>
          <a:xfrm>
            <a:off x="2276188" y="3875440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Овал 11"/>
          <p:cNvSpPr/>
          <p:nvPr/>
        </p:nvSpPr>
        <p:spPr>
          <a:xfrm>
            <a:off x="2841470" y="4241802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Овал 12"/>
          <p:cNvSpPr/>
          <p:nvPr/>
        </p:nvSpPr>
        <p:spPr>
          <a:xfrm>
            <a:off x="1851309" y="4458267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Овал 13"/>
          <p:cNvSpPr/>
          <p:nvPr/>
        </p:nvSpPr>
        <p:spPr>
          <a:xfrm>
            <a:off x="2506273" y="4782720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5" name="Овал 14"/>
          <p:cNvSpPr/>
          <p:nvPr/>
        </p:nvSpPr>
        <p:spPr>
          <a:xfrm>
            <a:off x="1272858" y="5060086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6" name="Овал 15"/>
          <p:cNvSpPr/>
          <p:nvPr/>
        </p:nvSpPr>
        <p:spPr>
          <a:xfrm>
            <a:off x="2021570" y="5226423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7" name="Овал 16"/>
          <p:cNvSpPr/>
          <p:nvPr/>
        </p:nvSpPr>
        <p:spPr>
          <a:xfrm>
            <a:off x="2924638" y="5220319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8" name="Овал 17"/>
          <p:cNvSpPr/>
          <p:nvPr/>
        </p:nvSpPr>
        <p:spPr>
          <a:xfrm>
            <a:off x="2506272" y="5608881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9" name="Овал 18"/>
          <p:cNvSpPr/>
          <p:nvPr/>
        </p:nvSpPr>
        <p:spPr>
          <a:xfrm>
            <a:off x="1703722" y="5683569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934477" y="4707773"/>
            <a:ext cx="1250018" cy="120363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1" name="TextBox 20"/>
          <p:cNvSpPr txBox="1"/>
          <p:nvPr/>
        </p:nvSpPr>
        <p:spPr>
          <a:xfrm>
            <a:off x="907963" y="4338441"/>
            <a:ext cx="30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 smtClean="0">
                <a:latin typeface="+mj-lt"/>
              </a:rPr>
              <a:t>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611861" y="4198618"/>
            <a:ext cx="30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 smtClean="0">
                <a:latin typeface="+mj-lt"/>
              </a:rPr>
              <a:t>9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021570" y="3672445"/>
            <a:ext cx="30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 smtClean="0">
                <a:latin typeface="+mj-lt"/>
              </a:rPr>
              <a:t>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00598" y="4875420"/>
            <a:ext cx="30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 smtClean="0">
                <a:latin typeface="+mj-lt"/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611547" y="3980313"/>
            <a:ext cx="30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 smtClean="0">
                <a:latin typeface="+mj-lt"/>
              </a:rPr>
              <a:t>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05746" y="5424215"/>
            <a:ext cx="30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>
                <a:latin typeface="+mj-lt"/>
              </a:rPr>
              <a:t>7</a:t>
            </a:r>
            <a:endParaRPr lang="uk-UA" dirty="0" smtClean="0">
              <a:latin typeface="+mj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953532" y="4875420"/>
            <a:ext cx="30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 smtClean="0">
                <a:latin typeface="+mj-lt"/>
              </a:rPr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261991" y="5324861"/>
            <a:ext cx="30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 smtClean="0">
                <a:latin typeface="+mj-lt"/>
              </a:rPr>
              <a:t>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287028" y="4537168"/>
            <a:ext cx="30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 smtClean="0">
                <a:latin typeface="+mj-lt"/>
              </a:rPr>
              <a:t>5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665305" y="5017324"/>
            <a:ext cx="30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 smtClean="0">
                <a:latin typeface="+mj-lt"/>
              </a:rPr>
              <a:t>8</a:t>
            </a:r>
          </a:p>
        </p:txBody>
      </p:sp>
      <p:sp>
        <p:nvSpPr>
          <p:cNvPr id="2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1080258"/>
              </p:ext>
            </p:extLst>
          </p:nvPr>
        </p:nvGraphicFramePr>
        <p:xfrm>
          <a:off x="2699792" y="6129936"/>
          <a:ext cx="792330" cy="32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0" name="Формула" r:id="rId3" imgW="469696" imgH="190417" progId="Equation.3">
                  <p:embed/>
                </p:oleObj>
              </mc:Choice>
              <mc:Fallback>
                <p:oleObj name="Формула" r:id="rId3" imgW="469696" imgH="19041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6129936"/>
                        <a:ext cx="792330" cy="323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755576" y="2420888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b="1" i="1" dirty="0" smtClean="0">
                <a:latin typeface="+mj-lt"/>
              </a:rPr>
              <a:t>А</a:t>
            </a:r>
            <a:r>
              <a:rPr lang="en-US" b="1" i="1" dirty="0" smtClean="0">
                <a:latin typeface="+mj-lt"/>
              </a:rPr>
              <a:t> = {</a:t>
            </a:r>
            <a:r>
              <a:rPr lang="uk-UA" b="1" i="1" dirty="0" smtClean="0">
                <a:latin typeface="+mj-lt"/>
              </a:rPr>
              <a:t>а1, а2, а3, а4</a:t>
            </a:r>
            <a:r>
              <a:rPr lang="en-US" b="1" i="1" dirty="0" smtClean="0">
                <a:latin typeface="+mj-lt"/>
              </a:rPr>
              <a:t>} – </a:t>
            </a:r>
            <a:r>
              <a:rPr lang="uk-UA" i="1" dirty="0" smtClean="0">
                <a:latin typeface="+mj-lt"/>
              </a:rPr>
              <a:t>множина </a:t>
            </a:r>
            <a:r>
              <a:rPr lang="uk-UA" b="1" i="1" dirty="0" smtClean="0">
                <a:latin typeface="+mj-lt"/>
              </a:rPr>
              <a:t>А</a:t>
            </a:r>
            <a:r>
              <a:rPr lang="uk-UA" i="1" dirty="0" smtClean="0">
                <a:latin typeface="+mj-lt"/>
              </a:rPr>
              <a:t> має елементи з ключами множини </a:t>
            </a:r>
            <a:r>
              <a:rPr lang="uk-UA" b="1" i="1" dirty="0" smtClean="0">
                <a:latin typeface="+mj-lt"/>
              </a:rPr>
              <a:t>К: </a:t>
            </a:r>
            <a:r>
              <a:rPr lang="uk-UA" i="1" dirty="0">
                <a:latin typeface="+mj-lt"/>
              </a:rPr>
              <a:t>а1 </a:t>
            </a:r>
            <a:r>
              <a:rPr lang="en-US" i="1" dirty="0">
                <a:latin typeface="+mj-lt"/>
              </a:rPr>
              <a:t>key = 2</a:t>
            </a:r>
            <a:r>
              <a:rPr lang="uk-UA" i="1" dirty="0">
                <a:latin typeface="+mj-lt"/>
              </a:rPr>
              <a:t>, а2</a:t>
            </a:r>
            <a:r>
              <a:rPr lang="en-US" i="1" dirty="0">
                <a:latin typeface="+mj-lt"/>
              </a:rPr>
              <a:t> key = 3,</a:t>
            </a:r>
            <a:r>
              <a:rPr lang="uk-UA" i="1" dirty="0">
                <a:latin typeface="+mj-lt"/>
              </a:rPr>
              <a:t> а3</a:t>
            </a:r>
            <a:r>
              <a:rPr lang="en-US" i="1" dirty="0">
                <a:latin typeface="+mj-lt"/>
              </a:rPr>
              <a:t> key = 5</a:t>
            </a:r>
            <a:r>
              <a:rPr lang="uk-UA" i="1" dirty="0">
                <a:latin typeface="+mj-lt"/>
              </a:rPr>
              <a:t>, а4</a:t>
            </a:r>
            <a:r>
              <a:rPr lang="en-US" i="1" dirty="0">
                <a:latin typeface="+mj-lt"/>
              </a:rPr>
              <a:t> key = </a:t>
            </a:r>
            <a:r>
              <a:rPr lang="en-US" i="1" dirty="0" smtClean="0">
                <a:latin typeface="+mj-lt"/>
              </a:rPr>
              <a:t>8</a:t>
            </a:r>
            <a:endParaRPr lang="uk-UA" i="1" dirty="0">
              <a:latin typeface="+mj-lt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3995936" y="3455366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solidFill>
                  <a:schemeClr val="tx1"/>
                </a:solidFill>
                <a:latin typeface="+mj-lt"/>
              </a:rPr>
              <a:t>/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3995936" y="3763836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solidFill>
                  <a:schemeClr val="tx1"/>
                </a:solidFill>
                <a:latin typeface="+mj-lt"/>
              </a:rPr>
              <a:t>/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995936" y="4046644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3995937" y="4334676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995936" y="4910740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995937" y="5198772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solidFill>
                  <a:schemeClr val="tx1"/>
                </a:solidFill>
                <a:latin typeface="+mj-lt"/>
              </a:rPr>
              <a:t>/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3995936" y="4622708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solidFill>
                  <a:schemeClr val="tx1"/>
                </a:solidFill>
                <a:latin typeface="+mj-lt"/>
              </a:rPr>
              <a:t>/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3995938" y="5495368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solidFill>
                  <a:schemeClr val="tx1"/>
                </a:solidFill>
                <a:latin typeface="+mj-lt"/>
              </a:rPr>
              <a:t>/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4083027" y="2996952"/>
            <a:ext cx="444941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 smtClean="0">
                <a:latin typeface="+mj-lt"/>
              </a:rPr>
              <a:t>Т    –    допоміжний масив (таблиця)</a:t>
            </a:r>
            <a:r>
              <a:rPr lang="uk-UA" i="1" dirty="0">
                <a:latin typeface="+mj-lt"/>
              </a:rPr>
              <a:t> </a:t>
            </a:r>
            <a:r>
              <a:rPr lang="uk-UA" i="1" dirty="0" smtClean="0">
                <a:latin typeface="+mj-lt"/>
              </a:rPr>
              <a:t>з     </a:t>
            </a:r>
          </a:p>
          <a:p>
            <a:r>
              <a:rPr lang="uk-UA" i="1" dirty="0">
                <a:latin typeface="+mj-lt"/>
              </a:rPr>
              <a:t> </a:t>
            </a:r>
            <a:r>
              <a:rPr lang="uk-UA" i="1" dirty="0" smtClean="0">
                <a:latin typeface="+mj-lt"/>
              </a:rPr>
              <a:t>               усіма можливими ключами,</a:t>
            </a:r>
            <a:endParaRPr lang="en-US" i="1" dirty="0" smtClean="0">
              <a:latin typeface="+mj-lt"/>
            </a:endParaRPr>
          </a:p>
          <a:p>
            <a:pPr algn="r"/>
            <a:r>
              <a:rPr lang="en-US" i="1" dirty="0">
                <a:latin typeface="+mj-lt"/>
              </a:rPr>
              <a:t> </a:t>
            </a:r>
            <a:r>
              <a:rPr lang="en-US" i="1" dirty="0" smtClean="0">
                <a:latin typeface="+mj-lt"/>
              </a:rPr>
              <a:t>                           </a:t>
            </a:r>
            <a:r>
              <a:rPr lang="uk-UA" i="1" dirty="0" smtClean="0">
                <a:latin typeface="+mj-lt"/>
              </a:rPr>
              <a:t>для адресації</a:t>
            </a:r>
            <a:endParaRPr lang="uk-UA" i="1" dirty="0">
              <a:latin typeface="+mj-lt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995939" y="5790050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995940" y="6078082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solidFill>
                  <a:schemeClr val="tx1"/>
                </a:solidFill>
                <a:latin typeface="+mj-lt"/>
              </a:rPr>
              <a:t>/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4355976" y="3406348"/>
            <a:ext cx="298480" cy="3046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uk-UA" sz="1600" i="1" dirty="0" smtClean="0">
                <a:latin typeface="+mj-lt"/>
              </a:rPr>
              <a:t>0</a:t>
            </a:r>
          </a:p>
          <a:p>
            <a:pPr>
              <a:lnSpc>
                <a:spcPct val="120000"/>
              </a:lnSpc>
            </a:pPr>
            <a:r>
              <a:rPr lang="uk-UA" sz="1600" i="1" dirty="0" smtClean="0">
                <a:latin typeface="+mj-lt"/>
              </a:rPr>
              <a:t>1</a:t>
            </a:r>
          </a:p>
          <a:p>
            <a:pPr>
              <a:lnSpc>
                <a:spcPct val="120000"/>
              </a:lnSpc>
            </a:pPr>
            <a:r>
              <a:rPr lang="uk-UA" sz="1600" i="1" dirty="0" smtClean="0">
                <a:latin typeface="+mj-lt"/>
              </a:rPr>
              <a:t>2</a:t>
            </a:r>
          </a:p>
          <a:p>
            <a:pPr>
              <a:lnSpc>
                <a:spcPct val="120000"/>
              </a:lnSpc>
            </a:pPr>
            <a:r>
              <a:rPr lang="uk-UA" sz="1600" i="1" dirty="0" smtClean="0">
                <a:latin typeface="+mj-lt"/>
              </a:rPr>
              <a:t>3</a:t>
            </a:r>
          </a:p>
          <a:p>
            <a:pPr>
              <a:lnSpc>
                <a:spcPct val="120000"/>
              </a:lnSpc>
            </a:pPr>
            <a:r>
              <a:rPr lang="uk-UA" sz="1600" i="1" dirty="0" smtClean="0">
                <a:latin typeface="+mj-lt"/>
              </a:rPr>
              <a:t>4</a:t>
            </a:r>
          </a:p>
          <a:p>
            <a:pPr>
              <a:lnSpc>
                <a:spcPct val="120000"/>
              </a:lnSpc>
            </a:pPr>
            <a:r>
              <a:rPr lang="uk-UA" sz="1600" i="1" dirty="0" smtClean="0">
                <a:latin typeface="+mj-lt"/>
              </a:rPr>
              <a:t>5</a:t>
            </a:r>
          </a:p>
          <a:p>
            <a:pPr>
              <a:lnSpc>
                <a:spcPct val="120000"/>
              </a:lnSpc>
            </a:pPr>
            <a:r>
              <a:rPr lang="uk-UA" sz="1600" i="1" dirty="0" smtClean="0">
                <a:latin typeface="+mj-lt"/>
              </a:rPr>
              <a:t>6</a:t>
            </a:r>
          </a:p>
          <a:p>
            <a:pPr>
              <a:lnSpc>
                <a:spcPct val="120000"/>
              </a:lnSpc>
            </a:pPr>
            <a:r>
              <a:rPr lang="uk-UA" sz="1600" i="1" dirty="0" smtClean="0">
                <a:latin typeface="+mj-lt"/>
              </a:rPr>
              <a:t>7</a:t>
            </a:r>
          </a:p>
          <a:p>
            <a:pPr>
              <a:lnSpc>
                <a:spcPct val="120000"/>
              </a:lnSpc>
            </a:pPr>
            <a:r>
              <a:rPr lang="uk-UA" sz="1600" i="1" dirty="0" smtClean="0">
                <a:latin typeface="+mj-lt"/>
              </a:rPr>
              <a:t>8</a:t>
            </a:r>
          </a:p>
          <a:p>
            <a:pPr>
              <a:lnSpc>
                <a:spcPct val="120000"/>
              </a:lnSpc>
            </a:pPr>
            <a:r>
              <a:rPr lang="uk-UA" sz="1600" i="1" dirty="0">
                <a:latin typeface="+mj-lt"/>
              </a:rPr>
              <a:t>9</a:t>
            </a:r>
          </a:p>
        </p:txBody>
      </p:sp>
      <p:sp>
        <p:nvSpPr>
          <p:cNvPr id="51" name="Полилиния 50"/>
          <p:cNvSpPr/>
          <p:nvPr/>
        </p:nvSpPr>
        <p:spPr>
          <a:xfrm>
            <a:off x="2184400" y="4079589"/>
            <a:ext cx="1841500" cy="1203611"/>
          </a:xfrm>
          <a:custGeom>
            <a:avLst/>
            <a:gdLst>
              <a:gd name="connsiteX0" fmla="*/ 0 w 1841500"/>
              <a:gd name="connsiteY0" fmla="*/ 1203611 h 1203611"/>
              <a:gd name="connsiteX1" fmla="*/ 165100 w 1841500"/>
              <a:gd name="connsiteY1" fmla="*/ 530511 h 1203611"/>
              <a:gd name="connsiteX2" fmla="*/ 800100 w 1841500"/>
              <a:gd name="connsiteY2" fmla="*/ 22511 h 1203611"/>
              <a:gd name="connsiteX3" fmla="*/ 1841500 w 1841500"/>
              <a:gd name="connsiteY3" fmla="*/ 136811 h 1203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500" h="1203611">
                <a:moveTo>
                  <a:pt x="0" y="1203611"/>
                </a:moveTo>
                <a:cubicBezTo>
                  <a:pt x="15875" y="965486"/>
                  <a:pt x="31750" y="727361"/>
                  <a:pt x="165100" y="530511"/>
                </a:cubicBezTo>
                <a:cubicBezTo>
                  <a:pt x="298450" y="333661"/>
                  <a:pt x="520700" y="88128"/>
                  <a:pt x="800100" y="22511"/>
                </a:cubicBezTo>
                <a:cubicBezTo>
                  <a:pt x="1079500" y="-43106"/>
                  <a:pt x="1460500" y="46852"/>
                  <a:pt x="1841500" y="136811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2" name="Полилиния 51"/>
          <p:cNvSpPr/>
          <p:nvPr/>
        </p:nvSpPr>
        <p:spPr>
          <a:xfrm>
            <a:off x="2641600" y="4677857"/>
            <a:ext cx="1358900" cy="325943"/>
          </a:xfrm>
          <a:custGeom>
            <a:avLst/>
            <a:gdLst>
              <a:gd name="connsiteX0" fmla="*/ 0 w 1358900"/>
              <a:gd name="connsiteY0" fmla="*/ 122743 h 325943"/>
              <a:gd name="connsiteX1" fmla="*/ 635000 w 1358900"/>
              <a:gd name="connsiteY1" fmla="*/ 8443 h 325943"/>
              <a:gd name="connsiteX2" fmla="*/ 1358900 w 1358900"/>
              <a:gd name="connsiteY2" fmla="*/ 325943 h 325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58900" h="325943">
                <a:moveTo>
                  <a:pt x="0" y="122743"/>
                </a:moveTo>
                <a:cubicBezTo>
                  <a:pt x="204258" y="48659"/>
                  <a:pt x="408517" y="-25424"/>
                  <a:pt x="635000" y="8443"/>
                </a:cubicBezTo>
                <a:cubicBezTo>
                  <a:pt x="861483" y="42310"/>
                  <a:pt x="1110191" y="184126"/>
                  <a:pt x="1358900" y="325943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3" name="Полилиния 52"/>
          <p:cNvSpPr/>
          <p:nvPr/>
        </p:nvSpPr>
        <p:spPr>
          <a:xfrm>
            <a:off x="2365187" y="4402927"/>
            <a:ext cx="1635313" cy="1223173"/>
          </a:xfrm>
          <a:custGeom>
            <a:avLst/>
            <a:gdLst>
              <a:gd name="connsiteX0" fmla="*/ 212913 w 1635313"/>
              <a:gd name="connsiteY0" fmla="*/ 1223173 h 1223173"/>
              <a:gd name="connsiteX1" fmla="*/ 35113 w 1635313"/>
              <a:gd name="connsiteY1" fmla="*/ 829473 h 1223173"/>
              <a:gd name="connsiteX2" fmla="*/ 35113 w 1635313"/>
              <a:gd name="connsiteY2" fmla="*/ 410373 h 1223173"/>
              <a:gd name="connsiteX3" fmla="*/ 403413 w 1635313"/>
              <a:gd name="connsiteY3" fmla="*/ 169073 h 1223173"/>
              <a:gd name="connsiteX4" fmla="*/ 974913 w 1635313"/>
              <a:gd name="connsiteY4" fmla="*/ 3973 h 1223173"/>
              <a:gd name="connsiteX5" fmla="*/ 1635313 w 1635313"/>
              <a:gd name="connsiteY5" fmla="*/ 67473 h 1223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35313" h="1223173">
                <a:moveTo>
                  <a:pt x="212913" y="1223173"/>
                </a:moveTo>
                <a:cubicBezTo>
                  <a:pt x="138829" y="1094056"/>
                  <a:pt x="64746" y="964939"/>
                  <a:pt x="35113" y="829473"/>
                </a:cubicBezTo>
                <a:cubicBezTo>
                  <a:pt x="5480" y="694007"/>
                  <a:pt x="-26270" y="520440"/>
                  <a:pt x="35113" y="410373"/>
                </a:cubicBezTo>
                <a:cubicBezTo>
                  <a:pt x="96496" y="300306"/>
                  <a:pt x="246780" y="236806"/>
                  <a:pt x="403413" y="169073"/>
                </a:cubicBezTo>
                <a:cubicBezTo>
                  <a:pt x="560046" y="101340"/>
                  <a:pt x="769596" y="20906"/>
                  <a:pt x="974913" y="3973"/>
                </a:cubicBezTo>
                <a:cubicBezTo>
                  <a:pt x="1180230" y="-12960"/>
                  <a:pt x="1407771" y="27256"/>
                  <a:pt x="1635313" y="67473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4" name="Полилиния 53"/>
          <p:cNvSpPr/>
          <p:nvPr/>
        </p:nvSpPr>
        <p:spPr>
          <a:xfrm>
            <a:off x="3098800" y="5321300"/>
            <a:ext cx="901700" cy="644108"/>
          </a:xfrm>
          <a:custGeom>
            <a:avLst/>
            <a:gdLst>
              <a:gd name="connsiteX0" fmla="*/ 0 w 901700"/>
              <a:gd name="connsiteY0" fmla="*/ 0 h 644108"/>
              <a:gd name="connsiteX1" fmla="*/ 279400 w 901700"/>
              <a:gd name="connsiteY1" fmla="*/ 355600 h 644108"/>
              <a:gd name="connsiteX2" fmla="*/ 647700 w 901700"/>
              <a:gd name="connsiteY2" fmla="*/ 609600 h 644108"/>
              <a:gd name="connsiteX3" fmla="*/ 901700 w 901700"/>
              <a:gd name="connsiteY3" fmla="*/ 635000 h 644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1700" h="644108">
                <a:moveTo>
                  <a:pt x="0" y="0"/>
                </a:moveTo>
                <a:cubicBezTo>
                  <a:pt x="85725" y="127000"/>
                  <a:pt x="171450" y="254000"/>
                  <a:pt x="279400" y="355600"/>
                </a:cubicBezTo>
                <a:cubicBezTo>
                  <a:pt x="387350" y="457200"/>
                  <a:pt x="543983" y="563033"/>
                  <a:pt x="647700" y="609600"/>
                </a:cubicBezTo>
                <a:cubicBezTo>
                  <a:pt x="751417" y="656167"/>
                  <a:pt x="826558" y="645583"/>
                  <a:pt x="901700" y="635000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5" name="Прямоугольник 54"/>
          <p:cNvSpPr/>
          <p:nvPr/>
        </p:nvSpPr>
        <p:spPr>
          <a:xfrm>
            <a:off x="4889676" y="4005064"/>
            <a:ext cx="376738" cy="30324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solidFill>
                  <a:schemeClr val="tx1"/>
                </a:solidFill>
                <a:latin typeface="+mj-lt"/>
              </a:rPr>
              <a:t>2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5253890" y="4005064"/>
            <a:ext cx="376738" cy="30324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4995291" y="3610981"/>
            <a:ext cx="5422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 smtClean="0">
                <a:latin typeface="+mj-lt"/>
              </a:rPr>
              <a:t>А:</a:t>
            </a:r>
            <a:endParaRPr lang="uk-UA" i="1" dirty="0">
              <a:latin typeface="+mj-lt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4889676" y="4299110"/>
            <a:ext cx="376738" cy="30324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solidFill>
                  <a:schemeClr val="tx1"/>
                </a:solidFill>
                <a:latin typeface="+mj-lt"/>
              </a:rPr>
              <a:t>3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5253890" y="4299110"/>
            <a:ext cx="376738" cy="30324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4911168" y="4908463"/>
            <a:ext cx="376738" cy="30324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solidFill>
                  <a:schemeClr val="tx1"/>
                </a:solidFill>
                <a:latin typeface="+mj-lt"/>
              </a:rPr>
              <a:t>5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275382" y="4908463"/>
            <a:ext cx="376738" cy="30324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4923692" y="5774836"/>
            <a:ext cx="376738" cy="30324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solidFill>
                  <a:schemeClr val="tx1"/>
                </a:solidFill>
                <a:latin typeface="+mj-lt"/>
              </a:rPr>
              <a:t>8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5287906" y="5774836"/>
            <a:ext cx="376738" cy="30324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69" name="Прямая соединительная линия 68"/>
          <p:cNvCxnSpPr/>
          <p:nvPr/>
        </p:nvCxnSpPr>
        <p:spPr>
          <a:xfrm>
            <a:off x="4644008" y="4178114"/>
            <a:ext cx="221248" cy="0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4644008" y="4466452"/>
            <a:ext cx="221248" cy="0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4654456" y="5064765"/>
            <a:ext cx="221248" cy="0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4668428" y="5915223"/>
            <a:ext cx="221248" cy="0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Прямоугольник 73"/>
          <p:cNvSpPr/>
          <p:nvPr/>
        </p:nvSpPr>
        <p:spPr>
          <a:xfrm>
            <a:off x="4749877" y="6093296"/>
            <a:ext cx="57606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key</a:t>
            </a:r>
            <a:endParaRPr lang="uk-UA" sz="16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5292080" y="6093296"/>
            <a:ext cx="24055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додаткові дані</a:t>
            </a:r>
            <a:endParaRPr lang="uk-UA" sz="1600" i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11103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 animBg="1"/>
      <p:bldP spid="8" grpId="0"/>
      <p:bldP spid="9" grpId="0"/>
      <p:bldP spid="7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10" grpId="0" animBg="1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5" grpId="0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/>
      <p:bldP spid="46" grpId="0" animBg="1"/>
      <p:bldP spid="47" grpId="0" animBg="1"/>
      <p:bldP spid="50" grpId="0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74" grpId="0"/>
      <p:bldP spid="7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78045" y="-99392"/>
            <a:ext cx="261962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Пряма адресація: </a:t>
            </a:r>
          </a:p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приклад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656088" y="962543"/>
            <a:ext cx="2751962" cy="259228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TextBox 7"/>
          <p:cNvSpPr txBox="1"/>
          <p:nvPr/>
        </p:nvSpPr>
        <p:spPr>
          <a:xfrm>
            <a:off x="1245472" y="1106559"/>
            <a:ext cx="30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+mj-lt"/>
              </a:rPr>
              <a:t>U</a:t>
            </a:r>
            <a:endParaRPr lang="uk-UA" dirty="0" smtClean="0">
              <a:latin typeface="+mj-lt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995966" y="1844819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Овал 10"/>
          <p:cNvSpPr/>
          <p:nvPr/>
        </p:nvSpPr>
        <p:spPr>
          <a:xfrm>
            <a:off x="2120350" y="1336975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Овал 11"/>
          <p:cNvSpPr/>
          <p:nvPr/>
        </p:nvSpPr>
        <p:spPr>
          <a:xfrm>
            <a:off x="2685632" y="1703337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Овал 12"/>
          <p:cNvSpPr/>
          <p:nvPr/>
        </p:nvSpPr>
        <p:spPr>
          <a:xfrm>
            <a:off x="1695471" y="1919802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Овал 13"/>
          <p:cNvSpPr/>
          <p:nvPr/>
        </p:nvSpPr>
        <p:spPr>
          <a:xfrm>
            <a:off x="2350435" y="2244255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5" name="Овал 14"/>
          <p:cNvSpPr/>
          <p:nvPr/>
        </p:nvSpPr>
        <p:spPr>
          <a:xfrm>
            <a:off x="1117020" y="2521621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6" name="Овал 15"/>
          <p:cNvSpPr/>
          <p:nvPr/>
        </p:nvSpPr>
        <p:spPr>
          <a:xfrm>
            <a:off x="1865732" y="2687958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7" name="Овал 16"/>
          <p:cNvSpPr/>
          <p:nvPr/>
        </p:nvSpPr>
        <p:spPr>
          <a:xfrm>
            <a:off x="2768800" y="2681854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8" name="Овал 17"/>
          <p:cNvSpPr/>
          <p:nvPr/>
        </p:nvSpPr>
        <p:spPr>
          <a:xfrm>
            <a:off x="2350434" y="3070416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9" name="Овал 18"/>
          <p:cNvSpPr/>
          <p:nvPr/>
        </p:nvSpPr>
        <p:spPr>
          <a:xfrm>
            <a:off x="1547884" y="3145104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778639" y="2169308"/>
            <a:ext cx="1250018" cy="120363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1" name="TextBox 20"/>
          <p:cNvSpPr txBox="1"/>
          <p:nvPr/>
        </p:nvSpPr>
        <p:spPr>
          <a:xfrm>
            <a:off x="752125" y="1799976"/>
            <a:ext cx="30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 smtClean="0">
                <a:latin typeface="+mj-lt"/>
              </a:rPr>
              <a:t>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56023" y="1660153"/>
            <a:ext cx="30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 smtClean="0">
                <a:latin typeface="+mj-lt"/>
              </a:rPr>
              <a:t>9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65732" y="1133980"/>
            <a:ext cx="30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 smtClean="0">
                <a:latin typeface="+mj-lt"/>
              </a:rPr>
              <a:t>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4760" y="2336955"/>
            <a:ext cx="30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 smtClean="0">
                <a:latin typeface="+mj-lt"/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455709" y="1441848"/>
            <a:ext cx="30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 smtClean="0">
                <a:latin typeface="+mj-lt"/>
              </a:rPr>
              <a:t>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49908" y="2885750"/>
            <a:ext cx="30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>
                <a:latin typeface="+mj-lt"/>
              </a:rPr>
              <a:t>7</a:t>
            </a:r>
            <a:endParaRPr lang="uk-UA" dirty="0" smtClean="0">
              <a:latin typeface="+mj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797694" y="2336955"/>
            <a:ext cx="30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 smtClean="0">
                <a:latin typeface="+mj-lt"/>
              </a:rPr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106153" y="2786396"/>
            <a:ext cx="30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 smtClean="0">
                <a:latin typeface="+mj-lt"/>
              </a:rPr>
              <a:t>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31190" y="1998703"/>
            <a:ext cx="30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 smtClean="0">
                <a:latin typeface="+mj-lt"/>
              </a:rPr>
              <a:t>5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509467" y="2478859"/>
            <a:ext cx="30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 smtClean="0">
                <a:latin typeface="+mj-lt"/>
              </a:rPr>
              <a:t>8</a:t>
            </a:r>
          </a:p>
        </p:txBody>
      </p:sp>
      <p:sp>
        <p:nvSpPr>
          <p:cNvPr id="2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4422763"/>
              </p:ext>
            </p:extLst>
          </p:nvPr>
        </p:nvGraphicFramePr>
        <p:xfrm>
          <a:off x="2543954" y="3591471"/>
          <a:ext cx="792330" cy="32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1" name="Формула" r:id="rId3" imgW="469696" imgH="190417" progId="Equation.3">
                  <p:embed/>
                </p:oleObj>
              </mc:Choice>
              <mc:Fallback>
                <p:oleObj name="Формула" r:id="rId3" imgW="469696" imgH="1904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3954" y="3591471"/>
                        <a:ext cx="792330" cy="323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Прямоугольник 36"/>
          <p:cNvSpPr/>
          <p:nvPr/>
        </p:nvSpPr>
        <p:spPr>
          <a:xfrm>
            <a:off x="3840098" y="916901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solidFill>
                  <a:schemeClr val="tx1"/>
                </a:solidFill>
                <a:latin typeface="+mj-lt"/>
              </a:rPr>
              <a:t>/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3840098" y="1225371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solidFill>
                  <a:schemeClr val="tx1"/>
                </a:solidFill>
                <a:latin typeface="+mj-lt"/>
              </a:rPr>
              <a:t>/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40098" y="1508179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3840099" y="1796211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840098" y="2372275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840099" y="2660307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solidFill>
                  <a:schemeClr val="tx1"/>
                </a:solidFill>
                <a:latin typeface="+mj-lt"/>
              </a:rPr>
              <a:t>/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3840098" y="2084243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solidFill>
                  <a:schemeClr val="tx1"/>
                </a:solidFill>
                <a:latin typeface="+mj-lt"/>
              </a:rPr>
              <a:t>/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3840100" y="2956903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solidFill>
                  <a:schemeClr val="tx1"/>
                </a:solidFill>
                <a:latin typeface="+mj-lt"/>
              </a:rPr>
              <a:t>/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3927189" y="458487"/>
            <a:ext cx="2729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 smtClean="0">
                <a:latin typeface="+mj-lt"/>
              </a:rPr>
              <a:t>Т</a:t>
            </a:r>
            <a:endParaRPr lang="uk-UA" i="1" dirty="0">
              <a:latin typeface="+mj-lt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840101" y="3251585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840102" y="3539617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solidFill>
                  <a:schemeClr val="tx1"/>
                </a:solidFill>
                <a:latin typeface="+mj-lt"/>
              </a:rPr>
              <a:t>/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4200138" y="867883"/>
            <a:ext cx="298480" cy="3046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uk-UA" sz="1600" i="1" dirty="0" smtClean="0">
                <a:latin typeface="+mj-lt"/>
              </a:rPr>
              <a:t>0</a:t>
            </a:r>
          </a:p>
          <a:p>
            <a:pPr>
              <a:lnSpc>
                <a:spcPct val="120000"/>
              </a:lnSpc>
            </a:pPr>
            <a:r>
              <a:rPr lang="uk-UA" sz="1600" i="1" dirty="0" smtClean="0">
                <a:latin typeface="+mj-lt"/>
              </a:rPr>
              <a:t>1</a:t>
            </a:r>
          </a:p>
          <a:p>
            <a:pPr>
              <a:lnSpc>
                <a:spcPct val="120000"/>
              </a:lnSpc>
            </a:pPr>
            <a:r>
              <a:rPr lang="uk-UA" sz="1600" i="1" dirty="0" smtClean="0">
                <a:latin typeface="+mj-lt"/>
              </a:rPr>
              <a:t>2</a:t>
            </a:r>
          </a:p>
          <a:p>
            <a:pPr>
              <a:lnSpc>
                <a:spcPct val="120000"/>
              </a:lnSpc>
            </a:pPr>
            <a:r>
              <a:rPr lang="uk-UA" sz="1600" i="1" dirty="0" smtClean="0">
                <a:latin typeface="+mj-lt"/>
              </a:rPr>
              <a:t>3</a:t>
            </a:r>
          </a:p>
          <a:p>
            <a:pPr>
              <a:lnSpc>
                <a:spcPct val="120000"/>
              </a:lnSpc>
            </a:pPr>
            <a:r>
              <a:rPr lang="uk-UA" sz="1600" i="1" dirty="0" smtClean="0">
                <a:latin typeface="+mj-lt"/>
              </a:rPr>
              <a:t>4</a:t>
            </a:r>
          </a:p>
          <a:p>
            <a:pPr>
              <a:lnSpc>
                <a:spcPct val="120000"/>
              </a:lnSpc>
            </a:pPr>
            <a:r>
              <a:rPr lang="uk-UA" sz="1600" i="1" dirty="0" smtClean="0">
                <a:latin typeface="+mj-lt"/>
              </a:rPr>
              <a:t>5</a:t>
            </a:r>
          </a:p>
          <a:p>
            <a:pPr>
              <a:lnSpc>
                <a:spcPct val="120000"/>
              </a:lnSpc>
            </a:pPr>
            <a:r>
              <a:rPr lang="uk-UA" sz="1600" i="1" dirty="0" smtClean="0">
                <a:latin typeface="+mj-lt"/>
              </a:rPr>
              <a:t>6</a:t>
            </a:r>
          </a:p>
          <a:p>
            <a:pPr>
              <a:lnSpc>
                <a:spcPct val="120000"/>
              </a:lnSpc>
            </a:pPr>
            <a:r>
              <a:rPr lang="uk-UA" sz="1600" i="1" dirty="0" smtClean="0">
                <a:latin typeface="+mj-lt"/>
              </a:rPr>
              <a:t>7</a:t>
            </a:r>
          </a:p>
          <a:p>
            <a:pPr>
              <a:lnSpc>
                <a:spcPct val="120000"/>
              </a:lnSpc>
            </a:pPr>
            <a:r>
              <a:rPr lang="uk-UA" sz="1600" i="1" dirty="0" smtClean="0">
                <a:latin typeface="+mj-lt"/>
              </a:rPr>
              <a:t>8</a:t>
            </a:r>
          </a:p>
          <a:p>
            <a:pPr>
              <a:lnSpc>
                <a:spcPct val="120000"/>
              </a:lnSpc>
            </a:pPr>
            <a:r>
              <a:rPr lang="uk-UA" sz="1600" i="1" dirty="0">
                <a:latin typeface="+mj-lt"/>
              </a:rPr>
              <a:t>9</a:t>
            </a:r>
          </a:p>
        </p:txBody>
      </p:sp>
      <p:sp>
        <p:nvSpPr>
          <p:cNvPr id="51" name="Полилиния 50"/>
          <p:cNvSpPr/>
          <p:nvPr/>
        </p:nvSpPr>
        <p:spPr>
          <a:xfrm>
            <a:off x="2028562" y="1541124"/>
            <a:ext cx="1841500" cy="1203611"/>
          </a:xfrm>
          <a:custGeom>
            <a:avLst/>
            <a:gdLst>
              <a:gd name="connsiteX0" fmla="*/ 0 w 1841500"/>
              <a:gd name="connsiteY0" fmla="*/ 1203611 h 1203611"/>
              <a:gd name="connsiteX1" fmla="*/ 165100 w 1841500"/>
              <a:gd name="connsiteY1" fmla="*/ 530511 h 1203611"/>
              <a:gd name="connsiteX2" fmla="*/ 800100 w 1841500"/>
              <a:gd name="connsiteY2" fmla="*/ 22511 h 1203611"/>
              <a:gd name="connsiteX3" fmla="*/ 1841500 w 1841500"/>
              <a:gd name="connsiteY3" fmla="*/ 136811 h 1203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500" h="1203611">
                <a:moveTo>
                  <a:pt x="0" y="1203611"/>
                </a:moveTo>
                <a:cubicBezTo>
                  <a:pt x="15875" y="965486"/>
                  <a:pt x="31750" y="727361"/>
                  <a:pt x="165100" y="530511"/>
                </a:cubicBezTo>
                <a:cubicBezTo>
                  <a:pt x="298450" y="333661"/>
                  <a:pt x="520700" y="88128"/>
                  <a:pt x="800100" y="22511"/>
                </a:cubicBezTo>
                <a:cubicBezTo>
                  <a:pt x="1079500" y="-43106"/>
                  <a:pt x="1460500" y="46852"/>
                  <a:pt x="1841500" y="136811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2" name="Полилиния 51"/>
          <p:cNvSpPr/>
          <p:nvPr/>
        </p:nvSpPr>
        <p:spPr>
          <a:xfrm>
            <a:off x="2485762" y="2139392"/>
            <a:ext cx="1358900" cy="325943"/>
          </a:xfrm>
          <a:custGeom>
            <a:avLst/>
            <a:gdLst>
              <a:gd name="connsiteX0" fmla="*/ 0 w 1358900"/>
              <a:gd name="connsiteY0" fmla="*/ 122743 h 325943"/>
              <a:gd name="connsiteX1" fmla="*/ 635000 w 1358900"/>
              <a:gd name="connsiteY1" fmla="*/ 8443 h 325943"/>
              <a:gd name="connsiteX2" fmla="*/ 1358900 w 1358900"/>
              <a:gd name="connsiteY2" fmla="*/ 325943 h 325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58900" h="325943">
                <a:moveTo>
                  <a:pt x="0" y="122743"/>
                </a:moveTo>
                <a:cubicBezTo>
                  <a:pt x="204258" y="48659"/>
                  <a:pt x="408517" y="-25424"/>
                  <a:pt x="635000" y="8443"/>
                </a:cubicBezTo>
                <a:cubicBezTo>
                  <a:pt x="861483" y="42310"/>
                  <a:pt x="1110191" y="184126"/>
                  <a:pt x="1358900" y="325943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3" name="Полилиния 52"/>
          <p:cNvSpPr/>
          <p:nvPr/>
        </p:nvSpPr>
        <p:spPr>
          <a:xfrm>
            <a:off x="2209349" y="1864462"/>
            <a:ext cx="1635313" cy="1223173"/>
          </a:xfrm>
          <a:custGeom>
            <a:avLst/>
            <a:gdLst>
              <a:gd name="connsiteX0" fmla="*/ 212913 w 1635313"/>
              <a:gd name="connsiteY0" fmla="*/ 1223173 h 1223173"/>
              <a:gd name="connsiteX1" fmla="*/ 35113 w 1635313"/>
              <a:gd name="connsiteY1" fmla="*/ 829473 h 1223173"/>
              <a:gd name="connsiteX2" fmla="*/ 35113 w 1635313"/>
              <a:gd name="connsiteY2" fmla="*/ 410373 h 1223173"/>
              <a:gd name="connsiteX3" fmla="*/ 403413 w 1635313"/>
              <a:gd name="connsiteY3" fmla="*/ 169073 h 1223173"/>
              <a:gd name="connsiteX4" fmla="*/ 974913 w 1635313"/>
              <a:gd name="connsiteY4" fmla="*/ 3973 h 1223173"/>
              <a:gd name="connsiteX5" fmla="*/ 1635313 w 1635313"/>
              <a:gd name="connsiteY5" fmla="*/ 67473 h 1223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35313" h="1223173">
                <a:moveTo>
                  <a:pt x="212913" y="1223173"/>
                </a:moveTo>
                <a:cubicBezTo>
                  <a:pt x="138829" y="1094056"/>
                  <a:pt x="64746" y="964939"/>
                  <a:pt x="35113" y="829473"/>
                </a:cubicBezTo>
                <a:cubicBezTo>
                  <a:pt x="5480" y="694007"/>
                  <a:pt x="-26270" y="520440"/>
                  <a:pt x="35113" y="410373"/>
                </a:cubicBezTo>
                <a:cubicBezTo>
                  <a:pt x="96496" y="300306"/>
                  <a:pt x="246780" y="236806"/>
                  <a:pt x="403413" y="169073"/>
                </a:cubicBezTo>
                <a:cubicBezTo>
                  <a:pt x="560046" y="101340"/>
                  <a:pt x="769596" y="20906"/>
                  <a:pt x="974913" y="3973"/>
                </a:cubicBezTo>
                <a:cubicBezTo>
                  <a:pt x="1180230" y="-12960"/>
                  <a:pt x="1407771" y="27256"/>
                  <a:pt x="1635313" y="67473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4" name="Полилиния 53"/>
          <p:cNvSpPr/>
          <p:nvPr/>
        </p:nvSpPr>
        <p:spPr>
          <a:xfrm>
            <a:off x="2942962" y="2782835"/>
            <a:ext cx="901700" cy="644108"/>
          </a:xfrm>
          <a:custGeom>
            <a:avLst/>
            <a:gdLst>
              <a:gd name="connsiteX0" fmla="*/ 0 w 901700"/>
              <a:gd name="connsiteY0" fmla="*/ 0 h 644108"/>
              <a:gd name="connsiteX1" fmla="*/ 279400 w 901700"/>
              <a:gd name="connsiteY1" fmla="*/ 355600 h 644108"/>
              <a:gd name="connsiteX2" fmla="*/ 647700 w 901700"/>
              <a:gd name="connsiteY2" fmla="*/ 609600 h 644108"/>
              <a:gd name="connsiteX3" fmla="*/ 901700 w 901700"/>
              <a:gd name="connsiteY3" fmla="*/ 635000 h 644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1700" h="644108">
                <a:moveTo>
                  <a:pt x="0" y="0"/>
                </a:moveTo>
                <a:cubicBezTo>
                  <a:pt x="85725" y="127000"/>
                  <a:pt x="171450" y="254000"/>
                  <a:pt x="279400" y="355600"/>
                </a:cubicBezTo>
                <a:cubicBezTo>
                  <a:pt x="387350" y="457200"/>
                  <a:pt x="543983" y="563033"/>
                  <a:pt x="647700" y="609600"/>
                </a:cubicBezTo>
                <a:cubicBezTo>
                  <a:pt x="751417" y="656167"/>
                  <a:pt x="826558" y="645583"/>
                  <a:pt x="901700" y="635000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5" name="Прямоугольник 54"/>
          <p:cNvSpPr/>
          <p:nvPr/>
        </p:nvSpPr>
        <p:spPr>
          <a:xfrm>
            <a:off x="4733838" y="1466599"/>
            <a:ext cx="376738" cy="30324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solidFill>
                  <a:schemeClr val="tx1"/>
                </a:solidFill>
                <a:latin typeface="+mj-lt"/>
              </a:rPr>
              <a:t>2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5098052" y="1466599"/>
            <a:ext cx="376738" cy="30324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4839453" y="1072516"/>
            <a:ext cx="5422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 smtClean="0">
                <a:latin typeface="+mj-lt"/>
              </a:rPr>
              <a:t>А:</a:t>
            </a:r>
            <a:endParaRPr lang="uk-UA" i="1" dirty="0">
              <a:latin typeface="+mj-lt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4733838" y="1760645"/>
            <a:ext cx="376738" cy="30324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solidFill>
                  <a:schemeClr val="tx1"/>
                </a:solidFill>
                <a:latin typeface="+mj-lt"/>
              </a:rPr>
              <a:t>3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5098052" y="1760645"/>
            <a:ext cx="376738" cy="30324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4755330" y="2369998"/>
            <a:ext cx="376738" cy="30324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solidFill>
                  <a:schemeClr val="tx1"/>
                </a:solidFill>
                <a:latin typeface="+mj-lt"/>
              </a:rPr>
              <a:t>5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119544" y="2369998"/>
            <a:ext cx="376738" cy="30324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4767854" y="3236371"/>
            <a:ext cx="376738" cy="30324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solidFill>
                  <a:schemeClr val="tx1"/>
                </a:solidFill>
                <a:latin typeface="+mj-lt"/>
              </a:rPr>
              <a:t>8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5132068" y="3236371"/>
            <a:ext cx="376738" cy="30324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69" name="Прямая соединительная линия 68"/>
          <p:cNvCxnSpPr/>
          <p:nvPr/>
        </p:nvCxnSpPr>
        <p:spPr>
          <a:xfrm>
            <a:off x="4488170" y="1639649"/>
            <a:ext cx="221248" cy="0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4488170" y="1927987"/>
            <a:ext cx="221248" cy="0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4498618" y="2526300"/>
            <a:ext cx="221248" cy="0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4512590" y="3376758"/>
            <a:ext cx="221248" cy="0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41" t="50460" r="55100" b="21701"/>
          <a:stretch/>
        </p:blipFill>
        <p:spPr bwMode="auto">
          <a:xfrm>
            <a:off x="4709418" y="4162648"/>
            <a:ext cx="3741894" cy="2036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Левая фигурная скобка 3"/>
          <p:cNvSpPr/>
          <p:nvPr/>
        </p:nvSpPr>
        <p:spPr>
          <a:xfrm>
            <a:off x="4349378" y="4077072"/>
            <a:ext cx="163212" cy="223224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5" name="Прямоугольник 64"/>
          <p:cNvSpPr/>
          <p:nvPr/>
        </p:nvSpPr>
        <p:spPr>
          <a:xfrm>
            <a:off x="524775" y="4857712"/>
            <a:ext cx="37577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uk-UA" i="1" dirty="0" smtClean="0">
                <a:latin typeface="+mj-lt"/>
              </a:rPr>
              <a:t>Основні </a:t>
            </a:r>
            <a:r>
              <a:rPr lang="uk-UA" i="1" dirty="0">
                <a:latin typeface="+mj-lt"/>
              </a:rPr>
              <a:t>операції </a:t>
            </a:r>
            <a:r>
              <a:rPr lang="uk-UA" i="1" dirty="0" smtClean="0">
                <a:latin typeface="+mj-lt"/>
              </a:rPr>
              <a:t>(за </a:t>
            </a:r>
            <a:r>
              <a:rPr lang="uk-UA" i="1" dirty="0">
                <a:latin typeface="+mj-lt"/>
              </a:rPr>
              <a:t>прямої </a:t>
            </a:r>
            <a:r>
              <a:rPr lang="uk-UA" i="1" dirty="0" smtClean="0">
                <a:latin typeface="+mj-lt"/>
              </a:rPr>
              <a:t>адресації) реалізуються </a:t>
            </a:r>
            <a:r>
              <a:rPr lang="uk-UA" i="1" dirty="0">
                <a:latin typeface="+mj-lt"/>
              </a:rPr>
              <a:t>дуже </a:t>
            </a:r>
            <a:r>
              <a:rPr lang="uk-UA" i="1" dirty="0" smtClean="0">
                <a:latin typeface="+mj-lt"/>
              </a:rPr>
              <a:t>просто, якщо відомий ключ</a:t>
            </a:r>
            <a:endParaRPr lang="uk-UA" i="1" dirty="0">
              <a:latin typeface="+mj-lt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836137" y="5839936"/>
            <a:ext cx="13612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/>
            <a:r>
              <a:rPr lang="en-US" b="1" dirty="0" smtClean="0">
                <a:solidFill>
                  <a:srgbClr val="FF0000"/>
                </a:solidFill>
                <a:latin typeface="+mj-lt"/>
              </a:rPr>
              <a:t>T(n) = O(1</a:t>
            </a:r>
            <a:r>
              <a:rPr lang="uk-UA" b="1" dirty="0" smtClean="0">
                <a:solidFill>
                  <a:srgbClr val="FF0000"/>
                </a:solidFill>
                <a:latin typeface="+mj-lt"/>
              </a:rPr>
              <a:t>)</a:t>
            </a:r>
            <a:endParaRPr lang="en-US" b="1" dirty="0" smtClean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6295598" y="955790"/>
            <a:ext cx="16546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/>
            <a:r>
              <a:rPr lang="uk-UA" b="1" dirty="0" smtClean="0">
                <a:solidFill>
                  <a:srgbClr val="FF0000"/>
                </a:solidFill>
                <a:latin typeface="+mj-lt"/>
              </a:rPr>
              <a:t>НЕДОЛІК ???</a:t>
            </a:r>
            <a:endParaRPr lang="en-US" b="1" dirty="0" smtClean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5724128" y="1336700"/>
            <a:ext cx="2797561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/>
            <a:r>
              <a:rPr lang="uk-UA" i="1" dirty="0" smtClean="0">
                <a:solidFill>
                  <a:srgbClr val="FF0000"/>
                </a:solidFill>
                <a:latin typeface="+mj-lt"/>
              </a:rPr>
              <a:t>Збільшення множини </a:t>
            </a:r>
          </a:p>
          <a:p>
            <a:pPr algn="ctr" eaLnBrk="0" hangingPunct="0"/>
            <a:r>
              <a:rPr lang="uk-UA" i="1" dirty="0" smtClean="0">
                <a:solidFill>
                  <a:srgbClr val="FF0000"/>
                </a:solidFill>
                <a:latin typeface="+mj-lt"/>
              </a:rPr>
              <a:t>можливих ключів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U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 </a:t>
            </a:r>
            <a:endParaRPr lang="uk-UA" i="1" dirty="0" smtClean="0">
              <a:solidFill>
                <a:srgbClr val="FF0000"/>
              </a:solidFill>
              <a:latin typeface="+mj-lt"/>
            </a:endParaRPr>
          </a:p>
          <a:p>
            <a:pPr algn="ctr" eaLnBrk="0" hangingPunct="0"/>
            <a:r>
              <a:rPr lang="uk-UA" i="1" dirty="0" smtClean="0">
                <a:solidFill>
                  <a:srgbClr val="FF0000"/>
                </a:solidFill>
                <a:latin typeface="+mj-lt"/>
              </a:rPr>
              <a:t>призводить до </a:t>
            </a:r>
          </a:p>
          <a:p>
            <a:pPr algn="ctr" eaLnBrk="0" hangingPunct="0"/>
            <a:r>
              <a:rPr lang="uk-UA" i="1" dirty="0" smtClean="0">
                <a:solidFill>
                  <a:srgbClr val="FF0000"/>
                </a:solidFill>
                <a:latin typeface="+mj-lt"/>
              </a:rPr>
              <a:t>нераціонального</a:t>
            </a:r>
          </a:p>
          <a:p>
            <a:pPr algn="ctr" eaLnBrk="0" hangingPunct="0"/>
            <a:r>
              <a:rPr lang="uk-UA" i="1" dirty="0" smtClean="0">
                <a:solidFill>
                  <a:srgbClr val="FF0000"/>
                </a:solidFill>
                <a:latin typeface="+mj-lt"/>
              </a:rPr>
              <a:t> використання пам'яті</a:t>
            </a:r>
            <a:endParaRPr lang="en-US" i="1" dirty="0" smtClean="0">
              <a:solidFill>
                <a:srgbClr val="FF0000"/>
              </a:solidFill>
              <a:latin typeface="+mj-lt"/>
            </a:endParaRPr>
          </a:p>
          <a:p>
            <a:pPr algn="ctr" eaLnBrk="0" hangingPunct="0"/>
            <a:r>
              <a:rPr lang="uk-UA" i="1" dirty="0" smtClean="0">
                <a:solidFill>
                  <a:srgbClr val="FF0000"/>
                </a:solidFill>
                <a:latin typeface="+mj-lt"/>
              </a:rPr>
              <a:t>під таблицю </a:t>
            </a:r>
            <a:r>
              <a:rPr lang="uk-UA" b="1" i="1" dirty="0" smtClean="0">
                <a:solidFill>
                  <a:srgbClr val="FF0000"/>
                </a:solidFill>
                <a:latin typeface="+mj-lt"/>
              </a:rPr>
              <a:t>Т</a:t>
            </a:r>
          </a:p>
          <a:p>
            <a:pPr algn="ctr" eaLnBrk="0" hangingPunct="0"/>
            <a:r>
              <a:rPr lang="uk-UA" i="1" dirty="0" smtClean="0">
                <a:solidFill>
                  <a:srgbClr val="FF0000"/>
                </a:solidFill>
                <a:latin typeface="+mj-lt"/>
              </a:rPr>
              <a:t>(особливо якщо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K</a:t>
            </a:r>
          </a:p>
          <a:p>
            <a:pPr algn="ctr" eaLnBrk="0" hangingPunct="0"/>
            <a:r>
              <a:rPr lang="uk-UA" i="1" dirty="0" smtClean="0">
                <a:solidFill>
                  <a:srgbClr val="FF0000"/>
                </a:solidFill>
                <a:latin typeface="+mj-lt"/>
              </a:rPr>
              <a:t>значно менше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U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04762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6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420775" y="44624"/>
            <a:ext cx="19351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Хеш-таблиця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3568" y="785317"/>
            <a:ext cx="37444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b="1" dirty="0" smtClean="0">
                <a:latin typeface="+mj-lt"/>
              </a:rPr>
              <a:t>Пряма адресація:</a:t>
            </a:r>
          </a:p>
          <a:p>
            <a:r>
              <a:rPr lang="uk-UA" dirty="0" smtClean="0">
                <a:latin typeface="+mj-lt"/>
              </a:rPr>
              <a:t>Елемент з ключем </a:t>
            </a:r>
            <a:r>
              <a:rPr lang="en-US" dirty="0" smtClean="0">
                <a:latin typeface="+mj-lt"/>
              </a:rPr>
              <a:t>K</a:t>
            </a:r>
            <a:r>
              <a:rPr lang="uk-UA" dirty="0" smtClean="0">
                <a:latin typeface="+mj-lt"/>
              </a:rPr>
              <a:t> зберігається в комірці К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83568" y="332656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i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Сухарик</a:t>
            </a:r>
            <a:endParaRPr lang="uk-UA" b="1" i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995936" y="820659"/>
            <a:ext cx="44644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b="1" dirty="0" smtClean="0">
                <a:latin typeface="+mj-lt"/>
              </a:rPr>
              <a:t>Хешування:</a:t>
            </a:r>
          </a:p>
          <a:p>
            <a:pPr algn="just"/>
            <a:r>
              <a:rPr lang="uk-UA" dirty="0" smtClean="0">
                <a:latin typeface="+mj-lt"/>
              </a:rPr>
              <a:t>Отримуємо на вхід ключ К, використовуємо </a:t>
            </a:r>
            <a:r>
              <a:rPr lang="uk-UA" dirty="0" err="1" smtClean="0">
                <a:latin typeface="+mj-lt"/>
              </a:rPr>
              <a:t>хеш-функцію</a:t>
            </a:r>
            <a:r>
              <a:rPr lang="uk-UA" dirty="0" smtClean="0">
                <a:latin typeface="+mj-lt"/>
              </a:rPr>
              <a:t>, повертаємо значення </a:t>
            </a:r>
            <a:r>
              <a:rPr lang="en-US" dirty="0" smtClean="0">
                <a:latin typeface="+mj-lt"/>
              </a:rPr>
              <a:t>h(k)</a:t>
            </a:r>
            <a:r>
              <a:rPr lang="uk-UA" dirty="0" smtClean="0">
                <a:latin typeface="+mj-lt"/>
              </a:rPr>
              <a:t> – використовується як індекс в таблиці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83568" y="227687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b="1" dirty="0" err="1" smtClean="0">
                <a:latin typeface="+mj-lt"/>
              </a:rPr>
              <a:t>Хеш-функція</a:t>
            </a:r>
            <a:r>
              <a:rPr lang="en-US" b="1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h</a:t>
            </a:r>
            <a:r>
              <a:rPr lang="uk-UA" dirty="0" smtClean="0">
                <a:latin typeface="+mj-lt"/>
              </a:rPr>
              <a:t> використовується для визначення № комірки для елементу з ключем </a:t>
            </a:r>
            <a:r>
              <a:rPr lang="en-US" dirty="0" smtClean="0">
                <a:latin typeface="+mj-lt"/>
              </a:rPr>
              <a:t>k</a:t>
            </a:r>
            <a:endParaRPr lang="en-US" dirty="0">
              <a:latin typeface="+mj-lt"/>
            </a:endParaRPr>
          </a:p>
          <a:p>
            <a:pPr algn="just"/>
            <a:r>
              <a:rPr lang="uk-UA" b="1" dirty="0" smtClean="0">
                <a:latin typeface="+mj-lt"/>
              </a:rPr>
              <a:t>Мета </a:t>
            </a:r>
            <a:r>
              <a:rPr lang="uk-UA" b="1" dirty="0" err="1" smtClean="0">
                <a:latin typeface="+mj-lt"/>
              </a:rPr>
              <a:t>хеш-функції</a:t>
            </a:r>
            <a:r>
              <a:rPr lang="uk-UA" b="1" dirty="0" smtClean="0">
                <a:latin typeface="+mj-lt"/>
              </a:rPr>
              <a:t>: </a:t>
            </a:r>
            <a:r>
              <a:rPr lang="uk-UA" dirty="0" smtClean="0">
                <a:latin typeface="+mj-lt"/>
              </a:rPr>
              <a:t>зменшити робочий діапазон індексів масиву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59272" y="3646765"/>
            <a:ext cx="280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i="1" dirty="0" smtClean="0">
                <a:latin typeface="+mj-lt"/>
              </a:rPr>
              <a:t>h: </a:t>
            </a:r>
            <a:r>
              <a:rPr lang="uk-UA" b="1" i="1" dirty="0" smtClean="0">
                <a:latin typeface="+mj-lt"/>
              </a:rPr>
              <a:t>    </a:t>
            </a:r>
            <a:r>
              <a:rPr lang="en-US" b="1" i="1" dirty="0" smtClean="0">
                <a:latin typeface="+mj-lt"/>
              </a:rPr>
              <a:t>U = {0, 1, … , m-1}</a:t>
            </a:r>
            <a:endParaRPr lang="uk-UA" i="1" dirty="0" smtClean="0">
              <a:latin typeface="+mj-lt"/>
            </a:endParaRPr>
          </a:p>
        </p:txBody>
      </p:sp>
      <p:sp>
        <p:nvSpPr>
          <p:cNvPr id="39" name="TextBox 38"/>
          <p:cNvSpPr txBox="1"/>
          <p:nvPr/>
        </p:nvSpPr>
        <p:spPr>
          <a:xfrm rot="18900000">
            <a:off x="505448" y="4155044"/>
            <a:ext cx="9632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 err="1" smtClean="0">
                <a:latin typeface="+mj-lt"/>
              </a:rPr>
              <a:t>Хеш-</a:t>
            </a:r>
            <a:endParaRPr lang="uk-UA" sz="1400" dirty="0" smtClean="0">
              <a:latin typeface="+mj-lt"/>
            </a:endParaRPr>
          </a:p>
          <a:p>
            <a:pPr algn="ctr"/>
            <a:r>
              <a:rPr lang="uk-UA" sz="1400" dirty="0" smtClean="0">
                <a:latin typeface="+mj-lt"/>
              </a:rPr>
              <a:t>функція</a:t>
            </a:r>
            <a:endParaRPr lang="en-US" sz="1400" dirty="0" smtClean="0">
              <a:latin typeface="+mj-lt"/>
            </a:endParaRPr>
          </a:p>
        </p:txBody>
      </p:sp>
      <p:sp>
        <p:nvSpPr>
          <p:cNvPr id="40" name="TextBox 39"/>
          <p:cNvSpPr txBox="1"/>
          <p:nvPr/>
        </p:nvSpPr>
        <p:spPr>
          <a:xfrm rot="18900000">
            <a:off x="1420526" y="4140908"/>
            <a:ext cx="1092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 smtClean="0">
                <a:latin typeface="+mj-lt"/>
              </a:rPr>
              <a:t>Множина </a:t>
            </a:r>
          </a:p>
          <a:p>
            <a:pPr algn="ctr"/>
            <a:r>
              <a:rPr lang="uk-UA" sz="1400" dirty="0" smtClean="0">
                <a:latin typeface="+mj-lt"/>
              </a:rPr>
              <a:t>ключів</a:t>
            </a:r>
            <a:endParaRPr lang="en-US" sz="1400" dirty="0" smtClean="0">
              <a:latin typeface="+mj-lt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92188" y="4798893"/>
            <a:ext cx="2292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i="1" dirty="0" smtClean="0">
                <a:latin typeface="+mj-lt"/>
              </a:rPr>
              <a:t>k = h (k) – </a:t>
            </a:r>
            <a:r>
              <a:rPr lang="uk-UA" i="1" dirty="0" err="1" smtClean="0">
                <a:latin typeface="+mj-lt"/>
              </a:rPr>
              <a:t>хеш-значення</a:t>
            </a:r>
            <a:r>
              <a:rPr lang="uk-UA" i="1" dirty="0" smtClean="0">
                <a:latin typeface="+mj-lt"/>
              </a:rPr>
              <a:t> ключа </a:t>
            </a:r>
            <a:r>
              <a:rPr lang="en-US" i="1" dirty="0" smtClean="0">
                <a:latin typeface="+mj-lt"/>
              </a:rPr>
              <a:t>k</a:t>
            </a:r>
            <a:endParaRPr lang="uk-UA" i="1" dirty="0" smtClean="0">
              <a:latin typeface="+mj-lt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3807546" y="3440179"/>
            <a:ext cx="2751962" cy="259228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3" name="TextBox 42"/>
          <p:cNvSpPr txBox="1"/>
          <p:nvPr/>
        </p:nvSpPr>
        <p:spPr>
          <a:xfrm>
            <a:off x="4396930" y="3584195"/>
            <a:ext cx="30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+mj-lt"/>
              </a:rPr>
              <a:t>U</a:t>
            </a:r>
            <a:endParaRPr lang="uk-UA" dirty="0" smtClean="0">
              <a:latin typeface="+mj-lt"/>
            </a:endParaRPr>
          </a:p>
        </p:txBody>
      </p:sp>
      <p:sp>
        <p:nvSpPr>
          <p:cNvPr id="48" name="Овал 47"/>
          <p:cNvSpPr/>
          <p:nvPr/>
        </p:nvSpPr>
        <p:spPr>
          <a:xfrm>
            <a:off x="5288522" y="4600664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0" name="Овал 49"/>
          <p:cNvSpPr/>
          <p:nvPr/>
        </p:nvSpPr>
        <p:spPr>
          <a:xfrm>
            <a:off x="4617296" y="5100754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1" name="Овал 50"/>
          <p:cNvSpPr/>
          <p:nvPr/>
        </p:nvSpPr>
        <p:spPr>
          <a:xfrm>
            <a:off x="5721596" y="5137943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2" name="Овал 51"/>
          <p:cNvSpPr/>
          <p:nvPr/>
        </p:nvSpPr>
        <p:spPr>
          <a:xfrm>
            <a:off x="5205353" y="5586162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4" name="Овал 53"/>
          <p:cNvSpPr/>
          <p:nvPr/>
        </p:nvSpPr>
        <p:spPr>
          <a:xfrm>
            <a:off x="4396930" y="4095858"/>
            <a:ext cx="1783185" cy="175472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1" name="TextBox 60"/>
          <p:cNvSpPr txBox="1"/>
          <p:nvPr/>
        </p:nvSpPr>
        <p:spPr>
          <a:xfrm>
            <a:off x="4458933" y="4715824"/>
            <a:ext cx="483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+mj-lt"/>
              </a:rPr>
              <a:t>k1</a:t>
            </a:r>
            <a:endParaRPr lang="uk-UA" dirty="0" smtClean="0">
              <a:latin typeface="+mj-lt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6991556" y="3394537"/>
            <a:ext cx="376738" cy="30324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chemeClr val="tx1"/>
                </a:solidFill>
                <a:latin typeface="+mj-lt"/>
              </a:rPr>
              <a:t>x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6991556" y="3703007"/>
            <a:ext cx="376738" cy="30324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x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6991556" y="3985815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6991557" y="4273847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6991556" y="4849911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6991557" y="5137943"/>
            <a:ext cx="376738" cy="30324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chemeClr val="tx1"/>
                </a:solidFill>
                <a:latin typeface="+mj-lt"/>
              </a:rPr>
              <a:t>x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6991556" y="4561879"/>
            <a:ext cx="376738" cy="30324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x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6991558" y="5434539"/>
            <a:ext cx="376738" cy="30324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x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6513192" y="3271139"/>
            <a:ext cx="2729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 smtClean="0">
                <a:latin typeface="+mj-lt"/>
              </a:rPr>
              <a:t>Т</a:t>
            </a:r>
            <a:endParaRPr lang="uk-UA" i="1" dirty="0">
              <a:latin typeface="+mj-lt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6991559" y="5729221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6991560" y="6017253"/>
            <a:ext cx="376738" cy="30324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x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7351596" y="3345519"/>
            <a:ext cx="676788" cy="3046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uk-UA" sz="1600" i="1" dirty="0" smtClean="0">
                <a:latin typeface="+mj-lt"/>
              </a:rPr>
              <a:t>0</a:t>
            </a:r>
          </a:p>
          <a:p>
            <a:pPr>
              <a:lnSpc>
                <a:spcPct val="120000"/>
              </a:lnSpc>
            </a:pPr>
            <a:endParaRPr lang="en-US" sz="1600" i="1" dirty="0" smtClean="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h(k1)</a:t>
            </a:r>
            <a:endParaRPr lang="en-US" sz="1600" i="1" dirty="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h(k2)</a:t>
            </a:r>
          </a:p>
          <a:p>
            <a:pPr>
              <a:lnSpc>
                <a:spcPct val="120000"/>
              </a:lnSpc>
            </a:pPr>
            <a:endParaRPr lang="en-US" sz="1600" i="1" dirty="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h(k3)</a:t>
            </a:r>
          </a:p>
          <a:p>
            <a:pPr>
              <a:lnSpc>
                <a:spcPct val="120000"/>
              </a:lnSpc>
            </a:pPr>
            <a:endParaRPr lang="en-US" sz="1600" i="1" dirty="0">
              <a:latin typeface="+mj-lt"/>
            </a:endParaRPr>
          </a:p>
          <a:p>
            <a:pPr>
              <a:lnSpc>
                <a:spcPct val="120000"/>
              </a:lnSpc>
            </a:pPr>
            <a:endParaRPr lang="en-US" sz="1600" i="1" dirty="0" smtClean="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h(k4)</a:t>
            </a:r>
            <a:endParaRPr lang="en-US" sz="1600" i="1" dirty="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m-1</a:t>
            </a:r>
            <a:endParaRPr lang="uk-UA" sz="1600" i="1" dirty="0">
              <a:latin typeface="+mj-lt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5058274" y="4220957"/>
            <a:ext cx="483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+mj-lt"/>
              </a:rPr>
              <a:t>k2</a:t>
            </a:r>
            <a:endParaRPr lang="uk-UA" dirty="0" smtClean="0">
              <a:latin typeface="+mj-lt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5646402" y="4779122"/>
            <a:ext cx="483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+mj-lt"/>
              </a:rPr>
              <a:t>k3</a:t>
            </a:r>
            <a:endParaRPr lang="uk-UA" dirty="0" smtClean="0">
              <a:latin typeface="+mj-lt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5046990" y="5179351"/>
            <a:ext cx="483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+mj-lt"/>
              </a:rPr>
              <a:t>k4</a:t>
            </a:r>
            <a:endParaRPr lang="uk-UA" dirty="0" smtClean="0">
              <a:latin typeface="+mj-lt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4700536" y="4292979"/>
            <a:ext cx="30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>
                <a:latin typeface="+mj-lt"/>
              </a:rPr>
              <a:t>K</a:t>
            </a:r>
            <a:endParaRPr lang="uk-UA" dirty="0" smtClean="0">
              <a:latin typeface="+mj-lt"/>
            </a:endParaRPr>
          </a:p>
        </p:txBody>
      </p:sp>
      <p:sp>
        <p:nvSpPr>
          <p:cNvPr id="2" name="Полилиния 1"/>
          <p:cNvSpPr/>
          <p:nvPr/>
        </p:nvSpPr>
        <p:spPr>
          <a:xfrm>
            <a:off x="4779980" y="4062915"/>
            <a:ext cx="2194560" cy="1080585"/>
          </a:xfrm>
          <a:custGeom>
            <a:avLst/>
            <a:gdLst>
              <a:gd name="connsiteX0" fmla="*/ 0 w 2194560"/>
              <a:gd name="connsiteY0" fmla="*/ 1080585 h 1080585"/>
              <a:gd name="connsiteX1" fmla="*/ 320040 w 2194560"/>
              <a:gd name="connsiteY1" fmla="*/ 448125 h 1080585"/>
              <a:gd name="connsiteX2" fmla="*/ 1341120 w 2194560"/>
              <a:gd name="connsiteY2" fmla="*/ 21405 h 1080585"/>
              <a:gd name="connsiteX3" fmla="*/ 2194560 w 2194560"/>
              <a:gd name="connsiteY3" fmla="*/ 59505 h 1080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94560" h="1080585">
                <a:moveTo>
                  <a:pt x="0" y="1080585"/>
                </a:moveTo>
                <a:cubicBezTo>
                  <a:pt x="48260" y="852620"/>
                  <a:pt x="96520" y="624655"/>
                  <a:pt x="320040" y="448125"/>
                </a:cubicBezTo>
                <a:cubicBezTo>
                  <a:pt x="543560" y="271595"/>
                  <a:pt x="1028700" y="86175"/>
                  <a:pt x="1341120" y="21405"/>
                </a:cubicBezTo>
                <a:cubicBezTo>
                  <a:pt x="1653540" y="-43365"/>
                  <a:pt x="2194560" y="59505"/>
                  <a:pt x="2194560" y="59505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" name="Полилиния 3"/>
          <p:cNvSpPr/>
          <p:nvPr/>
        </p:nvSpPr>
        <p:spPr>
          <a:xfrm>
            <a:off x="5473400" y="4400613"/>
            <a:ext cx="1501140" cy="262827"/>
          </a:xfrm>
          <a:custGeom>
            <a:avLst/>
            <a:gdLst>
              <a:gd name="connsiteX0" fmla="*/ 0 w 1501140"/>
              <a:gd name="connsiteY0" fmla="*/ 262827 h 262827"/>
              <a:gd name="connsiteX1" fmla="*/ 601980 w 1501140"/>
              <a:gd name="connsiteY1" fmla="*/ 18987 h 262827"/>
              <a:gd name="connsiteX2" fmla="*/ 1501140 w 1501140"/>
              <a:gd name="connsiteY2" fmla="*/ 34227 h 262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01140" h="262827">
                <a:moveTo>
                  <a:pt x="0" y="262827"/>
                </a:moveTo>
                <a:cubicBezTo>
                  <a:pt x="175895" y="159957"/>
                  <a:pt x="351790" y="57087"/>
                  <a:pt x="601980" y="18987"/>
                </a:cubicBezTo>
                <a:cubicBezTo>
                  <a:pt x="852170" y="-19113"/>
                  <a:pt x="1176655" y="7557"/>
                  <a:pt x="1501140" y="34227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олилиния 5"/>
          <p:cNvSpPr/>
          <p:nvPr/>
        </p:nvSpPr>
        <p:spPr>
          <a:xfrm>
            <a:off x="5892500" y="5006340"/>
            <a:ext cx="1097280" cy="282481"/>
          </a:xfrm>
          <a:custGeom>
            <a:avLst/>
            <a:gdLst>
              <a:gd name="connsiteX0" fmla="*/ 0 w 1097280"/>
              <a:gd name="connsiteY0" fmla="*/ 228600 h 282481"/>
              <a:gd name="connsiteX1" fmla="*/ 617220 w 1097280"/>
              <a:gd name="connsiteY1" fmla="*/ 266700 h 282481"/>
              <a:gd name="connsiteX2" fmla="*/ 1097280 w 1097280"/>
              <a:gd name="connsiteY2" fmla="*/ 0 h 282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97280" h="282481">
                <a:moveTo>
                  <a:pt x="0" y="228600"/>
                </a:moveTo>
                <a:cubicBezTo>
                  <a:pt x="217170" y="266700"/>
                  <a:pt x="434340" y="304800"/>
                  <a:pt x="617220" y="266700"/>
                </a:cubicBezTo>
                <a:cubicBezTo>
                  <a:pt x="800100" y="228600"/>
                  <a:pt x="948690" y="114300"/>
                  <a:pt x="1097280" y="0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Полилиния 6"/>
          <p:cNvSpPr/>
          <p:nvPr/>
        </p:nvSpPr>
        <p:spPr>
          <a:xfrm>
            <a:off x="5366720" y="5684520"/>
            <a:ext cx="1630680" cy="175260"/>
          </a:xfrm>
          <a:custGeom>
            <a:avLst/>
            <a:gdLst>
              <a:gd name="connsiteX0" fmla="*/ 0 w 1630680"/>
              <a:gd name="connsiteY0" fmla="*/ 0 h 175260"/>
              <a:gd name="connsiteX1" fmla="*/ 723900 w 1630680"/>
              <a:gd name="connsiteY1" fmla="*/ 137160 h 175260"/>
              <a:gd name="connsiteX2" fmla="*/ 1630680 w 1630680"/>
              <a:gd name="connsiteY2" fmla="*/ 175260 h 175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30680" h="175260">
                <a:moveTo>
                  <a:pt x="0" y="0"/>
                </a:moveTo>
                <a:cubicBezTo>
                  <a:pt x="226060" y="53975"/>
                  <a:pt x="452120" y="107950"/>
                  <a:pt x="723900" y="137160"/>
                </a:cubicBezTo>
                <a:cubicBezTo>
                  <a:pt x="995680" y="166370"/>
                  <a:pt x="1313180" y="170815"/>
                  <a:pt x="1630680" y="175260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55138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8" grpId="0"/>
      <p:bldP spid="39" grpId="0"/>
      <p:bldP spid="40" grpId="0"/>
      <p:bldP spid="41" grpId="0"/>
      <p:bldP spid="42" grpId="0" animBg="1"/>
      <p:bldP spid="43" grpId="0"/>
      <p:bldP spid="48" grpId="0" animBg="1"/>
      <p:bldP spid="50" grpId="0" animBg="1"/>
      <p:bldP spid="51" grpId="0" animBg="1"/>
      <p:bldP spid="52" grpId="0" animBg="1"/>
      <p:bldP spid="54" grpId="0" animBg="1"/>
      <p:bldP spid="61" grpId="0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/>
      <p:bldP spid="75" grpId="0" animBg="1"/>
      <p:bldP spid="76" grpId="0" animBg="1"/>
      <p:bldP spid="77" grpId="0"/>
      <p:bldP spid="95" grpId="0"/>
      <p:bldP spid="96" grpId="0"/>
      <p:bldP spid="97" grpId="0"/>
      <p:bldP spid="98" grpId="0"/>
      <p:bldP spid="2" grpId="0" animBg="1"/>
      <p:bldP spid="4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420775" y="44624"/>
            <a:ext cx="19351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Хеш-таблиця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39044" y="3957384"/>
            <a:ext cx="2804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b="1" i="1" dirty="0" smtClean="0">
                <a:latin typeface="+mj-lt"/>
              </a:rPr>
              <a:t>Проблема: </a:t>
            </a:r>
            <a:r>
              <a:rPr lang="uk-UA" i="1" dirty="0" smtClean="0">
                <a:latin typeface="+mj-lt"/>
              </a:rPr>
              <a:t>розмірність таблиці Т менша за зальну кількість ключів </a:t>
            </a:r>
            <a:r>
              <a:rPr lang="en-US" i="1" dirty="0" smtClean="0">
                <a:latin typeface="+mj-lt"/>
              </a:rPr>
              <a:t>U</a:t>
            </a:r>
            <a:endParaRPr lang="uk-UA" i="1" dirty="0" smtClean="0">
              <a:latin typeface="+mj-lt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3766454" y="1196752"/>
            <a:ext cx="2751962" cy="259228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3" name="TextBox 42"/>
          <p:cNvSpPr txBox="1"/>
          <p:nvPr/>
        </p:nvSpPr>
        <p:spPr>
          <a:xfrm>
            <a:off x="4355838" y="1340768"/>
            <a:ext cx="30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+mj-lt"/>
              </a:rPr>
              <a:t>U</a:t>
            </a:r>
            <a:endParaRPr lang="uk-UA" dirty="0" smtClean="0">
              <a:latin typeface="+mj-lt"/>
            </a:endParaRPr>
          </a:p>
        </p:txBody>
      </p:sp>
      <p:sp>
        <p:nvSpPr>
          <p:cNvPr id="48" name="Овал 47"/>
          <p:cNvSpPr/>
          <p:nvPr/>
        </p:nvSpPr>
        <p:spPr>
          <a:xfrm>
            <a:off x="5247430" y="2357237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0" name="Овал 49"/>
          <p:cNvSpPr/>
          <p:nvPr/>
        </p:nvSpPr>
        <p:spPr>
          <a:xfrm>
            <a:off x="4576204" y="2857327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1" name="Овал 50"/>
          <p:cNvSpPr/>
          <p:nvPr/>
        </p:nvSpPr>
        <p:spPr>
          <a:xfrm>
            <a:off x="5680504" y="2894516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2" name="Овал 51"/>
          <p:cNvSpPr/>
          <p:nvPr/>
        </p:nvSpPr>
        <p:spPr>
          <a:xfrm>
            <a:off x="5164261" y="3342735"/>
            <a:ext cx="166337" cy="1663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4" name="Овал 53"/>
          <p:cNvSpPr/>
          <p:nvPr/>
        </p:nvSpPr>
        <p:spPr>
          <a:xfrm>
            <a:off x="4355838" y="1852431"/>
            <a:ext cx="1783185" cy="175472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1" name="TextBox 60"/>
          <p:cNvSpPr txBox="1"/>
          <p:nvPr/>
        </p:nvSpPr>
        <p:spPr>
          <a:xfrm>
            <a:off x="4417841" y="2472397"/>
            <a:ext cx="483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+mj-lt"/>
              </a:rPr>
              <a:t>k1</a:t>
            </a:r>
            <a:endParaRPr lang="uk-UA" dirty="0" smtClean="0">
              <a:latin typeface="+mj-lt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6950464" y="1151110"/>
            <a:ext cx="376738" cy="30324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chemeClr val="tx1"/>
                </a:solidFill>
                <a:latin typeface="+mj-lt"/>
              </a:rPr>
              <a:t>x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6950464" y="1459580"/>
            <a:ext cx="376738" cy="30324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x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6950464" y="1742388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6950465" y="2030420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6950464" y="2606484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6950465" y="2894516"/>
            <a:ext cx="376738" cy="30324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chemeClr val="tx1"/>
                </a:solidFill>
                <a:latin typeface="+mj-lt"/>
              </a:rPr>
              <a:t>x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6950464" y="2318452"/>
            <a:ext cx="376738" cy="30324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x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6950466" y="3191112"/>
            <a:ext cx="376738" cy="30324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x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6472100" y="1027712"/>
            <a:ext cx="2729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 smtClean="0">
                <a:latin typeface="+mj-lt"/>
              </a:rPr>
              <a:t>Т</a:t>
            </a:r>
            <a:endParaRPr lang="uk-UA" i="1" dirty="0">
              <a:latin typeface="+mj-lt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6950467" y="3485794"/>
            <a:ext cx="376738" cy="3032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6950468" y="3773826"/>
            <a:ext cx="376738" cy="30324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x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7310504" y="1102092"/>
            <a:ext cx="1293944" cy="3046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uk-UA" sz="1600" i="1" dirty="0" smtClean="0">
                <a:latin typeface="+mj-lt"/>
              </a:rPr>
              <a:t>0</a:t>
            </a:r>
          </a:p>
          <a:p>
            <a:pPr>
              <a:lnSpc>
                <a:spcPct val="120000"/>
              </a:lnSpc>
            </a:pPr>
            <a:endParaRPr lang="en-US" sz="1600" i="1" dirty="0" smtClean="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h(k1)</a:t>
            </a:r>
            <a:endParaRPr lang="en-US" sz="1600" i="1" dirty="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h(k2)</a:t>
            </a:r>
          </a:p>
          <a:p>
            <a:pPr>
              <a:lnSpc>
                <a:spcPct val="120000"/>
              </a:lnSpc>
            </a:pPr>
            <a:endParaRPr lang="en-US" sz="1600" i="1" dirty="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h(k3)=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h(k5)</a:t>
            </a:r>
          </a:p>
          <a:p>
            <a:pPr>
              <a:lnSpc>
                <a:spcPct val="120000"/>
              </a:lnSpc>
            </a:pPr>
            <a:endParaRPr lang="en-US" sz="1600" i="1" dirty="0">
              <a:latin typeface="+mj-lt"/>
            </a:endParaRPr>
          </a:p>
          <a:p>
            <a:pPr>
              <a:lnSpc>
                <a:spcPct val="120000"/>
              </a:lnSpc>
            </a:pPr>
            <a:endParaRPr lang="en-US" sz="1600" i="1" dirty="0" smtClean="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h(k4)</a:t>
            </a:r>
            <a:endParaRPr lang="en-US" sz="1600" i="1" dirty="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sz="1600" i="1" dirty="0" smtClean="0">
                <a:latin typeface="+mj-lt"/>
              </a:rPr>
              <a:t>m-1</a:t>
            </a:r>
            <a:endParaRPr lang="uk-UA" sz="1600" i="1" dirty="0">
              <a:latin typeface="+mj-lt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5017182" y="1977530"/>
            <a:ext cx="483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+mj-lt"/>
              </a:rPr>
              <a:t>k2</a:t>
            </a:r>
            <a:endParaRPr lang="uk-UA" dirty="0" smtClean="0">
              <a:latin typeface="+mj-lt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5605310" y="2535695"/>
            <a:ext cx="483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+mj-lt"/>
              </a:rPr>
              <a:t>k3</a:t>
            </a:r>
            <a:endParaRPr lang="uk-UA" dirty="0" smtClean="0">
              <a:latin typeface="+mj-lt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5005898" y="2935924"/>
            <a:ext cx="483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+mj-lt"/>
              </a:rPr>
              <a:t>k4</a:t>
            </a:r>
            <a:endParaRPr lang="uk-UA" dirty="0" smtClean="0">
              <a:latin typeface="+mj-lt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4659444" y="2049552"/>
            <a:ext cx="302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>
                <a:latin typeface="+mj-lt"/>
              </a:rPr>
              <a:t>K</a:t>
            </a:r>
            <a:endParaRPr lang="uk-UA" dirty="0" smtClean="0">
              <a:latin typeface="+mj-lt"/>
            </a:endParaRPr>
          </a:p>
        </p:txBody>
      </p:sp>
      <p:sp>
        <p:nvSpPr>
          <p:cNvPr id="2" name="Полилиния 1"/>
          <p:cNvSpPr/>
          <p:nvPr/>
        </p:nvSpPr>
        <p:spPr>
          <a:xfrm>
            <a:off x="4738888" y="1819488"/>
            <a:ext cx="2194560" cy="1080585"/>
          </a:xfrm>
          <a:custGeom>
            <a:avLst/>
            <a:gdLst>
              <a:gd name="connsiteX0" fmla="*/ 0 w 2194560"/>
              <a:gd name="connsiteY0" fmla="*/ 1080585 h 1080585"/>
              <a:gd name="connsiteX1" fmla="*/ 320040 w 2194560"/>
              <a:gd name="connsiteY1" fmla="*/ 448125 h 1080585"/>
              <a:gd name="connsiteX2" fmla="*/ 1341120 w 2194560"/>
              <a:gd name="connsiteY2" fmla="*/ 21405 h 1080585"/>
              <a:gd name="connsiteX3" fmla="*/ 2194560 w 2194560"/>
              <a:gd name="connsiteY3" fmla="*/ 59505 h 1080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94560" h="1080585">
                <a:moveTo>
                  <a:pt x="0" y="1080585"/>
                </a:moveTo>
                <a:cubicBezTo>
                  <a:pt x="48260" y="852620"/>
                  <a:pt x="96520" y="624655"/>
                  <a:pt x="320040" y="448125"/>
                </a:cubicBezTo>
                <a:cubicBezTo>
                  <a:pt x="543560" y="271595"/>
                  <a:pt x="1028700" y="86175"/>
                  <a:pt x="1341120" y="21405"/>
                </a:cubicBezTo>
                <a:cubicBezTo>
                  <a:pt x="1653540" y="-43365"/>
                  <a:pt x="2194560" y="59505"/>
                  <a:pt x="2194560" y="59505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" name="Полилиния 3"/>
          <p:cNvSpPr/>
          <p:nvPr/>
        </p:nvSpPr>
        <p:spPr>
          <a:xfrm>
            <a:off x="5432308" y="2157186"/>
            <a:ext cx="1501140" cy="262827"/>
          </a:xfrm>
          <a:custGeom>
            <a:avLst/>
            <a:gdLst>
              <a:gd name="connsiteX0" fmla="*/ 0 w 1501140"/>
              <a:gd name="connsiteY0" fmla="*/ 262827 h 262827"/>
              <a:gd name="connsiteX1" fmla="*/ 601980 w 1501140"/>
              <a:gd name="connsiteY1" fmla="*/ 18987 h 262827"/>
              <a:gd name="connsiteX2" fmla="*/ 1501140 w 1501140"/>
              <a:gd name="connsiteY2" fmla="*/ 34227 h 262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01140" h="262827">
                <a:moveTo>
                  <a:pt x="0" y="262827"/>
                </a:moveTo>
                <a:cubicBezTo>
                  <a:pt x="175895" y="159957"/>
                  <a:pt x="351790" y="57087"/>
                  <a:pt x="601980" y="18987"/>
                </a:cubicBezTo>
                <a:cubicBezTo>
                  <a:pt x="852170" y="-19113"/>
                  <a:pt x="1176655" y="7557"/>
                  <a:pt x="1501140" y="34227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олилиния 5"/>
          <p:cNvSpPr/>
          <p:nvPr/>
        </p:nvSpPr>
        <p:spPr>
          <a:xfrm>
            <a:off x="5851408" y="2762913"/>
            <a:ext cx="1097280" cy="282481"/>
          </a:xfrm>
          <a:custGeom>
            <a:avLst/>
            <a:gdLst>
              <a:gd name="connsiteX0" fmla="*/ 0 w 1097280"/>
              <a:gd name="connsiteY0" fmla="*/ 228600 h 282481"/>
              <a:gd name="connsiteX1" fmla="*/ 617220 w 1097280"/>
              <a:gd name="connsiteY1" fmla="*/ 266700 h 282481"/>
              <a:gd name="connsiteX2" fmla="*/ 1097280 w 1097280"/>
              <a:gd name="connsiteY2" fmla="*/ 0 h 282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97280" h="282481">
                <a:moveTo>
                  <a:pt x="0" y="228600"/>
                </a:moveTo>
                <a:cubicBezTo>
                  <a:pt x="217170" y="266700"/>
                  <a:pt x="434340" y="304800"/>
                  <a:pt x="617220" y="266700"/>
                </a:cubicBezTo>
                <a:cubicBezTo>
                  <a:pt x="800100" y="228600"/>
                  <a:pt x="948690" y="114300"/>
                  <a:pt x="1097280" y="0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Полилиния 6"/>
          <p:cNvSpPr/>
          <p:nvPr/>
        </p:nvSpPr>
        <p:spPr>
          <a:xfrm>
            <a:off x="5325628" y="3441093"/>
            <a:ext cx="1630680" cy="175260"/>
          </a:xfrm>
          <a:custGeom>
            <a:avLst/>
            <a:gdLst>
              <a:gd name="connsiteX0" fmla="*/ 0 w 1630680"/>
              <a:gd name="connsiteY0" fmla="*/ 0 h 175260"/>
              <a:gd name="connsiteX1" fmla="*/ 723900 w 1630680"/>
              <a:gd name="connsiteY1" fmla="*/ 137160 h 175260"/>
              <a:gd name="connsiteX2" fmla="*/ 1630680 w 1630680"/>
              <a:gd name="connsiteY2" fmla="*/ 175260 h 175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30680" h="175260">
                <a:moveTo>
                  <a:pt x="0" y="0"/>
                </a:moveTo>
                <a:cubicBezTo>
                  <a:pt x="226060" y="53975"/>
                  <a:pt x="452120" y="107950"/>
                  <a:pt x="723900" y="137160"/>
                </a:cubicBezTo>
                <a:cubicBezTo>
                  <a:pt x="995680" y="166370"/>
                  <a:pt x="1313180" y="170815"/>
                  <a:pt x="1630680" y="175260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4" name="Овал 43"/>
          <p:cNvSpPr/>
          <p:nvPr/>
        </p:nvSpPr>
        <p:spPr>
          <a:xfrm>
            <a:off x="5333907" y="2826561"/>
            <a:ext cx="166337" cy="16633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5" name="TextBox 44"/>
          <p:cNvSpPr txBox="1"/>
          <p:nvPr/>
        </p:nvSpPr>
        <p:spPr>
          <a:xfrm>
            <a:off x="4934013" y="2528884"/>
            <a:ext cx="483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+mj-lt"/>
              </a:rPr>
              <a:t>k5</a:t>
            </a:r>
            <a:endParaRPr lang="uk-UA" dirty="0" smtClean="0">
              <a:latin typeface="+mj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782884" y="4510846"/>
            <a:ext cx="2804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i="1" dirty="0" smtClean="0">
                <a:latin typeface="+mj-lt"/>
              </a:rPr>
              <a:t>Що буде, якщо додати новий елемент</a:t>
            </a:r>
            <a:r>
              <a:rPr lang="en-US" i="1" dirty="0" smtClean="0">
                <a:latin typeface="+mj-lt"/>
              </a:rPr>
              <a:t> k5</a:t>
            </a:r>
            <a:r>
              <a:rPr lang="uk-UA" i="1" dirty="0" smtClean="0">
                <a:latin typeface="+mj-lt"/>
              </a:rPr>
              <a:t>, </a:t>
            </a:r>
            <a:r>
              <a:rPr lang="uk-UA" i="1" dirty="0" err="1" smtClean="0">
                <a:latin typeface="+mj-lt"/>
              </a:rPr>
              <a:t>хеш</a:t>
            </a:r>
            <a:r>
              <a:rPr lang="en-US" i="1" dirty="0" smtClean="0">
                <a:latin typeface="+mj-lt"/>
              </a:rPr>
              <a:t>-</a:t>
            </a:r>
            <a:r>
              <a:rPr lang="uk-UA" i="1" dirty="0" smtClean="0">
                <a:latin typeface="+mj-lt"/>
              </a:rPr>
              <a:t>значення якого рівне </a:t>
            </a:r>
            <a:r>
              <a:rPr lang="en-US" i="1" dirty="0" smtClean="0">
                <a:latin typeface="+mj-lt"/>
              </a:rPr>
              <a:t>k3</a:t>
            </a:r>
            <a:endParaRPr lang="uk-UA" i="1" dirty="0" smtClean="0">
              <a:latin typeface="+mj-lt"/>
            </a:endParaRPr>
          </a:p>
        </p:txBody>
      </p:sp>
      <p:sp>
        <p:nvSpPr>
          <p:cNvPr id="3" name="Полилиния 2"/>
          <p:cNvSpPr/>
          <p:nvPr/>
        </p:nvSpPr>
        <p:spPr>
          <a:xfrm>
            <a:off x="5496859" y="2477670"/>
            <a:ext cx="1435100" cy="349049"/>
          </a:xfrm>
          <a:custGeom>
            <a:avLst/>
            <a:gdLst>
              <a:gd name="connsiteX0" fmla="*/ 0 w 1435100"/>
              <a:gd name="connsiteY0" fmla="*/ 349049 h 349049"/>
              <a:gd name="connsiteX1" fmla="*/ 381000 w 1435100"/>
              <a:gd name="connsiteY1" fmla="*/ 31549 h 349049"/>
              <a:gd name="connsiteX2" fmla="*/ 1079500 w 1435100"/>
              <a:gd name="connsiteY2" fmla="*/ 31549 h 349049"/>
              <a:gd name="connsiteX3" fmla="*/ 1435100 w 1435100"/>
              <a:gd name="connsiteY3" fmla="*/ 209349 h 349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5100" h="349049">
                <a:moveTo>
                  <a:pt x="0" y="349049"/>
                </a:moveTo>
                <a:cubicBezTo>
                  <a:pt x="100542" y="216757"/>
                  <a:pt x="201084" y="84466"/>
                  <a:pt x="381000" y="31549"/>
                </a:cubicBezTo>
                <a:cubicBezTo>
                  <a:pt x="560916" y="-21368"/>
                  <a:pt x="903817" y="1916"/>
                  <a:pt x="1079500" y="31549"/>
                </a:cubicBezTo>
                <a:cubicBezTo>
                  <a:pt x="1255183" y="61182"/>
                  <a:pt x="1345141" y="135265"/>
                  <a:pt x="1435100" y="209349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7" name="TextBox 46"/>
          <p:cNvSpPr txBox="1"/>
          <p:nvPr/>
        </p:nvSpPr>
        <p:spPr>
          <a:xfrm>
            <a:off x="6156176" y="5867980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i="1" dirty="0" smtClean="0">
                <a:solidFill>
                  <a:srgbClr val="FF0000"/>
                </a:solidFill>
                <a:latin typeface="+mj-lt"/>
              </a:rPr>
              <a:t>КОЛІЗІЯ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39044" y="1336700"/>
            <a:ext cx="28046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b="1" i="1" dirty="0" smtClean="0">
                <a:latin typeface="+mj-lt"/>
              </a:rPr>
              <a:t>Узагальнення: </a:t>
            </a:r>
            <a:r>
              <a:rPr lang="uk-UA" i="1" dirty="0" smtClean="0">
                <a:latin typeface="+mj-lt"/>
              </a:rPr>
              <a:t>замість того, щоб використовувати усі можливі ключі з множини </a:t>
            </a:r>
            <a:r>
              <a:rPr lang="en-US" i="1" dirty="0" smtClean="0">
                <a:latin typeface="+mj-lt"/>
              </a:rPr>
              <a:t>U</a:t>
            </a:r>
            <a:r>
              <a:rPr lang="uk-UA" i="1" dirty="0" smtClean="0">
                <a:latin typeface="+mj-lt"/>
              </a:rPr>
              <a:t>, таблиця Т буде містити лише задіяні ключі у вигляді </a:t>
            </a:r>
            <a:r>
              <a:rPr lang="uk-UA" i="1" dirty="0" err="1" smtClean="0">
                <a:latin typeface="+mj-lt"/>
              </a:rPr>
              <a:t>хеш-значень</a:t>
            </a:r>
            <a:r>
              <a:rPr lang="uk-UA" i="1" dirty="0" smtClean="0">
                <a:latin typeface="+mj-lt"/>
              </a:rPr>
              <a:t> </a:t>
            </a:r>
            <a:r>
              <a:rPr lang="en-US" i="1" dirty="0" smtClean="0">
                <a:latin typeface="+mj-lt"/>
              </a:rPr>
              <a:t>h(k)</a:t>
            </a:r>
            <a:endParaRPr lang="uk-UA" i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16273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ін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Ості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і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6390</TotalTime>
  <Words>1754</Words>
  <Application>Microsoft Office PowerPoint</Application>
  <PresentationFormat>Экран (4:3)</PresentationFormat>
  <Paragraphs>432</Paragraphs>
  <Slides>24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2" baseType="lpstr">
      <vt:lpstr>Arial</vt:lpstr>
      <vt:lpstr>Calibri</vt:lpstr>
      <vt:lpstr>Century Gothic</vt:lpstr>
      <vt:lpstr>Consolas</vt:lpstr>
      <vt:lpstr>Tahoma</vt:lpstr>
      <vt:lpstr>Wingdings 2</vt:lpstr>
      <vt:lpstr>Остін</vt:lpstr>
      <vt:lpstr>Формула</vt:lpstr>
      <vt:lpstr>ОСНОВИ ПРОГРАМУВАННЯ ТА АЛГОРИТМІЗАЦІЯ</vt:lpstr>
      <vt:lpstr>ПЛАН ЛЕКЦІЇ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Предмет: ІНФОРМАТИКА ТА КОМП’ЮТЕРНА ТЕХНІКА</dc:title>
  <dc:creator>Тарас</dc:creator>
  <cp:lastModifiedBy>парт</cp:lastModifiedBy>
  <cp:revision>582</cp:revision>
  <dcterms:created xsi:type="dcterms:W3CDTF">2004-09-01T17:24:47Z</dcterms:created>
  <dcterms:modified xsi:type="dcterms:W3CDTF">2018-05-16T09:19:57Z</dcterms:modified>
</cp:coreProperties>
</file>