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86" r:id="rId3"/>
    <p:sldId id="257" r:id="rId4"/>
    <p:sldId id="258" r:id="rId5"/>
    <p:sldId id="287" r:id="rId6"/>
    <p:sldId id="288" r:id="rId7"/>
    <p:sldId id="289" r:id="rId8"/>
    <p:sldId id="290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92" r:id="rId37"/>
  </p:sldIdLst>
  <p:sldSz cx="18288000" cy="10287000"/>
  <p:notesSz cx="18288000" cy="10287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864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A408F9E-7662-4320-BC33-7089D9F3657D}" type="datetimeFigureOut">
              <a:rPr lang="uk-UA"/>
              <a:pPr>
                <a:defRPr/>
              </a:pPr>
              <a:t>23.09.2020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0" y="771525"/>
            <a:ext cx="6858000" cy="3857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828800" y="4886325"/>
            <a:ext cx="14630400" cy="46291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uk-UA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5B63E89-F23C-41BD-849C-F641C90D5066}" type="slidenum">
              <a:rPr lang="uk-UA"/>
              <a:pPr>
                <a:defRPr/>
              </a:pPr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Notes Placeholder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6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599" cy="25717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4C36-0C1B-4D1D-BBDE-38D537B036B2}" type="datetimeFigureOut">
              <a:rPr lang="en-US"/>
              <a:pPr>
                <a:defRPr/>
              </a:pPr>
              <a:t>9/23/2020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38E87-EB9A-4812-9DC6-6ADCDE42926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1" i="0">
                <a:solidFill>
                  <a:srgbClr val="ED34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D7122-9D2C-43EA-9916-D55345353F6F}" type="datetimeFigureOut">
              <a:rPr lang="en-US"/>
              <a:pPr>
                <a:defRPr/>
              </a:pPr>
              <a:t>9/23/2020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E9692-2A5F-45B0-AB68-4175606D53E7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1" i="0">
                <a:solidFill>
                  <a:srgbClr val="ED34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19" y="2366010"/>
            <a:ext cx="7955280" cy="678942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122CD-B77E-420C-BFF2-4C67D2F32178}" type="datetimeFigureOut">
              <a:rPr lang="en-US"/>
              <a:pPr>
                <a:defRPr/>
              </a:pPr>
              <a:t>9/23/2020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0C202-445B-434D-91FA-D4D1CC545BCA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800" b="1" i="0">
                <a:solidFill>
                  <a:srgbClr val="ED3435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24039-79F6-4E98-AEE0-DA1F0FCF1701}" type="datetimeFigureOut">
              <a:rPr lang="en-US"/>
              <a:pPr>
                <a:defRPr/>
              </a:pPr>
              <a:t>9/23/2020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F373-E927-4C8E-BF66-EC02698DFB5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1122C-FB89-44D1-8D2F-908AA95836FB}" type="datetimeFigureOut">
              <a:rPr lang="en-US"/>
              <a:pPr>
                <a:defRPr/>
              </a:pPr>
              <a:t>9/23/2020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333469-1505-4AC7-9A80-4B9716AA599E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Holder 2"/>
          <p:cNvSpPr>
            <a:spLocks noGrp="1"/>
          </p:cNvSpPr>
          <p:nvPr>
            <p:ph type="title"/>
          </p:nvPr>
        </p:nvSpPr>
        <p:spPr bwMode="auto">
          <a:xfrm>
            <a:off x="3046413" y="969963"/>
            <a:ext cx="12195175" cy="126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27" name="Holder 3"/>
          <p:cNvSpPr>
            <a:spLocks noGrp="1"/>
          </p:cNvSpPr>
          <p:nvPr>
            <p:ph type="body" idx="1"/>
          </p:nvPr>
        </p:nvSpPr>
        <p:spPr bwMode="auto">
          <a:xfrm>
            <a:off x="1230313" y="2273300"/>
            <a:ext cx="15827375" cy="574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8238" y="9566275"/>
            <a:ext cx="5851525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275"/>
            <a:ext cx="4206875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916177-E56A-4B46-B4A6-79D77DC82CA3}" type="datetimeFigureOut">
              <a:rPr lang="en-US"/>
              <a:pPr>
                <a:defRPr/>
              </a:pPr>
              <a:t>9/23/2020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52413" y="9644063"/>
            <a:ext cx="354012" cy="355600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rgbClr val="888888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EC9B01C5-4AA4-41FB-93BC-682E2C7E439D}" type="slidenum">
              <a:rPr lang="ru-RU"/>
              <a:pPr>
                <a:defRPr/>
              </a:pPr>
              <a:t>‹№›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49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16764000" cy="1143000"/>
          </a:xfrm>
        </p:spPr>
        <p:txBody>
          <a:bodyPr/>
          <a:lstStyle/>
          <a:p>
            <a:pPr eaLnBrk="1" hangingPunct="1"/>
            <a:r>
              <a:rPr lang="uk-UA" smtClean="0">
                <a:latin typeface="Franklin Gothic Demi" pitchFamily="34" charset="0"/>
              </a:rPr>
              <a:t>Львівський державний університет безпеки життєдіяльності</a:t>
            </a:r>
            <a:endParaRPr lang="ru-RU" smtClean="0">
              <a:latin typeface="Franklin Gothic Demi" pitchFamily="34" charset="0"/>
            </a:endParaRPr>
          </a:p>
        </p:txBody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05000"/>
            <a:ext cx="16459200" cy="681990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4400" b="1" smtClean="0">
                <a:solidFill>
                  <a:srgbClr val="FF0000"/>
                </a:solidFill>
                <a:latin typeface="Calibri" pitchFamily="34" charset="0"/>
              </a:rPr>
              <a:t>ЛЕКЦІЯ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4400" b="1" smtClean="0">
                <a:solidFill>
                  <a:srgbClr val="FF0000"/>
                </a:solidFill>
                <a:latin typeface="Calibri" pitchFamily="34" charset="0"/>
              </a:rPr>
              <a:t>з дисципліни </a:t>
            </a:r>
          </a:p>
          <a:p>
            <a:pPr marL="0" indent="0" algn="ctr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ru-RU" sz="4400" b="1" smtClean="0">
                <a:solidFill>
                  <a:srgbClr val="FF0000"/>
                </a:solidFill>
                <a:latin typeface="Calibri" pitchFamily="34" charset="0"/>
              </a:rPr>
              <a:t>«</a:t>
            </a:r>
            <a:r>
              <a:rPr lang="uk-UA" sz="4400" b="1" smtClean="0">
                <a:solidFill>
                  <a:srgbClr val="FF0000"/>
                </a:solidFill>
                <a:latin typeface="Calibri" pitchFamily="34" charset="0"/>
              </a:rPr>
              <a:t>Організація кадрової роботи»</a:t>
            </a:r>
          </a:p>
          <a:p>
            <a:pPr marL="0" indent="0" eaLnBrk="1" hangingPunct="1">
              <a:spcBef>
                <a:spcPct val="0"/>
              </a:spcBef>
              <a:buFont typeface="Wingdings" pitchFamily="2" charset="2"/>
              <a:buNone/>
            </a:pPr>
            <a:endParaRPr lang="uk-UA" sz="4400" b="1" smtClean="0">
              <a:latin typeface="Calibri" pitchFamily="34" charset="0"/>
            </a:endParaRPr>
          </a:p>
          <a:p>
            <a:pPr marL="0" indent="0" algn="ctr" eaLnBrk="1" hangingPunct="1">
              <a:spcBef>
                <a:spcPct val="0"/>
              </a:spcBef>
            </a:pPr>
            <a:r>
              <a:rPr lang="uk-UA" sz="4400" b="1" smtClean="0">
                <a:latin typeface="Calibri" pitchFamily="34" charset="0"/>
              </a:rPr>
              <a:t>Тема 1.3. Кадрова служба підприємства.</a:t>
            </a:r>
            <a:endParaRPr lang="ru-RU" sz="440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object 2"/>
          <p:cNvSpPr txBox="1">
            <a:spLocks noChangeArrowheads="1"/>
          </p:cNvSpPr>
          <p:nvPr/>
        </p:nvSpPr>
        <p:spPr bwMode="auto">
          <a:xfrm>
            <a:off x="1336675" y="2536825"/>
            <a:ext cx="15616238" cy="551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ts val="3463"/>
              </a:lnSpc>
              <a:tabLst>
                <a:tab pos="13873163" algn="l"/>
              </a:tabLst>
            </a:pPr>
            <a:r>
              <a:rPr lang="ru-RU" sz="3200" b="1">
                <a:latin typeface="Calibri" pitchFamily="34" charset="0"/>
              </a:rPr>
              <a:t>Виконанням обов’язків тимчасово відсутнього працівника </a:t>
            </a:r>
            <a:r>
              <a:rPr lang="ru-RU" sz="3200">
                <a:latin typeface="Calibri" pitchFamily="34" charset="0"/>
              </a:rPr>
              <a:t>без звільнення від</a:t>
            </a:r>
            <a:r>
              <a:rPr lang="ru-RU" sz="3200"/>
              <a:t> </a:t>
            </a:r>
            <a:r>
              <a:rPr lang="ru-RU" sz="3200">
                <a:latin typeface="Calibri" pitchFamily="34" charset="0"/>
              </a:rPr>
              <a:t>основної роботи називають </a:t>
            </a:r>
            <a:r>
              <a:rPr lang="ru-RU" sz="3200" b="1">
                <a:latin typeface="Calibri" pitchFamily="34" charset="0"/>
              </a:rPr>
              <a:t>заміну іншого працівника, відсутнього у зв’язку з хворобою, відпусткою, відрядженням </a:t>
            </a:r>
            <a:r>
              <a:rPr lang="ru-RU" sz="3200">
                <a:latin typeface="Calibri" pitchFamily="34" charset="0"/>
              </a:rPr>
              <a:t>та іншими причинами</a:t>
            </a:r>
          </a:p>
          <a:p>
            <a:pPr marL="12700">
              <a:spcBef>
                <a:spcPts val="1063"/>
              </a:spcBef>
              <a:tabLst>
                <a:tab pos="13873163" algn="l"/>
              </a:tabLst>
            </a:pPr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п. 1 Інструкції № 53</a:t>
            </a:r>
            <a:endParaRPr lang="ru-RU" sz="3200">
              <a:latin typeface="Calibri" pitchFamily="34" charset="0"/>
            </a:endParaRPr>
          </a:p>
          <a:p>
            <a:pPr marL="12700">
              <a:spcBef>
                <a:spcPts val="38"/>
              </a:spcBef>
              <a:tabLst>
                <a:tab pos="13873163" algn="l"/>
              </a:tabLst>
            </a:pPr>
            <a:endParaRPr lang="ru-RU" sz="3100"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90000"/>
              </a:lnSpc>
              <a:tabLst>
                <a:tab pos="13873163" algn="l"/>
              </a:tabLst>
            </a:pPr>
            <a:r>
              <a:rPr lang="ru-RU" sz="3200">
                <a:latin typeface="Calibri" pitchFamily="34" charset="0"/>
              </a:rPr>
              <a:t>Характеристику і визначення доплати за виконання обов'язків тимчасово відсутнього працівника містить </a:t>
            </a:r>
            <a:r>
              <a:rPr lang="ru-RU" sz="3200" b="1">
                <a:latin typeface="Calibri" pitchFamily="34" charset="0"/>
              </a:rPr>
              <a:t>Постанова № 1145 </a:t>
            </a:r>
            <a:r>
              <a:rPr lang="ru-RU" sz="3200">
                <a:latin typeface="Calibri" pitchFamily="34" charset="0"/>
              </a:rPr>
              <a:t>та </a:t>
            </a:r>
            <a:r>
              <a:rPr lang="ru-RU" sz="3200" b="1">
                <a:latin typeface="Calibri" pitchFamily="34" charset="0"/>
              </a:rPr>
              <a:t>Інструкція № 53</a:t>
            </a:r>
            <a:r>
              <a:rPr lang="ru-RU" sz="3200">
                <a:latin typeface="Calibri" pitchFamily="34" charset="0"/>
              </a:rPr>
              <a:t>, які продовжують діяти</a:t>
            </a:r>
            <a:r>
              <a:rPr lang="ru-RU" sz="3200"/>
              <a:t> </a:t>
            </a:r>
            <a:r>
              <a:rPr lang="ru-RU" sz="3200">
                <a:latin typeface="Calibri" pitchFamily="34" charset="0"/>
              </a:rPr>
              <a:t>у частині тих пунктів, що містять загальні норми та принципи таких форм роботи та при визначенні понять КЗпП.</a:t>
            </a:r>
          </a:p>
          <a:p>
            <a:pPr marL="12700">
              <a:spcBef>
                <a:spcPts val="1538"/>
              </a:spcBef>
              <a:tabLst>
                <a:tab pos="13873163" algn="l"/>
              </a:tabLst>
            </a:pPr>
            <a:r>
              <a:rPr lang="ru-RU" sz="2500" i="1">
                <a:solidFill>
                  <a:srgbClr val="7E7E7E"/>
                </a:solidFill>
                <a:latin typeface="Calibri" pitchFamily="34" charset="0"/>
              </a:rPr>
              <a:t>лист Мінсоцполітики від 29.04.2013 р. № 61/06/186-13, листи	Мінпраці від 25.03.2010 р.</a:t>
            </a:r>
            <a:endParaRPr lang="ru-RU" sz="2500">
              <a:latin typeface="Calibri" pitchFamily="34" charset="0"/>
            </a:endParaRPr>
          </a:p>
          <a:p>
            <a:pPr marL="12700">
              <a:tabLst>
                <a:tab pos="13873163" algn="l"/>
              </a:tabLst>
            </a:pPr>
            <a:r>
              <a:rPr lang="ru-RU" sz="2500" i="1">
                <a:solidFill>
                  <a:srgbClr val="7E7E7E"/>
                </a:solidFill>
                <a:latin typeface="Calibri" pitchFamily="34" charset="0"/>
              </a:rPr>
              <a:t>№ 319/13/84-10, від 10.02.2010 р. № 125/13/84-10</a:t>
            </a:r>
            <a:endParaRPr lang="ru-RU" sz="2500">
              <a:latin typeface="Calibri" pitchFamily="34" charset="0"/>
            </a:endParaRPr>
          </a:p>
        </p:txBody>
      </p:sp>
      <p:sp>
        <p:nvSpPr>
          <p:cNvPr id="21506" name="object 3"/>
          <p:cNvSpPr txBox="1">
            <a:spLocks noChangeArrowheads="1"/>
          </p:cNvSpPr>
          <p:nvPr/>
        </p:nvSpPr>
        <p:spPr bwMode="auto">
          <a:xfrm>
            <a:off x="1371600" y="911225"/>
            <a:ext cx="151638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5475"/>
              </a:lnSpc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 ВИКОНАННЯ ОБОВ'ЯЗКІВ:</a:t>
            </a:r>
            <a:endParaRPr lang="ru-RU" sz="4800">
              <a:latin typeface="Calibri" pitchFamily="34" charset="0"/>
            </a:endParaRPr>
          </a:p>
          <a:p>
            <a:pPr algn="ctr">
              <a:lnSpc>
                <a:spcPts val="5475"/>
              </a:lnSpc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НОРМАТИВНЕ ПІДҐРУНТЯ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object 2"/>
          <p:cNvSpPr txBox="1">
            <a:spLocks noChangeArrowheads="1"/>
          </p:cNvSpPr>
          <p:nvPr/>
        </p:nvSpPr>
        <p:spPr bwMode="auto">
          <a:xfrm>
            <a:off x="1336675" y="1809750"/>
            <a:ext cx="14679613" cy="720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/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Ст. 105 КЗпП</a:t>
            </a:r>
            <a:endParaRPr lang="ru-RU" sz="3200">
              <a:latin typeface="Calibri" pitchFamily="34" charset="0"/>
            </a:endParaRPr>
          </a:p>
          <a:p>
            <a:pPr marL="12700">
              <a:lnSpc>
                <a:spcPts val="3463"/>
              </a:lnSpc>
              <a:spcBef>
                <a:spcPts val="1550"/>
              </a:spcBef>
            </a:pPr>
            <a:r>
              <a:rPr lang="ru-RU" sz="3200" b="1">
                <a:latin typeface="Calibri" pitchFamily="34" charset="0"/>
              </a:rPr>
              <a:t>Оплата праці при суміщенні професій (посад) і виконанні обов'язків тимчасово відсутнього працівника</a:t>
            </a:r>
            <a:endParaRPr lang="ru-RU" sz="3200">
              <a:latin typeface="Calibri" pitchFamily="34" charset="0"/>
            </a:endParaRPr>
          </a:p>
          <a:p>
            <a:pPr marL="12700"/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90000"/>
              </a:lnSpc>
              <a:spcBef>
                <a:spcPts val="2725"/>
              </a:spcBef>
            </a:pPr>
            <a:r>
              <a:rPr lang="ru-RU" sz="3200" b="1">
                <a:latin typeface="Calibri" pitchFamily="34" charset="0"/>
              </a:rPr>
              <a:t>Працівникам, які виконують </a:t>
            </a:r>
            <a:r>
              <a:rPr lang="ru-RU" sz="3200">
                <a:latin typeface="Calibri" pitchFamily="34" charset="0"/>
              </a:rPr>
              <a:t>на тому ж підприємстві, в установі, організації поряд з своєю основною роботою, обумовленою трудовим договором, додаткову роботу за іншою професією (посадою) </a:t>
            </a:r>
            <a:r>
              <a:rPr lang="ru-RU" sz="3200" b="1">
                <a:latin typeface="Calibri" pitchFamily="34" charset="0"/>
              </a:rPr>
              <a:t>або обов'язки тимчасово відсутнього працівника без звільнення від своєї основної роботи</a:t>
            </a:r>
            <a:r>
              <a:rPr lang="ru-RU" sz="3200">
                <a:latin typeface="Calibri" pitchFamily="34" charset="0"/>
              </a:rPr>
              <a:t>, </a:t>
            </a:r>
            <a:r>
              <a:rPr lang="ru-RU" sz="3200" b="1">
                <a:latin typeface="Calibri" pitchFamily="34" charset="0"/>
              </a:rPr>
              <a:t>провадиться доплата за </a:t>
            </a:r>
            <a:r>
              <a:rPr lang="ru-RU" sz="3200">
                <a:latin typeface="Calibri" pitchFamily="34" charset="0"/>
              </a:rPr>
              <a:t>суміщення професій (посад) або </a:t>
            </a:r>
            <a:r>
              <a:rPr lang="ru-RU" sz="3200" b="1">
                <a:latin typeface="Calibri" pitchFamily="34" charset="0"/>
              </a:rPr>
              <a:t>виконання обов'язків тимчасово відсутнього працівника.</a:t>
            </a:r>
            <a:endParaRPr lang="ru-RU" sz="3200">
              <a:latin typeface="Calibri" pitchFamily="34" charset="0"/>
            </a:endParaRPr>
          </a:p>
          <a:p>
            <a:pPr marL="12700"/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ts val="3650"/>
              </a:lnSpc>
              <a:spcBef>
                <a:spcPts val="2388"/>
              </a:spcBef>
            </a:pPr>
            <a:r>
              <a:rPr lang="ru-RU" sz="3200" b="1">
                <a:latin typeface="Calibri" pitchFamily="34" charset="0"/>
              </a:rPr>
              <a:t>Розміри доплат </a:t>
            </a:r>
            <a:r>
              <a:rPr lang="ru-RU" sz="3200">
                <a:latin typeface="Calibri" pitchFamily="34" charset="0"/>
              </a:rPr>
              <a:t>за суміщення професій (посад) або виконання обов'язків тимчасово</a:t>
            </a:r>
            <a:r>
              <a:rPr lang="ru-RU" sz="3200"/>
              <a:t> </a:t>
            </a:r>
            <a:r>
              <a:rPr lang="ru-RU" sz="3200">
                <a:latin typeface="Calibri" pitchFamily="34" charset="0"/>
              </a:rPr>
              <a:t>відсутнього працівника </a:t>
            </a:r>
            <a:r>
              <a:rPr lang="ru-RU" sz="3200" b="1">
                <a:latin typeface="Calibri" pitchFamily="34" charset="0"/>
              </a:rPr>
              <a:t>встановлюються на умовах, передбачених</a:t>
            </a:r>
            <a:r>
              <a:rPr lang="ru-RU" sz="3200" b="1"/>
              <a:t> </a:t>
            </a:r>
            <a:r>
              <a:rPr lang="ru-RU" sz="3200" b="1">
                <a:latin typeface="Calibri" pitchFamily="34" charset="0"/>
              </a:rPr>
              <a:t>у колективному договорі.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23554" name="object 3"/>
          <p:cNvSpPr txBox="1">
            <a:spLocks noChangeArrowheads="1"/>
          </p:cNvSpPr>
          <p:nvPr/>
        </p:nvSpPr>
        <p:spPr bwMode="auto">
          <a:xfrm>
            <a:off x="1066800" y="342900"/>
            <a:ext cx="162306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3455988" algn="l"/>
                <a:tab pos="14077950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ВИКОНАННЯ ОБОВ'ЯЗКІВ – </a:t>
            </a:r>
            <a:r>
              <a:rPr lang="ru-RU" sz="4800" b="1">
                <a:solidFill>
                  <a:srgbClr val="ED3435"/>
                </a:solidFill>
              </a:rPr>
              <a:t>Д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ОДАТКОВА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ОПЛАТА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object 2"/>
          <p:cNvSpPr txBox="1">
            <a:spLocks noChangeArrowheads="1"/>
          </p:cNvSpPr>
          <p:nvPr/>
        </p:nvSpPr>
        <p:spPr bwMode="auto">
          <a:xfrm>
            <a:off x="1449388" y="1793875"/>
            <a:ext cx="15595600" cy="808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ts val="3025"/>
              </a:lnSpc>
            </a:pPr>
            <a:r>
              <a:rPr lang="ru-RU" sz="2800" b="1">
                <a:latin typeface="Calibri" pitchFamily="34" charset="0"/>
              </a:rPr>
              <a:t>Загальні підходи</a:t>
            </a:r>
            <a:r>
              <a:rPr lang="ru-RU" sz="2800">
                <a:latin typeface="Calibri" pitchFamily="34" charset="0"/>
              </a:rPr>
              <a:t>, яких потрібно дотримуватися під час встановлення доплати за виконання обов'язків тимчасово відсутнього працівника такі:</a:t>
            </a:r>
          </a:p>
          <a:p>
            <a:pPr marL="12700">
              <a:spcBef>
                <a:spcPts val="1125"/>
              </a:spcBef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така додаткова робота допускається </a:t>
            </a:r>
            <a:r>
              <a:rPr lang="ru-RU" sz="2800" b="1">
                <a:latin typeface="Calibri" pitchFamily="34" charset="0"/>
              </a:rPr>
              <a:t>за згодою </a:t>
            </a:r>
            <a:r>
              <a:rPr lang="ru-RU" sz="2800">
                <a:latin typeface="Calibri" pitchFamily="34" charset="0"/>
              </a:rPr>
              <a:t>працівника;</a:t>
            </a:r>
          </a:p>
          <a:p>
            <a:pPr marL="12700">
              <a:spcBef>
                <a:spcPts val="1163"/>
              </a:spcBef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виконується </a:t>
            </a:r>
            <a:r>
              <a:rPr lang="ru-RU" sz="2800" b="1">
                <a:latin typeface="Calibri" pitchFamily="34" charset="0"/>
              </a:rPr>
              <a:t>протягом тривалості основного робочого часу</a:t>
            </a:r>
            <a:r>
              <a:rPr lang="ru-RU" sz="2800">
                <a:latin typeface="Calibri" pitchFamily="34" charset="0"/>
              </a:rPr>
              <a:t>;</a:t>
            </a:r>
          </a:p>
          <a:p>
            <a:pPr marL="12700">
              <a:lnSpc>
                <a:spcPts val="3025"/>
              </a:lnSpc>
              <a:spcBef>
                <a:spcPts val="1550"/>
              </a:spcBef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така робота має бути економічно виправдана та не призводити до погіршення роботи за основною посадою;</a:t>
            </a:r>
          </a:p>
          <a:p>
            <a:pPr marL="12700">
              <a:lnSpc>
                <a:spcPts val="3025"/>
              </a:lnSpc>
              <a:spcBef>
                <a:spcPts val="1500"/>
              </a:spcBef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рішення </a:t>
            </a:r>
            <a:r>
              <a:rPr lang="ru-RU" sz="2800" b="1">
                <a:latin typeface="Calibri" pitchFamily="34" charset="0"/>
              </a:rPr>
              <a:t>про конкретний розмір доплати приймається роботодавцем </a:t>
            </a:r>
            <a:r>
              <a:rPr lang="ru-RU" sz="2800">
                <a:latin typeface="Calibri" pitchFamily="34" charset="0"/>
              </a:rPr>
              <a:t>залежно від складності, характеру, обсягу виконуваних робіт, витрат основного робочого часу;</a:t>
            </a:r>
          </a:p>
          <a:p>
            <a:pPr marL="12700">
              <a:lnSpc>
                <a:spcPts val="3200"/>
              </a:lnSpc>
              <a:spcBef>
                <a:spcPts val="1125"/>
              </a:spcBef>
              <a:buFont typeface="Arial" charset="0"/>
              <a:buChar char="•"/>
            </a:pPr>
            <a:r>
              <a:rPr lang="ru-RU" sz="2800" b="1">
                <a:latin typeface="Calibri" pitchFamily="34" charset="0"/>
              </a:rPr>
              <a:t>порядок встановлення і розміри доплати визначають у колективному договорі </a:t>
            </a:r>
            <a:r>
              <a:rPr lang="ru-RU" sz="2800">
                <a:latin typeface="Calibri" pitchFamily="34" charset="0"/>
              </a:rPr>
              <a:t>чи в положенні</a:t>
            </a:r>
          </a:p>
          <a:p>
            <a:pPr marL="12700">
              <a:lnSpc>
                <a:spcPts val="3200"/>
              </a:lnSpc>
            </a:pPr>
            <a:r>
              <a:rPr lang="ru-RU" sz="2800">
                <a:latin typeface="Calibri" pitchFamily="34" charset="0"/>
              </a:rPr>
              <a:t>про оплату праці;</a:t>
            </a:r>
          </a:p>
          <a:p>
            <a:pPr marL="12700">
              <a:lnSpc>
                <a:spcPts val="3188"/>
              </a:lnSpc>
              <a:spcBef>
                <a:spcPts val="1163"/>
              </a:spcBef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в наказі про встановлення доплати потрібно </a:t>
            </a:r>
            <a:r>
              <a:rPr lang="ru-RU" sz="2800" b="1">
                <a:latin typeface="Calibri" pitchFamily="34" charset="0"/>
              </a:rPr>
              <a:t>чітко визначити, який обсяг додаткової роботи</a:t>
            </a:r>
            <a:r>
              <a:rPr lang="ru-RU" sz="2800" b="1"/>
              <a:t> </a:t>
            </a:r>
            <a:r>
              <a:rPr lang="ru-RU" sz="2800">
                <a:latin typeface="Calibri" pitchFamily="34" charset="0"/>
              </a:rPr>
              <a:t>(обов’язків) має виконувати працівник;</a:t>
            </a:r>
          </a:p>
          <a:p>
            <a:pPr marL="12700">
              <a:lnSpc>
                <a:spcPts val="3200"/>
              </a:lnSpc>
              <a:spcBef>
                <a:spcPts val="1163"/>
              </a:spcBef>
              <a:buFont typeface="Arial" charset="0"/>
              <a:buChar char="•"/>
            </a:pPr>
            <a:r>
              <a:rPr lang="ru-RU" sz="2800">
                <a:latin typeface="Calibri" pitchFamily="34" charset="0"/>
              </a:rPr>
              <a:t>доплати можуть установлюватися – </a:t>
            </a:r>
            <a:r>
              <a:rPr lang="ru-RU" sz="2800" b="1">
                <a:latin typeface="Calibri" pitchFamily="34" charset="0"/>
              </a:rPr>
              <a:t>до 100% </a:t>
            </a:r>
            <a:r>
              <a:rPr lang="ru-RU" sz="2800">
                <a:latin typeface="Calibri" pitchFamily="34" charset="0"/>
              </a:rPr>
              <a:t>тарифної ставки (окладу)</a:t>
            </a:r>
          </a:p>
          <a:p>
            <a:pPr marL="12700">
              <a:lnSpc>
                <a:spcPts val="3200"/>
              </a:lnSpc>
            </a:pPr>
            <a:r>
              <a:rPr lang="ru-RU" sz="2800" b="1">
                <a:latin typeface="Calibri" pitchFamily="34" charset="0"/>
              </a:rPr>
              <a:t>посадового окладу тимчасово відсутнього працівника</a:t>
            </a:r>
            <a:r>
              <a:rPr lang="ru-RU" sz="2800">
                <a:latin typeface="Calibri" pitchFamily="34" charset="0"/>
              </a:rPr>
              <a:t>;</a:t>
            </a:r>
          </a:p>
          <a:p>
            <a:pPr marL="12700">
              <a:lnSpc>
                <a:spcPts val="3025"/>
              </a:lnSpc>
              <a:spcBef>
                <a:spcPts val="1550"/>
              </a:spcBef>
              <a:buFont typeface="Arial" charset="0"/>
              <a:buChar char="•"/>
            </a:pPr>
            <a:r>
              <a:rPr lang="ru-RU" sz="2800" b="1">
                <a:latin typeface="Calibri" pitchFamily="34" charset="0"/>
              </a:rPr>
              <a:t>поєднання посад </a:t>
            </a:r>
            <a:r>
              <a:rPr lang="ru-RU" sz="2800">
                <a:latin typeface="Calibri" pitchFamily="34" charset="0"/>
              </a:rPr>
              <a:t>(професій) відбувається </a:t>
            </a:r>
            <a:r>
              <a:rPr lang="ru-RU" sz="2800" b="1">
                <a:latin typeface="Calibri" pitchFamily="34" charset="0"/>
              </a:rPr>
              <a:t>у межах однієї категорії </a:t>
            </a:r>
            <a:r>
              <a:rPr lang="ru-RU" sz="2800">
                <a:latin typeface="Calibri" pitchFamily="34" charset="0"/>
              </a:rPr>
              <a:t>персоналу (спеціалісти, фахівці, службовці, технічні працівники, робітники).</a:t>
            </a:r>
          </a:p>
        </p:txBody>
      </p:sp>
      <p:sp>
        <p:nvSpPr>
          <p:cNvPr id="25602" name="object 3"/>
          <p:cNvSpPr txBox="1">
            <a:spLocks noChangeArrowheads="1"/>
          </p:cNvSpPr>
          <p:nvPr/>
        </p:nvSpPr>
        <p:spPr bwMode="auto">
          <a:xfrm>
            <a:off x="1377950" y="419100"/>
            <a:ext cx="1554162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3455988" algn="l"/>
                <a:tab pos="10394950" algn="l"/>
                <a:tab pos="13047663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ВИКОНАННЯ ОБОВ'ЯЗКІВ: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ЗАГАЛЬНІ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ПІДХОДИ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objec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55588" indent="0" eaLnBrk="1" hangingPunct="1">
              <a:lnSpc>
                <a:spcPts val="3650"/>
              </a:lnSpc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Під час встановлення доплати за виконання обов’язків тимчасово відсутнього працівника</a:t>
            </a:r>
          </a:p>
          <a:p>
            <a:pPr marL="255588" indent="0" eaLnBrk="1" hangingPunct="1">
              <a:lnSpc>
                <a:spcPts val="3650"/>
              </a:lnSpc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слід врахувати наступне:</a:t>
            </a:r>
          </a:p>
          <a:p>
            <a:pPr marL="255588" indent="0" eaLnBrk="1" hangingPunct="1">
              <a:lnSpc>
                <a:spcPts val="3463"/>
              </a:lnSpc>
              <a:spcBef>
                <a:spcPts val="1550"/>
              </a:spcBef>
              <a:buFontTx/>
              <a:buChar char="•"/>
            </a:pPr>
            <a:r>
              <a:rPr lang="ru-RU" smtClean="0">
                <a:latin typeface="Calibri" pitchFamily="34" charset="0"/>
              </a:rPr>
              <a:t>не передбачається звільнення від основної роботи – така додаткова робота виконується поряд з основною роботою;</a:t>
            </a:r>
          </a:p>
          <a:p>
            <a:pPr marL="255588" indent="0" eaLnBrk="1" hangingPunct="1">
              <a:spcBef>
                <a:spcPts val="1063"/>
              </a:spcBef>
              <a:buFontTx/>
              <a:buChar char="•"/>
            </a:pPr>
            <a:r>
              <a:rPr lang="ru-RU" smtClean="0">
                <a:latin typeface="Calibri" pitchFamily="34" charset="0"/>
              </a:rPr>
              <a:t>ця доплата </a:t>
            </a:r>
            <a:r>
              <a:rPr lang="ru-RU" b="1" smtClean="0">
                <a:latin typeface="Calibri" pitchFamily="34" charset="0"/>
              </a:rPr>
              <a:t>не встановлюється за вакантними посадами</a:t>
            </a:r>
            <a:r>
              <a:rPr lang="ru-RU" smtClean="0">
                <a:latin typeface="Calibri" pitchFamily="34" charset="0"/>
              </a:rPr>
              <a:t>;</a:t>
            </a:r>
          </a:p>
          <a:p>
            <a:pPr marL="255588" indent="0" eaLnBrk="1" hangingPunct="1">
              <a:lnSpc>
                <a:spcPts val="3463"/>
              </a:lnSpc>
              <a:spcBef>
                <a:spcPts val="1550"/>
              </a:spcBef>
              <a:buFontTx/>
              <a:buChar char="•"/>
            </a:pPr>
            <a:r>
              <a:rPr lang="ru-RU" smtClean="0">
                <a:latin typeface="Calibri" pitchFamily="34" charset="0"/>
              </a:rPr>
              <a:t>її встановлюють у випадку, коли </a:t>
            </a:r>
            <a:r>
              <a:rPr lang="ru-RU" b="1" smtClean="0">
                <a:latin typeface="Calibri" pitchFamily="34" charset="0"/>
              </a:rPr>
              <a:t>за відсутнім працівником зберігається місце роботи й посада</a:t>
            </a:r>
            <a:r>
              <a:rPr lang="ru-RU" smtClean="0">
                <a:latin typeface="Calibri" pitchFamily="34" charset="0"/>
              </a:rPr>
              <a:t>;</a:t>
            </a:r>
          </a:p>
          <a:p>
            <a:pPr marL="255588" indent="0" eaLnBrk="1" hangingPunct="1">
              <a:spcBef>
                <a:spcPts val="1063"/>
              </a:spcBef>
              <a:buFontTx/>
              <a:buChar char="•"/>
            </a:pPr>
            <a:r>
              <a:rPr lang="ru-RU" b="1" smtClean="0">
                <a:latin typeface="Calibri" pitchFamily="34" charset="0"/>
              </a:rPr>
              <a:t>розмір доплати прямо залежить від обсягу </a:t>
            </a:r>
            <a:r>
              <a:rPr lang="ru-RU" smtClean="0">
                <a:latin typeface="Calibri" pitchFamily="34" charset="0"/>
              </a:rPr>
              <a:t>виконуваних обов’язків (робіт)</a:t>
            </a:r>
          </a:p>
          <a:p>
            <a:pPr marL="255588" indent="0" eaLnBrk="1" hangingPunct="1">
              <a:lnSpc>
                <a:spcPts val="3463"/>
              </a:lnSpc>
              <a:spcBef>
                <a:spcPts val="1550"/>
              </a:spcBef>
              <a:buFontTx/>
              <a:buChar char="•"/>
            </a:pPr>
            <a:r>
              <a:rPr lang="ru-RU" b="1" smtClean="0">
                <a:latin typeface="Calibri" pitchFamily="34" charset="0"/>
              </a:rPr>
              <a:t>у колективному договорі визначають </a:t>
            </a:r>
            <a:r>
              <a:rPr lang="ru-RU" smtClean="0">
                <a:latin typeface="Calibri" pitchFamily="34" charset="0"/>
              </a:rPr>
              <a:t>лише </a:t>
            </a:r>
            <a:r>
              <a:rPr lang="ru-RU" b="1" smtClean="0">
                <a:latin typeface="Calibri" pitchFamily="34" charset="0"/>
              </a:rPr>
              <a:t>порядок встановлення доплати</a:t>
            </a:r>
            <a:r>
              <a:rPr lang="ru-RU" smtClean="0">
                <a:latin typeface="Calibri" pitchFamily="34" charset="0"/>
              </a:rPr>
              <a:t>, а конкретний розмір доплати вказується в наказі про її призначення залежно від обсягу виконуваних робіт (обов’язків).</a:t>
            </a:r>
          </a:p>
        </p:txBody>
      </p:sp>
      <p:sp>
        <p:nvSpPr>
          <p:cNvPr id="27650" name="object 3"/>
          <p:cNvSpPr txBox="1">
            <a:spLocks noChangeArrowheads="1"/>
          </p:cNvSpPr>
          <p:nvPr/>
        </p:nvSpPr>
        <p:spPr bwMode="auto">
          <a:xfrm>
            <a:off x="457200" y="419100"/>
            <a:ext cx="17378363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3454400" algn="l"/>
                <a:tab pos="6943725" algn="l"/>
                <a:tab pos="10388600" algn="l"/>
                <a:tab pos="14760575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ВИКОНАННЯ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ОБОВ'ЯЗКІВ: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ВСТАНОВЛЕННЯ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ДОПЛАТИ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object 2"/>
          <p:cNvSpPr txBox="1">
            <a:spLocks noChangeArrowheads="1"/>
          </p:cNvSpPr>
          <p:nvPr/>
        </p:nvSpPr>
        <p:spPr bwMode="auto">
          <a:xfrm>
            <a:off x="1501775" y="2970213"/>
            <a:ext cx="15484475" cy="450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ct val="90000"/>
              </a:lnSpc>
              <a:tabLst>
                <a:tab pos="5434013" algn="l"/>
                <a:tab pos="10614025" algn="l"/>
              </a:tabLst>
            </a:pPr>
            <a:r>
              <a:rPr lang="ru-RU" sz="3200" b="1" i="1">
                <a:latin typeface="Calibri" pitchFamily="34" charset="0"/>
              </a:rPr>
              <a:t>Ситуація 1</a:t>
            </a:r>
            <a:r>
              <a:rPr lang="ru-RU" sz="3200">
                <a:latin typeface="Calibri" pitchFamily="34" charset="0"/>
              </a:rPr>
              <a:t>. </a:t>
            </a:r>
            <a:r>
              <a:rPr lang="ru-RU" sz="3200" i="1">
                <a:latin typeface="Calibri" pitchFamily="34" charset="0"/>
              </a:rPr>
              <a:t>На час відпустки касира (з 01 по 24 липня 2020	р.) бухгалтеру за наказом керівника встановили доплату за виконання обов’язків тимчасово відсутнього касира в розмірі 100% окладу касира.	Посадовий оклад бухгалтера – 10 000 грн., а оклад касира – 6 900 грн.</a:t>
            </a:r>
            <a:endParaRPr lang="ru-RU" sz="3200">
              <a:latin typeface="Calibri" pitchFamily="34" charset="0"/>
            </a:endParaRPr>
          </a:p>
          <a:p>
            <a:pPr marL="12700">
              <a:tabLst>
                <a:tab pos="5434013" algn="l"/>
                <a:tab pos="10614025" algn="l"/>
              </a:tabLst>
            </a:pPr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marL="12700">
              <a:spcBef>
                <a:spcPts val="2388"/>
              </a:spcBef>
              <a:tabLst>
                <a:tab pos="5434013" algn="l"/>
                <a:tab pos="10614025" algn="l"/>
              </a:tabLst>
            </a:pPr>
            <a:r>
              <a:rPr lang="ru-RU" sz="3200">
                <a:latin typeface="Calibri" pitchFamily="34" charset="0"/>
              </a:rPr>
              <a:t>На бухгалтера, як правило, покладають усі обов’язки касира.</a:t>
            </a:r>
          </a:p>
          <a:p>
            <a:pPr marL="12700">
              <a:lnSpc>
                <a:spcPct val="90000"/>
              </a:lnSpc>
              <a:spcBef>
                <a:spcPts val="1500"/>
              </a:spcBef>
              <a:tabLst>
                <a:tab pos="5434013" algn="l"/>
                <a:tab pos="10614025" algn="l"/>
              </a:tabLst>
            </a:pPr>
            <a:r>
              <a:rPr lang="ru-RU" sz="3200">
                <a:latin typeface="Calibri" pitchFamily="34" charset="0"/>
              </a:rPr>
              <a:t>Для виконання обов’язків касира з бухгалтером потрібно	укласти договір про індивідуальну повну матеріальну відповідальність, оскільки посаду касира включено до </a:t>
            </a:r>
            <a:r>
              <a:rPr lang="ru-RU" sz="3200" b="1">
                <a:latin typeface="Calibri" pitchFamily="34" charset="0"/>
              </a:rPr>
              <a:t>Переліку № 447 </a:t>
            </a:r>
            <a:r>
              <a:rPr lang="ru-RU" sz="3200">
                <a:latin typeface="Calibri" pitchFamily="34" charset="0"/>
              </a:rPr>
              <a:t>(лист Мінсоцполітики від 29.04.2013 р. № 61/06/186-13).</a:t>
            </a:r>
          </a:p>
        </p:txBody>
      </p:sp>
      <p:sp>
        <p:nvSpPr>
          <p:cNvPr id="29698" name="object 3"/>
          <p:cNvSpPr txBox="1">
            <a:spLocks noChangeArrowheads="1"/>
          </p:cNvSpPr>
          <p:nvPr/>
        </p:nvSpPr>
        <p:spPr bwMode="auto">
          <a:xfrm>
            <a:off x="4114800" y="495300"/>
            <a:ext cx="10267950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5475"/>
              </a:lnSpc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 ВИКОНАННЯ ОБОВ'ЯЗКІВ:</a:t>
            </a:r>
            <a:endParaRPr lang="ru-RU" sz="4800">
              <a:latin typeface="Calibri" pitchFamily="34" charset="0"/>
            </a:endParaRPr>
          </a:p>
          <a:p>
            <a:pPr algn="ctr">
              <a:lnSpc>
                <a:spcPts val="5475"/>
              </a:lnSpc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ВСТАНОВЛЕННЯ	ДОПЛАТИ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object 2"/>
          <p:cNvSpPr txBox="1">
            <a:spLocks noChangeArrowheads="1"/>
          </p:cNvSpPr>
          <p:nvPr/>
        </p:nvSpPr>
        <p:spPr bwMode="auto">
          <a:xfrm>
            <a:off x="1873250" y="3395663"/>
            <a:ext cx="14800263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ts val="3463"/>
              </a:lnSpc>
              <a:tabLst>
                <a:tab pos="8050213" algn="l"/>
              </a:tabLst>
            </a:pPr>
            <a:r>
              <a:rPr lang="ru-RU" sz="3200">
                <a:latin typeface="Calibri" pitchFamily="34" charset="0"/>
              </a:rPr>
              <a:t>Доплату за виконання обов'язків тимчасово відсутнього працівника рахують за дні, коли бухгалтер виконував обов’язки касира ─	виходячи із посадового окладу касира.</a:t>
            </a:r>
          </a:p>
          <a:p>
            <a:pPr marL="12700">
              <a:lnSpc>
                <a:spcPts val="3463"/>
              </a:lnSpc>
              <a:spcBef>
                <a:spcPts val="1500"/>
              </a:spcBef>
              <a:tabLst>
                <a:tab pos="8050213" algn="l"/>
              </a:tabLst>
            </a:pPr>
            <a:r>
              <a:rPr lang="ru-RU" sz="3200">
                <a:latin typeface="Calibri" pitchFamily="34" charset="0"/>
              </a:rPr>
              <a:t>За липень 2020 бухгалтеру потрібно нарахувати 100%-ву доплату за виконання обов’язків касира за 18 р. дн., що припадають на період з 01 по 24 липня 2020 р.:</a:t>
            </a:r>
          </a:p>
          <a:p>
            <a:pPr marL="12700">
              <a:spcBef>
                <a:spcPts val="1063"/>
              </a:spcBef>
              <a:tabLst>
                <a:tab pos="8050213" algn="l"/>
              </a:tabLst>
            </a:pPr>
            <a:r>
              <a:rPr lang="ru-RU" sz="3200">
                <a:latin typeface="Calibri" pitchFamily="34" charset="0"/>
              </a:rPr>
              <a:t>6 900 грн. : 23 </a:t>
            </a:r>
            <a:r>
              <a:rPr lang="ru-RU" sz="3200"/>
              <a:t>к</a:t>
            </a:r>
            <a:r>
              <a:rPr lang="ru-RU" sz="3200">
                <a:latin typeface="Calibri" pitchFamily="34" charset="0"/>
              </a:rPr>
              <a:t>. дн. х 18 р. дн. = 5 400 грн.</a:t>
            </a:r>
          </a:p>
        </p:txBody>
      </p:sp>
      <p:sp>
        <p:nvSpPr>
          <p:cNvPr id="31746" name="object 3"/>
          <p:cNvSpPr txBox="1">
            <a:spLocks noChangeArrowheads="1"/>
          </p:cNvSpPr>
          <p:nvPr/>
        </p:nvSpPr>
        <p:spPr bwMode="auto">
          <a:xfrm>
            <a:off x="4011613" y="1238250"/>
            <a:ext cx="10267950" cy="129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5475"/>
              </a:lnSpc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 ВИКОНАННЯ ОБОВ'ЯЗКІВ:</a:t>
            </a:r>
            <a:endParaRPr lang="ru-RU" sz="4800">
              <a:latin typeface="Calibri" pitchFamily="34" charset="0"/>
            </a:endParaRPr>
          </a:p>
          <a:p>
            <a:pPr algn="ctr">
              <a:lnSpc>
                <a:spcPts val="5475"/>
              </a:lnSpc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ВСТАНОВЛЕННЯ	ДОПЛАТИ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object 2"/>
          <p:cNvSpPr txBox="1">
            <a:spLocks noChangeArrowheads="1"/>
          </p:cNvSpPr>
          <p:nvPr/>
        </p:nvSpPr>
        <p:spPr bwMode="auto">
          <a:xfrm>
            <a:off x="1600200" y="2698750"/>
            <a:ext cx="15176500" cy="602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ct val="90000"/>
              </a:lnSpc>
            </a:pPr>
            <a:r>
              <a:rPr lang="ru-RU" sz="3200" b="1" i="1">
                <a:latin typeface="Calibri" pitchFamily="34" charset="0"/>
              </a:rPr>
              <a:t>Ситуація 2</a:t>
            </a:r>
            <a:r>
              <a:rPr lang="ru-RU" sz="3200">
                <a:latin typeface="Calibri" pitchFamily="34" charset="0"/>
              </a:rPr>
              <a:t>. </a:t>
            </a:r>
            <a:r>
              <a:rPr lang="ru-RU" sz="3200" i="1">
                <a:latin typeface="Calibri" pitchFamily="34" charset="0"/>
              </a:rPr>
              <a:t>На час хвороби провідного економіста із збуту (з 06 по 24 липня 2020 р.) його обов’язки розподілили між економістом 1 категорії та маркетологом, встановивши за наказом керівника доплату за виконання обов’язків тимчасово відсутнього колеги по 50% його посадового окладу.</a:t>
            </a:r>
            <a:endParaRPr lang="ru-RU" sz="3200">
              <a:latin typeface="Calibri" pitchFamily="34" charset="0"/>
            </a:endParaRPr>
          </a:p>
          <a:p>
            <a:pPr marL="12700">
              <a:lnSpc>
                <a:spcPts val="3650"/>
              </a:lnSpc>
              <a:spcBef>
                <a:spcPts val="1113"/>
              </a:spcBef>
            </a:pPr>
            <a:r>
              <a:rPr lang="ru-RU" sz="3200" i="1">
                <a:latin typeface="Calibri" pitchFamily="34" charset="0"/>
              </a:rPr>
              <a:t>Посадовий оклад відсутнього провідного економіста із збуту	– 11 000 грн.,</a:t>
            </a:r>
            <a:endParaRPr lang="ru-RU" sz="3200">
              <a:latin typeface="Calibri" pitchFamily="34" charset="0"/>
            </a:endParaRPr>
          </a:p>
          <a:p>
            <a:pPr marL="12700">
              <a:lnSpc>
                <a:spcPts val="3650"/>
              </a:lnSpc>
            </a:pPr>
            <a:r>
              <a:rPr lang="ru-RU" sz="3200" i="1">
                <a:latin typeface="Calibri" pitchFamily="34" charset="0"/>
              </a:rPr>
              <a:t>економіста 1 категорії	– 10 000 грн., маркетолога – 9 500 грн.</a:t>
            </a:r>
            <a:endParaRPr lang="ru-RU" sz="3200">
              <a:latin typeface="Calibri" pitchFamily="34" charset="0"/>
            </a:endParaRPr>
          </a:p>
          <a:p>
            <a:pPr marL="12700">
              <a:lnSpc>
                <a:spcPts val="3463"/>
              </a:lnSpc>
              <a:spcBef>
                <a:spcPts val="1550"/>
              </a:spcBef>
            </a:pPr>
            <a:r>
              <a:rPr lang="ru-RU" sz="3200">
                <a:latin typeface="Calibri" pitchFamily="34" charset="0"/>
              </a:rPr>
              <a:t>Загальна сума доплати за виконання обов’язків тимчасово відсутнього працівника не може перевищувати 100% посадового окладу провідного економіста.</a:t>
            </a:r>
          </a:p>
          <a:p>
            <a:pPr marL="12700">
              <a:lnSpc>
                <a:spcPts val="3463"/>
              </a:lnSpc>
              <a:spcBef>
                <a:spcPts val="1500"/>
              </a:spcBef>
            </a:pPr>
            <a:r>
              <a:rPr lang="ru-RU" sz="3200">
                <a:latin typeface="Calibri" pitchFamily="34" charset="0"/>
              </a:rPr>
              <a:t>За 15 р. дн., що припадають на період з 06 по 24 липня 2020 р., обом працівникам (економісту 1 категорії та маркетологу) мають нарахувати доплату у розмірі:</a:t>
            </a:r>
          </a:p>
          <a:p>
            <a:pPr marL="12700">
              <a:spcBef>
                <a:spcPts val="1063"/>
              </a:spcBef>
            </a:pPr>
            <a:r>
              <a:rPr lang="ru-RU" sz="3200">
                <a:latin typeface="Calibri" pitchFamily="34" charset="0"/>
              </a:rPr>
              <a:t>(11 000 грн.</a:t>
            </a:r>
            <a:r>
              <a:rPr lang="ru-RU" sz="3200"/>
              <a:t> </a:t>
            </a:r>
            <a:r>
              <a:rPr lang="ru-RU" sz="3200" u="sng"/>
              <a:t>визначаємо </a:t>
            </a:r>
            <a:r>
              <a:rPr lang="ru-RU" sz="3200" u="sng">
                <a:latin typeface="Calibri" pitchFamily="34" charset="0"/>
              </a:rPr>
              <a:t>50%)</a:t>
            </a:r>
            <a:r>
              <a:rPr lang="ru-RU" sz="3200">
                <a:latin typeface="Calibri" pitchFamily="34" charset="0"/>
              </a:rPr>
              <a:t> : 23 р. дн. х 15 р. дн. = 3586,96 грн.</a:t>
            </a:r>
          </a:p>
        </p:txBody>
      </p:sp>
      <p:sp>
        <p:nvSpPr>
          <p:cNvPr id="33794" name="object 3"/>
          <p:cNvSpPr txBox="1">
            <a:spLocks noChangeArrowheads="1"/>
          </p:cNvSpPr>
          <p:nvPr/>
        </p:nvSpPr>
        <p:spPr bwMode="auto">
          <a:xfrm>
            <a:off x="4038600" y="495300"/>
            <a:ext cx="10264775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>
              <a:lnSpc>
                <a:spcPts val="5475"/>
              </a:lnSpc>
              <a:tabLst>
                <a:tab pos="3441700" algn="l"/>
                <a:tab pos="6931025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ВИКОНАННЯ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ОБОВ'ЯЗКІВ: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ВСТАНОВЛЕННЯ ДОПЛАТИ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object 2"/>
          <p:cNvSpPr>
            <a:spLocks noGrp="1"/>
          </p:cNvSpPr>
          <p:nvPr>
            <p:ph type="body" idx="1"/>
          </p:nvPr>
        </p:nvSpPr>
        <p:spPr/>
        <p:txBody>
          <a:bodyPr tIns="248132"/>
          <a:lstStyle/>
          <a:p>
            <a:pPr marL="2462213" indent="-2057400" eaLnBrk="1" hangingPunct="1">
              <a:lnSpc>
                <a:spcPts val="3463"/>
              </a:lnSpc>
              <a:spcBef>
                <a:spcPct val="0"/>
              </a:spcBef>
              <a:tabLst>
                <a:tab pos="5927725" algn="l"/>
              </a:tabLst>
            </a:pPr>
            <a:r>
              <a:rPr lang="ru-RU" b="1" smtClean="0">
                <a:latin typeface="Calibri" pitchFamily="34" charset="0"/>
              </a:rPr>
              <a:t>Правило 1</a:t>
            </a:r>
            <a:r>
              <a:rPr lang="ru-RU" smtClean="0">
                <a:latin typeface="Calibri" pitchFamily="34" charset="0"/>
              </a:rPr>
              <a:t>. Виконання обов’язків тимчасово відсутнього працівника можливе тільки за згодою працівника	на період відпустки, хвороби…</a:t>
            </a:r>
          </a:p>
          <a:p>
            <a:pPr marL="2462213" indent="-2057400" eaLnBrk="1" hangingPunct="1">
              <a:lnSpc>
                <a:spcPts val="3650"/>
              </a:lnSpc>
              <a:spcBef>
                <a:spcPts val="1063"/>
              </a:spcBef>
              <a:tabLst>
                <a:tab pos="5927725" algn="l"/>
              </a:tabLst>
            </a:pPr>
            <a:r>
              <a:rPr lang="ru-RU" b="1" smtClean="0">
                <a:latin typeface="Calibri" pitchFamily="34" charset="0"/>
              </a:rPr>
              <a:t>Правило 2. </a:t>
            </a:r>
            <a:r>
              <a:rPr lang="ru-RU" smtClean="0">
                <a:latin typeface="Calibri" pitchFamily="34" charset="0"/>
              </a:rPr>
              <a:t>Така додаткова робота виконується в основний робочий час і в межах</a:t>
            </a:r>
          </a:p>
          <a:p>
            <a:pPr marL="2462213" indent="-2057400" eaLnBrk="1" hangingPunct="1">
              <a:lnSpc>
                <a:spcPts val="3650"/>
              </a:lnSpc>
              <a:spcBef>
                <a:spcPct val="0"/>
              </a:spcBef>
              <a:tabLst>
                <a:tab pos="5927725" algn="l"/>
              </a:tabLst>
            </a:pPr>
            <a:r>
              <a:rPr lang="ru-RU" smtClean="0">
                <a:latin typeface="Calibri" pitchFamily="34" charset="0"/>
              </a:rPr>
              <a:t>основного робочого часу за схожими посадами (професіями)</a:t>
            </a:r>
          </a:p>
          <a:p>
            <a:pPr marL="2462213" indent="-2057400" eaLnBrk="1" hangingPunct="1">
              <a:lnSpc>
                <a:spcPts val="3463"/>
              </a:lnSpc>
              <a:spcBef>
                <a:spcPts val="1550"/>
              </a:spcBef>
              <a:tabLst>
                <a:tab pos="5927725" algn="l"/>
              </a:tabLst>
            </a:pPr>
            <a:r>
              <a:rPr lang="ru-RU" b="1" smtClean="0">
                <a:latin typeface="Calibri" pitchFamily="34" charset="0"/>
              </a:rPr>
              <a:t>Правило 3. </a:t>
            </a:r>
            <a:r>
              <a:rPr lang="ru-RU" smtClean="0">
                <a:latin typeface="Calibri" pitchFamily="34" charset="0"/>
              </a:rPr>
              <a:t>Умови встановлення доплати за виконання обов’язків тимчасово відсутнього працівника визначають у колективному договорі</a:t>
            </a:r>
          </a:p>
          <a:p>
            <a:pPr marL="2462213" indent="-2057400" eaLnBrk="1" hangingPunct="1">
              <a:lnSpc>
                <a:spcPts val="3650"/>
              </a:lnSpc>
              <a:spcBef>
                <a:spcPts val="1063"/>
              </a:spcBef>
              <a:tabLst>
                <a:tab pos="5927725" algn="l"/>
              </a:tabLst>
            </a:pPr>
            <a:r>
              <a:rPr lang="ru-RU" b="1" smtClean="0">
                <a:latin typeface="Calibri" pitchFamily="34" charset="0"/>
              </a:rPr>
              <a:t>Правило 4. </a:t>
            </a:r>
            <a:r>
              <a:rPr lang="ru-RU" smtClean="0">
                <a:latin typeface="Calibri" pitchFamily="34" charset="0"/>
              </a:rPr>
              <a:t>На виплату доплати можна використати 100% окладу (ставки) відсутнього</a:t>
            </a:r>
          </a:p>
          <a:p>
            <a:pPr marL="2462213" indent="-2057400" eaLnBrk="1" hangingPunct="1">
              <a:lnSpc>
                <a:spcPts val="3650"/>
              </a:lnSpc>
              <a:spcBef>
                <a:spcPct val="0"/>
              </a:spcBef>
              <a:tabLst>
                <a:tab pos="5927725" algn="l"/>
              </a:tabLst>
            </a:pPr>
            <a:r>
              <a:rPr lang="ru-RU" smtClean="0">
                <a:latin typeface="Calibri" pitchFamily="34" charset="0"/>
              </a:rPr>
              <a:t>працівника.</a:t>
            </a:r>
          </a:p>
          <a:p>
            <a:pPr marL="2462213" indent="-2057400" eaLnBrk="1" hangingPunct="1">
              <a:lnSpc>
                <a:spcPts val="3463"/>
              </a:lnSpc>
              <a:spcBef>
                <a:spcPts val="1550"/>
              </a:spcBef>
              <a:tabLst>
                <a:tab pos="5927725" algn="l"/>
              </a:tabLst>
            </a:pPr>
            <a:r>
              <a:rPr lang="ru-RU" b="1" smtClean="0">
                <a:latin typeface="Calibri" pitchFamily="34" charset="0"/>
              </a:rPr>
              <a:t>Правило 5. </a:t>
            </a:r>
            <a:r>
              <a:rPr lang="ru-RU" smtClean="0">
                <a:latin typeface="Calibri" pitchFamily="34" charset="0"/>
              </a:rPr>
              <a:t>Конкретний розмір доплати за додаткову роботу визначають у наказі керівника залежно від обсягу виконуваних робіт.</a:t>
            </a:r>
          </a:p>
        </p:txBody>
      </p:sp>
      <p:sp>
        <p:nvSpPr>
          <p:cNvPr id="35842" name="object 3"/>
          <p:cNvSpPr txBox="1">
            <a:spLocks noChangeArrowheads="1"/>
          </p:cNvSpPr>
          <p:nvPr/>
        </p:nvSpPr>
        <p:spPr bwMode="auto">
          <a:xfrm>
            <a:off x="609600" y="495300"/>
            <a:ext cx="1668462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3454400" algn="l"/>
                <a:tab pos="6943725" algn="l"/>
                <a:tab pos="10220325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ВИКОНАННЯ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ОБОВ'ЯЗКІВ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ВІДСУТНЬОГО: АКЦЕНТИ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object 2"/>
          <p:cNvSpPr txBox="1">
            <a:spLocks noChangeArrowheads="1"/>
          </p:cNvSpPr>
          <p:nvPr/>
        </p:nvSpPr>
        <p:spPr bwMode="auto">
          <a:xfrm>
            <a:off x="1854200" y="2546350"/>
            <a:ext cx="15273338" cy="4694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ts val="3463"/>
              </a:lnSpc>
            </a:pPr>
            <a:r>
              <a:rPr lang="ru-RU" sz="3200" b="1">
                <a:latin typeface="Calibri" pitchFamily="34" charset="0"/>
              </a:rPr>
              <a:t>Тимчасовим замісництвом </a:t>
            </a:r>
            <a:r>
              <a:rPr lang="ru-RU" sz="3200">
                <a:latin typeface="Calibri" pitchFamily="34" charset="0"/>
              </a:rPr>
              <a:t>вважається </a:t>
            </a:r>
            <a:r>
              <a:rPr lang="ru-RU" sz="3200" b="1">
                <a:latin typeface="Calibri" pitchFamily="34" charset="0"/>
              </a:rPr>
              <a:t>виконання службових обов’язків за посадою тимчасово відсутнього працівника</a:t>
            </a:r>
            <a:r>
              <a:rPr lang="ru-RU" sz="3200">
                <a:latin typeface="Calibri" pitchFamily="34" charset="0"/>
              </a:rPr>
              <a:t>, якщо це обумовлено виробничою необхідністю</a:t>
            </a:r>
          </a:p>
          <a:p>
            <a:pPr marL="12700" algn="r">
              <a:spcBef>
                <a:spcPts val="1063"/>
              </a:spcBef>
            </a:pPr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п. 1 Роз’яснення № 30/39</a:t>
            </a:r>
            <a:endParaRPr lang="ru-RU" sz="3200">
              <a:latin typeface="Calibri" pitchFamily="34" charset="0"/>
            </a:endParaRPr>
          </a:p>
          <a:p>
            <a:pPr marL="12700"/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90000"/>
              </a:lnSpc>
              <a:spcBef>
                <a:spcPts val="2775"/>
              </a:spcBef>
            </a:pPr>
            <a:r>
              <a:rPr lang="ru-RU" sz="3200">
                <a:latin typeface="Calibri" pitchFamily="34" charset="0"/>
              </a:rPr>
              <a:t>«Тимчасовим замісництвом» є саме </a:t>
            </a:r>
            <a:r>
              <a:rPr lang="ru-RU" sz="3200" b="1">
                <a:latin typeface="Calibri" pitchFamily="34" charset="0"/>
              </a:rPr>
              <a:t>виконання службових обов'язків за більш відповідальною посадою тимчасово відсутнього працівника</a:t>
            </a:r>
            <a:r>
              <a:rPr lang="ru-RU" sz="3200">
                <a:latin typeface="Calibri" pitchFamily="34" charset="0"/>
              </a:rPr>
              <a:t>, коли це пов'язано з розпорядчими функціями, працівником, який працює на тому ж підприємстві, в установі, організації</a:t>
            </a:r>
          </a:p>
          <a:p>
            <a:pPr marL="12700" algn="r">
              <a:spcBef>
                <a:spcPts val="1113"/>
              </a:spcBef>
            </a:pPr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лист Мінсоцполітики від 21.07.2011 р. № 590/13/84-11</a:t>
            </a:r>
            <a:endParaRPr lang="ru-RU" sz="3200">
              <a:latin typeface="Calibri" pitchFamily="34" charset="0"/>
            </a:endParaRPr>
          </a:p>
        </p:txBody>
      </p:sp>
      <p:sp>
        <p:nvSpPr>
          <p:cNvPr id="37890" name="object 3"/>
          <p:cNvSpPr txBox="1">
            <a:spLocks noChangeArrowheads="1"/>
          </p:cNvSpPr>
          <p:nvPr/>
        </p:nvSpPr>
        <p:spPr bwMode="auto">
          <a:xfrm>
            <a:off x="1981200" y="723900"/>
            <a:ext cx="142621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3454400" algn="l"/>
                <a:tab pos="7496175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ЗАМІСНИЦТВО	ВІДСУТНЬОГО КЕРІВНИКА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object 2"/>
          <p:cNvSpPr txBox="1">
            <a:spLocks noChangeArrowheads="1"/>
          </p:cNvSpPr>
          <p:nvPr/>
        </p:nvSpPr>
        <p:spPr bwMode="auto">
          <a:xfrm>
            <a:off x="1841500" y="2446338"/>
            <a:ext cx="14703425" cy="494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ct val="90000"/>
              </a:lnSpc>
            </a:pPr>
            <a:r>
              <a:rPr lang="ru-RU" sz="3200">
                <a:latin typeface="Calibri" pitchFamily="34" charset="0"/>
              </a:rPr>
              <a:t>Працівник, який заміщує тимчасово відсутнього працівника, </a:t>
            </a:r>
            <a:r>
              <a:rPr lang="ru-RU" sz="3200" b="1" i="1">
                <a:latin typeface="Calibri" pitchFamily="34" charset="0"/>
              </a:rPr>
              <a:t>на період замісництва звільняється від виконання обов'язків</a:t>
            </a:r>
            <a:r>
              <a:rPr lang="ru-RU" sz="3200">
                <a:latin typeface="Calibri" pitchFamily="34" charset="0"/>
              </a:rPr>
              <a:t>, обумовлених трудовим договором за основним місцем роботи й у цьому полягає основна відмінність від класичного виконання обов’язків тимчасово відсутнього працівника.</a:t>
            </a:r>
          </a:p>
          <a:p>
            <a:pPr marL="12700"/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ct val="90000"/>
              </a:lnSpc>
              <a:spcBef>
                <a:spcPts val="2775"/>
              </a:spcBef>
            </a:pPr>
            <a:r>
              <a:rPr lang="ru-RU" sz="3200">
                <a:latin typeface="Calibri" pitchFamily="34" charset="0"/>
              </a:rPr>
              <a:t>У загальному випадку працівнику, який заміщує керівника виплачують </a:t>
            </a:r>
            <a:r>
              <a:rPr lang="ru-RU" sz="3200" b="1">
                <a:latin typeface="Calibri" pitchFamily="34" charset="0"/>
              </a:rPr>
              <a:t>доплату у розмірі різниці між посадовим окладом керівника </a:t>
            </a:r>
            <a:r>
              <a:rPr lang="ru-RU" sz="3200">
                <a:latin typeface="Calibri" pitchFamily="34" charset="0"/>
              </a:rPr>
              <a:t>без урахування персональних надбавок і </a:t>
            </a:r>
            <a:r>
              <a:rPr lang="ru-RU" sz="3200" b="1">
                <a:latin typeface="Calibri" pitchFamily="34" charset="0"/>
              </a:rPr>
              <a:t>фактичним посадовим окладом працівника </a:t>
            </a:r>
            <a:r>
              <a:rPr lang="ru-RU" sz="3200">
                <a:latin typeface="Calibri" pitchFamily="34" charset="0"/>
              </a:rPr>
              <a:t>(п.1 Роз’яснення № 30/39).</a:t>
            </a:r>
          </a:p>
          <a:p>
            <a:pPr marL="12700">
              <a:lnSpc>
                <a:spcPts val="3650"/>
              </a:lnSpc>
              <a:spcBef>
                <a:spcPts val="1113"/>
              </a:spcBef>
            </a:pPr>
            <a:r>
              <a:rPr lang="ru-RU" sz="3200">
                <a:latin typeface="Calibri" pitchFamily="34" charset="0"/>
              </a:rPr>
              <a:t>При цьому </a:t>
            </a:r>
            <a:r>
              <a:rPr lang="ru-RU" sz="3200" b="1">
                <a:latin typeface="Calibri" pitchFamily="34" charset="0"/>
              </a:rPr>
              <a:t>штатним заступникам різниця в окладах не виплачується</a:t>
            </a:r>
            <a:endParaRPr lang="ru-RU" sz="3200">
              <a:latin typeface="Calibri" pitchFamily="34" charset="0"/>
            </a:endParaRPr>
          </a:p>
          <a:p>
            <a:pPr marL="12700">
              <a:lnSpc>
                <a:spcPts val="3650"/>
              </a:lnSpc>
            </a:pPr>
            <a:r>
              <a:rPr lang="ru-RU" sz="3200">
                <a:latin typeface="Calibri" pitchFamily="34" charset="0"/>
              </a:rPr>
              <a:t>(абз. 4 п.2 Роз’яснення № 30/39).</a:t>
            </a:r>
          </a:p>
        </p:txBody>
      </p:sp>
      <p:sp>
        <p:nvSpPr>
          <p:cNvPr id="39938" name="object 3"/>
          <p:cNvSpPr txBox="1">
            <a:spLocks noChangeArrowheads="1"/>
          </p:cNvSpPr>
          <p:nvPr/>
        </p:nvSpPr>
        <p:spPr bwMode="auto">
          <a:xfrm>
            <a:off x="2362200" y="495300"/>
            <a:ext cx="142621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3454400" algn="l"/>
                <a:tab pos="7496175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ЗАМІСНИЦТВО	ВІДСУТНЬОГО КЕРІВНИКА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Заголовок 1"/>
          <p:cNvSpPr>
            <a:spLocks noGrp="1"/>
          </p:cNvSpPr>
          <p:nvPr>
            <p:ph type="title"/>
          </p:nvPr>
        </p:nvSpPr>
        <p:spPr>
          <a:xfrm>
            <a:off x="3046413" y="969963"/>
            <a:ext cx="12195175" cy="738187"/>
          </a:xfrm>
        </p:spPr>
        <p:txBody>
          <a:bodyPr/>
          <a:lstStyle/>
          <a:p>
            <a:pPr eaLnBrk="1" hangingPunct="1"/>
            <a:r>
              <a:rPr lang="uk-UA" smtClean="0">
                <a:latin typeface="Calibri" pitchFamily="34" charset="0"/>
              </a:rPr>
              <a:t>ПЛАН: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943100"/>
            <a:ext cx="16078200" cy="7386638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</a:pPr>
            <a:endParaRPr lang="uk-UA" sz="4800" b="1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uk-UA" sz="4800" b="1" smtClean="0">
                <a:latin typeface="Calibri" pitchFamily="34" charset="0"/>
              </a:rPr>
              <a:t>1. КАДРОВА СЛУЖБА ПІДПРИЄМСТВА: ПОНЯТТЯ, СТРУКТУРА. </a:t>
            </a:r>
          </a:p>
          <a:p>
            <a:pPr marL="0" indent="0" eaLnBrk="1" hangingPunct="1">
              <a:spcBef>
                <a:spcPct val="0"/>
              </a:spcBef>
            </a:pPr>
            <a:endParaRPr lang="uk-UA" sz="4800" b="1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uk-UA" sz="4800" b="1" smtClean="0">
                <a:latin typeface="Calibri" pitchFamily="34" charset="0"/>
              </a:rPr>
              <a:t>2. </a:t>
            </a:r>
            <a:r>
              <a:rPr lang="ru-RU" sz="4800" b="1" smtClean="0">
                <a:latin typeface="Calibri" pitchFamily="34" charset="0"/>
              </a:rPr>
              <a:t>ТИМЧАСОВЕ ВИКОНАННЯ ОБОВ'ЯЗКІВ: ПОРЯДОК ОФОРМЛЕННЯ.</a:t>
            </a:r>
          </a:p>
          <a:p>
            <a:pPr marL="0" indent="0" eaLnBrk="1" hangingPunct="1">
              <a:spcBef>
                <a:spcPct val="0"/>
              </a:spcBef>
            </a:pPr>
            <a:endParaRPr lang="ru-RU" sz="4800" b="1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4800" b="1" smtClean="0">
                <a:latin typeface="Calibri" pitchFamily="34" charset="0"/>
              </a:rPr>
              <a:t>3. МЕДИЧНІ ОГЛЯДИ ПРАЦІВНИКІВ.</a:t>
            </a:r>
          </a:p>
          <a:p>
            <a:pPr marL="0" indent="0" eaLnBrk="1" hangingPunct="1">
              <a:spcBef>
                <a:spcPct val="0"/>
              </a:spcBef>
            </a:pPr>
            <a:endParaRPr lang="ru-RU" sz="4800" b="1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endParaRPr lang="uk-UA" sz="4800" b="1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object 2"/>
          <p:cNvSpPr txBox="1">
            <a:spLocks noChangeArrowheads="1"/>
          </p:cNvSpPr>
          <p:nvPr/>
        </p:nvSpPr>
        <p:spPr bwMode="auto">
          <a:xfrm>
            <a:off x="1255713" y="1958975"/>
            <a:ext cx="15811500" cy="714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207963">
              <a:tabLst>
                <a:tab pos="4560888" algn="l"/>
              </a:tabLst>
            </a:pPr>
            <a:r>
              <a:rPr lang="ru-RU" sz="3200">
                <a:latin typeface="Calibri" pitchFamily="34" charset="0"/>
              </a:rPr>
              <a:t>Працівнику, що заміщує	керівника начальника відділу:</a:t>
            </a:r>
          </a:p>
          <a:p>
            <a:pPr marL="207963">
              <a:lnSpc>
                <a:spcPts val="3650"/>
              </a:lnSpc>
              <a:spcBef>
                <a:spcPts val="1113"/>
              </a:spcBef>
              <a:buFont typeface="Arial" charset="0"/>
              <a:buChar char="•"/>
              <a:tabLst>
                <a:tab pos="4560888" algn="l"/>
              </a:tabLst>
            </a:pPr>
            <a:r>
              <a:rPr lang="ru-RU" sz="3200" b="1">
                <a:latin typeface="Calibri" pitchFamily="34" charset="0"/>
              </a:rPr>
              <a:t>виплачують різницю між фактичним і посадовим окладом працівника, якого він</a:t>
            </a:r>
            <a:r>
              <a:rPr lang="ru-RU" sz="3200" b="1"/>
              <a:t> </a:t>
            </a:r>
            <a:r>
              <a:rPr lang="ru-RU" sz="3200" b="1">
                <a:latin typeface="Calibri" pitchFamily="34" charset="0"/>
              </a:rPr>
              <a:t>заміщує</a:t>
            </a:r>
            <a:r>
              <a:rPr lang="ru-RU" sz="3200">
                <a:latin typeface="Calibri" pitchFamily="34" charset="0"/>
              </a:rPr>
              <a:t>;</a:t>
            </a:r>
          </a:p>
          <a:p>
            <a:pPr marL="207963" algn="just">
              <a:lnSpc>
                <a:spcPts val="3463"/>
              </a:lnSpc>
              <a:spcBef>
                <a:spcPts val="1550"/>
              </a:spcBef>
              <a:buFont typeface="Arial" charset="0"/>
              <a:buChar char="•"/>
              <a:tabLst>
                <a:tab pos="4560888" algn="l"/>
              </a:tabLst>
            </a:pPr>
            <a:r>
              <a:rPr lang="ru-RU" sz="3200" b="1">
                <a:latin typeface="Calibri" pitchFamily="34" charset="0"/>
              </a:rPr>
              <a:t>нараховують премію на умовах і в розмірах, установлених за посадою працівника, якого заміщують</a:t>
            </a:r>
            <a:r>
              <a:rPr lang="ru-RU" sz="3200">
                <a:latin typeface="Calibri" pitchFamily="34" charset="0"/>
              </a:rPr>
              <a:t>. При цьому премія нараховується на посадовий оклад працівника, який заміщує відсутнього керівника, і на різницю в окладах;</a:t>
            </a:r>
          </a:p>
          <a:p>
            <a:pPr marL="207963">
              <a:lnSpc>
                <a:spcPts val="3463"/>
              </a:lnSpc>
              <a:spcBef>
                <a:spcPts val="1500"/>
              </a:spcBef>
              <a:buFont typeface="Arial" charset="0"/>
              <a:buChar char="•"/>
              <a:tabLst>
                <a:tab pos="4560888" algn="l"/>
              </a:tabLst>
            </a:pPr>
            <a:r>
              <a:rPr lang="ru-RU" sz="3200" b="1">
                <a:latin typeface="Calibri" pitchFamily="34" charset="0"/>
              </a:rPr>
              <a:t>встановлюють доплати та надбавки</a:t>
            </a:r>
            <a:r>
              <a:rPr lang="ru-RU" sz="3200">
                <a:latin typeface="Calibri" pitchFamily="34" charset="0"/>
              </a:rPr>
              <a:t>, що були призначені працівникові, який тимчасово виконує обов’язки за більш відповідальною посадою, </a:t>
            </a:r>
            <a:r>
              <a:rPr lang="ru-RU" sz="3200" b="1">
                <a:latin typeface="Calibri" pitchFamily="34" charset="0"/>
              </a:rPr>
              <a:t>в тому розмірі, у якому вони виплачувалися до призначення на тимчасове замісництво</a:t>
            </a:r>
            <a:r>
              <a:rPr lang="ru-RU" sz="3200">
                <a:latin typeface="Calibri" pitchFamily="34" charset="0"/>
              </a:rPr>
              <a:t>.</a:t>
            </a:r>
          </a:p>
          <a:p>
            <a:pPr marL="207963">
              <a:spcBef>
                <a:spcPts val="1063"/>
              </a:spcBef>
              <a:tabLst>
                <a:tab pos="4560888" algn="l"/>
              </a:tabLst>
            </a:pPr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лист Мінсоцполітики від 21.07.2011 р. № 590/13/84-11</a:t>
            </a:r>
            <a:endParaRPr lang="ru-RU" sz="3200">
              <a:latin typeface="Calibri" pitchFamily="34" charset="0"/>
            </a:endParaRPr>
          </a:p>
          <a:p>
            <a:pPr marL="207963">
              <a:spcBef>
                <a:spcPts val="38"/>
              </a:spcBef>
              <a:tabLst>
                <a:tab pos="4560888" algn="l"/>
              </a:tabLst>
            </a:pPr>
            <a:endParaRPr lang="ru-RU" sz="4100">
              <a:latin typeface="Times New Roman" pitchFamily="18" charset="0"/>
              <a:cs typeface="Times New Roman" pitchFamily="18" charset="0"/>
            </a:endParaRPr>
          </a:p>
          <a:p>
            <a:pPr marL="207963">
              <a:lnSpc>
                <a:spcPct val="90000"/>
              </a:lnSpc>
              <a:tabLst>
                <a:tab pos="4560888" algn="l"/>
              </a:tabLst>
            </a:pPr>
            <a:r>
              <a:rPr lang="ru-RU" sz="3200">
                <a:latin typeface="Calibri" pitchFamily="34" charset="0"/>
              </a:rPr>
              <a:t>Такий порядок нарахування обов’язків для бюджетних установ, а госпрозрахункові підприємства можуть взяти його за основу, коли такий порядок про</a:t>
            </a:r>
            <a:r>
              <a:rPr lang="ru-RU" sz="3200"/>
              <a:t>пишуть</a:t>
            </a:r>
            <a:r>
              <a:rPr lang="ru-RU" sz="3200">
                <a:latin typeface="Calibri" pitchFamily="34" charset="0"/>
              </a:rPr>
              <a:t> у колективному договорі.</a:t>
            </a:r>
          </a:p>
        </p:txBody>
      </p:sp>
      <p:sp>
        <p:nvSpPr>
          <p:cNvPr id="41986" name="object 3"/>
          <p:cNvSpPr txBox="1">
            <a:spLocks noChangeArrowheads="1"/>
          </p:cNvSpPr>
          <p:nvPr/>
        </p:nvSpPr>
        <p:spPr bwMode="auto">
          <a:xfrm>
            <a:off x="2057400" y="266700"/>
            <a:ext cx="142621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3454400" algn="l"/>
                <a:tab pos="7496175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ЗАМІСНИЦТВО	ВІДСУТНЬОГО КЕРІВНИКА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object 2"/>
          <p:cNvSpPr txBox="1">
            <a:spLocks noChangeArrowheads="1"/>
          </p:cNvSpPr>
          <p:nvPr/>
        </p:nvSpPr>
        <p:spPr bwMode="auto">
          <a:xfrm>
            <a:off x="4852988" y="4813300"/>
            <a:ext cx="10082212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2679700" algn="l"/>
                <a:tab pos="4992688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МЕДИЧНІ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ОГЛЯДИ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ПРАЦІВНИКІВ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object 2"/>
          <p:cNvSpPr txBox="1">
            <a:spLocks noChangeArrowheads="1"/>
          </p:cNvSpPr>
          <p:nvPr/>
        </p:nvSpPr>
        <p:spPr bwMode="auto">
          <a:xfrm>
            <a:off x="4784725" y="1506538"/>
            <a:ext cx="8720138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5127625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МЕДИЧНІ ОГЛЯДИ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ПРАЦІВНИКІВ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46082" name="object 3"/>
          <p:cNvSpPr txBox="1">
            <a:spLocks noChangeArrowheads="1"/>
          </p:cNvSpPr>
          <p:nvPr/>
        </p:nvSpPr>
        <p:spPr bwMode="auto">
          <a:xfrm>
            <a:off x="1708150" y="3121025"/>
            <a:ext cx="15246350" cy="4516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 algn="just"/>
            <a:r>
              <a:rPr lang="ru-RU" sz="3200" b="1">
                <a:latin typeface="Calibri" pitchFamily="34" charset="0"/>
              </a:rPr>
              <a:t>Медогляди, пов'язані з охороною прац</a:t>
            </a:r>
            <a:r>
              <a:rPr lang="ru-RU" sz="3200">
                <a:latin typeface="Calibri" pitchFamily="34" charset="0"/>
              </a:rPr>
              <a:t>і</a:t>
            </a:r>
          </a:p>
          <a:p>
            <a:pPr marL="12700" algn="just">
              <a:lnSpc>
                <a:spcPct val="90000"/>
              </a:lnSpc>
              <a:spcBef>
                <a:spcPts val="1500"/>
              </a:spcBef>
            </a:pPr>
            <a:r>
              <a:rPr lang="ru-RU" sz="3200">
                <a:latin typeface="Calibri" pitchFamily="34" charset="0"/>
              </a:rPr>
              <a:t>Роботодавець  зобов'язаний  за  свої  кошти  забезпечити  фінансування  та  організувати проведення  попереднього  (під  час  прийняття  на  роботу)  і  періодичних  (протягом трудової   діяльності)   медичних   оглядів   працівників,   зайнятих   на   важких   роботах, роботах  із  шкідливими  чи  небезпечними  умовами  праці  або  таких,  де  є  потреба  у професійному  доборі,  щорічного  обов'язкового  медичного  огляду  осіб  віком  до  21 року.</a:t>
            </a:r>
          </a:p>
          <a:p>
            <a:pPr marL="12700" algn="just">
              <a:spcBef>
                <a:spcPts val="1113"/>
              </a:spcBef>
            </a:pPr>
            <a:r>
              <a:rPr lang="ru-RU" sz="3200">
                <a:latin typeface="Calibri" pitchFamily="34" charset="0"/>
              </a:rPr>
              <a:t>Медичні огляди проводяться відповідними ЗОЗ.</a:t>
            </a:r>
          </a:p>
          <a:p>
            <a:pPr marL="12700" algn="r">
              <a:spcBef>
                <a:spcPts val="1113"/>
              </a:spcBef>
            </a:pPr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Ст. 11 і 17 Закону № 2694</a:t>
            </a:r>
            <a:endParaRPr lang="ru-RU" sz="32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object 2"/>
          <p:cNvSpPr txBox="1">
            <a:spLocks noChangeArrowheads="1"/>
          </p:cNvSpPr>
          <p:nvPr/>
        </p:nvSpPr>
        <p:spPr bwMode="auto">
          <a:xfrm>
            <a:off x="4724400" y="723900"/>
            <a:ext cx="8720138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5127625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МЕДИЧНІ ОГЛЯДИ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ПРАЦІВНИКІВ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48130" name="object 3"/>
          <p:cNvSpPr txBox="1">
            <a:spLocks noChangeArrowheads="1"/>
          </p:cNvSpPr>
          <p:nvPr/>
        </p:nvSpPr>
        <p:spPr bwMode="auto">
          <a:xfrm>
            <a:off x="1736725" y="2851150"/>
            <a:ext cx="15217775" cy="524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 algn="just"/>
            <a:r>
              <a:rPr lang="ru-RU" sz="3200" b="1">
                <a:latin typeface="Calibri" pitchFamily="34" charset="0"/>
              </a:rPr>
              <a:t>Медогляди, пов'язані з охороною прац</a:t>
            </a:r>
            <a:r>
              <a:rPr lang="ru-RU" sz="3200">
                <a:latin typeface="Calibri" pitchFamily="34" charset="0"/>
              </a:rPr>
              <a:t>і</a:t>
            </a:r>
          </a:p>
          <a:p>
            <a:pPr marL="12700" algn="just">
              <a:lnSpc>
                <a:spcPts val="3463"/>
              </a:lnSpc>
              <a:spcBef>
                <a:spcPts val="1550"/>
              </a:spcBef>
            </a:pPr>
            <a:r>
              <a:rPr lang="ru-RU" sz="3200">
                <a:latin typeface="Calibri" pitchFamily="34" charset="0"/>
              </a:rPr>
              <a:t>Роботодавець  має  право  притягнути  працівника,  який  ухиляється  від  проходження обов'язкового   медичного   огляду,   до   дисциплінарної   відповідальності,   а   також зобов'язаний </a:t>
            </a:r>
            <a:r>
              <a:rPr lang="ru-RU" sz="3200" b="1">
                <a:latin typeface="Calibri" pitchFamily="34" charset="0"/>
              </a:rPr>
              <a:t>відсторонити його від роботи без збереження заробітної плати.</a:t>
            </a:r>
            <a:endParaRPr lang="ru-RU" sz="3200">
              <a:latin typeface="Calibri" pitchFamily="34" charset="0"/>
            </a:endParaRPr>
          </a:p>
          <a:p>
            <a:pPr marL="12700" algn="just">
              <a:lnSpc>
                <a:spcPts val="3650"/>
              </a:lnSpc>
              <a:spcBef>
                <a:spcPts val="1063"/>
              </a:spcBef>
            </a:pPr>
            <a:r>
              <a:rPr lang="ru-RU" sz="3200">
                <a:latin typeface="Calibri" pitchFamily="34" charset="0"/>
              </a:rPr>
              <a:t>За  час  проходження  медичного  огляду  за  працівниками  </a:t>
            </a:r>
            <a:r>
              <a:rPr lang="ru-RU" sz="3200" b="1">
                <a:latin typeface="Calibri" pitchFamily="34" charset="0"/>
              </a:rPr>
              <a:t>зберігаються  місце  роботи</a:t>
            </a:r>
            <a:r>
              <a:rPr lang="ru-RU" sz="3200" b="1"/>
              <a:t> </a:t>
            </a:r>
            <a:r>
              <a:rPr lang="ru-RU" sz="3200" b="1">
                <a:latin typeface="Calibri" pitchFamily="34" charset="0"/>
              </a:rPr>
              <a:t>(посада) і середній заробіток</a:t>
            </a:r>
            <a:r>
              <a:rPr lang="ru-RU" sz="3200">
                <a:latin typeface="Calibri" pitchFamily="34" charset="0"/>
              </a:rPr>
              <a:t>.</a:t>
            </a:r>
          </a:p>
          <a:p>
            <a:pPr marL="12700" algn="just">
              <a:spcBef>
                <a:spcPts val="1113"/>
              </a:spcBef>
            </a:pPr>
            <a:r>
              <a:rPr lang="ru-RU" sz="3200">
                <a:latin typeface="Calibri" pitchFamily="34" charset="0"/>
              </a:rPr>
              <a:t>Неповнолітніх  приймають на роботу тільки після попереднього медичного огляду.</a:t>
            </a:r>
          </a:p>
          <a:p>
            <a:pPr marL="12700" algn="r">
              <a:spcBef>
                <a:spcPts val="1113"/>
              </a:spcBef>
            </a:pPr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Ст. 11 і 17 Закону № 2694</a:t>
            </a:r>
            <a:endParaRPr lang="ru-RU" sz="32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object 2"/>
          <p:cNvSpPr txBox="1">
            <a:spLocks noChangeArrowheads="1"/>
          </p:cNvSpPr>
          <p:nvPr/>
        </p:nvSpPr>
        <p:spPr bwMode="auto">
          <a:xfrm>
            <a:off x="609600" y="495300"/>
            <a:ext cx="17248188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4989513" algn="l"/>
                <a:tab pos="11836400" algn="l"/>
                <a:tab pos="12266613" algn="l"/>
                <a:tab pos="15624175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МЕДИЧНІ ОГЛЯДИ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ПРАЦІВНИКІВ, ПОВ'ЯЗАНІ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З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ОХОРОНОЮ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ПРАЦІ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50178" name="object 3"/>
          <p:cNvSpPr txBox="1">
            <a:spLocks noChangeArrowheads="1"/>
          </p:cNvSpPr>
          <p:nvPr/>
        </p:nvSpPr>
        <p:spPr bwMode="auto">
          <a:xfrm>
            <a:off x="1293813" y="2278063"/>
            <a:ext cx="16116300" cy="604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ts val="3463"/>
              </a:lnSpc>
            </a:pPr>
            <a:r>
              <a:rPr lang="ru-RU" sz="3200">
                <a:latin typeface="Calibri" pitchFamily="34" charset="0"/>
              </a:rPr>
              <a:t>Роботодавець повинен організувати попередні і періодичні медогляди працівників зайнятих на роботах:</a:t>
            </a:r>
          </a:p>
          <a:p>
            <a:pPr marL="12700">
              <a:spcBef>
                <a:spcPts val="1063"/>
              </a:spcBef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важких;</a:t>
            </a:r>
          </a:p>
          <a:p>
            <a:pPr marL="12700">
              <a:spcBef>
                <a:spcPts val="1113"/>
              </a:spcBef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з шкідливими і небезпечними умовами;</a:t>
            </a:r>
          </a:p>
          <a:p>
            <a:pPr marL="12700">
              <a:lnSpc>
                <a:spcPts val="3463"/>
              </a:lnSpc>
              <a:spcBef>
                <a:spcPts val="1550"/>
              </a:spcBef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де є потреба в професійному доборі за Переліком робіт, де є потреба у професійному доборі, затвердженому наказом МОЗ, Держкомохоронпраці від 23.09.1994 р. № 263/121;</a:t>
            </a:r>
          </a:p>
          <a:p>
            <a:pPr marL="12700">
              <a:spcBef>
                <a:spcPts val="1063"/>
              </a:spcBef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осіб віком до 21 року.</a:t>
            </a:r>
          </a:p>
          <a:p>
            <a:pPr marL="12700">
              <a:spcBef>
                <a:spcPts val="1113"/>
              </a:spcBef>
            </a:pPr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ст. 169 і 191 КЗпП, ст. 17 Закону № 2694</a:t>
            </a:r>
            <a:endParaRPr lang="ru-RU" sz="3200">
              <a:latin typeface="Calibri" pitchFamily="34" charset="0"/>
            </a:endParaRPr>
          </a:p>
          <a:p>
            <a:pPr marL="12700">
              <a:spcBef>
                <a:spcPts val="50"/>
              </a:spcBef>
            </a:pPr>
            <a:endParaRPr lang="ru-RU" sz="4200">
              <a:latin typeface="Times New Roman" pitchFamily="18" charset="0"/>
              <a:cs typeface="Times New Roman" pitchFamily="18" charset="0"/>
            </a:endParaRPr>
          </a:p>
          <a:p>
            <a:pPr marL="12700"/>
            <a:r>
              <a:rPr lang="ru-RU" sz="3200">
                <a:latin typeface="Calibri" pitchFamily="34" charset="0"/>
              </a:rPr>
              <a:t>Порядок проведення медичних оглядів працівників певних категорій, затверджений наказом МОЗ від 21.05.2007 р. № 246.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object 2"/>
          <p:cNvSpPr txBox="1">
            <a:spLocks noChangeArrowheads="1"/>
          </p:cNvSpPr>
          <p:nvPr/>
        </p:nvSpPr>
        <p:spPr bwMode="auto">
          <a:xfrm>
            <a:off x="762000" y="647700"/>
            <a:ext cx="16803688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3686175" algn="l"/>
                <a:tab pos="8234363" algn="l"/>
                <a:tab pos="13211175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ОБОВ'ЯЗКОВІ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ПРОФІЛАКТИЧНІ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МЕДИЧНІ ОГЛЯДИ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ПРАЦІВНИКІВ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52226" name="object 3"/>
          <p:cNvSpPr txBox="1">
            <a:spLocks noChangeArrowheads="1"/>
          </p:cNvSpPr>
          <p:nvPr/>
        </p:nvSpPr>
        <p:spPr bwMode="auto">
          <a:xfrm>
            <a:off x="1122363" y="2700338"/>
            <a:ext cx="16297275" cy="451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/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Ст. 21 Закону № 1645</a:t>
            </a:r>
            <a:endParaRPr lang="ru-RU" sz="3200">
              <a:latin typeface="Calibri" pitchFamily="34" charset="0"/>
            </a:endParaRPr>
          </a:p>
          <a:p>
            <a:pPr marL="12700">
              <a:spcBef>
                <a:spcPts val="1113"/>
              </a:spcBef>
            </a:pPr>
            <a:r>
              <a:rPr lang="ru-RU" sz="3200" b="1">
                <a:latin typeface="Calibri" pitchFamily="34" charset="0"/>
              </a:rPr>
              <a:t>Обов'язкові профілактичні медичні огляди</a:t>
            </a:r>
            <a:endParaRPr lang="ru-RU" sz="3200">
              <a:latin typeface="Calibri" pitchFamily="34" charset="0"/>
            </a:endParaRPr>
          </a:p>
          <a:p>
            <a:pPr marL="12700">
              <a:lnSpc>
                <a:spcPct val="90000"/>
              </a:lnSpc>
              <a:spcBef>
                <a:spcPts val="1500"/>
              </a:spcBef>
            </a:pPr>
            <a:r>
              <a:rPr lang="ru-RU" sz="3200">
                <a:latin typeface="Calibri" pitchFamily="34" charset="0"/>
              </a:rPr>
              <a:t>Обов'язкові попередні (до прийняття на роботу) та періодичні профілактичні медичні огляди працівників окремих професій, виробництв та організацій, діяльність яких пов'язана з обслуговуванням населення і може призвести до поширення інфекційних хвороб, проводяться за рахунок роботодавців у порядку, встановленому законодавством.</a:t>
            </a:r>
          </a:p>
          <a:p>
            <a:pPr marL="12700">
              <a:lnSpc>
                <a:spcPct val="90000"/>
              </a:lnSpc>
              <a:spcBef>
                <a:spcPts val="1500"/>
              </a:spcBef>
            </a:pPr>
            <a:r>
              <a:rPr lang="ru-RU" sz="3200">
                <a:latin typeface="Calibri" pitchFamily="34" charset="0"/>
              </a:rPr>
              <a:t>Обов'язковим профілактичним медичним оглядам підлягають неповнолітні, учні загальноосвітніх і професійно-технічних навчальних закладів та студенти вищих навчальних закладів, інші категорії осіб відповідно до закону. &lt;…&gt;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object 2"/>
          <p:cNvSpPr txBox="1">
            <a:spLocks noChangeArrowheads="1"/>
          </p:cNvSpPr>
          <p:nvPr/>
        </p:nvSpPr>
        <p:spPr bwMode="auto">
          <a:xfrm>
            <a:off x="762000" y="952500"/>
            <a:ext cx="16803688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/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ОБОВ'ЯЗКОВІ ПРОФІЛАКТИЧНІ МЕДИЧНІ ОГЛЯДИ ПРАЦІВНИКІВ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54274" name="object 3"/>
          <p:cNvSpPr txBox="1">
            <a:spLocks noChangeArrowheads="1"/>
          </p:cNvSpPr>
          <p:nvPr/>
        </p:nvSpPr>
        <p:spPr bwMode="auto">
          <a:xfrm>
            <a:off x="1271588" y="2587625"/>
            <a:ext cx="15973425" cy="473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ts val="3463"/>
              </a:lnSpc>
              <a:tabLst>
                <a:tab pos="5035550" algn="l"/>
              </a:tabLst>
            </a:pPr>
            <a:r>
              <a:rPr lang="ru-RU" sz="3200">
                <a:latin typeface="Calibri" pitchFamily="34" charset="0"/>
              </a:rPr>
              <a:t>Обов'язковим профілактичним медичним оглядам і подальшому медичному нагляду підлягають також особи, які перебували в контакті з хворими на особливо небезпечні та небезпечні інфекційні хвороби чи бактеріоносіями збудників цих хвороб: за місцем роботи, навчання, відпочинку тощо;	у домашніх умовах. &lt;…&gt;</a:t>
            </a:r>
          </a:p>
          <a:p>
            <a:pPr marL="12700">
              <a:lnSpc>
                <a:spcPts val="3463"/>
              </a:lnSpc>
              <a:spcBef>
                <a:spcPts val="1500"/>
              </a:spcBef>
              <a:tabLst>
                <a:tab pos="5035550" algn="l"/>
              </a:tabLst>
            </a:pPr>
            <a:r>
              <a:rPr lang="ru-RU" sz="3200">
                <a:latin typeface="Calibri" pitchFamily="34" charset="0"/>
              </a:rPr>
              <a:t>Перелік професій, виробництв та організацій, працівники яких підлягають обов'язковим профілактичним медичним оглядам, порядок проведення цих оглядів та видачі особистих медичних книжок встановлюються Кабінетом Міністрів України.</a:t>
            </a:r>
          </a:p>
          <a:p>
            <a:pPr marL="12700">
              <a:lnSpc>
                <a:spcPct val="90000"/>
              </a:lnSpc>
              <a:spcBef>
                <a:spcPts val="1450"/>
              </a:spcBef>
              <a:tabLst>
                <a:tab pos="5035550" algn="l"/>
              </a:tabLst>
            </a:pPr>
            <a:r>
              <a:rPr lang="ru-RU" sz="3200">
                <a:latin typeface="Calibri" pitchFamily="34" charset="0"/>
              </a:rPr>
              <a:t>Особи, які відмовляються або ухиляються від проходження обов'язкових профілактичних медичних оглядів, відсторонюються від роботи, а неповнолітні, учні та студенти – від відвідування відповідних закладів.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object 2"/>
          <p:cNvSpPr txBox="1">
            <a:spLocks noChangeArrowheads="1"/>
          </p:cNvSpPr>
          <p:nvPr/>
        </p:nvSpPr>
        <p:spPr bwMode="auto">
          <a:xfrm>
            <a:off x="2590800" y="800100"/>
            <a:ext cx="1312862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4559300" algn="l"/>
                <a:tab pos="9536113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ПРОФІЛАКТИЧНІ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МЕДИЧНІ ОГЛЯДИ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ПРАЦІВНИКІВ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56322" name="object 3"/>
          <p:cNvSpPr txBox="1">
            <a:spLocks noChangeArrowheads="1"/>
          </p:cNvSpPr>
          <p:nvPr/>
        </p:nvSpPr>
        <p:spPr bwMode="auto">
          <a:xfrm>
            <a:off x="1276350" y="2951163"/>
            <a:ext cx="16078200" cy="389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ts val="3463"/>
              </a:lnSpc>
            </a:pPr>
            <a:r>
              <a:rPr lang="ru-RU" sz="3200">
                <a:latin typeface="Calibri" pitchFamily="34" charset="0"/>
              </a:rPr>
              <a:t>Обов'язкові попередні і періодичні медогляди працівників здійснюються відповідно до Переліку професій, виробництв та організацій, працівники яких підлягають обов'язковим профілактичним медичним оглядам, затвердженого постановою КМУ від 23.05.2001 р.№ 559.</a:t>
            </a:r>
          </a:p>
          <a:p>
            <a:pPr marL="12700">
              <a:lnSpc>
                <a:spcPts val="3463"/>
              </a:lnSpc>
              <a:spcBef>
                <a:spcPts val="1550"/>
              </a:spcBef>
            </a:pPr>
            <a:r>
              <a:rPr lang="ru-RU" sz="3200">
                <a:latin typeface="Calibri" pitchFamily="34" charset="0"/>
              </a:rPr>
              <a:t>Це працівники у харчовій промисловості, продовольчій торгівлі, громадському харчуванні, навчальних закладах, готелях, пральнях, аптеках, оздоровчих, лікувальних, санаторних закладах…</a:t>
            </a:r>
          </a:p>
          <a:p>
            <a:pPr marL="12700">
              <a:spcBef>
                <a:spcPts val="1063"/>
              </a:spcBef>
            </a:pPr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ст. 169 КЗпП, ст. 21 Закону № 1645</a:t>
            </a:r>
            <a:endParaRPr lang="ru-RU" sz="32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object 2"/>
          <p:cNvSpPr txBox="1">
            <a:spLocks noChangeArrowheads="1"/>
          </p:cNvSpPr>
          <p:nvPr/>
        </p:nvSpPr>
        <p:spPr bwMode="auto">
          <a:xfrm>
            <a:off x="2514600" y="495300"/>
            <a:ext cx="14336713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/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ПРОФІЛАКТИЧНІ МЕДИЧНІ ОГЛЯДИ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ПРАЦІВНИКІВ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58370" name="object 3"/>
          <p:cNvSpPr txBox="1">
            <a:spLocks noChangeArrowheads="1"/>
          </p:cNvSpPr>
          <p:nvPr/>
        </p:nvSpPr>
        <p:spPr bwMode="auto">
          <a:xfrm>
            <a:off x="933450" y="2036763"/>
            <a:ext cx="16262350" cy="707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/>
            <a:r>
              <a:rPr lang="ru-RU" sz="3200" b="1">
                <a:latin typeface="Calibri" pitchFamily="34" charset="0"/>
              </a:rPr>
              <a:t>Наказом МОЗ від 23.07.2002 р. № 280 затверджені:</a:t>
            </a:r>
            <a:endParaRPr lang="ru-RU" sz="3200">
              <a:latin typeface="Calibri" pitchFamily="34" charset="0"/>
            </a:endParaRPr>
          </a:p>
          <a:p>
            <a:pPr marL="12700">
              <a:lnSpc>
                <a:spcPts val="3463"/>
              </a:lnSpc>
              <a:spcBef>
                <a:spcPts val="1550"/>
              </a:spcBef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Правила проведення обов'язкових профілактичних медичних оглядів працівників окремих професій, виробництв і організацій, діяльність яких пов'язана з обслуговуванням населення і може призвести до поширення інфекційних хвороб.</a:t>
            </a:r>
          </a:p>
          <a:p>
            <a:pPr marL="12700">
              <a:lnSpc>
                <a:spcPts val="3463"/>
              </a:lnSpc>
              <a:spcBef>
                <a:spcPts val="1500"/>
              </a:spcBef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Перелік необхідних обстежень лікарів-спеціалістів, видів клінічних, лабораторних та інших досліджень, що необхідні для проведення обов'язкових медичних оглядів, та періодичність їх проведення.</a:t>
            </a:r>
          </a:p>
          <a:p>
            <a:pPr marL="12700">
              <a:lnSpc>
                <a:spcPts val="3463"/>
              </a:lnSpc>
              <a:spcBef>
                <a:spcPts val="1500"/>
              </a:spcBef>
              <a:buFont typeface="Arial" charset="0"/>
              <a:buChar char="•"/>
            </a:pPr>
            <a:r>
              <a:rPr lang="ru-RU" sz="3200">
                <a:latin typeface="Calibri" pitchFamily="34" charset="0"/>
              </a:rPr>
              <a:t>Перелік протипоказань для роботи за професіями, визначеними в Переліку професій, виробництв та організацій, працівники яких підлягають обов'язковим профілактичним медичним оглядам.</a:t>
            </a:r>
          </a:p>
          <a:p>
            <a:pPr marL="12700"/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marL="12700">
              <a:lnSpc>
                <a:spcPts val="3463"/>
              </a:lnSpc>
              <a:spcBef>
                <a:spcPts val="2775"/>
              </a:spcBef>
            </a:pPr>
            <a:r>
              <a:rPr lang="ru-RU" sz="3200">
                <a:latin typeface="Calibri" pitchFamily="34" charset="0"/>
              </a:rPr>
              <a:t>Форму первинної облікової документації № 1-ОМК «Особиста медична книжка» та Інструкцію щодо її заповнення затверджено наказом</a:t>
            </a:r>
          </a:p>
          <a:p>
            <a:pPr marL="12700">
              <a:lnSpc>
                <a:spcPts val="3400"/>
              </a:lnSpc>
            </a:pPr>
            <a:r>
              <a:rPr lang="ru-RU" sz="3200">
                <a:latin typeface="Calibri" pitchFamily="34" charset="0"/>
              </a:rPr>
              <a:t>МОЗ від 21.02.2013 р. № 150.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object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ts val="5475"/>
              </a:lnSpc>
              <a:tabLst>
                <a:tab pos="992188" algn="l"/>
                <a:tab pos="4530725" algn="l"/>
                <a:tab pos="7983538" algn="l"/>
                <a:tab pos="8801100" algn="l"/>
              </a:tabLst>
            </a:pPr>
            <a:r>
              <a:rPr lang="ru-RU" smtClean="0">
                <a:latin typeface="Calibri" pitchFamily="34" charset="0"/>
              </a:rPr>
              <a:t>ЯКІ	МЕДОГЛЯДИ	ДОЗВОЛЕНО	НЕ	ПРОВОДИТИ</a:t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ПІД ЧАС КАРАНТИНУ</a:t>
            </a:r>
          </a:p>
        </p:txBody>
      </p:sp>
      <p:sp>
        <p:nvSpPr>
          <p:cNvPr id="60418" name="object 3"/>
          <p:cNvSpPr txBox="1">
            <a:spLocks noChangeArrowheads="1"/>
          </p:cNvSpPr>
          <p:nvPr/>
        </p:nvSpPr>
        <p:spPr bwMode="auto">
          <a:xfrm>
            <a:off x="1154113" y="2797175"/>
            <a:ext cx="15963900" cy="517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/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З 23.04.2020 р.</a:t>
            </a:r>
            <a:endParaRPr lang="ru-RU" sz="3200">
              <a:latin typeface="Calibri" pitchFamily="34" charset="0"/>
            </a:endParaRPr>
          </a:p>
          <a:p>
            <a:pPr marL="12700">
              <a:spcBef>
                <a:spcPts val="1500"/>
              </a:spcBef>
            </a:pPr>
            <a:r>
              <a:rPr lang="ru-RU" sz="3200" b="1">
                <a:latin typeface="Calibri" pitchFamily="34" charset="0"/>
              </a:rPr>
              <a:t>На період встановлення карантину та протягом 30 днів після закінчення такого періоду дозволяється залучення працівників окремих професій, виробництв та організацій, діяльність яких пов'язана з обслуговуванням населення, визначених переліком </a:t>
            </a:r>
            <a:r>
              <a:rPr lang="ru-RU" sz="3200">
                <a:latin typeface="Calibri" pitchFamily="34" charset="0"/>
              </a:rPr>
              <a:t>професій, виробництв та організацій, працівники яких підлягають обов'язковим профілактичним медичним оглядам, затвердженим постановою Кабінету Міністрів України від 23 травня 2001 р. </a:t>
            </a:r>
            <a:r>
              <a:rPr lang="ru-RU" sz="3200" b="1">
                <a:latin typeface="Calibri" pitchFamily="34" charset="0"/>
              </a:rPr>
              <a:t>N559 строк періодичного профілактичного медичного огляду яких припав на період карантину, без проходження відповідного профілактичного медичного огляду.</a:t>
            </a:r>
            <a:endParaRPr lang="ru-RU" sz="3200">
              <a:latin typeface="Calibri" pitchFamily="34" charset="0"/>
            </a:endParaRPr>
          </a:p>
          <a:p>
            <a:pPr marL="12700">
              <a:spcBef>
                <a:spcPts val="1500"/>
              </a:spcBef>
            </a:pPr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П. 3</a:t>
            </a:r>
            <a:r>
              <a:rPr lang="ru-RU" sz="3100" i="1" baseline="25000">
                <a:solidFill>
                  <a:srgbClr val="7E7E7E"/>
                </a:solidFill>
                <a:latin typeface="Calibri" pitchFamily="34" charset="0"/>
              </a:rPr>
              <a:t>1 </a:t>
            </a:r>
            <a:r>
              <a:rPr lang="ru-RU" sz="3200" i="1">
                <a:solidFill>
                  <a:srgbClr val="7E7E7E"/>
                </a:solidFill>
                <a:latin typeface="Calibri" pitchFamily="34" charset="0"/>
              </a:rPr>
              <a:t>постанови КМУ від 11.03.2020 р. № 211 (у редакції постанови КМУ від 22.04.2020 р. № 291)</a:t>
            </a:r>
            <a:endParaRPr lang="ru-RU" sz="32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object 2"/>
          <p:cNvSpPr txBox="1">
            <a:spLocks noChangeArrowheads="1"/>
          </p:cNvSpPr>
          <p:nvPr/>
        </p:nvSpPr>
        <p:spPr bwMode="auto">
          <a:xfrm>
            <a:off x="1147763" y="1898650"/>
            <a:ext cx="16268700" cy="585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55600" indent="-342900">
              <a:buFont typeface="Calibri" pitchFamily="34" charset="0"/>
              <a:buAutoNum type="arabicPlain"/>
              <a:tabLst>
                <a:tab pos="206375" algn="l"/>
              </a:tabLst>
            </a:pPr>
            <a:r>
              <a:rPr lang="ru-RU" sz="3000" b="1">
                <a:latin typeface="Calibri" pitchFamily="34" charset="0"/>
              </a:rPr>
              <a:t>. </a:t>
            </a:r>
            <a:r>
              <a:rPr lang="ru-RU" sz="3200" b="1">
                <a:latin typeface="Calibri" pitchFamily="34" charset="0"/>
              </a:rPr>
              <a:t>КЗпП </a:t>
            </a:r>
            <a:r>
              <a:rPr lang="ru-RU" sz="3200">
                <a:latin typeface="Calibri" pitchFamily="34" charset="0"/>
              </a:rPr>
              <a:t>– Кодекс законів про працю України від 10.12.1971 р.</a:t>
            </a:r>
          </a:p>
          <a:p>
            <a:pPr marL="355600" indent="-342900">
              <a:lnSpc>
                <a:spcPts val="3450"/>
              </a:lnSpc>
              <a:spcBef>
                <a:spcPts val="725"/>
              </a:spcBef>
              <a:buFont typeface="Calibri" pitchFamily="34" charset="0"/>
              <a:buAutoNum type="arabicPlain"/>
              <a:tabLst>
                <a:tab pos="206375" algn="l"/>
              </a:tabLst>
            </a:pPr>
            <a:r>
              <a:rPr lang="ru-RU" sz="3000" b="1">
                <a:latin typeface="Calibri" pitchFamily="34" charset="0"/>
              </a:rPr>
              <a:t>. </a:t>
            </a:r>
            <a:r>
              <a:rPr lang="ru-RU" sz="3200" b="1">
                <a:latin typeface="Calibri" pitchFamily="34" charset="0"/>
              </a:rPr>
              <a:t>Закон про оплату праці </a:t>
            </a:r>
            <a:r>
              <a:rPr lang="ru-RU" sz="3200">
                <a:latin typeface="Calibri" pitchFamily="34" charset="0"/>
              </a:rPr>
              <a:t>– Закон України	«Про оплату праці» від 24.03.1995 р.</a:t>
            </a:r>
          </a:p>
          <a:p>
            <a:pPr marL="355600" indent="-342900">
              <a:lnSpc>
                <a:spcPts val="3450"/>
              </a:lnSpc>
              <a:tabLst>
                <a:tab pos="206375" algn="l"/>
              </a:tabLst>
            </a:pPr>
            <a:r>
              <a:rPr lang="ru-RU" sz="3200">
                <a:latin typeface="Calibri" pitchFamily="34" charset="0"/>
              </a:rPr>
              <a:t>№ 108/95-ВР.</a:t>
            </a:r>
          </a:p>
          <a:p>
            <a:pPr marL="355600" indent="-342900">
              <a:spcBef>
                <a:spcPts val="725"/>
              </a:spcBef>
              <a:buFont typeface="Calibri" pitchFamily="34" charset="0"/>
              <a:buAutoNum type="arabicPlain" startAt="3"/>
              <a:tabLst>
                <a:tab pos="206375" algn="l"/>
              </a:tabLst>
            </a:pPr>
            <a:r>
              <a:rPr lang="ru-RU" sz="3000" b="1">
                <a:latin typeface="Calibri" pitchFamily="34" charset="0"/>
              </a:rPr>
              <a:t>. </a:t>
            </a:r>
            <a:r>
              <a:rPr lang="ru-RU" sz="3200" b="1">
                <a:latin typeface="Calibri" pitchFamily="34" charset="0"/>
              </a:rPr>
              <a:t>Закон № 2694 </a:t>
            </a:r>
            <a:r>
              <a:rPr lang="ru-RU" sz="3200">
                <a:latin typeface="Calibri" pitchFamily="34" charset="0"/>
              </a:rPr>
              <a:t>– Закон України «Про охорону праці» від 14.10.1992 р. № 2694-ХІІ.</a:t>
            </a:r>
          </a:p>
          <a:p>
            <a:pPr marL="355600" indent="-342900">
              <a:lnSpc>
                <a:spcPts val="3075"/>
              </a:lnSpc>
              <a:spcBef>
                <a:spcPts val="1475"/>
              </a:spcBef>
              <a:buFont typeface="Calibri" pitchFamily="34" charset="0"/>
              <a:buAutoNum type="arabicPlain" startAt="3"/>
              <a:tabLst>
                <a:tab pos="206375" algn="l"/>
              </a:tabLst>
            </a:pPr>
            <a:r>
              <a:rPr lang="ru-RU" sz="3000" b="1">
                <a:latin typeface="Calibri" pitchFamily="34" charset="0"/>
              </a:rPr>
              <a:t>. </a:t>
            </a:r>
            <a:r>
              <a:rPr lang="ru-RU" sz="3200" b="1">
                <a:latin typeface="Calibri" pitchFamily="34" charset="0"/>
              </a:rPr>
              <a:t>Закон № 1645 </a:t>
            </a:r>
            <a:r>
              <a:rPr lang="ru-RU" sz="3200">
                <a:latin typeface="Calibri" pitchFamily="34" charset="0"/>
              </a:rPr>
              <a:t>– Закон України	«Про захист населення від інфекційних хвороб» від 06.04.2000 р. № 1645-III.</a:t>
            </a:r>
          </a:p>
          <a:p>
            <a:pPr marL="355600" indent="-342900">
              <a:lnSpc>
                <a:spcPct val="80000"/>
              </a:lnSpc>
              <a:spcBef>
                <a:spcPts val="1525"/>
              </a:spcBef>
              <a:buFont typeface="Calibri" pitchFamily="34" charset="0"/>
              <a:buAutoNum type="arabicPlain" startAt="3"/>
              <a:tabLst>
                <a:tab pos="206375" algn="l"/>
              </a:tabLst>
            </a:pPr>
            <a:r>
              <a:rPr lang="ru-RU" sz="3000" b="1">
                <a:latin typeface="Calibri" pitchFamily="34" charset="0"/>
              </a:rPr>
              <a:t>. </a:t>
            </a:r>
            <a:r>
              <a:rPr lang="ru-RU" sz="3200" b="1">
                <a:latin typeface="Calibri" pitchFamily="34" charset="0"/>
              </a:rPr>
              <a:t>Перелік № 447 </a:t>
            </a:r>
            <a:r>
              <a:rPr lang="ru-RU" sz="3200">
                <a:latin typeface="Calibri" pitchFamily="34" charset="0"/>
              </a:rPr>
              <a:t>– Перелік посад і робіт, які заміщаються або виконуються робітниками, з якими підприємством, установою, організацією можуть укладатися письмові договори про повну матеріальну відповідальність за незабезпечення збереження цінностей, які були передані їм для збереження, обробки, продажу (відпуску), перевезення або застосування в процесі виробництва, а також типового договору про повну індивідуальну матеріальну відповідальність, наведений у додатку 1 до постанови Держкомпраці СРСР, Секретаріату ВЦРПС від 28.12.1977 р. № 447/24.</a:t>
            </a:r>
          </a:p>
        </p:txBody>
      </p:sp>
      <p:sp>
        <p:nvSpPr>
          <p:cNvPr id="11266" name="object 3"/>
          <p:cNvSpPr>
            <a:spLocks noGrp="1"/>
          </p:cNvSpPr>
          <p:nvPr>
            <p:ph type="title"/>
          </p:nvPr>
        </p:nvSpPr>
        <p:spPr/>
        <p:txBody>
          <a:bodyPr tIns="72288"/>
          <a:lstStyle/>
          <a:p>
            <a:pPr marL="793750" eaLnBrk="1" hangingPunct="1"/>
            <a:r>
              <a:rPr lang="ru-RU" smtClean="0">
                <a:latin typeface="Calibri" pitchFamily="34" charset="0"/>
              </a:rPr>
              <a:t>НОРМАТИВНО-ПРАВОВЕ ЗАБЕЗПЕЧЕННЯ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object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ts val="5475"/>
              </a:lnSpc>
              <a:tabLst>
                <a:tab pos="992188" algn="l"/>
                <a:tab pos="4530725" algn="l"/>
                <a:tab pos="7983538" algn="l"/>
                <a:tab pos="8801100" algn="l"/>
              </a:tabLst>
            </a:pPr>
            <a:r>
              <a:rPr lang="ru-RU" smtClean="0">
                <a:latin typeface="Calibri" pitchFamily="34" charset="0"/>
              </a:rPr>
              <a:t>ЯКІ	МЕДОГЛЯДИ	ДОЗВОЛЕНО	НЕ	ПРОВОДИТИ</a:t>
            </a:r>
            <a:br>
              <a:rPr lang="ru-RU" smtClean="0">
                <a:latin typeface="Calibri" pitchFamily="34" charset="0"/>
              </a:rPr>
            </a:br>
            <a:r>
              <a:rPr lang="ru-RU" smtClean="0">
                <a:latin typeface="Calibri" pitchFamily="34" charset="0"/>
              </a:rPr>
              <a:t>ПІД ЧАС КАРАНТИНУ</a:t>
            </a:r>
          </a:p>
        </p:txBody>
      </p:sp>
      <p:sp>
        <p:nvSpPr>
          <p:cNvPr id="62466" name="object 3"/>
          <p:cNvSpPr txBox="1">
            <a:spLocks noChangeArrowheads="1"/>
          </p:cNvSpPr>
          <p:nvPr/>
        </p:nvSpPr>
        <p:spPr bwMode="auto">
          <a:xfrm>
            <a:off x="1401763" y="2416175"/>
            <a:ext cx="15614650" cy="616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/>
            <a:r>
              <a:rPr lang="ru-RU" sz="2800" i="1">
                <a:solidFill>
                  <a:srgbClr val="7E7E7E"/>
                </a:solidFill>
                <a:latin typeface="Calibri" pitchFamily="34" charset="0"/>
              </a:rPr>
              <a:t>З 11.05.2020 р.</a:t>
            </a:r>
            <a:endParaRPr lang="ru-RU" sz="2800">
              <a:latin typeface="Calibri" pitchFamily="34" charset="0"/>
            </a:endParaRPr>
          </a:p>
          <a:p>
            <a:pPr marL="12700">
              <a:lnSpc>
                <a:spcPct val="90000"/>
              </a:lnSpc>
              <a:spcBef>
                <a:spcPts val="2463"/>
              </a:spcBef>
            </a:pPr>
            <a:r>
              <a:rPr lang="ru-RU" sz="2800" b="1">
                <a:latin typeface="Calibri" pitchFamily="34" charset="0"/>
              </a:rPr>
              <a:t>На період карантину та протягом 30 днів після його відміни </a:t>
            </a:r>
            <a:r>
              <a:rPr lang="ru-RU" sz="2800">
                <a:latin typeface="Calibri" pitchFamily="34" charset="0"/>
              </a:rPr>
              <a:t>(завершення) дозволяється залучення до роботи без проходження попереднього (під час прийняття на роботу) та періодичних (протягом трудової діяльності) медичних оглядів працівників, </a:t>
            </a:r>
            <a:r>
              <a:rPr lang="ru-RU" sz="2800" b="1">
                <a:latin typeface="Calibri" pitchFamily="34" charset="0"/>
              </a:rPr>
              <a:t>зайнятих на важких роботах, роботах із шкідливими чи небезпечними умовами праці або таких, де є потреба у професійному доборі, робота яких пов'язана із забезпеченням безпеки руху </a:t>
            </a:r>
            <a:r>
              <a:rPr lang="ru-RU" sz="2800">
                <a:latin typeface="Calibri" pitchFamily="34" charset="0"/>
              </a:rPr>
              <a:t>та обслуговуванням </a:t>
            </a:r>
            <a:r>
              <a:rPr lang="ru-RU" sz="2800" b="1">
                <a:latin typeface="Calibri" pitchFamily="34" charset="0"/>
              </a:rPr>
              <a:t>залізничного транспорту, підприємств міжгалузевого промислового залізничного транспорту</a:t>
            </a:r>
            <a:r>
              <a:rPr lang="ru-RU" sz="2800">
                <a:latin typeface="Calibri" pitchFamily="34" charset="0"/>
              </a:rPr>
              <a:t>, </a:t>
            </a:r>
            <a:r>
              <a:rPr lang="ru-RU" sz="2800" b="1">
                <a:latin typeface="Calibri" pitchFamily="34" charset="0"/>
              </a:rPr>
              <a:t>працівників окремих професій, виробництв та організацій, діяльність яких пов'язана з обслуговуванням населення</a:t>
            </a:r>
            <a:r>
              <a:rPr lang="ru-RU" sz="2800">
                <a:latin typeface="Calibri" pitchFamily="34" charset="0"/>
              </a:rPr>
              <a:t>, визначених переліком професій, виробництв та організацій, працівники яких підлягають обов'язковим профілактичним медичним оглядам, затвердженим постановою Кабінету Міністрів України</a:t>
            </a:r>
          </a:p>
          <a:p>
            <a:pPr marL="12700">
              <a:lnSpc>
                <a:spcPts val="3025"/>
              </a:lnSpc>
            </a:pPr>
            <a:r>
              <a:rPr lang="ru-RU" sz="2800">
                <a:latin typeface="Calibri" pitchFamily="34" charset="0"/>
              </a:rPr>
              <a:t>від 23 травня 2001 р. № 559.</a:t>
            </a:r>
          </a:p>
          <a:p>
            <a:pPr marL="12700">
              <a:spcBef>
                <a:spcPts val="1163"/>
              </a:spcBef>
            </a:pPr>
            <a:r>
              <a:rPr lang="ru-RU" sz="2800" i="1">
                <a:solidFill>
                  <a:srgbClr val="7E7E7E"/>
                </a:solidFill>
                <a:latin typeface="Calibri" pitchFamily="34" charset="0"/>
              </a:rPr>
              <a:t>П. 3</a:t>
            </a:r>
            <a:r>
              <a:rPr lang="ru-RU" sz="2700" i="1" baseline="26000">
                <a:solidFill>
                  <a:srgbClr val="7E7E7E"/>
                </a:solidFill>
                <a:latin typeface="Calibri" pitchFamily="34" charset="0"/>
              </a:rPr>
              <a:t>1  </a:t>
            </a:r>
            <a:r>
              <a:rPr lang="ru-RU" sz="2800" i="1">
                <a:solidFill>
                  <a:srgbClr val="7E7E7E"/>
                </a:solidFill>
                <a:latin typeface="Calibri" pitchFamily="34" charset="0"/>
              </a:rPr>
              <a:t>постанови КМУ від 11.03.2020 № 211 (у редакції постанови КМУ від 04.05.2020 № 343)</a:t>
            </a:r>
            <a:endParaRPr lang="ru-RU" sz="2800">
              <a:latin typeface="Calibri" pitchFamily="34" charset="0"/>
            </a:endParaRPr>
          </a:p>
          <a:p>
            <a:pPr marL="12700">
              <a:lnSpc>
                <a:spcPct val="107000"/>
              </a:lnSpc>
              <a:spcBef>
                <a:spcPts val="1325"/>
              </a:spcBef>
            </a:pPr>
            <a:r>
              <a:rPr lang="ru-RU" sz="2800" b="1">
                <a:latin typeface="Calibri" pitchFamily="34" charset="0"/>
              </a:rPr>
              <a:t>З 21.05.2020 р. </a:t>
            </a:r>
            <a:r>
              <a:rPr lang="ru-RU" sz="2800">
                <a:latin typeface="Calibri" pitchFamily="34" charset="0"/>
              </a:rPr>
              <a:t>– </a:t>
            </a:r>
            <a:r>
              <a:rPr lang="ru-RU" sz="2800" b="1">
                <a:latin typeface="Calibri" pitchFamily="34" charset="0"/>
              </a:rPr>
              <a:t>те ж саме на період дії карантину тимчасово дозволяється </a:t>
            </a:r>
            <a:r>
              <a:rPr lang="ru-RU" sz="2800">
                <a:latin typeface="Calibri" pitchFamily="34" charset="0"/>
              </a:rPr>
              <a:t>(пп. 3 п. 5 постанови КМУ від 21.05.2020 р. № 392)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object 2"/>
          <p:cNvSpPr txBox="1">
            <a:spLocks noChangeArrowheads="1"/>
          </p:cNvSpPr>
          <p:nvPr/>
        </p:nvSpPr>
        <p:spPr bwMode="auto">
          <a:xfrm>
            <a:off x="3581400" y="4397375"/>
            <a:ext cx="11887200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 indent="134938">
              <a:lnSpc>
                <a:spcPts val="5175"/>
              </a:lnSpc>
              <a:tabLst>
                <a:tab pos="442913" algn="l"/>
                <a:tab pos="3521075" algn="l"/>
                <a:tab pos="4411663" algn="l"/>
                <a:tab pos="5797550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ВІДСТОРОНЕННЯ ВІД	РОБОТИ З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	ПІДОЗРОЮ	НА	КОРОНАВІРУС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object 2"/>
          <p:cNvSpPr txBox="1">
            <a:spLocks noChangeArrowheads="1"/>
          </p:cNvSpPr>
          <p:nvPr/>
        </p:nvSpPr>
        <p:spPr bwMode="auto">
          <a:xfrm>
            <a:off x="2454275" y="1625600"/>
            <a:ext cx="1337945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5662613" algn="l"/>
                <a:tab pos="9671050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ВІДСТОРОНЕННЯ ВІД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РОБОТИ ЧЕРЕЗ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КОРОНАВІРУС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66562" name="object 3"/>
          <p:cNvSpPr>
            <a:spLocks noGrp="1"/>
          </p:cNvSpPr>
          <p:nvPr>
            <p:ph type="body" idx="1"/>
          </p:nvPr>
        </p:nvSpPr>
        <p:spPr/>
        <p:txBody>
          <a:bodyPr tIns="1166850"/>
          <a:lstStyle/>
          <a:p>
            <a:pPr marL="249238" indent="0" eaLnBrk="1" hangingPunct="1"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Ст. 23 Закону № 1645</a:t>
            </a:r>
          </a:p>
          <a:p>
            <a:pPr marL="249238" indent="0" eaLnBrk="1" hangingPunct="1">
              <a:spcBef>
                <a:spcPts val="1113"/>
              </a:spcBef>
            </a:pPr>
            <a:r>
              <a:rPr lang="ru-RU" b="1" smtClean="0">
                <a:latin typeface="Calibri" pitchFamily="34" charset="0"/>
              </a:rPr>
              <a:t>Відсторонення від роботи осіб, які є бактеріоносіями</a:t>
            </a:r>
          </a:p>
          <a:p>
            <a:pPr marL="249238" indent="0" eaLnBrk="1" hangingPunct="1">
              <a:lnSpc>
                <a:spcPct val="90000"/>
              </a:lnSpc>
              <a:spcBef>
                <a:spcPts val="1500"/>
              </a:spcBef>
            </a:pPr>
            <a:r>
              <a:rPr lang="ru-RU" smtClean="0">
                <a:latin typeface="Calibri" pitchFamily="34" charset="0"/>
              </a:rPr>
              <a:t>У разі якщо бактеріоносіями є </a:t>
            </a:r>
            <a:r>
              <a:rPr lang="ru-RU" b="1" smtClean="0">
                <a:latin typeface="Calibri" pitchFamily="34" charset="0"/>
              </a:rPr>
              <a:t>особи, робота яких пов'язана з обслуговуванням населення і може призвести до поширення інфекційних хвороб</a:t>
            </a:r>
            <a:r>
              <a:rPr lang="ru-RU" smtClean="0">
                <a:latin typeface="Calibri" pitchFamily="34" charset="0"/>
              </a:rPr>
              <a:t>, такі особи </a:t>
            </a:r>
            <a:r>
              <a:rPr lang="ru-RU" b="1" smtClean="0">
                <a:solidFill>
                  <a:srgbClr val="FF0000"/>
                </a:solidFill>
                <a:latin typeface="Calibri" pitchFamily="34" charset="0"/>
              </a:rPr>
              <a:t>за їх згодою тимчасово переводяться на роботу</a:t>
            </a:r>
            <a:r>
              <a:rPr lang="ru-RU" smtClean="0">
                <a:latin typeface="Calibri" pitchFamily="34" charset="0"/>
              </a:rPr>
              <a:t>, не пов'язану з ризиком поширення інфекційних хвороб. Якщо зазначених осіб </a:t>
            </a:r>
            <a:r>
              <a:rPr lang="ru-RU" b="1" smtClean="0">
                <a:latin typeface="Calibri" pitchFamily="34" charset="0"/>
              </a:rPr>
              <a:t>перевести на іншу роботу неможливо, вони відсторонюються </a:t>
            </a:r>
            <a:r>
              <a:rPr lang="ru-RU" smtClean="0">
                <a:latin typeface="Calibri" pitchFamily="34" charset="0"/>
              </a:rPr>
              <a:t>від роботи в порядку, встановленому законом. На період відсторонення від роботи цим особам </a:t>
            </a:r>
            <a:r>
              <a:rPr lang="ru-RU" b="1" smtClean="0">
                <a:latin typeface="Calibri" pitchFamily="34" charset="0"/>
              </a:rPr>
              <a:t>виплачується допомога у зв'язку з тимчасовою втратою працездатності.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object 2"/>
          <p:cNvSpPr txBox="1">
            <a:spLocks noChangeArrowheads="1"/>
          </p:cNvSpPr>
          <p:nvPr/>
        </p:nvSpPr>
        <p:spPr bwMode="auto">
          <a:xfrm>
            <a:off x="2438400" y="800100"/>
            <a:ext cx="1337945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/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ВІДСТОРОНЕННЯ ВІД РОБОТИ ЧЕРЕЗ КОРОНАВІРУС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68610" name="object 3"/>
          <p:cNvSpPr txBox="1">
            <a:spLocks noChangeArrowheads="1"/>
          </p:cNvSpPr>
          <p:nvPr/>
        </p:nvSpPr>
        <p:spPr bwMode="auto">
          <a:xfrm>
            <a:off x="1095375" y="2466975"/>
            <a:ext cx="15374938" cy="721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ts val="3650"/>
              </a:lnSpc>
            </a:pPr>
            <a:r>
              <a:rPr lang="ru-RU" sz="3200">
                <a:latin typeface="Calibri" pitchFamily="34" charset="0"/>
              </a:rPr>
              <a:t>Зазначені в частині першій цієї статті особи можуть бути визнані тимчасово або постійно</a:t>
            </a:r>
            <a:r>
              <a:rPr lang="ru-RU" sz="3200"/>
              <a:t> </a:t>
            </a:r>
            <a:r>
              <a:rPr lang="ru-RU" sz="3200">
                <a:latin typeface="Calibri" pitchFamily="34" charset="0"/>
              </a:rPr>
              <a:t>не придатними за станом здоров'я для виконання певних видів робіт.</a:t>
            </a:r>
          </a:p>
          <a:p>
            <a:pPr marL="12700">
              <a:lnSpc>
                <a:spcPts val="3463"/>
              </a:lnSpc>
              <a:spcBef>
                <a:spcPts val="1550"/>
              </a:spcBef>
            </a:pPr>
            <a:r>
              <a:rPr lang="ru-RU" sz="3200" b="1">
                <a:latin typeface="Calibri" pitchFamily="34" charset="0"/>
              </a:rPr>
              <a:t>Рішення про тимчасову чи постійну непридатність осіб, які є бактеріоносіями, для виконання певних видів робіт приймається медико-соціальними експертними комісіями на підставі результатів лікування, даних медичних оглядів тощо</a:t>
            </a:r>
            <a:r>
              <a:rPr lang="ru-RU" sz="3200">
                <a:latin typeface="Calibri" pitchFamily="34" charset="0"/>
              </a:rPr>
              <a:t>. Таке рішення медико-соціальної експертної комісії може бути в установленому порядку оскаржено до суду.</a:t>
            </a:r>
          </a:p>
          <a:p>
            <a:pPr marL="12700">
              <a:lnSpc>
                <a:spcPts val="3463"/>
              </a:lnSpc>
              <a:spcBef>
                <a:spcPts val="1500"/>
              </a:spcBef>
            </a:pPr>
            <a:r>
              <a:rPr lang="ru-RU" sz="3200" b="1">
                <a:latin typeface="Calibri" pitchFamily="34" charset="0"/>
              </a:rPr>
              <a:t>Перелік видів робіт, для виконання яких особи, які є бактеріоносіями, можуть бути визнані тимчасово або постійно не придатними, визначається </a:t>
            </a:r>
            <a:r>
              <a:rPr lang="ru-RU" sz="3200">
                <a:latin typeface="Calibri" pitchFamily="34" charset="0"/>
              </a:rPr>
              <a:t>МОЗ.</a:t>
            </a:r>
          </a:p>
          <a:p>
            <a:pPr marL="12700">
              <a:lnSpc>
                <a:spcPts val="3650"/>
              </a:lnSpc>
              <a:spcBef>
                <a:spcPts val="1063"/>
              </a:spcBef>
            </a:pPr>
            <a:r>
              <a:rPr lang="ru-RU" sz="3200">
                <a:latin typeface="Calibri" pitchFamily="34" charset="0"/>
              </a:rPr>
              <a:t>Перелік особливо небезпечних, небезпечних інфекційних та паразитарних</a:t>
            </a:r>
          </a:p>
          <a:p>
            <a:pPr marL="12700">
              <a:lnSpc>
                <a:spcPts val="3450"/>
              </a:lnSpc>
            </a:pPr>
            <a:r>
              <a:rPr lang="ru-RU" sz="3200">
                <a:latin typeface="Calibri" pitchFamily="34" charset="0"/>
              </a:rPr>
              <a:t>хвороб людини і носійства збудників цих хвороб затверджено</a:t>
            </a:r>
          </a:p>
          <a:p>
            <a:pPr marL="12700">
              <a:lnSpc>
                <a:spcPts val="3450"/>
              </a:lnSpc>
            </a:pPr>
            <a:r>
              <a:rPr lang="ru-RU" sz="3200">
                <a:latin typeface="Calibri" pitchFamily="34" charset="0"/>
              </a:rPr>
              <a:t>наказом МОЗ від 19.07.1995 р. № 133 (п. 39).</a:t>
            </a:r>
          </a:p>
          <a:p>
            <a:pPr marL="12700">
              <a:lnSpc>
                <a:spcPts val="3463"/>
              </a:lnSpc>
              <a:spcBef>
                <a:spcPts val="238"/>
              </a:spcBef>
            </a:pPr>
            <a:r>
              <a:rPr lang="ru-RU" sz="3200">
                <a:latin typeface="Calibri" pitchFamily="34" charset="0"/>
              </a:rPr>
              <a:t>Серед них і СOVID-19 ( п. 39 цього Переліку у редакції наказу МОЗ від 25.02.2020 р. № 521).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object 2"/>
          <p:cNvSpPr txBox="1">
            <a:spLocks noChangeArrowheads="1"/>
          </p:cNvSpPr>
          <p:nvPr/>
        </p:nvSpPr>
        <p:spPr bwMode="auto">
          <a:xfrm>
            <a:off x="2438400" y="419100"/>
            <a:ext cx="1337945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5662613" algn="l"/>
                <a:tab pos="9671050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ВІДСТОРОНЕННЯ ВІД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РОБОТИ ЧЕРЕЗ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КОРОНАВІРУС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70658" name="object 3"/>
          <p:cNvSpPr txBox="1">
            <a:spLocks noChangeArrowheads="1"/>
          </p:cNvSpPr>
          <p:nvPr/>
        </p:nvSpPr>
        <p:spPr bwMode="auto">
          <a:xfrm>
            <a:off x="1008063" y="2097088"/>
            <a:ext cx="16843375" cy="7386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lnSpc>
                <a:spcPts val="3463"/>
              </a:lnSpc>
            </a:pPr>
            <a:r>
              <a:rPr lang="ru-RU" sz="3200" b="1">
                <a:latin typeface="Calibri" pitchFamily="34" charset="0"/>
              </a:rPr>
              <a:t>Відстороненню від роботи або іншої діяльнос</a:t>
            </a:r>
            <a:r>
              <a:rPr lang="ru-RU" sz="3200">
                <a:latin typeface="Calibri" pitchFamily="34" charset="0"/>
              </a:rPr>
              <a:t>ті підлягають, зокрема: хворі на небезпечні для оточуючих інфекційні хвороби; </a:t>
            </a:r>
            <a:r>
              <a:rPr lang="ru-RU" sz="3200" b="1">
                <a:latin typeface="Calibri" pitchFamily="34" charset="0"/>
              </a:rPr>
              <a:t>особи, які є носіями збудників інфекційних захворювань; особи, які </a:t>
            </a:r>
            <a:r>
              <a:rPr lang="ru-RU" sz="3200" b="1">
                <a:solidFill>
                  <a:srgbClr val="FF0000"/>
                </a:solidFill>
                <a:latin typeface="Calibri" pitchFamily="34" charset="0"/>
              </a:rPr>
              <a:t>були в контакті з хворими на небезпечні для оточуючих інфекційні хвороби</a:t>
            </a:r>
            <a:endParaRPr lang="ru-RU" sz="3200">
              <a:latin typeface="Calibri" pitchFamily="34" charset="0"/>
            </a:endParaRPr>
          </a:p>
          <a:p>
            <a:pPr marL="12700">
              <a:lnSpc>
                <a:spcPts val="3188"/>
              </a:lnSpc>
              <a:spcBef>
                <a:spcPts val="1125"/>
              </a:spcBef>
            </a:pPr>
            <a:r>
              <a:rPr lang="ru-RU" sz="2800" i="1">
                <a:solidFill>
                  <a:srgbClr val="7E7E7E"/>
                </a:solidFill>
                <a:latin typeface="Calibri" pitchFamily="34" charset="0"/>
              </a:rPr>
              <a:t>п</a:t>
            </a:r>
            <a:r>
              <a:rPr lang="ru-RU" sz="2800">
                <a:solidFill>
                  <a:srgbClr val="7E7E7E"/>
                </a:solidFill>
                <a:latin typeface="Calibri" pitchFamily="34" charset="0"/>
              </a:rPr>
              <a:t>. </a:t>
            </a:r>
            <a:r>
              <a:rPr lang="ru-RU" sz="2800" i="1">
                <a:solidFill>
                  <a:srgbClr val="7E7E7E"/>
                </a:solidFill>
                <a:latin typeface="Calibri" pitchFamily="34" charset="0"/>
              </a:rPr>
              <a:t>1.2	Інструкції про порядок внесення подання про відсторонення</a:t>
            </a:r>
            <a:endParaRPr lang="ru-RU" sz="2800">
              <a:latin typeface="Calibri" pitchFamily="34" charset="0"/>
            </a:endParaRPr>
          </a:p>
          <a:p>
            <a:pPr marL="12700">
              <a:lnSpc>
                <a:spcPts val="3188"/>
              </a:lnSpc>
            </a:pPr>
            <a:r>
              <a:rPr lang="ru-RU" sz="2800" i="1">
                <a:solidFill>
                  <a:srgbClr val="7E7E7E"/>
                </a:solidFill>
                <a:latin typeface="Calibri" pitchFamily="34" charset="0"/>
              </a:rPr>
              <a:t>осіб від роботи або іншої діяльності, затвердженої наказом МОЗ від 14.04.1995 р. № 66</a:t>
            </a:r>
            <a:endParaRPr lang="ru-RU" sz="2800">
              <a:latin typeface="Calibri" pitchFamily="34" charset="0"/>
            </a:endParaRPr>
          </a:p>
          <a:p>
            <a:pPr marL="12700"/>
            <a:endParaRPr lang="ru-RU" sz="2800">
              <a:latin typeface="Times New Roman" pitchFamily="18" charset="0"/>
              <a:cs typeface="Times New Roman" pitchFamily="18" charset="0"/>
            </a:endParaRPr>
          </a:p>
          <a:p>
            <a:pPr marL="12700">
              <a:spcBef>
                <a:spcPts val="1763"/>
              </a:spcBef>
            </a:pPr>
            <a:r>
              <a:rPr lang="ru-RU" sz="3200">
                <a:latin typeface="Calibri" pitchFamily="34" charset="0"/>
              </a:rPr>
              <a:t>На період тимчасового відсторонення від роботи осіб, робота яких пов'язана з обслуговуванням населення, які були в контакті з інфекційними хворими або є бактеріоносіями, у разі неможливості здійснення тимчасового переведення за згодою на іншу роботу, не пов'язану з ризиком поширення інфекційних хвороб, </a:t>
            </a:r>
            <a:r>
              <a:rPr lang="ru-RU" sz="3200" b="1">
                <a:latin typeface="Calibri" pitchFamily="34" charset="0"/>
              </a:rPr>
              <a:t>листок непрацездатності видається лікарем- інфекціоністом або лікуючим лікарем на підставі результатів досліджень лабораторних центрів Міністерства охорони здоров'я України.</a:t>
            </a:r>
            <a:endParaRPr lang="ru-RU" sz="3200">
              <a:latin typeface="Calibri" pitchFamily="34" charset="0"/>
            </a:endParaRPr>
          </a:p>
          <a:p>
            <a:pPr marL="12700" algn="r">
              <a:spcBef>
                <a:spcPts val="2300"/>
              </a:spcBef>
            </a:pPr>
            <a:r>
              <a:rPr lang="ru-RU" sz="2800" i="1">
                <a:solidFill>
                  <a:srgbClr val="7E7E7E"/>
                </a:solidFill>
                <a:latin typeface="Calibri" pitchFamily="34" charset="0"/>
              </a:rPr>
              <a:t>П. 5.1. Інструкції про порядок видачі документів, що засвідчують тимчасову непрацездатність громадян, затвердженої наказом МОЗ від 13.11.2001 р. № 455</a:t>
            </a:r>
            <a:endParaRPr lang="ru-RU" sz="280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object 2"/>
          <p:cNvSpPr txBox="1">
            <a:spLocks noChangeArrowheads="1"/>
          </p:cNvSpPr>
          <p:nvPr/>
        </p:nvSpPr>
        <p:spPr bwMode="auto">
          <a:xfrm>
            <a:off x="2438400" y="495300"/>
            <a:ext cx="1337945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>
              <a:tabLst>
                <a:tab pos="5662613" algn="l"/>
                <a:tab pos="9671050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ВІДСТОРОНЕННЯ ВІД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РОБОТИ ЧЕРЕЗ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КОРОНАВІРУС</a:t>
            </a:r>
            <a:endParaRPr lang="ru-RU" sz="4800">
              <a:latin typeface="Calibri" pitchFamily="34" charset="0"/>
            </a:endParaRPr>
          </a:p>
        </p:txBody>
      </p:sp>
      <p:sp>
        <p:nvSpPr>
          <p:cNvPr id="72706" name="object 3"/>
          <p:cNvSpPr txBox="1">
            <a:spLocks noChangeArrowheads="1"/>
          </p:cNvSpPr>
          <p:nvPr/>
        </p:nvSpPr>
        <p:spPr bwMode="auto">
          <a:xfrm>
            <a:off x="1487488" y="2527300"/>
            <a:ext cx="15300325" cy="556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/>
            <a:r>
              <a:rPr lang="ru-RU" sz="3200">
                <a:latin typeface="Calibri" pitchFamily="34" charset="0"/>
              </a:rPr>
              <a:t>У листку непрацездатності у разі відсторонення від роботи осіб, робота яких пов'язана з обслуговуванням населення – за умови що вони були в контакті з хворими – підкреслюють Причину непрацездатності:</a:t>
            </a:r>
          </a:p>
          <a:p>
            <a:pPr marL="12700">
              <a:spcBef>
                <a:spcPts val="1500"/>
              </a:spcBef>
            </a:pPr>
            <a:r>
              <a:rPr lang="ru-RU" sz="3200" b="1">
                <a:latin typeface="Calibri" pitchFamily="34" charset="0"/>
              </a:rPr>
              <a:t>«контакт з хворими на інфекційні захворювання та бактеріоносійство ─ 6», </a:t>
            </a:r>
            <a:r>
              <a:rPr lang="ru-RU" sz="3200">
                <a:latin typeface="Calibri" pitchFamily="34" charset="0"/>
              </a:rPr>
              <a:t>а в графі</a:t>
            </a:r>
          </a:p>
          <a:p>
            <a:pPr marL="12700"/>
            <a:r>
              <a:rPr lang="ru-RU" sz="3200">
                <a:latin typeface="Calibri" pitchFamily="34" charset="0"/>
              </a:rPr>
              <a:t>«Режим»	зазначають </a:t>
            </a:r>
            <a:r>
              <a:rPr lang="ru-RU" sz="3200" b="1">
                <a:latin typeface="Calibri" pitchFamily="34" charset="0"/>
              </a:rPr>
              <a:t>«домашній».</a:t>
            </a:r>
            <a:endParaRPr lang="ru-RU" sz="3200">
              <a:latin typeface="Calibri" pitchFamily="34" charset="0"/>
            </a:endParaRPr>
          </a:p>
          <a:p>
            <a:pPr marL="12700"/>
            <a:endParaRPr lang="ru-RU" sz="3200">
              <a:latin typeface="Times New Roman" pitchFamily="18" charset="0"/>
              <a:cs typeface="Times New Roman" pitchFamily="18" charset="0"/>
            </a:endParaRPr>
          </a:p>
          <a:p>
            <a:pPr marL="12700">
              <a:spcBef>
                <a:spcPts val="2275"/>
              </a:spcBef>
            </a:pPr>
            <a:r>
              <a:rPr lang="ru-RU" sz="3200">
                <a:latin typeface="Calibri" pitchFamily="34" charset="0"/>
              </a:rPr>
              <a:t>Такий листок непрацездатності оплачується Фондом з першого дня за весь період відсутності на роботі з цієї причини.</a:t>
            </a:r>
          </a:p>
          <a:p>
            <a:pPr marL="12700">
              <a:spcBef>
                <a:spcPts val="2300"/>
              </a:spcBef>
            </a:pPr>
            <a:r>
              <a:rPr lang="ru-RU" sz="3200">
                <a:latin typeface="Calibri" pitchFamily="34" charset="0"/>
              </a:rPr>
              <a:t>Розрахунок виплати проводиться на загальних підставах, її розмір залежить від страхового стажу.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Заголовок 1"/>
          <p:cNvSpPr>
            <a:spLocks noGrp="1"/>
          </p:cNvSpPr>
          <p:nvPr>
            <p:ph type="title"/>
          </p:nvPr>
        </p:nvSpPr>
        <p:spPr>
          <a:xfrm>
            <a:off x="3046413" y="969963"/>
            <a:ext cx="12195175" cy="1477962"/>
          </a:xfrm>
        </p:spPr>
        <p:txBody>
          <a:bodyPr/>
          <a:lstStyle/>
          <a:p>
            <a:pPr eaLnBrk="1" hangingPunct="1"/>
            <a:r>
              <a:rPr lang="uk-UA" smtClean="0">
                <a:latin typeface="Calibri" pitchFamily="34" charset="0"/>
              </a:rPr>
              <a:t>Завдання для самоконтролю:</a:t>
            </a:r>
            <a:br>
              <a:rPr lang="uk-UA" smtClean="0">
                <a:latin typeface="Calibri" pitchFamily="34" charset="0"/>
              </a:rPr>
            </a:br>
            <a:endParaRPr lang="uk-UA" smtClean="0">
              <a:latin typeface="Calibri" pitchFamily="34" charset="0"/>
            </a:endParaRPr>
          </a:p>
        </p:txBody>
      </p:sp>
      <p:sp>
        <p:nvSpPr>
          <p:cNvPr id="74754" name="Текст 2"/>
          <p:cNvSpPr>
            <a:spLocks noGrp="1"/>
          </p:cNvSpPr>
          <p:nvPr>
            <p:ph type="body" idx="1"/>
          </p:nvPr>
        </p:nvSpPr>
        <p:spPr>
          <a:xfrm>
            <a:off x="1230313" y="2273300"/>
            <a:ext cx="16371887" cy="6823075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</a:pPr>
            <a:r>
              <a:rPr lang="ru-RU" b="1" i="1" smtClean="0">
                <a:solidFill>
                  <a:srgbClr val="FF0000"/>
                </a:solidFill>
                <a:latin typeface="Calibri" pitchFamily="34" charset="0"/>
              </a:rPr>
              <a:t>Питання для самоконтролю</a:t>
            </a:r>
            <a:r>
              <a:rPr lang="ru-RU" b="1" i="1" smtClean="0">
                <a:solidFill>
                  <a:srgbClr val="FF0000"/>
                </a:solidFill>
                <a:latin typeface="Arial" charset="0"/>
              </a:rPr>
              <a:t> (виконують всі студенти письмово в зошитах)</a:t>
            </a:r>
            <a:r>
              <a:rPr lang="ru-RU" b="1" i="1" smtClean="0">
                <a:solidFill>
                  <a:srgbClr val="FF0000"/>
                </a:solidFill>
                <a:latin typeface="Calibri" pitchFamily="34" charset="0"/>
              </a:rPr>
              <a:t>: </a:t>
            </a:r>
            <a:endParaRPr lang="uk-UA" i="1" smtClean="0">
              <a:solidFill>
                <a:srgbClr val="FF0000"/>
              </a:solidFill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i="1" smtClean="0">
                <a:latin typeface="Calibri" pitchFamily="34" charset="0"/>
              </a:rPr>
              <a:t>1. Поняття та структура кадрової служби.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i="1" smtClean="0">
                <a:latin typeface="Calibri" pitchFamily="34" charset="0"/>
              </a:rPr>
              <a:t>2. Функції та завдання кадрової служби підприємства.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i="1" smtClean="0">
                <a:latin typeface="Calibri" pitchFamily="34" charset="0"/>
              </a:rPr>
              <a:t>3. Права, обов’язки відповідальність керівника кадрової служби.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i="1" smtClean="0">
                <a:latin typeface="Calibri" pitchFamily="34" charset="0"/>
              </a:rPr>
              <a:t>4. Функції менеджера по персоналу підприємства.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i="1" smtClean="0">
                <a:latin typeface="Calibri" pitchFamily="34" charset="0"/>
              </a:rPr>
              <a:t>5. Типи організаційної структури кадрової служби. </a:t>
            </a:r>
            <a:endParaRPr lang="ru-RU" i="1" smtClean="0">
              <a:latin typeface="Arial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i="1" smtClean="0">
                <a:latin typeface="Calibri" pitchFamily="34" charset="0"/>
              </a:rPr>
              <a:t>6. Співробітництво з іншими підрозділами організації.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uk-UA" b="1" smtClean="0">
                <a:latin typeface="Calibri" pitchFamily="34" charset="0"/>
              </a:rPr>
              <a:t> 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uk-UA" b="1" i="1" smtClean="0">
                <a:solidFill>
                  <a:srgbClr val="FF0000"/>
                </a:solidFill>
                <a:latin typeface="Calibri" pitchFamily="34" charset="0"/>
              </a:rPr>
              <a:t>Підготувати презентації на теми:</a:t>
            </a:r>
          </a:p>
          <a:p>
            <a:pPr marL="0" indent="0" eaLnBrk="1" hangingPunct="1">
              <a:spcBef>
                <a:spcPct val="0"/>
              </a:spcBef>
            </a:pPr>
            <a:r>
              <a:rPr lang="uk-UA" i="1" smtClean="0">
                <a:latin typeface="Calibri" pitchFamily="34" charset="0"/>
              </a:rPr>
              <a:t>1. Побудувати структуру к</a:t>
            </a:r>
            <a:r>
              <a:rPr lang="ru-RU" i="1" smtClean="0">
                <a:latin typeface="Calibri" pitchFamily="34" charset="0"/>
              </a:rPr>
              <a:t>адров</a:t>
            </a:r>
            <a:r>
              <a:rPr lang="uk-UA" i="1" smtClean="0">
                <a:latin typeface="Calibri" pitchFamily="34" charset="0"/>
              </a:rPr>
              <a:t>ої</a:t>
            </a:r>
            <a:r>
              <a:rPr lang="ru-RU" i="1" smtClean="0">
                <a:latin typeface="Calibri" pitchFamily="34" charset="0"/>
              </a:rPr>
              <a:t> служб</a:t>
            </a:r>
            <a:r>
              <a:rPr lang="uk-UA" i="1" smtClean="0">
                <a:latin typeface="Calibri" pitchFamily="34" charset="0"/>
              </a:rPr>
              <a:t>и</a:t>
            </a:r>
            <a:r>
              <a:rPr lang="ru-RU" i="1" smtClean="0">
                <a:latin typeface="Calibri" pitchFamily="34" charset="0"/>
              </a:rPr>
              <a:t> підприємства</a:t>
            </a:r>
            <a:r>
              <a:rPr lang="uk-UA" i="1" smtClean="0">
                <a:latin typeface="Calibri" pitchFamily="34" charset="0"/>
              </a:rPr>
              <a:t> із зазначенням функціональних обов’язків працівників. </a:t>
            </a:r>
            <a:r>
              <a:rPr lang="uk-UA" b="1" i="1" smtClean="0">
                <a:solidFill>
                  <a:srgbClr val="FF0000"/>
                </a:solidFill>
                <a:latin typeface="Arial" charset="0"/>
              </a:rPr>
              <a:t>(ТИМЧЕНКО, СТРУК)</a:t>
            </a:r>
            <a:endParaRPr lang="uk-UA" b="1" smtClean="0">
              <a:solidFill>
                <a:srgbClr val="FF0000"/>
              </a:solidFill>
              <a:latin typeface="Arial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uk-UA" i="1" smtClean="0">
                <a:latin typeface="Calibri" pitchFamily="34" charset="0"/>
              </a:rPr>
              <a:t>2. Вимоги до ділових, професійних і особистих якостей працівника.</a:t>
            </a:r>
            <a:r>
              <a:rPr lang="uk-UA" i="1" smtClean="0">
                <a:latin typeface="Arial" charset="0"/>
              </a:rPr>
              <a:t> </a:t>
            </a:r>
            <a:r>
              <a:rPr lang="uk-UA" b="1" i="1" smtClean="0">
                <a:solidFill>
                  <a:srgbClr val="FF0000"/>
                </a:solidFill>
                <a:latin typeface="Arial" charset="0"/>
              </a:rPr>
              <a:t>(ГОЛОВКО, БАБКІН)</a:t>
            </a:r>
          </a:p>
          <a:p>
            <a:pPr marL="0" indent="0" eaLnBrk="1" hangingPunct="1">
              <a:spcBef>
                <a:spcPct val="0"/>
              </a:spcBef>
            </a:pPr>
            <a:r>
              <a:rPr lang="ru-RU" i="1" smtClean="0">
                <a:latin typeface="Calibri" pitchFamily="34" charset="0"/>
              </a:rPr>
              <a:t>3.</a:t>
            </a:r>
            <a:r>
              <a:rPr lang="ru-RU" i="1" smtClean="0">
                <a:latin typeface="Arial" charset="0"/>
              </a:rPr>
              <a:t> </a:t>
            </a:r>
            <a:r>
              <a:rPr lang="ru-RU" i="1" smtClean="0">
                <a:latin typeface="Calibri" pitchFamily="34" charset="0"/>
              </a:rPr>
              <a:t>Діяльність кадрових служб в зарубіжних фірмах.</a:t>
            </a:r>
            <a:r>
              <a:rPr lang="ru-RU" i="1" smtClean="0">
                <a:latin typeface="Arial" charset="0"/>
              </a:rPr>
              <a:t> </a:t>
            </a:r>
            <a:r>
              <a:rPr lang="ru-RU" b="1" i="1" smtClean="0">
                <a:solidFill>
                  <a:srgbClr val="FF0000"/>
                </a:solidFill>
                <a:latin typeface="Arial" charset="0"/>
              </a:rPr>
              <a:t>(ЯНЧУК, ГРУНТ)</a:t>
            </a:r>
            <a:endParaRPr lang="uk-UA" b="1" i="1" smtClean="0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object 2"/>
          <p:cNvSpPr txBox="1">
            <a:spLocks noChangeArrowheads="1"/>
          </p:cNvSpPr>
          <p:nvPr/>
        </p:nvSpPr>
        <p:spPr bwMode="auto">
          <a:xfrm>
            <a:off x="1216025" y="3082925"/>
            <a:ext cx="15771813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527050" indent="-514350">
              <a:lnSpc>
                <a:spcPts val="3463"/>
              </a:lnSpc>
              <a:buSzPct val="94000"/>
              <a:buFont typeface="Calibri" pitchFamily="34" charset="0"/>
              <a:buAutoNum type="arabicPeriod" startAt="6"/>
              <a:tabLst>
                <a:tab pos="527050" algn="l"/>
              </a:tabLst>
            </a:pPr>
            <a:r>
              <a:rPr lang="ru-RU" sz="3200" b="1">
                <a:latin typeface="Calibri" pitchFamily="34" charset="0"/>
              </a:rPr>
              <a:t>Постанова № 1145 </a:t>
            </a:r>
            <a:r>
              <a:rPr lang="ru-RU" sz="3200">
                <a:latin typeface="Calibri" pitchFamily="34" charset="0"/>
              </a:rPr>
              <a:t>– Постанова Ради Міністрів СРСР «Про порядок і умови суміщення професій (посад)» від 04.12.1981 р. № 1145.</a:t>
            </a:r>
          </a:p>
          <a:p>
            <a:pPr marL="527050" indent="-514350">
              <a:lnSpc>
                <a:spcPts val="3463"/>
              </a:lnSpc>
              <a:spcBef>
                <a:spcPts val="1500"/>
              </a:spcBef>
              <a:buSzPct val="94000"/>
              <a:buFont typeface="Calibri" pitchFamily="34" charset="0"/>
              <a:buAutoNum type="arabicPeriod" startAt="6"/>
              <a:tabLst>
                <a:tab pos="527050" algn="l"/>
              </a:tabLst>
            </a:pPr>
            <a:r>
              <a:rPr lang="ru-RU" sz="3200" b="1">
                <a:latin typeface="Calibri" pitchFamily="34" charset="0"/>
              </a:rPr>
              <a:t>Роз'яснення № 30/39 </a:t>
            </a:r>
            <a:r>
              <a:rPr lang="ru-RU" sz="3200">
                <a:latin typeface="Calibri" pitchFamily="34" charset="0"/>
              </a:rPr>
              <a:t>– Роз'яснення «Про порядок виплати тимчасового заступництва», затверджене постановою Держкомпраці Ради Міністрів СРСР, Секретаріату ВЦРПС від 29.12.1965 р. № 30/39.</a:t>
            </a:r>
          </a:p>
          <a:p>
            <a:pPr marL="527050" indent="-514350">
              <a:lnSpc>
                <a:spcPts val="3463"/>
              </a:lnSpc>
              <a:spcBef>
                <a:spcPts val="1500"/>
              </a:spcBef>
              <a:buSzPct val="94000"/>
              <a:buFont typeface="Calibri" pitchFamily="34" charset="0"/>
              <a:buAutoNum type="arabicPeriod" startAt="6"/>
              <a:tabLst>
                <a:tab pos="527050" algn="l"/>
              </a:tabLst>
            </a:pPr>
            <a:r>
              <a:rPr lang="ru-RU" sz="3200" b="1">
                <a:latin typeface="Calibri" pitchFamily="34" charset="0"/>
              </a:rPr>
              <a:t>Інструкція № 53 </a:t>
            </a:r>
            <a:r>
              <a:rPr lang="ru-RU" sz="3200">
                <a:latin typeface="Calibri" pitchFamily="34" charset="0"/>
              </a:rPr>
              <a:t>– Інструкція щодо застосування постанови Ради Міністрів СРСР від 4 грудня 1981 року № 1145 «Про порядок і умови суміщення професій (посад)» Держкомпраці СРСР, Мінфіну СРСР, ВЦРПС від 14.05.1982 р. № 53-ВЛ.</a:t>
            </a:r>
          </a:p>
        </p:txBody>
      </p:sp>
      <p:sp>
        <p:nvSpPr>
          <p:cNvPr id="13314" name="object 3"/>
          <p:cNvSpPr>
            <a:spLocks noGrp="1"/>
          </p:cNvSpPr>
          <p:nvPr>
            <p:ph type="title"/>
          </p:nvPr>
        </p:nvSpPr>
        <p:spPr/>
        <p:txBody>
          <a:bodyPr tIns="59588"/>
          <a:lstStyle/>
          <a:p>
            <a:pPr marL="793750" eaLnBrk="1" hangingPunct="1"/>
            <a:r>
              <a:rPr lang="ru-RU" smtClean="0">
                <a:latin typeface="Calibri" pitchFamily="34" charset="0"/>
              </a:rPr>
              <a:t>НОРМАТИВНО-ПРАВОВЕ ЗАБЕЗПЕЧЕННЯ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Текст 2"/>
          <p:cNvSpPr>
            <a:spLocks noGrp="1"/>
          </p:cNvSpPr>
          <p:nvPr>
            <p:ph type="body" idx="1"/>
          </p:nvPr>
        </p:nvSpPr>
        <p:spPr>
          <a:xfrm>
            <a:off x="1230313" y="2273300"/>
            <a:ext cx="15827375" cy="197008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</a:pPr>
            <a:endParaRPr lang="uk-UA" b="1" smtClean="0">
              <a:solidFill>
                <a:srgbClr val="FF0000"/>
              </a:solidFill>
              <a:latin typeface="Calibri" pitchFamily="34" charset="0"/>
            </a:endParaRPr>
          </a:p>
          <a:p>
            <a:pPr marL="0" indent="0" algn="ctr" eaLnBrk="1" hangingPunct="1">
              <a:spcBef>
                <a:spcPct val="0"/>
              </a:spcBef>
            </a:pPr>
            <a:endParaRPr lang="uk-UA" b="1" smtClean="0">
              <a:solidFill>
                <a:srgbClr val="FF0000"/>
              </a:solidFill>
              <a:latin typeface="Calibri" pitchFamily="34" charset="0"/>
            </a:endParaRPr>
          </a:p>
          <a:p>
            <a:pPr marL="0" indent="0" algn="ctr" eaLnBrk="1" hangingPunct="1">
              <a:spcBef>
                <a:spcPct val="0"/>
              </a:spcBef>
            </a:pPr>
            <a:r>
              <a:rPr lang="uk-UA" b="1" smtClean="0">
                <a:solidFill>
                  <a:srgbClr val="FF0000"/>
                </a:solidFill>
                <a:latin typeface="Calibri" pitchFamily="34" charset="0"/>
              </a:rPr>
              <a:t>КАДРОВА СЛУЖБА ПІДПРИЄМСТВА: ПОНЯТТЯ, СТРУКТУРА. </a:t>
            </a:r>
          </a:p>
          <a:p>
            <a:pPr marL="0" indent="0" eaLnBrk="1" hangingPunct="1">
              <a:spcBef>
                <a:spcPct val="0"/>
              </a:spcBef>
            </a:pPr>
            <a:endParaRPr lang="uk-UA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Текст 2"/>
          <p:cNvSpPr>
            <a:spLocks noGrp="1"/>
          </p:cNvSpPr>
          <p:nvPr>
            <p:ph type="body" idx="1"/>
          </p:nvPr>
        </p:nvSpPr>
        <p:spPr>
          <a:xfrm>
            <a:off x="1230313" y="2273300"/>
            <a:ext cx="15827375" cy="35353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</a:pPr>
            <a:r>
              <a:rPr lang="uk-UA" sz="4000" b="1" i="1" smtClean="0">
                <a:solidFill>
                  <a:srgbClr val="FF0000"/>
                </a:solidFill>
                <a:latin typeface="Calibri" pitchFamily="34" charset="0"/>
              </a:rPr>
              <a:t>Кадрова служба підприємства </a:t>
            </a:r>
            <a:r>
              <a:rPr lang="uk-UA" sz="4000" smtClean="0">
                <a:latin typeface="Calibri" pitchFamily="34" charset="0"/>
              </a:rPr>
              <a:t>- це сукупність спеціалізованих структурних підрозділів у сфері управління підприємством разом із зайнятими посадовими особами (керівники, фахівці, виконавці), покликаними управляти персоналом у межах обраної кадрової політики. </a:t>
            </a:r>
          </a:p>
          <a:p>
            <a:pPr marL="0" indent="0" eaLnBrk="1" hangingPunct="1">
              <a:spcBef>
                <a:spcPct val="0"/>
              </a:spcBef>
            </a:pPr>
            <a:endParaRPr lang="uk-UA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1143000" y="969963"/>
            <a:ext cx="16078200" cy="738187"/>
          </a:xfrm>
        </p:spPr>
        <p:txBody>
          <a:bodyPr/>
          <a:lstStyle/>
          <a:p>
            <a:pPr eaLnBrk="1" hangingPunct="1"/>
            <a:r>
              <a:rPr lang="uk-UA" smtClean="0">
                <a:latin typeface="Calibri" pitchFamily="34" charset="0"/>
              </a:rPr>
              <a:t>ФУНКЦІЇ ТА ПОВНОВАЖЕННЯ КАДРОВОЇ СЛУЖБИ</a:t>
            </a:r>
          </a:p>
        </p:txBody>
      </p:sp>
      <p:sp>
        <p:nvSpPr>
          <p:cNvPr id="17410" name="Текст 2"/>
          <p:cNvSpPr>
            <a:spLocks noGrp="1"/>
          </p:cNvSpPr>
          <p:nvPr>
            <p:ph type="body" idx="1"/>
          </p:nvPr>
        </p:nvSpPr>
        <p:spPr>
          <a:xfrm>
            <a:off x="609600" y="2273300"/>
            <a:ext cx="17221200" cy="78787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</a:pPr>
            <a:r>
              <a:rPr lang="ru-RU" b="1" smtClean="0">
                <a:latin typeface="Calibri" pitchFamily="34" charset="0"/>
              </a:rPr>
              <a:t>До функцій кадрової служби підприємства належать: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b="1" smtClean="0">
                <a:latin typeface="Calibri" pitchFamily="34" charset="0"/>
              </a:rPr>
              <a:t>– </a:t>
            </a:r>
            <a:r>
              <a:rPr lang="ru-RU" smtClean="0">
                <a:latin typeface="Calibri" pitchFamily="34" charset="0"/>
              </a:rPr>
              <a:t>визначення потреби в кадрах, планування кадрового забезпечення і руху кадрів;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– організація підбору, розміщення і виховання персоналу;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– дослідження і аналіз ділових, професійних і особистих якостей працівників підприємства;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– організація діловодства з роботи з персоналом;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– оцінка і атестація персоналу підприємства;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– організація навчання і підвищення кваліфікації персоналу;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– формування кадрового резерву, підготовка керівних кадрів і управління просуванням за службою;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– поліпшення умов роботи і рішення соціальних питань;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– розвиток мотивації, кар’єри працівників.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b="1" smtClean="0">
                <a:latin typeface="Calibri" pitchFamily="34" charset="0"/>
              </a:rPr>
              <a:t>Повноваження кадрової служби: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b="1" smtClean="0">
                <a:latin typeface="Calibri" pitchFamily="34" charset="0"/>
              </a:rPr>
              <a:t>– </a:t>
            </a:r>
            <a:r>
              <a:rPr lang="ru-RU" smtClean="0">
                <a:latin typeface="Calibri" pitchFamily="34" charset="0"/>
              </a:rPr>
              <a:t>право вимагати від усіх підрозділів організації необхідні матеріали;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– вирішувати питання працівників щодо переміщення і звільнення; </a:t>
            </a:r>
            <a:endParaRPr lang="uk-UA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mtClean="0">
                <a:latin typeface="Calibri" pitchFamily="34" charset="0"/>
              </a:rPr>
              <a:t>– право вимагати від інших підрозділів обов’язкове виконання тих вказівок, що передбачені положенням про кадрову службу. </a:t>
            </a:r>
            <a:endParaRPr lang="uk-UA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Текст 2"/>
          <p:cNvSpPr>
            <a:spLocks noGrp="1"/>
          </p:cNvSpPr>
          <p:nvPr>
            <p:ph type="body" idx="1"/>
          </p:nvPr>
        </p:nvSpPr>
        <p:spPr>
          <a:xfrm>
            <a:off x="685800" y="342900"/>
            <a:ext cx="17221200" cy="9910763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</a:pPr>
            <a:r>
              <a:rPr lang="uk-UA" sz="2800" b="1" smtClean="0">
                <a:solidFill>
                  <a:srgbClr val="FF0000"/>
                </a:solidFill>
                <a:latin typeface="Calibri" pitchFamily="34" charset="0"/>
              </a:rPr>
              <a:t>Функції менеджера по персоналу підприємства </a:t>
            </a:r>
            <a:endParaRPr lang="uk-UA" sz="2800" smtClean="0">
              <a:solidFill>
                <a:srgbClr val="FF0000"/>
              </a:solidFill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uk-UA" sz="2800" smtClean="0">
                <a:latin typeface="Calibri" pitchFamily="34" charset="0"/>
              </a:rPr>
              <a:t>1. Організовує роботу з персоналом у відповідності із загальними цілями розвитку підприємства і конкретними напрямами кадрової політики для досягнення ефективного використання і професійного удосконалення працівників. </a:t>
            </a: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2. Забезпечує комплектування підприємства працівниками необхідних професій, спеціальностей та кваліфікації. </a:t>
            </a:r>
            <a:endParaRPr lang="uk-UA" sz="2800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3. Визначає потребу в персоналі, вивчає ринок праці з метою визначення можливих джерел забезпечення необхідними кадрами. </a:t>
            </a:r>
            <a:endParaRPr lang="uk-UA" sz="2800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4. Здійснює підбір кадрів, проводить співбесіди з кандидатами на роботу, у тому числі з випускниками навчальних закладів, з метою комплектування штату працівників. </a:t>
            </a:r>
            <a:endParaRPr lang="uk-UA" sz="2800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5. Організовує навчання персоналу, координує роботу по підвищенню кваліфікації співробітників і розвитку їх ділової кар’єри. </a:t>
            </a:r>
            <a:endParaRPr lang="uk-UA" sz="2800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6. Доводить інформацію з кадрових питань і важливих кадрових рішень до відома всіх працівників. </a:t>
            </a:r>
            <a:endParaRPr lang="uk-UA" sz="2800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7. Організовує проведення оцінки результатів трудової діяльності працівників, атестацій, конкурсів на заміщення вакантних посад. </a:t>
            </a:r>
            <a:endParaRPr lang="uk-UA" sz="2800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8. Разом з керівниками структурних підрозділів бере участь у прийнятті рішень з питань приймання, переведення, просування по службі, пониження у посаді, накладенні адміністративних стягнень, а також звільнення працівників. </a:t>
            </a:r>
            <a:endParaRPr lang="uk-UA" sz="2800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9. Розробляє систему оцінки ділових та особистих якостей працівників, мотивації їх кар’єрного росту. </a:t>
            </a:r>
            <a:endParaRPr lang="uk-UA" sz="2800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10. Консультує керівників різних рівнів з питань організації управління персоналом. </a:t>
            </a:r>
            <a:endParaRPr lang="uk-UA" sz="2800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11. Бере участь у плануванні соціального розвитку колективу, вирішенні трудових спорів і конфліктів. </a:t>
            </a:r>
            <a:endParaRPr lang="uk-UA" sz="2800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12. Складає і оформляє трудові договори та контракти, веде особові справи працівників та іншу кадрову документацію. </a:t>
            </a:r>
            <a:endParaRPr lang="uk-UA" sz="2800" smtClean="0">
              <a:latin typeface="Calibri" pitchFamily="34" charset="0"/>
            </a:endParaRPr>
          </a:p>
          <a:p>
            <a:pPr marL="0" indent="0" eaLnBrk="1" hangingPunct="1">
              <a:spcBef>
                <a:spcPct val="0"/>
              </a:spcBef>
            </a:pPr>
            <a:r>
              <a:rPr lang="ru-RU" sz="2800" smtClean="0">
                <a:latin typeface="Calibri" pitchFamily="34" charset="0"/>
              </a:rPr>
              <a:t>13. Здійснює керівництво підлеглими. </a:t>
            </a:r>
            <a:endParaRPr lang="uk-UA" sz="280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object 2"/>
          <p:cNvSpPr txBox="1">
            <a:spLocks noChangeArrowheads="1"/>
          </p:cNvSpPr>
          <p:nvPr/>
        </p:nvSpPr>
        <p:spPr bwMode="auto">
          <a:xfrm>
            <a:off x="2438400" y="4408488"/>
            <a:ext cx="139446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790700" indent="-1778000">
              <a:tabLst>
                <a:tab pos="3454400" algn="l"/>
                <a:tab pos="4549775" algn="l"/>
                <a:tab pos="6943725" algn="l"/>
              </a:tabLst>
            </a:pP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ТИМЧАСОВЕ	ВИКОНАННЯ	ОБОВ'ЯЗКІВ: </a:t>
            </a:r>
            <a:r>
              <a:rPr lang="ru-RU" sz="4800" b="1">
                <a:solidFill>
                  <a:srgbClr val="ED3435"/>
                </a:solidFill>
              </a:rPr>
              <a:t>П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ОРЯДОК</a:t>
            </a:r>
            <a:r>
              <a:rPr lang="ru-RU" sz="4800" b="1">
                <a:solidFill>
                  <a:srgbClr val="ED3435"/>
                </a:solidFill>
              </a:rPr>
              <a:t> </a:t>
            </a:r>
            <a:r>
              <a:rPr lang="ru-RU" sz="4800" b="1">
                <a:solidFill>
                  <a:srgbClr val="ED3435"/>
                </a:solidFill>
                <a:latin typeface="Calibri" pitchFamily="34" charset="0"/>
              </a:rPr>
              <a:t>ОФОРМЛЕННЯ</a:t>
            </a:r>
            <a:endParaRPr lang="ru-RU" sz="4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2851</Words>
  <Application>Microsoft Office PowerPoint</Application>
  <PresentationFormat>Довільний</PresentationFormat>
  <Paragraphs>232</Paragraphs>
  <Slides>36</Slides>
  <Notes>30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2" baseType="lpstr">
      <vt:lpstr>Arial</vt:lpstr>
      <vt:lpstr>Calibri</vt:lpstr>
      <vt:lpstr>Franklin Gothic Demi</vt:lpstr>
      <vt:lpstr>Wingdings</vt:lpstr>
      <vt:lpstr>Times New Roman</vt:lpstr>
      <vt:lpstr>Office Theme</vt:lpstr>
      <vt:lpstr>Львівський державний університет безпеки життєдіяльності</vt:lpstr>
      <vt:lpstr>ПЛАН:</vt:lpstr>
      <vt:lpstr>НОРМАТИВНО-ПРАВОВЕ ЗАБЕЗПЕЧЕННЯ</vt:lpstr>
      <vt:lpstr>НОРМАТИВНО-ПРАВОВЕ ЗАБЕЗПЕЧЕННЯ</vt:lpstr>
      <vt:lpstr>Слайд 5</vt:lpstr>
      <vt:lpstr>Слайд 6</vt:lpstr>
      <vt:lpstr>ФУНКЦІЇ ТА ПОВНОВАЖЕННЯ КАДРОВОЇ СЛУЖБИ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ЯКІ МЕДОГЛЯДИ ДОЗВОЛЕНО НЕ ПРОВОДИТИ ПІД ЧАС КАРАНТИНУ</vt:lpstr>
      <vt:lpstr>ЯКІ МЕДОГЛЯДИ ДОЗВОЛЕНО НЕ ПРОВОДИТИ ПІД ЧАС КАРАНТИНУ</vt:lpstr>
      <vt:lpstr>Слайд 31</vt:lpstr>
      <vt:lpstr>Слайд 32</vt:lpstr>
      <vt:lpstr>Слайд 33</vt:lpstr>
      <vt:lpstr>Слайд 34</vt:lpstr>
      <vt:lpstr>Слайд 35</vt:lpstr>
      <vt:lpstr>Завдання для самоконтролю: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kadroviy_boom_presentation_Listrova</dc:title>
  <dc:creator>kadroland</dc:creator>
  <cp:lastModifiedBy>Customer</cp:lastModifiedBy>
  <cp:revision>10</cp:revision>
  <dcterms:created xsi:type="dcterms:W3CDTF">2020-09-19T11:57:26Z</dcterms:created>
  <dcterms:modified xsi:type="dcterms:W3CDTF">2020-09-23T05:54:19Z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2020-07-27T00:00:00Z</vt:filetime>
  </property>
  <property fmtid="{D5CDD505-2E9C-101B-9397-08002B2CF9AE}" pid="3" name="LastSaved">
    <vt:filetime>2020-09-19T00:00:00Z</vt:filetime>
  </property>
</Properties>
</file>