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2" r:id="rId3"/>
    <p:sldId id="257" r:id="rId4"/>
    <p:sldId id="292" r:id="rId5"/>
    <p:sldId id="271" r:id="rId6"/>
    <p:sldId id="270" r:id="rId7"/>
    <p:sldId id="269" r:id="rId8"/>
    <p:sldId id="268" r:id="rId9"/>
    <p:sldId id="267" r:id="rId10"/>
    <p:sldId id="266" r:id="rId11"/>
    <p:sldId id="265" r:id="rId12"/>
    <p:sldId id="264" r:id="rId13"/>
    <p:sldId id="263" r:id="rId14"/>
    <p:sldId id="262" r:id="rId15"/>
    <p:sldId id="261" r:id="rId16"/>
    <p:sldId id="260" r:id="rId17"/>
    <p:sldId id="259" r:id="rId18"/>
    <p:sldId id="258" r:id="rId19"/>
    <p:sldId id="291" r:id="rId20"/>
    <p:sldId id="290" r:id="rId21"/>
    <p:sldId id="293" r:id="rId22"/>
    <p:sldId id="294" r:id="rId23"/>
    <p:sldId id="295" r:id="rId24"/>
    <p:sldId id="296" r:id="rId25"/>
    <p:sldId id="301" r:id="rId26"/>
    <p:sldId id="297" r:id="rId27"/>
    <p:sldId id="298" r:id="rId28"/>
  </p:sldIdLst>
  <p:sldSz cx="9144000" cy="6858000" type="screen4x3"/>
  <p:notesSz cx="6797675" cy="9926638"/>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94660"/>
  </p:normalViewPr>
  <p:slideViewPr>
    <p:cSldViewPr>
      <p:cViewPr varScale="1">
        <p:scale>
          <a:sx n="104" d="100"/>
          <a:sy n="104" d="100"/>
        </p:scale>
        <p:origin x="-96" y="-21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9A8884BA-99D4-467E-8630-4FA4B36F00D5}" type="slidenum">
              <a:rPr lang="ru-RU"/>
              <a:pPr>
                <a:defRPr/>
              </a:pPr>
              <a:t>‹#›</a:t>
            </a:fld>
            <a:endParaRPr lang="ru-RU"/>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DCB56EC5-D861-49E5-BD41-4E6260A4BA99}" type="slidenum">
              <a:rPr lang="ru-RU"/>
              <a:pPr>
                <a:defRPr/>
              </a:pPr>
              <a:t>‹#›</a:t>
            </a:fld>
            <a:endParaRPr lang="ru-RU"/>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2918D4FF-C37D-434F-BEDC-26358BFA6D0E}" type="slidenum">
              <a:rPr lang="ru-RU"/>
              <a:pPr>
                <a:defRPr/>
              </a:pPr>
              <a:t>‹#›</a:t>
            </a:fld>
            <a:endParaRPr lang="ru-RU"/>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51597F37-5128-49F5-801C-8F2B3FBF37EB}" type="slidenum">
              <a:rPr lang="ru-RU"/>
              <a:pPr>
                <a:defRPr/>
              </a:pPr>
              <a:t>‹#›</a:t>
            </a:fld>
            <a:endParaRPr lang="ru-RU"/>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7494A15B-2F0A-414F-ACBE-C30E26A04B02}" type="slidenum">
              <a:rPr lang="ru-RU"/>
              <a:pPr>
                <a:defRPr/>
              </a:pPr>
              <a:t>‹#›</a:t>
            </a:fld>
            <a:endParaRPr lang="ru-RU"/>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F67AC8C8-3477-4E42-B602-62DA109EF774}" type="slidenum">
              <a:rPr lang="ru-RU"/>
              <a:pPr>
                <a:defRPr/>
              </a:pPr>
              <a:t>‹#›</a:t>
            </a:fld>
            <a:endParaRPr lang="ru-RU"/>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B091E58E-CB58-4E53-8406-70420C215C5A}" type="slidenum">
              <a:rPr lang="ru-RU"/>
              <a:pPr>
                <a:defRPr/>
              </a:pPr>
              <a:t>‹#›</a:t>
            </a:fld>
            <a:endParaRPr lang="ru-RU"/>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7D650081-556C-4AF3-9382-9FDC7BE38FDC}" type="slidenum">
              <a:rPr lang="ru-RU"/>
              <a:pPr>
                <a:defRPr/>
              </a:pPr>
              <a:t>‹#›</a:t>
            </a:fld>
            <a:endParaRPr lang="ru-RU"/>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C2499CDA-0BC3-46C1-9991-B2D51DD74F76}" type="slidenum">
              <a:rPr lang="ru-RU"/>
              <a:pPr>
                <a:defRPr/>
              </a:pPr>
              <a:t>‹#›</a:t>
            </a:fld>
            <a:endParaRPr lang="ru-RU"/>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C598AE95-B485-437D-BA25-F9987488C8F6}" type="slidenum">
              <a:rPr lang="ru-RU"/>
              <a:pPr>
                <a:defRPr/>
              </a:pPr>
              <a:t>‹#›</a:t>
            </a:fld>
            <a:endParaRPr lang="ru-RU"/>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uk-UA"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47A0E97B-F361-41E2-B4F0-AED53F7541F6}" type="slidenum">
              <a:rPr lang="ru-RU"/>
              <a:pPr>
                <a:defRPr/>
              </a:pPr>
              <a:t>‹#›</a:t>
            </a:fld>
            <a:endParaRPr lang="ru-RU"/>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700D75B-E1DA-4A80-B1D7-40EB7013AA63}"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2357438"/>
            <a:ext cx="9144000" cy="2117725"/>
          </a:xfrm>
        </p:spPr>
        <p:txBody>
          <a:bodyPr/>
          <a:lstStyle/>
          <a:p>
            <a:pPr eaLnBrk="1" hangingPunct="1"/>
            <a:r>
              <a:rPr lang="uk-UA" sz="4800" b="1" smtClean="0"/>
              <a:t>Утиліти</a:t>
            </a:r>
            <a:br>
              <a:rPr lang="uk-UA" sz="4800" b="1" smtClean="0"/>
            </a:br>
            <a:r>
              <a:rPr lang="uk-UA" sz="4800" b="1" smtClean="0"/>
              <a:t/>
            </a:r>
            <a:br>
              <a:rPr lang="uk-UA" sz="4800" b="1" smtClean="0"/>
            </a:br>
            <a:r>
              <a:rPr lang="en-US" sz="4800" b="1" smtClean="0"/>
              <a:t>NETCAT </a:t>
            </a:r>
            <a:r>
              <a:rPr lang="uk-UA" sz="4800" b="1" smtClean="0"/>
              <a:t/>
            </a:r>
            <a:br>
              <a:rPr lang="uk-UA" sz="4800" b="1" smtClean="0"/>
            </a:br>
            <a:r>
              <a:rPr lang="uk-UA" sz="4800" b="1" smtClean="0"/>
              <a:t/>
            </a:r>
            <a:br>
              <a:rPr lang="uk-UA" sz="4800" b="1" smtClean="0"/>
            </a:br>
            <a:r>
              <a:rPr lang="en-US" sz="4800" b="1" smtClean="0"/>
              <a:t> CRYPTCAT</a:t>
            </a:r>
            <a:endParaRPr lang="uk-UA" sz="4800" b="1"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457200" y="476250"/>
            <a:ext cx="8229600" cy="5649913"/>
          </a:xfrm>
        </p:spPr>
        <p:txBody>
          <a:bodyPr/>
          <a:lstStyle/>
          <a:p>
            <a:pPr eaLnBrk="1" hangingPunct="1">
              <a:buFontTx/>
              <a:buNone/>
            </a:pPr>
            <a:r>
              <a:rPr lang="en-US" b="1" dirty="0" smtClean="0"/>
              <a:t>		</a:t>
            </a:r>
            <a:r>
              <a:rPr lang="ru-RU" b="1" dirty="0" smtClean="0"/>
              <a:t>-</a:t>
            </a:r>
            <a:r>
              <a:rPr lang="en-US" b="1" dirty="0" smtClean="0"/>
              <a:t>g</a:t>
            </a:r>
            <a:r>
              <a:rPr lang="ru-RU" b="1" dirty="0" smtClean="0"/>
              <a:t> &lt;</a:t>
            </a:r>
            <a:r>
              <a:rPr lang="en-US" b="1" dirty="0" smtClean="0"/>
              <a:t>route</a:t>
            </a:r>
            <a:r>
              <a:rPr lang="ru-RU" b="1" dirty="0" smtClean="0"/>
              <a:t>-</a:t>
            </a:r>
            <a:r>
              <a:rPr lang="en-US" b="1" dirty="0" smtClean="0"/>
              <a:t>list</a:t>
            </a:r>
            <a:r>
              <a:rPr lang="ru-RU" b="1" dirty="0" smtClean="0"/>
              <a:t>&gt;</a:t>
            </a:r>
          </a:p>
          <a:p>
            <a:pPr eaLnBrk="1" hangingPunct="1">
              <a:buFontTx/>
              <a:buNone/>
            </a:pPr>
            <a:r>
              <a:rPr lang="ru-RU" dirty="0" smtClean="0"/>
              <a:t> </a:t>
            </a:r>
            <a:r>
              <a:rPr lang="ru-RU" dirty="0" err="1" smtClean="0"/>
              <a:t>Ви</a:t>
            </a:r>
            <a:r>
              <a:rPr lang="ru-RU" dirty="0" smtClean="0"/>
              <a:t> можете </a:t>
            </a:r>
            <a:r>
              <a:rPr lang="ru-RU" dirty="0" err="1" smtClean="0"/>
              <a:t>визначити</a:t>
            </a:r>
            <a:r>
              <a:rPr lang="ru-RU" dirty="0" smtClean="0"/>
              <a:t> до восьми -</a:t>
            </a:r>
            <a:r>
              <a:rPr lang="en-US" dirty="0" smtClean="0"/>
              <a:t>g</a:t>
            </a:r>
            <a:r>
              <a:rPr lang="ru-RU" dirty="0" smtClean="0"/>
              <a:t> </a:t>
            </a:r>
            <a:r>
              <a:rPr lang="ru-RU" dirty="0" err="1" smtClean="0"/>
              <a:t>опцій</a:t>
            </a:r>
            <a:r>
              <a:rPr lang="ru-RU" dirty="0" smtClean="0"/>
              <a:t> в командному рядку, </a:t>
            </a:r>
            <a:r>
              <a:rPr lang="ru-RU" dirty="0" err="1" smtClean="0"/>
              <a:t>щоб</a:t>
            </a:r>
            <a:r>
              <a:rPr lang="ru-RU" dirty="0" smtClean="0"/>
              <a:t> </a:t>
            </a:r>
            <a:r>
              <a:rPr lang="ru-RU" dirty="0" err="1" smtClean="0"/>
              <a:t>змусити</a:t>
            </a:r>
            <a:r>
              <a:rPr lang="ru-RU" dirty="0" smtClean="0"/>
              <a:t> </a:t>
            </a:r>
            <a:r>
              <a:rPr lang="en-US" dirty="0" smtClean="0"/>
              <a:t>Net</a:t>
            </a:r>
            <a:r>
              <a:rPr lang="uk-UA" dirty="0" smtClean="0"/>
              <a:t>С</a:t>
            </a:r>
            <a:r>
              <a:rPr lang="en-US" dirty="0" smtClean="0"/>
              <a:t>at</a:t>
            </a:r>
            <a:r>
              <a:rPr lang="ru-RU" dirty="0" smtClean="0"/>
              <a:t> </a:t>
            </a:r>
            <a:r>
              <a:rPr lang="ru-RU" dirty="0" err="1" smtClean="0"/>
              <a:t>передавати</a:t>
            </a:r>
            <a:r>
              <a:rPr lang="ru-RU" dirty="0" smtClean="0"/>
              <a:t> </a:t>
            </a:r>
            <a:r>
              <a:rPr lang="ru-RU" dirty="0" err="1" smtClean="0"/>
              <a:t>трафік</a:t>
            </a:r>
            <a:r>
              <a:rPr lang="ru-RU" dirty="0" smtClean="0"/>
              <a:t> через </a:t>
            </a:r>
            <a:r>
              <a:rPr lang="ru-RU" dirty="0" err="1" smtClean="0"/>
              <a:t>певні</a:t>
            </a:r>
            <a:r>
              <a:rPr lang="ru-RU" dirty="0" smtClean="0"/>
              <a:t> </a:t>
            </a:r>
            <a:r>
              <a:rPr lang="en-US" dirty="0" smtClean="0"/>
              <a:t>IP</a:t>
            </a:r>
            <a:r>
              <a:rPr lang="ru-RU" dirty="0" smtClean="0"/>
              <a:t>-</a:t>
            </a:r>
            <a:r>
              <a:rPr lang="ru-RU" dirty="0" err="1" smtClean="0"/>
              <a:t>адреси</a:t>
            </a:r>
            <a:r>
              <a:rPr lang="ru-RU" dirty="0" smtClean="0"/>
              <a:t>, </a:t>
            </a:r>
            <a:r>
              <a:rPr lang="ru-RU" dirty="0" err="1" smtClean="0"/>
              <a:t>які</a:t>
            </a:r>
            <a:r>
              <a:rPr lang="ru-RU" dirty="0" smtClean="0"/>
              <a:t> </a:t>
            </a:r>
            <a:r>
              <a:rPr lang="ru-RU" dirty="0" err="1" smtClean="0"/>
              <a:t>зазвичай</a:t>
            </a:r>
            <a:r>
              <a:rPr lang="ru-RU" dirty="0" smtClean="0"/>
              <a:t> </a:t>
            </a:r>
            <a:r>
              <a:rPr lang="ru-RU" dirty="0" err="1" smtClean="0"/>
              <a:t>використовуються</a:t>
            </a:r>
            <a:r>
              <a:rPr lang="ru-RU" dirty="0" smtClean="0"/>
              <a:t> у </a:t>
            </a:r>
            <a:r>
              <a:rPr lang="ru-RU" dirty="0" err="1" smtClean="0"/>
              <a:t>випадку</a:t>
            </a:r>
            <a:r>
              <a:rPr lang="ru-RU" dirty="0" smtClean="0"/>
              <a:t>, </a:t>
            </a:r>
            <a:r>
              <a:rPr lang="ru-RU" dirty="0" err="1" smtClean="0"/>
              <a:t>якщо</a:t>
            </a:r>
            <a:r>
              <a:rPr lang="ru-RU" dirty="0" smtClean="0"/>
              <a:t> </a:t>
            </a:r>
            <a:r>
              <a:rPr lang="ru-RU" dirty="0" err="1" smtClean="0"/>
              <a:t>ви</a:t>
            </a:r>
            <a:r>
              <a:rPr lang="ru-RU" dirty="0" smtClean="0"/>
              <a:t> </a:t>
            </a:r>
            <a:r>
              <a:rPr lang="ru-RU" dirty="0" err="1" smtClean="0"/>
              <a:t>підміняєте</a:t>
            </a:r>
            <a:r>
              <a:rPr lang="ru-RU" dirty="0" smtClean="0"/>
              <a:t> </a:t>
            </a:r>
            <a:r>
              <a:rPr lang="en-US" dirty="0" smtClean="0"/>
              <a:t>IP</a:t>
            </a:r>
            <a:r>
              <a:rPr lang="ru-RU" dirty="0" smtClean="0"/>
              <a:t>-адресу, </a:t>
            </a:r>
            <a:r>
              <a:rPr lang="ru-RU" dirty="0" err="1" smtClean="0"/>
              <a:t>з</a:t>
            </a:r>
            <a:r>
              <a:rPr lang="ru-RU" dirty="0" smtClean="0"/>
              <a:t> </a:t>
            </a:r>
            <a:r>
              <a:rPr lang="ru-RU" dirty="0" err="1" smtClean="0"/>
              <a:t>якої</a:t>
            </a:r>
            <a:r>
              <a:rPr lang="ru-RU" dirty="0" smtClean="0"/>
              <a:t> </a:t>
            </a:r>
            <a:r>
              <a:rPr lang="ru-RU" dirty="0" err="1" smtClean="0"/>
              <a:t>поступає</a:t>
            </a:r>
            <a:r>
              <a:rPr lang="ru-RU" dirty="0" smtClean="0"/>
              <a:t> ваш </a:t>
            </a:r>
            <a:r>
              <a:rPr lang="ru-RU" dirty="0" err="1" smtClean="0"/>
              <a:t>трафік</a:t>
            </a:r>
            <a:r>
              <a:rPr lang="ru-RU" dirty="0" smtClean="0"/>
              <a:t> (</a:t>
            </a:r>
            <a:r>
              <a:rPr lang="ru-RU" dirty="0" err="1" smtClean="0"/>
              <a:t>наприклад</a:t>
            </a:r>
            <a:r>
              <a:rPr lang="ru-RU" dirty="0" smtClean="0"/>
              <a:t>, для того, </a:t>
            </a:r>
            <a:r>
              <a:rPr lang="ru-RU" dirty="0" err="1" smtClean="0"/>
              <a:t>щоб</a:t>
            </a:r>
            <a:r>
              <a:rPr lang="ru-RU" dirty="0" smtClean="0"/>
              <a:t> </a:t>
            </a:r>
            <a:r>
              <a:rPr lang="ru-RU" dirty="0" err="1" smtClean="0"/>
              <a:t>спробувати</a:t>
            </a:r>
            <a:r>
              <a:rPr lang="ru-RU" dirty="0" smtClean="0"/>
              <a:t> </a:t>
            </a:r>
            <a:r>
              <a:rPr lang="ru-RU" dirty="0" smtClean="0"/>
              <a:t>пройти </a:t>
            </a:r>
            <a:r>
              <a:rPr lang="ru-RU" dirty="0" err="1" smtClean="0"/>
              <a:t>брандмауер</a:t>
            </a:r>
            <a:r>
              <a:rPr lang="ru-RU" dirty="0" smtClean="0"/>
              <a:t> </a:t>
            </a:r>
            <a:r>
              <a:rPr lang="ru-RU" dirty="0" err="1" smtClean="0"/>
              <a:t>або</a:t>
            </a:r>
            <a:r>
              <a:rPr lang="ru-RU" dirty="0" smtClean="0"/>
              <a:t> </a:t>
            </a:r>
            <a:r>
              <a:rPr lang="ru-RU" dirty="0" err="1" smtClean="0"/>
              <a:t>перевірку</a:t>
            </a:r>
            <a:r>
              <a:rPr lang="ru-RU" dirty="0" smtClean="0"/>
              <a:t> </a:t>
            </a:r>
            <a:r>
              <a:rPr lang="ru-RU" dirty="0" err="1" smtClean="0"/>
              <a:t>дозволених</a:t>
            </a:r>
            <a:r>
              <a:rPr lang="ru-RU" dirty="0" smtClean="0"/>
              <a:t> для доступу </a:t>
            </a:r>
            <a:r>
              <a:rPr lang="ru-RU" dirty="0" err="1" smtClean="0"/>
              <a:t>хостів</a:t>
            </a:r>
            <a:r>
              <a:rPr lang="ru-RU" dirty="0" smtClean="0"/>
              <a:t>). </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a:xfrm>
            <a:off x="457200" y="620713"/>
            <a:ext cx="8229600" cy="5505450"/>
          </a:xfrm>
        </p:spPr>
        <p:txBody>
          <a:bodyPr/>
          <a:lstStyle/>
          <a:p>
            <a:pPr eaLnBrk="1" hangingPunct="1">
              <a:buFontTx/>
              <a:buNone/>
            </a:pPr>
            <a:r>
              <a:rPr lang="ru-RU" dirty="0" smtClean="0"/>
              <a:t>-</a:t>
            </a:r>
            <a:r>
              <a:rPr lang="en-US" dirty="0" smtClean="0"/>
              <a:t>G</a:t>
            </a:r>
            <a:r>
              <a:rPr lang="ru-RU" dirty="0" smtClean="0"/>
              <a:t> &lt;</a:t>
            </a:r>
            <a:r>
              <a:rPr lang="en-US" dirty="0" smtClean="0"/>
              <a:t>hop pointer</a:t>
            </a:r>
            <a:r>
              <a:rPr lang="ru-RU" dirty="0" smtClean="0"/>
              <a:t>&gt;</a:t>
            </a:r>
          </a:p>
          <a:p>
            <a:pPr eaLnBrk="1" hangingPunct="1">
              <a:buFontTx/>
              <a:buNone/>
            </a:pPr>
            <a:r>
              <a:rPr lang="ru-RU" dirty="0" smtClean="0"/>
              <a:t> </a:t>
            </a:r>
            <a:r>
              <a:rPr lang="ru-RU" dirty="0" err="1" smtClean="0"/>
              <a:t>Ця</a:t>
            </a:r>
            <a:r>
              <a:rPr lang="ru-RU" dirty="0" smtClean="0"/>
              <a:t> </a:t>
            </a:r>
            <a:r>
              <a:rPr lang="ru-RU" dirty="0" err="1" smtClean="0"/>
              <a:t>опція</a:t>
            </a:r>
            <a:r>
              <a:rPr lang="ru-RU" dirty="0" smtClean="0"/>
              <a:t> </a:t>
            </a:r>
            <a:r>
              <a:rPr lang="ru-RU" dirty="0" err="1" smtClean="0"/>
              <a:t>дозволяє</a:t>
            </a:r>
            <a:r>
              <a:rPr lang="ru-RU" dirty="0" smtClean="0"/>
              <a:t> внести </a:t>
            </a:r>
            <a:r>
              <a:rPr lang="ru-RU" dirty="0" err="1" smtClean="0"/>
              <a:t>зміни</a:t>
            </a:r>
            <a:r>
              <a:rPr lang="ru-RU" dirty="0" smtClean="0"/>
              <a:t> до списку </a:t>
            </a:r>
            <a:r>
              <a:rPr lang="ru-RU" dirty="0" err="1" smtClean="0"/>
              <a:t>маршрутізаци</a:t>
            </a:r>
            <a:r>
              <a:rPr lang="uk-UA" dirty="0" smtClean="0"/>
              <a:t>ї</a:t>
            </a:r>
            <a:r>
              <a:rPr lang="ru-RU" dirty="0" smtClean="0"/>
              <a:t>, </a:t>
            </a:r>
            <a:r>
              <a:rPr lang="ru-RU" dirty="0" err="1" smtClean="0"/>
              <a:t>визначених</a:t>
            </a:r>
            <a:r>
              <a:rPr lang="ru-RU" dirty="0" smtClean="0"/>
              <a:t> </a:t>
            </a:r>
            <a:r>
              <a:rPr lang="ru-RU" dirty="0" smtClean="0"/>
              <a:t>параметром -</a:t>
            </a:r>
            <a:r>
              <a:rPr lang="en-US" dirty="0" smtClean="0"/>
              <a:t>g</a:t>
            </a:r>
            <a:r>
              <a:rPr lang="ru-RU" dirty="0" smtClean="0"/>
              <a:t> </a:t>
            </a:r>
            <a:r>
              <a:rPr lang="ru-RU" dirty="0" err="1" smtClean="0"/>
              <a:t>з</a:t>
            </a:r>
            <a:r>
              <a:rPr lang="ru-RU" dirty="0" smtClean="0"/>
              <a:t> </a:t>
            </a:r>
            <a:r>
              <a:rPr lang="ru-RU" dirty="0" err="1" smtClean="0"/>
              <a:t>тим</a:t>
            </a:r>
            <a:r>
              <a:rPr lang="ru-RU" dirty="0" smtClean="0"/>
              <a:t>, </a:t>
            </a:r>
            <a:r>
              <a:rPr lang="ru-RU" dirty="0" err="1" smtClean="0"/>
              <a:t>щоб</a:t>
            </a:r>
            <a:r>
              <a:rPr lang="ru-RU" dirty="0" smtClean="0"/>
              <a:t> </a:t>
            </a:r>
            <a:r>
              <a:rPr lang="ru-RU" dirty="0" err="1" smtClean="0"/>
              <a:t>визначити</a:t>
            </a:r>
            <a:r>
              <a:rPr lang="ru-RU" dirty="0" smtClean="0"/>
              <a:t>, до </a:t>
            </a:r>
            <a:r>
              <a:rPr lang="ru-RU" dirty="0" err="1" smtClean="0"/>
              <a:t>якої</a:t>
            </a:r>
            <a:r>
              <a:rPr lang="ru-RU" dirty="0" smtClean="0"/>
              <a:t> </a:t>
            </a:r>
            <a:r>
              <a:rPr lang="ru-RU" dirty="0" err="1" smtClean="0"/>
              <a:t>з</a:t>
            </a:r>
            <a:r>
              <a:rPr lang="ru-RU" dirty="0" smtClean="0"/>
              <a:t> адрес </a:t>
            </a:r>
            <a:r>
              <a:rPr lang="ru-RU" dirty="0" err="1" smtClean="0"/>
              <a:t>переходити</a:t>
            </a:r>
            <a:r>
              <a:rPr lang="ru-RU" dirty="0" smtClean="0"/>
              <a:t>. </a:t>
            </a:r>
            <a:r>
              <a:rPr lang="ru-RU" dirty="0" err="1" smtClean="0"/>
              <a:t>Оскільки</a:t>
            </a:r>
            <a:r>
              <a:rPr lang="ru-RU" dirty="0" smtClean="0"/>
              <a:t> </a:t>
            </a:r>
            <a:r>
              <a:rPr lang="en-US" dirty="0" smtClean="0"/>
              <a:t>IP</a:t>
            </a:r>
            <a:r>
              <a:rPr lang="ru-RU" dirty="0" smtClean="0"/>
              <a:t>-адреса - </a:t>
            </a:r>
            <a:r>
              <a:rPr lang="ru-RU" dirty="0" err="1" smtClean="0"/>
              <a:t>це</a:t>
            </a:r>
            <a:r>
              <a:rPr lang="ru-RU" dirty="0" smtClean="0"/>
              <a:t> ч</a:t>
            </a:r>
            <a:r>
              <a:rPr lang="uk-UA" dirty="0" smtClean="0"/>
              <a:t>о</a:t>
            </a:r>
            <a:r>
              <a:rPr lang="ru-RU" dirty="0" smtClean="0"/>
              <a:t>тир</a:t>
            </a:r>
            <a:r>
              <a:rPr lang="uk-UA" dirty="0" err="1" smtClean="0"/>
              <a:t>ьо</a:t>
            </a:r>
            <a:r>
              <a:rPr lang="ru-RU" dirty="0" err="1" smtClean="0"/>
              <a:t>х</a:t>
            </a:r>
            <a:r>
              <a:rPr lang="uk-UA" dirty="0" smtClean="0"/>
              <a:t>-</a:t>
            </a:r>
            <a:r>
              <a:rPr lang="ru-RU" dirty="0" smtClean="0"/>
              <a:t>байтов</a:t>
            </a:r>
            <a:r>
              <a:rPr lang="uk-UA" dirty="0" smtClean="0"/>
              <a:t>е</a:t>
            </a:r>
            <a:r>
              <a:rPr lang="ru-RU" dirty="0" smtClean="0"/>
              <a:t> число, </a:t>
            </a:r>
            <a:r>
              <a:rPr lang="ru-RU" dirty="0" err="1" smtClean="0"/>
              <a:t>цим</a:t>
            </a:r>
            <a:r>
              <a:rPr lang="ru-RU" dirty="0" smtClean="0"/>
              <a:t> аргументом </a:t>
            </a:r>
            <a:r>
              <a:rPr lang="ru-RU" dirty="0" err="1" smtClean="0"/>
              <a:t>завжди</a:t>
            </a:r>
            <a:r>
              <a:rPr lang="ru-RU" dirty="0" smtClean="0"/>
              <a:t> </a:t>
            </a:r>
            <a:r>
              <a:rPr lang="ru-RU" dirty="0" err="1" smtClean="0"/>
              <a:t>є</a:t>
            </a:r>
            <a:r>
              <a:rPr lang="ru-RU" dirty="0" smtClean="0"/>
              <a:t> число, крат</a:t>
            </a:r>
            <a:r>
              <a:rPr lang="uk-UA" dirty="0" smtClean="0"/>
              <a:t>не</a:t>
            </a:r>
            <a:r>
              <a:rPr lang="ru-RU" dirty="0" smtClean="0"/>
              <a:t> </a:t>
            </a:r>
            <a:r>
              <a:rPr lang="ru-RU" dirty="0" err="1" smtClean="0"/>
              <a:t>чотирьом</a:t>
            </a:r>
            <a:r>
              <a:rPr lang="ru-RU" dirty="0" smtClean="0"/>
              <a:t>, де 4 </a:t>
            </a:r>
            <a:r>
              <a:rPr lang="ru-RU" dirty="0" err="1" smtClean="0"/>
              <a:t>означає</a:t>
            </a:r>
            <a:r>
              <a:rPr lang="ru-RU" dirty="0" smtClean="0"/>
              <a:t> першу </a:t>
            </a:r>
            <a:r>
              <a:rPr lang="en-US" dirty="0" smtClean="0"/>
              <a:t>IP</a:t>
            </a:r>
            <a:r>
              <a:rPr lang="ru-RU" dirty="0" smtClean="0"/>
              <a:t>-адресу в списку, 8 — другу, </a:t>
            </a:r>
            <a:r>
              <a:rPr lang="ru-RU" dirty="0" err="1" smtClean="0"/>
              <a:t>і</a:t>
            </a:r>
            <a:r>
              <a:rPr lang="ru-RU" dirty="0" smtClean="0"/>
              <a:t> так </a:t>
            </a:r>
            <a:r>
              <a:rPr lang="ru-RU" dirty="0" err="1" smtClean="0"/>
              <a:t>далі</a:t>
            </a:r>
            <a:r>
              <a:rPr lang="ru-RU" dirty="0" smtClean="0"/>
              <a:t>. </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a:xfrm>
            <a:off x="457200" y="692150"/>
            <a:ext cx="8229600" cy="5434013"/>
          </a:xfrm>
        </p:spPr>
        <p:txBody>
          <a:bodyPr/>
          <a:lstStyle/>
          <a:p>
            <a:pPr eaLnBrk="1" hangingPunct="1">
              <a:buFontTx/>
              <a:buNone/>
            </a:pPr>
            <a:r>
              <a:rPr lang="en-US" dirty="0" smtClean="0"/>
              <a:t>		</a:t>
            </a:r>
            <a:r>
              <a:rPr lang="ru-RU" dirty="0" smtClean="0"/>
              <a:t>-</a:t>
            </a:r>
            <a:r>
              <a:rPr lang="ru-RU" sz="3600" b="1" dirty="0" smtClean="0"/>
              <a:t>І</a:t>
            </a:r>
          </a:p>
          <a:p>
            <a:pPr eaLnBrk="1" hangingPunct="1">
              <a:buFontTx/>
              <a:buNone/>
            </a:pPr>
            <a:r>
              <a:rPr lang="ru-RU" dirty="0" smtClean="0"/>
              <a:t> </a:t>
            </a:r>
            <a:r>
              <a:rPr lang="ru-RU" dirty="0" err="1" smtClean="0"/>
              <a:t>Ця</a:t>
            </a:r>
            <a:r>
              <a:rPr lang="ru-RU" dirty="0" smtClean="0"/>
              <a:t> </a:t>
            </a:r>
            <a:r>
              <a:rPr lang="ru-RU" dirty="0" err="1" smtClean="0"/>
              <a:t>опція</a:t>
            </a:r>
            <a:r>
              <a:rPr lang="ru-RU" dirty="0" smtClean="0"/>
              <a:t> </a:t>
            </a:r>
            <a:r>
              <a:rPr lang="ru-RU" dirty="0" err="1" smtClean="0"/>
              <a:t>перемикає</a:t>
            </a:r>
            <a:r>
              <a:rPr lang="ru-RU" dirty="0" smtClean="0"/>
              <a:t> режим «</a:t>
            </a:r>
            <a:r>
              <a:rPr lang="ru-RU" dirty="0" err="1" smtClean="0"/>
              <a:t>прослухування</a:t>
            </a:r>
            <a:r>
              <a:rPr lang="ru-RU" dirty="0" smtClean="0"/>
              <a:t>» </a:t>
            </a:r>
            <a:r>
              <a:rPr lang="en-US" dirty="0" err="1" smtClean="0"/>
              <a:t>Netcat</a:t>
            </a:r>
            <a:r>
              <a:rPr lang="ru-RU" dirty="0" smtClean="0"/>
              <a:t>. Вона </a:t>
            </a:r>
            <a:r>
              <a:rPr lang="uk-UA" dirty="0" smtClean="0"/>
              <a:t>використовується</a:t>
            </a:r>
            <a:r>
              <a:rPr lang="ru-RU" dirty="0" smtClean="0"/>
              <a:t> </a:t>
            </a:r>
            <a:r>
              <a:rPr lang="ru-RU" dirty="0" err="1" smtClean="0"/>
              <a:t>спільно</a:t>
            </a:r>
            <a:r>
              <a:rPr lang="ru-RU" dirty="0" smtClean="0"/>
              <a:t> </a:t>
            </a:r>
            <a:r>
              <a:rPr lang="ru-RU" dirty="0" err="1" smtClean="0"/>
              <a:t>з</a:t>
            </a:r>
            <a:r>
              <a:rPr lang="ru-RU" dirty="0" smtClean="0"/>
              <a:t> </a:t>
            </a:r>
            <a:r>
              <a:rPr lang="ru-RU" dirty="0" err="1" smtClean="0"/>
              <a:t>опцією</a:t>
            </a:r>
            <a:r>
              <a:rPr lang="ru-RU" dirty="0" smtClean="0"/>
              <a:t> -</a:t>
            </a:r>
            <a:r>
              <a:rPr lang="ru-RU" dirty="0" err="1" smtClean="0"/>
              <a:t>р</a:t>
            </a:r>
            <a:r>
              <a:rPr lang="ru-RU" dirty="0" smtClean="0"/>
              <a:t>, </a:t>
            </a:r>
            <a:r>
              <a:rPr lang="ru-RU" dirty="0" err="1" smtClean="0"/>
              <a:t>щоб</a:t>
            </a:r>
            <a:r>
              <a:rPr lang="ru-RU" dirty="0" smtClean="0"/>
              <a:t> </a:t>
            </a:r>
            <a:r>
              <a:rPr lang="ru-RU" dirty="0" err="1" smtClean="0"/>
              <a:t>прив'язати</a:t>
            </a:r>
            <a:r>
              <a:rPr lang="ru-RU" dirty="0" smtClean="0"/>
              <a:t> </a:t>
            </a:r>
            <a:r>
              <a:rPr lang="en-US" dirty="0" err="1" smtClean="0"/>
              <a:t>Netcat</a:t>
            </a:r>
            <a:r>
              <a:rPr lang="ru-RU" dirty="0" smtClean="0"/>
              <a:t> до </a:t>
            </a:r>
            <a:r>
              <a:rPr lang="uk-UA" dirty="0" smtClean="0"/>
              <a:t>певного </a:t>
            </a:r>
            <a:r>
              <a:rPr lang="en-US" dirty="0" err="1" smtClean="0"/>
              <a:t>tcp</a:t>
            </a:r>
            <a:r>
              <a:rPr lang="ru-RU" dirty="0" smtClean="0"/>
              <a:t>-порту </a:t>
            </a:r>
            <a:r>
              <a:rPr lang="ru-RU" dirty="0" err="1" smtClean="0"/>
              <a:t>і</a:t>
            </a:r>
            <a:r>
              <a:rPr lang="ru-RU" dirty="0" smtClean="0"/>
              <a:t> </a:t>
            </a:r>
            <a:r>
              <a:rPr lang="ru-RU" dirty="0" err="1" smtClean="0"/>
              <a:t>чекати</a:t>
            </a:r>
            <a:r>
              <a:rPr lang="ru-RU" dirty="0" smtClean="0"/>
              <a:t> </a:t>
            </a:r>
            <a:r>
              <a:rPr lang="ru-RU" dirty="0" err="1" smtClean="0"/>
              <a:t>вхідних</a:t>
            </a:r>
            <a:r>
              <a:rPr lang="ru-RU" dirty="0" smtClean="0"/>
              <a:t> </a:t>
            </a:r>
            <a:r>
              <a:rPr lang="ru-RU" dirty="0" err="1" smtClean="0"/>
              <a:t>з'єднань</a:t>
            </a:r>
            <a:r>
              <a:rPr lang="ru-RU" dirty="0" smtClean="0"/>
              <a:t>.</a:t>
            </a:r>
          </a:p>
          <a:p>
            <a:pPr eaLnBrk="1" hangingPunct="1">
              <a:buFontTx/>
              <a:buNone/>
            </a:pPr>
            <a:r>
              <a:rPr lang="ru-RU" dirty="0" err="1" smtClean="0"/>
              <a:t>Щоб</a:t>
            </a:r>
            <a:r>
              <a:rPr lang="ru-RU" dirty="0" smtClean="0"/>
              <a:t> </a:t>
            </a:r>
            <a:r>
              <a:rPr lang="uk-UA" dirty="0" smtClean="0"/>
              <a:t>використовувати </a:t>
            </a:r>
            <a:r>
              <a:rPr lang="en-US" dirty="0" err="1" smtClean="0"/>
              <a:t>udp</a:t>
            </a:r>
            <a:r>
              <a:rPr lang="ru-RU" dirty="0" smtClean="0"/>
              <a:t>-порт, </a:t>
            </a:r>
            <a:r>
              <a:rPr lang="ru-RU" dirty="0" err="1" smtClean="0"/>
              <a:t>скористайтеся</a:t>
            </a:r>
            <a:r>
              <a:rPr lang="ru-RU" dirty="0" smtClean="0"/>
              <a:t> </a:t>
            </a:r>
            <a:r>
              <a:rPr lang="ru-RU" dirty="0" err="1" smtClean="0"/>
              <a:t>опцією</a:t>
            </a:r>
            <a:r>
              <a:rPr lang="ru-RU" dirty="0" smtClean="0"/>
              <a:t> -</a:t>
            </a:r>
            <a:r>
              <a:rPr lang="en-US" dirty="0" smtClean="0"/>
              <a:t>u</a:t>
            </a:r>
            <a:r>
              <a:rPr lang="ru-RU" dirty="0" smtClean="0"/>
              <a:t>.</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428625" y="357188"/>
            <a:ext cx="8229600" cy="5434012"/>
          </a:xfrm>
        </p:spPr>
        <p:txBody>
          <a:bodyPr/>
          <a:lstStyle/>
          <a:p>
            <a:pPr eaLnBrk="1" hangingPunct="1">
              <a:lnSpc>
                <a:spcPct val="90000"/>
              </a:lnSpc>
              <a:buFontTx/>
              <a:buNone/>
            </a:pPr>
            <a:r>
              <a:rPr lang="en-US" dirty="0" smtClean="0"/>
              <a:t>		-</a:t>
            </a:r>
            <a:r>
              <a:rPr lang="en-US" sz="3600" b="1" dirty="0" smtClean="0"/>
              <a:t>L</a:t>
            </a:r>
            <a:endParaRPr lang="uk-UA" sz="3600" b="1" dirty="0" smtClean="0"/>
          </a:p>
          <a:p>
            <a:pPr eaLnBrk="1" hangingPunct="1">
              <a:lnSpc>
                <a:spcPct val="90000"/>
              </a:lnSpc>
              <a:buFontTx/>
              <a:buNone/>
            </a:pPr>
            <a:r>
              <a:rPr lang="en-US" dirty="0" smtClean="0"/>
              <a:t> </a:t>
            </a:r>
            <a:r>
              <a:rPr lang="en-US" dirty="0" err="1" smtClean="0"/>
              <a:t>Доступна</a:t>
            </a:r>
            <a:r>
              <a:rPr lang="en-US" dirty="0" smtClean="0"/>
              <a:t> </a:t>
            </a:r>
            <a:r>
              <a:rPr lang="en-US" dirty="0" err="1" smtClean="0"/>
              <a:t>лише</a:t>
            </a:r>
            <a:r>
              <a:rPr lang="en-US" dirty="0" smtClean="0"/>
              <a:t>  </a:t>
            </a:r>
            <a:r>
              <a:rPr lang="ru-RU" dirty="0" smtClean="0"/>
              <a:t>у </a:t>
            </a:r>
            <a:r>
              <a:rPr lang="en-US" dirty="0" smtClean="0"/>
              <a:t>windows-</a:t>
            </a:r>
            <a:r>
              <a:rPr lang="en-US" dirty="0" err="1" smtClean="0"/>
              <a:t>версії</a:t>
            </a:r>
            <a:r>
              <a:rPr lang="en-US" dirty="0" smtClean="0"/>
              <a:t> </a:t>
            </a:r>
            <a:r>
              <a:rPr lang="en-US" dirty="0" err="1" smtClean="0"/>
              <a:t>програми</a:t>
            </a:r>
            <a:r>
              <a:rPr lang="en-US" dirty="0" smtClean="0"/>
              <a:t>, </a:t>
            </a:r>
            <a:r>
              <a:rPr lang="en-US" dirty="0" err="1" smtClean="0"/>
              <a:t>жорсткіша</a:t>
            </a:r>
            <a:r>
              <a:rPr lang="en-US" dirty="0" smtClean="0"/>
              <a:t> </a:t>
            </a:r>
            <a:r>
              <a:rPr lang="en-US" dirty="0" err="1" smtClean="0"/>
              <a:t>опція</a:t>
            </a:r>
            <a:r>
              <a:rPr lang="en-US" dirty="0" smtClean="0"/>
              <a:t> </a:t>
            </a:r>
            <a:r>
              <a:rPr lang="en-US" dirty="0" err="1" smtClean="0"/>
              <a:t>режиму</a:t>
            </a:r>
            <a:r>
              <a:rPr lang="en-US" dirty="0" smtClean="0"/>
              <a:t> «</a:t>
            </a:r>
            <a:r>
              <a:rPr lang="en-US" dirty="0" err="1" smtClean="0"/>
              <a:t>прослухування</a:t>
            </a:r>
            <a:r>
              <a:rPr lang="en-US" dirty="0" smtClean="0"/>
              <a:t>», </a:t>
            </a:r>
            <a:r>
              <a:rPr lang="en-US" dirty="0" err="1" smtClean="0"/>
              <a:t>чим</a:t>
            </a:r>
            <a:r>
              <a:rPr lang="en-US" dirty="0" smtClean="0"/>
              <a:t> -l. </a:t>
            </a:r>
            <a:r>
              <a:rPr lang="en-US" dirty="0" err="1" smtClean="0"/>
              <a:t>Вона</a:t>
            </a:r>
            <a:r>
              <a:rPr lang="en-US" dirty="0" smtClean="0"/>
              <a:t> </a:t>
            </a:r>
            <a:r>
              <a:rPr lang="en-US" dirty="0" err="1" smtClean="0"/>
              <a:t>вказує</a:t>
            </a:r>
            <a:r>
              <a:rPr lang="en-US" dirty="0" smtClean="0"/>
              <a:t> </a:t>
            </a:r>
            <a:r>
              <a:rPr lang="en-US" dirty="0" err="1" smtClean="0"/>
              <a:t>програмі</a:t>
            </a:r>
            <a:r>
              <a:rPr lang="en-US" dirty="0" smtClean="0"/>
              <a:t> </a:t>
            </a:r>
            <a:r>
              <a:rPr lang="en-US" dirty="0" err="1" smtClean="0"/>
              <a:t>на</a:t>
            </a:r>
            <a:r>
              <a:rPr lang="en-US" dirty="0" smtClean="0"/>
              <a:t> </a:t>
            </a:r>
            <a:r>
              <a:rPr lang="en-US" dirty="0" err="1" smtClean="0"/>
              <a:t>необхідність</a:t>
            </a:r>
            <a:r>
              <a:rPr lang="en-US" dirty="0" smtClean="0"/>
              <a:t> </a:t>
            </a:r>
            <a:r>
              <a:rPr lang="en-US" dirty="0" err="1" smtClean="0"/>
              <a:t>перезапуску</a:t>
            </a:r>
            <a:r>
              <a:rPr lang="en-US" dirty="0" smtClean="0"/>
              <a:t> з </a:t>
            </a:r>
            <a:r>
              <a:rPr lang="en-US" dirty="0" err="1" smtClean="0"/>
              <a:t>тими</a:t>
            </a:r>
            <a:r>
              <a:rPr lang="en-US" dirty="0" smtClean="0"/>
              <a:t> ж </a:t>
            </a:r>
            <a:r>
              <a:rPr lang="en-US" dirty="0" err="1" smtClean="0"/>
              <a:t>параметрами</a:t>
            </a:r>
            <a:r>
              <a:rPr lang="en-US" dirty="0" smtClean="0"/>
              <a:t> у </a:t>
            </a:r>
            <a:r>
              <a:rPr lang="en-US" dirty="0" err="1" smtClean="0"/>
              <a:t>випадку</a:t>
            </a:r>
            <a:r>
              <a:rPr lang="en-US" dirty="0" smtClean="0"/>
              <a:t>, </a:t>
            </a:r>
            <a:r>
              <a:rPr lang="en-US" dirty="0" err="1" smtClean="0"/>
              <a:t>якщо</a:t>
            </a:r>
            <a:r>
              <a:rPr lang="en-US" dirty="0" smtClean="0"/>
              <a:t> </a:t>
            </a:r>
            <a:r>
              <a:rPr lang="en-US" dirty="0" err="1" smtClean="0"/>
              <a:t>з'єднання</a:t>
            </a:r>
            <a:r>
              <a:rPr lang="en-US" dirty="0" smtClean="0"/>
              <a:t> </a:t>
            </a:r>
            <a:r>
              <a:rPr lang="en-US" dirty="0" err="1" smtClean="0"/>
              <a:t>було</a:t>
            </a:r>
            <a:r>
              <a:rPr lang="en-US" dirty="0" smtClean="0"/>
              <a:t> </a:t>
            </a:r>
            <a:r>
              <a:rPr lang="en-US" dirty="0" err="1" smtClean="0"/>
              <a:t>закрите</a:t>
            </a:r>
            <a:r>
              <a:rPr lang="en-US" dirty="0" smtClean="0"/>
              <a:t>. </a:t>
            </a:r>
            <a:r>
              <a:rPr lang="ru-RU" dirty="0" err="1" smtClean="0"/>
              <a:t>Це</a:t>
            </a:r>
            <a:r>
              <a:rPr lang="ru-RU" dirty="0" smtClean="0"/>
              <a:t> </a:t>
            </a:r>
            <a:r>
              <a:rPr lang="ru-RU" dirty="0" err="1" smtClean="0"/>
              <a:t>дає</a:t>
            </a:r>
            <a:r>
              <a:rPr lang="ru-RU" dirty="0" smtClean="0"/>
              <a:t> </a:t>
            </a:r>
            <a:r>
              <a:rPr lang="en-US" dirty="0" err="1" smtClean="0"/>
              <a:t>NetCat</a:t>
            </a:r>
            <a:r>
              <a:rPr lang="ru-RU" dirty="0" smtClean="0"/>
              <a:t> </a:t>
            </a:r>
            <a:r>
              <a:rPr lang="ru-RU" dirty="0" err="1" smtClean="0"/>
              <a:t>можливість</a:t>
            </a:r>
            <a:r>
              <a:rPr lang="ru-RU" dirty="0" smtClean="0"/>
              <a:t> </a:t>
            </a:r>
            <a:r>
              <a:rPr lang="ru-RU" dirty="0" err="1" smtClean="0"/>
              <a:t>відстежувати</a:t>
            </a:r>
            <a:r>
              <a:rPr lang="ru-RU" dirty="0" smtClean="0"/>
              <a:t> </a:t>
            </a:r>
            <a:r>
              <a:rPr lang="ru-RU" dirty="0" err="1" smtClean="0"/>
              <a:t>подальші</a:t>
            </a:r>
            <a:r>
              <a:rPr lang="ru-RU" dirty="0" smtClean="0"/>
              <a:t> </a:t>
            </a:r>
            <a:r>
              <a:rPr lang="ru-RU" dirty="0" err="1" smtClean="0"/>
              <a:t>з'єднання</a:t>
            </a:r>
            <a:r>
              <a:rPr lang="ru-RU" dirty="0" smtClean="0"/>
              <a:t> без </a:t>
            </a:r>
            <a:r>
              <a:rPr lang="ru-RU" dirty="0" err="1" smtClean="0"/>
              <a:t>втручання</a:t>
            </a:r>
            <a:r>
              <a:rPr lang="ru-RU" dirty="0" smtClean="0"/>
              <a:t> </a:t>
            </a:r>
            <a:r>
              <a:rPr lang="ru-RU" dirty="0" err="1" smtClean="0"/>
              <a:t>користувача</a:t>
            </a:r>
            <a:r>
              <a:rPr lang="ru-RU" dirty="0" smtClean="0"/>
              <a:t>, кожного разу </a:t>
            </a:r>
            <a:r>
              <a:rPr lang="ru-RU" dirty="0" err="1" smtClean="0"/>
              <a:t>після</a:t>
            </a:r>
            <a:r>
              <a:rPr lang="ru-RU" dirty="0" smtClean="0"/>
              <a:t> </a:t>
            </a:r>
            <a:r>
              <a:rPr lang="ru-RU" dirty="0" err="1" smtClean="0"/>
              <a:t>завершення</a:t>
            </a:r>
            <a:r>
              <a:rPr lang="ru-RU" dirty="0" smtClean="0"/>
              <a:t> </a:t>
            </a:r>
            <a:r>
              <a:rPr lang="ru-RU" dirty="0" err="1" smtClean="0"/>
              <a:t>первинного</a:t>
            </a:r>
            <a:r>
              <a:rPr lang="ru-RU" dirty="0" smtClean="0"/>
              <a:t> </a:t>
            </a:r>
            <a:r>
              <a:rPr lang="ru-RU" dirty="0" err="1" smtClean="0"/>
              <a:t>з'єднання</a:t>
            </a:r>
            <a:r>
              <a:rPr lang="ru-RU" dirty="0" smtClean="0"/>
              <a:t>. Як </a:t>
            </a:r>
            <a:r>
              <a:rPr lang="ru-RU" dirty="0" err="1" smtClean="0"/>
              <a:t>і</a:t>
            </a:r>
            <a:r>
              <a:rPr lang="ru-RU" dirty="0" smtClean="0"/>
              <a:t> у </a:t>
            </a:r>
            <a:r>
              <a:rPr lang="ru-RU" dirty="0" err="1" smtClean="0"/>
              <a:t>випадку</a:t>
            </a:r>
            <a:r>
              <a:rPr lang="ru-RU" dirty="0" smtClean="0"/>
              <a:t> </a:t>
            </a:r>
            <a:r>
              <a:rPr lang="ru-RU" dirty="0" err="1" smtClean="0"/>
              <a:t>з</a:t>
            </a:r>
            <a:r>
              <a:rPr lang="ru-RU" dirty="0" smtClean="0"/>
              <a:t> </a:t>
            </a:r>
            <a:r>
              <a:rPr lang="ru-RU" dirty="0" err="1" smtClean="0"/>
              <a:t>опцією</a:t>
            </a:r>
            <a:r>
              <a:rPr lang="ru-RU" dirty="0" smtClean="0"/>
              <a:t> -</a:t>
            </a:r>
            <a:r>
              <a:rPr lang="en-US" dirty="0" err="1" smtClean="0"/>
              <a:t>i</a:t>
            </a:r>
            <a:r>
              <a:rPr lang="ru-RU" dirty="0" smtClean="0"/>
              <a:t>, </a:t>
            </a:r>
            <a:r>
              <a:rPr lang="ru-RU" dirty="0" err="1" smtClean="0"/>
              <a:t>цю</a:t>
            </a:r>
            <a:r>
              <a:rPr lang="ru-RU" dirty="0" smtClean="0"/>
              <a:t> </a:t>
            </a:r>
            <a:r>
              <a:rPr lang="ru-RU" dirty="0" err="1" smtClean="0"/>
              <a:t>опцію</a:t>
            </a:r>
            <a:r>
              <a:rPr lang="ru-RU" dirty="0" smtClean="0"/>
              <a:t> </a:t>
            </a:r>
            <a:r>
              <a:rPr lang="ru-RU" dirty="0" err="1" smtClean="0"/>
              <a:t>необхідно</a:t>
            </a:r>
            <a:r>
              <a:rPr lang="ru-RU" dirty="0" smtClean="0"/>
              <a:t> </a:t>
            </a:r>
            <a:r>
              <a:rPr lang="ru-RU" dirty="0" err="1" smtClean="0"/>
              <a:t>використовувати</a:t>
            </a:r>
            <a:r>
              <a:rPr lang="ru-RU" dirty="0" smtClean="0"/>
              <a:t> </a:t>
            </a:r>
            <a:r>
              <a:rPr lang="ru-RU" dirty="0" err="1" smtClean="0"/>
              <a:t>спільно</a:t>
            </a:r>
            <a:r>
              <a:rPr lang="ru-RU" dirty="0" smtClean="0"/>
              <a:t> </a:t>
            </a:r>
            <a:r>
              <a:rPr lang="ru-RU" dirty="0" err="1" smtClean="0"/>
              <a:t>з</a:t>
            </a:r>
            <a:r>
              <a:rPr lang="ru-RU" dirty="0" smtClean="0"/>
              <a:t> </a:t>
            </a:r>
            <a:r>
              <a:rPr lang="ru-RU" dirty="0" err="1" smtClean="0"/>
              <a:t>опцією</a:t>
            </a:r>
            <a:r>
              <a:rPr lang="ru-RU" dirty="0" smtClean="0"/>
              <a:t> -р.</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468313" y="1700213"/>
            <a:ext cx="8229600" cy="2879725"/>
          </a:xfrm>
        </p:spPr>
        <p:txBody>
          <a:bodyPr/>
          <a:lstStyle/>
          <a:p>
            <a:pPr eaLnBrk="1" hangingPunct="1">
              <a:buFontTx/>
              <a:buNone/>
            </a:pPr>
            <a:r>
              <a:rPr lang="en-US" dirty="0" smtClean="0"/>
              <a:t>		</a:t>
            </a:r>
            <a:r>
              <a:rPr lang="ru-RU" dirty="0" smtClean="0"/>
              <a:t>-</a:t>
            </a:r>
            <a:r>
              <a:rPr lang="ru-RU" dirty="0" err="1" smtClean="0"/>
              <a:t>n</a:t>
            </a:r>
            <a:endParaRPr lang="ru-RU" dirty="0" smtClean="0"/>
          </a:p>
          <a:p>
            <a:pPr eaLnBrk="1" hangingPunct="1">
              <a:buFontTx/>
              <a:buNone/>
            </a:pPr>
            <a:r>
              <a:rPr lang="ru-RU" dirty="0" smtClean="0"/>
              <a:t> </a:t>
            </a:r>
            <a:r>
              <a:rPr lang="ru-RU" dirty="0" err="1" smtClean="0"/>
              <a:t>повідомляє</a:t>
            </a:r>
            <a:r>
              <a:rPr lang="ru-RU" dirty="0" smtClean="0"/>
              <a:t> </a:t>
            </a:r>
            <a:r>
              <a:rPr lang="ru-RU" dirty="0" err="1" smtClean="0"/>
              <a:t>Net</a:t>
            </a:r>
            <a:r>
              <a:rPr lang="en-US" dirty="0" smtClean="0"/>
              <a:t>C</a:t>
            </a:r>
            <a:r>
              <a:rPr lang="ru-RU" dirty="0" err="1" smtClean="0"/>
              <a:t>at</a:t>
            </a:r>
            <a:r>
              <a:rPr lang="ru-RU" dirty="0" smtClean="0"/>
              <a:t>, </a:t>
            </a:r>
            <a:r>
              <a:rPr lang="ru-RU" dirty="0" err="1" smtClean="0"/>
              <a:t>що</a:t>
            </a:r>
            <a:r>
              <a:rPr lang="ru-RU" dirty="0" smtClean="0"/>
              <a:t> не </a:t>
            </a:r>
            <a:r>
              <a:rPr lang="ru-RU" dirty="0" err="1" smtClean="0"/>
              <a:t>потрібно</a:t>
            </a:r>
            <a:r>
              <a:rPr lang="ru-RU" dirty="0" smtClean="0"/>
              <a:t> </a:t>
            </a:r>
            <a:r>
              <a:rPr lang="ru-RU" dirty="0" err="1" smtClean="0"/>
              <a:t>здійснювати</a:t>
            </a:r>
            <a:r>
              <a:rPr lang="ru-RU" dirty="0" smtClean="0"/>
              <a:t> </a:t>
            </a:r>
            <a:r>
              <a:rPr lang="ru-RU" dirty="0" err="1" smtClean="0"/>
              <a:t>пошук</a:t>
            </a:r>
            <a:r>
              <a:rPr lang="ru-RU" dirty="0" smtClean="0"/>
              <a:t> </a:t>
            </a:r>
            <a:r>
              <a:rPr lang="ru-RU" dirty="0" err="1" smtClean="0"/>
              <a:t>яких-небудь</a:t>
            </a:r>
            <a:r>
              <a:rPr lang="ru-RU" dirty="0" smtClean="0"/>
              <a:t> хост</a:t>
            </a:r>
            <a:r>
              <a:rPr lang="uk-UA" dirty="0" smtClean="0"/>
              <a:t>і</a:t>
            </a:r>
            <a:r>
              <a:rPr lang="ru-RU" dirty="0" smtClean="0"/>
              <a:t>в. </a:t>
            </a:r>
            <a:r>
              <a:rPr lang="ru-RU" dirty="0" err="1" smtClean="0"/>
              <a:t>Якщо</a:t>
            </a:r>
            <a:r>
              <a:rPr lang="ru-RU" dirty="0" smtClean="0"/>
              <a:t> </a:t>
            </a:r>
            <a:r>
              <a:rPr lang="ru-RU" dirty="0" err="1" smtClean="0"/>
              <a:t>ви</a:t>
            </a:r>
            <a:r>
              <a:rPr lang="ru-RU" dirty="0" smtClean="0"/>
              <a:t> </a:t>
            </a:r>
            <a:r>
              <a:rPr lang="ru-RU" dirty="0" err="1" smtClean="0"/>
              <a:t>використовуєте</a:t>
            </a:r>
            <a:r>
              <a:rPr lang="ru-RU" dirty="0" smtClean="0"/>
              <a:t> </a:t>
            </a:r>
            <a:r>
              <a:rPr lang="ru-RU" dirty="0" err="1" smtClean="0"/>
              <a:t>цю</a:t>
            </a:r>
            <a:r>
              <a:rPr lang="ru-RU" dirty="0" smtClean="0"/>
              <a:t> </a:t>
            </a:r>
            <a:r>
              <a:rPr lang="ru-RU" dirty="0" err="1" smtClean="0"/>
              <a:t>опцію</a:t>
            </a:r>
            <a:r>
              <a:rPr lang="ru-RU" dirty="0" smtClean="0"/>
              <a:t>, не </a:t>
            </a:r>
            <a:r>
              <a:rPr lang="ru-RU" dirty="0" err="1" smtClean="0"/>
              <a:t>слід</a:t>
            </a:r>
            <a:r>
              <a:rPr lang="ru-RU" dirty="0" smtClean="0"/>
              <a:t> </a:t>
            </a:r>
            <a:r>
              <a:rPr lang="ru-RU" dirty="0" err="1" smtClean="0"/>
              <a:t>вказувати</a:t>
            </a:r>
            <a:r>
              <a:rPr lang="ru-RU" dirty="0" smtClean="0"/>
              <a:t> </a:t>
            </a:r>
            <a:r>
              <a:rPr lang="ru-RU" dirty="0" err="1" smtClean="0"/>
              <a:t>жодних</a:t>
            </a:r>
            <a:r>
              <a:rPr lang="ru-RU" dirty="0" smtClean="0"/>
              <a:t> </a:t>
            </a:r>
            <a:r>
              <a:rPr lang="ru-RU" dirty="0" err="1" smtClean="0"/>
              <a:t>імен</a:t>
            </a:r>
            <a:r>
              <a:rPr lang="ru-RU" dirty="0" smtClean="0"/>
              <a:t> </a:t>
            </a:r>
            <a:r>
              <a:rPr lang="ru-RU" dirty="0" err="1" smtClean="0"/>
              <a:t>хостів</a:t>
            </a:r>
            <a:r>
              <a:rPr lang="ru-RU" dirty="0" smtClean="0"/>
              <a:t> як </a:t>
            </a:r>
            <a:r>
              <a:rPr lang="ru-RU" dirty="0" err="1" smtClean="0"/>
              <a:t>аргументи</a:t>
            </a:r>
            <a:r>
              <a:rPr lang="ru-RU" dirty="0" smtClean="0"/>
              <a:t>.</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539750" y="2349500"/>
            <a:ext cx="8229600" cy="1800225"/>
          </a:xfrm>
        </p:spPr>
        <p:txBody>
          <a:bodyPr/>
          <a:lstStyle/>
          <a:p>
            <a:pPr eaLnBrk="1" hangingPunct="1">
              <a:buFontTx/>
              <a:buNone/>
            </a:pPr>
            <a:r>
              <a:rPr lang="ru-RU" dirty="0" smtClean="0"/>
              <a:t>-</a:t>
            </a:r>
            <a:r>
              <a:rPr lang="ru-RU" dirty="0" err="1" smtClean="0"/>
              <a:t>р</a:t>
            </a:r>
            <a:r>
              <a:rPr lang="ru-RU" dirty="0" smtClean="0"/>
              <a:t> &lt;</a:t>
            </a:r>
            <a:r>
              <a:rPr lang="ru-RU" dirty="0" err="1" smtClean="0"/>
              <a:t>port</a:t>
            </a:r>
            <a:r>
              <a:rPr lang="ru-RU" dirty="0" smtClean="0"/>
              <a:t>&gt;</a:t>
            </a:r>
          </a:p>
          <a:p>
            <a:pPr eaLnBrk="1" hangingPunct="1">
              <a:buFontTx/>
              <a:buNone/>
            </a:pPr>
            <a:r>
              <a:rPr lang="ru-RU" dirty="0" err="1" smtClean="0"/>
              <a:t>Опція</a:t>
            </a:r>
            <a:r>
              <a:rPr lang="ru-RU" dirty="0" smtClean="0"/>
              <a:t> </a:t>
            </a:r>
            <a:r>
              <a:rPr lang="ru-RU" dirty="0" err="1" smtClean="0"/>
              <a:t>дозволяє</a:t>
            </a:r>
            <a:r>
              <a:rPr lang="ru-RU" dirty="0" smtClean="0"/>
              <a:t> вам </a:t>
            </a:r>
            <a:r>
              <a:rPr lang="ru-RU" dirty="0" err="1" smtClean="0"/>
              <a:t>визначити</a:t>
            </a:r>
            <a:r>
              <a:rPr lang="ru-RU" dirty="0" smtClean="0"/>
              <a:t> </a:t>
            </a:r>
            <a:r>
              <a:rPr lang="ru-RU" dirty="0" err="1" smtClean="0"/>
              <a:t>локальний</a:t>
            </a:r>
            <a:r>
              <a:rPr lang="ru-RU" dirty="0" smtClean="0"/>
              <a:t> номер порту, </a:t>
            </a:r>
            <a:r>
              <a:rPr lang="ru-RU" dirty="0" err="1" smtClean="0"/>
              <a:t>який</a:t>
            </a:r>
            <a:r>
              <a:rPr lang="ru-RU" dirty="0" smtClean="0"/>
              <a:t> </a:t>
            </a:r>
            <a:r>
              <a:rPr lang="ru-RU" dirty="0" err="1" smtClean="0"/>
              <a:t>слід</a:t>
            </a:r>
            <a:r>
              <a:rPr lang="ru-RU" dirty="0" smtClean="0"/>
              <a:t> </a:t>
            </a:r>
            <a:r>
              <a:rPr lang="ru-RU" dirty="0" err="1" smtClean="0"/>
              <a:t>використовувати</a:t>
            </a:r>
            <a:r>
              <a:rPr lang="ru-RU" dirty="0" smtClean="0"/>
              <a:t> </a:t>
            </a:r>
            <a:r>
              <a:rPr lang="ru-RU" dirty="0" err="1" smtClean="0"/>
              <a:t>Net</a:t>
            </a:r>
            <a:r>
              <a:rPr lang="en-US" dirty="0" smtClean="0"/>
              <a:t>C</a:t>
            </a:r>
            <a:r>
              <a:rPr lang="ru-RU" dirty="0" err="1" smtClean="0"/>
              <a:t>at</a:t>
            </a:r>
            <a:r>
              <a:rPr lang="ru-RU" dirty="0" smtClean="0"/>
              <a:t>. </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3"/>
          <p:cNvSpPr>
            <a:spLocks noGrp="1" noChangeArrowheads="1"/>
          </p:cNvSpPr>
          <p:nvPr>
            <p:ph type="body" idx="1"/>
          </p:nvPr>
        </p:nvSpPr>
        <p:spPr>
          <a:xfrm>
            <a:off x="457200" y="642938"/>
            <a:ext cx="8229600" cy="4525962"/>
          </a:xfrm>
        </p:spPr>
        <p:txBody>
          <a:bodyPr/>
          <a:lstStyle/>
          <a:p>
            <a:pPr eaLnBrk="1" hangingPunct="1">
              <a:lnSpc>
                <a:spcPct val="90000"/>
              </a:lnSpc>
              <a:buFontTx/>
              <a:buNone/>
            </a:pPr>
            <a:r>
              <a:rPr lang="en-US" sz="2400" dirty="0" smtClean="0"/>
              <a:t>		</a:t>
            </a:r>
            <a:r>
              <a:rPr lang="ru-RU" sz="3600" b="1" dirty="0" smtClean="0"/>
              <a:t>-</a:t>
            </a:r>
            <a:r>
              <a:rPr lang="en-US" sz="3600" b="1" dirty="0" smtClean="0"/>
              <a:t>r</a:t>
            </a:r>
            <a:r>
              <a:rPr lang="ru-RU" sz="3600" b="1" dirty="0" smtClean="0"/>
              <a:t>.</a:t>
            </a:r>
          </a:p>
          <a:p>
            <a:pPr eaLnBrk="1" hangingPunct="1">
              <a:lnSpc>
                <a:spcPct val="90000"/>
              </a:lnSpc>
              <a:buFontTx/>
              <a:buNone/>
            </a:pPr>
            <a:r>
              <a:rPr lang="ru-RU" sz="2800" dirty="0" err="1" smtClean="0"/>
              <a:t>Net</a:t>
            </a:r>
            <a:r>
              <a:rPr lang="en-US" sz="2800" dirty="0" smtClean="0"/>
              <a:t>C</a:t>
            </a:r>
            <a:r>
              <a:rPr lang="ru-RU" sz="2800" dirty="0" err="1" smtClean="0"/>
              <a:t>at</a:t>
            </a:r>
            <a:r>
              <a:rPr lang="ru-RU" sz="2800" dirty="0" smtClean="0"/>
              <a:t> </a:t>
            </a:r>
            <a:r>
              <a:rPr lang="ru-RU" sz="2800" dirty="0" err="1" smtClean="0"/>
              <a:t>вибирає</a:t>
            </a:r>
            <a:r>
              <a:rPr lang="ru-RU" sz="2800" dirty="0" smtClean="0"/>
              <a:t> </a:t>
            </a:r>
            <a:r>
              <a:rPr lang="ru-RU" sz="2800" dirty="0" err="1" smtClean="0"/>
              <a:t>локальний</a:t>
            </a:r>
            <a:r>
              <a:rPr lang="ru-RU" sz="2800" dirty="0" smtClean="0"/>
              <a:t> </a:t>
            </a:r>
            <a:r>
              <a:rPr lang="ru-RU" sz="2800" dirty="0" err="1" smtClean="0"/>
              <a:t>і</a:t>
            </a:r>
            <a:r>
              <a:rPr lang="ru-RU" sz="2800" dirty="0" smtClean="0"/>
              <a:t> </a:t>
            </a:r>
            <a:r>
              <a:rPr lang="ru-RU" sz="2800" dirty="0" err="1" smtClean="0"/>
              <a:t>віддалений</a:t>
            </a:r>
            <a:r>
              <a:rPr lang="ru-RU" sz="2800" dirty="0" smtClean="0"/>
              <a:t> </a:t>
            </a:r>
            <a:r>
              <a:rPr lang="ru-RU" sz="2800" dirty="0" smtClean="0"/>
              <a:t>порт </a:t>
            </a:r>
            <a:r>
              <a:rPr lang="ru-RU" sz="2800" dirty="0" err="1" smtClean="0"/>
              <a:t>випадковим</a:t>
            </a:r>
            <a:r>
              <a:rPr lang="ru-RU" sz="2800" dirty="0" smtClean="0"/>
              <a:t> чином. </a:t>
            </a:r>
            <a:r>
              <a:rPr lang="ru-RU" sz="2800" dirty="0" err="1" smtClean="0"/>
              <a:t>Ця</a:t>
            </a:r>
            <a:r>
              <a:rPr lang="ru-RU" sz="2800" dirty="0" smtClean="0"/>
              <a:t> </a:t>
            </a:r>
            <a:r>
              <a:rPr lang="ru-RU" sz="2800" dirty="0" err="1" smtClean="0"/>
              <a:t>опція</a:t>
            </a:r>
            <a:r>
              <a:rPr lang="ru-RU" sz="2800" dirty="0" smtClean="0"/>
              <a:t> </a:t>
            </a:r>
            <a:r>
              <a:rPr lang="ru-RU" sz="2800" dirty="0" err="1" smtClean="0"/>
              <a:t>корисна</a:t>
            </a:r>
            <a:r>
              <a:rPr lang="ru-RU" sz="2800" dirty="0" smtClean="0"/>
              <a:t> у </a:t>
            </a:r>
            <a:r>
              <a:rPr lang="ru-RU" sz="2800" dirty="0" err="1" smtClean="0"/>
              <a:t>разі</a:t>
            </a:r>
            <a:r>
              <a:rPr lang="ru-RU" sz="2800" dirty="0" smtClean="0"/>
              <a:t>, коли </a:t>
            </a:r>
            <a:r>
              <a:rPr lang="ru-RU" sz="2800" dirty="0" err="1" smtClean="0"/>
              <a:t>Net</a:t>
            </a:r>
            <a:r>
              <a:rPr lang="en-US" sz="2800" dirty="0" smtClean="0"/>
              <a:t>C</a:t>
            </a:r>
            <a:r>
              <a:rPr lang="ru-RU" sz="2800" dirty="0" err="1" smtClean="0"/>
              <a:t>at</a:t>
            </a:r>
            <a:r>
              <a:rPr lang="ru-RU" sz="2800" dirty="0" smtClean="0"/>
              <a:t> </a:t>
            </a:r>
            <a:r>
              <a:rPr lang="ru-RU" sz="2800" dirty="0" err="1" smtClean="0"/>
              <a:t>використовується</a:t>
            </a:r>
            <a:r>
              <a:rPr lang="ru-RU" sz="2800" dirty="0" smtClean="0"/>
              <a:t> для </a:t>
            </a:r>
            <a:r>
              <a:rPr lang="ru-RU" sz="2800" dirty="0" err="1" smtClean="0"/>
              <a:t>здобуття</a:t>
            </a:r>
            <a:r>
              <a:rPr lang="ru-RU" sz="2800" dirty="0" smtClean="0"/>
              <a:t> </a:t>
            </a:r>
            <a:r>
              <a:rPr lang="ru-RU" sz="2800" dirty="0" err="1" smtClean="0"/>
              <a:t>інформації</a:t>
            </a:r>
            <a:r>
              <a:rPr lang="ru-RU" sz="2800" dirty="0" smtClean="0"/>
              <a:t> про великий </a:t>
            </a:r>
            <a:r>
              <a:rPr lang="ru-RU" sz="2800" dirty="0" err="1" smtClean="0"/>
              <a:t>інтервал</a:t>
            </a:r>
            <a:r>
              <a:rPr lang="ru-RU" sz="2800" dirty="0" smtClean="0"/>
              <a:t> </a:t>
            </a:r>
            <a:r>
              <a:rPr lang="ru-RU" sz="2800" dirty="0" err="1" smtClean="0"/>
              <a:t>номерів</a:t>
            </a:r>
            <a:r>
              <a:rPr lang="ru-RU" sz="2800" dirty="0" smtClean="0"/>
              <a:t> </a:t>
            </a:r>
            <a:r>
              <a:rPr lang="ru-RU" sz="2800" dirty="0" err="1" smtClean="0"/>
              <a:t>портів</a:t>
            </a:r>
            <a:r>
              <a:rPr lang="ru-RU" sz="2800" dirty="0" smtClean="0"/>
              <a:t> в </a:t>
            </a:r>
            <a:r>
              <a:rPr lang="ru-RU" sz="2800" dirty="0" err="1" smtClean="0"/>
              <a:t>системі</a:t>
            </a:r>
            <a:r>
              <a:rPr lang="ru-RU" sz="2800" dirty="0" smtClean="0"/>
              <a:t> </a:t>
            </a:r>
            <a:r>
              <a:rPr lang="ru-RU" sz="2800" dirty="0" err="1" smtClean="0"/>
              <a:t>і</a:t>
            </a:r>
            <a:r>
              <a:rPr lang="ru-RU" sz="2800" dirty="0" smtClean="0"/>
              <a:t> при </a:t>
            </a:r>
            <a:r>
              <a:rPr lang="ru-RU" sz="2800" dirty="0" err="1" smtClean="0"/>
              <a:t>цьому</a:t>
            </a:r>
            <a:r>
              <a:rPr lang="ru-RU" sz="2800" dirty="0" smtClean="0"/>
              <a:t> </a:t>
            </a:r>
            <a:r>
              <a:rPr lang="ru-RU" sz="2800" dirty="0" err="1" smtClean="0"/>
              <a:t>представити</a:t>
            </a:r>
            <a:r>
              <a:rPr lang="ru-RU" sz="2800" dirty="0" smtClean="0"/>
              <a:t> </a:t>
            </a:r>
            <a:r>
              <a:rPr lang="ru-RU" sz="2800" dirty="0" err="1" smtClean="0"/>
              <a:t>ситуацію</a:t>
            </a:r>
            <a:r>
              <a:rPr lang="ru-RU" sz="2800" dirty="0" smtClean="0"/>
              <a:t> так, </a:t>
            </a:r>
            <a:r>
              <a:rPr lang="ru-RU" sz="2800" dirty="0" err="1" smtClean="0"/>
              <a:t>щоб</a:t>
            </a:r>
            <a:r>
              <a:rPr lang="ru-RU" sz="2800" dirty="0" smtClean="0"/>
              <a:t> </a:t>
            </a:r>
            <a:r>
              <a:rPr lang="ru-RU" sz="2800" dirty="0" err="1" smtClean="0"/>
              <a:t>це</a:t>
            </a:r>
            <a:r>
              <a:rPr lang="ru-RU" sz="2800" dirty="0" smtClean="0"/>
              <a:t> </a:t>
            </a:r>
            <a:r>
              <a:rPr lang="ru-RU" sz="2800" dirty="0" err="1" smtClean="0"/>
              <a:t>було</a:t>
            </a:r>
            <a:r>
              <a:rPr lang="ru-RU" sz="2800" dirty="0" smtClean="0"/>
              <a:t>, в </a:t>
            </a:r>
            <a:r>
              <a:rPr lang="ru-RU" sz="2800" dirty="0" err="1" smtClean="0"/>
              <a:t>крайньому</a:t>
            </a:r>
            <a:r>
              <a:rPr lang="ru-RU" sz="2800" dirty="0" smtClean="0"/>
              <a:t> </a:t>
            </a:r>
            <a:r>
              <a:rPr lang="ru-RU" sz="2800" dirty="0" err="1" smtClean="0"/>
              <a:t>випадку</a:t>
            </a:r>
            <a:r>
              <a:rPr lang="ru-RU" sz="2800" dirty="0" smtClean="0"/>
              <a:t>, схоже на процедуру </a:t>
            </a:r>
            <a:r>
              <a:rPr lang="ru-RU" sz="2800" dirty="0" err="1" smtClean="0"/>
              <a:t>сканування</a:t>
            </a:r>
            <a:r>
              <a:rPr lang="ru-RU" sz="2800" dirty="0" smtClean="0"/>
              <a:t> </a:t>
            </a:r>
            <a:r>
              <a:rPr lang="ru-RU" sz="2800" dirty="0" err="1" smtClean="0"/>
              <a:t>портів</a:t>
            </a:r>
            <a:r>
              <a:rPr lang="ru-RU" sz="2800" dirty="0" smtClean="0"/>
              <a:t>. У </a:t>
            </a:r>
            <a:r>
              <a:rPr lang="ru-RU" sz="2800" dirty="0" err="1" smtClean="0"/>
              <a:t>випадку</a:t>
            </a:r>
            <a:r>
              <a:rPr lang="ru-RU" sz="2800" dirty="0" smtClean="0"/>
              <a:t>, </a:t>
            </a:r>
            <a:r>
              <a:rPr lang="ru-RU" sz="2800" dirty="0" err="1" smtClean="0"/>
              <a:t>якщо</a:t>
            </a:r>
            <a:r>
              <a:rPr lang="ru-RU" sz="2800" dirty="0" smtClean="0"/>
              <a:t> </a:t>
            </a:r>
            <a:r>
              <a:rPr lang="ru-RU" sz="2800" dirty="0" err="1" smtClean="0"/>
              <a:t>ця</a:t>
            </a:r>
            <a:r>
              <a:rPr lang="ru-RU" sz="2800" dirty="0" smtClean="0"/>
              <a:t> </a:t>
            </a:r>
            <a:r>
              <a:rPr lang="uk-UA" sz="2800" dirty="0" smtClean="0"/>
              <a:t>можливість</a:t>
            </a:r>
            <a:r>
              <a:rPr lang="ru-RU" sz="2800" dirty="0" smtClean="0"/>
              <a:t> </a:t>
            </a:r>
            <a:r>
              <a:rPr lang="ru-RU" sz="2800" dirty="0" err="1" smtClean="0"/>
              <a:t>використовується</a:t>
            </a:r>
            <a:r>
              <a:rPr lang="ru-RU" sz="2800" dirty="0" smtClean="0"/>
              <a:t> </a:t>
            </a:r>
            <a:r>
              <a:rPr lang="ru-RU" sz="2800" dirty="0" err="1" smtClean="0"/>
              <a:t>спільно</a:t>
            </a:r>
            <a:r>
              <a:rPr lang="ru-RU" sz="2800" dirty="0" smtClean="0"/>
              <a:t> </a:t>
            </a:r>
            <a:r>
              <a:rPr lang="ru-RU" sz="2800" dirty="0" err="1" smtClean="0"/>
              <a:t>з</a:t>
            </a:r>
            <a:r>
              <a:rPr lang="ru-RU" sz="2800" dirty="0" smtClean="0"/>
              <a:t> </a:t>
            </a:r>
            <a:r>
              <a:rPr lang="ru-RU" sz="2800" dirty="0" err="1" smtClean="0"/>
              <a:t>опцією</a:t>
            </a:r>
            <a:r>
              <a:rPr lang="ru-RU" sz="2800" dirty="0" smtClean="0"/>
              <a:t> </a:t>
            </a:r>
            <a:r>
              <a:rPr lang="ru-RU" sz="2800" b="1" dirty="0" smtClean="0"/>
              <a:t>-</a:t>
            </a:r>
            <a:r>
              <a:rPr lang="ru-RU" sz="2800" b="1" dirty="0" err="1" smtClean="0"/>
              <a:t>i</a:t>
            </a:r>
            <a:r>
              <a:rPr lang="ru-RU" sz="2800" dirty="0" smtClean="0"/>
              <a:t> </a:t>
            </a:r>
            <a:r>
              <a:rPr lang="ru-RU" sz="2800" dirty="0" err="1" smtClean="0"/>
              <a:t>і</a:t>
            </a:r>
            <a:r>
              <a:rPr lang="ru-RU" sz="2800" dirty="0" smtClean="0"/>
              <a:t> </a:t>
            </a:r>
            <a:r>
              <a:rPr lang="ru-RU" sz="2800" dirty="0" err="1" smtClean="0"/>
              <a:t>з</a:t>
            </a:r>
            <a:r>
              <a:rPr lang="ru-RU" sz="2800" dirty="0" smtClean="0"/>
              <a:t> </a:t>
            </a:r>
            <a:r>
              <a:rPr lang="ru-RU" sz="2800" dirty="0" err="1" smtClean="0"/>
              <a:t>чималим</a:t>
            </a:r>
            <a:r>
              <a:rPr lang="ru-RU" sz="2800" dirty="0" smtClean="0"/>
              <a:t> </a:t>
            </a:r>
            <a:r>
              <a:rPr lang="ru-RU" sz="2800" dirty="0" err="1" smtClean="0"/>
              <a:t>інтервалом</a:t>
            </a:r>
            <a:r>
              <a:rPr lang="ru-RU" sz="2800" dirty="0" smtClean="0"/>
              <a:t>, то велика </a:t>
            </a:r>
            <a:r>
              <a:rPr lang="ru-RU" sz="2800" dirty="0" err="1" smtClean="0"/>
              <a:t>вірогідність</a:t>
            </a:r>
            <a:r>
              <a:rPr lang="ru-RU" sz="2800" dirty="0" smtClean="0"/>
              <a:t>, </a:t>
            </a:r>
            <a:r>
              <a:rPr lang="ru-RU" sz="2800" dirty="0" err="1" smtClean="0"/>
              <a:t>що</a:t>
            </a:r>
            <a:r>
              <a:rPr lang="ru-RU" sz="2800" dirty="0" smtClean="0"/>
              <a:t> </a:t>
            </a:r>
            <a:r>
              <a:rPr lang="ru-RU" sz="2800" dirty="0" err="1" smtClean="0"/>
              <a:t>сканування</a:t>
            </a:r>
            <a:r>
              <a:rPr lang="ru-RU" sz="2800" dirty="0" smtClean="0"/>
              <a:t> </a:t>
            </a:r>
            <a:r>
              <a:rPr lang="ru-RU" sz="2800" dirty="0" err="1" smtClean="0"/>
              <a:t>портів</a:t>
            </a:r>
            <a:r>
              <a:rPr lang="ru-RU" sz="2800" dirty="0" smtClean="0"/>
              <a:t> не буде </a:t>
            </a:r>
            <a:r>
              <a:rPr lang="ru-RU" sz="2800" dirty="0" err="1" smtClean="0"/>
              <a:t>виявлене</a:t>
            </a:r>
            <a:r>
              <a:rPr lang="ru-RU" sz="2800" dirty="0" smtClean="0"/>
              <a:t> без </a:t>
            </a:r>
            <a:r>
              <a:rPr lang="ru-RU" sz="2800" dirty="0" err="1" smtClean="0"/>
              <a:t>уважного</a:t>
            </a:r>
            <a:r>
              <a:rPr lang="ru-RU" sz="2800" dirty="0" smtClean="0"/>
              <a:t> </a:t>
            </a:r>
            <a:r>
              <a:rPr lang="ru-RU" sz="2800" dirty="0" err="1" smtClean="0"/>
              <a:t>вивчення</a:t>
            </a:r>
            <a:r>
              <a:rPr lang="ru-RU" sz="2800" dirty="0" smtClean="0"/>
              <a:t> системного журналу </a:t>
            </a:r>
            <a:r>
              <a:rPr lang="ru-RU" sz="2800" dirty="0" err="1" smtClean="0"/>
              <a:t>адміністратором</a:t>
            </a:r>
            <a:r>
              <a:rPr lang="ru-RU" sz="2800" dirty="0" smtClean="0"/>
              <a:t>.</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457200" y="642938"/>
            <a:ext cx="8229600" cy="4525962"/>
          </a:xfrm>
        </p:spPr>
        <p:txBody>
          <a:bodyPr/>
          <a:lstStyle/>
          <a:p>
            <a:pPr eaLnBrk="1" hangingPunct="1">
              <a:lnSpc>
                <a:spcPct val="90000"/>
              </a:lnSpc>
              <a:buFontTx/>
              <a:buNone/>
            </a:pPr>
            <a:r>
              <a:rPr lang="en-US" dirty="0" smtClean="0"/>
              <a:t>		</a:t>
            </a:r>
            <a:r>
              <a:rPr lang="ru-RU" sz="3600" b="1" dirty="0" smtClean="0"/>
              <a:t>-</a:t>
            </a:r>
            <a:r>
              <a:rPr lang="en-US" sz="3600" b="1" dirty="0" smtClean="0"/>
              <a:t>s</a:t>
            </a:r>
            <a:endParaRPr lang="uk-UA" sz="3600" b="1" dirty="0" smtClean="0"/>
          </a:p>
          <a:p>
            <a:pPr eaLnBrk="1" hangingPunct="1">
              <a:lnSpc>
                <a:spcPct val="90000"/>
              </a:lnSpc>
              <a:buFontTx/>
              <a:buNone/>
            </a:pPr>
            <a:r>
              <a:rPr lang="ru-RU" dirty="0" smtClean="0"/>
              <a:t> </a:t>
            </a:r>
            <a:r>
              <a:rPr lang="ru-RU" dirty="0" err="1" smtClean="0"/>
              <a:t>визначає</a:t>
            </a:r>
            <a:r>
              <a:rPr lang="ru-RU" dirty="0" smtClean="0"/>
              <a:t> </a:t>
            </a:r>
            <a:r>
              <a:rPr lang="ru-RU" dirty="0" err="1" smtClean="0"/>
              <a:t>вихідну</a:t>
            </a:r>
            <a:r>
              <a:rPr lang="ru-RU" dirty="0" smtClean="0"/>
              <a:t> </a:t>
            </a:r>
            <a:r>
              <a:rPr lang="en-US" dirty="0" smtClean="0"/>
              <a:t>IP</a:t>
            </a:r>
            <a:r>
              <a:rPr lang="ru-RU" dirty="0" smtClean="0"/>
              <a:t>-адресу, яку </a:t>
            </a:r>
            <a:r>
              <a:rPr lang="en-US" dirty="0" err="1" smtClean="0"/>
              <a:t>NetCat</a:t>
            </a:r>
            <a:r>
              <a:rPr lang="ru-RU" dirty="0" smtClean="0"/>
              <a:t> </a:t>
            </a:r>
            <a:r>
              <a:rPr lang="ru-RU" dirty="0" err="1" smtClean="0"/>
              <a:t>використовує</a:t>
            </a:r>
            <a:r>
              <a:rPr lang="ru-RU" dirty="0" smtClean="0"/>
              <a:t> для установки </a:t>
            </a:r>
            <a:r>
              <a:rPr lang="ru-RU" dirty="0" err="1" smtClean="0"/>
              <a:t>з'єднання</a:t>
            </a:r>
            <a:r>
              <a:rPr lang="ru-RU" dirty="0" smtClean="0"/>
              <a:t>. </a:t>
            </a:r>
            <a:r>
              <a:rPr lang="ru-RU" dirty="0" err="1" smtClean="0"/>
              <a:t>Ця</a:t>
            </a:r>
            <a:r>
              <a:rPr lang="ru-RU" dirty="0" smtClean="0"/>
              <a:t> </a:t>
            </a:r>
            <a:r>
              <a:rPr lang="ru-RU" dirty="0" err="1" smtClean="0"/>
              <a:t>опція</a:t>
            </a:r>
            <a:r>
              <a:rPr lang="ru-RU" dirty="0" smtClean="0"/>
              <a:t> </a:t>
            </a:r>
            <a:r>
              <a:rPr lang="ru-RU" dirty="0" err="1" smtClean="0"/>
              <a:t>дозволяє</a:t>
            </a:r>
            <a:r>
              <a:rPr lang="ru-RU" dirty="0" smtClean="0"/>
              <a:t> </a:t>
            </a:r>
            <a:r>
              <a:rPr lang="ru-RU" dirty="0" err="1" smtClean="0"/>
              <a:t>зловмисникам</a:t>
            </a:r>
            <a:r>
              <a:rPr lang="ru-RU" dirty="0" smtClean="0"/>
              <a:t> </a:t>
            </a:r>
            <a:r>
              <a:rPr lang="ru-RU" dirty="0" err="1" smtClean="0"/>
              <a:t>виконувати</a:t>
            </a:r>
            <a:r>
              <a:rPr lang="ru-RU" dirty="0" smtClean="0"/>
              <a:t> </a:t>
            </a:r>
            <a:r>
              <a:rPr lang="ru-RU" dirty="0" err="1" smtClean="0"/>
              <a:t>декілька</a:t>
            </a:r>
            <a:r>
              <a:rPr lang="ru-RU" dirty="0" smtClean="0"/>
              <a:t> «</a:t>
            </a:r>
            <a:r>
              <a:rPr lang="ru-RU" dirty="0" err="1" smtClean="0"/>
              <a:t>фокусів</a:t>
            </a:r>
            <a:r>
              <a:rPr lang="ru-RU" dirty="0" smtClean="0"/>
              <a:t>»: </a:t>
            </a:r>
            <a:r>
              <a:rPr lang="ru-RU" dirty="0" err="1" smtClean="0"/>
              <a:t>приховати</a:t>
            </a:r>
            <a:r>
              <a:rPr lang="ru-RU" dirty="0" smtClean="0"/>
              <a:t> свою </a:t>
            </a:r>
            <a:r>
              <a:rPr lang="en-US" dirty="0" smtClean="0"/>
              <a:t>IP</a:t>
            </a:r>
            <a:r>
              <a:rPr lang="ru-RU" dirty="0" smtClean="0"/>
              <a:t>-адресу </a:t>
            </a:r>
            <a:r>
              <a:rPr lang="ru-RU" dirty="0" err="1" smtClean="0"/>
              <a:t>або</a:t>
            </a:r>
            <a:r>
              <a:rPr lang="ru-RU" dirty="0" smtClean="0"/>
              <a:t> </a:t>
            </a:r>
            <a:r>
              <a:rPr lang="ru-RU" dirty="0" err="1" smtClean="0"/>
              <a:t>підроблювати</a:t>
            </a:r>
            <a:r>
              <a:rPr lang="ru-RU" dirty="0" smtClean="0"/>
              <a:t> </a:t>
            </a:r>
            <a:r>
              <a:rPr lang="ru-RU" dirty="0" err="1" smtClean="0"/>
              <a:t>що-небудь</a:t>
            </a:r>
            <a:r>
              <a:rPr lang="ru-RU" dirty="0" smtClean="0"/>
              <a:t> </a:t>
            </a:r>
            <a:r>
              <a:rPr lang="ru-RU" dirty="0" err="1" smtClean="0"/>
              <a:t>ще</a:t>
            </a:r>
            <a:r>
              <a:rPr lang="ru-RU" dirty="0" smtClean="0"/>
              <a:t>. Але </a:t>
            </a:r>
            <a:r>
              <a:rPr lang="ru-RU" dirty="0" err="1" smtClean="0"/>
              <a:t>щоб</a:t>
            </a:r>
            <a:r>
              <a:rPr lang="ru-RU" dirty="0" smtClean="0"/>
              <a:t> </a:t>
            </a:r>
            <a:r>
              <a:rPr lang="ru-RU" dirty="0" err="1" smtClean="0"/>
              <a:t>отримати</a:t>
            </a:r>
            <a:r>
              <a:rPr lang="ru-RU" dirty="0" smtClean="0"/>
              <a:t> </a:t>
            </a:r>
            <a:r>
              <a:rPr lang="ru-RU" dirty="0" err="1" smtClean="0"/>
              <a:t>інформацію</a:t>
            </a:r>
            <a:r>
              <a:rPr lang="ru-RU" dirty="0" smtClean="0"/>
              <a:t>, </a:t>
            </a:r>
            <a:r>
              <a:rPr lang="ru-RU" dirty="0" err="1" smtClean="0"/>
              <a:t>що</a:t>
            </a:r>
            <a:r>
              <a:rPr lang="ru-RU" dirty="0" smtClean="0"/>
              <a:t> </a:t>
            </a:r>
            <a:r>
              <a:rPr lang="ru-RU" dirty="0" err="1" smtClean="0"/>
              <a:t>відправляється</a:t>
            </a:r>
            <a:r>
              <a:rPr lang="ru-RU" dirty="0" smtClean="0"/>
              <a:t> на </a:t>
            </a:r>
            <a:r>
              <a:rPr lang="uk-UA" dirty="0" smtClean="0"/>
              <a:t>підмінену </a:t>
            </a:r>
            <a:r>
              <a:rPr lang="ru-RU" dirty="0" smtClean="0"/>
              <a:t>адресу, </a:t>
            </a:r>
            <a:r>
              <a:rPr lang="ru-RU" dirty="0" err="1" smtClean="0"/>
              <a:t>їм</a:t>
            </a:r>
            <a:r>
              <a:rPr lang="ru-RU" dirty="0" smtClean="0"/>
              <a:t> </a:t>
            </a:r>
            <a:r>
              <a:rPr lang="ru-RU" dirty="0" err="1" smtClean="0"/>
              <a:t>необхідно</a:t>
            </a:r>
            <a:r>
              <a:rPr lang="ru-RU" dirty="0" smtClean="0"/>
              <a:t> </a:t>
            </a:r>
            <a:r>
              <a:rPr lang="ru-RU" dirty="0" err="1" smtClean="0"/>
              <a:t>використовувати</a:t>
            </a:r>
            <a:r>
              <a:rPr lang="ru-RU" dirty="0" smtClean="0"/>
              <a:t> </a:t>
            </a:r>
            <a:r>
              <a:rPr lang="ru-RU" dirty="0" err="1" smtClean="0"/>
              <a:t>опцію</a:t>
            </a:r>
            <a:r>
              <a:rPr lang="ru-RU" dirty="0" smtClean="0"/>
              <a:t> </a:t>
            </a:r>
            <a:r>
              <a:rPr lang="ru-RU" dirty="0" err="1" smtClean="0"/>
              <a:t>визначення</a:t>
            </a:r>
            <a:r>
              <a:rPr lang="ru-RU" dirty="0" smtClean="0"/>
              <a:t> порядка </a:t>
            </a:r>
            <a:r>
              <a:rPr lang="ru-RU" dirty="0" err="1" smtClean="0"/>
              <a:t>маршрутизації</a:t>
            </a:r>
            <a:r>
              <a:rPr lang="ru-RU" dirty="0" smtClean="0"/>
              <a:t>. </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468313" y="2205038"/>
            <a:ext cx="8229600" cy="2881312"/>
          </a:xfrm>
        </p:spPr>
        <p:txBody>
          <a:bodyPr/>
          <a:lstStyle/>
          <a:p>
            <a:pPr eaLnBrk="1" hangingPunct="1">
              <a:buFontTx/>
              <a:buNone/>
            </a:pPr>
            <a:r>
              <a:rPr lang="en-US" sz="3600" b="1" smtClean="0"/>
              <a:t>-u</a:t>
            </a:r>
            <a:endParaRPr lang="uk-UA" sz="3600" b="1" smtClean="0"/>
          </a:p>
          <a:p>
            <a:pPr eaLnBrk="1" hangingPunct="1">
              <a:buFontTx/>
              <a:buNone/>
            </a:pPr>
            <a:r>
              <a:rPr lang="en-US" smtClean="0"/>
              <a:t>Опція повідомляє програму про необхідність використовувати udp-протокол замість TCP, працюючи як в режимі прослухування, так і в режимі клієнта.</a:t>
            </a:r>
            <a:endParaRPr lang="ru-RU"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3"/>
          <p:cNvSpPr>
            <a:spLocks noGrp="1" noChangeArrowheads="1"/>
          </p:cNvSpPr>
          <p:nvPr>
            <p:ph type="body" idx="1"/>
          </p:nvPr>
        </p:nvSpPr>
        <p:spPr>
          <a:xfrm>
            <a:off x="457200" y="692150"/>
            <a:ext cx="8229600" cy="5434013"/>
          </a:xfrm>
        </p:spPr>
        <p:txBody>
          <a:bodyPr/>
          <a:lstStyle/>
          <a:p>
            <a:pPr eaLnBrk="1" hangingPunct="1">
              <a:buFontTx/>
              <a:buNone/>
            </a:pPr>
            <a:r>
              <a:rPr lang="en-US" smtClean="0"/>
              <a:t>		</a:t>
            </a:r>
            <a:r>
              <a:rPr lang="ru-RU" b="1" smtClean="0"/>
              <a:t>-t</a:t>
            </a:r>
          </a:p>
          <a:p>
            <a:pPr eaLnBrk="1" hangingPunct="1">
              <a:buFontTx/>
              <a:buNone/>
            </a:pPr>
            <a:r>
              <a:rPr lang="ru-RU" smtClean="0"/>
              <a:t>Дає можливість вводити інформацію у відповідь на запрошення ввести login, при використанні TCP-з</a:t>
            </a:r>
            <a:r>
              <a:rPr lang="en-US" smtClean="0"/>
              <a:t>’</a:t>
            </a:r>
            <a:r>
              <a:rPr lang="ru-RU" smtClean="0"/>
              <a:t>єднання через 23 порт (для відкомпільованої з опцією – </a:t>
            </a:r>
            <a:r>
              <a:rPr lang="en-US" smtClean="0"/>
              <a:t>Telnet)</a:t>
            </a:r>
          </a:p>
          <a:p>
            <a:pPr eaLnBrk="1" hangingPunct="1">
              <a:buFontTx/>
              <a:buNone/>
            </a:pPr>
            <a:r>
              <a:rPr lang="en-US" smtClean="0"/>
              <a:t>		</a:t>
            </a:r>
            <a:r>
              <a:rPr lang="ru-RU" sz="3600" b="1" smtClean="0"/>
              <a:t>-</a:t>
            </a:r>
            <a:r>
              <a:rPr lang="en-US" sz="3600" b="1" smtClean="0"/>
              <a:t>v</a:t>
            </a:r>
            <a:endParaRPr lang="uk-UA" sz="3600" b="1" smtClean="0"/>
          </a:p>
          <a:p>
            <a:pPr eaLnBrk="1" hangingPunct="1">
              <a:buFontTx/>
              <a:buNone/>
            </a:pPr>
            <a:r>
              <a:rPr lang="ru-RU" smtClean="0"/>
              <a:t> визначає, наскільки детально програма інформує вас про те, що вона робить.</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57158" y="428604"/>
            <a:ext cx="8358246" cy="60722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just"/>
            <a:r>
              <a:rPr lang="ru-RU" sz="2000" dirty="0" smtClean="0"/>
              <a:t>Для </a:t>
            </a:r>
            <a:r>
              <a:rPr lang="ru-RU" sz="2000" dirty="0" err="1" smtClean="0"/>
              <a:t>успішної</a:t>
            </a:r>
            <a:r>
              <a:rPr lang="ru-RU" sz="2000" dirty="0" smtClean="0"/>
              <a:t> </a:t>
            </a:r>
            <a:r>
              <a:rPr lang="ru-RU" sz="2000" dirty="0" err="1" smtClean="0"/>
              <a:t>роботи</a:t>
            </a:r>
            <a:r>
              <a:rPr lang="ru-RU" sz="2000" dirty="0" smtClean="0"/>
              <a:t>  - як для </a:t>
            </a:r>
            <a:r>
              <a:rPr lang="ru-RU" sz="2000" dirty="0" err="1" smtClean="0"/>
              <a:t>тестування</a:t>
            </a:r>
            <a:r>
              <a:rPr lang="ru-RU" sz="2000" dirty="0" smtClean="0"/>
              <a:t> </a:t>
            </a:r>
            <a:r>
              <a:rPr lang="ru-RU" sz="2000" dirty="0" err="1" smtClean="0"/>
              <a:t>інформаційних</a:t>
            </a:r>
            <a:r>
              <a:rPr lang="ru-RU" sz="2000" dirty="0" smtClean="0"/>
              <a:t> систем </a:t>
            </a:r>
            <a:r>
              <a:rPr lang="ru-RU" sz="2000" dirty="0" err="1" smtClean="0"/>
              <a:t>з</a:t>
            </a:r>
            <a:r>
              <a:rPr lang="ru-RU" sz="2000" dirty="0" smtClean="0"/>
              <a:t> метою </a:t>
            </a:r>
            <a:r>
              <a:rPr lang="ru-RU" sz="2000" dirty="0" err="1" smtClean="0"/>
              <a:t>захисту</a:t>
            </a:r>
            <a:r>
              <a:rPr lang="ru-RU" sz="2000" dirty="0" smtClean="0"/>
              <a:t>, так </a:t>
            </a:r>
            <a:r>
              <a:rPr lang="ru-RU" sz="2000" dirty="0" err="1" smtClean="0"/>
              <a:t>і</a:t>
            </a:r>
            <a:r>
              <a:rPr lang="ru-RU" sz="2000" dirty="0" smtClean="0"/>
              <a:t> для </a:t>
            </a:r>
            <a:r>
              <a:rPr lang="ru-RU" sz="2000" dirty="0" err="1" smtClean="0"/>
              <a:t>проведення</a:t>
            </a:r>
            <a:r>
              <a:rPr lang="ru-RU" sz="2000" dirty="0" smtClean="0"/>
              <a:t> </a:t>
            </a:r>
            <a:r>
              <a:rPr lang="ru-RU" sz="2000" dirty="0" err="1" smtClean="0"/>
              <a:t>заходів</a:t>
            </a:r>
            <a:r>
              <a:rPr lang="ru-RU" sz="2000" dirty="0" smtClean="0"/>
              <a:t> </a:t>
            </a:r>
            <a:r>
              <a:rPr lang="ru-RU" sz="2000" dirty="0" err="1" smtClean="0"/>
              <a:t>забезпечення</a:t>
            </a:r>
            <a:r>
              <a:rPr lang="ru-RU" sz="2000" dirty="0" smtClean="0"/>
              <a:t> </a:t>
            </a:r>
            <a:r>
              <a:rPr lang="ru-RU" sz="2000" dirty="0" err="1" smtClean="0"/>
              <a:t>безпеки</a:t>
            </a:r>
            <a:r>
              <a:rPr lang="ru-RU" sz="2000" dirty="0" smtClean="0"/>
              <a:t> </a:t>
            </a:r>
            <a:r>
              <a:rPr lang="ru-RU" sz="2000" dirty="0" err="1" smtClean="0"/>
              <a:t>інформації</a:t>
            </a:r>
            <a:r>
              <a:rPr lang="ru-RU" sz="2000" dirty="0" smtClean="0"/>
              <a:t> </a:t>
            </a:r>
            <a:r>
              <a:rPr lang="ru-RU" sz="2000" dirty="0" err="1" smtClean="0"/>
              <a:t>необхідно</a:t>
            </a:r>
            <a:r>
              <a:rPr lang="ru-RU" sz="2000" dirty="0" smtClean="0"/>
              <a:t> </a:t>
            </a:r>
            <a:r>
              <a:rPr lang="ru-RU" sz="2000" dirty="0" err="1" smtClean="0"/>
              <a:t>визначити</a:t>
            </a:r>
            <a:r>
              <a:rPr lang="ru-RU" sz="2000" dirty="0" smtClean="0"/>
              <a:t> </a:t>
            </a:r>
            <a:r>
              <a:rPr lang="ru-RU" sz="2000" dirty="0" err="1" smtClean="0"/>
              <a:t>якими</a:t>
            </a:r>
            <a:r>
              <a:rPr lang="ru-RU" sz="2000" dirty="0" smtClean="0"/>
              <a:t> </a:t>
            </a:r>
            <a:r>
              <a:rPr lang="ru-RU" sz="2000" dirty="0" err="1" smtClean="0"/>
              <a:t>інструментами</a:t>
            </a:r>
            <a:r>
              <a:rPr lang="ru-RU" sz="2000" dirty="0" smtClean="0"/>
              <a:t> </a:t>
            </a:r>
            <a:r>
              <a:rPr lang="ru-RU" sz="2000" dirty="0" err="1" smtClean="0"/>
              <a:t>для</a:t>
            </a:r>
            <a:r>
              <a:rPr lang="ru-RU" sz="2000" dirty="0" smtClean="0"/>
              <a:t> </a:t>
            </a:r>
            <a:r>
              <a:rPr lang="ru-RU" sz="2000" dirty="0" err="1" smtClean="0"/>
              <a:t>цього</a:t>
            </a:r>
            <a:r>
              <a:rPr lang="ru-RU" sz="2000" dirty="0" smtClean="0"/>
              <a:t> </a:t>
            </a:r>
            <a:r>
              <a:rPr lang="ru-RU" sz="2000" dirty="0" err="1" smtClean="0"/>
              <a:t>користуватися</a:t>
            </a:r>
            <a:r>
              <a:rPr lang="ru-RU" sz="2000" dirty="0" smtClean="0"/>
              <a:t>.</a:t>
            </a:r>
          </a:p>
          <a:p>
            <a:pPr algn="just"/>
            <a:endParaRPr lang="ru-RU" sz="2000" dirty="0" smtClean="0"/>
          </a:p>
          <a:p>
            <a:pPr algn="just"/>
            <a:r>
              <a:rPr lang="ru-RU" sz="2000" dirty="0" err="1" smtClean="0"/>
              <a:t>Їх</a:t>
            </a:r>
            <a:r>
              <a:rPr lang="ru-RU" sz="2000" dirty="0" smtClean="0"/>
              <a:t> </a:t>
            </a:r>
            <a:r>
              <a:rPr lang="ru-RU" sz="2000" dirty="0" err="1" smtClean="0"/>
              <a:t>можна</a:t>
            </a:r>
            <a:r>
              <a:rPr lang="ru-RU" sz="2000" dirty="0" smtClean="0"/>
              <a:t> </a:t>
            </a:r>
            <a:r>
              <a:rPr lang="ru-RU" sz="2000" dirty="0" err="1" smtClean="0"/>
              <a:t>розділити</a:t>
            </a:r>
            <a:r>
              <a:rPr lang="ru-RU" sz="2000" dirty="0" smtClean="0"/>
              <a:t> на </a:t>
            </a:r>
            <a:r>
              <a:rPr lang="ru-RU" sz="2000" dirty="0" err="1" smtClean="0"/>
              <a:t>чотири</a:t>
            </a:r>
            <a:r>
              <a:rPr lang="ru-RU" sz="2000" dirty="0" smtClean="0"/>
              <a:t> </a:t>
            </a:r>
            <a:r>
              <a:rPr lang="ru-RU" sz="2000" dirty="0" err="1" smtClean="0"/>
              <a:t>частини</a:t>
            </a:r>
            <a:r>
              <a:rPr lang="ru-RU" sz="2000" dirty="0" smtClean="0"/>
              <a:t> </a:t>
            </a:r>
            <a:r>
              <a:rPr lang="ru-RU" sz="2000" dirty="0" err="1" smtClean="0"/>
              <a:t>частини</a:t>
            </a:r>
            <a:r>
              <a:rPr lang="ru-RU" sz="2000" dirty="0" smtClean="0"/>
              <a:t>:</a:t>
            </a:r>
            <a:endParaRPr lang="uk-UA" sz="2000" dirty="0" smtClean="0"/>
          </a:p>
          <a:p>
            <a:pPr marL="180000" lvl="0" algn="just">
              <a:lnSpc>
                <a:spcPct val="150000"/>
              </a:lnSpc>
              <a:spcBef>
                <a:spcPts val="600"/>
              </a:spcBef>
              <a:buFont typeface="Wingdings" pitchFamily="2" charset="2"/>
              <a:buChar char="Ø"/>
            </a:pPr>
            <a:r>
              <a:rPr lang="ru-RU" sz="2000" dirty="0" err="1" smtClean="0"/>
              <a:t>Багатофункціональні</a:t>
            </a:r>
            <a:r>
              <a:rPr lang="ru-RU" sz="2000" dirty="0" smtClean="0"/>
              <a:t> </a:t>
            </a:r>
            <a:r>
              <a:rPr lang="ru-RU" sz="2000" dirty="0" err="1" smtClean="0"/>
              <a:t>засоби</a:t>
            </a:r>
            <a:r>
              <a:rPr lang="ru-RU" sz="2000" dirty="0" smtClean="0"/>
              <a:t>,</a:t>
            </a:r>
            <a:endParaRPr lang="uk-UA" sz="2000" dirty="0" smtClean="0"/>
          </a:p>
          <a:p>
            <a:pPr marL="180000" lvl="0" algn="just">
              <a:lnSpc>
                <a:spcPct val="150000"/>
              </a:lnSpc>
              <a:spcBef>
                <a:spcPts val="600"/>
              </a:spcBef>
              <a:buFont typeface="Wingdings" pitchFamily="2" charset="2"/>
              <a:buChar char="Ø"/>
            </a:pPr>
            <a:r>
              <a:rPr lang="ru-RU" sz="2000" dirty="0" err="1" smtClean="0"/>
              <a:t>Інструменти</a:t>
            </a:r>
            <a:r>
              <a:rPr lang="ru-RU" sz="2000" dirty="0" smtClean="0"/>
              <a:t> аудиту систем, </a:t>
            </a:r>
            <a:r>
              <a:rPr lang="ru-RU" sz="2000" dirty="0" err="1" smtClean="0"/>
              <a:t>які</a:t>
            </a:r>
            <a:r>
              <a:rPr lang="ru-RU" sz="2000" dirty="0" smtClean="0"/>
              <a:t> об</a:t>
            </a:r>
            <a:r>
              <a:rPr lang="en-US" sz="2000" dirty="0" smtClean="0"/>
              <a:t>’</a:t>
            </a:r>
            <a:r>
              <a:rPr lang="ru-RU" sz="2000" dirty="0" err="1" smtClean="0"/>
              <a:t>єднані</a:t>
            </a:r>
            <a:r>
              <a:rPr lang="ru-RU" sz="2000" dirty="0" smtClean="0"/>
              <a:t> в </a:t>
            </a:r>
            <a:r>
              <a:rPr lang="ru-RU" sz="2000" dirty="0" err="1" smtClean="0"/>
              <a:t>мережі</a:t>
            </a:r>
            <a:r>
              <a:rPr lang="ru-RU" sz="2000" dirty="0" smtClean="0"/>
              <a:t>,</a:t>
            </a:r>
            <a:endParaRPr lang="uk-UA" sz="2000" dirty="0" smtClean="0"/>
          </a:p>
          <a:p>
            <a:pPr marL="180000" lvl="0" algn="just">
              <a:lnSpc>
                <a:spcPct val="150000"/>
              </a:lnSpc>
              <a:spcBef>
                <a:spcPts val="600"/>
              </a:spcBef>
              <a:buFont typeface="Wingdings" pitchFamily="2" charset="2"/>
              <a:buChar char="Ø"/>
            </a:pPr>
            <a:r>
              <a:rPr lang="ru-RU" sz="2000" dirty="0" err="1" smtClean="0"/>
              <a:t>Засоби</a:t>
            </a:r>
            <a:r>
              <a:rPr lang="ru-RU" sz="2000" dirty="0" smtClean="0"/>
              <a:t> аудиту </a:t>
            </a:r>
            <a:r>
              <a:rPr lang="ru-RU" sz="2000" dirty="0" err="1" smtClean="0"/>
              <a:t>мережі</a:t>
            </a:r>
            <a:r>
              <a:rPr lang="ru-RU" sz="2000" dirty="0" smtClean="0"/>
              <a:t> </a:t>
            </a:r>
            <a:r>
              <a:rPr lang="ru-RU" sz="2000" dirty="0" err="1" smtClean="0"/>
              <a:t>і</a:t>
            </a:r>
            <a:endParaRPr lang="uk-UA" sz="2000" dirty="0" smtClean="0"/>
          </a:p>
          <a:p>
            <a:pPr marL="180000" lvl="0" algn="just">
              <a:lnSpc>
                <a:spcPct val="150000"/>
              </a:lnSpc>
              <a:spcBef>
                <a:spcPts val="600"/>
              </a:spcBef>
              <a:buFont typeface="Wingdings" pitchFamily="2" charset="2"/>
              <a:buChar char="Ø"/>
            </a:pPr>
            <a:r>
              <a:rPr lang="ru-RU" sz="2000" dirty="0" err="1" smtClean="0"/>
              <a:t>Допоміжні</a:t>
            </a:r>
            <a:r>
              <a:rPr lang="ru-RU" sz="2000" dirty="0" smtClean="0"/>
              <a:t> </a:t>
            </a:r>
            <a:r>
              <a:rPr lang="ru-RU" sz="2000" dirty="0" err="1" smtClean="0"/>
              <a:t>засоби</a:t>
            </a:r>
            <a:r>
              <a:rPr lang="ru-RU" sz="2000" dirty="0" smtClean="0"/>
              <a:t> </a:t>
            </a:r>
            <a:r>
              <a:rPr lang="ru-RU" sz="2000" dirty="0" err="1" smtClean="0"/>
              <a:t>виявлення</a:t>
            </a:r>
            <a:r>
              <a:rPr lang="ru-RU" sz="2000" dirty="0" smtClean="0"/>
              <a:t> </a:t>
            </a:r>
            <a:r>
              <a:rPr lang="ru-RU" sz="2000" dirty="0" err="1" smtClean="0"/>
              <a:t>інцидентів</a:t>
            </a:r>
            <a:r>
              <a:rPr lang="ru-RU" sz="2000" dirty="0" smtClean="0"/>
              <a:t> в </a:t>
            </a:r>
            <a:r>
              <a:rPr lang="ru-RU" sz="2000" dirty="0" err="1" smtClean="0"/>
              <a:t>інфраструктурі</a:t>
            </a:r>
            <a:r>
              <a:rPr lang="ru-RU" sz="2000" dirty="0" smtClean="0"/>
              <a:t>.</a:t>
            </a:r>
            <a:endParaRPr lang="uk-UA" sz="2000" dirty="0" smtClean="0"/>
          </a:p>
          <a:p>
            <a:pPr lvl="0" algn="just"/>
            <a:endParaRPr lang="ru-RU" sz="2000" dirty="0" smtClean="0"/>
          </a:p>
          <a:p>
            <a:pPr lvl="0" algn="just"/>
            <a:r>
              <a:rPr lang="ru-RU" sz="2000" dirty="0" err="1" smtClean="0"/>
              <a:t>Утиліти</a:t>
            </a:r>
            <a:r>
              <a:rPr lang="ru-RU" sz="2000" dirty="0" smtClean="0"/>
              <a:t>, </a:t>
            </a:r>
            <a:r>
              <a:rPr lang="ru-RU" sz="2000" dirty="0" err="1" smtClean="0"/>
              <a:t>які</a:t>
            </a:r>
            <a:r>
              <a:rPr lang="ru-RU" sz="2000" dirty="0" smtClean="0"/>
              <a:t> ми </a:t>
            </a:r>
            <a:r>
              <a:rPr lang="ru-RU" sz="2000" dirty="0" err="1" smtClean="0"/>
              <a:t>розглянемо</a:t>
            </a:r>
            <a:r>
              <a:rPr lang="ru-RU" sz="2000" dirty="0" smtClean="0"/>
              <a:t> </a:t>
            </a:r>
            <a:r>
              <a:rPr lang="ru-RU" sz="2000" dirty="0" err="1" smtClean="0"/>
              <a:t>сьогодні</a:t>
            </a:r>
            <a:r>
              <a:rPr lang="ru-RU" sz="2000" dirty="0" smtClean="0"/>
              <a:t> належать до </a:t>
            </a:r>
            <a:r>
              <a:rPr lang="ru-RU" sz="2000" dirty="0" err="1" smtClean="0"/>
              <a:t>багатофункціональних</a:t>
            </a:r>
            <a:r>
              <a:rPr lang="ru-RU" sz="2000" dirty="0" smtClean="0"/>
              <a:t> </a:t>
            </a:r>
            <a:r>
              <a:rPr lang="ru-RU" sz="2000" dirty="0" err="1" smtClean="0"/>
              <a:t>засобів</a:t>
            </a:r>
            <a:r>
              <a:rPr lang="ru-RU" sz="2000" dirty="0" smtClean="0"/>
              <a:t> - </a:t>
            </a:r>
            <a:r>
              <a:rPr lang="uk-UA" sz="2000" b="1" dirty="0" smtClean="0"/>
              <a:t>NETCAT</a:t>
            </a:r>
            <a:r>
              <a:rPr lang="ru-RU" sz="2000" dirty="0" smtClean="0"/>
              <a:t> </a:t>
            </a:r>
            <a:r>
              <a:rPr lang="ru-RU" sz="2000" dirty="0" err="1" smtClean="0"/>
              <a:t>і</a:t>
            </a:r>
            <a:r>
              <a:rPr lang="ru-RU" sz="2000" dirty="0" smtClean="0"/>
              <a:t> </a:t>
            </a:r>
            <a:r>
              <a:rPr lang="uk-UA" sz="2000" b="1" dirty="0" smtClean="0"/>
              <a:t>CRYPTCAT.</a:t>
            </a:r>
            <a:endParaRPr kumimoji="0" lang="ru-RU" sz="20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3"/>
          <p:cNvSpPr>
            <a:spLocks noGrp="1" noChangeArrowheads="1"/>
          </p:cNvSpPr>
          <p:nvPr>
            <p:ph type="body" idx="1"/>
          </p:nvPr>
        </p:nvSpPr>
        <p:spPr>
          <a:xfrm>
            <a:off x="357158" y="214291"/>
            <a:ext cx="8229600" cy="1785950"/>
          </a:xfrm>
        </p:spPr>
        <p:txBody>
          <a:bodyPr/>
          <a:lstStyle/>
          <a:p>
            <a:pPr eaLnBrk="1" hangingPunct="1">
              <a:buFontTx/>
              <a:buNone/>
            </a:pPr>
            <a:r>
              <a:rPr lang="en-US" dirty="0" smtClean="0"/>
              <a:t>-w &lt;seconds&gt;</a:t>
            </a:r>
          </a:p>
          <a:p>
            <a:pPr eaLnBrk="1" hangingPunct="1">
              <a:buFontTx/>
              <a:buNone/>
            </a:pPr>
            <a:r>
              <a:rPr lang="en-US" dirty="0" err="1" smtClean="0"/>
              <a:t>визначає</a:t>
            </a:r>
            <a:r>
              <a:rPr lang="en-US" dirty="0" smtClean="0"/>
              <a:t> </a:t>
            </a:r>
            <a:r>
              <a:rPr lang="en-US" dirty="0" err="1" smtClean="0"/>
              <a:t>проміжок</a:t>
            </a:r>
            <a:r>
              <a:rPr lang="en-US" dirty="0" smtClean="0"/>
              <a:t> </a:t>
            </a:r>
            <a:r>
              <a:rPr lang="en-US" dirty="0" err="1" smtClean="0"/>
              <a:t>часу</a:t>
            </a:r>
            <a:r>
              <a:rPr lang="en-US" dirty="0" smtClean="0"/>
              <a:t>, </a:t>
            </a:r>
            <a:r>
              <a:rPr lang="en-US" dirty="0" err="1" smtClean="0"/>
              <a:t>протягом</a:t>
            </a:r>
            <a:r>
              <a:rPr lang="en-US" dirty="0" smtClean="0"/>
              <a:t> </a:t>
            </a:r>
            <a:r>
              <a:rPr lang="en-US" dirty="0" err="1" smtClean="0"/>
              <a:t>якого</a:t>
            </a:r>
            <a:r>
              <a:rPr lang="en-US" dirty="0" smtClean="0"/>
              <a:t> </a:t>
            </a:r>
            <a:r>
              <a:rPr lang="en-US" dirty="0" err="1" smtClean="0"/>
              <a:t>NetCat</a:t>
            </a:r>
            <a:r>
              <a:rPr lang="en-US" dirty="0" smtClean="0"/>
              <a:t> </a:t>
            </a:r>
            <a:r>
              <a:rPr lang="en-US" dirty="0" err="1" smtClean="0"/>
              <a:t>чекає</a:t>
            </a:r>
            <a:r>
              <a:rPr lang="en-US" dirty="0" smtClean="0"/>
              <a:t> </a:t>
            </a:r>
            <a:r>
              <a:rPr lang="en-US" dirty="0" err="1" smtClean="0"/>
              <a:t>з'єднання</a:t>
            </a:r>
            <a:r>
              <a:rPr lang="en-US" dirty="0" smtClean="0"/>
              <a:t>. </a:t>
            </a:r>
            <a:endParaRPr lang="ru-RU" dirty="0" smtClean="0"/>
          </a:p>
        </p:txBody>
      </p:sp>
      <p:sp>
        <p:nvSpPr>
          <p:cNvPr id="3" name="Rectangle 3"/>
          <p:cNvSpPr txBox="1">
            <a:spLocks noChangeArrowheads="1"/>
          </p:cNvSpPr>
          <p:nvPr/>
        </p:nvSpPr>
        <p:spPr bwMode="auto">
          <a:xfrm>
            <a:off x="142844" y="200024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0" lang="en-US"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smtClean="0">
                <a:ln>
                  <a:noFill/>
                </a:ln>
                <a:solidFill>
                  <a:schemeClr val="tx1"/>
                </a:solidFill>
                <a:effectLst/>
                <a:uLnTx/>
                <a:uFillTx/>
                <a:latin typeface="+mn-lt"/>
                <a:ea typeface="+mn-ea"/>
                <a:cs typeface="+mn-cs"/>
              </a:rPr>
              <a:t>-</a:t>
            </a:r>
            <a:r>
              <a:rPr kumimoji="0" lang="en-US" sz="3200" b="0" i="0" u="none" strike="noStrike" kern="0" cap="none" spc="0" normalizeH="0" baseline="0" noProof="0" dirty="0" smtClean="0">
                <a:ln>
                  <a:noFill/>
                </a:ln>
                <a:solidFill>
                  <a:schemeClr val="tx1"/>
                </a:solidFill>
                <a:effectLst/>
                <a:uLnTx/>
                <a:uFillTx/>
                <a:latin typeface="+mn-lt"/>
                <a:ea typeface="+mn-ea"/>
                <a:cs typeface="+mn-cs"/>
              </a:rPr>
              <a:t>z</a:t>
            </a:r>
          </a:p>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Якщо</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ви</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турбуєтеся</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лише</a:t>
            </a:r>
            <a:r>
              <a:rPr kumimoji="0" lang="ru-RU" sz="3200" b="0" i="0" u="none" strike="noStrike" kern="0" cap="none" spc="0" normalizeH="0" baseline="0" noProof="0" dirty="0" smtClean="0">
                <a:ln>
                  <a:noFill/>
                </a:ln>
                <a:solidFill>
                  <a:schemeClr val="tx1"/>
                </a:solidFill>
                <a:effectLst/>
                <a:uLnTx/>
                <a:uFillTx/>
                <a:latin typeface="+mn-lt"/>
                <a:ea typeface="+mn-ea"/>
                <a:cs typeface="+mn-cs"/>
              </a:rPr>
              <a:t> про те,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щоб</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визначити</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який</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з</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портів</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відкритий</a:t>
            </a:r>
            <a:r>
              <a:rPr kumimoji="0" lang="ru-RU" sz="3200" b="0" i="0" u="none" strike="noStrike" kern="0" cap="none" spc="0" normalizeH="0" baseline="0" noProof="0" dirty="0" smtClean="0">
                <a:ln>
                  <a:noFill/>
                </a:ln>
                <a:solidFill>
                  <a:schemeClr val="tx1"/>
                </a:solidFill>
                <a:effectLst/>
                <a:uLnTx/>
                <a:uFillTx/>
                <a:latin typeface="+mn-lt"/>
                <a:ea typeface="+mn-ea"/>
                <a:cs typeface="+mn-cs"/>
              </a:rPr>
              <a:t>, вам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слід</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використовувати</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en-US" sz="3200" b="0" i="0" u="none" strike="noStrike" kern="0" cap="none" spc="0" normalizeH="0" baseline="0" noProof="0" dirty="0" err="1" smtClean="0">
                <a:ln>
                  <a:noFill/>
                </a:ln>
                <a:solidFill>
                  <a:schemeClr val="tx1"/>
                </a:solidFill>
                <a:effectLst/>
                <a:uLnTx/>
                <a:uFillTx/>
                <a:latin typeface="+mn-lt"/>
                <a:ea typeface="+mn-ea"/>
                <a:cs typeface="+mn-cs"/>
              </a:rPr>
              <a:t>nmap</a:t>
            </a:r>
            <a:r>
              <a:rPr kumimoji="0" lang="ru-RU" sz="3200" b="0" i="0" u="none" strike="noStrike" kern="0" cap="none" spc="0" normalizeH="0" baseline="0" noProof="0" dirty="0" smtClean="0">
                <a:ln>
                  <a:noFill/>
                </a:ln>
                <a:solidFill>
                  <a:schemeClr val="tx1"/>
                </a:solidFill>
                <a:effectLst/>
                <a:uLnTx/>
                <a:uFillTx/>
                <a:latin typeface="+mn-lt"/>
                <a:ea typeface="+mn-ea"/>
                <a:cs typeface="+mn-cs"/>
              </a:rPr>
              <a:t>. Але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ця</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опц</a:t>
            </a:r>
            <a:r>
              <a:rPr kumimoji="0" lang="uk-UA" sz="3200" b="0" i="0" u="none" strike="noStrike" kern="0" cap="none" spc="0" normalizeH="0" baseline="0" noProof="0" dirty="0" smtClean="0">
                <a:ln>
                  <a:noFill/>
                </a:ln>
                <a:solidFill>
                  <a:schemeClr val="tx1"/>
                </a:solidFill>
                <a:effectLst/>
                <a:uLnTx/>
                <a:uFillTx/>
                <a:latin typeface="+mn-lt"/>
                <a:ea typeface="+mn-ea"/>
                <a:cs typeface="+mn-cs"/>
              </a:rPr>
              <a:t>і</a:t>
            </a:r>
            <a:r>
              <a:rPr kumimoji="0" lang="ru-RU" sz="3200" b="0" i="0" u="none" strike="noStrike" kern="0" cap="none" spc="0" normalizeH="0" baseline="0" noProof="0" dirty="0" smtClean="0">
                <a:ln>
                  <a:noFill/>
                </a:ln>
                <a:solidFill>
                  <a:schemeClr val="tx1"/>
                </a:solidFill>
                <a:effectLst/>
                <a:uLnTx/>
                <a:uFillTx/>
                <a:latin typeface="+mn-lt"/>
                <a:ea typeface="+mn-ea"/>
                <a:cs typeface="+mn-cs"/>
              </a:rPr>
              <a:t>я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повідомляє</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en-US" sz="3200" b="0" i="0" u="none" strike="noStrike" kern="0" cap="none" spc="0" normalizeH="0" baseline="0" noProof="0" dirty="0" err="1" smtClean="0">
                <a:ln>
                  <a:noFill/>
                </a:ln>
                <a:solidFill>
                  <a:schemeClr val="tx1"/>
                </a:solidFill>
                <a:effectLst/>
                <a:uLnTx/>
                <a:uFillTx/>
                <a:latin typeface="+mn-lt"/>
                <a:ea typeface="+mn-ea"/>
                <a:cs typeface="+mn-cs"/>
              </a:rPr>
              <a:t>NetCat</a:t>
            </a:r>
            <a:r>
              <a:rPr kumimoji="0" lang="ru-RU" sz="3200" b="0" i="0" u="none" strike="noStrike" kern="0" cap="none" spc="0" normalizeH="0" baseline="0" noProof="0" dirty="0" smtClean="0">
                <a:ln>
                  <a:noFill/>
                </a:ln>
                <a:solidFill>
                  <a:schemeClr val="tx1"/>
                </a:solidFill>
                <a:effectLst/>
                <a:uLnTx/>
                <a:uFillTx/>
                <a:latin typeface="+mn-lt"/>
                <a:ea typeface="+mn-ea"/>
                <a:cs typeface="+mn-cs"/>
              </a:rPr>
              <a:t> про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необхідність</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послати</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досить</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даних</a:t>
            </a:r>
            <a:r>
              <a:rPr kumimoji="0" lang="ru-RU" sz="3200" b="0" i="0" u="none" strike="noStrike" kern="0" cap="none" spc="0" normalizeH="0" baseline="0" noProof="0" dirty="0" smtClean="0">
                <a:ln>
                  <a:noFill/>
                </a:ln>
                <a:solidFill>
                  <a:schemeClr val="tx1"/>
                </a:solidFill>
                <a:effectLst/>
                <a:uLnTx/>
                <a:uFillTx/>
                <a:latin typeface="+mn-lt"/>
                <a:ea typeface="+mn-ea"/>
                <a:cs typeface="+mn-cs"/>
              </a:rPr>
              <a:t> для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пошуку</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відкритих</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портів</a:t>
            </a:r>
            <a:r>
              <a:rPr kumimoji="0" lang="ru-RU" sz="3200" b="0" i="0" u="none" strike="noStrike" kern="0" cap="none" spc="0" normalizeH="0" baseline="0" noProof="0" dirty="0" smtClean="0">
                <a:ln>
                  <a:noFill/>
                </a:ln>
                <a:solidFill>
                  <a:schemeClr val="tx1"/>
                </a:solidFill>
                <a:effectLst/>
                <a:uLnTx/>
                <a:uFillTx/>
                <a:latin typeface="+mn-lt"/>
                <a:ea typeface="+mn-ea"/>
                <a:cs typeface="+mn-cs"/>
              </a:rPr>
              <a:t> в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заданому</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діапазоні</a:t>
            </a:r>
            <a:r>
              <a:rPr kumimoji="0" lang="ru-RU" sz="3200" b="0" i="0" u="none" strike="noStrike" kern="0" cap="none" spc="0" normalizeH="0" baseline="0" noProof="0" dirty="0" smtClean="0">
                <a:ln>
                  <a:noFill/>
                </a:ln>
                <a:solidFill>
                  <a:schemeClr val="tx1"/>
                </a:solidFill>
                <a:effectLst/>
                <a:uLnTx/>
                <a:uFillTx/>
                <a:latin typeface="+mn-lt"/>
                <a:ea typeface="+mn-ea"/>
                <a:cs typeface="+mn-cs"/>
              </a:rPr>
              <a:t> </a:t>
            </a:r>
            <a:r>
              <a:rPr kumimoji="0" lang="ru-RU" sz="3200" b="0" i="0" u="none" strike="noStrike" kern="0" cap="none" spc="0" normalizeH="0" baseline="0" noProof="0" dirty="0" err="1" smtClean="0">
                <a:ln>
                  <a:noFill/>
                </a:ln>
                <a:solidFill>
                  <a:schemeClr val="tx1"/>
                </a:solidFill>
                <a:effectLst/>
                <a:uLnTx/>
                <a:uFillTx/>
                <a:latin typeface="+mn-lt"/>
                <a:ea typeface="+mn-ea"/>
                <a:cs typeface="+mn-cs"/>
              </a:rPr>
              <a:t>значень</a:t>
            </a:r>
            <a:r>
              <a:rPr kumimoji="0" lang="ru-RU" sz="3200" b="0" i="0" u="none" strike="noStrike" kern="0" cap="none" spc="0" normalizeH="0" baseline="0" noProof="0" dirty="0" smtClean="0">
                <a:ln>
                  <a:noFill/>
                </a:ln>
                <a:solidFill>
                  <a:schemeClr val="tx1"/>
                </a:solidFill>
                <a:effectLst/>
                <a:uLnTx/>
                <a:uFillTx/>
                <a:latin typeface="+mn-lt"/>
                <a:ea typeface="+mn-ea"/>
                <a:cs typeface="+mn-cs"/>
              </a:rPr>
              <a:t>.</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428596" y="214290"/>
            <a:ext cx="8229600" cy="5832475"/>
          </a:xfrm>
          <a:prstGeom prst="rect">
            <a:avLst/>
          </a:prstGeom>
          <a:noFill/>
          <a:ln w="9525">
            <a:noFill/>
            <a:miter lim="800000"/>
            <a:headEnd/>
            <a:tailEnd/>
          </a:ln>
        </p:spPr>
        <p:txBody>
          <a:bodyPr/>
          <a:lstStyle/>
          <a:p>
            <a:pPr marL="342900" indent="-342900" algn="just">
              <a:lnSpc>
                <a:spcPct val="80000"/>
              </a:lnSpc>
              <a:spcBef>
                <a:spcPct val="20000"/>
              </a:spcBef>
              <a:buFont typeface="Wingdings" pitchFamily="2" charset="2"/>
              <a:buNone/>
              <a:defRPr/>
            </a:pPr>
            <a:r>
              <a:rPr lang="uk-UA" sz="2200" kern="0" dirty="0">
                <a:latin typeface="+mn-lt"/>
              </a:rPr>
              <a:t>Є кілька способів, за допомогою яких системний адміністратор може виявити проникнення з використанням </a:t>
            </a:r>
            <a:r>
              <a:rPr lang="uk-UA" sz="2200" kern="0" dirty="0" smtClean="0">
                <a:latin typeface="+mn-lt"/>
              </a:rPr>
              <a:t>Net</a:t>
            </a:r>
            <a:r>
              <a:rPr lang="en-US" sz="2200" kern="0" dirty="0" smtClean="0">
                <a:latin typeface="+mn-lt"/>
              </a:rPr>
              <a:t>C</a:t>
            </a:r>
            <a:r>
              <a:rPr lang="uk-UA" sz="2200" kern="0" dirty="0" err="1" smtClean="0">
                <a:latin typeface="+mn-lt"/>
              </a:rPr>
              <a:t>cat</a:t>
            </a:r>
            <a:r>
              <a:rPr lang="uk-UA" sz="2200" kern="0" dirty="0">
                <a:latin typeface="+mn-lt"/>
              </a:rPr>
              <a:t>.</a:t>
            </a:r>
          </a:p>
          <a:p>
            <a:pPr marL="342900" indent="-342900" algn="just">
              <a:lnSpc>
                <a:spcPct val="80000"/>
              </a:lnSpc>
              <a:spcBef>
                <a:spcPct val="20000"/>
              </a:spcBef>
              <a:buFontTx/>
              <a:buChar char="•"/>
              <a:defRPr/>
            </a:pPr>
            <a:r>
              <a:rPr lang="uk-UA" sz="2200" kern="0" dirty="0">
                <a:latin typeface="+mn-lt"/>
              </a:rPr>
              <a:t>Використовувати утиліту Windows для пошуку файлів, що містять рядки «</a:t>
            </a:r>
            <a:r>
              <a:rPr lang="uk-UA" sz="2200" kern="0" dirty="0">
                <a:solidFill>
                  <a:srgbClr val="7030A0"/>
                </a:solidFill>
                <a:latin typeface="+mn-lt"/>
              </a:rPr>
              <a:t>listen mode</a:t>
            </a:r>
            <a:r>
              <a:rPr lang="uk-UA" sz="2200" kern="0" dirty="0">
                <a:latin typeface="+mn-lt"/>
              </a:rPr>
              <a:t>» або «</a:t>
            </a:r>
            <a:r>
              <a:rPr lang="uk-UA" sz="2200" kern="0" dirty="0">
                <a:solidFill>
                  <a:srgbClr val="7030A0"/>
                </a:solidFill>
                <a:latin typeface="+mn-lt"/>
              </a:rPr>
              <a:t>inbound connection</a:t>
            </a:r>
            <a:r>
              <a:rPr lang="uk-UA" sz="2200" kern="0" dirty="0">
                <a:latin typeface="+mn-lt"/>
              </a:rPr>
              <a:t>». Будь-який зі знайдених виконуваних модулів може виявитися програмою </a:t>
            </a:r>
            <a:r>
              <a:rPr lang="uk-UA" sz="2200" kern="0" dirty="0" smtClean="0">
                <a:latin typeface="+mn-lt"/>
              </a:rPr>
              <a:t>Net</a:t>
            </a:r>
            <a:r>
              <a:rPr lang="en-US" sz="2200" kern="0" dirty="0" smtClean="0">
                <a:latin typeface="+mn-lt"/>
              </a:rPr>
              <a:t>C</a:t>
            </a:r>
            <a:r>
              <a:rPr lang="uk-UA" sz="2200" kern="0" dirty="0" err="1" smtClean="0">
                <a:latin typeface="+mn-lt"/>
              </a:rPr>
              <a:t>at</a:t>
            </a:r>
            <a:r>
              <a:rPr lang="uk-UA" sz="2200" kern="0" dirty="0">
                <a:latin typeface="+mn-lt"/>
              </a:rPr>
              <a:t>.</a:t>
            </a:r>
          </a:p>
          <a:p>
            <a:pPr marL="342900" indent="-342900" algn="just">
              <a:lnSpc>
                <a:spcPct val="80000"/>
              </a:lnSpc>
              <a:spcBef>
                <a:spcPct val="20000"/>
              </a:spcBef>
              <a:buFontTx/>
              <a:buChar char="•"/>
              <a:defRPr/>
            </a:pPr>
            <a:r>
              <a:rPr lang="uk-UA" sz="2200" kern="0" dirty="0">
                <a:latin typeface="+mn-lt"/>
              </a:rPr>
              <a:t>Перевіряти список активних процесів на предмет пошуку будь-яких незрозуміло навіщо виконуваних файлів cmd.exe. За винятком випадків, коли зловмисник перейменував cmd.exe, ви зможете зловити його на використанні віддаленого виконання команд, оскільки cmd.exe буде виконуватися так, що ви не зможете отримати до нього доступ.</a:t>
            </a:r>
          </a:p>
          <a:p>
            <a:pPr marL="342900" indent="-342900" algn="just">
              <a:lnSpc>
                <a:spcPct val="80000"/>
              </a:lnSpc>
              <a:spcBef>
                <a:spcPct val="20000"/>
              </a:spcBef>
              <a:buFontTx/>
              <a:buChar char="•"/>
              <a:defRPr/>
            </a:pPr>
            <a:r>
              <a:rPr lang="uk-UA" sz="2200" kern="0" dirty="0">
                <a:latin typeface="+mn-lt"/>
              </a:rPr>
              <a:t>Використовувати команду </a:t>
            </a:r>
            <a:r>
              <a:rPr lang="uk-UA" sz="2200" b="1" kern="0" dirty="0">
                <a:solidFill>
                  <a:srgbClr val="0070C0"/>
                </a:solidFill>
                <a:latin typeface="+mn-lt"/>
              </a:rPr>
              <a:t>netstat</a:t>
            </a:r>
            <a:r>
              <a:rPr lang="uk-UA" sz="2200" kern="0" dirty="0">
                <a:latin typeface="+mn-lt"/>
              </a:rPr>
              <a:t> або </a:t>
            </a:r>
            <a:r>
              <a:rPr lang="uk-UA" sz="2200" b="1" kern="0" dirty="0">
                <a:solidFill>
                  <a:srgbClr val="0070C0"/>
                </a:solidFill>
                <a:latin typeface="+mn-lt"/>
              </a:rPr>
              <a:t>fpo</a:t>
            </a:r>
            <a:r>
              <a:rPr lang="en-US" sz="2200" b="1" kern="0" dirty="0">
                <a:solidFill>
                  <a:srgbClr val="0070C0"/>
                </a:solidFill>
                <a:latin typeface="+mn-lt"/>
              </a:rPr>
              <a:t>r</a:t>
            </a:r>
            <a:r>
              <a:rPr lang="uk-UA" sz="2200" b="1" kern="0" dirty="0">
                <a:solidFill>
                  <a:srgbClr val="0070C0"/>
                </a:solidFill>
                <a:latin typeface="+mn-lt"/>
              </a:rPr>
              <a:t>t</a:t>
            </a:r>
            <a:r>
              <a:rPr lang="uk-UA" sz="2200" kern="0" dirty="0">
                <a:latin typeface="+mn-lt"/>
              </a:rPr>
              <a:t>, щоб побачити, які порти використовуються в даний час і які програми їх використовують. Тим не менш, будьте обережні з використанням netstat. </a:t>
            </a:r>
            <a:r>
              <a:rPr lang="uk-UA" sz="2200" kern="0" dirty="0" err="1">
                <a:latin typeface="+mn-lt"/>
              </a:rPr>
              <a:t>Netstat</a:t>
            </a:r>
            <a:r>
              <a:rPr lang="uk-UA" sz="2200" kern="0" dirty="0">
                <a:latin typeface="+mn-lt"/>
              </a:rPr>
              <a:t> може бути легко замінений його «троянською» версією, </a:t>
            </a:r>
            <a:r>
              <a:rPr lang="uk-UA" sz="2200" kern="0" dirty="0" smtClean="0">
                <a:latin typeface="+mn-lt"/>
              </a:rPr>
              <a:t>спеціально </a:t>
            </a:r>
            <a:r>
              <a:rPr lang="uk-UA" sz="2200" kern="0" dirty="0">
                <a:latin typeface="+mn-lt"/>
              </a:rPr>
              <a:t>створеною зловмисником для приховування своєї діяльності. </a:t>
            </a:r>
            <a:r>
              <a:rPr lang="uk-UA" sz="2200" kern="0" dirty="0" err="1">
                <a:latin typeface="+mn-lt"/>
              </a:rPr>
              <a:t>Netstat</a:t>
            </a:r>
            <a:r>
              <a:rPr lang="uk-UA" sz="2200" kern="0" dirty="0">
                <a:latin typeface="+mn-lt"/>
              </a:rPr>
              <a:t> також іноді не повідомляє про прослуховування ТСР-сокетів до тих пір, поки хто-небудь не з'єднається з ним. </a:t>
            </a:r>
          </a:p>
          <a:p>
            <a:pPr marL="342900" indent="-342900" algn="just">
              <a:lnSpc>
                <a:spcPct val="80000"/>
              </a:lnSpc>
              <a:spcBef>
                <a:spcPct val="20000"/>
              </a:spcBef>
              <a:buFont typeface="Wingdings" pitchFamily="2" charset="2"/>
              <a:buNone/>
              <a:defRPr/>
            </a:pPr>
            <a:endParaRPr lang="uk-UA" sz="2000" kern="0" dirty="0">
              <a:latin typeface="+mn-lt"/>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71438" y="982663"/>
            <a:ext cx="9144001" cy="5589587"/>
          </a:xfrm>
          <a:prstGeom prst="rect">
            <a:avLst/>
          </a:prstGeom>
          <a:noFill/>
          <a:ln w="9525">
            <a:noFill/>
            <a:miter lim="800000"/>
            <a:headEnd/>
            <a:tailEnd/>
          </a:ln>
        </p:spPr>
        <p:txBody>
          <a:bodyPr/>
          <a:lstStyle/>
          <a:p>
            <a:pPr marL="342900" indent="-342900" algn="just">
              <a:lnSpc>
                <a:spcPct val="80000"/>
              </a:lnSpc>
              <a:spcBef>
                <a:spcPct val="20000"/>
              </a:spcBef>
              <a:buFont typeface="Wingdings" pitchFamily="2" charset="2"/>
              <a:buNone/>
              <a:defRPr/>
            </a:pPr>
            <a:r>
              <a:rPr lang="ru-RU" sz="2200" kern="0" dirty="0" err="1">
                <a:latin typeface="+mn-lt"/>
              </a:rPr>
              <a:t>Використавши</a:t>
            </a:r>
            <a:r>
              <a:rPr lang="ru-RU" sz="2200" kern="0" dirty="0">
                <a:latin typeface="+mn-lt"/>
              </a:rPr>
              <a:t> </a:t>
            </a:r>
            <a:r>
              <a:rPr lang="ru-RU" sz="2200" kern="0" dirty="0" err="1" smtClean="0">
                <a:latin typeface="+mn-lt"/>
              </a:rPr>
              <a:t>Net</a:t>
            </a:r>
            <a:r>
              <a:rPr lang="en-US" sz="2200" kern="0" dirty="0" smtClean="0">
                <a:latin typeface="+mn-lt"/>
              </a:rPr>
              <a:t>C</a:t>
            </a:r>
            <a:r>
              <a:rPr lang="ru-RU" sz="2200" kern="0" dirty="0" err="1" smtClean="0">
                <a:latin typeface="+mn-lt"/>
              </a:rPr>
              <a:t>at</a:t>
            </a:r>
            <a:r>
              <a:rPr lang="ru-RU" sz="2200" kern="0" dirty="0" smtClean="0">
                <a:latin typeface="+mn-lt"/>
              </a:rPr>
              <a:t> </a:t>
            </a:r>
            <a:r>
              <a:rPr lang="ru-RU" sz="2200" kern="0" dirty="0" err="1">
                <a:latin typeface="+mn-lt"/>
              </a:rPr>
              <a:t>або</a:t>
            </a:r>
            <a:r>
              <a:rPr lang="ru-RU" sz="2200" kern="0" dirty="0">
                <a:latin typeface="+mn-lt"/>
              </a:rPr>
              <a:t> </a:t>
            </a:r>
            <a:r>
              <a:rPr lang="ru-RU" sz="2200" kern="0" dirty="0" err="1">
                <a:latin typeface="+mn-lt"/>
              </a:rPr>
              <a:t>спеціально</a:t>
            </a:r>
            <a:r>
              <a:rPr lang="ru-RU" sz="2200" kern="0" dirty="0">
                <a:latin typeface="+mn-lt"/>
              </a:rPr>
              <a:t> </a:t>
            </a:r>
            <a:r>
              <a:rPr lang="ru-RU" sz="2200" kern="0" dirty="0" err="1">
                <a:latin typeface="+mn-lt"/>
              </a:rPr>
              <a:t>призначену</a:t>
            </a:r>
            <a:r>
              <a:rPr lang="ru-RU" sz="2200" kern="0" dirty="0">
                <a:latin typeface="+mn-lt"/>
              </a:rPr>
              <a:t> для </a:t>
            </a:r>
            <a:r>
              <a:rPr lang="ru-RU" sz="2200" kern="0" dirty="0" err="1">
                <a:latin typeface="+mn-lt"/>
              </a:rPr>
              <a:t>сканування</a:t>
            </a:r>
            <a:r>
              <a:rPr lang="ru-RU" sz="2200" kern="0" dirty="0">
                <a:latin typeface="+mn-lt"/>
              </a:rPr>
              <a:t> </a:t>
            </a:r>
            <a:r>
              <a:rPr lang="ru-RU" sz="2200" kern="0" dirty="0" err="1">
                <a:latin typeface="+mn-lt"/>
              </a:rPr>
              <a:t>портів</a:t>
            </a:r>
            <a:r>
              <a:rPr lang="ru-RU" sz="2200" kern="0" dirty="0">
                <a:latin typeface="+mn-lt"/>
              </a:rPr>
              <a:t> </a:t>
            </a:r>
            <a:r>
              <a:rPr lang="ru-RU" sz="2200" kern="0" dirty="0" err="1">
                <a:latin typeface="+mn-lt"/>
              </a:rPr>
              <a:t>програму</a:t>
            </a:r>
            <a:r>
              <a:rPr lang="ru-RU" sz="2200" kern="0" dirty="0">
                <a:latin typeface="+mn-lt"/>
              </a:rPr>
              <a:t> </a:t>
            </a:r>
            <a:r>
              <a:rPr lang="ru-RU" sz="2200" kern="0" dirty="0" err="1">
                <a:latin typeface="+mn-lt"/>
              </a:rPr>
              <a:t>для</a:t>
            </a:r>
            <a:r>
              <a:rPr lang="ru-RU" sz="2200" kern="0" dirty="0">
                <a:latin typeface="+mn-lt"/>
              </a:rPr>
              <a:t> </a:t>
            </a:r>
            <a:r>
              <a:rPr lang="ru-RU" sz="2200" kern="0" dirty="0" err="1">
                <a:latin typeface="+mn-lt"/>
              </a:rPr>
              <a:t>визначення</a:t>
            </a:r>
            <a:r>
              <a:rPr lang="ru-RU" sz="2200" kern="0" dirty="0">
                <a:latin typeface="+mn-lt"/>
              </a:rPr>
              <a:t>, </a:t>
            </a:r>
            <a:r>
              <a:rPr lang="ru-RU" sz="2200" kern="0" dirty="0" err="1">
                <a:latin typeface="+mn-lt"/>
              </a:rPr>
              <a:t>які</a:t>
            </a:r>
            <a:r>
              <a:rPr lang="ru-RU" sz="2200" kern="0" dirty="0">
                <a:latin typeface="+mn-lt"/>
              </a:rPr>
              <a:t> порти в </a:t>
            </a:r>
            <a:r>
              <a:rPr lang="ru-RU" sz="2200" kern="0" dirty="0" err="1">
                <a:latin typeface="+mn-lt"/>
              </a:rPr>
              <a:t>системі</a:t>
            </a:r>
            <a:r>
              <a:rPr lang="ru-RU" sz="2200" kern="0" dirty="0">
                <a:latin typeface="+mn-lt"/>
              </a:rPr>
              <a:t> </a:t>
            </a:r>
            <a:r>
              <a:rPr lang="ru-RU" sz="2200" kern="0" dirty="0" err="1">
                <a:latin typeface="+mn-lt"/>
              </a:rPr>
              <a:t>відкриті</a:t>
            </a:r>
            <a:r>
              <a:rPr lang="ru-RU" sz="2200" kern="0" dirty="0">
                <a:latin typeface="+mn-lt"/>
              </a:rPr>
              <a:t>, </a:t>
            </a:r>
            <a:r>
              <a:rPr lang="ru-RU" sz="2200" kern="0" dirty="0" err="1">
                <a:latin typeface="+mn-lt"/>
              </a:rPr>
              <a:t>ви</a:t>
            </a:r>
            <a:r>
              <a:rPr lang="ru-RU" sz="2200" kern="0" dirty="0">
                <a:latin typeface="+mn-lt"/>
              </a:rPr>
              <a:t> можете </a:t>
            </a:r>
            <a:r>
              <a:rPr lang="ru-RU" sz="2200" kern="0" dirty="0" err="1">
                <a:latin typeface="+mn-lt"/>
              </a:rPr>
              <a:t>отримати</a:t>
            </a:r>
            <a:r>
              <a:rPr lang="ru-RU" sz="2200" kern="0" dirty="0">
                <a:latin typeface="+mn-lt"/>
              </a:rPr>
              <a:t> </a:t>
            </a:r>
            <a:r>
              <a:rPr lang="ru-RU" sz="2200" kern="0" dirty="0" err="1">
                <a:latin typeface="+mn-lt"/>
              </a:rPr>
              <a:t>більш</a:t>
            </a:r>
            <a:r>
              <a:rPr lang="ru-RU" sz="2200" kern="0" dirty="0">
                <a:latin typeface="+mn-lt"/>
              </a:rPr>
              <a:t> </a:t>
            </a:r>
            <a:r>
              <a:rPr lang="ru-RU" sz="2200" kern="0" dirty="0" err="1">
                <a:latin typeface="+mn-lt"/>
              </a:rPr>
              <a:t>детальну</a:t>
            </a:r>
            <a:r>
              <a:rPr lang="ru-RU" sz="2200" kern="0" dirty="0">
                <a:latin typeface="+mn-lt"/>
              </a:rPr>
              <a:t> </a:t>
            </a:r>
            <a:r>
              <a:rPr lang="ru-RU" sz="2200" kern="0" dirty="0" err="1">
                <a:latin typeface="+mn-lt"/>
              </a:rPr>
              <a:t>інформацію</a:t>
            </a:r>
            <a:r>
              <a:rPr lang="ru-RU" sz="2200" kern="0" dirty="0">
                <a:latin typeface="+mn-lt"/>
              </a:rPr>
              <a:t> про </a:t>
            </a:r>
            <a:r>
              <a:rPr lang="ru-RU" sz="2200" kern="0" dirty="0" err="1">
                <a:latin typeface="+mn-lt"/>
              </a:rPr>
              <a:t>ці</a:t>
            </a:r>
            <a:r>
              <a:rPr lang="ru-RU" sz="2200" kern="0" dirty="0">
                <a:latin typeface="+mn-lt"/>
              </a:rPr>
              <a:t> порт</a:t>
            </a:r>
            <a:r>
              <a:rPr lang="uk-UA" sz="2200" kern="0" dirty="0">
                <a:latin typeface="+mn-lt"/>
              </a:rPr>
              <a:t>и</a:t>
            </a:r>
            <a:r>
              <a:rPr lang="ru-RU" sz="2200" kern="0" dirty="0">
                <a:latin typeface="+mn-lt"/>
              </a:rPr>
              <a:t>. </a:t>
            </a:r>
            <a:r>
              <a:rPr lang="ru-RU" sz="2200" kern="0" dirty="0" err="1">
                <a:latin typeface="+mn-lt"/>
              </a:rPr>
              <a:t>Зазвичай</a:t>
            </a:r>
            <a:r>
              <a:rPr lang="ru-RU" sz="2200" kern="0" dirty="0">
                <a:latin typeface="+mn-lt"/>
              </a:rPr>
              <a:t> </a:t>
            </a:r>
            <a:r>
              <a:rPr lang="ru-RU" sz="2200" kern="0" dirty="0" err="1">
                <a:latin typeface="+mn-lt"/>
              </a:rPr>
              <a:t>це</a:t>
            </a:r>
            <a:r>
              <a:rPr lang="ru-RU" sz="2200" kern="0" dirty="0">
                <a:latin typeface="+mn-lt"/>
              </a:rPr>
              <a:t> </a:t>
            </a:r>
            <a:r>
              <a:rPr lang="ru-RU" sz="2200" kern="0" dirty="0" err="1">
                <a:latin typeface="+mn-lt"/>
              </a:rPr>
              <a:t>можна</a:t>
            </a:r>
            <a:r>
              <a:rPr lang="ru-RU" sz="2200" kern="0" dirty="0">
                <a:latin typeface="+mn-lt"/>
              </a:rPr>
              <a:t> </a:t>
            </a:r>
            <a:r>
              <a:rPr lang="ru-RU" sz="2200" kern="0" dirty="0" err="1">
                <a:latin typeface="+mn-lt"/>
              </a:rPr>
              <a:t>зробити</a:t>
            </a:r>
            <a:r>
              <a:rPr lang="ru-RU" sz="2200" kern="0" dirty="0">
                <a:latin typeface="+mn-lt"/>
              </a:rPr>
              <a:t>, </a:t>
            </a:r>
            <a:r>
              <a:rPr lang="ru-RU" sz="2200" kern="0" dirty="0" err="1">
                <a:latin typeface="+mn-lt"/>
              </a:rPr>
              <a:t>підключившись</a:t>
            </a:r>
            <a:r>
              <a:rPr lang="ru-RU" sz="2200" kern="0" dirty="0">
                <a:latin typeface="+mn-lt"/>
              </a:rPr>
              <a:t> до порту; служба </a:t>
            </a:r>
            <a:r>
              <a:rPr lang="ru-RU" sz="2200" kern="0" dirty="0" err="1">
                <a:latin typeface="+mn-lt"/>
              </a:rPr>
              <a:t>негайно</a:t>
            </a:r>
            <a:r>
              <a:rPr lang="ru-RU" sz="2200" kern="0" dirty="0">
                <a:latin typeface="+mn-lt"/>
              </a:rPr>
              <a:t> </a:t>
            </a:r>
            <a:r>
              <a:rPr lang="ru-RU" sz="2200" kern="0" dirty="0" err="1">
                <a:latin typeface="+mn-lt"/>
              </a:rPr>
              <a:t>повідомить</a:t>
            </a:r>
            <a:r>
              <a:rPr lang="ru-RU" sz="2200" kern="0" dirty="0">
                <a:latin typeface="+mn-lt"/>
              </a:rPr>
              <a:t> вам номер </a:t>
            </a:r>
            <a:r>
              <a:rPr lang="ru-RU" sz="2200" kern="0" dirty="0" err="1">
                <a:latin typeface="+mn-lt"/>
              </a:rPr>
              <a:t>версії</a:t>
            </a:r>
            <a:r>
              <a:rPr lang="ru-RU" sz="2200" kern="0" dirty="0">
                <a:latin typeface="+mn-lt"/>
              </a:rPr>
              <a:t>, </a:t>
            </a:r>
            <a:r>
              <a:rPr lang="ru-RU" sz="2200" kern="0" dirty="0" err="1">
                <a:latin typeface="+mn-lt"/>
              </a:rPr>
              <a:t>примірник</a:t>
            </a:r>
            <a:r>
              <a:rPr lang="ru-RU" sz="2200" kern="0" dirty="0">
                <a:latin typeface="+mn-lt"/>
              </a:rPr>
              <a:t> </a:t>
            </a:r>
            <a:r>
              <a:rPr lang="ru-RU" sz="2200" kern="0" dirty="0" err="1">
                <a:latin typeface="+mn-lt"/>
              </a:rPr>
              <a:t>і</a:t>
            </a:r>
            <a:r>
              <a:rPr lang="ru-RU" sz="2200" kern="0" dirty="0">
                <a:latin typeface="+mn-lt"/>
              </a:rPr>
              <a:t>, </a:t>
            </a:r>
            <a:r>
              <a:rPr lang="ru-RU" sz="2200" kern="0" dirty="0" err="1">
                <a:latin typeface="+mn-lt"/>
              </a:rPr>
              <a:t>можливо</a:t>
            </a:r>
            <a:r>
              <a:rPr lang="ru-RU" sz="2200" kern="0" dirty="0">
                <a:latin typeface="+mn-lt"/>
              </a:rPr>
              <a:t>, </a:t>
            </a:r>
            <a:r>
              <a:rPr lang="ru-RU" sz="2200" kern="0" dirty="0" err="1">
                <a:latin typeface="+mn-lt"/>
              </a:rPr>
              <a:t>відомості</a:t>
            </a:r>
            <a:r>
              <a:rPr lang="ru-RU" sz="2200" kern="0" dirty="0">
                <a:latin typeface="+mn-lt"/>
              </a:rPr>
              <a:t> про </a:t>
            </a:r>
            <a:r>
              <a:rPr lang="ru-RU" sz="2200" kern="0" dirty="0" err="1" smtClean="0">
                <a:latin typeface="+mn-lt"/>
              </a:rPr>
              <a:t>хостову</a:t>
            </a:r>
            <a:r>
              <a:rPr lang="ru-RU" sz="2200" kern="0" dirty="0" smtClean="0">
                <a:latin typeface="+mn-lt"/>
              </a:rPr>
              <a:t> </a:t>
            </a:r>
            <a:r>
              <a:rPr lang="ru-RU" sz="2200" kern="0" dirty="0" err="1">
                <a:latin typeface="+mn-lt"/>
              </a:rPr>
              <a:t>операційну</a:t>
            </a:r>
            <a:r>
              <a:rPr lang="ru-RU" sz="2200" kern="0" dirty="0">
                <a:latin typeface="+mn-lt"/>
              </a:rPr>
              <a:t> систему. У </a:t>
            </a:r>
            <a:r>
              <a:rPr lang="ru-RU" sz="2200" kern="0" dirty="0" err="1">
                <a:latin typeface="+mn-lt"/>
              </a:rPr>
              <a:t>результаті</a:t>
            </a:r>
            <a:r>
              <a:rPr lang="ru-RU" sz="2200" kern="0" dirty="0">
                <a:latin typeface="+mn-lt"/>
              </a:rPr>
              <a:t> </a:t>
            </a:r>
            <a:r>
              <a:rPr lang="ru-RU" sz="2200" kern="0" dirty="0" err="1">
                <a:latin typeface="+mn-lt"/>
              </a:rPr>
              <a:t>ви</a:t>
            </a:r>
            <a:r>
              <a:rPr lang="ru-RU" sz="2200" kern="0" dirty="0">
                <a:latin typeface="+mn-lt"/>
              </a:rPr>
              <a:t> </a:t>
            </a:r>
            <a:r>
              <a:rPr lang="ru-RU" sz="2200" kern="0" dirty="0" err="1">
                <a:latin typeface="+mn-lt"/>
              </a:rPr>
              <a:t>отримаєте</a:t>
            </a:r>
            <a:r>
              <a:rPr lang="ru-RU" sz="2200" kern="0" dirty="0">
                <a:latin typeface="+mn-lt"/>
              </a:rPr>
              <a:t> </a:t>
            </a:r>
            <a:r>
              <a:rPr lang="ru-RU" sz="2200" kern="0" dirty="0" err="1">
                <a:latin typeface="+mn-lt"/>
              </a:rPr>
              <a:t>можливість</a:t>
            </a:r>
            <a:r>
              <a:rPr lang="ru-RU" sz="2200" kern="0" dirty="0">
                <a:latin typeface="+mn-lt"/>
              </a:rPr>
              <a:t> </a:t>
            </a:r>
            <a:r>
              <a:rPr lang="ru-RU" sz="2200" kern="0" dirty="0" err="1">
                <a:latin typeface="+mn-lt"/>
              </a:rPr>
              <a:t>використовувати</a:t>
            </a:r>
            <a:r>
              <a:rPr lang="ru-RU" sz="2200" kern="0" dirty="0">
                <a:latin typeface="+mn-lt"/>
              </a:rPr>
              <a:t> </a:t>
            </a:r>
            <a:r>
              <a:rPr lang="ru-RU" sz="2200" kern="0" dirty="0" err="1" smtClean="0">
                <a:latin typeface="+mn-lt"/>
              </a:rPr>
              <a:t>Net</a:t>
            </a:r>
            <a:r>
              <a:rPr lang="en-US" sz="2200" kern="0" dirty="0" smtClean="0">
                <a:latin typeface="+mn-lt"/>
              </a:rPr>
              <a:t>C</a:t>
            </a:r>
            <a:r>
              <a:rPr lang="ru-RU" sz="2200" kern="0" dirty="0" err="1" smtClean="0">
                <a:latin typeface="+mn-lt"/>
              </a:rPr>
              <a:t>at</a:t>
            </a:r>
            <a:r>
              <a:rPr lang="ru-RU" sz="2200" kern="0" dirty="0" smtClean="0">
                <a:latin typeface="+mn-lt"/>
              </a:rPr>
              <a:t> </a:t>
            </a:r>
            <a:r>
              <a:rPr lang="ru-RU" sz="2200" kern="0" dirty="0">
                <a:latin typeface="+mn-lt"/>
              </a:rPr>
              <a:t>для </a:t>
            </a:r>
            <a:r>
              <a:rPr lang="ru-RU" sz="2200" kern="0" dirty="0" err="1">
                <a:latin typeface="+mn-lt"/>
              </a:rPr>
              <a:t>сканування</a:t>
            </a:r>
            <a:r>
              <a:rPr lang="ru-RU" sz="2200" kern="0" dirty="0">
                <a:latin typeface="+mn-lt"/>
              </a:rPr>
              <a:t> </a:t>
            </a:r>
            <a:r>
              <a:rPr lang="ru-RU" sz="2200" kern="0" dirty="0" err="1">
                <a:latin typeface="+mn-lt"/>
              </a:rPr>
              <a:t>певного</a:t>
            </a:r>
            <a:r>
              <a:rPr lang="ru-RU" sz="2200" kern="0" dirty="0">
                <a:latin typeface="+mn-lt"/>
              </a:rPr>
              <a:t> </a:t>
            </a:r>
            <a:r>
              <a:rPr lang="ru-RU" sz="2200" kern="0" dirty="0" err="1">
                <a:latin typeface="+mn-lt"/>
              </a:rPr>
              <a:t>інтервалу</a:t>
            </a:r>
            <a:r>
              <a:rPr lang="ru-RU" sz="2200" kern="0" dirty="0">
                <a:latin typeface="+mn-lt"/>
              </a:rPr>
              <a:t> </a:t>
            </a:r>
            <a:r>
              <a:rPr lang="ru-RU" sz="2200" kern="0" dirty="0" err="1">
                <a:latin typeface="+mn-lt"/>
              </a:rPr>
              <a:t>портів</a:t>
            </a:r>
            <a:r>
              <a:rPr lang="ru-RU" sz="2200" kern="0" dirty="0">
                <a:latin typeface="+mn-lt"/>
              </a:rPr>
              <a:t> та </a:t>
            </a:r>
            <a:r>
              <a:rPr lang="ru-RU" sz="2200" kern="0" dirty="0" err="1">
                <a:latin typeface="+mn-lt"/>
              </a:rPr>
              <a:t>отримання</a:t>
            </a:r>
            <a:r>
              <a:rPr lang="ru-RU" sz="2200" kern="0" dirty="0">
                <a:latin typeface="+mn-lt"/>
              </a:rPr>
              <a:t> </a:t>
            </a:r>
            <a:r>
              <a:rPr lang="ru-RU" sz="2200" kern="0" dirty="0" err="1">
                <a:latin typeface="+mn-lt"/>
              </a:rPr>
              <a:t>відомостей</a:t>
            </a:r>
            <a:r>
              <a:rPr lang="ru-RU" sz="2200" kern="0" dirty="0">
                <a:latin typeface="+mn-lt"/>
              </a:rPr>
              <a:t> про </a:t>
            </a:r>
            <a:r>
              <a:rPr lang="ru-RU" sz="2200" kern="0" dirty="0" err="1">
                <a:latin typeface="+mn-lt"/>
              </a:rPr>
              <a:t>працюючі</a:t>
            </a:r>
            <a:r>
              <a:rPr lang="ru-RU" sz="2200" kern="0" dirty="0">
                <a:latin typeface="+mn-lt"/>
              </a:rPr>
              <a:t> </a:t>
            </a:r>
            <a:r>
              <a:rPr lang="ru-RU" sz="2200" kern="0" dirty="0" err="1">
                <a:latin typeface="+mn-lt"/>
              </a:rPr>
              <a:t>служби</a:t>
            </a:r>
            <a:r>
              <a:rPr lang="ru-RU" sz="2200" kern="0" dirty="0">
                <a:latin typeface="+mn-lt"/>
              </a:rPr>
              <a:t>.</a:t>
            </a:r>
          </a:p>
          <a:p>
            <a:pPr marL="342900" indent="-342900" algn="just">
              <a:lnSpc>
                <a:spcPct val="80000"/>
              </a:lnSpc>
              <a:spcBef>
                <a:spcPct val="20000"/>
              </a:spcBef>
              <a:buFont typeface="Wingdings" pitchFamily="2" charset="2"/>
              <a:buNone/>
              <a:defRPr/>
            </a:pPr>
            <a:r>
              <a:rPr lang="ru-RU" sz="2200" kern="0" dirty="0" err="1" smtClean="0">
                <a:latin typeface="+mn-lt"/>
              </a:rPr>
              <a:t>Використовуючи</a:t>
            </a:r>
            <a:r>
              <a:rPr lang="ru-RU" sz="2200" kern="0" dirty="0" smtClean="0">
                <a:latin typeface="+mn-lt"/>
              </a:rPr>
              <a:t> </a:t>
            </a:r>
            <a:r>
              <a:rPr lang="ru-RU" sz="2200" kern="0" dirty="0" err="1">
                <a:latin typeface="+mn-lt"/>
              </a:rPr>
              <a:t>Netcat</a:t>
            </a:r>
            <a:r>
              <a:rPr lang="ru-RU" sz="2200" kern="0" dirty="0">
                <a:latin typeface="+mn-lt"/>
              </a:rPr>
              <a:t> в автоматичному </a:t>
            </a:r>
            <a:r>
              <a:rPr lang="ru-RU" sz="2200" kern="0" dirty="0" err="1">
                <a:latin typeface="+mn-lt"/>
              </a:rPr>
              <a:t>режимі</a:t>
            </a:r>
            <a:r>
              <a:rPr lang="ru-RU" sz="2200" kern="0" dirty="0">
                <a:latin typeface="+mn-lt"/>
              </a:rPr>
              <a:t>, </a:t>
            </a:r>
            <a:r>
              <a:rPr lang="ru-RU" sz="2200" kern="0" dirty="0" err="1">
                <a:latin typeface="+mn-lt"/>
              </a:rPr>
              <a:t>ви</a:t>
            </a:r>
            <a:r>
              <a:rPr lang="ru-RU" sz="2200" kern="0" dirty="0">
                <a:latin typeface="+mn-lt"/>
              </a:rPr>
              <a:t> не </a:t>
            </a:r>
            <a:r>
              <a:rPr lang="ru-RU" sz="2200" kern="0" dirty="0" err="1">
                <a:latin typeface="+mn-lt"/>
              </a:rPr>
              <a:t>зможете</a:t>
            </a:r>
            <a:r>
              <a:rPr lang="ru-RU" sz="2200" kern="0" dirty="0">
                <a:latin typeface="+mn-lt"/>
              </a:rPr>
              <a:t> </a:t>
            </a:r>
            <a:r>
              <a:rPr lang="ru-RU" sz="2200" kern="0" dirty="0" err="1">
                <a:latin typeface="+mn-lt"/>
              </a:rPr>
              <a:t>вводити</a:t>
            </a:r>
            <a:r>
              <a:rPr lang="ru-RU" sz="2200" kern="0" dirty="0">
                <a:latin typeface="+mn-lt"/>
              </a:rPr>
              <a:t> </a:t>
            </a:r>
            <a:r>
              <a:rPr lang="ru-RU" sz="2200" kern="0" dirty="0" err="1">
                <a:latin typeface="+mn-lt"/>
              </a:rPr>
              <a:t>команди</a:t>
            </a:r>
            <a:r>
              <a:rPr lang="ru-RU" sz="2200" kern="0" dirty="0">
                <a:latin typeface="+mn-lt"/>
              </a:rPr>
              <a:t> в командному рядку, </a:t>
            </a:r>
            <a:r>
              <a:rPr lang="ru-RU" sz="2200" kern="0" dirty="0" err="1">
                <a:latin typeface="+mn-lt"/>
              </a:rPr>
              <a:t>оскільки</a:t>
            </a:r>
            <a:r>
              <a:rPr lang="ru-RU" sz="2200" kern="0" dirty="0">
                <a:latin typeface="+mn-lt"/>
              </a:rPr>
              <a:t> </a:t>
            </a:r>
            <a:r>
              <a:rPr lang="ru-RU" sz="2200" kern="0" dirty="0" err="1">
                <a:latin typeface="+mn-lt"/>
              </a:rPr>
              <a:t>програма</a:t>
            </a:r>
            <a:r>
              <a:rPr lang="ru-RU" sz="2200" kern="0" dirty="0">
                <a:latin typeface="+mn-lt"/>
              </a:rPr>
              <a:t> не </a:t>
            </a:r>
            <a:r>
              <a:rPr lang="ru-RU" sz="2200" kern="0" dirty="0" err="1">
                <a:latin typeface="+mn-lt"/>
              </a:rPr>
              <a:t>очікує</a:t>
            </a:r>
            <a:r>
              <a:rPr lang="ru-RU" sz="2200" kern="0" dirty="0">
                <a:latin typeface="+mn-lt"/>
              </a:rPr>
              <a:t> </a:t>
            </a:r>
            <a:r>
              <a:rPr lang="ru-RU" sz="2200" kern="0" dirty="0" err="1">
                <a:latin typeface="+mn-lt"/>
              </a:rPr>
              <a:t>введення</a:t>
            </a:r>
            <a:r>
              <a:rPr lang="ru-RU" sz="2200" kern="0" dirty="0">
                <a:latin typeface="+mn-lt"/>
              </a:rPr>
              <a:t> </a:t>
            </a:r>
            <a:r>
              <a:rPr lang="ru-RU" sz="2200" kern="0" dirty="0" err="1">
                <a:latin typeface="+mn-lt"/>
              </a:rPr>
              <a:t>інформації</a:t>
            </a:r>
            <a:r>
              <a:rPr lang="ru-RU" sz="2200" kern="0" dirty="0">
                <a:latin typeface="+mn-lt"/>
              </a:rPr>
              <a:t> </a:t>
            </a:r>
            <a:r>
              <a:rPr lang="ru-RU" sz="2200" kern="0" dirty="0" err="1">
                <a:latin typeface="+mn-lt"/>
              </a:rPr>
              <a:t>від</a:t>
            </a:r>
            <a:r>
              <a:rPr lang="ru-RU" sz="2200" kern="0" dirty="0">
                <a:latin typeface="+mn-lt"/>
              </a:rPr>
              <a:t> </a:t>
            </a:r>
            <a:r>
              <a:rPr lang="ru-RU" sz="2200" kern="0" dirty="0" err="1">
                <a:latin typeface="+mn-lt"/>
              </a:rPr>
              <a:t>користувача</a:t>
            </a:r>
            <a:r>
              <a:rPr lang="ru-RU" sz="2200" kern="0" dirty="0">
                <a:latin typeface="+mn-lt"/>
              </a:rPr>
              <a:t> на </a:t>
            </a:r>
            <a:r>
              <a:rPr lang="ru-RU" sz="2200" kern="0" dirty="0" err="1">
                <a:latin typeface="+mn-lt"/>
              </a:rPr>
              <a:t>стандартний</a:t>
            </a:r>
            <a:r>
              <a:rPr lang="ru-RU" sz="2200" kern="0" dirty="0">
                <a:latin typeface="+mn-lt"/>
              </a:rPr>
              <a:t> </a:t>
            </a:r>
            <a:r>
              <a:rPr lang="ru-RU" sz="2200" kern="0" dirty="0" err="1">
                <a:latin typeface="+mn-lt"/>
              </a:rPr>
              <a:t>ввід</a:t>
            </a:r>
            <a:r>
              <a:rPr lang="ru-RU" sz="2200" kern="0" dirty="0">
                <a:latin typeface="+mn-lt"/>
              </a:rPr>
              <a:t>. </a:t>
            </a:r>
            <a:r>
              <a:rPr lang="ru-RU" sz="2200" kern="0" dirty="0" err="1">
                <a:latin typeface="+mn-lt"/>
              </a:rPr>
              <a:t>Якщо</a:t>
            </a:r>
            <a:r>
              <a:rPr lang="ru-RU" sz="2200" kern="0" dirty="0">
                <a:latin typeface="+mn-lt"/>
              </a:rPr>
              <a:t> </a:t>
            </a:r>
            <a:r>
              <a:rPr lang="ru-RU" sz="2200" kern="0" dirty="0" err="1">
                <a:latin typeface="+mn-lt"/>
              </a:rPr>
              <a:t>ви</a:t>
            </a:r>
            <a:r>
              <a:rPr lang="ru-RU" sz="2200" kern="0" dirty="0">
                <a:latin typeface="+mn-lt"/>
              </a:rPr>
              <a:t> просто запустите на </a:t>
            </a:r>
            <a:r>
              <a:rPr lang="ru-RU" sz="2200" kern="0" dirty="0" err="1">
                <a:latin typeface="+mn-lt"/>
              </a:rPr>
              <a:t>виконання</a:t>
            </a:r>
            <a:r>
              <a:rPr lang="ru-RU" sz="2200" kern="0" dirty="0">
                <a:latin typeface="+mn-lt"/>
              </a:rPr>
              <a:t> команду 192.168.1.100 20-80, </a:t>
            </a:r>
            <a:r>
              <a:rPr lang="ru-RU" sz="2200" kern="0" dirty="0" err="1">
                <a:latin typeface="+mn-lt"/>
              </a:rPr>
              <a:t>ви</a:t>
            </a:r>
            <a:r>
              <a:rPr lang="ru-RU" sz="2200" kern="0" dirty="0">
                <a:latin typeface="+mn-lt"/>
              </a:rPr>
              <a:t> не </a:t>
            </a:r>
            <a:r>
              <a:rPr lang="ru-RU" sz="2200" kern="0" dirty="0" err="1">
                <a:latin typeface="+mn-lt"/>
              </a:rPr>
              <a:t>зможете</a:t>
            </a:r>
            <a:r>
              <a:rPr lang="ru-RU" sz="2200" kern="0" dirty="0">
                <a:latin typeface="+mn-lt"/>
              </a:rPr>
              <a:t> </a:t>
            </a:r>
            <a:r>
              <a:rPr lang="ru-RU" sz="2200" kern="0" dirty="0" err="1">
                <a:latin typeface="+mn-lt"/>
              </a:rPr>
              <a:t>нічого</a:t>
            </a:r>
            <a:r>
              <a:rPr lang="ru-RU" sz="2200" kern="0" dirty="0">
                <a:latin typeface="+mn-lt"/>
              </a:rPr>
              <a:t> </a:t>
            </a:r>
            <a:r>
              <a:rPr lang="ru-RU" sz="2200" kern="0" dirty="0" err="1">
                <a:latin typeface="+mn-lt"/>
              </a:rPr>
              <a:t>дізнатися</a:t>
            </a:r>
            <a:r>
              <a:rPr lang="ru-RU" sz="2200" kern="0" dirty="0">
                <a:latin typeface="+mn-lt"/>
              </a:rPr>
              <a:t>, </a:t>
            </a:r>
            <a:r>
              <a:rPr lang="ru-RU" sz="2200" kern="0" dirty="0" err="1">
                <a:latin typeface="+mn-lt"/>
              </a:rPr>
              <a:t>оскільки</a:t>
            </a:r>
            <a:r>
              <a:rPr lang="ru-RU" sz="2200" kern="0" dirty="0">
                <a:latin typeface="+mn-lt"/>
              </a:rPr>
              <a:t> </a:t>
            </a:r>
            <a:r>
              <a:rPr lang="ru-RU" sz="2200" kern="0" dirty="0" err="1">
                <a:latin typeface="+mn-lt"/>
              </a:rPr>
              <a:t>програма</a:t>
            </a:r>
            <a:r>
              <a:rPr lang="ru-RU" sz="2200" kern="0" dirty="0">
                <a:latin typeface="+mn-lt"/>
              </a:rPr>
              <a:t> </a:t>
            </a:r>
            <a:r>
              <a:rPr lang="ru-RU" sz="2200" kern="0" dirty="0" err="1">
                <a:latin typeface="+mn-lt"/>
              </a:rPr>
              <a:t>зупиниться</a:t>
            </a:r>
            <a:r>
              <a:rPr lang="ru-RU" sz="2200" kern="0" dirty="0">
                <a:latin typeface="+mn-lt"/>
              </a:rPr>
              <a:t> на </a:t>
            </a:r>
            <a:r>
              <a:rPr lang="ru-RU" sz="2200" kern="0" dirty="0" err="1">
                <a:latin typeface="+mn-lt"/>
              </a:rPr>
              <a:t>першому</a:t>
            </a:r>
            <a:r>
              <a:rPr lang="ru-RU" sz="2200" kern="0" dirty="0">
                <a:latin typeface="+mn-lt"/>
              </a:rPr>
              <a:t> ж </a:t>
            </a:r>
            <a:r>
              <a:rPr lang="ru-RU" sz="2200" kern="0" dirty="0" err="1">
                <a:latin typeface="+mn-lt"/>
              </a:rPr>
              <a:t>встановленому</a:t>
            </a:r>
            <a:r>
              <a:rPr lang="ru-RU" sz="2200" kern="0" dirty="0">
                <a:latin typeface="+mn-lt"/>
              </a:rPr>
              <a:t> </a:t>
            </a:r>
            <a:r>
              <a:rPr lang="ru-RU" sz="2200" kern="0" dirty="0" err="1">
                <a:latin typeface="+mn-lt"/>
              </a:rPr>
              <a:t>з'єднанні</a:t>
            </a:r>
            <a:r>
              <a:rPr lang="ru-RU" sz="2200" kern="0" dirty="0">
                <a:latin typeface="+mn-lt"/>
              </a:rPr>
              <a:t> (</a:t>
            </a:r>
            <a:r>
              <a:rPr lang="ru-RU" sz="2200" kern="0" dirty="0" err="1">
                <a:latin typeface="+mn-lt"/>
              </a:rPr>
              <a:t>можливо</a:t>
            </a:r>
            <a:r>
              <a:rPr lang="ru-RU" sz="2200" kern="0" dirty="0">
                <a:latin typeface="+mn-lt"/>
              </a:rPr>
              <a:t>, </a:t>
            </a:r>
            <a:r>
              <a:rPr lang="ru-RU" sz="2200" kern="0" dirty="0" err="1">
                <a:latin typeface="+mn-lt"/>
              </a:rPr>
              <a:t>це</a:t>
            </a:r>
            <a:r>
              <a:rPr lang="ru-RU" sz="2200" kern="0" dirty="0">
                <a:latin typeface="+mn-lt"/>
              </a:rPr>
              <a:t> буде web-сервер, </a:t>
            </a:r>
            <a:r>
              <a:rPr lang="ru-RU" sz="2200" kern="0" dirty="0" err="1">
                <a:latin typeface="+mn-lt"/>
              </a:rPr>
              <a:t>який</a:t>
            </a:r>
            <a:r>
              <a:rPr lang="ru-RU" sz="2200" kern="0" dirty="0">
                <a:latin typeface="+mn-lt"/>
              </a:rPr>
              <a:t> </a:t>
            </a:r>
            <a:r>
              <a:rPr lang="ru-RU" sz="2200" kern="0" dirty="0" err="1">
                <a:latin typeface="+mn-lt"/>
              </a:rPr>
              <a:t>прослуховує</a:t>
            </a:r>
            <a:r>
              <a:rPr lang="ru-RU" sz="2200" kern="0" dirty="0">
                <a:latin typeface="+mn-lt"/>
              </a:rPr>
              <a:t> 80 порт) </a:t>
            </a:r>
            <a:r>
              <a:rPr lang="ru-RU" sz="2200" kern="0" dirty="0" err="1">
                <a:latin typeface="+mn-lt"/>
              </a:rPr>
              <a:t>і</a:t>
            </a:r>
            <a:r>
              <a:rPr lang="ru-RU" sz="2200" kern="0" dirty="0">
                <a:latin typeface="+mn-lt"/>
              </a:rPr>
              <a:t> </a:t>
            </a:r>
            <a:r>
              <a:rPr lang="ru-RU" sz="2200" kern="0" dirty="0" err="1">
                <a:latin typeface="+mn-lt"/>
              </a:rPr>
              <a:t>потім</a:t>
            </a:r>
            <a:r>
              <a:rPr lang="ru-RU" sz="2200" kern="0" dirty="0">
                <a:latin typeface="+mn-lt"/>
              </a:rPr>
              <a:t> буде </a:t>
            </a:r>
            <a:r>
              <a:rPr lang="ru-RU" sz="2200" kern="0" dirty="0" err="1">
                <a:latin typeface="+mn-lt"/>
              </a:rPr>
              <a:t>очікувати</a:t>
            </a:r>
            <a:r>
              <a:rPr lang="ru-RU" sz="2200" kern="0" dirty="0">
                <a:latin typeface="+mn-lt"/>
              </a:rPr>
              <a:t>, коли </a:t>
            </a:r>
            <a:r>
              <a:rPr lang="ru-RU" sz="2200" kern="0" dirty="0" err="1">
                <a:latin typeface="+mn-lt"/>
              </a:rPr>
              <a:t>ви</a:t>
            </a:r>
            <a:r>
              <a:rPr lang="ru-RU" sz="2200" kern="0" dirty="0">
                <a:latin typeface="+mn-lt"/>
              </a:rPr>
              <a:t> </a:t>
            </a:r>
            <a:r>
              <a:rPr lang="ru-RU" sz="2200" kern="0" dirty="0" err="1">
                <a:latin typeface="+mn-lt"/>
              </a:rPr>
              <a:t>що-небудь</a:t>
            </a:r>
            <a:r>
              <a:rPr lang="ru-RU" sz="2200" kern="0" dirty="0">
                <a:latin typeface="+mn-lt"/>
              </a:rPr>
              <a:t> </a:t>
            </a:r>
            <a:r>
              <a:rPr lang="ru-RU" sz="2200" kern="0" dirty="0" err="1">
                <a:latin typeface="+mn-lt"/>
              </a:rPr>
              <a:t>зробите</a:t>
            </a:r>
            <a:r>
              <a:rPr lang="ru-RU" sz="2200" kern="0" dirty="0">
                <a:latin typeface="+mn-lt"/>
              </a:rPr>
              <a:t>. Так </a:t>
            </a:r>
            <a:r>
              <a:rPr lang="ru-RU" sz="2200" kern="0" dirty="0" err="1">
                <a:latin typeface="+mn-lt"/>
              </a:rPr>
              <a:t>що</a:t>
            </a:r>
            <a:r>
              <a:rPr lang="ru-RU" sz="2200" kern="0" dirty="0">
                <a:latin typeface="+mn-lt"/>
              </a:rPr>
              <a:t> вам </a:t>
            </a:r>
            <a:r>
              <a:rPr lang="ru-RU" sz="2200" kern="0" dirty="0" err="1">
                <a:latin typeface="+mn-lt"/>
              </a:rPr>
              <a:t>знадобиться</a:t>
            </a:r>
            <a:r>
              <a:rPr lang="ru-RU" sz="2200" kern="0" dirty="0">
                <a:latin typeface="+mn-lt"/>
              </a:rPr>
              <a:t> </a:t>
            </a:r>
            <a:r>
              <a:rPr lang="ru-RU" sz="2200" kern="0" dirty="0" err="1">
                <a:latin typeface="+mn-lt"/>
              </a:rPr>
              <a:t>обчислити</a:t>
            </a:r>
            <a:r>
              <a:rPr lang="ru-RU" sz="2200" kern="0" dirty="0">
                <a:latin typeface="+mn-lt"/>
              </a:rPr>
              <a:t>, </a:t>
            </a:r>
            <a:r>
              <a:rPr lang="ru-RU" sz="2200" kern="0" dirty="0" err="1">
                <a:latin typeface="+mn-lt"/>
              </a:rPr>
              <a:t>що</a:t>
            </a:r>
            <a:r>
              <a:rPr lang="ru-RU" sz="2200" kern="0" dirty="0">
                <a:latin typeface="+mn-lt"/>
              </a:rPr>
              <a:t> </a:t>
            </a:r>
            <a:r>
              <a:rPr lang="ru-RU" sz="2200" kern="0" dirty="0" err="1">
                <a:latin typeface="+mn-lt"/>
              </a:rPr>
              <a:t>подавати</a:t>
            </a:r>
            <a:r>
              <a:rPr lang="ru-RU" sz="2200" kern="0" dirty="0">
                <a:latin typeface="+mn-lt"/>
              </a:rPr>
              <a:t> на </a:t>
            </a:r>
            <a:r>
              <a:rPr lang="ru-RU" sz="2200" kern="0" dirty="0" err="1">
                <a:latin typeface="+mn-lt"/>
              </a:rPr>
              <a:t>вхід</a:t>
            </a:r>
            <a:r>
              <a:rPr lang="ru-RU" sz="2200" kern="0" dirty="0">
                <a:latin typeface="+mn-lt"/>
              </a:rPr>
              <a:t> </a:t>
            </a:r>
            <a:r>
              <a:rPr lang="ru-RU" sz="2200" kern="0" dirty="0" err="1">
                <a:latin typeface="+mn-lt"/>
              </a:rPr>
              <a:t>всім</a:t>
            </a:r>
            <a:r>
              <a:rPr lang="ru-RU" sz="2200" kern="0" dirty="0">
                <a:latin typeface="+mn-lt"/>
              </a:rPr>
              <a:t> </a:t>
            </a:r>
            <a:r>
              <a:rPr lang="ru-RU" sz="2200" kern="0" dirty="0" err="1">
                <a:latin typeface="+mn-lt"/>
              </a:rPr>
              <a:t>цим</a:t>
            </a:r>
            <a:r>
              <a:rPr lang="ru-RU" sz="2200" kern="0" dirty="0">
                <a:latin typeface="+mn-lt"/>
              </a:rPr>
              <a:t> службам, </a:t>
            </a:r>
            <a:r>
              <a:rPr lang="ru-RU" sz="2200" kern="0" dirty="0" err="1">
                <a:latin typeface="+mn-lt"/>
              </a:rPr>
              <a:t>щоб</a:t>
            </a:r>
            <a:r>
              <a:rPr lang="ru-RU" sz="2200" kern="0" dirty="0">
                <a:latin typeface="+mn-lt"/>
              </a:rPr>
              <a:t> </a:t>
            </a:r>
            <a:r>
              <a:rPr lang="ru-RU" sz="2200" kern="0" dirty="0" err="1">
                <a:latin typeface="+mn-lt"/>
              </a:rPr>
              <a:t>змусити</a:t>
            </a:r>
            <a:r>
              <a:rPr lang="ru-RU" sz="2200" kern="0" dirty="0">
                <a:latin typeface="+mn-lt"/>
              </a:rPr>
              <a:t> </a:t>
            </a:r>
            <a:r>
              <a:rPr lang="ru-RU" sz="2200" kern="0" dirty="0" err="1">
                <a:latin typeface="+mn-lt"/>
              </a:rPr>
              <a:t>їх</a:t>
            </a:r>
            <a:r>
              <a:rPr lang="ru-RU" sz="2200" kern="0" dirty="0">
                <a:latin typeface="+mn-lt"/>
              </a:rPr>
              <a:t> </a:t>
            </a:r>
            <a:r>
              <a:rPr lang="ru-RU" sz="2200" kern="0" dirty="0" err="1">
                <a:latin typeface="+mn-lt"/>
              </a:rPr>
              <a:t>повідомити</a:t>
            </a:r>
            <a:r>
              <a:rPr lang="ru-RU" sz="2200" kern="0" dirty="0">
                <a:latin typeface="+mn-lt"/>
              </a:rPr>
              <a:t> вам про себе </a:t>
            </a:r>
            <a:r>
              <a:rPr lang="ru-RU" sz="2200" kern="0" dirty="0" err="1">
                <a:latin typeface="+mn-lt"/>
              </a:rPr>
              <a:t>щось</a:t>
            </a:r>
            <a:r>
              <a:rPr lang="ru-RU" sz="2200" kern="0" dirty="0">
                <a:latin typeface="+mn-lt"/>
              </a:rPr>
              <a:t> </a:t>
            </a:r>
            <a:r>
              <a:rPr lang="ru-RU" sz="2200" kern="0" dirty="0" err="1">
                <a:latin typeface="+mn-lt"/>
              </a:rPr>
              <a:t>більше</a:t>
            </a:r>
            <a:r>
              <a:rPr lang="ru-RU" sz="2200" kern="0" dirty="0">
                <a:latin typeface="+mn-lt"/>
              </a:rPr>
              <a:t>. Як </a:t>
            </a:r>
            <a:r>
              <a:rPr lang="ru-RU" sz="2200" kern="0" dirty="0" err="1">
                <a:latin typeface="+mn-lt"/>
              </a:rPr>
              <a:t>тільки</a:t>
            </a:r>
            <a:r>
              <a:rPr lang="ru-RU" sz="2200" kern="0" dirty="0">
                <a:latin typeface="+mn-lt"/>
              </a:rPr>
              <a:t> </a:t>
            </a:r>
            <a:r>
              <a:rPr lang="ru-RU" sz="2200" kern="0" dirty="0" err="1">
                <a:latin typeface="+mn-lt"/>
              </a:rPr>
              <a:t>ви</a:t>
            </a:r>
            <a:r>
              <a:rPr lang="ru-RU" sz="2200" kern="0" dirty="0">
                <a:latin typeface="+mn-lt"/>
              </a:rPr>
              <a:t> </a:t>
            </a:r>
            <a:r>
              <a:rPr lang="ru-RU" sz="2200" kern="0" dirty="0" err="1">
                <a:latin typeface="+mn-lt"/>
              </a:rPr>
              <a:t>це</a:t>
            </a:r>
            <a:r>
              <a:rPr lang="ru-RU" sz="2200" kern="0" dirty="0">
                <a:latin typeface="+mn-lt"/>
              </a:rPr>
              <a:t> </a:t>
            </a:r>
            <a:r>
              <a:rPr lang="ru-RU" sz="2200" kern="0" dirty="0" err="1">
                <a:latin typeface="+mn-lt"/>
              </a:rPr>
              <a:t>зробите</a:t>
            </a:r>
            <a:r>
              <a:rPr lang="ru-RU" sz="2200" kern="0" dirty="0">
                <a:latin typeface="+mn-lt"/>
              </a:rPr>
              <a:t>, передавши </a:t>
            </a:r>
            <a:r>
              <a:rPr lang="ru-RU" sz="2200" kern="0" dirty="0" err="1">
                <a:latin typeface="+mn-lt"/>
              </a:rPr>
              <a:t>службі</a:t>
            </a:r>
            <a:r>
              <a:rPr lang="ru-RU" sz="2200" kern="0" dirty="0">
                <a:latin typeface="+mn-lt"/>
              </a:rPr>
              <a:t> команду QUIT </a:t>
            </a:r>
            <a:r>
              <a:rPr lang="ru-RU" sz="2200" kern="0" dirty="0" err="1">
                <a:latin typeface="+mn-lt"/>
              </a:rPr>
              <a:t>і</a:t>
            </a:r>
            <a:r>
              <a:rPr lang="ru-RU" sz="2200" kern="0" dirty="0">
                <a:latin typeface="+mn-lt"/>
              </a:rPr>
              <a:t> </a:t>
            </a:r>
            <a:r>
              <a:rPr lang="ru-RU" sz="2200" kern="0" dirty="0" err="1">
                <a:latin typeface="+mn-lt"/>
              </a:rPr>
              <a:t>внісши</a:t>
            </a:r>
            <a:r>
              <a:rPr lang="ru-RU" sz="2200" kern="0" dirty="0">
                <a:latin typeface="+mn-lt"/>
              </a:rPr>
              <a:t> </a:t>
            </a:r>
            <a:r>
              <a:rPr lang="ru-RU" sz="2200" kern="0" dirty="0" err="1">
                <a:latin typeface="+mn-lt"/>
              </a:rPr>
              <a:t>плутанину</a:t>
            </a:r>
            <a:r>
              <a:rPr lang="ru-RU" sz="2200" kern="0" dirty="0">
                <a:latin typeface="+mn-lt"/>
              </a:rPr>
              <a:t>, вся </a:t>
            </a:r>
            <a:r>
              <a:rPr lang="ru-RU" sz="2200" kern="0" dirty="0" err="1">
                <a:latin typeface="+mn-lt"/>
              </a:rPr>
              <a:t>інформація</a:t>
            </a:r>
            <a:r>
              <a:rPr lang="ru-RU" sz="2200" kern="0" dirty="0">
                <a:latin typeface="+mn-lt"/>
              </a:rPr>
              <a:t> </a:t>
            </a:r>
            <a:r>
              <a:rPr lang="ru-RU" sz="2200" kern="0" dirty="0" err="1">
                <a:latin typeface="+mn-lt"/>
              </a:rPr>
              <a:t>посиплеться</a:t>
            </a:r>
            <a:r>
              <a:rPr lang="ru-RU" sz="2200" kern="0" dirty="0">
                <a:latin typeface="+mn-lt"/>
              </a:rPr>
              <a:t> на вас. </a:t>
            </a:r>
          </a:p>
          <a:p>
            <a:pPr marL="342900" indent="-342900" algn="just">
              <a:lnSpc>
                <a:spcPct val="80000"/>
              </a:lnSpc>
              <a:spcBef>
                <a:spcPct val="20000"/>
              </a:spcBef>
              <a:buFont typeface="Wingdings" pitchFamily="2" charset="2"/>
              <a:buNone/>
              <a:defRPr/>
            </a:pPr>
            <a:endParaRPr lang="uk-UA" sz="2000" kern="0" dirty="0">
              <a:latin typeface="+mn-lt"/>
            </a:endParaRPr>
          </a:p>
        </p:txBody>
      </p:sp>
      <p:sp>
        <p:nvSpPr>
          <p:cNvPr id="23555" name="Rectangle 2"/>
          <p:cNvSpPr>
            <a:spLocks noGrp="1" noChangeArrowheads="1"/>
          </p:cNvSpPr>
          <p:nvPr>
            <p:ph type="title"/>
          </p:nvPr>
        </p:nvSpPr>
        <p:spPr>
          <a:xfrm>
            <a:off x="468313" y="0"/>
            <a:ext cx="8229600" cy="1139825"/>
          </a:xfrm>
        </p:spPr>
        <p:txBody>
          <a:bodyPr/>
          <a:lstStyle/>
          <a:p>
            <a:pPr eaLnBrk="1" hangingPunct="1"/>
            <a:r>
              <a:rPr lang="uk-UA" dirty="0" smtClean="0"/>
              <a:t>Використання </a:t>
            </a:r>
            <a:r>
              <a:rPr lang="en-US" dirty="0" smtClean="0"/>
              <a:t>NETCAT.</a:t>
            </a:r>
            <a:endParaRPr lang="uk-UA" dirty="0" smtClean="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395288" y="428625"/>
            <a:ext cx="8229600" cy="4530725"/>
          </a:xfrm>
          <a:prstGeom prst="rect">
            <a:avLst/>
          </a:prstGeom>
          <a:noFill/>
          <a:ln w="9525">
            <a:noFill/>
            <a:miter lim="800000"/>
            <a:headEnd/>
            <a:tailEnd/>
          </a:ln>
        </p:spPr>
        <p:txBody>
          <a:bodyPr/>
          <a:lstStyle/>
          <a:p>
            <a:pPr marL="342900" indent="-342900" algn="just">
              <a:lnSpc>
                <a:spcPct val="80000"/>
              </a:lnSpc>
              <a:spcBef>
                <a:spcPct val="20000"/>
              </a:spcBef>
              <a:buFont typeface="Wingdings" pitchFamily="2" charset="2"/>
              <a:buNone/>
              <a:defRPr/>
            </a:pPr>
            <a:r>
              <a:rPr lang="uk-UA" sz="2400" kern="0" dirty="0">
                <a:latin typeface="+mn-lt"/>
              </a:rPr>
              <a:t>Іноді </a:t>
            </a:r>
            <a:r>
              <a:rPr lang="uk-UA" sz="2400" kern="0" dirty="0" err="1" smtClean="0">
                <a:latin typeface="+mn-lt"/>
              </a:rPr>
              <a:t>NetСat</a:t>
            </a:r>
            <a:r>
              <a:rPr lang="uk-UA" sz="2400" kern="0" dirty="0" smtClean="0">
                <a:latin typeface="+mn-lt"/>
              </a:rPr>
              <a:t> </a:t>
            </a:r>
            <a:r>
              <a:rPr lang="uk-UA" sz="2400" kern="0" dirty="0">
                <a:latin typeface="+mn-lt"/>
              </a:rPr>
              <a:t>використовується як </a:t>
            </a:r>
            <a:r>
              <a:rPr lang="uk-UA" sz="2400" kern="0" dirty="0" smtClean="0">
                <a:latin typeface="+mn-lt"/>
              </a:rPr>
              <a:t>трохи покращений </a:t>
            </a:r>
            <a:r>
              <a:rPr lang="uk-UA" sz="2400" kern="0" dirty="0">
                <a:latin typeface="+mn-lt"/>
              </a:rPr>
              <a:t>Telnet-клієнт. Незважаючи на те, що багато речей, які робляться за допомогою </a:t>
            </a:r>
            <a:r>
              <a:rPr lang="uk-UA" sz="2400" kern="0" dirty="0" smtClean="0">
                <a:latin typeface="+mn-lt"/>
              </a:rPr>
              <a:t>NetСat </a:t>
            </a:r>
            <a:r>
              <a:rPr lang="uk-UA" sz="2400" kern="0" dirty="0">
                <a:latin typeface="+mn-lt"/>
              </a:rPr>
              <a:t>(начебто спілкування безпосередньо з HTTP-сервером), можна виконувати і за допомогою telnet, у нього є деякі обмеження, яких немає у </a:t>
            </a:r>
            <a:r>
              <a:rPr lang="uk-UA" sz="2400" kern="0" dirty="0" smtClean="0">
                <a:latin typeface="+mn-lt"/>
              </a:rPr>
              <a:t>NetСat</a:t>
            </a:r>
            <a:r>
              <a:rPr lang="uk-UA" sz="2400" kern="0" dirty="0">
                <a:latin typeface="+mn-lt"/>
              </a:rPr>
              <a:t>. По-перше, telnet не може коректно передавати двійкову інформацію. Деякі такі дані інтерпретуються telnet, як команди. Отже, </a:t>
            </a:r>
            <a:r>
              <a:rPr lang="uk-UA" sz="2400" kern="0" dirty="0" err="1">
                <a:latin typeface="+mn-lt"/>
              </a:rPr>
              <a:t>telnet</a:t>
            </a:r>
            <a:r>
              <a:rPr lang="uk-UA" sz="2400" kern="0" dirty="0">
                <a:latin typeface="+mn-lt"/>
              </a:rPr>
              <a:t> не може коректно передавати потік даних транспортного рівня.</a:t>
            </a:r>
            <a:endParaRPr lang="en-US" sz="2400" kern="0" dirty="0">
              <a:latin typeface="+mn-lt"/>
            </a:endParaRPr>
          </a:p>
          <a:p>
            <a:pPr marL="342900" indent="-342900" algn="just">
              <a:lnSpc>
                <a:spcPct val="80000"/>
              </a:lnSpc>
              <a:spcBef>
                <a:spcPct val="20000"/>
              </a:spcBef>
              <a:buFont typeface="Wingdings" pitchFamily="2" charset="2"/>
              <a:buNone/>
              <a:defRPr/>
            </a:pPr>
            <a:r>
              <a:rPr lang="uk-UA" sz="2400" kern="0" dirty="0">
                <a:latin typeface="+mn-lt"/>
              </a:rPr>
              <a:t> По-друге, telnet закриває з'єднання, як тільки він зустріне у вхідному потоці символ EOF. </a:t>
            </a:r>
            <a:r>
              <a:rPr lang="uk-UA" sz="2400" kern="0" dirty="0" err="1" smtClean="0">
                <a:latin typeface="+mn-lt"/>
              </a:rPr>
              <a:t>NetСat</a:t>
            </a:r>
            <a:r>
              <a:rPr lang="uk-UA" sz="2400" kern="0" dirty="0" smtClean="0">
                <a:latin typeface="+mn-lt"/>
              </a:rPr>
              <a:t> </a:t>
            </a:r>
            <a:r>
              <a:rPr lang="uk-UA" sz="2400" kern="0" dirty="0">
                <a:latin typeface="+mn-lt"/>
              </a:rPr>
              <a:t>може залишатися відкритим до тих пір, поки з'єднання не буде закрито ззовні, що часто використовується для написання скриптів, які ініціюють з'єднання для очікування великими об'ємами даних, які надсилаються одним рядком.</a:t>
            </a:r>
            <a:endParaRPr lang="en-US" sz="2400" kern="0" dirty="0">
              <a:latin typeface="+mn-lt"/>
            </a:endParaRPr>
          </a:p>
          <a:p>
            <a:pPr marL="342900" indent="-342900" algn="just">
              <a:lnSpc>
                <a:spcPct val="80000"/>
              </a:lnSpc>
              <a:spcBef>
                <a:spcPct val="20000"/>
              </a:spcBef>
              <a:buFont typeface="Wingdings" pitchFamily="2" charset="2"/>
              <a:buNone/>
              <a:defRPr/>
            </a:pPr>
            <a:r>
              <a:rPr lang="uk-UA" sz="2400" kern="0" dirty="0">
                <a:latin typeface="+mn-lt"/>
              </a:rPr>
              <a:t> Проте, ймовірно найнайкращою можливістю </a:t>
            </a:r>
            <a:r>
              <a:rPr lang="uk-UA" sz="2400" kern="0" dirty="0" smtClean="0">
                <a:latin typeface="+mn-lt"/>
              </a:rPr>
              <a:t>NetСat</a:t>
            </a:r>
            <a:r>
              <a:rPr lang="uk-UA" sz="2400" kern="0" dirty="0">
                <a:latin typeface="+mn-lt"/>
              </a:rPr>
              <a:t>, в порівнянні з telnet, є його можливість взаємодіяти по протоколу UDP.</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285750"/>
            <a:ext cx="8229600" cy="1139825"/>
          </a:xfrm>
        </p:spPr>
        <p:txBody>
          <a:bodyPr/>
          <a:lstStyle/>
          <a:p>
            <a:pPr eaLnBrk="1" hangingPunct="1"/>
            <a:r>
              <a:rPr lang="uk-UA" dirty="0" smtClean="0"/>
              <a:t>Підміна </a:t>
            </a:r>
            <a:r>
              <a:rPr lang="uk-UA" dirty="0" err="1" smtClean="0"/>
              <a:t>ІР-адрес</a:t>
            </a:r>
            <a:r>
              <a:rPr lang="uk-UA" dirty="0" smtClean="0"/>
              <a:t>.</a:t>
            </a:r>
          </a:p>
        </p:txBody>
      </p:sp>
      <p:sp>
        <p:nvSpPr>
          <p:cNvPr id="3" name="Rectangle 3"/>
          <p:cNvSpPr txBox="1">
            <a:spLocks noChangeArrowheads="1"/>
          </p:cNvSpPr>
          <p:nvPr/>
        </p:nvSpPr>
        <p:spPr bwMode="auto">
          <a:xfrm>
            <a:off x="-71438" y="714375"/>
            <a:ext cx="9144001" cy="5589588"/>
          </a:xfrm>
          <a:prstGeom prst="rect">
            <a:avLst/>
          </a:prstGeom>
          <a:noFill/>
          <a:ln w="9525">
            <a:noFill/>
            <a:miter lim="800000"/>
            <a:headEnd/>
            <a:tailEnd/>
          </a:ln>
        </p:spPr>
        <p:txBody>
          <a:bodyPr/>
          <a:lstStyle/>
          <a:p>
            <a:pPr marL="342900" indent="-342900" algn="just">
              <a:lnSpc>
                <a:spcPct val="80000"/>
              </a:lnSpc>
              <a:spcBef>
                <a:spcPct val="20000"/>
              </a:spcBef>
              <a:buFont typeface="Wingdings" pitchFamily="2" charset="2"/>
              <a:buNone/>
              <a:defRPr/>
            </a:pPr>
            <a:r>
              <a:rPr lang="uk-UA" sz="2100" kern="0" dirty="0">
                <a:latin typeface="+mn-lt"/>
              </a:rPr>
              <a:t>Підміна IP-адрес справа проста. Брандмауери, які здійснюють маскування або трансляцію мережевих адрес (NAT), підміняють IP-адреси на постійній основі. Ці пристрої можуть отримувати пакети від внутрішніх IP-адрес, замінювати вихідні IP-адреси в пакетах на свою власну адресу, надсилати їх назовні і скасувати модифікацію, коли отримують дані назад ззовні. Таким чином змінювати зміст вихідних IP-адрес в IP-пакетах досить просто. Що насправді складно, так це мати можливість отримувати відповідь, послану на </a:t>
            </a:r>
            <a:r>
              <a:rPr lang="uk-UA" sz="2100" kern="0" dirty="0" smtClean="0">
                <a:latin typeface="+mn-lt"/>
              </a:rPr>
              <a:t>підмінену </a:t>
            </a:r>
            <a:r>
              <a:rPr lang="uk-UA" sz="2100" kern="0" dirty="0">
                <a:latin typeface="+mn-lt"/>
              </a:rPr>
              <a:t>IP-адресу.</a:t>
            </a:r>
          </a:p>
          <a:p>
            <a:pPr marL="342900" indent="-342900" algn="just">
              <a:lnSpc>
                <a:spcPct val="80000"/>
              </a:lnSpc>
              <a:spcBef>
                <a:spcPct val="20000"/>
              </a:spcBef>
              <a:buFont typeface="Wingdings" pitchFamily="2" charset="2"/>
              <a:buNone/>
              <a:defRPr/>
            </a:pPr>
            <a:r>
              <a:rPr lang="uk-UA" sz="2100" kern="0" dirty="0">
                <a:latin typeface="+mn-lt"/>
              </a:rPr>
              <a:t>У </a:t>
            </a:r>
            <a:r>
              <a:rPr lang="uk-UA" sz="2100" kern="0" dirty="0" err="1" smtClean="0">
                <a:latin typeface="+mn-lt"/>
              </a:rPr>
              <a:t>NetСat</a:t>
            </a:r>
            <a:r>
              <a:rPr lang="uk-UA" sz="2100" kern="0" dirty="0" smtClean="0">
                <a:latin typeface="+mn-lt"/>
              </a:rPr>
              <a:t> </a:t>
            </a:r>
            <a:r>
              <a:rPr lang="uk-UA" sz="2100" kern="0" dirty="0">
                <a:latin typeface="+mn-lt"/>
              </a:rPr>
              <a:t>є опція -s, що дозволяє визначити ту IP-адресу, яку потрібно. Хтось має можливість почати сканування портів і використовувати опцію -S, підлаштувавши справу так, ніби сканування веде компанія Microsoft або Федеральне Бюро Розслідувань. Проблема </a:t>
            </a:r>
            <a:r>
              <a:rPr lang="uk-UA" sz="2100" kern="0" dirty="0" smtClean="0">
                <a:latin typeface="+mn-lt"/>
              </a:rPr>
              <a:t>виникає якщо </a:t>
            </a:r>
            <a:r>
              <a:rPr lang="uk-UA" sz="2100" kern="0" dirty="0">
                <a:latin typeface="+mn-lt"/>
              </a:rPr>
              <a:t>ви насправді хочете отримати відповідь від сканованих портів на реальну IP-адресу. Оскільки досліджуваний хост одержує запити від фірми Microsoft, наприклад, він буде посилати повідомлення про отримання на цю саму IP-адресу Microsoft. IP, звичайно, не має уявлення, про що повідомляє його досліджуваний хост і пошле йому відмову в з'єднанні. </a:t>
            </a:r>
          </a:p>
          <a:p>
            <a:pPr marL="342900" indent="-342900" algn="just">
              <a:lnSpc>
                <a:spcPct val="80000"/>
              </a:lnSpc>
              <a:spcBef>
                <a:spcPct val="20000"/>
              </a:spcBef>
              <a:buFont typeface="Wingdings" pitchFamily="2" charset="2"/>
              <a:buNone/>
              <a:defRPr/>
            </a:pPr>
            <a:r>
              <a:rPr lang="uk-UA" sz="2100" kern="0" dirty="0">
                <a:latin typeface="+mn-lt"/>
              </a:rPr>
              <a:t>Допомогти зламати машину може також опція, яка визначає порядок маршрутизації. Порядок маршрутизації дозволяє мережевим додаткам визначити маршрут, по якому ви хотіли б досягти кінцевої точки</a:t>
            </a:r>
            <a:r>
              <a:rPr lang="uk-UA" sz="2200" kern="0" dirty="0">
                <a:latin typeface="+mn-lt"/>
              </a:rPr>
              <a:t>.</a:t>
            </a:r>
            <a:r>
              <a:rPr lang="uk-UA" sz="2000" kern="0" dirty="0">
                <a:latin typeface="+mn-lt"/>
              </a:rPr>
              <a:t> </a:t>
            </a:r>
          </a:p>
          <a:p>
            <a:pPr marL="342900" indent="-342900" algn="just">
              <a:lnSpc>
                <a:spcPct val="80000"/>
              </a:lnSpc>
              <a:spcBef>
                <a:spcPct val="20000"/>
              </a:spcBef>
              <a:buFont typeface="Wingdings" pitchFamily="2" charset="2"/>
              <a:buNone/>
              <a:defRPr/>
            </a:pPr>
            <a:endParaRPr lang="uk-UA" sz="2000" kern="0" dirty="0">
              <a:latin typeface="+mn-lt"/>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71438"/>
            <a:ext cx="8229600" cy="1139826"/>
          </a:xfrm>
        </p:spPr>
        <p:txBody>
          <a:bodyPr/>
          <a:lstStyle/>
          <a:p>
            <a:pPr eaLnBrk="1" hangingPunct="1"/>
            <a:r>
              <a:rPr lang="uk-UA" sz="4000" smtClean="0"/>
              <a:t>Прихована передача файлів.</a:t>
            </a:r>
          </a:p>
        </p:txBody>
      </p:sp>
      <p:sp>
        <p:nvSpPr>
          <p:cNvPr id="3" name="Rectangle 3"/>
          <p:cNvSpPr txBox="1">
            <a:spLocks noChangeArrowheads="1"/>
          </p:cNvSpPr>
          <p:nvPr/>
        </p:nvSpPr>
        <p:spPr bwMode="auto">
          <a:xfrm>
            <a:off x="285750" y="1612900"/>
            <a:ext cx="8229600" cy="4530725"/>
          </a:xfrm>
          <a:prstGeom prst="rect">
            <a:avLst/>
          </a:prstGeom>
          <a:noFill/>
          <a:ln w="9525">
            <a:noFill/>
            <a:miter lim="800000"/>
            <a:headEnd/>
            <a:tailEnd/>
          </a:ln>
        </p:spPr>
        <p:txBody>
          <a:bodyPr/>
          <a:lstStyle/>
          <a:p>
            <a:pPr marL="342900" indent="-342900" algn="just">
              <a:lnSpc>
                <a:spcPct val="80000"/>
              </a:lnSpc>
              <a:spcBef>
                <a:spcPct val="20000"/>
              </a:spcBef>
              <a:buFont typeface="Wingdings" pitchFamily="2" charset="2"/>
              <a:buNone/>
              <a:defRPr/>
            </a:pPr>
            <a:r>
              <a:rPr lang="uk-UA" sz="2800" kern="0" dirty="0">
                <a:latin typeface="+mn-lt"/>
              </a:rPr>
              <a:t>Зловмисник може використовувати Netcat для передачі файлів зовні системи, не використовуючи для цього способи, доступні для контролю. У той час як використання FTP або Secure copy (scp) залишає сліди в системному журналі, </a:t>
            </a:r>
            <a:r>
              <a:rPr lang="uk-UA" sz="2800" kern="0" dirty="0" smtClean="0">
                <a:latin typeface="+mn-lt"/>
              </a:rPr>
              <a:t>NetСat </a:t>
            </a:r>
            <a:r>
              <a:rPr lang="uk-UA" sz="2800" kern="0" dirty="0">
                <a:latin typeface="+mn-lt"/>
              </a:rPr>
              <a:t>- ні. Коли зловмисник з'єднується з цим UDP-портом, то викрадає файл / etc / passwd, не залишаючи ніяких слідів (виключаючи випадок, коли в той же момент системний адміністратор виконає команду ps (статистика виконуваних процесів) або команду netstat).</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142875"/>
            <a:ext cx="8229600" cy="1139825"/>
          </a:xfrm>
        </p:spPr>
        <p:txBody>
          <a:bodyPr/>
          <a:lstStyle/>
          <a:p>
            <a:pPr eaLnBrk="1" hangingPunct="1"/>
            <a:r>
              <a:rPr lang="uk-UA" smtClean="0"/>
              <a:t>Встановлення пасток.</a:t>
            </a:r>
          </a:p>
        </p:txBody>
      </p:sp>
      <p:sp>
        <p:nvSpPr>
          <p:cNvPr id="3" name="Rectangle 3"/>
          <p:cNvSpPr txBox="1">
            <a:spLocks noChangeArrowheads="1"/>
          </p:cNvSpPr>
          <p:nvPr/>
        </p:nvSpPr>
        <p:spPr bwMode="auto">
          <a:xfrm>
            <a:off x="357158" y="785794"/>
            <a:ext cx="8229600" cy="4924425"/>
          </a:xfrm>
          <a:prstGeom prst="rect">
            <a:avLst/>
          </a:prstGeom>
          <a:noFill/>
          <a:ln w="9525">
            <a:noFill/>
            <a:miter lim="800000"/>
            <a:headEnd/>
            <a:tailEnd/>
          </a:ln>
        </p:spPr>
        <p:txBody>
          <a:bodyPr/>
          <a:lstStyle/>
          <a:p>
            <a:pPr marL="342900" indent="-342900" algn="just">
              <a:lnSpc>
                <a:spcPct val="80000"/>
              </a:lnSpc>
              <a:spcBef>
                <a:spcPct val="20000"/>
              </a:spcBef>
              <a:buFont typeface="Wingdings" pitchFamily="2" charset="2"/>
              <a:buNone/>
              <a:defRPr/>
            </a:pPr>
            <a:r>
              <a:rPr lang="uk-UA" sz="2600" kern="0" dirty="0">
                <a:latin typeface="+mn-lt"/>
              </a:rPr>
              <a:t>Запустивши примірник Netcat в режимі прослуховування портів, які найбільш часто перевіряються зловмисниками на предмет незахищеності, ви можете ввести зловмисника в оману, переконавши його, що ви робите щось, чого насправді немає. Якщо ви зробите це акуратно, то отримаєте можливість зловити зловмисника.</a:t>
            </a:r>
          </a:p>
          <a:p>
            <a:pPr marL="342900" indent="-342900" algn="just">
              <a:lnSpc>
                <a:spcPct val="80000"/>
              </a:lnSpc>
              <a:spcBef>
                <a:spcPct val="20000"/>
              </a:spcBef>
              <a:buFont typeface="Wingdings" pitchFamily="2" charset="2"/>
              <a:buNone/>
              <a:defRPr/>
            </a:pPr>
            <a:r>
              <a:rPr lang="uk-UA" sz="2600" kern="0" dirty="0">
                <a:latin typeface="+mn-lt"/>
              </a:rPr>
              <a:t>Ваш </a:t>
            </a:r>
            <a:r>
              <a:rPr lang="uk-UA" sz="2600" kern="0" dirty="0" err="1">
                <a:latin typeface="+mn-lt"/>
              </a:rPr>
              <a:t>скрипт</a:t>
            </a:r>
            <a:r>
              <a:rPr lang="uk-UA" sz="2600" kern="0" dirty="0">
                <a:latin typeface="+mn-lt"/>
              </a:rPr>
              <a:t> може передати на вихід все, що завгодно. Після завершення з'єднання (за допомогою команди EOF), скрипт повинен бути запущений заново тією ж командою </a:t>
            </a:r>
            <a:r>
              <a:rPr lang="uk-UA" sz="2600" kern="0" dirty="0" smtClean="0">
                <a:latin typeface="+mn-lt"/>
              </a:rPr>
              <a:t>NetСat</a:t>
            </a:r>
            <a:r>
              <a:rPr lang="uk-UA" sz="2600" kern="0" dirty="0">
                <a:latin typeface="+mn-lt"/>
              </a:rPr>
              <a:t>. Але якщо хтось став надто допитливим, ви можете затопити атакуючого будь-яким сміттям, яким вам тільки буде до душі. Якщо ж ви віддаєте перевагу бути </a:t>
            </a:r>
            <a:r>
              <a:rPr lang="uk-UA" sz="2600" kern="0" dirty="0" smtClean="0">
                <a:latin typeface="+mn-lt"/>
              </a:rPr>
              <a:t>більш мягким методам, </a:t>
            </a:r>
            <a:r>
              <a:rPr lang="uk-UA" sz="2600" kern="0" dirty="0">
                <a:latin typeface="+mn-lt"/>
              </a:rPr>
              <a:t>то можете просто записати IP-адреси, з яких відбувається атака, в файл traplog.txt</a:t>
            </a:r>
            <a:r>
              <a:rPr lang="uk-UA" sz="2400" kern="0" dirty="0">
                <a:latin typeface="+mn-lt"/>
              </a:rPr>
              <a:t>. </a:t>
            </a:r>
          </a:p>
          <a:p>
            <a:pPr marL="342900" indent="-342900" algn="just">
              <a:lnSpc>
                <a:spcPct val="80000"/>
              </a:lnSpc>
              <a:spcBef>
                <a:spcPct val="20000"/>
              </a:spcBef>
              <a:buFont typeface="Wingdings" pitchFamily="2" charset="2"/>
              <a:buNone/>
              <a:defRPr/>
            </a:pPr>
            <a:endParaRPr lang="uk-UA" sz="2400" kern="0" dirty="0">
              <a:latin typeface="+mn-lt"/>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00034" y="0"/>
            <a:ext cx="8229600" cy="642917"/>
          </a:xfrm>
        </p:spPr>
        <p:txBody>
          <a:bodyPr/>
          <a:lstStyle/>
          <a:p>
            <a:pPr eaLnBrk="1" hangingPunct="1"/>
            <a:r>
              <a:rPr lang="en-US" dirty="0" smtClean="0"/>
              <a:t>CRYPTCAT.</a:t>
            </a:r>
            <a:endParaRPr lang="uk-UA" dirty="0" smtClean="0"/>
          </a:p>
        </p:txBody>
      </p:sp>
      <p:sp>
        <p:nvSpPr>
          <p:cNvPr id="3" name="Rectangle 3"/>
          <p:cNvSpPr txBox="1">
            <a:spLocks noChangeArrowheads="1"/>
          </p:cNvSpPr>
          <p:nvPr/>
        </p:nvSpPr>
        <p:spPr bwMode="auto">
          <a:xfrm>
            <a:off x="0" y="642918"/>
            <a:ext cx="9036050" cy="5257800"/>
          </a:xfrm>
          <a:prstGeom prst="rect">
            <a:avLst/>
          </a:prstGeom>
          <a:noFill/>
          <a:ln w="9525">
            <a:noFill/>
            <a:miter lim="800000"/>
            <a:headEnd/>
            <a:tailEnd/>
          </a:ln>
        </p:spPr>
        <p:txBody>
          <a:bodyPr/>
          <a:lstStyle/>
          <a:p>
            <a:pPr marL="342900" indent="-342900" algn="just">
              <a:lnSpc>
                <a:spcPct val="80000"/>
              </a:lnSpc>
              <a:spcBef>
                <a:spcPct val="20000"/>
              </a:spcBef>
              <a:buFont typeface="Wingdings" pitchFamily="2" charset="2"/>
              <a:buNone/>
              <a:defRPr/>
            </a:pPr>
            <a:r>
              <a:rPr lang="uk-UA" sz="2600" kern="0" dirty="0" err="1">
                <a:latin typeface="+mn-lt"/>
              </a:rPr>
              <a:t>Cr</a:t>
            </a:r>
            <a:r>
              <a:rPr lang="en-US" sz="2600" kern="0" dirty="0">
                <a:latin typeface="+mn-lt"/>
              </a:rPr>
              <a:t>y</a:t>
            </a:r>
            <a:r>
              <a:rPr lang="uk-UA" sz="2600" kern="0" dirty="0" err="1">
                <a:latin typeface="+mn-lt"/>
              </a:rPr>
              <a:t>ptcat</a:t>
            </a:r>
            <a:r>
              <a:rPr lang="uk-UA" sz="2600" kern="0" dirty="0">
                <a:latin typeface="+mn-lt"/>
              </a:rPr>
              <a:t> - це всього лише співзвуччя, утворене </a:t>
            </a:r>
            <a:r>
              <a:rPr lang="uk-UA" sz="2600" kern="0" dirty="0" smtClean="0">
                <a:latin typeface="+mn-lt"/>
              </a:rPr>
              <a:t>з NetСat </a:t>
            </a:r>
            <a:r>
              <a:rPr lang="uk-UA" sz="2600" kern="0" dirty="0">
                <a:latin typeface="+mn-lt"/>
              </a:rPr>
              <a:t>з шифруванням (net cat with encryption). Тепер ви можете шифрувати створені конвеєри та проксі. Зловмисники можуть приховувати </a:t>
            </a:r>
            <a:r>
              <a:rPr lang="uk-UA" sz="2600" kern="0" dirty="0" smtClean="0">
                <a:latin typeface="+mn-lt"/>
              </a:rPr>
              <a:t>створюваний NetСat-трафік </a:t>
            </a:r>
            <a:r>
              <a:rPr lang="uk-UA" sz="2600" kern="0" dirty="0">
                <a:latin typeface="+mn-lt"/>
              </a:rPr>
              <a:t>так, що уважним системним адміністраторам знадобиться щось більше, ніж просто прослуховувати мережу, щоб зрозуміти, що відбувається.</a:t>
            </a:r>
          </a:p>
          <a:p>
            <a:pPr marL="342900" indent="-342900" algn="just">
              <a:lnSpc>
                <a:spcPct val="80000"/>
              </a:lnSpc>
              <a:spcBef>
                <a:spcPct val="20000"/>
              </a:spcBef>
              <a:buFont typeface="Wingdings" pitchFamily="2" charset="2"/>
              <a:buNone/>
              <a:defRPr/>
            </a:pPr>
            <a:r>
              <a:rPr lang="uk-UA" sz="2600" kern="0" dirty="0" err="1">
                <a:latin typeface="+mn-lt"/>
              </a:rPr>
              <a:t>Cryptcat</a:t>
            </a:r>
            <a:r>
              <a:rPr lang="uk-UA" sz="2600" kern="0" dirty="0">
                <a:latin typeface="+mn-lt"/>
              </a:rPr>
              <a:t> використовує розширену версію протоколу шифрування Twofish. Аргументи командного рядка в нього ті ж, що і у </a:t>
            </a:r>
            <a:r>
              <a:rPr lang="uk-UA" sz="2600" kern="0" dirty="0" smtClean="0">
                <a:latin typeface="+mn-lt"/>
              </a:rPr>
              <a:t>NetСat</a:t>
            </a:r>
            <a:r>
              <a:rPr lang="uk-UA" sz="2600" kern="0" dirty="0">
                <a:latin typeface="+mn-lt"/>
              </a:rPr>
              <a:t>. Очевидно, не найкраща думка використовувати </a:t>
            </a:r>
            <a:r>
              <a:rPr lang="uk-UA" sz="2600" kern="0" dirty="0" smtClean="0">
                <a:latin typeface="+mn-lt"/>
              </a:rPr>
              <a:t>CryptСat </a:t>
            </a:r>
            <a:r>
              <a:rPr lang="uk-UA" sz="2600" kern="0" dirty="0">
                <a:latin typeface="+mn-lt"/>
              </a:rPr>
              <a:t>для сканування портів або спроб з'єднання з системними службами, які не використовують той самий метод шифрування. Але при використанні </a:t>
            </a:r>
            <a:r>
              <a:rPr lang="uk-UA" sz="2600" kern="0" dirty="0" smtClean="0">
                <a:latin typeface="+mn-lt"/>
              </a:rPr>
              <a:t>NetСat </a:t>
            </a:r>
            <a:r>
              <a:rPr lang="uk-UA" sz="2600" kern="0" dirty="0">
                <a:latin typeface="+mn-lt"/>
              </a:rPr>
              <a:t>в режимі прослуховування на одному кінці, і ще одного для спроб з'єднання з ним, </a:t>
            </a:r>
            <a:r>
              <a:rPr lang="uk-UA" sz="2600" kern="0" dirty="0" smtClean="0">
                <a:latin typeface="+mn-lt"/>
              </a:rPr>
              <a:t>CryptСat </a:t>
            </a:r>
            <a:r>
              <a:rPr lang="uk-UA" sz="2600" kern="0" dirty="0">
                <a:latin typeface="+mn-lt"/>
              </a:rPr>
              <a:t>може запропонувати деякі зручності, пов'язані із забезпеченням безпеки з'єднання. </a:t>
            </a:r>
          </a:p>
          <a:p>
            <a:pPr marL="342900" indent="-342900" algn="just">
              <a:lnSpc>
                <a:spcPct val="80000"/>
              </a:lnSpc>
              <a:spcBef>
                <a:spcPct val="20000"/>
              </a:spcBef>
              <a:buFont typeface="Wingdings" pitchFamily="2" charset="2"/>
              <a:buNone/>
              <a:defRPr/>
            </a:pPr>
            <a:endParaRPr lang="uk-UA" sz="2400" kern="0" dirty="0">
              <a:latin typeface="+mn-lt"/>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500063" y="142875"/>
            <a:ext cx="8229600" cy="4530725"/>
          </a:xfrm>
          <a:prstGeom prst="rect">
            <a:avLst/>
          </a:prstGeom>
          <a:noFill/>
          <a:ln w="9525">
            <a:noFill/>
            <a:miter lim="800000"/>
            <a:headEnd/>
            <a:tailEnd/>
          </a:ln>
        </p:spPr>
        <p:txBody>
          <a:bodyPr/>
          <a:lstStyle/>
          <a:p>
            <a:pPr marL="342900" indent="-342900" algn="just">
              <a:lnSpc>
                <a:spcPct val="80000"/>
              </a:lnSpc>
              <a:spcBef>
                <a:spcPct val="20000"/>
              </a:spcBef>
              <a:buFont typeface="Wingdings" pitchFamily="2" charset="2"/>
              <a:buNone/>
              <a:defRPr/>
            </a:pPr>
            <a:r>
              <a:rPr lang="uk-UA" sz="2800" kern="0" dirty="0" err="1">
                <a:latin typeface="+mn-lt"/>
              </a:rPr>
              <a:t>Netcat</a:t>
            </a:r>
            <a:r>
              <a:rPr lang="uk-UA" sz="2800" kern="0" dirty="0">
                <a:latin typeface="+mn-lt"/>
              </a:rPr>
              <a:t> </a:t>
            </a:r>
            <a:r>
              <a:rPr lang="uk-UA" sz="2800" u="sng" kern="0" dirty="0">
                <a:latin typeface="+mn-lt"/>
              </a:rPr>
              <a:t>встановлює і підтримує</a:t>
            </a:r>
          </a:p>
          <a:p>
            <a:pPr marL="342900" indent="-342900" algn="just">
              <a:lnSpc>
                <a:spcPct val="80000"/>
              </a:lnSpc>
              <a:spcBef>
                <a:spcPct val="20000"/>
              </a:spcBef>
              <a:buFont typeface="Wingdings" pitchFamily="2" charset="2"/>
              <a:buNone/>
              <a:defRPr/>
            </a:pPr>
            <a:r>
              <a:rPr lang="uk-UA" sz="2800" kern="0" dirty="0">
                <a:latin typeface="+mn-lt"/>
              </a:rPr>
              <a:t>   </a:t>
            </a:r>
            <a:r>
              <a:rPr lang="uk-UA" sz="2800" b="1" kern="0" dirty="0">
                <a:solidFill>
                  <a:srgbClr val="0070C0"/>
                </a:solidFill>
                <a:latin typeface="+mn-lt"/>
              </a:rPr>
              <a:t>TCP</a:t>
            </a:r>
            <a:r>
              <a:rPr lang="uk-UA" sz="2800" kern="0" dirty="0">
                <a:latin typeface="+mn-lt"/>
              </a:rPr>
              <a:t> (Transmission Control Protocol) і</a:t>
            </a:r>
          </a:p>
          <a:p>
            <a:pPr marL="342900" indent="-342900" algn="just">
              <a:lnSpc>
                <a:spcPct val="80000"/>
              </a:lnSpc>
              <a:spcBef>
                <a:spcPct val="20000"/>
              </a:spcBef>
              <a:buFont typeface="Wingdings" pitchFamily="2" charset="2"/>
              <a:buNone/>
              <a:defRPr/>
            </a:pPr>
            <a:r>
              <a:rPr lang="uk-UA" sz="2800" kern="0" dirty="0">
                <a:latin typeface="+mn-lt"/>
              </a:rPr>
              <a:t>   </a:t>
            </a:r>
            <a:r>
              <a:rPr lang="en-US" sz="2800" b="1" kern="0" dirty="0">
                <a:solidFill>
                  <a:srgbClr val="0070C0"/>
                </a:solidFill>
                <a:latin typeface="+mn-lt"/>
              </a:rPr>
              <a:t>U</a:t>
            </a:r>
            <a:r>
              <a:rPr lang="uk-UA" sz="2800" b="1" kern="0" dirty="0">
                <a:solidFill>
                  <a:srgbClr val="0070C0"/>
                </a:solidFill>
                <a:latin typeface="+mn-lt"/>
              </a:rPr>
              <a:t>DP </a:t>
            </a:r>
            <a:r>
              <a:rPr lang="uk-UA" sz="2800" kern="0" dirty="0">
                <a:latin typeface="+mn-lt"/>
              </a:rPr>
              <a:t>(</a:t>
            </a:r>
            <a:r>
              <a:rPr lang="uk-UA" sz="2800" kern="0" dirty="0" err="1">
                <a:latin typeface="+mn-lt"/>
              </a:rPr>
              <a:t>User</a:t>
            </a:r>
            <a:r>
              <a:rPr lang="uk-UA" sz="2800" kern="0" dirty="0">
                <a:latin typeface="+mn-lt"/>
              </a:rPr>
              <a:t> </a:t>
            </a:r>
            <a:r>
              <a:rPr lang="uk-UA" sz="2800" kern="0" dirty="0" err="1">
                <a:latin typeface="+mn-lt"/>
              </a:rPr>
              <a:t>Datagram</a:t>
            </a:r>
            <a:r>
              <a:rPr lang="uk-UA" sz="2800" kern="0" dirty="0">
                <a:latin typeface="+mn-lt"/>
              </a:rPr>
              <a:t> </a:t>
            </a:r>
            <a:r>
              <a:rPr lang="uk-UA" sz="2800" kern="0" dirty="0" err="1">
                <a:latin typeface="+mn-lt"/>
              </a:rPr>
              <a:t>Protocol</a:t>
            </a:r>
            <a:r>
              <a:rPr lang="uk-UA" sz="2800" kern="0" dirty="0">
                <a:latin typeface="+mn-lt"/>
              </a:rPr>
              <a:t>) з'єднання,</a:t>
            </a:r>
          </a:p>
          <a:p>
            <a:pPr marL="342900" indent="-342900" algn="just">
              <a:lnSpc>
                <a:spcPct val="80000"/>
              </a:lnSpc>
              <a:spcBef>
                <a:spcPct val="20000"/>
              </a:spcBef>
              <a:buFont typeface="Wingdings" pitchFamily="2" charset="2"/>
              <a:buNone/>
              <a:defRPr/>
            </a:pPr>
            <a:r>
              <a:rPr lang="uk-UA" sz="2800" kern="0" dirty="0">
                <a:latin typeface="+mn-lt"/>
              </a:rPr>
              <a:t>   </a:t>
            </a:r>
            <a:r>
              <a:rPr lang="uk-UA" sz="2800" u="sng" kern="0" dirty="0">
                <a:latin typeface="+mn-lt"/>
              </a:rPr>
              <a:t>читає і записує дані </a:t>
            </a:r>
            <a:r>
              <a:rPr lang="uk-UA" sz="2800" kern="0" dirty="0">
                <a:latin typeface="+mn-lt"/>
              </a:rPr>
              <a:t>по цих з</a:t>
            </a:r>
            <a:r>
              <a:rPr lang="en-US" sz="2800" kern="0" dirty="0">
                <a:latin typeface="+mn-lt"/>
              </a:rPr>
              <a:t>’</a:t>
            </a:r>
            <a:r>
              <a:rPr lang="uk-UA" sz="2800" kern="0" dirty="0" smtClean="0">
                <a:latin typeface="+mn-lt"/>
              </a:rPr>
              <a:t>єднанням</a:t>
            </a:r>
            <a:br>
              <a:rPr lang="uk-UA" sz="2800" kern="0" dirty="0" smtClean="0">
                <a:latin typeface="+mn-lt"/>
              </a:rPr>
            </a:br>
            <a:r>
              <a:rPr lang="uk-UA" sz="2800" kern="0" dirty="0" smtClean="0">
                <a:latin typeface="+mn-lt"/>
              </a:rPr>
              <a:t>до </a:t>
            </a:r>
            <a:r>
              <a:rPr lang="uk-UA" sz="2800" kern="0" dirty="0">
                <a:latin typeface="+mn-lt"/>
              </a:rPr>
              <a:t>тих пір, поки вони не будуть закриті.</a:t>
            </a:r>
          </a:p>
          <a:p>
            <a:pPr marL="342900" indent="-342900" algn="just">
              <a:lnSpc>
                <a:spcPct val="80000"/>
              </a:lnSpc>
              <a:spcBef>
                <a:spcPct val="20000"/>
              </a:spcBef>
              <a:buFont typeface="Wingdings" pitchFamily="2" charset="2"/>
              <a:buNone/>
              <a:defRPr/>
            </a:pPr>
            <a:r>
              <a:rPr lang="uk-UA" sz="2800" kern="0" dirty="0">
                <a:latin typeface="+mn-lt"/>
              </a:rPr>
              <a:t>Це основа роботи мережної підсистеми TCP/IP, що дозволяє користувачам взаємодіяти по мережі за допомогою команд або скриптів з мережевими програмами та службами на прикладному рівні.</a:t>
            </a:r>
          </a:p>
          <a:p>
            <a:pPr marL="342900" indent="-342900" algn="just">
              <a:lnSpc>
                <a:spcPct val="80000"/>
              </a:lnSpc>
              <a:spcBef>
                <a:spcPct val="20000"/>
              </a:spcBef>
              <a:buFont typeface="Wingdings" pitchFamily="2" charset="2"/>
              <a:buNone/>
              <a:defRPr/>
            </a:pPr>
            <a:r>
              <a:rPr lang="uk-UA" sz="2800" kern="0" dirty="0">
                <a:latin typeface="+mn-lt"/>
              </a:rPr>
              <a:t>Програма дає можливість побачити пакети TCP і </a:t>
            </a:r>
            <a:r>
              <a:rPr lang="en-US" sz="2800" kern="0" dirty="0">
                <a:latin typeface="+mn-lt"/>
              </a:rPr>
              <a:t>U</a:t>
            </a:r>
            <a:r>
              <a:rPr lang="uk-UA" sz="2800" kern="0" dirty="0">
                <a:latin typeface="+mn-lt"/>
              </a:rPr>
              <a:t>DP даних до того, як вони будуть запаковані відповідно до протоколів більш високого рівня, такими як</a:t>
            </a:r>
          </a:p>
          <a:p>
            <a:pPr marL="342900" indent="-342900" algn="just">
              <a:lnSpc>
                <a:spcPct val="80000"/>
              </a:lnSpc>
              <a:spcBef>
                <a:spcPct val="20000"/>
              </a:spcBef>
              <a:buFont typeface="Wingdings" pitchFamily="2" charset="2"/>
              <a:buNone/>
              <a:defRPr/>
            </a:pPr>
            <a:r>
              <a:rPr lang="uk-UA" sz="2800" kern="0" dirty="0">
                <a:latin typeface="+mn-lt"/>
              </a:rPr>
              <a:t>   </a:t>
            </a:r>
            <a:r>
              <a:rPr lang="uk-UA" sz="2800" b="1" kern="0" dirty="0" smtClean="0">
                <a:solidFill>
                  <a:srgbClr val="0070C0"/>
                </a:solidFill>
                <a:latin typeface="+mn-lt"/>
              </a:rPr>
              <a:t>FTP</a:t>
            </a:r>
            <a:r>
              <a:rPr lang="uk-UA" sz="2800" kern="0" dirty="0" smtClean="0">
                <a:latin typeface="+mn-lt"/>
              </a:rPr>
              <a:t> </a:t>
            </a:r>
            <a:r>
              <a:rPr lang="uk-UA" sz="2800" kern="0" dirty="0">
                <a:latin typeface="+mn-lt"/>
              </a:rPr>
              <a:t>(File Transfer </a:t>
            </a:r>
            <a:r>
              <a:rPr lang="uk-UA" sz="2800" kern="0" dirty="0" err="1">
                <a:latin typeface="+mn-lt"/>
              </a:rPr>
              <a:t>Protocol</a:t>
            </a:r>
            <a:r>
              <a:rPr lang="uk-UA" sz="2800" kern="0" dirty="0">
                <a:latin typeface="+mn-lt"/>
              </a:rPr>
              <a:t>),</a:t>
            </a:r>
          </a:p>
          <a:p>
            <a:pPr marL="342900" indent="-342900" algn="just">
              <a:lnSpc>
                <a:spcPct val="80000"/>
              </a:lnSpc>
              <a:spcBef>
                <a:spcPct val="20000"/>
              </a:spcBef>
              <a:buFont typeface="Wingdings" pitchFamily="2" charset="2"/>
              <a:buNone/>
              <a:defRPr/>
            </a:pPr>
            <a:r>
              <a:rPr lang="uk-UA" sz="2800" kern="0" dirty="0">
                <a:latin typeface="+mn-lt"/>
              </a:rPr>
              <a:t>   </a:t>
            </a:r>
            <a:r>
              <a:rPr lang="uk-UA" sz="2800" b="1" kern="0" dirty="0">
                <a:solidFill>
                  <a:srgbClr val="0070C0"/>
                </a:solidFill>
                <a:latin typeface="+mn-lt"/>
              </a:rPr>
              <a:t>SMTP</a:t>
            </a:r>
            <a:r>
              <a:rPr lang="uk-UA" sz="2800" kern="0" dirty="0">
                <a:latin typeface="+mn-lt"/>
              </a:rPr>
              <a:t> (Simple Mail Transfer Protocol), або</a:t>
            </a:r>
          </a:p>
          <a:p>
            <a:pPr marL="342900" indent="-342900" algn="just">
              <a:lnSpc>
                <a:spcPct val="80000"/>
              </a:lnSpc>
              <a:spcBef>
                <a:spcPct val="20000"/>
              </a:spcBef>
              <a:buFont typeface="Wingdings" pitchFamily="2" charset="2"/>
              <a:buNone/>
              <a:defRPr/>
            </a:pPr>
            <a:r>
              <a:rPr lang="uk-UA" sz="2800" kern="0" dirty="0">
                <a:latin typeface="+mn-lt"/>
              </a:rPr>
              <a:t>   </a:t>
            </a:r>
            <a:r>
              <a:rPr lang="uk-UA" sz="2800" b="1" kern="0" dirty="0">
                <a:solidFill>
                  <a:srgbClr val="0070C0"/>
                </a:solidFill>
                <a:latin typeface="+mn-lt"/>
              </a:rPr>
              <a:t>HTTP</a:t>
            </a:r>
            <a:r>
              <a:rPr lang="uk-UA" sz="2800" kern="0" dirty="0">
                <a:latin typeface="+mn-lt"/>
              </a:rPr>
              <a:t> (Hypertext Transfer Protocol).</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428625" y="642938"/>
            <a:ext cx="8229600" cy="5000625"/>
          </a:xfrm>
        </p:spPr>
        <p:txBody>
          <a:bodyPr/>
          <a:lstStyle/>
          <a:p>
            <a:pPr eaLnBrk="1" hangingPunct="1">
              <a:lnSpc>
                <a:spcPct val="80000"/>
              </a:lnSpc>
              <a:buFontTx/>
              <a:buNone/>
            </a:pPr>
            <a:r>
              <a:rPr lang="ru-RU" sz="2800" dirty="0" smtClean="0"/>
              <a:t>В </a:t>
            </a:r>
            <a:r>
              <a:rPr lang="ru-RU" sz="2800" dirty="0" err="1" smtClean="0">
                <a:solidFill>
                  <a:srgbClr val="0070C0"/>
                </a:solidFill>
              </a:rPr>
              <a:t>Net</a:t>
            </a:r>
            <a:r>
              <a:rPr lang="en-US" sz="2800" dirty="0" smtClean="0">
                <a:solidFill>
                  <a:srgbClr val="0070C0"/>
                </a:solidFill>
              </a:rPr>
              <a:t>C</a:t>
            </a:r>
            <a:r>
              <a:rPr lang="ru-RU" sz="2800" dirty="0" err="1" smtClean="0">
                <a:solidFill>
                  <a:srgbClr val="0070C0"/>
                </a:solidFill>
              </a:rPr>
              <a:t>at</a:t>
            </a:r>
            <a:r>
              <a:rPr lang="ru-RU" sz="2800" dirty="0" smtClean="0"/>
              <a:t> </a:t>
            </a:r>
            <a:r>
              <a:rPr lang="ru-RU" sz="2800" dirty="0" err="1" smtClean="0"/>
              <a:t>немає</a:t>
            </a:r>
            <a:r>
              <a:rPr lang="ru-RU" sz="2800" dirty="0" smtClean="0"/>
              <a:t> </a:t>
            </a:r>
            <a:r>
              <a:rPr lang="ru-RU" sz="2800" dirty="0" err="1" smtClean="0"/>
              <a:t>графічного</a:t>
            </a:r>
            <a:r>
              <a:rPr lang="ru-RU" sz="2800" dirty="0" smtClean="0"/>
              <a:t> </a:t>
            </a:r>
            <a:r>
              <a:rPr lang="ru-RU" sz="2800" dirty="0" err="1" smtClean="0"/>
              <a:t>інтерфейсу</a:t>
            </a:r>
            <a:r>
              <a:rPr lang="ru-RU" sz="2800" dirty="0" smtClean="0"/>
              <a:t> </a:t>
            </a:r>
            <a:r>
              <a:rPr lang="ru-RU" sz="2800" dirty="0" err="1" smtClean="0"/>
              <a:t>користувача</a:t>
            </a:r>
            <a:r>
              <a:rPr lang="en-US" sz="2800" dirty="0" smtClean="0"/>
              <a:t> </a:t>
            </a:r>
            <a:r>
              <a:rPr lang="ru-RU" sz="2800" dirty="0" smtClean="0"/>
              <a:t> (GUI),</a:t>
            </a:r>
          </a:p>
          <a:p>
            <a:pPr eaLnBrk="1" hangingPunct="1">
              <a:lnSpc>
                <a:spcPct val="80000"/>
              </a:lnSpc>
              <a:buFontTx/>
              <a:buNone/>
            </a:pPr>
            <a:r>
              <a:rPr lang="ru-RU" sz="2800" dirty="0" smtClean="0"/>
              <a:t>     </a:t>
            </a:r>
            <a:r>
              <a:rPr lang="ru-RU" sz="2800" dirty="0" err="1" smtClean="0"/>
              <a:t>і</a:t>
            </a:r>
            <a:r>
              <a:rPr lang="ru-RU" sz="2800" dirty="0" smtClean="0"/>
              <a:t> не </a:t>
            </a:r>
            <a:r>
              <a:rPr lang="ru-RU" sz="2800" dirty="0" err="1" smtClean="0"/>
              <a:t>виводить</a:t>
            </a:r>
            <a:r>
              <a:rPr lang="ru-RU" sz="2800" dirty="0" smtClean="0"/>
              <a:t> дан</a:t>
            </a:r>
            <a:r>
              <a:rPr lang="uk-UA" sz="2800" dirty="0" smtClean="0"/>
              <a:t>і</a:t>
            </a:r>
            <a:r>
              <a:rPr lang="ru-RU" sz="2800" dirty="0" smtClean="0"/>
              <a:t> у </a:t>
            </a:r>
            <a:r>
              <a:rPr lang="ru-RU" sz="2800" dirty="0" err="1" smtClean="0"/>
              <a:t>вигляді</a:t>
            </a:r>
            <a:r>
              <a:rPr lang="ru-RU" sz="2800" dirty="0" smtClean="0"/>
              <a:t> красивого </a:t>
            </a:r>
            <a:r>
              <a:rPr lang="ru-RU" sz="2800" dirty="0" err="1" smtClean="0"/>
              <a:t>звіту</a:t>
            </a:r>
            <a:r>
              <a:rPr lang="ru-RU" sz="2800" dirty="0" smtClean="0"/>
              <a:t>.</a:t>
            </a:r>
          </a:p>
          <a:p>
            <a:pPr eaLnBrk="1" hangingPunct="1">
              <a:lnSpc>
                <a:spcPct val="80000"/>
              </a:lnSpc>
              <a:buFontTx/>
              <a:buNone/>
            </a:pPr>
            <a:endParaRPr lang="ru-RU" sz="2800" dirty="0" smtClean="0"/>
          </a:p>
          <a:p>
            <a:pPr eaLnBrk="1" hangingPunct="1">
              <a:lnSpc>
                <a:spcPct val="80000"/>
              </a:lnSpc>
              <a:buFontTx/>
              <a:buNone/>
            </a:pPr>
            <a:r>
              <a:rPr lang="ru-RU" sz="2800" dirty="0" smtClean="0"/>
              <a:t>    Але </a:t>
            </a:r>
            <a:r>
              <a:rPr lang="ru-RU" sz="2800" dirty="0" err="1" smtClean="0">
                <a:solidFill>
                  <a:srgbClr val="0070C0"/>
                </a:solidFill>
              </a:rPr>
              <a:t>Net</a:t>
            </a:r>
            <a:r>
              <a:rPr lang="en-US" sz="2800" dirty="0" smtClean="0">
                <a:solidFill>
                  <a:srgbClr val="0070C0"/>
                </a:solidFill>
              </a:rPr>
              <a:t>C</a:t>
            </a:r>
            <a:r>
              <a:rPr lang="ru-RU" sz="2800" dirty="0" err="1" smtClean="0">
                <a:solidFill>
                  <a:srgbClr val="0070C0"/>
                </a:solidFill>
              </a:rPr>
              <a:t>at</a:t>
            </a:r>
            <a:r>
              <a:rPr lang="ru-RU" sz="2800" dirty="0" smtClean="0"/>
              <a:t> </a:t>
            </a:r>
            <a:r>
              <a:rPr lang="ru-RU" sz="2800" dirty="0" err="1" smtClean="0"/>
              <a:t>працює</a:t>
            </a:r>
            <a:r>
              <a:rPr lang="ru-RU" sz="2800" dirty="0" smtClean="0"/>
              <a:t> на базовом</a:t>
            </a:r>
            <a:r>
              <a:rPr lang="uk-UA" sz="2800" dirty="0" smtClean="0"/>
              <a:t>у</a:t>
            </a:r>
            <a:r>
              <a:rPr lang="ru-RU" sz="2800" dirty="0" smtClean="0"/>
              <a:t> </a:t>
            </a:r>
            <a:r>
              <a:rPr lang="ru-RU" sz="2800" dirty="0" err="1" smtClean="0"/>
              <a:t>рівні</a:t>
            </a:r>
            <a:r>
              <a:rPr lang="ru-RU" sz="2800" dirty="0" smtClean="0"/>
              <a:t> - тому вона </a:t>
            </a:r>
            <a:r>
              <a:rPr lang="ru-RU" sz="2800" dirty="0" err="1" smtClean="0"/>
              <a:t>зручна</a:t>
            </a:r>
            <a:r>
              <a:rPr lang="ru-RU" sz="2800" dirty="0" smtClean="0"/>
              <a:t> для </a:t>
            </a:r>
            <a:r>
              <a:rPr lang="ru-RU" sz="2800" dirty="0" err="1" smtClean="0"/>
              <a:t>використання</a:t>
            </a:r>
            <a:r>
              <a:rPr lang="ru-RU" sz="2800" dirty="0" smtClean="0"/>
              <a:t> в </a:t>
            </a:r>
            <a:r>
              <a:rPr lang="ru-RU" sz="2800" dirty="0" err="1" smtClean="0"/>
              <a:t>багатьох</a:t>
            </a:r>
            <a:r>
              <a:rPr lang="ru-RU" sz="2800" dirty="0" smtClean="0"/>
              <a:t> </a:t>
            </a:r>
            <a:r>
              <a:rPr lang="ru-RU" sz="2800" dirty="0" err="1" smtClean="0"/>
              <a:t>ситуаціях</a:t>
            </a:r>
            <a:r>
              <a:rPr lang="ru-RU" sz="2800" dirty="0" smtClean="0"/>
              <a:t>.</a:t>
            </a:r>
          </a:p>
          <a:p>
            <a:pPr eaLnBrk="1" hangingPunct="1">
              <a:lnSpc>
                <a:spcPct val="80000"/>
              </a:lnSpc>
              <a:buFontTx/>
              <a:buNone/>
            </a:pPr>
            <a:endParaRPr lang="ru-RU" sz="2800" dirty="0" smtClean="0">
              <a:solidFill>
                <a:srgbClr val="0070C0"/>
              </a:solidFill>
            </a:endParaRPr>
          </a:p>
          <a:p>
            <a:pPr eaLnBrk="1" hangingPunct="1">
              <a:lnSpc>
                <a:spcPct val="80000"/>
              </a:lnSpc>
              <a:buFontTx/>
              <a:buNone/>
            </a:pPr>
            <a:r>
              <a:rPr lang="ru-RU" sz="2800" dirty="0" err="1" smtClean="0">
                <a:solidFill>
                  <a:srgbClr val="0070C0"/>
                </a:solidFill>
              </a:rPr>
              <a:t>Net</a:t>
            </a:r>
            <a:r>
              <a:rPr lang="en-US" sz="2800" dirty="0" smtClean="0">
                <a:solidFill>
                  <a:srgbClr val="0070C0"/>
                </a:solidFill>
              </a:rPr>
              <a:t>C</a:t>
            </a:r>
            <a:r>
              <a:rPr lang="ru-RU" sz="2800" dirty="0" err="1" smtClean="0">
                <a:solidFill>
                  <a:srgbClr val="0070C0"/>
                </a:solidFill>
              </a:rPr>
              <a:t>at</a:t>
            </a:r>
            <a:r>
              <a:rPr lang="ru-RU" sz="2800" dirty="0" smtClean="0"/>
              <a:t> повинна </a:t>
            </a:r>
            <a:r>
              <a:rPr lang="ru-RU" sz="2800" dirty="0" err="1" smtClean="0"/>
              <a:t>використовуватися</a:t>
            </a:r>
            <a:r>
              <a:rPr lang="ru-RU" sz="2800" dirty="0" smtClean="0"/>
              <a:t> в </a:t>
            </a:r>
            <a:r>
              <a:rPr lang="ru-RU" sz="2800" dirty="0" err="1" smtClean="0"/>
              <a:t>парі</a:t>
            </a:r>
            <a:r>
              <a:rPr lang="ru-RU" sz="2800" dirty="0" smtClean="0"/>
              <a:t> </a:t>
            </a:r>
            <a:r>
              <a:rPr lang="ru-RU" sz="2800" dirty="0" err="1" smtClean="0"/>
              <a:t>з</a:t>
            </a:r>
            <a:r>
              <a:rPr lang="ru-RU" sz="2800" dirty="0" smtClean="0"/>
              <a:t> </a:t>
            </a:r>
            <a:r>
              <a:rPr lang="ru-RU" sz="2800" dirty="0" err="1" smtClean="0"/>
              <a:t>іншими</a:t>
            </a:r>
            <a:r>
              <a:rPr lang="uk-UA" sz="2800" dirty="0" smtClean="0"/>
              <a:t> утилітами або</a:t>
            </a:r>
            <a:r>
              <a:rPr lang="ru-RU" sz="2800" dirty="0" smtClean="0"/>
              <a:t> </a:t>
            </a:r>
            <a:r>
              <a:rPr lang="ru-RU" sz="2800" dirty="0" err="1" smtClean="0"/>
              <a:t>програмам</a:t>
            </a:r>
            <a:r>
              <a:rPr lang="uk-UA" sz="2800" dirty="0" smtClean="0"/>
              <a:t>и при застосуванні</a:t>
            </a:r>
            <a:r>
              <a:rPr lang="ru-RU" sz="2800" dirty="0" smtClean="0"/>
              <a:t> </a:t>
            </a:r>
            <a:r>
              <a:rPr lang="ru-RU" sz="2800" dirty="0" err="1" smtClean="0"/>
              <a:t>певних</a:t>
            </a:r>
            <a:r>
              <a:rPr lang="ru-RU" sz="2800" dirty="0" smtClean="0"/>
              <a:t> </a:t>
            </a:r>
            <a:r>
              <a:rPr lang="ru-RU" sz="2800" dirty="0" err="1" smtClean="0"/>
              <a:t>технічних</a:t>
            </a:r>
            <a:r>
              <a:rPr lang="ru-RU" sz="2800" dirty="0" smtClean="0"/>
              <a:t> схем.</a:t>
            </a:r>
          </a:p>
          <a:p>
            <a:pPr eaLnBrk="1" hangingPunct="1">
              <a:lnSpc>
                <a:spcPct val="80000"/>
              </a:lnSpc>
              <a:buFontTx/>
              <a:buNone/>
            </a:pPr>
            <a:endParaRPr lang="ru-RU" sz="2800" dirty="0" smtClean="0"/>
          </a:p>
          <a:p>
            <a:pPr eaLnBrk="1" hangingPunct="1">
              <a:lnSpc>
                <a:spcPct val="80000"/>
              </a:lnSpc>
              <a:buFontTx/>
              <a:buNone/>
            </a:pPr>
            <a:r>
              <a:rPr lang="ru-RU" sz="2800" dirty="0" err="1" smtClean="0"/>
              <a:t>Керувати</a:t>
            </a:r>
            <a:r>
              <a:rPr lang="ru-RU" sz="2800" dirty="0" smtClean="0"/>
              <a:t> нею </a:t>
            </a:r>
            <a:r>
              <a:rPr lang="ru-RU" sz="2800" dirty="0" err="1" smtClean="0"/>
              <a:t>з</a:t>
            </a:r>
            <a:r>
              <a:rPr lang="ru-RU" sz="2800" dirty="0" smtClean="0"/>
              <a:t> </a:t>
            </a:r>
            <a:r>
              <a:rPr lang="ru-RU" sz="2800" dirty="0" err="1" smtClean="0"/>
              <a:t>командної</a:t>
            </a:r>
            <a:r>
              <a:rPr lang="ru-RU" sz="2800" dirty="0" smtClean="0"/>
              <a:t> </a:t>
            </a:r>
            <a:r>
              <a:rPr lang="ru-RU" sz="2800" dirty="0" err="1" smtClean="0"/>
              <a:t>стрічки</a:t>
            </a:r>
            <a:r>
              <a:rPr lang="ru-RU" sz="2800" dirty="0" smtClean="0"/>
              <a:t> </a:t>
            </a:r>
            <a:r>
              <a:rPr lang="ru-RU" sz="2800" dirty="0" err="1" smtClean="0"/>
              <a:t>досить</a:t>
            </a:r>
            <a:r>
              <a:rPr lang="ru-RU" sz="2800" dirty="0" smtClean="0"/>
              <a:t> </a:t>
            </a:r>
            <a:r>
              <a:rPr lang="ru-RU" sz="2800" dirty="0" err="1" smtClean="0"/>
              <a:t>незручно</a:t>
            </a:r>
            <a:r>
              <a:rPr lang="ru-RU" sz="2800" dirty="0" smtClean="0"/>
              <a:t>.</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500063" y="142875"/>
            <a:ext cx="8229600" cy="5183188"/>
          </a:xfrm>
        </p:spPr>
        <p:txBody>
          <a:bodyPr/>
          <a:lstStyle/>
          <a:p>
            <a:pPr eaLnBrk="1" hangingPunct="1">
              <a:lnSpc>
                <a:spcPct val="90000"/>
              </a:lnSpc>
              <a:buFontTx/>
              <a:buNone/>
            </a:pPr>
            <a:r>
              <a:rPr lang="en-US" sz="2800" dirty="0" smtClean="0"/>
              <a:t>	</a:t>
            </a:r>
            <a:r>
              <a:rPr lang="en-US" sz="2800" dirty="0" err="1" smtClean="0"/>
              <a:t>NetCat</a:t>
            </a:r>
            <a:r>
              <a:rPr lang="en-US" sz="2800" dirty="0" smtClean="0"/>
              <a:t> </a:t>
            </a:r>
            <a:r>
              <a:rPr lang="en-US" sz="2800" dirty="0" err="1" smtClean="0"/>
              <a:t>можна</a:t>
            </a:r>
            <a:r>
              <a:rPr lang="en-US" sz="2800" dirty="0" smtClean="0"/>
              <a:t> </a:t>
            </a:r>
            <a:r>
              <a:rPr lang="en-US" sz="2800" dirty="0" err="1" smtClean="0"/>
              <a:t>отримати</a:t>
            </a:r>
            <a:r>
              <a:rPr lang="en-US" sz="2800" dirty="0" smtClean="0"/>
              <a:t> з </a:t>
            </a:r>
            <a:r>
              <a:rPr lang="en-US" sz="2800" dirty="0" err="1" smtClean="0"/>
              <a:t>багатьох</a:t>
            </a:r>
            <a:r>
              <a:rPr lang="en-US" sz="2800" dirty="0" smtClean="0"/>
              <a:t> </a:t>
            </a:r>
            <a:r>
              <a:rPr lang="en-US" sz="2800" dirty="0" err="1" smtClean="0"/>
              <a:t>джерел</a:t>
            </a:r>
            <a:r>
              <a:rPr lang="en-US" sz="2800" dirty="0" smtClean="0"/>
              <a:t>, і </a:t>
            </a:r>
            <a:r>
              <a:rPr lang="en-US" sz="2800" dirty="0" err="1" smtClean="0"/>
              <a:t>кожен</a:t>
            </a:r>
            <a:r>
              <a:rPr lang="en-US" sz="2800" dirty="0" smtClean="0"/>
              <a:t> з </a:t>
            </a:r>
            <a:r>
              <a:rPr lang="en-US" sz="2800" dirty="0" err="1" smtClean="0"/>
              <a:t>безлічі</a:t>
            </a:r>
            <a:r>
              <a:rPr lang="en-US" sz="2800" dirty="0" smtClean="0"/>
              <a:t> </a:t>
            </a:r>
            <a:r>
              <a:rPr lang="en-US" sz="2800" dirty="0" err="1" smtClean="0"/>
              <a:t>дистрибутивів</a:t>
            </a:r>
            <a:r>
              <a:rPr lang="en-US" sz="2800" dirty="0" smtClean="0"/>
              <a:t> *nix </a:t>
            </a:r>
            <a:r>
              <a:rPr lang="uk-UA" sz="2800" dirty="0" smtClean="0"/>
              <a:t>містить </a:t>
            </a:r>
            <a:r>
              <a:rPr lang="en-US" sz="2800" dirty="0" err="1" smtClean="0"/>
              <a:t>вже</a:t>
            </a:r>
            <a:r>
              <a:rPr lang="en-US" sz="2800" dirty="0" smtClean="0"/>
              <a:t> </a:t>
            </a:r>
            <a:r>
              <a:rPr lang="en-US" sz="2800" dirty="0" err="1" smtClean="0"/>
              <a:t>готови</a:t>
            </a:r>
            <a:r>
              <a:rPr lang="uk-UA" sz="2800" dirty="0" smtClean="0"/>
              <a:t>й</a:t>
            </a:r>
            <a:r>
              <a:rPr lang="en-US" sz="2800" dirty="0" smtClean="0"/>
              <a:t> </a:t>
            </a:r>
            <a:r>
              <a:rPr lang="en-US" sz="2800" dirty="0" err="1" smtClean="0"/>
              <a:t>до</a:t>
            </a:r>
            <a:r>
              <a:rPr lang="en-US" sz="2800" dirty="0" smtClean="0"/>
              <a:t> </a:t>
            </a:r>
            <a:r>
              <a:rPr lang="en-US" sz="2800" dirty="0" err="1" smtClean="0"/>
              <a:t>роботи</a:t>
            </a:r>
            <a:r>
              <a:rPr lang="en-US" sz="2800" dirty="0" smtClean="0"/>
              <a:t> </a:t>
            </a:r>
            <a:r>
              <a:rPr lang="en-US" sz="2800" dirty="0" err="1" smtClean="0"/>
              <a:t>модул</a:t>
            </a:r>
            <a:r>
              <a:rPr lang="uk-UA" sz="2800" dirty="0" smtClean="0"/>
              <a:t>ь</a:t>
            </a:r>
            <a:r>
              <a:rPr lang="en-US" sz="2800" dirty="0" smtClean="0"/>
              <a:t> </a:t>
            </a:r>
            <a:r>
              <a:rPr lang="en-US" sz="2800" dirty="0" err="1" smtClean="0"/>
              <a:t>NetCat</a:t>
            </a:r>
            <a:endParaRPr lang="uk-UA" sz="2800" dirty="0" smtClean="0"/>
          </a:p>
          <a:p>
            <a:pPr eaLnBrk="1" hangingPunct="1">
              <a:lnSpc>
                <a:spcPct val="90000"/>
              </a:lnSpc>
              <a:buFontTx/>
              <a:buNone/>
            </a:pPr>
            <a:r>
              <a:rPr lang="uk-UA" sz="2800" dirty="0" smtClean="0"/>
              <a:t>   Можна</a:t>
            </a:r>
            <a:r>
              <a:rPr lang="en-US" sz="2800" dirty="0" smtClean="0"/>
              <a:t> </a:t>
            </a:r>
            <a:r>
              <a:rPr lang="en-US" sz="2800" dirty="0" err="1" smtClean="0"/>
              <a:t>завантажити</a:t>
            </a:r>
            <a:r>
              <a:rPr lang="en-US" sz="2800" dirty="0" smtClean="0"/>
              <a:t> </a:t>
            </a:r>
            <a:r>
              <a:rPr lang="en-US" sz="2800" dirty="0" err="1" smtClean="0"/>
              <a:t>вихідні</a:t>
            </a:r>
            <a:r>
              <a:rPr lang="en-US" sz="2800" dirty="0" smtClean="0"/>
              <a:t> </a:t>
            </a:r>
            <a:r>
              <a:rPr lang="en-US" sz="2800" dirty="0" err="1" smtClean="0"/>
              <a:t>тексти</a:t>
            </a:r>
            <a:r>
              <a:rPr lang="en-US" sz="2800" dirty="0" smtClean="0"/>
              <a:t> </a:t>
            </a:r>
            <a:r>
              <a:rPr lang="en-US" sz="2800" dirty="0" err="1" smtClean="0"/>
              <a:t>цієї</a:t>
            </a:r>
            <a:r>
              <a:rPr lang="en-US" sz="2800" dirty="0" smtClean="0"/>
              <a:t> </a:t>
            </a:r>
            <a:r>
              <a:rPr lang="en-US" sz="2800" dirty="0" err="1" smtClean="0"/>
              <a:t>програми</a:t>
            </a:r>
            <a:r>
              <a:rPr lang="en-US" sz="2800" dirty="0" smtClean="0"/>
              <a:t> і </a:t>
            </a:r>
            <a:r>
              <a:rPr lang="uk-UA" sz="2800" dirty="0" smtClean="0"/>
              <a:t>відкомпілювати </a:t>
            </a:r>
            <a:r>
              <a:rPr lang="en-US" sz="2800" dirty="0" err="1" smtClean="0"/>
              <a:t>її</a:t>
            </a:r>
            <a:r>
              <a:rPr lang="en-US" sz="2800" dirty="0" smtClean="0"/>
              <a:t> </a:t>
            </a:r>
            <a:r>
              <a:rPr lang="en-US" sz="2800" dirty="0" err="1" smtClean="0"/>
              <a:t>самостійно</a:t>
            </a:r>
            <a:r>
              <a:rPr lang="en-US" sz="2800" dirty="0" smtClean="0"/>
              <a:t>.</a:t>
            </a:r>
            <a:endParaRPr lang="uk-UA" sz="2800" dirty="0" smtClean="0"/>
          </a:p>
          <a:p>
            <a:pPr eaLnBrk="1" hangingPunct="1">
              <a:lnSpc>
                <a:spcPct val="90000"/>
              </a:lnSpc>
              <a:buFontTx/>
              <a:buNone/>
            </a:pPr>
            <a:r>
              <a:rPr lang="uk-UA" sz="2800" dirty="0" smtClean="0"/>
              <a:t>   </a:t>
            </a:r>
            <a:r>
              <a:rPr lang="en-US" sz="2800" dirty="0" err="1" smtClean="0"/>
              <a:t>За</a:t>
            </a:r>
            <a:r>
              <a:rPr lang="en-US" sz="2800" dirty="0" smtClean="0"/>
              <a:t> </a:t>
            </a:r>
            <a:r>
              <a:rPr lang="en-US" sz="2800" dirty="0" err="1" smtClean="0"/>
              <a:t>умовчанням</a:t>
            </a:r>
            <a:r>
              <a:rPr lang="en-US" sz="2800" dirty="0" smtClean="0"/>
              <a:t>, </a:t>
            </a:r>
            <a:r>
              <a:rPr lang="en-US" sz="2800" dirty="0" err="1" smtClean="0"/>
              <a:t>NetCat</a:t>
            </a:r>
            <a:r>
              <a:rPr lang="en-US" sz="2800" dirty="0" smtClean="0"/>
              <a:t> </a:t>
            </a:r>
            <a:r>
              <a:rPr lang="uk-UA" sz="2800" dirty="0" smtClean="0"/>
              <a:t>скомпільований</a:t>
            </a:r>
            <a:r>
              <a:rPr lang="en-US" sz="2800" dirty="0" smtClean="0"/>
              <a:t> з </a:t>
            </a:r>
            <a:r>
              <a:rPr lang="en-US" sz="2800" dirty="0" err="1" smtClean="0"/>
              <a:t>менш</a:t>
            </a:r>
            <a:r>
              <a:rPr lang="uk-UA" sz="2800" dirty="0" err="1" smtClean="0"/>
              <a:t>ою</a:t>
            </a:r>
            <a:r>
              <a:rPr lang="en-US" sz="2800" dirty="0" smtClean="0"/>
              <a:t>, </a:t>
            </a:r>
            <a:r>
              <a:rPr lang="en-US" sz="2800" dirty="0" err="1" smtClean="0"/>
              <a:t>ніж</a:t>
            </a:r>
            <a:r>
              <a:rPr lang="en-US" sz="2800" dirty="0" smtClean="0"/>
              <a:t> </a:t>
            </a:r>
            <a:r>
              <a:rPr lang="en-US" sz="2800" dirty="0" err="1" smtClean="0"/>
              <a:t>це</a:t>
            </a:r>
            <a:r>
              <a:rPr lang="en-US" sz="2800" dirty="0" smtClean="0"/>
              <a:t> </a:t>
            </a:r>
            <a:r>
              <a:rPr lang="uk-UA" sz="2800" dirty="0" smtClean="0"/>
              <a:t>б х</a:t>
            </a:r>
            <a:r>
              <a:rPr lang="en-US" sz="2800" dirty="0" err="1" smtClean="0"/>
              <a:t>отілося</a:t>
            </a:r>
            <a:r>
              <a:rPr lang="en-US" sz="2800" dirty="0" smtClean="0"/>
              <a:t>, </a:t>
            </a:r>
            <a:r>
              <a:rPr lang="en-US" sz="2800" dirty="0" err="1" smtClean="0"/>
              <a:t>кількістю</a:t>
            </a:r>
            <a:r>
              <a:rPr lang="en-US" sz="2800" dirty="0" smtClean="0"/>
              <a:t> </a:t>
            </a:r>
            <a:r>
              <a:rPr lang="en-US" sz="2800" dirty="0" err="1" smtClean="0"/>
              <a:t>опцій</a:t>
            </a:r>
            <a:r>
              <a:rPr lang="en-US" sz="2800" dirty="0" smtClean="0"/>
              <a:t>. </a:t>
            </a:r>
            <a:r>
              <a:rPr lang="en-US" sz="2800" dirty="0" err="1" smtClean="0"/>
              <a:t>Завантаживши</a:t>
            </a:r>
            <a:r>
              <a:rPr lang="en-US" sz="2800" dirty="0" smtClean="0"/>
              <a:t> </a:t>
            </a:r>
            <a:r>
              <a:rPr lang="uk-UA" sz="2800" dirty="0" smtClean="0"/>
              <a:t>вихідні</a:t>
            </a:r>
            <a:r>
              <a:rPr lang="en-US" sz="2800" dirty="0" smtClean="0"/>
              <a:t> </a:t>
            </a:r>
            <a:r>
              <a:rPr lang="en-US" sz="2800" dirty="0" err="1" smtClean="0"/>
              <a:t>тексти</a:t>
            </a:r>
            <a:r>
              <a:rPr lang="en-US" sz="2800" dirty="0" smtClean="0"/>
              <a:t> і </a:t>
            </a:r>
            <a:r>
              <a:rPr lang="en-US" sz="2800" dirty="0" err="1" smtClean="0"/>
              <a:t>скомпілювавши</a:t>
            </a:r>
            <a:r>
              <a:rPr lang="en-US" sz="2800" dirty="0" smtClean="0"/>
              <a:t> </a:t>
            </a:r>
            <a:r>
              <a:rPr lang="en-US" sz="2800" dirty="0" err="1" smtClean="0"/>
              <a:t>їх</a:t>
            </a:r>
            <a:r>
              <a:rPr lang="en-US" sz="2800" dirty="0" smtClean="0"/>
              <a:t> </a:t>
            </a:r>
            <a:r>
              <a:rPr lang="en-US" sz="2800" dirty="0" err="1" smtClean="0"/>
              <a:t>самостійно</a:t>
            </a:r>
            <a:r>
              <a:rPr lang="en-US" sz="2800" dirty="0" smtClean="0"/>
              <a:t>, </a:t>
            </a:r>
            <a:r>
              <a:rPr lang="en-US" sz="2800" dirty="0" err="1" smtClean="0"/>
              <a:t>ви</a:t>
            </a:r>
            <a:r>
              <a:rPr lang="en-US" sz="2800" dirty="0" smtClean="0"/>
              <a:t> </a:t>
            </a:r>
            <a:r>
              <a:rPr lang="en-US" sz="2800" dirty="0" err="1" smtClean="0"/>
              <a:t>зможете</a:t>
            </a:r>
            <a:r>
              <a:rPr lang="en-US" sz="2800" dirty="0" smtClean="0"/>
              <a:t> </a:t>
            </a:r>
            <a:r>
              <a:rPr lang="en-US" sz="2800" dirty="0" err="1" smtClean="0"/>
              <a:t>повністю</a:t>
            </a:r>
            <a:r>
              <a:rPr lang="en-US" sz="2800" dirty="0" smtClean="0"/>
              <a:t> </a:t>
            </a:r>
            <a:r>
              <a:rPr lang="en-US" sz="2800" dirty="0" err="1" smtClean="0"/>
              <a:t>проконтролювати</a:t>
            </a:r>
            <a:r>
              <a:rPr lang="en-US" sz="2800" dirty="0" smtClean="0"/>
              <a:t> </a:t>
            </a:r>
            <a:r>
              <a:rPr lang="en-US" sz="2800" dirty="0" err="1" smtClean="0"/>
              <a:t>які</a:t>
            </a:r>
            <a:r>
              <a:rPr lang="en-US" sz="2800" dirty="0" smtClean="0"/>
              <a:t> </a:t>
            </a:r>
            <a:r>
              <a:rPr lang="en-US" sz="2800" dirty="0" err="1" smtClean="0"/>
              <a:t>можливості</a:t>
            </a:r>
            <a:r>
              <a:rPr lang="en-US" sz="2800" dirty="0" smtClean="0"/>
              <a:t> Net</a:t>
            </a:r>
            <a:r>
              <a:rPr lang="uk-UA" sz="2800" dirty="0" smtClean="0"/>
              <a:t>С</a:t>
            </a:r>
            <a:r>
              <a:rPr lang="en-US" sz="2800" dirty="0" smtClean="0"/>
              <a:t>at </a:t>
            </a:r>
            <a:r>
              <a:rPr lang="en-US" sz="2800" dirty="0" err="1" smtClean="0"/>
              <a:t>будуть</a:t>
            </a:r>
            <a:r>
              <a:rPr lang="en-US" sz="2800" dirty="0" smtClean="0"/>
              <a:t> у </a:t>
            </a:r>
            <a:r>
              <a:rPr lang="en-US" sz="2800" dirty="0" err="1" smtClean="0"/>
              <a:t>ваш</a:t>
            </a:r>
            <a:r>
              <a:rPr lang="uk-UA" sz="2800" dirty="0" smtClean="0"/>
              <a:t>о</a:t>
            </a:r>
            <a:r>
              <a:rPr lang="en-US" sz="2800" dirty="0" smtClean="0"/>
              <a:t>м</a:t>
            </a:r>
            <a:r>
              <a:rPr lang="uk-UA" sz="2800" dirty="0" smtClean="0"/>
              <a:t>у</a:t>
            </a:r>
            <a:r>
              <a:rPr lang="en-US" sz="2800" dirty="0" smtClean="0"/>
              <a:t> </a:t>
            </a:r>
            <a:r>
              <a:rPr lang="en-US" sz="2800" dirty="0" err="1" smtClean="0"/>
              <a:t>розпорядженні</a:t>
            </a:r>
            <a:r>
              <a:rPr lang="en-US" sz="2800" dirty="0" smtClean="0"/>
              <a:t>.</a:t>
            </a:r>
            <a:endParaRPr lang="uk-UA" sz="2800" dirty="0" smtClean="0"/>
          </a:p>
          <a:p>
            <a:pPr eaLnBrk="1" hangingPunct="1">
              <a:lnSpc>
                <a:spcPct val="90000"/>
              </a:lnSpc>
              <a:buFontTx/>
              <a:buNone/>
            </a:pPr>
            <a:r>
              <a:rPr lang="uk-UA" sz="2800" dirty="0" smtClean="0"/>
              <a:t>Деякі опції при самостійній компіляції компіляції:</a:t>
            </a:r>
          </a:p>
          <a:p>
            <a:pPr eaLnBrk="1" hangingPunct="1">
              <a:lnSpc>
                <a:spcPct val="90000"/>
              </a:lnSpc>
              <a:buFontTx/>
              <a:buNone/>
            </a:pPr>
            <a:r>
              <a:rPr lang="en-GB" sz="2800" b="1" dirty="0" smtClean="0"/>
              <a:t>GAPING_SECURITY_HOLE </a:t>
            </a:r>
            <a:r>
              <a:rPr lang="en-GB" sz="2800" dirty="0" smtClean="0"/>
              <a:t>(</a:t>
            </a:r>
            <a:r>
              <a:rPr lang="uk-UA" sz="2800" dirty="0" smtClean="0"/>
              <a:t>"</a:t>
            </a:r>
            <a:r>
              <a:rPr lang="ru-RU" sz="2800" dirty="0" err="1" smtClean="0"/>
              <a:t>відкрита</a:t>
            </a:r>
            <a:r>
              <a:rPr lang="ru-RU" sz="2800" dirty="0" smtClean="0"/>
              <a:t> </a:t>
            </a:r>
            <a:r>
              <a:rPr lang="ru-RU" sz="2800" dirty="0" err="1" smtClean="0"/>
              <a:t>дірка</a:t>
            </a:r>
            <a:r>
              <a:rPr lang="ru-RU" sz="2800" dirty="0" smtClean="0"/>
              <a:t> </a:t>
            </a:r>
            <a:r>
              <a:rPr lang="ru-RU" sz="2800" dirty="0" err="1" smtClean="0"/>
              <a:t>безпеки</a:t>
            </a:r>
            <a:r>
              <a:rPr lang="en-GB" sz="2800" dirty="0" smtClean="0"/>
              <a:t>“)</a:t>
            </a:r>
            <a:r>
              <a:rPr lang="uk-UA" sz="2800" dirty="0" smtClean="0"/>
              <a:t> - можливість</a:t>
            </a:r>
            <a:r>
              <a:rPr lang="ru-RU" sz="2800" dirty="0" smtClean="0"/>
              <a:t> </a:t>
            </a:r>
            <a:r>
              <a:rPr lang="ru-RU" sz="2800" dirty="0" err="1" smtClean="0"/>
              <a:t>віддаленого</a:t>
            </a:r>
            <a:r>
              <a:rPr lang="ru-RU" sz="2800" dirty="0" smtClean="0"/>
              <a:t> запуску </a:t>
            </a:r>
            <a:r>
              <a:rPr lang="ru-RU" sz="2800" dirty="0" err="1" smtClean="0"/>
              <a:t>деяких</a:t>
            </a:r>
            <a:r>
              <a:rPr lang="ru-RU" sz="2800" dirty="0" smtClean="0"/>
              <a:t> команд (напр. </a:t>
            </a:r>
            <a:r>
              <a:rPr lang="uk-UA" sz="2800" dirty="0" smtClean="0"/>
              <a:t>О</a:t>
            </a:r>
            <a:r>
              <a:rPr lang="ru-RU" sz="2800" dirty="0" smtClean="0"/>
              <a:t>болонки – </a:t>
            </a:r>
            <a:r>
              <a:rPr lang="en-US" sz="2800" dirty="0" smtClean="0"/>
              <a:t>shell)</a:t>
            </a:r>
            <a:r>
              <a:rPr lang="ru-RU" sz="2800" dirty="0" smtClean="0"/>
              <a:t> </a:t>
            </a:r>
            <a:endParaRPr lang="uk-UA" sz="2800" b="1" dirty="0" smtClean="0"/>
          </a:p>
          <a:p>
            <a:pPr eaLnBrk="1" hangingPunct="1">
              <a:lnSpc>
                <a:spcPct val="90000"/>
              </a:lnSpc>
              <a:buFontTx/>
              <a:buNone/>
            </a:pPr>
            <a:r>
              <a:rPr lang="ru-RU" sz="2800" b="1" dirty="0" smtClean="0"/>
              <a:t>							TELNET </a:t>
            </a:r>
            <a:endParaRPr lang="ru-RU" sz="2800"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b="1" smtClean="0"/>
              <a:t>Командн</a:t>
            </a:r>
            <a:r>
              <a:rPr lang="uk-UA" b="1" smtClean="0"/>
              <a:t>а</a:t>
            </a:r>
            <a:r>
              <a:rPr lang="en-US" b="1" smtClean="0"/>
              <a:t> </a:t>
            </a:r>
            <a:r>
              <a:rPr lang="uk-UA" b="1" smtClean="0"/>
              <a:t>стрічка</a:t>
            </a:r>
            <a:endParaRPr lang="ru-RU" b="1" smtClean="0"/>
          </a:p>
        </p:txBody>
      </p:sp>
      <p:sp>
        <p:nvSpPr>
          <p:cNvPr id="6147" name="Rectangle 3"/>
          <p:cNvSpPr>
            <a:spLocks noGrp="1" noChangeArrowheads="1"/>
          </p:cNvSpPr>
          <p:nvPr>
            <p:ph type="body" idx="1"/>
          </p:nvPr>
        </p:nvSpPr>
        <p:spPr>
          <a:xfrm>
            <a:off x="539750" y="1643063"/>
            <a:ext cx="8229600" cy="4997450"/>
          </a:xfrm>
        </p:spPr>
        <p:txBody>
          <a:bodyPr/>
          <a:lstStyle/>
          <a:p>
            <a:pPr eaLnBrk="1" hangingPunct="1">
              <a:buFontTx/>
              <a:buNone/>
            </a:pPr>
            <a:r>
              <a:rPr lang="ru-RU" b="1" dirty="0" err="1" smtClean="0"/>
              <a:t>nc</a:t>
            </a:r>
            <a:r>
              <a:rPr lang="ru-RU" b="1" dirty="0" smtClean="0"/>
              <a:t> </a:t>
            </a:r>
            <a:r>
              <a:rPr lang="ru-RU" dirty="0" smtClean="0"/>
              <a:t>[</a:t>
            </a:r>
            <a:r>
              <a:rPr lang="ru-RU" dirty="0" err="1" smtClean="0"/>
              <a:t>options</a:t>
            </a:r>
            <a:r>
              <a:rPr lang="ru-RU" dirty="0" smtClean="0"/>
              <a:t>] </a:t>
            </a:r>
            <a:r>
              <a:rPr lang="ru-RU" dirty="0" err="1" smtClean="0"/>
              <a:t>host</a:t>
            </a:r>
            <a:r>
              <a:rPr lang="ru-RU" dirty="0" smtClean="0"/>
              <a:t> </a:t>
            </a:r>
            <a:r>
              <a:rPr lang="ru-RU" dirty="0" err="1" smtClean="0"/>
              <a:t>ports</a:t>
            </a:r>
            <a:r>
              <a:rPr lang="ru-RU" b="1" dirty="0" smtClean="0"/>
              <a:t> </a:t>
            </a:r>
          </a:p>
          <a:p>
            <a:pPr eaLnBrk="1" hangingPunct="1">
              <a:buFontTx/>
              <a:buNone/>
            </a:pPr>
            <a:endParaRPr lang="ru-RU" b="1" dirty="0" smtClean="0"/>
          </a:p>
          <a:p>
            <a:pPr eaLnBrk="1" hangingPunct="1">
              <a:buFontTx/>
              <a:buNone/>
            </a:pPr>
            <a:r>
              <a:rPr lang="en-US" dirty="0" err="1" smtClean="0"/>
              <a:t>де</a:t>
            </a:r>
            <a:r>
              <a:rPr lang="en-US" dirty="0" smtClean="0"/>
              <a:t> host -</a:t>
            </a:r>
            <a:r>
              <a:rPr lang="en-US" dirty="0" err="1" smtClean="0"/>
              <a:t>імя</a:t>
            </a:r>
            <a:r>
              <a:rPr lang="en-US" dirty="0" smtClean="0"/>
              <a:t> </a:t>
            </a:r>
            <a:r>
              <a:rPr lang="en-US" dirty="0" err="1" smtClean="0"/>
              <a:t>хоста</a:t>
            </a:r>
            <a:r>
              <a:rPr lang="en-US" dirty="0" smtClean="0"/>
              <a:t> </a:t>
            </a:r>
            <a:r>
              <a:rPr lang="en-US" dirty="0" err="1" smtClean="0"/>
              <a:t>або</a:t>
            </a:r>
            <a:r>
              <a:rPr lang="en-US" dirty="0" smtClean="0"/>
              <a:t> </a:t>
            </a:r>
            <a:r>
              <a:rPr lang="en-US" dirty="0" err="1" smtClean="0"/>
              <a:t>його</a:t>
            </a:r>
            <a:r>
              <a:rPr lang="en-US" dirty="0" smtClean="0"/>
              <a:t> IP-</a:t>
            </a:r>
            <a:r>
              <a:rPr lang="en-US" dirty="0" err="1" smtClean="0"/>
              <a:t>адреса</a:t>
            </a:r>
            <a:r>
              <a:rPr lang="en-US" dirty="0" smtClean="0"/>
              <a:t> </a:t>
            </a:r>
            <a:r>
              <a:rPr lang="en-US" dirty="0" err="1" smtClean="0"/>
              <a:t>для</a:t>
            </a:r>
            <a:r>
              <a:rPr lang="en-US" dirty="0" smtClean="0"/>
              <a:t> </a:t>
            </a:r>
            <a:r>
              <a:rPr lang="en-US" dirty="0" err="1" smtClean="0"/>
              <a:t>пошуку</a:t>
            </a:r>
            <a:r>
              <a:rPr lang="en-US" dirty="0" smtClean="0"/>
              <a:t>,</a:t>
            </a:r>
          </a:p>
          <a:p>
            <a:pPr eaLnBrk="1" hangingPunct="1">
              <a:buFontTx/>
              <a:buNone/>
            </a:pPr>
            <a:endParaRPr lang="uk-UA" dirty="0" smtClean="0"/>
          </a:p>
          <a:p>
            <a:pPr eaLnBrk="1" hangingPunct="1">
              <a:buFontTx/>
              <a:buNone/>
            </a:pPr>
            <a:r>
              <a:rPr lang="en-US" dirty="0" smtClean="0"/>
              <a:t>а ports — </a:t>
            </a:r>
            <a:r>
              <a:rPr lang="en-US" dirty="0" err="1" smtClean="0"/>
              <a:t>це</a:t>
            </a:r>
            <a:r>
              <a:rPr lang="en-US" dirty="0" smtClean="0"/>
              <a:t> </a:t>
            </a:r>
            <a:r>
              <a:rPr lang="en-US" dirty="0" err="1" smtClean="0"/>
              <a:t>або</a:t>
            </a:r>
            <a:r>
              <a:rPr lang="en-US" dirty="0" smtClean="0"/>
              <a:t> </a:t>
            </a:r>
            <a:r>
              <a:rPr lang="en-US" dirty="0" err="1" smtClean="0"/>
              <a:t>номер</a:t>
            </a:r>
            <a:r>
              <a:rPr lang="en-US" dirty="0" smtClean="0"/>
              <a:t> </a:t>
            </a:r>
            <a:r>
              <a:rPr lang="en-US" dirty="0" err="1" smtClean="0"/>
              <a:t>порту</a:t>
            </a:r>
            <a:r>
              <a:rPr lang="en-US" dirty="0" smtClean="0"/>
              <a:t>,</a:t>
            </a:r>
            <a:r>
              <a:rPr lang="uk-UA" dirty="0" smtClean="0"/>
              <a:t/>
            </a:r>
            <a:br>
              <a:rPr lang="uk-UA" dirty="0" smtClean="0"/>
            </a:br>
            <a:r>
              <a:rPr lang="en-US" dirty="0" err="1" smtClean="0"/>
              <a:t>або</a:t>
            </a:r>
            <a:r>
              <a:rPr lang="en-US" dirty="0" smtClean="0"/>
              <a:t> </a:t>
            </a:r>
            <a:r>
              <a:rPr lang="en-US" dirty="0" err="1" smtClean="0"/>
              <a:t>діапазон</a:t>
            </a:r>
            <a:r>
              <a:rPr lang="en-US" dirty="0" smtClean="0"/>
              <a:t> </a:t>
            </a:r>
            <a:r>
              <a:rPr lang="en-US" dirty="0" err="1" smtClean="0"/>
              <a:t>номерів</a:t>
            </a:r>
            <a:r>
              <a:rPr lang="en-US" dirty="0" smtClean="0"/>
              <a:t> </a:t>
            </a:r>
            <a:r>
              <a:rPr lang="en-US" dirty="0" err="1" smtClean="0"/>
              <a:t>портів</a:t>
            </a:r>
            <a:r>
              <a:rPr lang="en-US" dirty="0" smtClean="0"/>
              <a:t>,</a:t>
            </a:r>
            <a:r>
              <a:rPr lang="uk-UA" dirty="0" smtClean="0"/>
              <a:t/>
            </a:r>
            <a:br>
              <a:rPr lang="uk-UA" dirty="0" smtClean="0"/>
            </a:br>
            <a:r>
              <a:rPr lang="en-US" dirty="0" err="1" smtClean="0"/>
              <a:t>або</a:t>
            </a:r>
            <a:r>
              <a:rPr lang="en-US" dirty="0" smtClean="0"/>
              <a:t> </a:t>
            </a:r>
            <a:r>
              <a:rPr lang="en-US" dirty="0" err="1" smtClean="0"/>
              <a:t>декілька</a:t>
            </a:r>
            <a:r>
              <a:rPr lang="en-US" dirty="0" smtClean="0"/>
              <a:t> </a:t>
            </a:r>
            <a:r>
              <a:rPr lang="en-US" dirty="0" err="1" smtClean="0"/>
              <a:t>номерів</a:t>
            </a:r>
            <a:r>
              <a:rPr lang="en-US" dirty="0" smtClean="0"/>
              <a:t> </a:t>
            </a:r>
            <a:r>
              <a:rPr lang="en-US" dirty="0" err="1" smtClean="0"/>
              <a:t>портів</a:t>
            </a:r>
            <a:r>
              <a:rPr lang="en-US" dirty="0" smtClean="0"/>
              <a:t> </a:t>
            </a:r>
            <a:r>
              <a:rPr lang="en-US" dirty="0" err="1" smtClean="0"/>
              <a:t>розділених</a:t>
            </a:r>
            <a:r>
              <a:rPr lang="en-US" dirty="0" smtClean="0"/>
              <a:t> </a:t>
            </a:r>
            <a:r>
              <a:rPr lang="en-US" dirty="0" err="1" smtClean="0"/>
              <a:t>про</a:t>
            </a:r>
            <a:r>
              <a:rPr lang="uk-UA" dirty="0" err="1" smtClean="0"/>
              <a:t>білами</a:t>
            </a:r>
            <a:r>
              <a:rPr lang="en-US" dirty="0" smtClean="0"/>
              <a:t>.</a:t>
            </a:r>
            <a:endParaRPr lang="ru-RU" dirty="0"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457200" y="831863"/>
            <a:ext cx="8229600" cy="4525963"/>
          </a:xfrm>
        </p:spPr>
        <p:txBody>
          <a:bodyPr/>
          <a:lstStyle/>
          <a:p>
            <a:pPr eaLnBrk="1" hangingPunct="1">
              <a:buFontTx/>
              <a:buNone/>
            </a:pPr>
            <a:r>
              <a:rPr lang="ru-RU" dirty="0" smtClean="0"/>
              <a:t> </a:t>
            </a:r>
            <a:r>
              <a:rPr lang="ru-RU" b="1" dirty="0" smtClean="0"/>
              <a:t>-</a:t>
            </a:r>
            <a:r>
              <a:rPr lang="ru-RU" b="1" dirty="0" err="1" smtClean="0"/>
              <a:t>d</a:t>
            </a:r>
            <a:r>
              <a:rPr lang="ru-RU" b="1" dirty="0" smtClean="0"/>
              <a:t>   </a:t>
            </a:r>
            <a:r>
              <a:rPr lang="ru-RU" dirty="0" smtClean="0"/>
              <a:t> Доступна </a:t>
            </a:r>
            <a:r>
              <a:rPr lang="ru-RU" dirty="0" err="1" smtClean="0"/>
              <a:t>лише</a:t>
            </a:r>
            <a:r>
              <a:rPr lang="ru-RU" dirty="0" smtClean="0"/>
              <a:t> у </a:t>
            </a:r>
            <a:r>
              <a:rPr lang="ru-RU" dirty="0" err="1" smtClean="0"/>
              <a:t>Windows</a:t>
            </a:r>
            <a:r>
              <a:rPr lang="ru-RU" dirty="0" smtClean="0"/>
              <a:t>. </a:t>
            </a:r>
          </a:p>
          <a:p>
            <a:pPr eaLnBrk="1" hangingPunct="1">
              <a:buFontTx/>
              <a:buNone/>
            </a:pPr>
            <a:r>
              <a:rPr lang="ru-RU" dirty="0" smtClean="0"/>
              <a:t>Переводить </a:t>
            </a:r>
            <a:r>
              <a:rPr lang="ru-RU" dirty="0" err="1" smtClean="0"/>
              <a:t>Netcat</a:t>
            </a:r>
            <a:r>
              <a:rPr lang="ru-RU" dirty="0" smtClean="0"/>
              <a:t> в режим невидимки. </a:t>
            </a:r>
            <a:r>
              <a:rPr lang="ru-RU" dirty="0" err="1" smtClean="0"/>
              <a:t>Можна</a:t>
            </a:r>
            <a:r>
              <a:rPr lang="ru-RU" dirty="0" smtClean="0"/>
              <a:t> </a:t>
            </a:r>
            <a:r>
              <a:rPr lang="ru-RU" dirty="0" err="1" smtClean="0"/>
              <a:t>запустити</a:t>
            </a:r>
            <a:r>
              <a:rPr lang="ru-RU" dirty="0" smtClean="0"/>
              <a:t> </a:t>
            </a:r>
            <a:r>
              <a:rPr lang="ru-RU" dirty="0" err="1" smtClean="0"/>
              <a:t>програму</a:t>
            </a:r>
            <a:r>
              <a:rPr lang="ru-RU" dirty="0" smtClean="0"/>
              <a:t> в </a:t>
            </a:r>
            <a:r>
              <a:rPr lang="ru-RU" dirty="0" err="1" smtClean="0"/>
              <a:t>режимі</a:t>
            </a:r>
            <a:r>
              <a:rPr lang="ru-RU" dirty="0" smtClean="0"/>
              <a:t> </a:t>
            </a:r>
            <a:r>
              <a:rPr lang="ru-RU" dirty="0" err="1" smtClean="0"/>
              <a:t>прослухування</a:t>
            </a:r>
            <a:r>
              <a:rPr lang="ru-RU" dirty="0" smtClean="0"/>
              <a:t>, не </a:t>
            </a:r>
            <a:r>
              <a:rPr lang="ru-RU" dirty="0" err="1" smtClean="0"/>
              <a:t>відкриваючи</a:t>
            </a:r>
            <a:r>
              <a:rPr lang="ru-RU" dirty="0" smtClean="0"/>
              <a:t> </a:t>
            </a:r>
            <a:r>
              <a:rPr lang="ru-RU" dirty="0" err="1" smtClean="0"/>
              <a:t>вікно</a:t>
            </a:r>
            <a:r>
              <a:rPr lang="ru-RU" dirty="0" smtClean="0"/>
              <a:t> режиму MS-DOS</a:t>
            </a:r>
            <a:r>
              <a:rPr lang="ru-RU" dirty="0" smtClean="0"/>
              <a:t>.</a:t>
            </a:r>
          </a:p>
          <a:p>
            <a:pPr eaLnBrk="1" hangingPunct="1">
              <a:buFontTx/>
              <a:buNone/>
            </a:pPr>
            <a:r>
              <a:rPr lang="ru-RU" dirty="0" err="1" smtClean="0"/>
              <a:t>Це</a:t>
            </a:r>
            <a:r>
              <a:rPr lang="ru-RU" dirty="0" smtClean="0"/>
              <a:t> </a:t>
            </a:r>
            <a:r>
              <a:rPr lang="ru-RU" dirty="0" err="1" smtClean="0"/>
              <a:t>також</a:t>
            </a:r>
            <a:r>
              <a:rPr lang="ru-RU" dirty="0" smtClean="0"/>
              <a:t> </a:t>
            </a:r>
            <a:r>
              <a:rPr lang="ru-RU" dirty="0" err="1" smtClean="0"/>
              <a:t>дозволяє</a:t>
            </a:r>
            <a:r>
              <a:rPr lang="ru-RU" dirty="0" smtClean="0"/>
              <a:t> </a:t>
            </a:r>
            <a:r>
              <a:rPr lang="ru-RU" dirty="0" err="1" smtClean="0"/>
              <a:t>зловмисникам</a:t>
            </a:r>
            <a:r>
              <a:rPr lang="ru-RU" dirty="0" smtClean="0"/>
              <a:t> </a:t>
            </a:r>
            <a:r>
              <a:rPr lang="ru-RU" dirty="0" err="1" smtClean="0"/>
              <a:t>краще</a:t>
            </a:r>
            <a:r>
              <a:rPr lang="ru-RU" dirty="0" smtClean="0"/>
              <a:t> </a:t>
            </a:r>
            <a:r>
              <a:rPr lang="ru-RU" dirty="0" err="1" smtClean="0"/>
              <a:t>мас</a:t>
            </a:r>
            <a:r>
              <a:rPr lang="uk-UA" dirty="0" smtClean="0"/>
              <a:t>кувати</a:t>
            </a:r>
            <a:r>
              <a:rPr lang="ru-RU" dirty="0" smtClean="0"/>
              <a:t> </a:t>
            </a:r>
            <a:r>
              <a:rPr lang="ru-RU" dirty="0" err="1" smtClean="0"/>
              <a:t>працюючу</a:t>
            </a:r>
            <a:r>
              <a:rPr lang="ru-RU" dirty="0" smtClean="0"/>
              <a:t> </a:t>
            </a:r>
            <a:r>
              <a:rPr lang="ru-RU" dirty="0" err="1" smtClean="0"/>
              <a:t>програму</a:t>
            </a:r>
            <a:r>
              <a:rPr lang="ru-RU" dirty="0" smtClean="0"/>
              <a:t> </a:t>
            </a:r>
            <a:r>
              <a:rPr lang="ru-RU" dirty="0" err="1" smtClean="0"/>
              <a:t>від</a:t>
            </a:r>
            <a:r>
              <a:rPr lang="ru-RU" dirty="0" smtClean="0"/>
              <a:t> </a:t>
            </a:r>
            <a:r>
              <a:rPr lang="ru-RU" dirty="0" err="1" smtClean="0"/>
              <a:t>системних</a:t>
            </a:r>
            <a:r>
              <a:rPr lang="ru-RU" dirty="0" smtClean="0"/>
              <a:t> </a:t>
            </a:r>
            <a:r>
              <a:rPr lang="ru-RU" dirty="0" err="1" smtClean="0"/>
              <a:t>адміністраторів</a:t>
            </a:r>
            <a:r>
              <a:rPr lang="ru-RU" dirty="0" smtClean="0"/>
              <a:t>.</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457200" y="765175"/>
            <a:ext cx="8229600" cy="5360988"/>
          </a:xfrm>
        </p:spPr>
        <p:txBody>
          <a:bodyPr/>
          <a:lstStyle/>
          <a:p>
            <a:pPr eaLnBrk="1" hangingPunct="1">
              <a:buFontTx/>
              <a:buNone/>
            </a:pPr>
            <a:r>
              <a:rPr lang="en-US" sz="2800" b="1" dirty="0" smtClean="0"/>
              <a:t>		</a:t>
            </a:r>
            <a:r>
              <a:rPr lang="ru-RU" sz="2800" b="1" dirty="0" smtClean="0"/>
              <a:t>-е</a:t>
            </a:r>
            <a:r>
              <a:rPr lang="ru-RU" sz="2800" dirty="0" smtClean="0"/>
              <a:t> &lt;</a:t>
            </a:r>
            <a:r>
              <a:rPr lang="en-US" sz="2800" dirty="0" smtClean="0"/>
              <a:t>command</a:t>
            </a:r>
            <a:r>
              <a:rPr lang="ru-RU" sz="2800" dirty="0" smtClean="0"/>
              <a:t>&gt;</a:t>
            </a:r>
          </a:p>
          <a:p>
            <a:pPr eaLnBrk="1" hangingPunct="1">
              <a:buFontTx/>
              <a:buNone/>
            </a:pPr>
            <a:r>
              <a:rPr lang="ru-RU" sz="2800" dirty="0" err="1" smtClean="0"/>
              <a:t>Якщо</a:t>
            </a:r>
            <a:r>
              <a:rPr lang="ru-RU" sz="2800" dirty="0" smtClean="0"/>
              <a:t> </a:t>
            </a:r>
            <a:r>
              <a:rPr lang="en-US" sz="2800" dirty="0" err="1" smtClean="0"/>
              <a:t>Netcat</a:t>
            </a:r>
            <a:r>
              <a:rPr lang="ru-RU" sz="2800" dirty="0" smtClean="0"/>
              <a:t> </a:t>
            </a:r>
            <a:r>
              <a:rPr lang="ru-RU" sz="2800" dirty="0" err="1" smtClean="0"/>
              <a:t>скомпільований</a:t>
            </a:r>
            <a:r>
              <a:rPr lang="ru-RU" sz="2800" dirty="0" smtClean="0"/>
              <a:t> </a:t>
            </a:r>
            <a:r>
              <a:rPr lang="ru-RU" sz="2800" dirty="0" err="1" smtClean="0"/>
              <a:t>з</a:t>
            </a:r>
            <a:r>
              <a:rPr lang="ru-RU" sz="2800" dirty="0" smtClean="0"/>
              <a:t> </a:t>
            </a:r>
            <a:r>
              <a:rPr lang="ru-RU" sz="2800" dirty="0" err="1" smtClean="0"/>
              <a:t>опцією</a:t>
            </a:r>
            <a:r>
              <a:rPr lang="ru-RU" sz="2800" dirty="0" smtClean="0"/>
              <a:t> </a:t>
            </a:r>
            <a:r>
              <a:rPr lang="en-US" sz="2800" dirty="0" smtClean="0"/>
              <a:t>Gaping</a:t>
            </a:r>
            <a:r>
              <a:rPr lang="ru-RU" sz="2800" dirty="0" smtClean="0"/>
              <a:t>_</a:t>
            </a:r>
            <a:r>
              <a:rPr lang="en-US" sz="2800" dirty="0" smtClean="0"/>
              <a:t>security</a:t>
            </a:r>
            <a:r>
              <a:rPr lang="ru-RU" sz="2800" dirty="0" smtClean="0"/>
              <a:t>_</a:t>
            </a:r>
            <a:r>
              <a:rPr lang="en-US" sz="2800" dirty="0" smtClean="0"/>
              <a:t>hole</a:t>
            </a:r>
            <a:r>
              <a:rPr lang="ru-RU" sz="2800" dirty="0" smtClean="0"/>
              <a:t>, </a:t>
            </a:r>
            <a:r>
              <a:rPr lang="ru-RU" sz="2800" dirty="0" err="1" smtClean="0"/>
              <a:t>програма</a:t>
            </a:r>
            <a:r>
              <a:rPr lang="ru-RU" sz="2800" dirty="0" smtClean="0"/>
              <a:t> </a:t>
            </a:r>
            <a:r>
              <a:rPr lang="ru-RU" sz="2800" dirty="0" err="1" smtClean="0"/>
              <a:t>може</a:t>
            </a:r>
            <a:r>
              <a:rPr lang="ru-RU" sz="2800" dirty="0" smtClean="0"/>
              <a:t> </a:t>
            </a:r>
            <a:r>
              <a:rPr lang="ru-RU" sz="2800" dirty="0" err="1" smtClean="0"/>
              <a:t>виконувати</a:t>
            </a:r>
            <a:r>
              <a:rPr lang="ru-RU" sz="2800" dirty="0" smtClean="0"/>
              <a:t> команду &lt;</a:t>
            </a:r>
            <a:r>
              <a:rPr lang="en-US" sz="2800" dirty="0" smtClean="0"/>
              <a:t>command</a:t>
            </a:r>
            <a:r>
              <a:rPr lang="ru-RU" sz="2800" dirty="0" smtClean="0"/>
              <a:t>&gt; всякий раз, коли </a:t>
            </a:r>
            <a:r>
              <a:rPr lang="ru-RU" sz="2800" dirty="0" err="1" smtClean="0"/>
              <a:t>хто</a:t>
            </a:r>
            <a:r>
              <a:rPr lang="uk-UA" sz="2800" dirty="0" smtClean="0"/>
              <a:t> </a:t>
            </a:r>
            <a:r>
              <a:rPr lang="ru-RU" sz="2800" dirty="0" smtClean="0"/>
              <a:t>-</a:t>
            </a:r>
            <a:r>
              <a:rPr lang="uk-UA" sz="2800" dirty="0" smtClean="0"/>
              <a:t> </a:t>
            </a:r>
            <a:r>
              <a:rPr lang="ru-RU" sz="2800" dirty="0" err="1" smtClean="0"/>
              <a:t>небудь</a:t>
            </a:r>
            <a:r>
              <a:rPr lang="ru-RU" sz="2800" dirty="0" smtClean="0"/>
              <a:t> </a:t>
            </a:r>
            <a:r>
              <a:rPr lang="ru-RU" sz="2800" dirty="0" err="1" smtClean="0"/>
              <a:t>встановлює</a:t>
            </a:r>
            <a:r>
              <a:rPr lang="ru-RU" sz="2800" dirty="0" smtClean="0"/>
              <a:t> </a:t>
            </a:r>
            <a:r>
              <a:rPr lang="ru-RU" sz="2800" dirty="0" err="1" smtClean="0"/>
              <a:t>з'єднання</a:t>
            </a:r>
            <a:r>
              <a:rPr lang="ru-RU" sz="2800" dirty="0" smtClean="0"/>
              <a:t> </a:t>
            </a:r>
            <a:r>
              <a:rPr lang="ru-RU" sz="2800" dirty="0" err="1" smtClean="0"/>
              <a:t>з</a:t>
            </a:r>
            <a:r>
              <a:rPr lang="ru-RU" sz="2800" dirty="0" smtClean="0"/>
              <a:t> </a:t>
            </a:r>
            <a:r>
              <a:rPr lang="ru-RU" sz="2800" dirty="0" err="1" smtClean="0"/>
              <a:t>відкритим</a:t>
            </a:r>
            <a:r>
              <a:rPr lang="ru-RU" sz="2800" dirty="0" smtClean="0"/>
              <a:t> портом, до тих </a:t>
            </a:r>
            <a:r>
              <a:rPr lang="ru-RU" sz="2800" dirty="0" err="1" smtClean="0"/>
              <a:t>пір</a:t>
            </a:r>
            <a:r>
              <a:rPr lang="ru-RU" sz="2800" dirty="0" smtClean="0"/>
              <a:t>, </a:t>
            </a:r>
            <a:r>
              <a:rPr lang="ru-RU" sz="2800" dirty="0" err="1" smtClean="0"/>
              <a:t>поки</a:t>
            </a:r>
            <a:r>
              <a:rPr lang="ru-RU" sz="2800" dirty="0" smtClean="0"/>
              <a:t> </a:t>
            </a:r>
            <a:r>
              <a:rPr lang="ru-RU" sz="2800" dirty="0" err="1" smtClean="0"/>
              <a:t>клієнт</a:t>
            </a:r>
            <a:r>
              <a:rPr lang="ru-RU" sz="2800" dirty="0" smtClean="0"/>
              <a:t> </a:t>
            </a:r>
            <a:r>
              <a:rPr lang="en-US" sz="2800" dirty="0" smtClean="0"/>
              <a:t>Net</a:t>
            </a:r>
            <a:r>
              <a:rPr lang="uk-UA" sz="2800" dirty="0" smtClean="0"/>
              <a:t>С</a:t>
            </a:r>
            <a:r>
              <a:rPr lang="en-US" sz="2800" dirty="0" smtClean="0"/>
              <a:t>at</a:t>
            </a:r>
            <a:r>
              <a:rPr lang="ru-RU" sz="2800" dirty="0" smtClean="0"/>
              <a:t> не перенаправить </a:t>
            </a:r>
            <a:r>
              <a:rPr lang="ru-RU" sz="2800" dirty="0" err="1" smtClean="0"/>
              <a:t>ввід</a:t>
            </a:r>
            <a:r>
              <a:rPr lang="ru-RU" sz="2800" dirty="0" smtClean="0"/>
              <a:t>/</a:t>
            </a:r>
            <a:r>
              <a:rPr lang="ru-RU" sz="2800" dirty="0" err="1" smtClean="0"/>
              <a:t>вивід</a:t>
            </a:r>
            <a:r>
              <a:rPr lang="ru-RU" sz="2800" dirty="0" smtClean="0"/>
              <a:t> </a:t>
            </a:r>
            <a:r>
              <a:rPr lang="ru-RU" sz="2800" dirty="0" err="1" smtClean="0"/>
              <a:t>працюючій</a:t>
            </a:r>
            <a:r>
              <a:rPr lang="ru-RU" sz="2800" dirty="0" smtClean="0"/>
              <a:t> </a:t>
            </a:r>
            <a:r>
              <a:rPr lang="ru-RU" sz="2800" dirty="0" err="1" smtClean="0"/>
              <a:t>програмі</a:t>
            </a:r>
            <a:r>
              <a:rPr lang="ru-RU" sz="2800" dirty="0" smtClean="0"/>
              <a:t>.</a:t>
            </a:r>
          </a:p>
          <a:p>
            <a:pPr eaLnBrk="1" hangingPunct="1">
              <a:buFontTx/>
              <a:buNone/>
            </a:pPr>
            <a:r>
              <a:rPr lang="ru-RU" sz="2800" dirty="0" err="1" smtClean="0"/>
              <a:t>Використовувати</a:t>
            </a:r>
            <a:r>
              <a:rPr lang="ru-RU" sz="2800" dirty="0" smtClean="0"/>
              <a:t> </a:t>
            </a:r>
            <a:r>
              <a:rPr lang="ru-RU" sz="2800" dirty="0" err="1" smtClean="0"/>
              <a:t>цю</a:t>
            </a:r>
            <a:r>
              <a:rPr lang="ru-RU" sz="2800" dirty="0" smtClean="0"/>
              <a:t> </a:t>
            </a:r>
            <a:r>
              <a:rPr lang="ru-RU" sz="2800" dirty="0" err="1" smtClean="0"/>
              <a:t>опцію</a:t>
            </a:r>
            <a:r>
              <a:rPr lang="ru-RU" sz="2800" dirty="0" smtClean="0"/>
              <a:t> </a:t>
            </a:r>
            <a:r>
              <a:rPr lang="ru-RU" sz="2800" dirty="0" err="1" smtClean="0"/>
              <a:t>досить</a:t>
            </a:r>
            <a:r>
              <a:rPr lang="ru-RU" sz="2800" dirty="0" smtClean="0"/>
              <a:t> </a:t>
            </a:r>
            <a:r>
              <a:rPr lang="ru-RU" sz="2800" dirty="0" err="1" smtClean="0"/>
              <a:t>небезпечн</a:t>
            </a:r>
            <a:r>
              <a:rPr lang="uk-UA" sz="2800" dirty="0" smtClean="0"/>
              <a:t>о</a:t>
            </a:r>
            <a:r>
              <a:rPr lang="ru-RU" sz="2800" dirty="0" smtClean="0"/>
              <a:t>, </a:t>
            </a:r>
            <a:r>
              <a:rPr lang="ru-RU" sz="2800" dirty="0" err="1" smtClean="0"/>
              <a:t>якщо</a:t>
            </a:r>
            <a:r>
              <a:rPr lang="ru-RU" sz="2800" dirty="0" smtClean="0"/>
              <a:t> </a:t>
            </a:r>
            <a:r>
              <a:rPr lang="ru-RU" sz="2800" dirty="0" err="1" smtClean="0"/>
              <a:t>ви</a:t>
            </a:r>
            <a:r>
              <a:rPr lang="ru-RU" sz="2800" dirty="0" smtClean="0"/>
              <a:t> не до </a:t>
            </a:r>
            <a:r>
              <a:rPr lang="ru-RU" sz="2800" dirty="0" err="1" smtClean="0"/>
              <a:t>кінця</a:t>
            </a:r>
            <a:r>
              <a:rPr lang="ru-RU" sz="2800" dirty="0" smtClean="0"/>
              <a:t> </a:t>
            </a:r>
            <a:r>
              <a:rPr lang="ru-RU" sz="2800" dirty="0" err="1" smtClean="0"/>
              <a:t>уявляєте</a:t>
            </a:r>
            <a:r>
              <a:rPr lang="ru-RU" sz="2800" dirty="0" smtClean="0"/>
              <a:t> </a:t>
            </a:r>
            <a:r>
              <a:rPr lang="ru-RU" sz="2800" dirty="0" err="1" smtClean="0"/>
              <a:t>собі</a:t>
            </a:r>
            <a:r>
              <a:rPr lang="ru-RU" sz="2800" dirty="0" smtClean="0"/>
              <a:t>, </a:t>
            </a:r>
            <a:r>
              <a:rPr lang="ru-RU" sz="2800" dirty="0" err="1" smtClean="0"/>
              <a:t>що</a:t>
            </a:r>
            <a:r>
              <a:rPr lang="ru-RU" sz="2800" dirty="0" smtClean="0"/>
              <a:t> </a:t>
            </a:r>
            <a:r>
              <a:rPr lang="ru-RU" sz="2800" dirty="0" err="1" smtClean="0"/>
              <a:t>ви</a:t>
            </a:r>
            <a:r>
              <a:rPr lang="ru-RU" sz="2800" dirty="0" smtClean="0"/>
              <a:t> </a:t>
            </a:r>
            <a:r>
              <a:rPr lang="ru-RU" sz="2800" dirty="0" err="1" smtClean="0"/>
              <a:t>робите</a:t>
            </a:r>
            <a:r>
              <a:rPr lang="ru-RU" sz="2800" dirty="0" smtClean="0"/>
              <a:t>. </a:t>
            </a:r>
            <a:r>
              <a:rPr lang="ru-RU" sz="2800" dirty="0" err="1" smtClean="0"/>
              <a:t>Це</a:t>
            </a:r>
            <a:r>
              <a:rPr lang="ru-RU" sz="2800" dirty="0" smtClean="0"/>
              <a:t> </a:t>
            </a:r>
            <a:r>
              <a:rPr lang="ru-RU" sz="2800" dirty="0" err="1" smtClean="0"/>
              <a:t>швидкий</a:t>
            </a:r>
            <a:r>
              <a:rPr lang="ru-RU" sz="2800" dirty="0" smtClean="0"/>
              <a:t> </a:t>
            </a:r>
            <a:r>
              <a:rPr lang="ru-RU" sz="2800" dirty="0" err="1" smtClean="0"/>
              <a:t>і</a:t>
            </a:r>
            <a:r>
              <a:rPr lang="ru-RU" sz="2800" dirty="0" smtClean="0"/>
              <a:t> </a:t>
            </a:r>
            <a:r>
              <a:rPr lang="ru-RU" sz="2800" dirty="0" err="1" smtClean="0"/>
              <a:t>простий</a:t>
            </a:r>
            <a:r>
              <a:rPr lang="ru-RU" sz="2800" dirty="0" smtClean="0"/>
              <a:t> </a:t>
            </a:r>
            <a:r>
              <a:rPr lang="ru-RU" sz="2800" dirty="0" err="1" smtClean="0"/>
              <a:t>спосіб</a:t>
            </a:r>
            <a:r>
              <a:rPr lang="ru-RU" sz="2800" dirty="0" smtClean="0"/>
              <a:t> </a:t>
            </a:r>
            <a:r>
              <a:rPr lang="ru-RU" sz="2800" dirty="0" err="1" smtClean="0"/>
              <a:t>відкрити</a:t>
            </a:r>
            <a:r>
              <a:rPr lang="ru-RU" sz="2800" dirty="0" smtClean="0"/>
              <a:t> «</a:t>
            </a:r>
            <a:r>
              <a:rPr lang="ru-RU" sz="2800" dirty="0" err="1" smtClean="0"/>
              <a:t>чорний</a:t>
            </a:r>
            <a:r>
              <a:rPr lang="ru-RU" sz="2800" dirty="0" smtClean="0"/>
              <a:t> </a:t>
            </a:r>
            <a:r>
              <a:rPr lang="ru-RU" sz="2800" dirty="0" err="1" smtClean="0"/>
              <a:t>хід</a:t>
            </a:r>
            <a:r>
              <a:rPr lang="ru-RU" sz="2800" dirty="0" smtClean="0"/>
              <a:t>» у вашу систему.</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457200" y="692150"/>
            <a:ext cx="8229600" cy="5434013"/>
          </a:xfrm>
        </p:spPr>
        <p:txBody>
          <a:bodyPr/>
          <a:lstStyle/>
          <a:p>
            <a:pPr eaLnBrk="1" hangingPunct="1">
              <a:lnSpc>
                <a:spcPct val="80000"/>
              </a:lnSpc>
              <a:buFontTx/>
              <a:buNone/>
            </a:pPr>
            <a:r>
              <a:rPr lang="en-US" sz="2800" b="1" dirty="0" smtClean="0"/>
              <a:t>		</a:t>
            </a:r>
            <a:r>
              <a:rPr lang="ru-RU" sz="2800" b="1" dirty="0" smtClean="0"/>
              <a:t>-</a:t>
            </a:r>
            <a:r>
              <a:rPr lang="en-US" sz="2800" b="1" dirty="0" err="1" smtClean="0"/>
              <a:t>i</a:t>
            </a:r>
            <a:r>
              <a:rPr lang="ru-RU" sz="2800" dirty="0" smtClean="0"/>
              <a:t> &lt;</a:t>
            </a:r>
            <a:r>
              <a:rPr lang="en-US" sz="2800" dirty="0" smtClean="0"/>
              <a:t>seconds</a:t>
            </a:r>
            <a:r>
              <a:rPr lang="ru-RU" sz="2800" dirty="0" smtClean="0"/>
              <a:t>&gt;</a:t>
            </a:r>
          </a:p>
          <a:p>
            <a:pPr eaLnBrk="1" hangingPunct="1">
              <a:lnSpc>
                <a:spcPct val="80000"/>
              </a:lnSpc>
              <a:buFontTx/>
              <a:buNone/>
            </a:pPr>
            <a:r>
              <a:rPr lang="ru-RU" sz="2800" dirty="0" smtClean="0"/>
              <a:t> </a:t>
            </a:r>
            <a:r>
              <a:rPr lang="ru-RU" sz="2800" dirty="0" err="1" smtClean="0"/>
              <a:t>Інтервал</a:t>
            </a:r>
            <a:r>
              <a:rPr lang="ru-RU" sz="2800" dirty="0" smtClean="0"/>
              <a:t> </a:t>
            </a:r>
            <a:r>
              <a:rPr lang="ru-RU" sz="2800" dirty="0" err="1" smtClean="0"/>
              <a:t>затримки</a:t>
            </a:r>
            <a:r>
              <a:rPr lang="ru-RU" sz="2800" dirty="0" smtClean="0"/>
              <a:t> </a:t>
            </a:r>
            <a:r>
              <a:rPr lang="ru-RU" sz="2800" dirty="0" err="1" smtClean="0"/>
              <a:t>між</a:t>
            </a:r>
            <a:r>
              <a:rPr lang="ru-RU" sz="2800" dirty="0" smtClean="0"/>
              <a:t> </a:t>
            </a:r>
            <a:r>
              <a:rPr lang="ru-RU" sz="2800" dirty="0" err="1" smtClean="0"/>
              <a:t>пересилками</a:t>
            </a:r>
            <a:r>
              <a:rPr lang="ru-RU" sz="2800" dirty="0" smtClean="0"/>
              <a:t> </a:t>
            </a:r>
            <a:r>
              <a:rPr lang="ru-RU" sz="2800" dirty="0" err="1" smtClean="0"/>
              <a:t>порцій</a:t>
            </a:r>
            <a:r>
              <a:rPr lang="ru-RU" sz="2800" dirty="0" smtClean="0"/>
              <a:t> </a:t>
            </a:r>
            <a:r>
              <a:rPr lang="ru-RU" sz="2800" dirty="0" err="1" smtClean="0"/>
              <a:t>даних</a:t>
            </a:r>
            <a:r>
              <a:rPr lang="ru-RU" sz="2800" dirty="0" smtClean="0"/>
              <a:t>. </a:t>
            </a:r>
            <a:r>
              <a:rPr lang="ru-RU" sz="2800" dirty="0" err="1" smtClean="0"/>
              <a:t>Якщо</a:t>
            </a:r>
            <a:r>
              <a:rPr lang="ru-RU" sz="2800" dirty="0" smtClean="0"/>
              <a:t> через </a:t>
            </a:r>
            <a:r>
              <a:rPr lang="ru-RU" sz="2800" dirty="0" err="1" smtClean="0"/>
              <a:t>конвеєр</a:t>
            </a:r>
            <a:r>
              <a:rPr lang="ru-RU" sz="2800" dirty="0" smtClean="0"/>
              <a:t> </a:t>
            </a:r>
            <a:r>
              <a:rPr lang="en-US" sz="2800" dirty="0" err="1" smtClean="0"/>
              <a:t>Netcat</a:t>
            </a:r>
            <a:r>
              <a:rPr lang="ru-RU" sz="2800" dirty="0" smtClean="0"/>
              <a:t> проходить файл, то </a:t>
            </a:r>
            <a:r>
              <a:rPr lang="ru-RU" sz="2800" dirty="0" err="1" smtClean="0"/>
              <a:t>програма</a:t>
            </a:r>
            <a:r>
              <a:rPr lang="ru-RU" sz="2800" dirty="0" smtClean="0"/>
              <a:t> </a:t>
            </a:r>
            <a:r>
              <a:rPr lang="ru-RU" sz="2800" dirty="0" err="1" smtClean="0"/>
              <a:t>чекає</a:t>
            </a:r>
            <a:r>
              <a:rPr lang="ru-RU" sz="2800" dirty="0" smtClean="0"/>
              <a:t> &lt;</a:t>
            </a:r>
            <a:r>
              <a:rPr lang="en-US" sz="2800" dirty="0" smtClean="0"/>
              <a:t>seconds</a:t>
            </a:r>
            <a:r>
              <a:rPr lang="ru-RU" sz="2800" dirty="0" smtClean="0"/>
              <a:t>&gt; секунд перед </a:t>
            </a:r>
            <a:r>
              <a:rPr lang="ru-RU" sz="2800" dirty="0" err="1" smtClean="0"/>
              <a:t>тим</a:t>
            </a:r>
            <a:r>
              <a:rPr lang="ru-RU" sz="2800" dirty="0" smtClean="0"/>
              <a:t>, як </a:t>
            </a:r>
            <a:r>
              <a:rPr lang="ru-RU" sz="2800" dirty="0" err="1" smtClean="0"/>
              <a:t>передати</a:t>
            </a:r>
            <a:r>
              <a:rPr lang="ru-RU" sz="2800" dirty="0" smtClean="0"/>
              <a:t> </a:t>
            </a:r>
            <a:r>
              <a:rPr lang="ru-RU" sz="2800" dirty="0" err="1" smtClean="0"/>
              <a:t>наступний</a:t>
            </a:r>
            <a:r>
              <a:rPr lang="ru-RU" sz="2800" dirty="0" smtClean="0"/>
              <a:t> рядок, </a:t>
            </a:r>
            <a:r>
              <a:rPr lang="uk-UA" sz="2800" dirty="0" smtClean="0"/>
              <a:t>який прийшов </a:t>
            </a:r>
            <a:r>
              <a:rPr lang="ru-RU" sz="2800" dirty="0" smtClean="0"/>
              <a:t>на </a:t>
            </a:r>
            <a:r>
              <a:rPr lang="ru-RU" sz="2800" dirty="0" err="1" smtClean="0"/>
              <a:t>вхід</a:t>
            </a:r>
            <a:r>
              <a:rPr lang="ru-RU" sz="2800" dirty="0" smtClean="0"/>
              <a:t>. </a:t>
            </a:r>
            <a:r>
              <a:rPr lang="ru-RU" sz="2800" dirty="0" err="1" smtClean="0"/>
              <a:t>Якщо</a:t>
            </a:r>
            <a:r>
              <a:rPr lang="ru-RU" sz="2800" dirty="0" smtClean="0"/>
              <a:t> </a:t>
            </a:r>
            <a:r>
              <a:rPr lang="ru-RU" sz="2800" dirty="0" err="1" smtClean="0"/>
              <a:t>ви</a:t>
            </a:r>
            <a:r>
              <a:rPr lang="ru-RU" sz="2800" dirty="0" smtClean="0"/>
              <a:t> </a:t>
            </a:r>
            <a:r>
              <a:rPr lang="ru-RU" sz="2800" dirty="0" err="1" smtClean="0"/>
              <a:t>використовуєте</a:t>
            </a:r>
            <a:r>
              <a:rPr lang="ru-RU" sz="2800" dirty="0" smtClean="0"/>
              <a:t> </a:t>
            </a:r>
            <a:r>
              <a:rPr lang="en-US" sz="2800" dirty="0" smtClean="0"/>
              <a:t>Net</a:t>
            </a:r>
            <a:r>
              <a:rPr lang="uk-UA" sz="2800" dirty="0" smtClean="0"/>
              <a:t>С</a:t>
            </a:r>
            <a:r>
              <a:rPr lang="en-US" sz="2800" dirty="0" smtClean="0"/>
              <a:t>at</a:t>
            </a:r>
            <a:r>
              <a:rPr lang="ru-RU" sz="2800" dirty="0" smtClean="0"/>
              <a:t> для </a:t>
            </a:r>
            <a:r>
              <a:rPr lang="ru-RU" sz="2800" dirty="0" err="1" smtClean="0"/>
              <a:t>управління</a:t>
            </a:r>
            <a:r>
              <a:rPr lang="ru-RU" sz="2800" dirty="0" smtClean="0"/>
              <a:t> </a:t>
            </a:r>
            <a:r>
              <a:rPr lang="ru-RU" sz="2800" dirty="0" err="1" smtClean="0"/>
              <a:t>декількома</a:t>
            </a:r>
            <a:r>
              <a:rPr lang="ru-RU" sz="2800" dirty="0" smtClean="0"/>
              <a:t> портами на одному хост</a:t>
            </a:r>
            <a:r>
              <a:rPr lang="uk-UA" sz="2800" dirty="0" smtClean="0"/>
              <a:t>і</a:t>
            </a:r>
            <a:r>
              <a:rPr lang="ru-RU" sz="2800" dirty="0" smtClean="0"/>
              <a:t>, </a:t>
            </a:r>
            <a:r>
              <a:rPr lang="en-US" sz="2800" dirty="0" smtClean="0"/>
              <a:t>Net</a:t>
            </a:r>
            <a:r>
              <a:rPr lang="uk-UA" sz="2800" dirty="0" smtClean="0"/>
              <a:t>С</a:t>
            </a:r>
            <a:r>
              <a:rPr lang="en-US" sz="2800" dirty="0" smtClean="0"/>
              <a:t>at</a:t>
            </a:r>
            <a:r>
              <a:rPr lang="ru-RU" sz="2800" dirty="0" smtClean="0"/>
              <a:t> </a:t>
            </a:r>
            <a:r>
              <a:rPr lang="ru-RU" sz="2800" dirty="0" err="1" smtClean="0"/>
              <a:t>чекає</a:t>
            </a:r>
            <a:r>
              <a:rPr lang="ru-RU" sz="2800" dirty="0" smtClean="0"/>
              <a:t> &lt;</a:t>
            </a:r>
            <a:r>
              <a:rPr lang="en-US" sz="2800" dirty="0" smtClean="0"/>
              <a:t>second</a:t>
            </a:r>
            <a:r>
              <a:rPr lang="ru-RU" sz="2800" dirty="0" smtClean="0"/>
              <a:t>&gt; секунд перед </a:t>
            </a:r>
            <a:r>
              <a:rPr lang="ru-RU" sz="2800" dirty="0" err="1" smtClean="0"/>
              <a:t>тим</a:t>
            </a:r>
            <a:r>
              <a:rPr lang="ru-RU" sz="2800" dirty="0" smtClean="0"/>
              <a:t>, як </a:t>
            </a:r>
            <a:r>
              <a:rPr lang="ru-RU" sz="2800" dirty="0" err="1" smtClean="0"/>
              <a:t>з'єднається</a:t>
            </a:r>
            <a:r>
              <a:rPr lang="ru-RU" sz="2800" dirty="0" smtClean="0"/>
              <a:t> </a:t>
            </a:r>
            <a:r>
              <a:rPr lang="ru-RU" sz="2800" dirty="0" err="1" smtClean="0"/>
              <a:t>з</a:t>
            </a:r>
            <a:r>
              <a:rPr lang="ru-RU" sz="2800" dirty="0" smtClean="0"/>
              <a:t> </a:t>
            </a:r>
            <a:r>
              <a:rPr lang="ru-RU" sz="2800" dirty="0" err="1" smtClean="0"/>
              <a:t>наступним</a:t>
            </a:r>
            <a:r>
              <a:rPr lang="ru-RU" sz="2800" dirty="0" smtClean="0"/>
              <a:t> портом </a:t>
            </a:r>
            <a:r>
              <a:rPr lang="ru-RU" sz="2800" dirty="0" err="1" smtClean="0"/>
              <a:t>з</a:t>
            </a:r>
            <a:r>
              <a:rPr lang="ru-RU" sz="2800" dirty="0" smtClean="0"/>
              <a:t> </a:t>
            </a:r>
            <a:r>
              <a:rPr lang="ru-RU" sz="2800" dirty="0" err="1" smtClean="0"/>
              <a:t>перерахованих</a:t>
            </a:r>
            <a:r>
              <a:rPr lang="ru-RU" sz="2800" dirty="0" smtClean="0"/>
              <a:t> в рядку. </a:t>
            </a:r>
            <a:r>
              <a:rPr lang="ru-RU" sz="2800" dirty="0" err="1" smtClean="0"/>
              <a:t>Це</a:t>
            </a:r>
            <a:r>
              <a:rPr lang="ru-RU" sz="2800" dirty="0" smtClean="0"/>
              <a:t> </a:t>
            </a:r>
            <a:r>
              <a:rPr lang="ru-RU" sz="2800" dirty="0" err="1" smtClean="0"/>
              <a:t>дає</a:t>
            </a:r>
            <a:r>
              <a:rPr lang="ru-RU" sz="2800" dirty="0" smtClean="0"/>
              <a:t> </a:t>
            </a:r>
            <a:r>
              <a:rPr lang="ru-RU" sz="2800" dirty="0" err="1" smtClean="0"/>
              <a:t>можливість</a:t>
            </a:r>
            <a:r>
              <a:rPr lang="ru-RU" sz="2800" dirty="0" smtClean="0"/>
              <a:t> </a:t>
            </a:r>
            <a:r>
              <a:rPr lang="ru-RU" sz="2800" dirty="0" err="1" smtClean="0"/>
              <a:t>трохи</a:t>
            </a:r>
            <a:r>
              <a:rPr lang="ru-RU" sz="2800" dirty="0" smtClean="0"/>
              <a:t> </a:t>
            </a:r>
            <a:r>
              <a:rPr lang="ru-RU" sz="2800" dirty="0" err="1" smtClean="0"/>
              <a:t>замаскувати</a:t>
            </a:r>
            <a:r>
              <a:rPr lang="ru-RU" sz="2800" dirty="0" smtClean="0"/>
              <a:t> передачу </a:t>
            </a:r>
            <a:r>
              <a:rPr lang="ru-RU" sz="2800" dirty="0" err="1" smtClean="0"/>
              <a:t>даних</a:t>
            </a:r>
            <a:r>
              <a:rPr lang="ru-RU" sz="2800" dirty="0" smtClean="0"/>
              <a:t> </a:t>
            </a:r>
            <a:r>
              <a:rPr lang="ru-RU" sz="2800" dirty="0" err="1" smtClean="0"/>
              <a:t>або</a:t>
            </a:r>
            <a:r>
              <a:rPr lang="ru-RU" sz="2800" dirty="0" smtClean="0"/>
              <a:t> атаку </a:t>
            </a:r>
            <a:r>
              <a:rPr lang="ru-RU" sz="2800" dirty="0" err="1" smtClean="0"/>
              <a:t>системної</a:t>
            </a:r>
            <a:r>
              <a:rPr lang="ru-RU" sz="2800" dirty="0" smtClean="0"/>
              <a:t> </a:t>
            </a:r>
            <a:r>
              <a:rPr lang="ru-RU" sz="2800" dirty="0" err="1" smtClean="0"/>
              <a:t>служби</a:t>
            </a:r>
            <a:r>
              <a:rPr lang="ru-RU" sz="2800" dirty="0" smtClean="0"/>
              <a:t>, </a:t>
            </a:r>
            <a:r>
              <a:rPr lang="ru-RU" sz="2800" dirty="0" err="1" smtClean="0"/>
              <a:t>і</a:t>
            </a:r>
            <a:r>
              <a:rPr lang="ru-RU" sz="2800" dirty="0" smtClean="0"/>
              <a:t> </a:t>
            </a:r>
            <a:r>
              <a:rPr lang="ru-RU" sz="2800" dirty="0" err="1" smtClean="0"/>
              <a:t>це</a:t>
            </a:r>
            <a:r>
              <a:rPr lang="ru-RU" sz="2800" dirty="0" smtClean="0"/>
              <a:t> </a:t>
            </a:r>
            <a:r>
              <a:rPr lang="ru-RU" sz="2800" dirty="0" err="1" smtClean="0"/>
              <a:t>дозволяє</a:t>
            </a:r>
            <a:r>
              <a:rPr lang="ru-RU" sz="2800" dirty="0" smtClean="0"/>
              <a:t> </a:t>
            </a:r>
            <a:r>
              <a:rPr lang="ru-RU" sz="2800" dirty="0" err="1" smtClean="0"/>
              <a:t>замаскувати</a:t>
            </a:r>
            <a:r>
              <a:rPr lang="ru-RU" sz="2800" dirty="0" smtClean="0"/>
              <a:t> </a:t>
            </a:r>
            <a:r>
              <a:rPr lang="ru-RU" sz="2800" dirty="0" err="1" smtClean="0"/>
              <a:t>сканування</a:t>
            </a:r>
            <a:r>
              <a:rPr lang="ru-RU" sz="2800" dirty="0" smtClean="0"/>
              <a:t> порт</a:t>
            </a:r>
            <a:r>
              <a:rPr lang="uk-UA" sz="2800" dirty="0" smtClean="0"/>
              <a:t>і</a:t>
            </a:r>
            <a:r>
              <a:rPr lang="ru-RU" sz="2800" dirty="0" smtClean="0"/>
              <a:t>в </a:t>
            </a:r>
            <a:r>
              <a:rPr lang="ru-RU" sz="2800" dirty="0" err="1" smtClean="0"/>
              <a:t>від</a:t>
            </a:r>
            <a:r>
              <a:rPr lang="ru-RU" sz="2800" dirty="0" smtClean="0"/>
              <a:t> </a:t>
            </a:r>
            <a:r>
              <a:rPr lang="ru-RU" sz="2800" dirty="0" err="1" smtClean="0"/>
              <a:t>деяких</a:t>
            </a:r>
            <a:r>
              <a:rPr lang="ru-RU" sz="2800" dirty="0" smtClean="0"/>
              <a:t> </a:t>
            </a:r>
            <a:r>
              <a:rPr lang="ru-RU" sz="2800" dirty="0" err="1" smtClean="0"/>
              <a:t>програмних</a:t>
            </a:r>
            <a:r>
              <a:rPr lang="ru-RU" sz="2800" dirty="0" smtClean="0"/>
              <a:t> </a:t>
            </a:r>
            <a:r>
              <a:rPr lang="ru-RU" sz="2800" dirty="0" err="1" smtClean="0"/>
              <a:t>засобів</a:t>
            </a:r>
            <a:r>
              <a:rPr lang="ru-RU" sz="2800" dirty="0" smtClean="0"/>
              <a:t>, </a:t>
            </a:r>
            <a:r>
              <a:rPr lang="ru-RU" sz="2800" dirty="0" err="1" smtClean="0"/>
              <a:t>що</a:t>
            </a:r>
            <a:r>
              <a:rPr lang="ru-RU" sz="2800" dirty="0" smtClean="0"/>
              <a:t> </a:t>
            </a:r>
            <a:r>
              <a:rPr lang="ru-RU" sz="2800" dirty="0" err="1" smtClean="0"/>
              <a:t>аналізують</a:t>
            </a:r>
            <a:r>
              <a:rPr lang="ru-RU" sz="2800" dirty="0" smtClean="0"/>
              <a:t> </a:t>
            </a:r>
            <a:r>
              <a:rPr lang="ru-RU" sz="2800" dirty="0" err="1" smtClean="0"/>
              <a:t>спроби</a:t>
            </a:r>
            <a:r>
              <a:rPr lang="ru-RU" sz="2800" dirty="0" smtClean="0"/>
              <a:t> </a:t>
            </a:r>
            <a:r>
              <a:rPr lang="ru-RU" sz="2800" dirty="0" err="1" smtClean="0"/>
              <a:t>під</a:t>
            </a:r>
            <a:r>
              <a:rPr lang="en-US" sz="2800" dirty="0" smtClean="0"/>
              <a:t>’</a:t>
            </a:r>
            <a:r>
              <a:rPr lang="ru-RU" sz="2800" dirty="0" err="1" smtClean="0"/>
              <a:t>єднання</a:t>
            </a:r>
            <a:r>
              <a:rPr lang="ru-RU" sz="2800" dirty="0" smtClean="0"/>
              <a:t> </a:t>
            </a:r>
            <a:r>
              <a:rPr lang="ru-RU" sz="2800" dirty="0" err="1" smtClean="0"/>
              <a:t>і</a:t>
            </a:r>
            <a:r>
              <a:rPr lang="ru-RU" sz="2800" dirty="0" smtClean="0"/>
              <a:t> </a:t>
            </a:r>
            <a:r>
              <a:rPr lang="ru-RU" sz="2800" dirty="0" err="1" smtClean="0"/>
              <a:t>від</a:t>
            </a:r>
            <a:r>
              <a:rPr lang="ru-RU" sz="2800" dirty="0" smtClean="0"/>
              <a:t> </a:t>
            </a:r>
            <a:r>
              <a:rPr lang="ru-RU" sz="2800" dirty="0" err="1" smtClean="0"/>
              <a:t>системних</a:t>
            </a:r>
            <a:r>
              <a:rPr lang="ru-RU" sz="2800" dirty="0" smtClean="0"/>
              <a:t> </a:t>
            </a:r>
            <a:r>
              <a:rPr lang="ru-RU" sz="2800" dirty="0" err="1" smtClean="0"/>
              <a:t>адміністраторів</a:t>
            </a:r>
            <a:r>
              <a:rPr lang="ru-RU" sz="2800" dirty="0" smtClean="0"/>
              <a:t>. </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512</TotalTime>
  <Words>1464</Words>
  <Application>Microsoft Office PowerPoint</Application>
  <PresentationFormat>Экран (4:3)</PresentationFormat>
  <Paragraphs>96</Paragraphs>
  <Slides>27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Оформление по умолчанию</vt:lpstr>
      <vt:lpstr>Утиліти  NETCAT    CRYPTCAT</vt:lpstr>
      <vt:lpstr>Слайд 2</vt:lpstr>
      <vt:lpstr>Слайд 3</vt:lpstr>
      <vt:lpstr>Слайд 4</vt:lpstr>
      <vt:lpstr>Слайд 5</vt:lpstr>
      <vt:lpstr>Командна стрічка</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Використання NETCAT.</vt:lpstr>
      <vt:lpstr>Слайд 23</vt:lpstr>
      <vt:lpstr>Підміна ІР-адрес.</vt:lpstr>
      <vt:lpstr>Прихована передача файлів.</vt:lpstr>
      <vt:lpstr>Встановлення пасток.</vt:lpstr>
      <vt:lpstr>CRYPTCAT.</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Макс</dc:creator>
  <cp:lastModifiedBy>User</cp:lastModifiedBy>
  <cp:revision>43</cp:revision>
  <dcterms:created xsi:type="dcterms:W3CDTF">2010-10-13T08:53:28Z</dcterms:created>
  <dcterms:modified xsi:type="dcterms:W3CDTF">2021-10-07T17:30:39Z</dcterms:modified>
</cp:coreProperties>
</file>