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7" r:id="rId1"/>
  </p:sldMasterIdLst>
  <p:notesMasterIdLst>
    <p:notesMasterId r:id="rId32"/>
  </p:notesMasterIdLst>
  <p:sldIdLst>
    <p:sldId id="256" r:id="rId2"/>
    <p:sldId id="261" r:id="rId3"/>
    <p:sldId id="284" r:id="rId4"/>
    <p:sldId id="308" r:id="rId5"/>
    <p:sldId id="360" r:id="rId6"/>
    <p:sldId id="362" r:id="rId7"/>
    <p:sldId id="373" r:id="rId8"/>
    <p:sldId id="374" r:id="rId9"/>
    <p:sldId id="375" r:id="rId10"/>
    <p:sldId id="376" r:id="rId11"/>
    <p:sldId id="377" r:id="rId12"/>
    <p:sldId id="379" r:id="rId13"/>
    <p:sldId id="381" r:id="rId14"/>
    <p:sldId id="380" r:id="rId15"/>
    <p:sldId id="364" r:id="rId16"/>
    <p:sldId id="382" r:id="rId17"/>
    <p:sldId id="383" r:id="rId18"/>
    <p:sldId id="361" r:id="rId19"/>
    <p:sldId id="384" r:id="rId20"/>
    <p:sldId id="385" r:id="rId21"/>
    <p:sldId id="386" r:id="rId22"/>
    <p:sldId id="365" r:id="rId23"/>
    <p:sldId id="387" r:id="rId24"/>
    <p:sldId id="388" r:id="rId25"/>
    <p:sldId id="389" r:id="rId26"/>
    <p:sldId id="390" r:id="rId27"/>
    <p:sldId id="392" r:id="rId28"/>
    <p:sldId id="391" r:id="rId29"/>
    <p:sldId id="393" r:id="rId30"/>
    <p:sldId id="372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364" autoAdjust="0"/>
  </p:normalViewPr>
  <p:slideViewPr>
    <p:cSldViewPr>
      <p:cViewPr>
        <p:scale>
          <a:sx n="66" d="100"/>
          <a:sy n="66" d="100"/>
        </p:scale>
        <p:origin x="408" y="10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C1472-AA3E-4CF9-9A11-7B133EAD6045}" type="datetimeFigureOut">
              <a:rPr lang="uk-UA" smtClean="0"/>
              <a:t>11.03.2018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E79F2-12E3-4CD2-994B-A76B3093C2B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903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ru-RU" alt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CA3A6B-EDB4-4717-A23F-85DD6E3148C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D68F-9733-4C48-A710-332AE099BB9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B56E-D236-4F46-ACDE-E2425CB6B8E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FDD9D-47DA-48E0-9E15-5DAE782656A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9E80-61BE-4175-92E6-778C4150EBC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FC17-6231-4C6D-90FF-68B2A2A9BD5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3B713-8A80-4C1B-A326-C250AB055C0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DBC-ABD2-4DFC-BA36-8ED467F8878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FBEB-32C9-471E-8570-D84670E8E31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C8800-B62E-483B-9F39-1CD33061136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D42A1-4346-4D7E-AA6E-F4B3EC27524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F6DD60-75CA-423E-955E-138C9CE319E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2" r:id="rId5"/>
    <p:sldLayoutId id="2147484183" r:id="rId6"/>
    <p:sldLayoutId id="2147484184" r:id="rId7"/>
    <p:sldLayoutId id="2147484185" r:id="rId8"/>
    <p:sldLayoutId id="2147484186" r:id="rId9"/>
    <p:sldLayoutId id="2147484187" r:id="rId10"/>
    <p:sldLayoutId id="2147484188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2564904"/>
            <a:ext cx="4536504" cy="1512168"/>
          </a:xfrm>
        </p:spPr>
        <p:txBody>
          <a:bodyPr>
            <a:normAutofit fontScale="90000"/>
          </a:bodyPr>
          <a:lstStyle/>
          <a:p>
            <a:r>
              <a:rPr lang="uk-UA" altLang="ru-RU" b="1" i="1" dirty="0" smtClean="0">
                <a:solidFill>
                  <a:srgbClr val="002060"/>
                </a:solidFill>
              </a:rPr>
              <a:t>ОСНОВИ ПРОГРАМУВАННЯ ТА АЛГОРИТМІЗАЦІЯ</a:t>
            </a:r>
            <a:endParaRPr lang="ru-RU" altLang="ru-RU" b="1" i="1" dirty="0">
              <a:solidFill>
                <a:srgbClr val="00206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44008" y="3717032"/>
            <a:ext cx="3528391" cy="1260629"/>
          </a:xfr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uk-UA" altLang="ru-RU" sz="2400" b="1" dirty="0">
                <a:solidFill>
                  <a:srgbClr val="002060"/>
                </a:solidFill>
              </a:rPr>
              <a:t>Лекція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4.11. </a:t>
            </a:r>
            <a:r>
              <a:rPr lang="uk-UA" sz="2400" b="1" dirty="0" smtClean="0">
                <a:solidFill>
                  <a:srgbClr val="002060"/>
                </a:solidFill>
              </a:rPr>
              <a:t>Лінійне сортування</a:t>
            </a:r>
            <a:endParaRPr lang="uk-UA" alt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44008" y="989112"/>
            <a:ext cx="3528391" cy="7837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uk-UA" altLang="ru-RU" sz="2400" b="1" dirty="0" smtClean="0">
                <a:solidFill>
                  <a:srgbClr val="002060"/>
                </a:solidFill>
              </a:rPr>
              <a:t>Тема 4. </a:t>
            </a:r>
            <a:r>
              <a:rPr lang="uk-UA" sz="2400" b="1" dirty="0" smtClean="0">
                <a:solidFill>
                  <a:srgbClr val="002060"/>
                </a:solidFill>
              </a:rPr>
              <a:t>Алгоритми</a:t>
            </a:r>
            <a:endParaRPr lang="uk-UA" alt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22089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 smtClean="0">
                <a:latin typeface="+mj-lt"/>
              </a:rPr>
              <a:t>l</a:t>
            </a:r>
            <a:r>
              <a:rPr lang="en-US" sz="2000" dirty="0" smtClean="0">
                <a:latin typeface="+mj-lt"/>
              </a:rPr>
              <a:t> – </a:t>
            </a:r>
            <a:r>
              <a:rPr lang="uk-UA" sz="2000" dirty="0" smtClean="0">
                <a:latin typeface="+mj-lt"/>
              </a:rPr>
              <a:t>кількість листків дерева прийняття рішень (</a:t>
            </a:r>
            <a:r>
              <a:rPr lang="en-US" sz="2000" b="1" i="1" dirty="0" smtClean="0">
                <a:latin typeface="+mj-lt"/>
              </a:rPr>
              <a:t>l ≥ n!</a:t>
            </a:r>
            <a:r>
              <a:rPr lang="en-US" sz="2000" dirty="0" smtClean="0">
                <a:latin typeface="+mj-lt"/>
              </a:rPr>
              <a:t>)</a:t>
            </a:r>
          </a:p>
          <a:p>
            <a:pPr algn="just"/>
            <a:r>
              <a:rPr lang="en-US" sz="2000" i="1" dirty="0" smtClean="0">
                <a:latin typeface="+mj-lt"/>
              </a:rPr>
              <a:t>h</a:t>
            </a:r>
            <a:r>
              <a:rPr lang="uk-UA" sz="2000" dirty="0" smtClean="0">
                <a:latin typeface="+mj-lt"/>
              </a:rPr>
              <a:t> – висота дерева</a:t>
            </a:r>
            <a:endParaRPr lang="en-US" sz="2000" dirty="0" smtClean="0">
              <a:latin typeface="+mj-lt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4885677" y="-56420"/>
            <a:ext cx="30652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алгоритмів сортування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89119" y="1844824"/>
            <a:ext cx="73112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В бінарному дереві кількість листків становить </a:t>
            </a:r>
            <a:r>
              <a:rPr lang="en-US" sz="2000" dirty="0" smtClean="0">
                <a:latin typeface="+mj-lt"/>
              </a:rPr>
              <a:t>2</a:t>
            </a:r>
            <a:r>
              <a:rPr lang="en-US" sz="2000" baseline="30000" dirty="0" smtClean="0">
                <a:latin typeface="+mj-lt"/>
              </a:rPr>
              <a:t>h</a:t>
            </a:r>
            <a:r>
              <a:rPr lang="uk-UA" sz="2000" baseline="30000" dirty="0" smtClean="0">
                <a:latin typeface="+mj-lt"/>
              </a:rPr>
              <a:t> </a:t>
            </a:r>
            <a:r>
              <a:rPr lang="uk-UA" sz="2000" b="1" i="1" dirty="0" smtClean="0">
                <a:latin typeface="+mj-lt"/>
              </a:rPr>
              <a:t>(</a:t>
            </a:r>
            <a:r>
              <a:rPr lang="en-US" sz="2000" b="1" i="1" dirty="0" smtClean="0">
                <a:latin typeface="+mj-lt"/>
              </a:rPr>
              <a:t>l ≤</a:t>
            </a:r>
            <a:r>
              <a:rPr lang="en-US" sz="2000" b="1" i="1" dirty="0" smtClean="0"/>
              <a:t> </a:t>
            </a:r>
            <a:r>
              <a:rPr lang="en-US" sz="2000" b="1" i="1" dirty="0">
                <a:latin typeface="+mj-lt"/>
              </a:rPr>
              <a:t>2</a:t>
            </a:r>
            <a:r>
              <a:rPr lang="en-US" sz="2000" b="1" i="1" baseline="30000" dirty="0">
                <a:latin typeface="+mj-lt"/>
              </a:rPr>
              <a:t>h</a:t>
            </a:r>
            <a:r>
              <a:rPr lang="uk-UA" sz="2000" b="1" i="1" baseline="30000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)</a:t>
            </a:r>
            <a:endParaRPr lang="uk-UA" sz="2000" b="1" i="1" dirty="0">
              <a:latin typeface="+mj-lt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985910" y="2524834"/>
            <a:ext cx="69176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Зводимо дві нерівності :</a:t>
            </a:r>
            <a:endParaRPr lang="uk-UA" sz="2000" baseline="30000" dirty="0" smtClean="0">
              <a:latin typeface="+mj-lt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789118" y="2924944"/>
            <a:ext cx="73112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latin typeface="+mj-lt"/>
              </a:rPr>
              <a:t>2</a:t>
            </a:r>
            <a:r>
              <a:rPr lang="en-US" sz="2000" b="1" i="1" baseline="30000" dirty="0" smtClean="0">
                <a:latin typeface="+mj-lt"/>
              </a:rPr>
              <a:t>h</a:t>
            </a:r>
            <a:r>
              <a:rPr lang="uk-UA" sz="2000" b="1" i="1" baseline="30000" dirty="0" smtClean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≥</a:t>
            </a:r>
            <a:r>
              <a:rPr lang="uk-UA" sz="2000" b="1" i="1" dirty="0" smtClean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n!</a:t>
            </a:r>
            <a:r>
              <a:rPr lang="en-US" sz="2000" dirty="0" smtClean="0">
                <a:latin typeface="+mj-lt"/>
              </a:rPr>
              <a:t> → </a:t>
            </a:r>
            <a:r>
              <a:rPr lang="uk-UA" sz="2000" dirty="0" err="1" smtClean="0">
                <a:latin typeface="+mj-lt"/>
              </a:rPr>
              <a:t>прологарифмуємо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/>
              <a:t>→</a:t>
            </a:r>
            <a:r>
              <a:rPr lang="uk-UA" sz="2000" dirty="0" smtClean="0"/>
              <a:t> </a:t>
            </a:r>
            <a:r>
              <a:rPr lang="en-US" sz="2000" b="1" i="1" dirty="0">
                <a:latin typeface="+mj-lt"/>
              </a:rPr>
              <a:t>h ≥ log</a:t>
            </a:r>
            <a:r>
              <a:rPr lang="en-US" sz="1100" b="1" i="1" dirty="0">
                <a:latin typeface="+mj-lt"/>
              </a:rPr>
              <a:t>2</a:t>
            </a:r>
            <a:r>
              <a:rPr lang="en-US" sz="2000" b="1" i="1" dirty="0">
                <a:latin typeface="+mj-lt"/>
              </a:rPr>
              <a:t> n!</a:t>
            </a:r>
            <a:r>
              <a:rPr lang="uk-UA" sz="2000" b="1" i="1" dirty="0">
                <a:latin typeface="+mj-lt"/>
              </a:rPr>
              <a:t> 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985908" y="3727271"/>
            <a:ext cx="72584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Що нам надає отриманий вираз?</a:t>
            </a:r>
            <a:endParaRPr lang="uk-UA" sz="2000" dirty="0" smtClean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Оцінити мінімальну висоту дерева, а отже і мінімальну кількість порівнянь елементів в найгіршому випадку.</a:t>
            </a:r>
          </a:p>
          <a:p>
            <a:pPr algn="just"/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Яким чином?</a:t>
            </a:r>
          </a:p>
          <a:p>
            <a:pPr algn="just"/>
            <a:r>
              <a:rPr lang="uk-UA" sz="2000" dirty="0" smtClean="0">
                <a:latin typeface="+mj-lt"/>
              </a:rPr>
              <a:t>Замість </a:t>
            </a:r>
            <a:r>
              <a:rPr lang="en-US" sz="2000" i="1" dirty="0" smtClean="0">
                <a:latin typeface="+mj-lt"/>
              </a:rPr>
              <a:t>n</a:t>
            </a:r>
            <a:r>
              <a:rPr lang="uk-UA" sz="2000" i="1" dirty="0" smtClean="0"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підставляємо кількість вхідних елементів, оцінюємо значення логарифму і отримуємо шукану висоту</a:t>
            </a:r>
            <a:endParaRPr lang="uk-UA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981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76" grpId="0"/>
      <p:bldP spid="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/>
          <a:srcRect l="43911" t="68703" r="3860" b="18500"/>
          <a:stretch/>
        </p:blipFill>
        <p:spPr>
          <a:xfrm>
            <a:off x="1763688" y="4437112"/>
            <a:ext cx="5616624" cy="77371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/>
          <a:srcRect l="744" t="68703" r="53874" b="18500"/>
          <a:stretch/>
        </p:blipFill>
        <p:spPr>
          <a:xfrm>
            <a:off x="2110329" y="3744255"/>
            <a:ext cx="4824536" cy="76486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27584" y="436602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+mj-lt"/>
              </a:rPr>
              <a:t>Формула </a:t>
            </a:r>
            <a:r>
              <a:rPr lang="uk-UA" sz="2000" i="1" dirty="0" err="1" smtClean="0">
                <a:latin typeface="+mj-lt"/>
              </a:rPr>
              <a:t>Стірлінга</a:t>
            </a:r>
            <a:r>
              <a:rPr lang="uk-UA" sz="2000" i="1" dirty="0" smtClean="0">
                <a:latin typeface="+mj-lt"/>
              </a:rPr>
              <a:t> </a:t>
            </a:r>
            <a:endParaRPr lang="en-US" sz="2000" dirty="0" smtClean="0">
              <a:latin typeface="+mj-lt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4885677" y="-56420"/>
            <a:ext cx="30652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алгоритмів сортування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45362" t="34250" r="25095" b="52953"/>
          <a:stretch/>
        </p:blipFill>
        <p:spPr>
          <a:xfrm>
            <a:off x="2771801" y="764704"/>
            <a:ext cx="3024336" cy="7365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99592" y="1412776"/>
            <a:ext cx="4320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+mj-lt"/>
              </a:rPr>
              <a:t>Підставимо вираз у попередній:</a:t>
            </a:r>
            <a:endParaRPr lang="en-US" sz="2000" dirty="0" smtClean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4065" t="53938" r="50000" b="32281"/>
          <a:stretch/>
        </p:blipFill>
        <p:spPr>
          <a:xfrm>
            <a:off x="1907704" y="1738981"/>
            <a:ext cx="4896544" cy="825923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411761" y="2492896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Правило1: </a:t>
            </a:r>
            <a:r>
              <a:rPr lang="en-US" sz="1600" dirty="0" err="1" smtClean="0">
                <a:solidFill>
                  <a:srgbClr val="0070C0"/>
                </a:solidFill>
                <a:latin typeface="+mj-lt"/>
              </a:rPr>
              <a:t>log</a:t>
            </a:r>
            <a:r>
              <a:rPr lang="en-US" sz="1100" dirty="0" err="1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 a· b = </a:t>
            </a:r>
            <a:r>
              <a:rPr lang="en-US" sz="1600" dirty="0" err="1" smtClean="0">
                <a:solidFill>
                  <a:srgbClr val="0070C0"/>
                </a:solidFill>
                <a:latin typeface="+mj-lt"/>
              </a:rPr>
              <a:t>log</a:t>
            </a:r>
            <a:r>
              <a:rPr lang="en-US" sz="1100" dirty="0" err="1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 a + </a:t>
            </a:r>
            <a:r>
              <a:rPr lang="en-US" sz="1600" dirty="0" err="1" smtClean="0">
                <a:solidFill>
                  <a:srgbClr val="0070C0"/>
                </a:solidFill>
                <a:latin typeface="+mj-lt"/>
              </a:rPr>
              <a:t>log</a:t>
            </a:r>
            <a:r>
              <a:rPr lang="en-US" sz="1100" dirty="0" err="1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 b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/>
          <a:srcRect l="47786" t="54742" r="5172" b="33473"/>
          <a:stretch/>
        </p:blipFill>
        <p:spPr>
          <a:xfrm>
            <a:off x="1894305" y="2780928"/>
            <a:ext cx="5112569" cy="72008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2411761" y="3429000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Правило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: </a:t>
            </a:r>
            <a:r>
              <a:rPr lang="en-US" sz="1600" dirty="0" err="1" smtClean="0">
                <a:solidFill>
                  <a:srgbClr val="0070C0"/>
                </a:solidFill>
                <a:latin typeface="+mj-lt"/>
              </a:rPr>
              <a:t>log</a:t>
            </a:r>
            <a:r>
              <a:rPr lang="en-US" sz="1100" dirty="0" err="1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 a</a:t>
            </a:r>
            <a:r>
              <a:rPr lang="en-US" sz="1600" baseline="30000" dirty="0" smtClean="0">
                <a:solidFill>
                  <a:srgbClr val="0070C0"/>
                </a:solidFill>
                <a:latin typeface="+mj-lt"/>
              </a:rPr>
              <a:t>y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 = y· </a:t>
            </a:r>
            <a:r>
              <a:rPr lang="en-US" sz="1600" dirty="0" err="1" smtClean="0">
                <a:solidFill>
                  <a:srgbClr val="0070C0"/>
                </a:solidFill>
                <a:latin typeface="+mj-lt"/>
              </a:rPr>
              <a:t>log</a:t>
            </a:r>
            <a:r>
              <a:rPr lang="en-US" sz="1100" dirty="0" err="1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1600" dirty="0" smtClean="0">
                <a:solidFill>
                  <a:srgbClr val="0070C0"/>
                </a:solidFill>
                <a:latin typeface="+mj-lt"/>
              </a:rPr>
              <a:t> a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475656" y="5133489"/>
            <a:ext cx="60486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Перепишемо вираз в </a:t>
            </a:r>
            <a:r>
              <a:rPr lang="uk-UA" sz="1600" dirty="0" err="1" smtClean="0">
                <a:solidFill>
                  <a:srgbClr val="0070C0"/>
                </a:solidFill>
                <a:latin typeface="+mj-lt"/>
              </a:rPr>
              <a:t>асимптатичному</a:t>
            </a:r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 відношенні:</a:t>
            </a:r>
            <a:endParaRPr lang="en-US" sz="1600" dirty="0" smtClean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79712" y="5524795"/>
            <a:ext cx="51125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dirty="0">
                <a:latin typeface="+mj-lt"/>
              </a:rPr>
              <a:t>Θ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(log n) + </a:t>
            </a:r>
            <a:r>
              <a:rPr lang="el-GR" sz="2000" b="1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(n log ((n)) </a:t>
            </a:r>
            <a:r>
              <a:rPr lang="en-US" sz="2000" dirty="0" smtClean="0">
                <a:latin typeface="+mj-lt"/>
              </a:rPr>
              <a:t>+ </a:t>
            </a:r>
            <a:r>
              <a:rPr lang="el-GR" sz="2000" dirty="0">
                <a:latin typeface="+mj-lt"/>
              </a:rPr>
              <a:t>Θ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(log ((1/n</a:t>
            </a:r>
            <a:r>
              <a:rPr lang="en-US" sz="2000" dirty="0">
                <a:latin typeface="+mj-lt"/>
              </a:rPr>
              <a:t>))</a:t>
            </a:r>
            <a:r>
              <a:rPr lang="en-US" sz="2000" dirty="0" smtClean="0">
                <a:latin typeface="+mj-lt"/>
              </a:rPr>
              <a:t> 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187624" y="5977658"/>
            <a:ext cx="69127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Функція </a:t>
            </a:r>
            <a:r>
              <a:rPr lang="el-GR" sz="1600" dirty="0">
                <a:solidFill>
                  <a:srgbClr val="0070C0"/>
                </a:solidFill>
                <a:latin typeface="+mj-lt"/>
              </a:rPr>
              <a:t>Θ</a:t>
            </a:r>
            <a:r>
              <a:rPr lang="en-US" sz="1600" dirty="0">
                <a:solidFill>
                  <a:srgbClr val="0070C0"/>
                </a:solidFill>
                <a:latin typeface="+mj-lt"/>
              </a:rPr>
              <a:t> (n log ((n)) </a:t>
            </a:r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зростає найшвидше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301" y="764704"/>
            <a:ext cx="1671139" cy="11280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Прямоугольник 21"/>
          <p:cNvSpPr/>
          <p:nvPr/>
        </p:nvSpPr>
        <p:spPr>
          <a:xfrm>
            <a:off x="7136992" y="1882271"/>
            <a:ext cx="1251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Джеймс</a:t>
            </a:r>
          </a:p>
          <a:p>
            <a:pPr algn="ctr"/>
            <a:r>
              <a:rPr lang="uk-UA" sz="1600" dirty="0" err="1" smtClean="0">
                <a:solidFill>
                  <a:srgbClr val="0070C0"/>
                </a:solidFill>
                <a:latin typeface="+mj-lt"/>
              </a:rPr>
              <a:t>Стірлінг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901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Прямоугольник 79"/>
          <p:cNvSpPr/>
          <p:nvPr/>
        </p:nvSpPr>
        <p:spPr>
          <a:xfrm>
            <a:off x="4885677" y="-56420"/>
            <a:ext cx="30652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алгоритмів сортування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43608" y="458959"/>
            <a:ext cx="2592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+mj-lt"/>
              </a:rPr>
              <a:t>h ≥ </a:t>
            </a:r>
            <a:r>
              <a:rPr lang="el-GR" sz="2000" dirty="0" smtClean="0">
                <a:latin typeface="+mj-lt"/>
              </a:rPr>
              <a:t>Θ</a:t>
            </a:r>
            <a:r>
              <a:rPr lang="en-US" sz="2000" dirty="0" smtClean="0">
                <a:latin typeface="+mj-lt"/>
              </a:rPr>
              <a:t> (n log ((n)) </a:t>
            </a:r>
            <a:r>
              <a:rPr lang="en-US" sz="2000" dirty="0">
                <a:latin typeface="+mj-lt"/>
              </a:rPr>
              <a:t>→ 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h ≥ </a:t>
            </a:r>
            <a:r>
              <a:rPr lang="el-GR" sz="2000" dirty="0">
                <a:solidFill>
                  <a:srgbClr val="0070C0"/>
                </a:solidFill>
                <a:latin typeface="+mj-lt"/>
              </a:rPr>
              <a:t>Ω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 (n log ((n</a:t>
            </a: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)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)</a:t>
            </a:r>
            <a:endParaRPr lang="en-US" sz="2000" dirty="0">
              <a:latin typeface="+mj-lt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55575" y="1196752"/>
            <a:ext cx="7704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smtClean="0">
                <a:solidFill>
                  <a:srgbClr val="FF0000"/>
                </a:solidFill>
                <a:latin typeface="+mj-lt"/>
              </a:rPr>
              <a:t>Що ми отримали?</a:t>
            </a:r>
          </a:p>
          <a:p>
            <a:pPr algn="just"/>
            <a:r>
              <a:rPr lang="uk-UA" i="1" dirty="0" smtClean="0">
                <a:latin typeface="+mj-lt"/>
              </a:rPr>
              <a:t>Встановили, що висота дерева прийняття рішень для сортування за допомогою порівняння двох елементів є </a:t>
            </a:r>
            <a:r>
              <a:rPr lang="uk-UA" b="1" i="1" dirty="0" smtClean="0">
                <a:latin typeface="+mj-lt"/>
              </a:rPr>
              <a:t>мінімум </a:t>
            </a:r>
            <a:r>
              <a:rPr lang="en-US" b="1" i="1" dirty="0">
                <a:latin typeface="+mj-lt"/>
              </a:rPr>
              <a:t>n log </a:t>
            </a:r>
            <a:r>
              <a:rPr lang="en-US" b="1" i="1" dirty="0" smtClean="0">
                <a:latin typeface="+mj-lt"/>
              </a:rPr>
              <a:t>n</a:t>
            </a:r>
            <a:endParaRPr lang="uk-UA" b="1" i="1" dirty="0" smtClean="0">
              <a:latin typeface="+mj-lt"/>
            </a:endParaRPr>
          </a:p>
          <a:p>
            <a:pPr algn="just"/>
            <a:endParaRPr lang="uk-UA" sz="1200" i="1" dirty="0">
              <a:latin typeface="+mj-lt"/>
            </a:endParaRPr>
          </a:p>
          <a:p>
            <a:pPr algn="just"/>
            <a:r>
              <a:rPr lang="uk-UA" i="1" dirty="0" smtClean="0">
                <a:solidFill>
                  <a:srgbClr val="FF0000"/>
                </a:solidFill>
                <a:latin typeface="+mj-lt"/>
              </a:rPr>
              <a:t>Що це означає?</a:t>
            </a:r>
          </a:p>
          <a:p>
            <a:pPr algn="just"/>
            <a:r>
              <a:rPr lang="uk-UA" i="1" dirty="0" smtClean="0">
                <a:latin typeface="+mj-lt"/>
              </a:rPr>
              <a:t>Для будь-якого алгоритму сортування, який заснований на порівняннях, сортування масиву у найгіршому випадку виконуватиметься </a:t>
            </a:r>
            <a:r>
              <a:rPr lang="uk-UA" i="1" dirty="0" smtClean="0">
                <a:latin typeface="+mj-lt"/>
              </a:rPr>
              <a:t>щонайшвидше </a:t>
            </a:r>
            <a:r>
              <a:rPr lang="en-US" b="1" i="1" dirty="0">
                <a:latin typeface="+mj-lt"/>
              </a:rPr>
              <a:t>n log </a:t>
            </a:r>
            <a:r>
              <a:rPr lang="en-US" b="1" i="1" dirty="0" smtClean="0">
                <a:latin typeface="+mj-lt"/>
              </a:rPr>
              <a:t>n</a:t>
            </a:r>
            <a:r>
              <a:rPr lang="uk-UA" b="1" i="1" dirty="0" smtClean="0">
                <a:latin typeface="+mj-lt"/>
              </a:rPr>
              <a:t> операцій</a:t>
            </a:r>
          </a:p>
          <a:p>
            <a:pPr algn="just"/>
            <a:endParaRPr lang="uk-UA" sz="1200" i="1" dirty="0">
              <a:latin typeface="+mj-lt"/>
            </a:endParaRPr>
          </a:p>
          <a:p>
            <a:pPr algn="just"/>
            <a:r>
              <a:rPr lang="uk-UA" i="1" dirty="0" smtClean="0">
                <a:solidFill>
                  <a:srgbClr val="FF0000"/>
                </a:solidFill>
                <a:latin typeface="+mj-lt"/>
              </a:rPr>
              <a:t>Висновок: </a:t>
            </a:r>
            <a:r>
              <a:rPr lang="uk-UA" i="1" dirty="0" smtClean="0">
                <a:latin typeface="+mj-lt"/>
              </a:rPr>
              <a:t>алгоритми, які засновані на попарному порівнянні НЕ МОЖУТЬ працювати швидше ніж </a:t>
            </a:r>
            <a:r>
              <a:rPr lang="en-US" b="1" i="1" dirty="0">
                <a:latin typeface="+mj-lt"/>
              </a:rPr>
              <a:t>n log </a:t>
            </a:r>
            <a:r>
              <a:rPr lang="en-US" b="1" i="1" dirty="0" smtClean="0">
                <a:latin typeface="+mj-lt"/>
              </a:rPr>
              <a:t>n</a:t>
            </a:r>
            <a:endParaRPr lang="uk-UA" b="1" i="1" dirty="0">
              <a:latin typeface="+mj-lt"/>
            </a:endParaRPr>
          </a:p>
          <a:p>
            <a:pPr algn="just"/>
            <a:r>
              <a:rPr lang="uk-UA" b="1" i="1" dirty="0" smtClean="0">
                <a:latin typeface="+mj-lt"/>
              </a:rPr>
              <a:t>Це не говорить про те, що швидших алгоритмів не існує! Існують, але без використання порівнянь елементів</a:t>
            </a:r>
            <a:endParaRPr lang="uk-UA" i="1" dirty="0" smtClean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2088" y="494116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1600" i="1" dirty="0">
                <a:latin typeface="+mj-lt"/>
              </a:rPr>
              <a:t>Примітка: Відомо, що </a:t>
            </a:r>
            <a:r>
              <a:rPr lang="en-US" sz="1600" i="1" dirty="0" err="1">
                <a:latin typeface="+mj-lt"/>
              </a:rPr>
              <a:t>MergeSort</a:t>
            </a:r>
            <a:r>
              <a:rPr lang="uk-UA" sz="1600" i="1" dirty="0">
                <a:latin typeface="+mj-lt"/>
              </a:rPr>
              <a:t> має </a:t>
            </a:r>
            <a:r>
              <a:rPr lang="en-US" sz="1600" i="1" dirty="0">
                <a:latin typeface="+mj-lt"/>
              </a:rPr>
              <a:t>O(n log n)</a:t>
            </a:r>
            <a:r>
              <a:rPr lang="uk-UA" sz="1600" i="1" dirty="0">
                <a:latin typeface="+mj-lt"/>
              </a:rPr>
              <a:t>, а отже верхня і нижня межа співпадають і це говорить про те, що даний алгоритм є </a:t>
            </a:r>
            <a:r>
              <a:rPr lang="uk-UA" sz="1600" i="1" dirty="0" err="1">
                <a:latin typeface="+mj-lt"/>
              </a:rPr>
              <a:t>асимптотично</a:t>
            </a:r>
            <a:r>
              <a:rPr lang="uk-UA" sz="1600" i="1" dirty="0">
                <a:latin typeface="+mj-lt"/>
              </a:rPr>
              <a:t> оптимальним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5796136" y="4736182"/>
            <a:ext cx="0" cy="1528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652120" y="6165304"/>
            <a:ext cx="27363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5806440" y="5280660"/>
            <a:ext cx="2476500" cy="883920"/>
          </a:xfrm>
          <a:custGeom>
            <a:avLst/>
            <a:gdLst>
              <a:gd name="connsiteX0" fmla="*/ 0 w 2476500"/>
              <a:gd name="connsiteY0" fmla="*/ 883920 h 883920"/>
              <a:gd name="connsiteX1" fmla="*/ 1036320 w 2476500"/>
              <a:gd name="connsiteY1" fmla="*/ 723900 h 883920"/>
              <a:gd name="connsiteX2" fmla="*/ 1965960 w 2476500"/>
              <a:gd name="connsiteY2" fmla="*/ 396240 h 883920"/>
              <a:gd name="connsiteX3" fmla="*/ 2476500 w 2476500"/>
              <a:gd name="connsiteY3" fmla="*/ 0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76500" h="883920">
                <a:moveTo>
                  <a:pt x="0" y="883920"/>
                </a:moveTo>
                <a:cubicBezTo>
                  <a:pt x="354330" y="844550"/>
                  <a:pt x="708660" y="805180"/>
                  <a:pt x="1036320" y="723900"/>
                </a:cubicBezTo>
                <a:cubicBezTo>
                  <a:pt x="1363980" y="642620"/>
                  <a:pt x="1725930" y="516890"/>
                  <a:pt x="1965960" y="396240"/>
                </a:cubicBezTo>
                <a:cubicBezTo>
                  <a:pt x="2205990" y="275590"/>
                  <a:pt x="2341245" y="137795"/>
                  <a:pt x="247650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Полилиния 24"/>
          <p:cNvSpPr/>
          <p:nvPr/>
        </p:nvSpPr>
        <p:spPr>
          <a:xfrm>
            <a:off x="5783580" y="4693920"/>
            <a:ext cx="2011680" cy="1455420"/>
          </a:xfrm>
          <a:custGeom>
            <a:avLst/>
            <a:gdLst>
              <a:gd name="connsiteX0" fmla="*/ 0 w 2011680"/>
              <a:gd name="connsiteY0" fmla="*/ 1455420 h 1455420"/>
              <a:gd name="connsiteX1" fmla="*/ 1082040 w 2011680"/>
              <a:gd name="connsiteY1" fmla="*/ 845820 h 1455420"/>
              <a:gd name="connsiteX2" fmla="*/ 1668780 w 2011680"/>
              <a:gd name="connsiteY2" fmla="*/ 396240 h 1455420"/>
              <a:gd name="connsiteX3" fmla="*/ 2011680 w 2011680"/>
              <a:gd name="connsiteY3" fmla="*/ 0 h 1455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1680" h="1455420">
                <a:moveTo>
                  <a:pt x="0" y="1455420"/>
                </a:moveTo>
                <a:cubicBezTo>
                  <a:pt x="401955" y="1238885"/>
                  <a:pt x="803910" y="1022350"/>
                  <a:pt x="1082040" y="845820"/>
                </a:cubicBezTo>
                <a:cubicBezTo>
                  <a:pt x="1360170" y="669290"/>
                  <a:pt x="1513840" y="537210"/>
                  <a:pt x="1668780" y="396240"/>
                </a:cubicBezTo>
                <a:cubicBezTo>
                  <a:pt x="1823720" y="255270"/>
                  <a:pt x="1917700" y="127635"/>
                  <a:pt x="201168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Прямоугольник 25"/>
          <p:cNvSpPr/>
          <p:nvPr/>
        </p:nvSpPr>
        <p:spPr>
          <a:xfrm>
            <a:off x="5841476" y="4995679"/>
            <a:ext cx="24064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 smtClean="0">
                <a:latin typeface="+mj-lt"/>
              </a:rPr>
              <a:t>O</a:t>
            </a:r>
            <a:r>
              <a:rPr lang="uk-UA" sz="1200" i="1" dirty="0" smtClean="0">
                <a:latin typeface="+mj-lt"/>
              </a:rPr>
              <a:t> (найбільша к-ть порівнянь)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251045" y="5812272"/>
            <a:ext cx="2435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i="1" dirty="0" smtClean="0">
                <a:latin typeface="+mj-lt"/>
              </a:rPr>
              <a:t>Ω</a:t>
            </a:r>
            <a:r>
              <a:rPr lang="uk-UA" sz="1200" i="1" dirty="0" smtClean="0">
                <a:latin typeface="+mj-lt"/>
              </a:rPr>
              <a:t> (найменша к-ть порівнянь)</a:t>
            </a:r>
          </a:p>
        </p:txBody>
      </p:sp>
    </p:spTree>
    <p:extLst>
      <p:ext uri="{BB962C8B-B14F-4D97-AF65-F5344CB8AC3E}">
        <p14:creationId xmlns:p14="http://schemas.microsoft.com/office/powerpoint/2010/main" val="376056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 animBg="1"/>
      <p:bldP spid="25" grpId="0" animBg="1"/>
      <p:bldP spid="26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55576" y="2420888"/>
            <a:ext cx="7704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Далі розглянемо 2 алгоритми, робота яких не заснована на попарному порівнянні елементів та які працюють швидше ніж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n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log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n</a:t>
            </a:r>
            <a:r>
              <a:rPr lang="uk-UA" sz="2000" dirty="0" smtClean="0">
                <a:latin typeface="+mj-lt"/>
              </a:rPr>
              <a:t>.</a:t>
            </a: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Їх відносять до </a:t>
            </a:r>
            <a:r>
              <a:rPr lang="uk-UA" sz="2000" dirty="0" smtClean="0">
                <a:latin typeface="+mj-lt"/>
              </a:rPr>
              <a:t>класу </a:t>
            </a:r>
            <a:r>
              <a:rPr lang="uk-UA" sz="2000" dirty="0" smtClean="0">
                <a:latin typeface="+mj-lt"/>
              </a:rPr>
              <a:t>лінійних. </a:t>
            </a:r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Як гадаєте чому?</a:t>
            </a:r>
          </a:p>
        </p:txBody>
      </p:sp>
    </p:spTree>
    <p:extLst>
      <p:ext uri="{BB962C8B-B14F-4D97-AF65-F5344CB8AC3E}">
        <p14:creationId xmlns:p14="http://schemas.microsoft.com/office/powerpoint/2010/main" val="144488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64807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/>
              <a:t>2.</a:t>
            </a:r>
            <a:r>
              <a:rPr lang="uk-UA" b="1" dirty="0" smtClean="0"/>
              <a:t> </a:t>
            </a:r>
            <a:r>
              <a:rPr lang="ru-RU" b="1" dirty="0" err="1"/>
              <a:t>Сортування</a:t>
            </a:r>
            <a:r>
              <a:rPr lang="ru-RU" b="1" dirty="0"/>
              <a:t> </a:t>
            </a:r>
            <a:r>
              <a:rPr lang="ru-RU" b="1" dirty="0" err="1"/>
              <a:t>підрахунком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34654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08104" y="91951"/>
            <a:ext cx="176362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07818" y="1117194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latin typeface="+mj-lt"/>
              </a:rPr>
              <a:t>Вхід: </a:t>
            </a:r>
            <a:r>
              <a:rPr lang="en-US" sz="2000" dirty="0" smtClean="0">
                <a:latin typeface="+mj-lt"/>
              </a:rPr>
              <a:t>A = &lt;a</a:t>
            </a:r>
            <a:r>
              <a:rPr lang="en-US" sz="2000" baseline="-25000" dirty="0" smtClean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 a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, …, a</a:t>
            </a:r>
            <a:r>
              <a:rPr lang="en-US" sz="2000" baseline="-25000" dirty="0">
                <a:latin typeface="+mj-lt"/>
              </a:rPr>
              <a:t>n</a:t>
            </a:r>
            <a:r>
              <a:rPr lang="en-US" sz="2000" dirty="0" smtClean="0">
                <a:latin typeface="+mj-lt"/>
              </a:rPr>
              <a:t>&gt;,</a:t>
            </a:r>
            <a:r>
              <a:rPr lang="uk-UA" sz="2000" dirty="0" smtClean="0">
                <a:latin typeface="+mj-lt"/>
              </a:rPr>
              <a:t> де 0 ≤ 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2000" baseline="-25000" dirty="0" smtClean="0">
                <a:latin typeface="+mj-lt"/>
              </a:rPr>
              <a:t>і </a:t>
            </a:r>
            <a:r>
              <a:rPr lang="en-US" sz="2000" dirty="0" smtClean="0">
                <a:latin typeface="+mj-lt"/>
              </a:rPr>
              <a:t>≤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k</a:t>
            </a:r>
            <a:endParaRPr lang="uk-UA" sz="2000" dirty="0" smtClean="0">
              <a:latin typeface="+mj-lt"/>
            </a:endParaRPr>
          </a:p>
          <a:p>
            <a:pPr algn="just"/>
            <a:r>
              <a:rPr lang="uk-UA" sz="2000" b="1" i="1" dirty="0" smtClean="0">
                <a:latin typeface="+mj-lt"/>
              </a:rPr>
              <a:t>Вихід</a:t>
            </a:r>
            <a:r>
              <a:rPr lang="uk-UA" sz="2000" b="1" i="1" dirty="0">
                <a:latin typeface="+mj-lt"/>
              </a:rPr>
              <a:t>: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A</a:t>
            </a:r>
            <a:r>
              <a:rPr lang="en-US" sz="2000" dirty="0">
                <a:latin typeface="+mj-lt"/>
              </a:rPr>
              <a:t>’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= </a:t>
            </a:r>
            <a:r>
              <a:rPr lang="en-US" sz="2000" dirty="0" smtClean="0">
                <a:latin typeface="+mj-lt"/>
              </a:rPr>
              <a:t>&lt;</a:t>
            </a:r>
            <a:r>
              <a:rPr lang="en-US" sz="2000" dirty="0">
                <a:latin typeface="+mj-lt"/>
              </a:rPr>
              <a:t>a’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 a’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, …, </a:t>
            </a:r>
            <a:r>
              <a:rPr lang="en-US" sz="2000" dirty="0" err="1">
                <a:latin typeface="+mj-lt"/>
              </a:rPr>
              <a:t>a’</a:t>
            </a:r>
            <a:r>
              <a:rPr lang="en-US" sz="2000" baseline="-25000" dirty="0" err="1">
                <a:latin typeface="+mj-lt"/>
              </a:rPr>
              <a:t>n</a:t>
            </a:r>
            <a:r>
              <a:rPr lang="en-US" sz="2000" dirty="0">
                <a:latin typeface="+mj-lt"/>
              </a:rPr>
              <a:t>&gt;</a:t>
            </a:r>
            <a:r>
              <a:rPr lang="uk-UA" sz="2000" dirty="0">
                <a:latin typeface="+mj-lt"/>
              </a:rPr>
              <a:t> за умови </a:t>
            </a:r>
            <a:r>
              <a:rPr lang="en-US" sz="2000" dirty="0">
                <a:latin typeface="+mj-lt"/>
              </a:rPr>
              <a:t>a’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≤ a’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≤…≤ </a:t>
            </a:r>
            <a:r>
              <a:rPr lang="en-US" sz="2000" dirty="0" err="1">
                <a:latin typeface="+mj-lt"/>
              </a:rPr>
              <a:t>a’</a:t>
            </a:r>
            <a:r>
              <a:rPr lang="en-US" sz="2000" baseline="-25000" dirty="0" err="1">
                <a:latin typeface="+mj-lt"/>
              </a:rPr>
              <a:t>n</a:t>
            </a:r>
            <a:endParaRPr lang="uk-UA" sz="2000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7818" y="2125306"/>
            <a:ext cx="71287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Основна ідея: </a:t>
            </a:r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щоб визначити позицію елемента </a:t>
            </a:r>
            <a:r>
              <a:rPr lang="en-US" sz="2000" b="1" i="1" dirty="0">
                <a:solidFill>
                  <a:srgbClr val="FF0000"/>
                </a:solidFill>
                <a:latin typeface="+mj-lt"/>
              </a:rPr>
              <a:t>a</a:t>
            </a:r>
            <a:r>
              <a:rPr lang="uk-UA" sz="2000" b="1" i="1" baseline="-25000" dirty="0">
                <a:solidFill>
                  <a:srgbClr val="FF0000"/>
                </a:solidFill>
                <a:latin typeface="+mj-lt"/>
              </a:rPr>
              <a:t>і</a:t>
            </a:r>
            <a:r>
              <a:rPr lang="uk-UA" sz="2000" baseline="-25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у вихідному масиві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’</a:t>
            </a:r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, необхідно знати кількість елементів, які менші за </a:t>
            </a:r>
            <a:r>
              <a:rPr lang="en-US" sz="2000" b="1" i="1" dirty="0">
                <a:solidFill>
                  <a:srgbClr val="FF0000"/>
                </a:solidFill>
                <a:latin typeface="+mj-lt"/>
              </a:rPr>
              <a:t>a</a:t>
            </a:r>
            <a:r>
              <a:rPr lang="uk-UA" sz="2000" b="1" i="1" baseline="-25000" dirty="0">
                <a:solidFill>
                  <a:srgbClr val="FF0000"/>
                </a:solidFill>
                <a:latin typeface="+mj-lt"/>
              </a:rPr>
              <a:t>і</a:t>
            </a:r>
            <a:endParaRPr lang="uk-UA" sz="20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5571" y="3349442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Якщо є </a:t>
            </a:r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х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 елементів менших за </a:t>
            </a:r>
            <a:r>
              <a:rPr lang="en-US" sz="2000" b="1" i="1" dirty="0">
                <a:solidFill>
                  <a:srgbClr val="0070C0"/>
                </a:solidFill>
                <a:latin typeface="+mj-lt"/>
              </a:rPr>
              <a:t>a</a:t>
            </a:r>
            <a:r>
              <a:rPr lang="uk-UA" sz="2000" b="1" i="1" baseline="-25000" dirty="0" smtClean="0">
                <a:solidFill>
                  <a:srgbClr val="0070C0"/>
                </a:solidFill>
                <a:latin typeface="+mj-lt"/>
              </a:rPr>
              <a:t>і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, то позиція </a:t>
            </a:r>
            <a:r>
              <a:rPr lang="en-US" sz="2000" b="1" i="1" dirty="0">
                <a:solidFill>
                  <a:srgbClr val="0070C0"/>
                </a:solidFill>
                <a:latin typeface="+mj-lt"/>
              </a:rPr>
              <a:t>a</a:t>
            </a:r>
            <a:r>
              <a:rPr lang="uk-UA" sz="2000" b="1" i="1" baseline="-25000" dirty="0">
                <a:solidFill>
                  <a:srgbClr val="0070C0"/>
                </a:solidFill>
                <a:latin typeface="+mj-lt"/>
              </a:rPr>
              <a:t>і</a:t>
            </a:r>
            <a:r>
              <a:rPr lang="uk-UA" sz="2000" baseline="-25000" dirty="0">
                <a:solidFill>
                  <a:srgbClr val="0070C0"/>
                </a:solidFill>
                <a:latin typeface="+mj-lt"/>
              </a:rPr>
              <a:t> 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у вихідному масиві  </a:t>
            </a:r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х+1</a:t>
            </a:r>
            <a:endParaRPr lang="uk-UA" sz="2000" b="1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4265801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Важливо! 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Визначення менших елементів за елемент </a:t>
            </a:r>
            <a:r>
              <a:rPr lang="en-US" sz="2000" i="1" dirty="0">
                <a:solidFill>
                  <a:srgbClr val="FF0000"/>
                </a:solidFill>
                <a:latin typeface="+mj-lt"/>
              </a:rPr>
              <a:t>a</a:t>
            </a:r>
            <a:r>
              <a:rPr lang="uk-UA" sz="2000" i="1" baseline="-25000" dirty="0">
                <a:solidFill>
                  <a:srgbClr val="FF0000"/>
                </a:solidFill>
                <a:latin typeface="+mj-lt"/>
              </a:rPr>
              <a:t>і 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  має проводитись без порівнянь </a:t>
            </a:r>
          </a:p>
          <a:p>
            <a:pPr algn="just"/>
            <a:r>
              <a:rPr lang="uk-UA" sz="2000" i="1" dirty="0" smtClean="0">
                <a:latin typeface="+mj-lt"/>
              </a:rPr>
              <a:t>Даний алгоритм використовує великий обсяг додаткової пам'яті </a:t>
            </a:r>
            <a:endParaRPr lang="uk-UA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670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6123355" y="249232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6476815" y="249232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819625" y="249231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7167933" y="249231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7518390" y="249231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7866404" y="249231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6140970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6494430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6837240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7185548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7536005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7884019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91951"/>
            <a:ext cx="176362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0630" y="1228690"/>
            <a:ext cx="48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  <a:cs typeface="Consolas" pitchFamily="49" charset="0"/>
              </a:rPr>
              <a:t>А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26072" y="1246114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79532" y="1246114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22342" y="1246112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70650" y="1246112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71564" y="1246110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419872" y="1246110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21107" y="1246112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62682" y="1246110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81057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6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78375" y="846129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2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34557" y="850849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3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83966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4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40148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5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38038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7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35565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1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85525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8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438306" y="1204332"/>
            <a:ext cx="7817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k = 5</a:t>
            </a:r>
            <a:r>
              <a:rPr lang="uk-UA" sz="2000" dirty="0" smtClean="0">
                <a:latin typeface="+mj-lt"/>
                <a:cs typeface="Consolas" pitchFamily="49" charset="0"/>
              </a:rPr>
              <a:t>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80112" y="1211268"/>
            <a:ext cx="6191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C’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40971" y="122869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494431" y="122869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uk-UA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837241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uk-UA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185549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536006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dirty="0" smtClean="0"/>
              <a:t>0</a:t>
            </a:r>
            <a:endParaRPr lang="uk-UA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838612" y="817573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2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194794" y="822293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3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44203" y="817444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4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900385" y="817444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5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495802" y="817444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1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884020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dirty="0"/>
              <a:t>1</a:t>
            </a:r>
            <a:endParaRPr lang="uk-UA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151621" y="82858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0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5662478" y="2461231"/>
            <a:ext cx="4660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C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123355" y="249289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6476815" y="249289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6819625" y="2492896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7167933" y="2492896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7</a:t>
            </a:r>
            <a:endParaRPr lang="uk-UA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7518390" y="2492896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7</a:t>
            </a:r>
            <a:endParaRPr lang="uk-UA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7866404" y="2492896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8</a:t>
            </a:r>
            <a:endParaRPr lang="uk-UA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6140971" y="1684562"/>
            <a:ext cx="208873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latin typeface="+mj-lt"/>
                <a:cs typeface="Consolas" pitchFamily="49" charset="0"/>
              </a:rPr>
              <a:t>Порахуємо кількість повторень кожного елементу у масиві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140970" y="2915436"/>
            <a:ext cx="20887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err="1" smtClean="0">
                <a:latin typeface="+mj-lt"/>
                <a:cs typeface="Consolas" pitchFamily="49" charset="0"/>
              </a:rPr>
              <a:t>Ітеративно</a:t>
            </a:r>
            <a:r>
              <a:rPr lang="uk-UA" sz="1400" dirty="0" smtClean="0">
                <a:latin typeface="+mj-lt"/>
                <a:cs typeface="Consolas" pitchFamily="49" charset="0"/>
              </a:rPr>
              <a:t> </a:t>
            </a:r>
            <a:r>
              <a:rPr lang="uk-UA" sz="1400" dirty="0" err="1" smtClean="0">
                <a:latin typeface="+mj-lt"/>
                <a:cs typeface="Consolas" pitchFamily="49" charset="0"/>
              </a:rPr>
              <a:t>додамо</a:t>
            </a:r>
            <a:r>
              <a:rPr lang="uk-UA" sz="1400" dirty="0" smtClean="0">
                <a:latin typeface="+mj-lt"/>
                <a:cs typeface="Consolas" pitchFamily="49" charset="0"/>
              </a:rPr>
              <a:t> до кожної комірки значення попередніх </a:t>
            </a:r>
            <a:r>
              <a:rPr lang="uk-UA" sz="1400" dirty="0" smtClean="0">
                <a:latin typeface="+mj-lt"/>
                <a:cs typeface="Consolas" pitchFamily="49" charset="0"/>
              </a:rPr>
              <a:t>комірок </a:t>
            </a:r>
            <a:r>
              <a:rPr lang="uk-UA" sz="1400" dirty="0">
                <a:latin typeface="+mj-lt"/>
                <a:cs typeface="Consolas" pitchFamily="49" charset="0"/>
              </a:rPr>
              <a:t>С[</a:t>
            </a:r>
            <a:r>
              <a:rPr lang="en-US" sz="1400" dirty="0">
                <a:latin typeface="+mj-lt"/>
                <a:cs typeface="Consolas" pitchFamily="49" charset="0"/>
              </a:rPr>
              <a:t>j</a:t>
            </a:r>
            <a:r>
              <a:rPr lang="uk-UA" sz="1400" dirty="0">
                <a:latin typeface="+mj-lt"/>
                <a:cs typeface="Consolas" pitchFamily="49" charset="0"/>
              </a:rPr>
              <a:t>]+</a:t>
            </a:r>
            <a:r>
              <a:rPr lang="en-US" sz="1400" dirty="0">
                <a:latin typeface="+mj-lt"/>
                <a:cs typeface="Consolas" pitchFamily="49" charset="0"/>
              </a:rPr>
              <a:t>C</a:t>
            </a:r>
            <a:r>
              <a:rPr lang="uk-UA" sz="1400" dirty="0">
                <a:latin typeface="+mj-lt"/>
                <a:cs typeface="Consolas" pitchFamily="49" charset="0"/>
              </a:rPr>
              <a:t>[</a:t>
            </a:r>
            <a:r>
              <a:rPr lang="en-US" sz="1400" dirty="0">
                <a:latin typeface="+mj-lt"/>
                <a:cs typeface="Consolas" pitchFamily="49" charset="0"/>
              </a:rPr>
              <a:t>j</a:t>
            </a:r>
            <a:r>
              <a:rPr lang="uk-UA" sz="1400" dirty="0">
                <a:latin typeface="+mj-lt"/>
                <a:cs typeface="Consolas" pitchFamily="49" charset="0"/>
              </a:rPr>
              <a:t>-1]</a:t>
            </a:r>
            <a:endParaRPr lang="en-US" sz="1400" dirty="0">
              <a:latin typeface="+mj-lt"/>
              <a:cs typeface="Consolas" pitchFamily="49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870630" y="2276872"/>
            <a:ext cx="38117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Проаналізуємо який зміст несуть елементи масиву С </a:t>
            </a:r>
            <a:endParaRPr lang="en-US" dirty="0" smtClean="0">
              <a:solidFill>
                <a:srgbClr val="FF0000"/>
              </a:solidFill>
              <a:latin typeface="+mj-lt"/>
              <a:cs typeface="Consolas" pitchFamily="49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644008" y="2641689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870630" y="3081734"/>
            <a:ext cx="51415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latin typeface="+mj-lt"/>
                <a:cs typeface="Consolas" pitchFamily="49" charset="0"/>
              </a:rPr>
              <a:t>Сухарик:</a:t>
            </a:r>
            <a:r>
              <a:rPr lang="uk-UA" dirty="0" smtClean="0">
                <a:latin typeface="+mj-lt"/>
                <a:cs typeface="Consolas" pitchFamily="49" charset="0"/>
              </a:rPr>
              <a:t> кожен елемент масиву С</a:t>
            </a:r>
            <a:r>
              <a:rPr lang="en-US" dirty="0" smtClean="0">
                <a:latin typeface="+mj-lt"/>
                <a:cs typeface="Consolas" pitchFamily="49" charset="0"/>
              </a:rPr>
              <a:t>[j]</a:t>
            </a:r>
            <a:r>
              <a:rPr lang="uk-UA" dirty="0" smtClean="0">
                <a:latin typeface="+mj-lt"/>
                <a:cs typeface="Consolas" pitchFamily="49" charset="0"/>
              </a:rPr>
              <a:t> відповідає кількості елементів масиву А, які не більше за значення</a:t>
            </a:r>
            <a:r>
              <a:rPr lang="en-US" dirty="0" smtClean="0">
                <a:latin typeface="+mj-lt"/>
                <a:cs typeface="Consolas" pitchFamily="49" charset="0"/>
              </a:rPr>
              <a:t> j</a:t>
            </a:r>
            <a:r>
              <a:rPr lang="uk-UA" dirty="0" smtClean="0">
                <a:latin typeface="+mj-lt"/>
                <a:cs typeface="Consolas" pitchFamily="49" charset="0"/>
              </a:rPr>
              <a:t> (іншими словами: в якій комірці має знаходитись значення </a:t>
            </a:r>
            <a:r>
              <a:rPr lang="en-US" dirty="0" smtClean="0">
                <a:latin typeface="+mj-lt"/>
                <a:cs typeface="Consolas" pitchFamily="49" charset="0"/>
              </a:rPr>
              <a:t>j</a:t>
            </a:r>
            <a:r>
              <a:rPr lang="uk-UA" dirty="0" smtClean="0">
                <a:latin typeface="+mj-lt"/>
                <a:cs typeface="Consolas" pitchFamily="49" charset="0"/>
              </a:rPr>
              <a:t> у вихідному масиві)</a:t>
            </a:r>
            <a:endParaRPr lang="en-US" dirty="0" smtClean="0">
              <a:latin typeface="+mj-lt"/>
              <a:cs typeface="Consolas" pitchFamily="49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870630" y="4581128"/>
            <a:ext cx="76618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Приклад: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 в масиві «А» містяться 8 елементів, які не </a:t>
            </a:r>
            <a:r>
              <a:rPr lang="en-US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&gt;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 «5»;</a:t>
            </a:r>
          </a:p>
          <a:p>
            <a:pPr algn="just"/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	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			7 елементів, які 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не </a:t>
            </a:r>
            <a:r>
              <a:rPr lang="en-US" dirty="0">
                <a:solidFill>
                  <a:srgbClr val="002060"/>
                </a:solidFill>
                <a:latin typeface="+mj-lt"/>
                <a:cs typeface="Consolas" pitchFamily="49" charset="0"/>
              </a:rPr>
              <a:t>&gt;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«4»;</a:t>
            </a:r>
          </a:p>
          <a:p>
            <a:pPr algn="just"/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			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	7 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елементів, які не </a:t>
            </a:r>
            <a:r>
              <a:rPr lang="en-US" dirty="0">
                <a:solidFill>
                  <a:srgbClr val="002060"/>
                </a:solidFill>
                <a:latin typeface="+mj-lt"/>
                <a:cs typeface="Consolas" pitchFamily="49" charset="0"/>
              </a:rPr>
              <a:t>&gt;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«3»;</a:t>
            </a:r>
            <a:endParaRPr lang="uk-UA" dirty="0">
              <a:solidFill>
                <a:srgbClr val="002060"/>
              </a:solidFill>
              <a:latin typeface="+mj-lt"/>
              <a:cs typeface="Consolas" pitchFamily="49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			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	4 елементи, 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які не </a:t>
            </a:r>
            <a:r>
              <a:rPr lang="en-US" dirty="0">
                <a:solidFill>
                  <a:srgbClr val="002060"/>
                </a:solidFill>
                <a:latin typeface="+mj-lt"/>
                <a:cs typeface="Consolas" pitchFamily="49" charset="0"/>
              </a:rPr>
              <a:t>&gt;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«2»;</a:t>
            </a:r>
            <a:endParaRPr lang="uk-UA" dirty="0">
              <a:solidFill>
                <a:srgbClr val="002060"/>
              </a:solidFill>
              <a:latin typeface="+mj-lt"/>
              <a:cs typeface="Consolas" pitchFamily="49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			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	2 елементи, 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які не </a:t>
            </a:r>
            <a:r>
              <a:rPr lang="en-US" dirty="0">
                <a:solidFill>
                  <a:srgbClr val="002060"/>
                </a:solidFill>
                <a:latin typeface="+mj-lt"/>
                <a:cs typeface="Consolas" pitchFamily="49" charset="0"/>
              </a:rPr>
              <a:t>&gt;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«1»;</a:t>
            </a:r>
            <a:endParaRPr lang="uk-UA" dirty="0">
              <a:solidFill>
                <a:srgbClr val="002060"/>
              </a:solidFill>
              <a:latin typeface="+mj-lt"/>
              <a:cs typeface="Consolas" pitchFamily="49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			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	2 елементи, 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які не </a:t>
            </a:r>
            <a:r>
              <a:rPr lang="en-US" dirty="0">
                <a:solidFill>
                  <a:srgbClr val="002060"/>
                </a:solidFill>
                <a:latin typeface="+mj-lt"/>
                <a:cs typeface="Consolas" pitchFamily="49" charset="0"/>
              </a:rPr>
              <a:t>&gt;</a:t>
            </a:r>
            <a:r>
              <a:rPr lang="uk-UA" dirty="0">
                <a:solidFill>
                  <a:srgbClr val="002060"/>
                </a:solidFill>
                <a:latin typeface="+mj-lt"/>
                <a:cs typeface="Consolas" pitchFamily="49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+mj-lt"/>
                <a:cs typeface="Consolas" pitchFamily="49" charset="0"/>
              </a:rPr>
              <a:t>«0».</a:t>
            </a:r>
            <a:endParaRPr lang="uk-UA" dirty="0">
              <a:solidFill>
                <a:srgbClr val="002060"/>
              </a:solidFill>
              <a:latin typeface="+mj-lt"/>
              <a:cs typeface="Consolas" pitchFamily="49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870630" y="5085184"/>
            <a:ext cx="35676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  <a:cs typeface="Consolas" pitchFamily="49" charset="0"/>
              </a:rPr>
              <a:t>Якщо в масиві С зустрічаються два однакових значення, то це говорить про те, що 2-го елемента за ідентичністю комірки розташування </a:t>
            </a:r>
            <a:r>
              <a:rPr lang="uk-UA" sz="1400" b="1" dirty="0" smtClean="0">
                <a:latin typeface="+mj-lt"/>
                <a:cs typeface="Consolas" pitchFamily="49" charset="0"/>
              </a:rPr>
              <a:t>не існує</a:t>
            </a:r>
            <a:endParaRPr lang="en-US" sz="1400" b="1" dirty="0" smtClean="0"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8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26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/>
      <p:bldP spid="34" grpId="0"/>
      <p:bldP spid="35" grpId="0"/>
      <p:bldP spid="36" grpId="0"/>
      <p:bldP spid="37" grpId="0" animBg="1"/>
      <p:bldP spid="39" grpId="0"/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61" grpId="0"/>
      <p:bldP spid="62" grpId="0"/>
      <p:bldP spid="63" grpId="0"/>
      <p:bldP spid="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6135435" y="2051867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6488895" y="2051867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831705" y="2051865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7180013" y="2051865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7530470" y="2051865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7878484" y="2051865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6153050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6506510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6849320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7197628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7548085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7896099" y="122868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91951"/>
            <a:ext cx="176362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710" y="1228690"/>
            <a:ext cx="48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  <a:cs typeface="Consolas" pitchFamily="49" charset="0"/>
              </a:rPr>
              <a:t>А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38152" y="1246114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91612" y="1246114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34422" y="1246112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82730" y="1246112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83644" y="1246110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431952" y="1246110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33187" y="1246112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74762" y="1246110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93137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6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90455" y="846129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2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46637" y="850849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3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96046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4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52228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5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50118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7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47645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1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97605" y="846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8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450386" y="1204332"/>
            <a:ext cx="7817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k = 5</a:t>
            </a:r>
            <a:r>
              <a:rPr lang="uk-UA" sz="2000" dirty="0" smtClean="0">
                <a:latin typeface="+mj-lt"/>
                <a:cs typeface="Consolas" pitchFamily="49" charset="0"/>
              </a:rPr>
              <a:t>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92192" y="1211268"/>
            <a:ext cx="6191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C’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53051" y="122869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6511" y="122869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uk-UA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849321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uk-UA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197629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548086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dirty="0" smtClean="0"/>
              <a:t>0</a:t>
            </a:r>
            <a:endParaRPr lang="uk-UA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850692" y="817573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2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206874" y="822293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3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56283" y="817444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4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912465" y="817444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5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507882" y="817444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1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896100" y="122869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dirty="0"/>
              <a:t>1</a:t>
            </a:r>
            <a:endParaRPr lang="uk-UA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163701" y="82858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0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5674558" y="2020778"/>
            <a:ext cx="4660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C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135435" y="2052445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6488895" y="2052445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6831705" y="2052443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7180013" y="2052443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7</a:t>
            </a:r>
            <a:endParaRPr lang="uk-UA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7530470" y="2052443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7</a:t>
            </a:r>
            <a:endParaRPr lang="uk-UA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7878484" y="2052443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8</a:t>
            </a:r>
            <a:endParaRPr lang="uk-UA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6153051" y="1628800"/>
            <a:ext cx="20887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latin typeface="+mj-lt"/>
                <a:cs typeface="Consolas" pitchFamily="49" charset="0"/>
              </a:rPr>
              <a:t>Кількість повторень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153050" y="2420888"/>
            <a:ext cx="20887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latin typeface="+mj-lt"/>
                <a:cs typeface="Consolas" pitchFamily="49" charset="0"/>
              </a:rPr>
              <a:t>Кількість елементів менших за </a:t>
            </a:r>
            <a:r>
              <a:rPr lang="en-US" sz="1400" dirty="0" smtClean="0">
                <a:latin typeface="+mj-lt"/>
                <a:cs typeface="Consolas" pitchFamily="49" charset="0"/>
              </a:rPr>
              <a:t>j</a:t>
            </a:r>
            <a:r>
              <a:rPr lang="uk-UA" sz="1400" dirty="0" smtClean="0">
                <a:latin typeface="+mj-lt"/>
                <a:cs typeface="Consolas" pitchFamily="49" charset="0"/>
              </a:rPr>
              <a:t> 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879160" y="2032939"/>
            <a:ext cx="48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  <a:cs typeface="Consolas" pitchFamily="49" charset="0"/>
              </a:rPr>
              <a:t>В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334602" y="2050363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688062" y="2050363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2030872" y="2050361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379180" y="2050361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3080094" y="2050359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3428402" y="2050359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2729637" y="2050361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771212" y="2050359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6155895" y="304631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6509355" y="304631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6852165" y="304631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7200473" y="304631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7550930" y="304631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7898944" y="304631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508104" y="3028890"/>
            <a:ext cx="7060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  <a:cs typeface="Consolas" pitchFamily="49" charset="0"/>
              </a:rPr>
              <a:t>C’’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6155896" y="3046314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6509356" y="3046314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6852166" y="304631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9" name="Прямоугольник 88"/>
          <p:cNvSpPr/>
          <p:nvPr/>
        </p:nvSpPr>
        <p:spPr>
          <a:xfrm>
            <a:off x="7200474" y="304631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7550931" y="304631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7898945" y="304631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334602" y="692696"/>
            <a:ext cx="278491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Прямоугольник 91"/>
          <p:cNvSpPr/>
          <p:nvPr/>
        </p:nvSpPr>
        <p:spPr>
          <a:xfrm>
            <a:off x="611560" y="2753019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1.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8,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8</a:t>
            </a:r>
            <a:r>
              <a:rPr lang="en-US" i="1" dirty="0" smtClean="0">
                <a:latin typeface="+mj-lt"/>
                <a:cs typeface="Consolas" pitchFamily="49" charset="0"/>
              </a:rPr>
              <a:t> = 3,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8</a:t>
            </a:r>
            <a:r>
              <a:rPr lang="en-US" i="1" dirty="0" smtClean="0">
                <a:latin typeface="+mj-lt"/>
                <a:cs typeface="Consolas" pitchFamily="49" charset="0"/>
              </a:rPr>
              <a:t>] = C[3] = 7 → B[7] = 3;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3428485" y="2050359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611560" y="3175775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2.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7,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7</a:t>
            </a:r>
            <a:r>
              <a:rPr lang="en-US" i="1" dirty="0" smtClean="0">
                <a:latin typeface="+mj-lt"/>
                <a:cs typeface="Consolas" pitchFamily="49" charset="0"/>
              </a:rPr>
              <a:t> = 0,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7</a:t>
            </a:r>
            <a:r>
              <a:rPr lang="en-US" i="1" dirty="0" smtClean="0">
                <a:latin typeface="+mj-lt"/>
                <a:cs typeface="Consolas" pitchFamily="49" charset="0"/>
              </a:rPr>
              <a:t>] = C[0] = 2 → B[2] = 0;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1683538" y="2050359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6138560" y="3571581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C[3] = C[3]-1 = 6;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7202475" y="304630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uk-UA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6135121" y="3900847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C[0] = C[0]-1 = 1;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6156176" y="304630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uk-UA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611213" y="3607823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3.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6,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6</a:t>
            </a:r>
            <a:r>
              <a:rPr lang="en-US" i="1" dirty="0" smtClean="0">
                <a:latin typeface="+mj-lt"/>
                <a:cs typeface="Consolas" pitchFamily="49" charset="0"/>
              </a:rPr>
              <a:t> = 3,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6</a:t>
            </a:r>
            <a:r>
              <a:rPr lang="en-US" i="1" dirty="0" smtClean="0">
                <a:latin typeface="+mj-lt"/>
                <a:cs typeface="Consolas" pitchFamily="49" charset="0"/>
              </a:rPr>
              <a:t>] = C[3] = 6 → B[6] = 3;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3082243" y="2050359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6139841" y="4234773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C[3] = C[3]-1 = 5;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7204149" y="3046304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uk-UA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629673" y="4049163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4.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5,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5</a:t>
            </a:r>
            <a:r>
              <a:rPr lang="en-US" i="1" dirty="0" smtClean="0">
                <a:latin typeface="+mj-lt"/>
                <a:cs typeface="Consolas" pitchFamily="49" charset="0"/>
              </a:rPr>
              <a:t> = 2,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5</a:t>
            </a:r>
            <a:r>
              <a:rPr lang="en-US" i="1" dirty="0" smtClean="0">
                <a:latin typeface="+mj-lt"/>
                <a:cs typeface="Consolas" pitchFamily="49" charset="0"/>
              </a:rPr>
              <a:t>] = C[2] = 4 → B[4] = 2;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2376431" y="2050359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6135121" y="4561210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C[2] = C[2]-1 = 3;</a:t>
            </a:r>
          </a:p>
        </p:txBody>
      </p:sp>
      <p:sp>
        <p:nvSpPr>
          <p:cNvPr id="107" name="Прямоугольник 106"/>
          <p:cNvSpPr/>
          <p:nvPr/>
        </p:nvSpPr>
        <p:spPr>
          <a:xfrm>
            <a:off x="6853913" y="3046296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36979" y="4449272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+mj-lt"/>
                <a:cs typeface="Consolas" pitchFamily="49" charset="0"/>
              </a:rPr>
              <a:t>5</a:t>
            </a:r>
            <a:r>
              <a:rPr lang="en-US" dirty="0" smtClean="0">
                <a:latin typeface="+mj-lt"/>
                <a:cs typeface="Consolas" pitchFamily="49" charset="0"/>
              </a:rPr>
              <a:t>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4,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4</a:t>
            </a:r>
            <a:r>
              <a:rPr lang="en-US" i="1" dirty="0" smtClean="0">
                <a:latin typeface="+mj-lt"/>
                <a:cs typeface="Consolas" pitchFamily="49" charset="0"/>
              </a:rPr>
              <a:t> = 0,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4</a:t>
            </a:r>
            <a:r>
              <a:rPr lang="en-US" i="1" dirty="0" smtClean="0">
                <a:latin typeface="+mj-lt"/>
                <a:cs typeface="Consolas" pitchFamily="49" charset="0"/>
              </a:rPr>
              <a:t>] = C[0] = 1 → B[1] = 0;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1336751" y="2050234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10" name="Прямоугольник 109"/>
          <p:cNvSpPr/>
          <p:nvPr/>
        </p:nvSpPr>
        <p:spPr>
          <a:xfrm>
            <a:off x="6138925" y="4899764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C[0] = C[0]-1 = 0;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6159574" y="3046296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  <a:endParaRPr lang="uk-UA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611213" y="4849381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6.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3,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3</a:t>
            </a:r>
            <a:r>
              <a:rPr lang="en-US" i="1" dirty="0" smtClean="0">
                <a:latin typeface="+mj-lt"/>
                <a:cs typeface="Consolas" pitchFamily="49" charset="0"/>
              </a:rPr>
              <a:t> = 3,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3</a:t>
            </a:r>
            <a:r>
              <a:rPr lang="en-US" i="1" dirty="0" smtClean="0">
                <a:latin typeface="+mj-lt"/>
                <a:cs typeface="Consolas" pitchFamily="49" charset="0"/>
              </a:rPr>
              <a:t>] = C[3] = 5 → B[5] = 3;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2730237" y="2050234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6142729" y="5215866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C[3] = C[3]-1 = 4;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7205718" y="304628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611213" y="5249490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7.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2,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2</a:t>
            </a:r>
            <a:r>
              <a:rPr lang="en-US" i="1" dirty="0" smtClean="0">
                <a:latin typeface="+mj-lt"/>
                <a:cs typeface="Consolas" pitchFamily="49" charset="0"/>
              </a:rPr>
              <a:t> = 5,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2</a:t>
            </a:r>
            <a:r>
              <a:rPr lang="en-US" i="1" dirty="0" smtClean="0">
                <a:latin typeface="+mj-lt"/>
                <a:cs typeface="Consolas" pitchFamily="49" charset="0"/>
              </a:rPr>
              <a:t>] = C[5] = 8 → B[8] = 5;</a:t>
            </a:r>
          </a:p>
        </p:txBody>
      </p:sp>
      <p:sp>
        <p:nvSpPr>
          <p:cNvPr id="117" name="Прямоугольник 116"/>
          <p:cNvSpPr/>
          <p:nvPr/>
        </p:nvSpPr>
        <p:spPr>
          <a:xfrm>
            <a:off x="6153050" y="5560246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C[5] = C[5]-1 = 7;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7902971" y="304628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7</a:t>
            </a:r>
            <a:endParaRPr lang="uk-UA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611213" y="5651956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+mj-lt"/>
                <a:cs typeface="Consolas" pitchFamily="49" charset="0"/>
              </a:rPr>
              <a:t>8. </a:t>
            </a:r>
            <a:r>
              <a:rPr lang="en-US" i="1" dirty="0" err="1" smtClean="0">
                <a:latin typeface="+mj-lt"/>
                <a:cs typeface="Consolas" pitchFamily="49" charset="0"/>
              </a:rPr>
              <a:t>i</a:t>
            </a:r>
            <a:r>
              <a:rPr lang="en-US" i="1" dirty="0" smtClean="0">
                <a:latin typeface="+mj-lt"/>
                <a:cs typeface="Consolas" pitchFamily="49" charset="0"/>
              </a:rPr>
              <a:t> = 1, a</a:t>
            </a:r>
            <a:r>
              <a:rPr lang="en-US" sz="1200" i="1" dirty="0" smtClean="0">
                <a:latin typeface="+mj-lt"/>
                <a:cs typeface="Consolas" pitchFamily="49" charset="0"/>
              </a:rPr>
              <a:t>1</a:t>
            </a:r>
            <a:r>
              <a:rPr lang="en-US" i="1" dirty="0" smtClean="0">
                <a:latin typeface="+mj-lt"/>
                <a:cs typeface="Consolas" pitchFamily="49" charset="0"/>
              </a:rPr>
              <a:t> = 2, A[a</a:t>
            </a:r>
            <a:r>
              <a:rPr lang="en-US" sz="1200" i="1" dirty="0" smtClean="0">
                <a:latin typeface="+mj-lt"/>
                <a:cs typeface="Consolas" pitchFamily="49" charset="0"/>
              </a:rPr>
              <a:t>1</a:t>
            </a:r>
            <a:r>
              <a:rPr lang="en-US" i="1" dirty="0" smtClean="0">
                <a:latin typeface="+mj-lt"/>
                <a:cs typeface="Consolas" pitchFamily="49" charset="0"/>
              </a:rPr>
              <a:t>] = C[2] = 3 → B[3] = 2;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2030042" y="2052418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3777247" y="2050234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6156793" y="5867980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C[2] = C[2]-1 = 2;</a:t>
            </a:r>
          </a:p>
        </p:txBody>
      </p:sp>
      <p:sp>
        <p:nvSpPr>
          <p:cNvPr id="123" name="Прямоугольник 122"/>
          <p:cNvSpPr/>
          <p:nvPr/>
        </p:nvSpPr>
        <p:spPr>
          <a:xfrm>
            <a:off x="6854608" y="3045648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209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/>
      <p:bldP spid="93" grpId="0" animBg="1"/>
      <p:bldP spid="94" grpId="0"/>
      <p:bldP spid="95" grpId="0" animBg="1"/>
      <p:bldP spid="96" grpId="0"/>
      <p:bldP spid="97" grpId="0" animBg="1"/>
      <p:bldP spid="98" grpId="0"/>
      <p:bldP spid="99" grpId="0" animBg="1"/>
      <p:bldP spid="100" grpId="0"/>
      <p:bldP spid="101" grpId="0" animBg="1"/>
      <p:bldP spid="102" grpId="0"/>
      <p:bldP spid="103" grpId="0" animBg="1"/>
      <p:bldP spid="104" grpId="0"/>
      <p:bldP spid="105" grpId="0" animBg="1"/>
      <p:bldP spid="106" grpId="0"/>
      <p:bldP spid="107" grpId="0" animBg="1"/>
      <p:bldP spid="108" grpId="0"/>
      <p:bldP spid="109" grpId="0" animBg="1"/>
      <p:bldP spid="110" grpId="0"/>
      <p:bldP spid="111" grpId="0" animBg="1"/>
      <p:bldP spid="112" grpId="0"/>
      <p:bldP spid="113" grpId="0" animBg="1"/>
      <p:bldP spid="114" grpId="0"/>
      <p:bldP spid="115" grpId="0" animBg="1"/>
      <p:bldP spid="116" grpId="0"/>
      <p:bldP spid="117" grpId="0"/>
      <p:bldP spid="118" grpId="0" animBg="1"/>
      <p:bldP spid="119" grpId="0"/>
      <p:bldP spid="120" grpId="0" animBg="1"/>
      <p:bldP spid="121" grpId="0" animBg="1"/>
      <p:bldP spid="122" grpId="0"/>
      <p:bldP spid="1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90763" y="91951"/>
            <a:ext cx="319831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Псевдокод </a:t>
            </a:r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7386" t="29329" r="51444" b="66779"/>
          <a:stretch/>
        </p:blipFill>
        <p:spPr>
          <a:xfrm>
            <a:off x="755577" y="645369"/>
            <a:ext cx="3600400" cy="19134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55576" y="933401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процедура сортування приймає на вхід невідсортований масив А, вихідний масив В та максимальне значення елементу 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k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7386" t="34798" r="4618" b="56415"/>
          <a:stretch/>
        </p:blipFill>
        <p:spPr>
          <a:xfrm>
            <a:off x="755576" y="1509465"/>
            <a:ext cx="7695413" cy="43204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55576" y="1998480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створення масиву С та його ініціалізація «нулями»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l="7386" t="44954" r="4618" b="50652"/>
          <a:stretch/>
        </p:blipFill>
        <p:spPr>
          <a:xfrm>
            <a:off x="755575" y="2373561"/>
            <a:ext cx="7695413" cy="21602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755576" y="2930461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підрахунок кількості повторень елементів в масиві А + комірку масиву С, яка відповідає значенню елемента масиву А, збільшуємо на 1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l="7386" t="50369" r="4618" b="45237"/>
          <a:stretch/>
        </p:blipFill>
        <p:spPr>
          <a:xfrm>
            <a:off x="735693" y="2661593"/>
            <a:ext cx="7695413" cy="21602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40499" y="4226024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в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</a:t>
            </a:r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комірку масиву С 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[ </a:t>
            </a:r>
            <a:r>
              <a:rPr lang="en-US" sz="1400" dirty="0" err="1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i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]</a:t>
            </a:r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буде збережено кількість елементів == 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j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5693" y="3972652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підрахунок кількості елементів, які не більші за елемент</a:t>
            </a:r>
            <a:r>
              <a:rPr lang="en-US" sz="1400" dirty="0">
                <a:solidFill>
                  <a:srgbClr val="00B050"/>
                </a:solidFill>
                <a:latin typeface="+mj-lt"/>
                <a:cs typeface="Consolas" pitchFamily="49" charset="0"/>
              </a:rPr>
              <a:t> 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[ j ] </a:t>
            </a:r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масиву А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/>
          <a:srcRect l="7386" t="59357" r="4618" b="30391"/>
          <a:stretch/>
        </p:blipFill>
        <p:spPr>
          <a:xfrm>
            <a:off x="755575" y="3468597"/>
            <a:ext cx="7695413" cy="504055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722956" y="5090701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проходження елементів масиву А і запис у відповідну позицію вихідного масиву В значення А 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[ </a:t>
            </a:r>
            <a:r>
              <a:rPr lang="en-US" sz="1400" dirty="0" err="1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i</a:t>
            </a:r>
            <a:r>
              <a:rPr lang="en-US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 ]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/>
          <a:srcRect l="7386" t="75164" r="4618" b="14584"/>
          <a:stretch/>
        </p:blipFill>
        <p:spPr>
          <a:xfrm>
            <a:off x="755575" y="4605809"/>
            <a:ext cx="7695413" cy="50405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/>
          <a:srcRect l="7386" t="84987" r="4618" b="10620"/>
          <a:stretch/>
        </p:blipFill>
        <p:spPr>
          <a:xfrm>
            <a:off x="763773" y="5613922"/>
            <a:ext cx="7695413" cy="216023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735693" y="5857527"/>
            <a:ext cx="73448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змінення значення елементу масиву С (зменшення на 1)</a:t>
            </a:r>
            <a:endParaRPr lang="en-US" sz="14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3" grpId="0"/>
      <p:bldP spid="14" grpId="0"/>
      <p:bldP spid="16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53096" y="91951"/>
            <a:ext cx="3273653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Час роботи </a:t>
            </a:r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2154279" y="1151017"/>
            <a:ext cx="52033" cy="4904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337476" y="836712"/>
            <a:ext cx="4250748" cy="3024336"/>
            <a:chOff x="2337476" y="836712"/>
            <a:chExt cx="5187464" cy="36004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/>
            <a:srcRect l="7386" t="29329" r="48671" b="45774"/>
            <a:stretch/>
          </p:blipFill>
          <p:spPr>
            <a:xfrm>
              <a:off x="2337477" y="836712"/>
              <a:ext cx="5187463" cy="1654238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/>
            <a:srcRect l="7386" t="60084" r="49519" b="31129"/>
            <a:stretch/>
          </p:blipFill>
          <p:spPr>
            <a:xfrm>
              <a:off x="2337476" y="2685566"/>
              <a:ext cx="5087451" cy="583849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2"/>
            <a:srcRect l="7386" t="74729" r="50366" b="10626"/>
            <a:stretch/>
          </p:blipFill>
          <p:spPr>
            <a:xfrm>
              <a:off x="2337476" y="3464031"/>
              <a:ext cx="4987440" cy="973081"/>
            </a:xfrm>
            <a:prstGeom prst="rect">
              <a:avLst/>
            </a:prstGeom>
          </p:spPr>
        </p:pic>
      </p:grpSp>
      <p:sp>
        <p:nvSpPr>
          <p:cNvPr id="9" name="Прямоугольник 8"/>
          <p:cNvSpPr/>
          <p:nvPr/>
        </p:nvSpPr>
        <p:spPr>
          <a:xfrm>
            <a:off x="1194646" y="1272118"/>
            <a:ext cx="870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k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dirty="0">
              <a:latin typeface="+mj-lt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2156699" y="1700808"/>
            <a:ext cx="52033" cy="4904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1297" y="1772816"/>
            <a:ext cx="898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(n) </a:t>
            </a:r>
            <a:endParaRPr lang="uk-UA" dirty="0">
              <a:latin typeface="+mj-lt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2156088" y="2434511"/>
            <a:ext cx="52033" cy="4904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2492896"/>
            <a:ext cx="870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k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dirty="0">
              <a:latin typeface="+mj-lt"/>
            </a:endParaRPr>
          </a:p>
        </p:txBody>
      </p:sp>
      <p:sp>
        <p:nvSpPr>
          <p:cNvPr id="14" name="Левая фигурная скобка 13"/>
          <p:cNvSpPr/>
          <p:nvPr/>
        </p:nvSpPr>
        <p:spPr>
          <a:xfrm>
            <a:off x="2160593" y="3111351"/>
            <a:ext cx="45719" cy="7441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708" y="3284984"/>
            <a:ext cx="898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(n) </a:t>
            </a:r>
            <a:endParaRPr lang="uk-UA" dirty="0"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1297" y="4167310"/>
            <a:ext cx="36856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T (n) = </a:t>
            </a:r>
            <a:r>
              <a:rPr lang="el-GR" sz="2400" i="1" dirty="0" smtClean="0">
                <a:solidFill>
                  <a:srgbClr val="FF0000"/>
                </a:solidFill>
                <a:latin typeface="+mj-lt"/>
              </a:rPr>
              <a:t>Θ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 (n + k)</a:t>
            </a:r>
          </a:p>
          <a:p>
            <a:r>
              <a:rPr lang="uk-UA" sz="2400" i="1" dirty="0" smtClean="0">
                <a:solidFill>
                  <a:srgbClr val="FF0000"/>
                </a:solidFill>
                <a:latin typeface="+mj-lt"/>
              </a:rPr>
              <a:t>якщо 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k = O(n) → </a:t>
            </a:r>
            <a:r>
              <a:rPr lang="el-GR" sz="2400" b="1" i="1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sz="2400" b="1" i="1" dirty="0">
                <a:solidFill>
                  <a:srgbClr val="FF0000"/>
                </a:solidFill>
                <a:latin typeface="+mj-lt"/>
              </a:rPr>
              <a:t> (</a:t>
            </a:r>
            <a:r>
              <a:rPr lang="en-US" sz="2400" b="1" i="1" dirty="0" smtClean="0">
                <a:solidFill>
                  <a:srgbClr val="FF0000"/>
                </a:solidFill>
                <a:latin typeface="+mj-lt"/>
              </a:rPr>
              <a:t>n)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  </a:t>
            </a:r>
            <a:endParaRPr lang="uk-UA" sz="2400" i="1" dirty="0"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22956" y="5090701"/>
            <a:ext cx="734481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latin typeface="+mj-lt"/>
                <a:cs typeface="Consolas" pitchFamily="49" charset="0"/>
              </a:rPr>
              <a:t>Важливо! Лінійний час роботи алгоритму зустрічається не завжди!!!</a:t>
            </a:r>
          </a:p>
          <a:p>
            <a:pPr algn="just"/>
            <a:r>
              <a:rPr lang="en-US" sz="1400" dirty="0" smtClean="0">
                <a:latin typeface="+mj-lt"/>
                <a:cs typeface="Consolas" pitchFamily="49" charset="0"/>
              </a:rPr>
              <a:t>n = 100 // </a:t>
            </a:r>
            <a:r>
              <a:rPr lang="uk-UA" sz="1400" dirty="0" smtClean="0">
                <a:latin typeface="+mj-lt"/>
                <a:cs typeface="Consolas" pitchFamily="49" charset="0"/>
              </a:rPr>
              <a:t>ми хочемо відсортувати лише 100 елементів</a:t>
            </a:r>
          </a:p>
          <a:p>
            <a:pPr algn="just"/>
            <a:r>
              <a:rPr lang="en-US" sz="1400" dirty="0" smtClean="0">
                <a:latin typeface="+mj-lt"/>
                <a:cs typeface="Consolas" pitchFamily="49" charset="0"/>
              </a:rPr>
              <a:t>k = 1000 000 // </a:t>
            </a:r>
            <a:r>
              <a:rPr lang="uk-UA" sz="1400" dirty="0" smtClean="0">
                <a:latin typeface="+mj-lt"/>
                <a:cs typeface="Consolas" pitchFamily="49" charset="0"/>
              </a:rPr>
              <a:t>значення найбільшого елементу</a:t>
            </a:r>
          </a:p>
          <a:p>
            <a:pPr algn="just"/>
            <a:r>
              <a:rPr lang="uk-UA" sz="1400" b="1" dirty="0" smtClean="0">
                <a:latin typeface="+mj-lt"/>
                <a:cs typeface="Consolas" pitchFamily="49" charset="0"/>
              </a:rPr>
              <a:t>Це зумовлює створення додаткового масиву на 1000 000 елементів С</a:t>
            </a:r>
          </a:p>
          <a:p>
            <a:pPr algn="just"/>
            <a:r>
              <a:rPr lang="uk-UA" sz="1400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За таких умов нівелюється уся ефективність лінійності роботи алгоритму</a:t>
            </a:r>
            <a:endParaRPr lang="en-US" sz="1400" dirty="0" smtClean="0">
              <a:solidFill>
                <a:srgbClr val="FF0000"/>
              </a:solidFill>
              <a:latin typeface="+mj-lt"/>
              <a:cs typeface="Consolas" pitchFamily="49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5004048" y="1196751"/>
            <a:ext cx="14202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482351" y="1042863"/>
            <a:ext cx="2376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  <a:cs typeface="Consolas" pitchFamily="49" charset="0"/>
              </a:rPr>
              <a:t>Пробігти 1000 000 разів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5004048" y="2446413"/>
            <a:ext cx="14202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482351" y="2292525"/>
            <a:ext cx="2376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  <a:cs typeface="Consolas" pitchFamily="49" charset="0"/>
              </a:rPr>
              <a:t>Пробігти 1000 000 разів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26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800" b="1" dirty="0">
                <a:solidFill>
                  <a:srgbClr val="002060"/>
                </a:solidFill>
              </a:rPr>
              <a:t>ПЛАН ЛЕКЦІЇ</a:t>
            </a:r>
            <a:r>
              <a:rPr lang="ru-RU" altLang="ru-RU" sz="3800" dirty="0">
                <a:solidFill>
                  <a:srgbClr val="002060"/>
                </a:solidFill>
              </a:rPr>
              <a:t/>
            </a:r>
            <a:br>
              <a:rPr lang="ru-RU" altLang="ru-RU" sz="3800" dirty="0">
                <a:solidFill>
                  <a:srgbClr val="002060"/>
                </a:solidFill>
              </a:rPr>
            </a:br>
            <a:endParaRPr lang="ru-RU" altLang="ru-RU" sz="3800" dirty="0">
              <a:solidFill>
                <a:srgbClr val="00206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989138"/>
            <a:ext cx="7941320" cy="4530725"/>
          </a:xfrm>
        </p:spPr>
        <p:txBody>
          <a:bodyPr/>
          <a:lstStyle/>
          <a:p>
            <a:pPr marL="525780" indent="-457200">
              <a:buFont typeface="+mj-lt"/>
              <a:buAutoNum type="arabicPeriod"/>
            </a:pPr>
            <a:r>
              <a:rPr lang="ru-RU" dirty="0" err="1"/>
              <a:t>Нижня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алгоритмів</a:t>
            </a:r>
            <a:r>
              <a:rPr lang="ru-RU" dirty="0"/>
              <a:t> </a:t>
            </a:r>
            <a:r>
              <a:rPr lang="ru-RU" dirty="0" err="1"/>
              <a:t>сортування</a:t>
            </a:r>
            <a:endParaRPr lang="ru-RU" dirty="0"/>
          </a:p>
          <a:p>
            <a:pPr marL="525780" indent="-457200">
              <a:buFont typeface="+mj-lt"/>
              <a:buAutoNum type="arabicPeriod"/>
            </a:pPr>
            <a:r>
              <a:rPr lang="ru-RU" dirty="0" err="1"/>
              <a:t>Сортування</a:t>
            </a:r>
            <a:r>
              <a:rPr lang="ru-RU" dirty="0"/>
              <a:t> </a:t>
            </a:r>
            <a:r>
              <a:rPr lang="ru-RU" dirty="0" err="1"/>
              <a:t>підрахунком</a:t>
            </a:r>
            <a:endParaRPr lang="ru-RU" dirty="0"/>
          </a:p>
          <a:p>
            <a:pPr marL="525780" indent="-457200">
              <a:buFont typeface="+mj-lt"/>
              <a:buAutoNum type="arabicPeriod"/>
            </a:pPr>
            <a:r>
              <a:rPr lang="ru-RU" dirty="0" err="1"/>
              <a:t>Сортування</a:t>
            </a:r>
            <a:r>
              <a:rPr lang="ru-RU" dirty="0"/>
              <a:t> за </a:t>
            </a:r>
            <a:r>
              <a:rPr lang="ru-RU" dirty="0" err="1"/>
              <a:t>розрядами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53096" y="91951"/>
            <a:ext cx="3273653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Час роботи </a:t>
            </a:r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2154279" y="1151017"/>
            <a:ext cx="52033" cy="4904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337476" y="836712"/>
            <a:ext cx="4250748" cy="3024336"/>
            <a:chOff x="2337476" y="836712"/>
            <a:chExt cx="5187464" cy="36004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/>
            <a:srcRect l="7386" t="29329" r="48671" b="45774"/>
            <a:stretch/>
          </p:blipFill>
          <p:spPr>
            <a:xfrm>
              <a:off x="2337477" y="836712"/>
              <a:ext cx="5187463" cy="1654238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/>
            <a:srcRect l="7386" t="60084" r="49519" b="31129"/>
            <a:stretch/>
          </p:blipFill>
          <p:spPr>
            <a:xfrm>
              <a:off x="2337476" y="2685566"/>
              <a:ext cx="5087451" cy="583849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2"/>
            <a:srcRect l="7386" t="74729" r="50366" b="10626"/>
            <a:stretch/>
          </p:blipFill>
          <p:spPr>
            <a:xfrm>
              <a:off x="2337476" y="3464031"/>
              <a:ext cx="4987440" cy="973081"/>
            </a:xfrm>
            <a:prstGeom prst="rect">
              <a:avLst/>
            </a:prstGeom>
          </p:spPr>
        </p:pic>
      </p:grpSp>
      <p:sp>
        <p:nvSpPr>
          <p:cNvPr id="9" name="Прямоугольник 8"/>
          <p:cNvSpPr/>
          <p:nvPr/>
        </p:nvSpPr>
        <p:spPr>
          <a:xfrm>
            <a:off x="1194646" y="1272118"/>
            <a:ext cx="870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k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dirty="0">
              <a:latin typeface="+mj-lt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2156699" y="1700808"/>
            <a:ext cx="52033" cy="4904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1297" y="1772816"/>
            <a:ext cx="898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(n) </a:t>
            </a:r>
            <a:endParaRPr lang="uk-UA" dirty="0">
              <a:latin typeface="+mj-lt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2156088" y="2434511"/>
            <a:ext cx="52033" cy="4904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2492896"/>
            <a:ext cx="870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k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dirty="0">
              <a:latin typeface="+mj-lt"/>
            </a:endParaRPr>
          </a:p>
        </p:txBody>
      </p:sp>
      <p:sp>
        <p:nvSpPr>
          <p:cNvPr id="14" name="Левая фигурная скобка 13"/>
          <p:cNvSpPr/>
          <p:nvPr/>
        </p:nvSpPr>
        <p:spPr>
          <a:xfrm>
            <a:off x="2160593" y="3111351"/>
            <a:ext cx="45719" cy="7441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708" y="3284984"/>
            <a:ext cx="898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(n) </a:t>
            </a:r>
            <a:endParaRPr lang="uk-UA" dirty="0"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1297" y="4167310"/>
            <a:ext cx="36856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T (n) = </a:t>
            </a:r>
            <a:r>
              <a:rPr lang="el-GR" sz="2400" i="1" dirty="0" smtClean="0">
                <a:solidFill>
                  <a:srgbClr val="FF0000"/>
                </a:solidFill>
                <a:latin typeface="+mj-lt"/>
              </a:rPr>
              <a:t>Θ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 (n + k)</a:t>
            </a:r>
          </a:p>
          <a:p>
            <a:r>
              <a:rPr lang="uk-UA" sz="2400" i="1" dirty="0" smtClean="0">
                <a:solidFill>
                  <a:srgbClr val="FF0000"/>
                </a:solidFill>
                <a:latin typeface="+mj-lt"/>
              </a:rPr>
              <a:t>якщо 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k = O(n) → </a:t>
            </a:r>
            <a:r>
              <a:rPr lang="el-GR" sz="2400" b="1" i="1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sz="2400" b="1" i="1" dirty="0">
                <a:solidFill>
                  <a:srgbClr val="FF0000"/>
                </a:solidFill>
                <a:latin typeface="+mj-lt"/>
              </a:rPr>
              <a:t> (</a:t>
            </a:r>
            <a:r>
              <a:rPr lang="en-US" sz="2400" b="1" i="1" dirty="0" smtClean="0">
                <a:solidFill>
                  <a:srgbClr val="FF0000"/>
                </a:solidFill>
                <a:latin typeface="+mj-lt"/>
              </a:rPr>
              <a:t>n)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  </a:t>
            </a:r>
            <a:endParaRPr lang="uk-UA" sz="2400" i="1" dirty="0"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22956" y="5090701"/>
            <a:ext cx="76654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latin typeface="+mj-lt"/>
                <a:cs typeface="Consolas" pitchFamily="49" charset="0"/>
              </a:rPr>
              <a:t>Зворотній випадок</a:t>
            </a:r>
          </a:p>
          <a:p>
            <a:pPr algn="just"/>
            <a:r>
              <a:rPr lang="en-US" sz="1400" dirty="0" smtClean="0">
                <a:latin typeface="+mj-lt"/>
                <a:cs typeface="Consolas" pitchFamily="49" charset="0"/>
              </a:rPr>
              <a:t>n = 100</a:t>
            </a:r>
            <a:r>
              <a:rPr lang="uk-UA" sz="1400" dirty="0" smtClean="0">
                <a:latin typeface="+mj-lt"/>
                <a:cs typeface="Consolas" pitchFamily="49" charset="0"/>
              </a:rPr>
              <a:t>0 000</a:t>
            </a:r>
            <a:r>
              <a:rPr lang="en-US" sz="1400" dirty="0" smtClean="0">
                <a:latin typeface="+mj-lt"/>
                <a:cs typeface="Consolas" pitchFamily="49" charset="0"/>
              </a:rPr>
              <a:t> // </a:t>
            </a:r>
            <a:r>
              <a:rPr lang="uk-UA" sz="1400" dirty="0" smtClean="0">
                <a:latin typeface="+mj-lt"/>
                <a:cs typeface="Consolas" pitchFamily="49" charset="0"/>
              </a:rPr>
              <a:t>ми хочемо відсортувати лише 1000 000 елементів</a:t>
            </a:r>
          </a:p>
          <a:p>
            <a:pPr algn="just"/>
            <a:r>
              <a:rPr lang="en-US" sz="1400" dirty="0" smtClean="0">
                <a:latin typeface="+mj-lt"/>
                <a:cs typeface="Consolas" pitchFamily="49" charset="0"/>
              </a:rPr>
              <a:t>k = 100 // </a:t>
            </a:r>
            <a:r>
              <a:rPr lang="uk-UA" sz="1400" dirty="0" smtClean="0">
                <a:latin typeface="+mj-lt"/>
                <a:cs typeface="Consolas" pitchFamily="49" charset="0"/>
              </a:rPr>
              <a:t>значення найбільшого елементу</a:t>
            </a:r>
          </a:p>
          <a:p>
            <a:pPr algn="just"/>
            <a:r>
              <a:rPr lang="uk-UA" sz="1400" b="1" dirty="0" smtClean="0">
                <a:latin typeface="+mj-lt"/>
                <a:cs typeface="Consolas" pitchFamily="49" charset="0"/>
              </a:rPr>
              <a:t>Це зумовлює створення додаткового масиву на 100 елементів </a:t>
            </a:r>
          </a:p>
          <a:p>
            <a:pPr algn="just"/>
            <a:r>
              <a:rPr lang="uk-UA" sz="1400" b="1" u="sng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В чому суть? В тому, що основна робота виконується в додатковому масиві С</a:t>
            </a:r>
            <a:endParaRPr lang="en-US" sz="1400" b="1" u="sng" dirty="0" smtClean="0">
              <a:solidFill>
                <a:srgbClr val="FF0000"/>
              </a:solidFill>
              <a:latin typeface="+mj-lt"/>
              <a:cs typeface="Consolas" pitchFamily="49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5004048" y="1196751"/>
            <a:ext cx="14202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482351" y="1042863"/>
            <a:ext cx="2376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  <a:cs typeface="Consolas" pitchFamily="49" charset="0"/>
              </a:rPr>
              <a:t>Пробігти 100 разів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5004048" y="2446413"/>
            <a:ext cx="14202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482351" y="2292525"/>
            <a:ext cx="23762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  <a:cs typeface="Consolas" pitchFamily="49" charset="0"/>
              </a:rPr>
              <a:t>Пробігти 100 разів</a:t>
            </a:r>
            <a:endParaRPr lang="en-US" sz="1400" dirty="0" smtClean="0"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1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08104" y="91951"/>
            <a:ext cx="176362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lt1"/>
                </a:solidFill>
                <a:latin typeface="+mn-lt"/>
              </a:rPr>
              <a:t>Counting Sort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710" y="2065697"/>
            <a:ext cx="48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  <a:cs typeface="Consolas" pitchFamily="49" charset="0"/>
              </a:rPr>
              <a:t>А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38152" y="2083121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91612" y="2083121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34422" y="2083119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82730" y="2083119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83644" y="2083117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431952" y="2083117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33187" y="2083119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74762" y="2083117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93137" y="1700808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6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90455" y="1700937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2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46637" y="1705657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3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96046" y="1700808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4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52228" y="1700808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5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50118" y="1700808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7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47645" y="1700808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1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97605" y="1700808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8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879160" y="2785777"/>
            <a:ext cx="48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  <a:cs typeface="Consolas" pitchFamily="49" charset="0"/>
              </a:rPr>
              <a:t>В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334602" y="2803201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688062" y="2803201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2030872" y="2803199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379180" y="2803199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3080094" y="2803197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3428402" y="2803197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2729637" y="2803199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771212" y="2803197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 flipV="1">
            <a:off x="4354107" y="2980789"/>
            <a:ext cx="1009981" cy="23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рямоугольник 92"/>
          <p:cNvSpPr/>
          <p:nvPr/>
        </p:nvSpPr>
        <p:spPr>
          <a:xfrm>
            <a:off x="3428485" y="2803197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1683538" y="2803197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3082243" y="2803197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2376431" y="2803197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09" name="Прямоугольник 108"/>
          <p:cNvSpPr/>
          <p:nvPr/>
        </p:nvSpPr>
        <p:spPr>
          <a:xfrm>
            <a:off x="1336751" y="2803072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2730237" y="2803072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2030042" y="2805256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3777247" y="2803072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4" name="Прямоугольник 123"/>
          <p:cNvSpPr/>
          <p:nvPr/>
        </p:nvSpPr>
        <p:spPr>
          <a:xfrm>
            <a:off x="5521202" y="2611564"/>
            <a:ext cx="2867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dirty="0" smtClean="0">
                <a:latin typeface="+mj-lt"/>
                <a:cs typeface="Consolas" pitchFamily="49" charset="0"/>
              </a:rPr>
              <a:t>Властивість </a:t>
            </a:r>
            <a:r>
              <a:rPr lang="uk-UA" b="1" i="1" dirty="0" smtClean="0">
                <a:latin typeface="+mj-lt"/>
                <a:cs typeface="Consolas" pitchFamily="49" charset="0"/>
              </a:rPr>
              <a:t>стійкості алгоритму</a:t>
            </a:r>
            <a:r>
              <a:rPr lang="uk-UA" i="1" dirty="0" smtClean="0">
                <a:latin typeface="+mj-lt"/>
                <a:cs typeface="Consolas" pitchFamily="49" charset="0"/>
              </a:rPr>
              <a:t> сортування</a:t>
            </a:r>
            <a:endParaRPr lang="en-US" i="1" dirty="0" smtClean="0">
              <a:latin typeface="+mj-lt"/>
              <a:cs typeface="Consolas" pitchFamily="49" charset="0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4355976" y="2564028"/>
            <a:ext cx="10212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A[n]→1</a:t>
            </a:r>
          </a:p>
        </p:txBody>
      </p:sp>
      <p:cxnSp>
        <p:nvCxnSpPr>
          <p:cNvPr id="6" name="Прямая со стрелкой 5"/>
          <p:cNvCxnSpPr>
            <a:stCxn id="11" idx="2"/>
            <a:endCxn id="113" idx="0"/>
          </p:cNvCxnSpPr>
          <p:nvPr/>
        </p:nvCxnSpPr>
        <p:spPr>
          <a:xfrm>
            <a:off x="2208576" y="2443161"/>
            <a:ext cx="695815" cy="359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3" idx="2"/>
            <a:endCxn id="101" idx="0"/>
          </p:cNvCxnSpPr>
          <p:nvPr/>
        </p:nvCxnSpPr>
        <p:spPr>
          <a:xfrm flipH="1">
            <a:off x="3256397" y="2443159"/>
            <a:ext cx="1401" cy="360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stCxn id="16" idx="2"/>
            <a:endCxn id="67" idx="0"/>
          </p:cNvCxnSpPr>
          <p:nvPr/>
        </p:nvCxnSpPr>
        <p:spPr>
          <a:xfrm flipH="1">
            <a:off x="3602556" y="2443159"/>
            <a:ext cx="346360" cy="360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Прямоугольник 164"/>
          <p:cNvSpPr/>
          <p:nvPr/>
        </p:nvSpPr>
        <p:spPr>
          <a:xfrm>
            <a:off x="874617" y="3761040"/>
            <a:ext cx="48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  <a:cs typeface="Consolas" pitchFamily="49" charset="0"/>
              </a:rPr>
              <a:t>А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66" name="Прямоугольник 165"/>
          <p:cNvSpPr/>
          <p:nvPr/>
        </p:nvSpPr>
        <p:spPr>
          <a:xfrm>
            <a:off x="1330059" y="3778464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67" name="Прямоугольник 166"/>
          <p:cNvSpPr/>
          <p:nvPr/>
        </p:nvSpPr>
        <p:spPr>
          <a:xfrm>
            <a:off x="1683519" y="3778464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68" name="Прямоугольник 167"/>
          <p:cNvSpPr/>
          <p:nvPr/>
        </p:nvSpPr>
        <p:spPr>
          <a:xfrm>
            <a:off x="2026329" y="3778462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69" name="Прямоугольник 168"/>
          <p:cNvSpPr/>
          <p:nvPr/>
        </p:nvSpPr>
        <p:spPr>
          <a:xfrm>
            <a:off x="2374637" y="3778462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70" name="Прямоугольник 169"/>
          <p:cNvSpPr/>
          <p:nvPr/>
        </p:nvSpPr>
        <p:spPr>
          <a:xfrm>
            <a:off x="3075551" y="3778460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3423859" y="3778460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72" name="Прямоугольник 171"/>
          <p:cNvSpPr/>
          <p:nvPr/>
        </p:nvSpPr>
        <p:spPr>
          <a:xfrm>
            <a:off x="2725094" y="3778462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73" name="Прямоугольник 172"/>
          <p:cNvSpPr/>
          <p:nvPr/>
        </p:nvSpPr>
        <p:spPr>
          <a:xfrm>
            <a:off x="3766669" y="3778460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174" name="Прямоугольник 173"/>
          <p:cNvSpPr/>
          <p:nvPr/>
        </p:nvSpPr>
        <p:spPr>
          <a:xfrm>
            <a:off x="3085044" y="3396151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6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1682362" y="339628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2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2038544" y="3401000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3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77" name="Прямоугольник 176"/>
          <p:cNvSpPr/>
          <p:nvPr/>
        </p:nvSpPr>
        <p:spPr>
          <a:xfrm>
            <a:off x="2387953" y="3396151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4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78" name="Прямоугольник 177"/>
          <p:cNvSpPr/>
          <p:nvPr/>
        </p:nvSpPr>
        <p:spPr>
          <a:xfrm>
            <a:off x="2744135" y="3396151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5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3442025" y="3396151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7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0" name="Прямоугольник 179"/>
          <p:cNvSpPr/>
          <p:nvPr/>
        </p:nvSpPr>
        <p:spPr>
          <a:xfrm>
            <a:off x="1339552" y="3396151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1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1" name="Прямоугольник 180"/>
          <p:cNvSpPr/>
          <p:nvPr/>
        </p:nvSpPr>
        <p:spPr>
          <a:xfrm>
            <a:off x="3789512" y="3396151"/>
            <a:ext cx="329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8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2" name="Прямоугольник 181"/>
          <p:cNvSpPr/>
          <p:nvPr/>
        </p:nvSpPr>
        <p:spPr>
          <a:xfrm>
            <a:off x="802992" y="4481120"/>
            <a:ext cx="5484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  <a:cs typeface="Consolas" pitchFamily="49" charset="0"/>
              </a:rPr>
              <a:t>В</a:t>
            </a:r>
            <a:r>
              <a:rPr lang="en-US" sz="2000" dirty="0" smtClean="0">
                <a:latin typeface="+mj-lt"/>
                <a:cs typeface="Consolas" pitchFamily="49" charset="0"/>
              </a:rPr>
              <a:t>’</a:t>
            </a:r>
            <a:r>
              <a:rPr lang="uk-UA" sz="2000" dirty="0" smtClean="0">
                <a:latin typeface="+mj-lt"/>
                <a:cs typeface="Consolas" pitchFamily="49" charset="0"/>
              </a:rPr>
              <a:t>: </a:t>
            </a:r>
            <a:endParaRPr lang="en-US" sz="2000" dirty="0" smtClean="0">
              <a:latin typeface="+mj-lt"/>
              <a:cs typeface="Consolas" pitchFamily="49" charset="0"/>
            </a:endParaRPr>
          </a:p>
        </p:txBody>
      </p:sp>
      <p:sp>
        <p:nvSpPr>
          <p:cNvPr id="183" name="Прямоугольник 182"/>
          <p:cNvSpPr/>
          <p:nvPr/>
        </p:nvSpPr>
        <p:spPr>
          <a:xfrm>
            <a:off x="1326509" y="4498544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4" name="Прямоугольник 183"/>
          <p:cNvSpPr/>
          <p:nvPr/>
        </p:nvSpPr>
        <p:spPr>
          <a:xfrm>
            <a:off x="1679969" y="4498544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5" name="Прямоугольник 184"/>
          <p:cNvSpPr/>
          <p:nvPr/>
        </p:nvSpPr>
        <p:spPr>
          <a:xfrm>
            <a:off x="2022779" y="449854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6" name="Прямоугольник 185"/>
          <p:cNvSpPr/>
          <p:nvPr/>
        </p:nvSpPr>
        <p:spPr>
          <a:xfrm>
            <a:off x="2371087" y="449854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7" name="Прямоугольник 186"/>
          <p:cNvSpPr/>
          <p:nvPr/>
        </p:nvSpPr>
        <p:spPr>
          <a:xfrm>
            <a:off x="3072001" y="449854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8" name="Прямоугольник 187"/>
          <p:cNvSpPr/>
          <p:nvPr/>
        </p:nvSpPr>
        <p:spPr>
          <a:xfrm>
            <a:off x="3420309" y="449854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9" name="Прямоугольник 188"/>
          <p:cNvSpPr/>
          <p:nvPr/>
        </p:nvSpPr>
        <p:spPr>
          <a:xfrm>
            <a:off x="2721544" y="4498542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uk-UA" dirty="0"/>
          </a:p>
        </p:txBody>
      </p:sp>
      <p:sp>
        <p:nvSpPr>
          <p:cNvPr id="190" name="Прямоугольник 189"/>
          <p:cNvSpPr/>
          <p:nvPr/>
        </p:nvSpPr>
        <p:spPr>
          <a:xfrm>
            <a:off x="3763119" y="4498540"/>
            <a:ext cx="348308" cy="360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191" name="Прямая со стрелкой 190"/>
          <p:cNvCxnSpPr/>
          <p:nvPr/>
        </p:nvCxnSpPr>
        <p:spPr>
          <a:xfrm flipH="1" flipV="1">
            <a:off x="4346014" y="4676132"/>
            <a:ext cx="1009981" cy="2304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Прямоугольник 191"/>
          <p:cNvSpPr/>
          <p:nvPr/>
        </p:nvSpPr>
        <p:spPr>
          <a:xfrm>
            <a:off x="3420392" y="4498540"/>
            <a:ext cx="348308" cy="360042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uk-UA" dirty="0"/>
          </a:p>
        </p:txBody>
      </p:sp>
      <p:sp>
        <p:nvSpPr>
          <p:cNvPr id="193" name="Прямоугольник 192"/>
          <p:cNvSpPr/>
          <p:nvPr/>
        </p:nvSpPr>
        <p:spPr>
          <a:xfrm>
            <a:off x="1675445" y="4498540"/>
            <a:ext cx="348308" cy="36004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94" name="Прямоугольник 193"/>
          <p:cNvSpPr/>
          <p:nvPr/>
        </p:nvSpPr>
        <p:spPr>
          <a:xfrm>
            <a:off x="3074150" y="4498540"/>
            <a:ext cx="348308" cy="36004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95" name="Прямоугольник 194"/>
          <p:cNvSpPr/>
          <p:nvPr/>
        </p:nvSpPr>
        <p:spPr>
          <a:xfrm>
            <a:off x="2368338" y="4498540"/>
            <a:ext cx="348308" cy="36004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96" name="Прямоугольник 195"/>
          <p:cNvSpPr/>
          <p:nvPr/>
        </p:nvSpPr>
        <p:spPr>
          <a:xfrm>
            <a:off x="1328658" y="4498415"/>
            <a:ext cx="348308" cy="36004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0</a:t>
            </a:r>
            <a:endParaRPr lang="uk-UA" dirty="0"/>
          </a:p>
        </p:txBody>
      </p:sp>
      <p:sp>
        <p:nvSpPr>
          <p:cNvPr id="197" name="Прямоугольник 196"/>
          <p:cNvSpPr/>
          <p:nvPr/>
        </p:nvSpPr>
        <p:spPr>
          <a:xfrm>
            <a:off x="2722144" y="4498415"/>
            <a:ext cx="348308" cy="360042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98" name="Прямоугольник 197"/>
          <p:cNvSpPr/>
          <p:nvPr/>
        </p:nvSpPr>
        <p:spPr>
          <a:xfrm>
            <a:off x="2021949" y="4500599"/>
            <a:ext cx="348308" cy="360042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99" name="Прямоугольник 198"/>
          <p:cNvSpPr/>
          <p:nvPr/>
        </p:nvSpPr>
        <p:spPr>
          <a:xfrm>
            <a:off x="3769154" y="4498415"/>
            <a:ext cx="348308" cy="360042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00" name="Прямоугольник 199"/>
          <p:cNvSpPr/>
          <p:nvPr/>
        </p:nvSpPr>
        <p:spPr>
          <a:xfrm>
            <a:off x="4347883" y="4259371"/>
            <a:ext cx="10212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>
                <a:latin typeface="+mj-lt"/>
                <a:cs typeface="Consolas" pitchFamily="49" charset="0"/>
              </a:rPr>
              <a:t>1→A[n</a:t>
            </a:r>
            <a:r>
              <a:rPr lang="en-US" i="1" dirty="0">
                <a:latin typeface="+mj-lt"/>
                <a:cs typeface="Consolas" pitchFamily="49" charset="0"/>
              </a:rPr>
              <a:t>]</a:t>
            </a:r>
            <a:endParaRPr lang="en-US" i="1" dirty="0" smtClean="0">
              <a:latin typeface="+mj-lt"/>
              <a:cs typeface="Consolas" pitchFamily="49" charset="0"/>
            </a:endParaRPr>
          </a:p>
        </p:txBody>
      </p:sp>
      <p:cxnSp>
        <p:nvCxnSpPr>
          <p:cNvPr id="201" name="Прямая со стрелкой 200"/>
          <p:cNvCxnSpPr>
            <a:endCxn id="195" idx="0"/>
          </p:cNvCxnSpPr>
          <p:nvPr/>
        </p:nvCxnSpPr>
        <p:spPr>
          <a:xfrm>
            <a:off x="1516993" y="4138369"/>
            <a:ext cx="1025499" cy="360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 стрелкой 202"/>
          <p:cNvCxnSpPr>
            <a:endCxn id="185" idx="0"/>
          </p:cNvCxnSpPr>
          <p:nvPr/>
        </p:nvCxnSpPr>
        <p:spPr>
          <a:xfrm flipH="1">
            <a:off x="2196933" y="4138314"/>
            <a:ext cx="706299" cy="360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Прямоугольник 203"/>
          <p:cNvSpPr/>
          <p:nvPr/>
        </p:nvSpPr>
        <p:spPr>
          <a:xfrm>
            <a:off x="2276128" y="918845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solidFill>
                  <a:srgbClr val="FF0000"/>
                </a:solidFill>
                <a:latin typeface="+mj-lt"/>
                <a:cs typeface="Consolas" pitchFamily="49" charset="0"/>
              </a:rPr>
              <a:t>Як розташовуються у вихідному масиві елементи з однаковим значенням?</a:t>
            </a:r>
            <a:endParaRPr lang="en-US" b="1" i="1" dirty="0" smtClean="0">
              <a:solidFill>
                <a:srgbClr val="FF0000"/>
              </a:solidFill>
              <a:latin typeface="+mj-lt"/>
              <a:cs typeface="Consolas" pitchFamily="49" charset="0"/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916078" y="5518973"/>
            <a:ext cx="76821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dirty="0" smtClean="0">
                <a:latin typeface="+mj-lt"/>
                <a:cs typeface="Consolas" pitchFamily="49" charset="0"/>
              </a:rPr>
              <a:t>Властивість стійкості є важливою в алгоритмах сортування </a:t>
            </a:r>
            <a:r>
              <a:rPr lang="uk-UA" b="1" i="1" smtClean="0">
                <a:latin typeface="+mj-lt"/>
                <a:cs typeface="Consolas" pitchFamily="49" charset="0"/>
              </a:rPr>
              <a:t>за розрядами</a:t>
            </a:r>
            <a:r>
              <a:rPr lang="uk-UA" b="1" i="1" dirty="0" smtClean="0">
                <a:latin typeface="+mj-lt"/>
                <a:cs typeface="Consolas" pitchFamily="49" charset="0"/>
              </a:rPr>
              <a:t/>
            </a:r>
            <a:br>
              <a:rPr lang="uk-UA" b="1" i="1" dirty="0" smtClean="0">
                <a:latin typeface="+mj-lt"/>
                <a:cs typeface="Consolas" pitchFamily="49" charset="0"/>
              </a:rPr>
            </a:br>
            <a:endParaRPr lang="en-US" b="1" i="1" dirty="0" smtClean="0">
              <a:latin typeface="+mj-lt"/>
              <a:cs typeface="Consolas" pitchFamily="49" charset="0"/>
            </a:endParaRPr>
          </a:p>
        </p:txBody>
      </p:sp>
      <p:sp>
        <p:nvSpPr>
          <p:cNvPr id="206" name="Прямоугольник 205"/>
          <p:cNvSpPr/>
          <p:nvPr/>
        </p:nvSpPr>
        <p:spPr>
          <a:xfrm>
            <a:off x="5436096" y="4261198"/>
            <a:ext cx="32006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dirty="0" smtClean="0">
                <a:latin typeface="+mj-lt"/>
                <a:cs typeface="Consolas" pitchFamily="49" charset="0"/>
              </a:rPr>
              <a:t>Алгоритм відсортований, проте не  у порядку подання елементів</a:t>
            </a:r>
            <a:endParaRPr lang="en-US" i="1" dirty="0" smtClean="0"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95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5" grpId="0"/>
      <p:bldP spid="165" grpId="0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/>
      <p:bldP spid="175" grpId="0"/>
      <p:bldP spid="176" grpId="0"/>
      <p:bldP spid="177" grpId="0"/>
      <p:bldP spid="178" grpId="0"/>
      <p:bldP spid="179" grpId="0"/>
      <p:bldP spid="180" grpId="0"/>
      <p:bldP spid="181" grpId="0"/>
      <p:bldP spid="182" grpId="0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/>
      <p:bldP spid="205" grpId="0"/>
      <p:bldP spid="20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648072"/>
          </a:xfrm>
        </p:spPr>
        <p:txBody>
          <a:bodyPr/>
          <a:lstStyle/>
          <a:p>
            <a:pPr marL="68580" indent="0" algn="ctr">
              <a:buNone/>
            </a:pPr>
            <a:r>
              <a:rPr lang="ru-RU" altLang="ru-RU" b="1" dirty="0" smtClean="0"/>
              <a:t>3.</a:t>
            </a:r>
            <a:r>
              <a:rPr lang="uk-UA" b="1" dirty="0" smtClean="0"/>
              <a:t> </a:t>
            </a:r>
            <a:r>
              <a:rPr lang="ru-RU" b="1" dirty="0" err="1"/>
              <a:t>Сортування</a:t>
            </a:r>
            <a:r>
              <a:rPr lang="ru-RU" b="1" dirty="0"/>
              <a:t> за </a:t>
            </a:r>
            <a:r>
              <a:rPr lang="ru-RU" b="1" dirty="0" err="1"/>
              <a:t>розрядами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1551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8098" y="91951"/>
            <a:ext cx="134363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052736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latin typeface="+mj-lt"/>
              </a:rPr>
              <a:t>Вхід: </a:t>
            </a:r>
            <a:r>
              <a:rPr lang="uk-UA" sz="2000" dirty="0" smtClean="0">
                <a:latin typeface="+mj-lt"/>
              </a:rPr>
              <a:t>масив</a:t>
            </a:r>
            <a:r>
              <a:rPr lang="uk-UA" sz="2000" b="1" i="1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A </a:t>
            </a:r>
            <a:r>
              <a:rPr lang="uk-UA" sz="2000" dirty="0" smtClean="0">
                <a:latin typeface="+mj-lt"/>
              </a:rPr>
              <a:t>з </a:t>
            </a:r>
            <a:r>
              <a:rPr lang="en-US" sz="2000" dirty="0" smtClean="0">
                <a:latin typeface="+mj-lt"/>
              </a:rPr>
              <a:t>n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d</a:t>
            </a:r>
            <a:r>
              <a:rPr lang="uk-UA" sz="2000" dirty="0" smtClean="0">
                <a:latin typeface="+mj-lt"/>
              </a:rPr>
              <a:t>-розрядних чисел</a:t>
            </a:r>
            <a:endParaRPr lang="uk-UA" sz="2000" dirty="0" smtClean="0">
              <a:latin typeface="+mj-lt"/>
            </a:endParaRPr>
          </a:p>
          <a:p>
            <a:pPr algn="just"/>
            <a:r>
              <a:rPr lang="uk-UA" sz="2000" b="1" i="1" dirty="0" smtClean="0">
                <a:latin typeface="+mj-lt"/>
              </a:rPr>
              <a:t>Вихід</a:t>
            </a:r>
            <a:r>
              <a:rPr lang="uk-UA" sz="2000" b="1" i="1" dirty="0">
                <a:latin typeface="+mj-lt"/>
              </a:rPr>
              <a:t>:</a:t>
            </a:r>
            <a:r>
              <a:rPr lang="uk-UA" sz="2000" dirty="0"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відсортований масив </a:t>
            </a:r>
            <a:r>
              <a:rPr lang="en-US" sz="2000" dirty="0" smtClean="0">
                <a:latin typeface="+mj-lt"/>
              </a:rPr>
              <a:t>A’</a:t>
            </a:r>
            <a:endParaRPr lang="uk-UA" sz="2000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916832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А =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&lt;329, 457, 657, 839, 436, 720, 355&gt;,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n = 7, d = 3, k = 839</a:t>
            </a:r>
            <a:endParaRPr lang="uk-UA" sz="20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2420888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latin typeface="+mj-lt"/>
              </a:rPr>
              <a:t>Чи доцільно для сортування застосовувати </a:t>
            </a:r>
            <a:r>
              <a:rPr lang="en-US" sz="2000" b="1" i="1" dirty="0" smtClean="0">
                <a:latin typeface="+mj-lt"/>
              </a:rPr>
              <a:t>Counting Sort</a:t>
            </a:r>
            <a:r>
              <a:rPr lang="uk-UA" sz="2000" b="1" i="1" dirty="0" smtClean="0">
                <a:latin typeface="+mj-lt"/>
              </a:rPr>
              <a:t>?</a:t>
            </a:r>
          </a:p>
          <a:p>
            <a:pPr algn="just"/>
            <a:r>
              <a:rPr lang="uk-UA" sz="2000" dirty="0" smtClean="0">
                <a:latin typeface="+mj-lt"/>
              </a:rPr>
              <a:t>Ні! Адже </a:t>
            </a:r>
            <a:r>
              <a:rPr lang="en-US" sz="2000" dirty="0" smtClean="0">
                <a:latin typeface="+mj-lt"/>
              </a:rPr>
              <a:t>k </a:t>
            </a:r>
            <a:r>
              <a:rPr lang="uk-UA" sz="2000" dirty="0" smtClean="0">
                <a:latin typeface="+mj-lt"/>
              </a:rPr>
              <a:t>значно</a:t>
            </a:r>
            <a:r>
              <a:rPr lang="en-US" sz="2000" dirty="0" smtClean="0">
                <a:latin typeface="+mj-lt"/>
              </a:rPr>
              <a:t> &gt;</a:t>
            </a:r>
            <a:r>
              <a:rPr lang="uk-UA" sz="2000" dirty="0" smtClean="0">
                <a:latin typeface="+mj-lt"/>
              </a:rPr>
              <a:t> за </a:t>
            </a:r>
            <a:r>
              <a:rPr lang="en-US" sz="2000" dirty="0" smtClean="0">
                <a:latin typeface="+mj-lt"/>
              </a:rPr>
              <a:t>n</a:t>
            </a:r>
            <a:r>
              <a:rPr lang="uk-UA" sz="2000" dirty="0" smtClean="0">
                <a:latin typeface="+mj-lt"/>
              </a:rPr>
              <a:t>: для сортування масиву з 7 чисел більшість операцій відбуватимуться у додатковому масиві на 840 елементів</a:t>
            </a:r>
            <a:endParaRPr lang="uk-UA" sz="2000" dirty="0">
              <a:latin typeface="+mj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3789040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latin typeface="+mj-lt"/>
              </a:rPr>
              <a:t>Що робити?</a:t>
            </a:r>
          </a:p>
          <a:p>
            <a:pPr algn="just"/>
            <a:r>
              <a:rPr lang="uk-UA" sz="2000" dirty="0" smtClean="0">
                <a:latin typeface="+mj-lt"/>
              </a:rPr>
              <a:t>Застосовувати порозрядне сортування, де:</a:t>
            </a:r>
            <a:endParaRPr lang="uk-UA" sz="2000" dirty="0">
              <a:latin typeface="+mj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7673" y="4653136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А =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&lt;329, 457, 657, 839, 436, 720, 355&gt;, n = 7, d = 3,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k =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10</a:t>
            </a:r>
            <a:endParaRPr lang="uk-UA" sz="20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244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908720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А =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&lt;329, 457, 657, 839, 436, 720, 355&gt;,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n = 7, d = 3, k =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10</a:t>
            </a:r>
            <a:endParaRPr lang="uk-UA" sz="20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836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7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b="1" dirty="0"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9592" y="1732746"/>
            <a:ext cx="7920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3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 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2698" y="2191906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1754786" y="3986592"/>
            <a:ext cx="576064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238852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83722" y="2191906"/>
            <a:ext cx="201687" cy="4093428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1979712" y="1444714"/>
            <a:ext cx="54737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+mj-lt"/>
              </a:rPr>
              <a:t>За яким розрядом сортуватимемо?</a:t>
            </a: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3238282" y="3986592"/>
            <a:ext cx="576064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рямоугольник 16"/>
          <p:cNvSpPr/>
          <p:nvPr/>
        </p:nvSpPr>
        <p:spPr>
          <a:xfrm>
            <a:off x="382868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7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0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8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65690" y="2191906"/>
            <a:ext cx="180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Щось пішло не так?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352519" y="3429000"/>
            <a:ext cx="828091" cy="10616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Прямоугольник 20"/>
          <p:cNvSpPr/>
          <p:nvPr/>
        </p:nvSpPr>
        <p:spPr>
          <a:xfrm>
            <a:off x="4275067" y="2215892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4804782" y="4010578"/>
            <a:ext cx="1661107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угольник 22"/>
          <p:cNvSpPr/>
          <p:nvPr/>
        </p:nvSpPr>
        <p:spPr>
          <a:xfrm>
            <a:off x="6512706" y="2191906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0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6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8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6200000">
            <a:off x="5746442" y="3859377"/>
            <a:ext cx="4144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Задача сортування </a:t>
            </a:r>
          </a:p>
          <a:p>
            <a:pPr algn="ctr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не розв'язана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718098" y="91951"/>
            <a:ext cx="134363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922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/>
      <p:bldP spid="13" grpId="0" animBg="1"/>
      <p:bldP spid="15" grpId="0" animBg="1"/>
      <p:bldP spid="17" grpId="0"/>
      <p:bldP spid="18" grpId="0"/>
      <p:bldP spid="19" grpId="0" animBg="1"/>
      <p:bldP spid="21" grpId="0" animBg="1"/>
      <p:bldP spid="22" grpId="0" animBg="1"/>
      <p:bldP spid="23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764704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А =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&lt;329, 457, 657, 839, 436, 720, 355&gt;,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n = 7, d = 3, k =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10</a:t>
            </a:r>
            <a:endParaRPr lang="uk-UA" sz="20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836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7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b="1" dirty="0"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9592" y="1732746"/>
            <a:ext cx="7920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3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 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2698" y="2191906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1691680" y="3986592"/>
            <a:ext cx="576064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238852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27784" y="2132856"/>
            <a:ext cx="257625" cy="1174122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2195736" y="1196752"/>
            <a:ext cx="54737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+mj-lt"/>
              </a:rPr>
              <a:t>Що робити в такому випадку?</a:t>
            </a: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3238282" y="3986592"/>
            <a:ext cx="576064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Прямоугольник 18"/>
          <p:cNvSpPr/>
          <p:nvPr/>
        </p:nvSpPr>
        <p:spPr>
          <a:xfrm>
            <a:off x="2352519" y="3429000"/>
            <a:ext cx="828091" cy="10616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Прямоугольник 19"/>
          <p:cNvSpPr/>
          <p:nvPr/>
        </p:nvSpPr>
        <p:spPr>
          <a:xfrm>
            <a:off x="2352518" y="2215892"/>
            <a:ext cx="828091" cy="10616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Прямоугольник 24"/>
          <p:cNvSpPr/>
          <p:nvPr/>
        </p:nvSpPr>
        <p:spPr>
          <a:xfrm>
            <a:off x="2336372" y="4653136"/>
            <a:ext cx="828091" cy="4320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Прямоугольник 25"/>
          <p:cNvSpPr/>
          <p:nvPr/>
        </p:nvSpPr>
        <p:spPr>
          <a:xfrm>
            <a:off x="2326251" y="5247672"/>
            <a:ext cx="828091" cy="4320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рямоугольник 26"/>
          <p:cNvSpPr/>
          <p:nvPr/>
        </p:nvSpPr>
        <p:spPr>
          <a:xfrm>
            <a:off x="2326251" y="5841042"/>
            <a:ext cx="828091" cy="4320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3" name="Прямоугольник 42"/>
          <p:cNvSpPr/>
          <p:nvPr/>
        </p:nvSpPr>
        <p:spPr>
          <a:xfrm>
            <a:off x="3980963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6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944960" y="3429000"/>
            <a:ext cx="828091" cy="10616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Прямоугольник 45"/>
          <p:cNvSpPr/>
          <p:nvPr/>
        </p:nvSpPr>
        <p:spPr>
          <a:xfrm>
            <a:off x="3944959" y="2215892"/>
            <a:ext cx="828091" cy="10616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7" name="Прямоугольник 46"/>
          <p:cNvSpPr/>
          <p:nvPr/>
        </p:nvSpPr>
        <p:spPr>
          <a:xfrm>
            <a:off x="3928813" y="4653136"/>
            <a:ext cx="828091" cy="4320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8" name="Прямоугольник 47"/>
          <p:cNvSpPr/>
          <p:nvPr/>
        </p:nvSpPr>
        <p:spPr>
          <a:xfrm>
            <a:off x="3918692" y="5247672"/>
            <a:ext cx="828091" cy="4320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9" name="Прямоугольник 48"/>
          <p:cNvSpPr/>
          <p:nvPr/>
        </p:nvSpPr>
        <p:spPr>
          <a:xfrm>
            <a:off x="3918692" y="5841042"/>
            <a:ext cx="828091" cy="43204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0" name="Прямоугольник 49"/>
          <p:cNvSpPr/>
          <p:nvPr/>
        </p:nvSpPr>
        <p:spPr>
          <a:xfrm>
            <a:off x="2637750" y="3378986"/>
            <a:ext cx="257625" cy="1202142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1" name="Прямоугольник 50"/>
          <p:cNvSpPr/>
          <p:nvPr/>
        </p:nvSpPr>
        <p:spPr>
          <a:xfrm>
            <a:off x="2637749" y="4625402"/>
            <a:ext cx="257625" cy="531790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Прямоугольник 51"/>
          <p:cNvSpPr/>
          <p:nvPr/>
        </p:nvSpPr>
        <p:spPr>
          <a:xfrm>
            <a:off x="2637748" y="5197218"/>
            <a:ext cx="257625" cy="531790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Прямоугольник 52"/>
          <p:cNvSpPr/>
          <p:nvPr/>
        </p:nvSpPr>
        <p:spPr>
          <a:xfrm>
            <a:off x="2637748" y="5781498"/>
            <a:ext cx="257625" cy="531790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Прямоугольник 53"/>
          <p:cNvSpPr/>
          <p:nvPr/>
        </p:nvSpPr>
        <p:spPr>
          <a:xfrm>
            <a:off x="5004048" y="1631697"/>
            <a:ext cx="3635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Чому не підходить такий спосіб сортування?</a:t>
            </a:r>
          </a:p>
          <a:p>
            <a:pPr algn="ctr"/>
            <a:endParaRPr lang="uk-UA" sz="2000" i="1" dirty="0">
              <a:solidFill>
                <a:srgbClr val="0070C0"/>
              </a:solidFill>
              <a:latin typeface="+mj-lt"/>
            </a:endParaRPr>
          </a:p>
          <a:p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1 ітерація </a:t>
            </a: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– для збереження елементів потрібен 1 додатковий масив</a:t>
            </a:r>
          </a:p>
          <a:p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2 ітерація </a:t>
            </a: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– </a:t>
            </a:r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в найгіршому випадку </a:t>
            </a: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10 масивів</a:t>
            </a:r>
          </a:p>
          <a:p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3 ітерація </a:t>
            </a: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– 100 масивів</a:t>
            </a:r>
          </a:p>
          <a:p>
            <a:r>
              <a:rPr lang="uk-UA" sz="2000" b="1" i="1" dirty="0" smtClean="0">
                <a:solidFill>
                  <a:srgbClr val="0070C0"/>
                </a:solidFill>
                <a:latin typeface="+mj-lt"/>
              </a:rPr>
              <a:t>4 ітерація </a:t>
            </a: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– 1000 масивів</a:t>
            </a:r>
          </a:p>
          <a:p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…</a:t>
            </a:r>
          </a:p>
          <a:p>
            <a:r>
              <a:rPr lang="uk-UA" i="1" dirty="0" smtClean="0">
                <a:solidFill>
                  <a:srgbClr val="0070C0"/>
                </a:solidFill>
                <a:latin typeface="+mj-lt"/>
              </a:rPr>
              <a:t>Із збільшенням розрядності збільшується к-ть масивів </a:t>
            </a:r>
            <a:r>
              <a:rPr lang="uk-UA" i="1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uk-UA" b="1" i="1" dirty="0" smtClean="0">
                <a:solidFill>
                  <a:srgbClr val="FF0000"/>
                </a:solidFill>
                <a:latin typeface="+mj-lt"/>
              </a:rPr>
              <a:t>не раціональне використання пам'яті</a:t>
            </a:r>
            <a:r>
              <a:rPr lang="uk-UA" i="1" dirty="0" smtClean="0">
                <a:solidFill>
                  <a:srgbClr val="FF0000"/>
                </a:solidFill>
                <a:latin typeface="+mj-lt"/>
              </a:rPr>
              <a:t>)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718098" y="91951"/>
            <a:ext cx="134363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622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0" grpId="0" animBg="1"/>
      <p:bldP spid="25" grpId="0" animBg="1"/>
      <p:bldP spid="26" grpId="0" animBg="1"/>
      <p:bldP spid="27" grpId="0" animBg="1"/>
      <p:bldP spid="43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908720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А =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&lt;329, 457, 657, 839, 436, 720, 355&gt;,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n = 7, d = 3, k =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10</a:t>
            </a:r>
            <a:endParaRPr lang="uk-UA" sz="20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836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7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b="1" dirty="0"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62698" y="1740878"/>
            <a:ext cx="7920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3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 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191906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1754786" y="3986592"/>
            <a:ext cx="576064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238852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0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6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83722" y="2191906"/>
            <a:ext cx="201687" cy="4093428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1444714"/>
            <a:ext cx="5832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latin typeface="+mj-lt"/>
              </a:rPr>
              <a:t>За яким розрядом сортуватимемо тепер?</a:t>
            </a: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3238282" y="3986592"/>
            <a:ext cx="576064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рямоугольник 16"/>
          <p:cNvSpPr/>
          <p:nvPr/>
        </p:nvSpPr>
        <p:spPr>
          <a:xfrm>
            <a:off x="3828682" y="2215892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0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6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8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9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65690" y="2191906"/>
            <a:ext cx="21422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Поки нічого не відсортовано?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851920" y="2215892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4804782" y="4010578"/>
            <a:ext cx="1661107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угольник 22"/>
          <p:cNvSpPr/>
          <p:nvPr/>
        </p:nvSpPr>
        <p:spPr>
          <a:xfrm>
            <a:off x="6804248" y="2191906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3 2 9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3 5 5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4 3 6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4 5 7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6 5 7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7 2 0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8 3 9</a:t>
            </a:r>
          </a:p>
        </p:txBody>
      </p:sp>
      <p:sp>
        <p:nvSpPr>
          <p:cNvPr id="24" name="Прямоугольник 23"/>
          <p:cNvSpPr/>
          <p:nvPr/>
        </p:nvSpPr>
        <p:spPr>
          <a:xfrm rot="16200000">
            <a:off x="5950273" y="4013265"/>
            <a:ext cx="41440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Задача сортування  розв'язана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718098" y="91951"/>
            <a:ext cx="134363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110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/>
      <p:bldP spid="13" grpId="0" animBg="1"/>
      <p:bldP spid="15" grpId="0" animBg="1"/>
      <p:bldP spid="17" grpId="0"/>
      <p:bldP spid="18" grpId="0"/>
      <p:bldP spid="21" grpId="0" animBg="1"/>
      <p:bldP spid="22" grpId="0" animBg="1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83568" y="2012826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7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0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b="1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38854" y="1988840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3059832" y="2012826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0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4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6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solidFill>
                  <a:srgbClr val="FFC000"/>
                </a:solidFill>
                <a:latin typeface="+mj-lt"/>
              </a:rPr>
              <a:t>9</a:t>
            </a:r>
            <a:endParaRPr lang="uk-UA" sz="2000" dirty="0" smtClean="0">
              <a:solidFill>
                <a:srgbClr val="FFC000"/>
              </a:solidFill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8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solidFill>
                  <a:srgbClr val="FFC000"/>
                </a:solidFill>
                <a:latin typeface="+mj-lt"/>
              </a:rPr>
              <a:t>9</a:t>
            </a:r>
            <a:endParaRPr lang="uk-UA" sz="2000" dirty="0" smtClean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5032" y="1988840"/>
            <a:ext cx="201687" cy="4093428"/>
          </a:xfrm>
          <a:prstGeom prst="rect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1052736"/>
            <a:ext cx="5832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latin typeface="+mj-lt"/>
              </a:rPr>
              <a:t>ВАЖЛИВІСТЬ стійкості алгоритму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508104" y="2012826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</a:rPr>
              <a:t>7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0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j-lt"/>
              </a:rPr>
              <a:t>2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9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6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8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9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>
                <a:latin typeface="+mj-lt"/>
              </a:rPr>
              <a:t>3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5</a:t>
            </a:r>
            <a:r>
              <a:rPr lang="uk-UA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endParaRPr lang="uk-UA" sz="2000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en-US" sz="20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7</a:t>
            </a:r>
            <a:endParaRPr lang="uk-UA" sz="2000" dirty="0">
              <a:latin typeface="+mj-lt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531342" y="2012826"/>
            <a:ext cx="273695" cy="40934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6300192" y="3807512"/>
            <a:ext cx="1368152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угольник 22"/>
          <p:cNvSpPr/>
          <p:nvPr/>
        </p:nvSpPr>
        <p:spPr>
          <a:xfrm>
            <a:off x="7668344" y="1988840"/>
            <a:ext cx="7920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3 2 9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3 5 5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4 3 6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4 5 7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6 5 7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7 2 0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8 3 9</a:t>
            </a:r>
          </a:p>
        </p:txBody>
      </p:sp>
      <p:sp>
        <p:nvSpPr>
          <p:cNvPr id="20" name="Стрелка вправо с вырезом 19"/>
          <p:cNvSpPr/>
          <p:nvPr/>
        </p:nvSpPr>
        <p:spPr>
          <a:xfrm>
            <a:off x="3995936" y="3807512"/>
            <a:ext cx="1368152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Стрелка вправо с вырезом 24"/>
          <p:cNvSpPr/>
          <p:nvPr/>
        </p:nvSpPr>
        <p:spPr>
          <a:xfrm>
            <a:off x="1652092" y="3813646"/>
            <a:ext cx="1368152" cy="504056"/>
          </a:xfrm>
          <a:prstGeom prst="notched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Прямоугольник 25"/>
          <p:cNvSpPr/>
          <p:nvPr/>
        </p:nvSpPr>
        <p:spPr>
          <a:xfrm>
            <a:off x="1588985" y="3313636"/>
            <a:ext cx="1396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latin typeface="+mj-lt"/>
              </a:rPr>
              <a:t>Після першої ітерації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961527" y="5098142"/>
            <a:ext cx="990310" cy="36004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рямоугольник 26"/>
          <p:cNvSpPr/>
          <p:nvPr/>
        </p:nvSpPr>
        <p:spPr>
          <a:xfrm>
            <a:off x="2957137" y="5674206"/>
            <a:ext cx="990310" cy="36004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9" name="Прямая со стрелкой 8"/>
          <p:cNvCxnSpPr>
            <a:stCxn id="2" idx="3"/>
          </p:cNvCxnSpPr>
          <p:nvPr/>
        </p:nvCxnSpPr>
        <p:spPr>
          <a:xfrm flipV="1">
            <a:off x="3951837" y="2865894"/>
            <a:ext cx="1556267" cy="241226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7" idx="3"/>
            <a:endCxn id="21" idx="1"/>
          </p:cNvCxnSpPr>
          <p:nvPr/>
        </p:nvCxnSpPr>
        <p:spPr>
          <a:xfrm flipV="1">
            <a:off x="3947447" y="4059540"/>
            <a:ext cx="1583895" cy="1794686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3895958" y="3320296"/>
            <a:ext cx="1396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latin typeface="+mj-lt"/>
              </a:rPr>
              <a:t>Після другої ітерації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178195" y="3310218"/>
            <a:ext cx="1396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latin typeface="+mj-lt"/>
              </a:rPr>
              <a:t>Після третьої ітерації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393325" y="3267452"/>
            <a:ext cx="990310" cy="36004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Прямоугольник 31"/>
          <p:cNvSpPr/>
          <p:nvPr/>
        </p:nvSpPr>
        <p:spPr>
          <a:xfrm>
            <a:off x="5385023" y="3855534"/>
            <a:ext cx="990310" cy="36004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4" name="Прямая со стрелкой 33"/>
          <p:cNvCxnSpPr>
            <a:stCxn id="31" idx="3"/>
          </p:cNvCxnSpPr>
          <p:nvPr/>
        </p:nvCxnSpPr>
        <p:spPr>
          <a:xfrm>
            <a:off x="6383635" y="3447472"/>
            <a:ext cx="1284709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2" idx="1"/>
          </p:cNvCxnSpPr>
          <p:nvPr/>
        </p:nvCxnSpPr>
        <p:spPr>
          <a:xfrm>
            <a:off x="6426206" y="4059540"/>
            <a:ext cx="1314146" cy="179468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5385023" y="2043145"/>
            <a:ext cx="990310" cy="36004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9" name="Прямоугольник 38"/>
          <p:cNvSpPr/>
          <p:nvPr/>
        </p:nvSpPr>
        <p:spPr>
          <a:xfrm>
            <a:off x="5393325" y="2613371"/>
            <a:ext cx="990310" cy="36004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1" name="Прямая со стрелкой 40"/>
          <p:cNvCxnSpPr>
            <a:stCxn id="39" idx="3"/>
          </p:cNvCxnSpPr>
          <p:nvPr/>
        </p:nvCxnSpPr>
        <p:spPr>
          <a:xfrm flipV="1">
            <a:off x="6383635" y="2223165"/>
            <a:ext cx="1284709" cy="57022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38" idx="3"/>
          </p:cNvCxnSpPr>
          <p:nvPr/>
        </p:nvCxnSpPr>
        <p:spPr>
          <a:xfrm>
            <a:off x="6375333" y="2223165"/>
            <a:ext cx="1265457" cy="305499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5718098" y="91951"/>
            <a:ext cx="134363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46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7" grpId="0" animBg="1"/>
      <p:bldP spid="31" grpId="0" animBg="1"/>
      <p:bldP spid="32" grpId="0" animBg="1"/>
      <p:bldP spid="38" grpId="0" animBg="1"/>
      <p:bldP spid="3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691680" y="980728"/>
            <a:ext cx="58326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 smtClean="0">
                <a:latin typeface="+mj-lt"/>
              </a:rPr>
              <a:t>Де зручно застосовувати подібний алгоритм сортування?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658020" y="2236802"/>
            <a:ext cx="5832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Рік   Місяць   День   Години   Хвилини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699792" y="1832630"/>
            <a:ext cx="0" cy="123633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779912" y="1832630"/>
            <a:ext cx="0" cy="123633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628716" y="1832630"/>
            <a:ext cx="0" cy="123633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724128" y="1832630"/>
            <a:ext cx="0" cy="123633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718098" y="91951"/>
            <a:ext cx="134363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293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5000756" y="91951"/>
            <a:ext cx="2778326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bg1"/>
                </a:solidFill>
                <a:latin typeface="+mn-lt"/>
              </a:rPr>
              <a:t>Псевдокод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Radix </a:t>
            </a:r>
            <a:r>
              <a:rPr lang="en-US" sz="1900" b="1" dirty="0" smtClean="0">
                <a:solidFill>
                  <a:schemeClr val="bg1"/>
                </a:solidFill>
                <a:latin typeface="+mn-lt"/>
              </a:rPr>
              <a:t>Sort</a:t>
            </a:r>
            <a:endParaRPr lang="uk-UA" sz="19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7939" t="53937" r="21222" b="31297"/>
          <a:stretch/>
        </p:blipFill>
        <p:spPr>
          <a:xfrm>
            <a:off x="755577" y="1268760"/>
            <a:ext cx="7704856" cy="90291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727247" y="2276872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// </a:t>
            </a:r>
            <a:r>
              <a:rPr lang="uk-UA" sz="1600" dirty="0" smtClean="0">
                <a:solidFill>
                  <a:srgbClr val="00B050"/>
                </a:solidFill>
                <a:latin typeface="+mj-lt"/>
                <a:cs typeface="Consolas" pitchFamily="49" charset="0"/>
              </a:rPr>
              <a:t>в якості алгоритму сортування може використовуватись будь-який алгоритм із збереженням властивості стійкості</a:t>
            </a:r>
            <a:endParaRPr lang="en-US" sz="1600" b="1" dirty="0" smtClean="0">
              <a:solidFill>
                <a:srgbClr val="00B050"/>
              </a:solidFill>
              <a:latin typeface="+mj-lt"/>
              <a:cs typeface="Consolas" pitchFamily="49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4592" y="3501008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solidFill>
                  <a:srgbClr val="0070C0"/>
                </a:solidFill>
                <a:latin typeface="+mj-lt"/>
                <a:cs typeface="Consolas" pitchFamily="49" charset="0"/>
              </a:rPr>
              <a:t>Коли алгоритм сортування за розрядами використовується в парі з алгоритмом  сортування підрахунком то Т (</a:t>
            </a:r>
            <a:r>
              <a:rPr lang="en-US" dirty="0" smtClean="0">
                <a:solidFill>
                  <a:srgbClr val="0070C0"/>
                </a:solidFill>
                <a:latin typeface="+mj-lt"/>
                <a:cs typeface="Consolas" pitchFamily="49" charset="0"/>
              </a:rPr>
              <a:t>n) = </a:t>
            </a:r>
            <a:r>
              <a:rPr lang="el-GR" dirty="0" smtClean="0">
                <a:solidFill>
                  <a:srgbClr val="0070C0"/>
                </a:solidFill>
                <a:latin typeface="+mj-lt"/>
                <a:cs typeface="Consolas" pitchFamily="49" charset="0"/>
              </a:rPr>
              <a:t>Θ</a:t>
            </a:r>
            <a:r>
              <a:rPr lang="uk-UA" dirty="0" smtClean="0">
                <a:solidFill>
                  <a:srgbClr val="0070C0"/>
                </a:solidFill>
                <a:latin typeface="+mj-lt"/>
                <a:cs typeface="Consolas" pitchFamily="49" charset="0"/>
              </a:rPr>
              <a:t> (</a:t>
            </a:r>
            <a:r>
              <a:rPr lang="en-US" dirty="0" smtClean="0">
                <a:solidFill>
                  <a:srgbClr val="0070C0"/>
                </a:solidFill>
                <a:latin typeface="+mj-lt"/>
                <a:cs typeface="Consolas" pitchFamily="49" charset="0"/>
              </a:rPr>
              <a:t>n)</a:t>
            </a:r>
          </a:p>
          <a:p>
            <a:pPr algn="just"/>
            <a:endParaRPr lang="en-US" b="1" dirty="0">
              <a:solidFill>
                <a:srgbClr val="0070C0"/>
              </a:solidFill>
              <a:latin typeface="+mj-lt"/>
              <a:cs typeface="Consolas" pitchFamily="49" charset="0"/>
            </a:endParaRPr>
          </a:p>
          <a:p>
            <a:pPr algn="just"/>
            <a:r>
              <a:rPr lang="uk-UA" b="1" dirty="0" smtClean="0">
                <a:solidFill>
                  <a:srgbClr val="0070C0"/>
                </a:solidFill>
                <a:latin typeface="+mj-lt"/>
                <a:cs typeface="Consolas" pitchFamily="49" charset="0"/>
              </a:rPr>
              <a:t>Але поряд з усіма перевагами зберігаються і усі недоліки</a:t>
            </a:r>
            <a:endParaRPr lang="en-US" b="1" dirty="0" smtClean="0">
              <a:solidFill>
                <a:srgbClr val="0070C0"/>
              </a:solidFill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3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64807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/>
              <a:t>1.</a:t>
            </a:r>
            <a:r>
              <a:rPr lang="uk-UA" b="1" dirty="0"/>
              <a:t> </a:t>
            </a:r>
            <a:r>
              <a:rPr lang="ru-RU" b="1" dirty="0" err="1"/>
              <a:t>Нижня</a:t>
            </a:r>
            <a:r>
              <a:rPr lang="ru-RU" b="1" dirty="0"/>
              <a:t> </a:t>
            </a:r>
            <a:r>
              <a:rPr lang="ru-RU" b="1" dirty="0" err="1"/>
              <a:t>оцінка</a:t>
            </a:r>
            <a:r>
              <a:rPr lang="ru-RU" b="1" dirty="0"/>
              <a:t> </a:t>
            </a:r>
            <a:r>
              <a:rPr lang="ru-RU" b="1" dirty="0" err="1"/>
              <a:t>алгоритмів</a:t>
            </a:r>
            <a:r>
              <a:rPr lang="ru-RU" b="1" dirty="0"/>
              <a:t> </a:t>
            </a:r>
            <a:r>
              <a:rPr lang="ru-RU" b="1" dirty="0" err="1"/>
              <a:t>сортування</a:t>
            </a:r>
            <a:r>
              <a:rPr lang="uk-UA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069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85268" y="107340"/>
            <a:ext cx="1406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lt1"/>
                </a:solidFill>
                <a:latin typeface="+mn-lt"/>
              </a:rPr>
              <a:t>Завдання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24744"/>
            <a:ext cx="79839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+mj-lt"/>
              </a:rPr>
              <a:t>Завдання на самопідготовку:</a:t>
            </a:r>
            <a:endParaRPr lang="uk-UA" dirty="0">
              <a:latin typeface="+mj-lt"/>
            </a:endParaRPr>
          </a:p>
          <a:p>
            <a:r>
              <a:rPr lang="uk-UA" dirty="0">
                <a:latin typeface="+mj-lt"/>
              </a:rPr>
              <a:t> </a:t>
            </a:r>
          </a:p>
          <a:p>
            <a:pPr lvl="0" indent="355600" algn="just"/>
            <a:r>
              <a:rPr lang="uk-UA" dirty="0" smtClean="0">
                <a:latin typeface="+mj-lt"/>
              </a:rPr>
              <a:t>1. Опрацювати </a:t>
            </a:r>
            <a:r>
              <a:rPr lang="uk-UA" dirty="0">
                <a:latin typeface="+mj-lt"/>
              </a:rPr>
              <a:t>конспект </a:t>
            </a:r>
            <a:r>
              <a:rPr lang="uk-UA" dirty="0" smtClean="0">
                <a:latin typeface="+mj-lt"/>
              </a:rPr>
              <a:t>лекції.</a:t>
            </a:r>
            <a:endParaRPr lang="uk-UA" dirty="0">
              <a:latin typeface="+mj-lt"/>
            </a:endParaRPr>
          </a:p>
          <a:p>
            <a:pPr indent="361950" algn="just"/>
            <a:r>
              <a:rPr lang="uk-UA" dirty="0" smtClean="0">
                <a:latin typeface="+mj-lt"/>
              </a:rPr>
              <a:t>2. </a:t>
            </a:r>
            <a:r>
              <a:rPr lang="uk-UA" dirty="0" err="1">
                <a:latin typeface="+mj-lt"/>
              </a:rPr>
              <a:t>Prometheus</a:t>
            </a:r>
            <a:r>
              <a:rPr lang="uk-UA" dirty="0">
                <a:latin typeface="+mj-lt"/>
              </a:rPr>
              <a:t>. </a:t>
            </a:r>
            <a:r>
              <a:rPr lang="uk-UA" dirty="0" smtClean="0">
                <a:latin typeface="+mj-lt"/>
              </a:rPr>
              <a:t>Курс «Розробка та аналіз алгоритмів» (Тиждень </a:t>
            </a:r>
            <a:r>
              <a:rPr lang="uk-UA" dirty="0" smtClean="0">
                <a:latin typeface="+mj-lt"/>
              </a:rPr>
              <a:t>4: </a:t>
            </a:r>
            <a:r>
              <a:rPr lang="uk-UA" dirty="0" smtClean="0">
                <a:latin typeface="+mj-lt"/>
              </a:rPr>
              <a:t>Лекція </a:t>
            </a:r>
            <a:r>
              <a:rPr lang="uk-UA" dirty="0" smtClean="0">
                <a:latin typeface="+mj-lt"/>
              </a:rPr>
              <a:t>№7.1 та №7.2). </a:t>
            </a:r>
            <a:r>
              <a:rPr lang="uk-UA" dirty="0">
                <a:latin typeface="+mj-lt"/>
              </a:rPr>
              <a:t>[Електронний ресурс]. – Доступний з </a:t>
            </a:r>
            <a:r>
              <a:rPr lang="en-US" dirty="0">
                <a:latin typeface="+mj-lt"/>
              </a:rPr>
              <a:t>https://edx.prometheus.org.ua/courses/KPI/Algorithms101/2015_Spring/courseware/d2aedc44ada142198c5471025d58b066/524aff96d67a4311911fc2a225fe264e/</a:t>
            </a:r>
            <a:endParaRPr lang="uk-UA" dirty="0" smtClean="0">
              <a:latin typeface="+mj-lt"/>
            </a:endParaRPr>
          </a:p>
          <a:p>
            <a:pPr indent="361950" algn="just"/>
            <a:r>
              <a:rPr lang="uk-UA" dirty="0">
                <a:latin typeface="+mj-lt"/>
              </a:rPr>
              <a:t> </a:t>
            </a:r>
          </a:p>
          <a:p>
            <a:pPr algn="ctr"/>
            <a:r>
              <a:rPr lang="uk-UA" b="1" i="1" dirty="0">
                <a:latin typeface="+mj-lt"/>
              </a:rPr>
              <a:t>Для поглибленого вивчення</a:t>
            </a:r>
            <a:r>
              <a:rPr lang="uk-UA" b="1" i="1" dirty="0" smtClean="0">
                <a:latin typeface="+mj-lt"/>
              </a:rPr>
              <a:t>:</a:t>
            </a:r>
          </a:p>
          <a:p>
            <a:pPr indent="360363" algn="just"/>
            <a:endParaRPr lang="uk-UA" dirty="0">
              <a:latin typeface="+mj-lt"/>
            </a:endParaRPr>
          </a:p>
          <a:p>
            <a:pPr indent="363538" algn="just"/>
            <a:r>
              <a:rPr lang="uk-UA" dirty="0">
                <a:latin typeface="+mj-lt"/>
              </a:rPr>
              <a:t>3. </a:t>
            </a:r>
            <a:r>
              <a:rPr lang="en-US" dirty="0" err="1">
                <a:latin typeface="+mj-lt"/>
              </a:rPr>
              <a:t>Cormen</a:t>
            </a:r>
            <a:r>
              <a:rPr lang="en-US" dirty="0">
                <a:latin typeface="+mj-lt"/>
              </a:rPr>
              <a:t>, Thomas H.; </a:t>
            </a:r>
            <a:r>
              <a:rPr lang="en-US" dirty="0" err="1">
                <a:latin typeface="+mj-lt"/>
              </a:rPr>
              <a:t>Leiserson</a:t>
            </a:r>
            <a:r>
              <a:rPr lang="en-US" dirty="0">
                <a:latin typeface="+mj-lt"/>
              </a:rPr>
              <a:t>, Charles E., </a:t>
            </a:r>
            <a:r>
              <a:rPr lang="en-US" dirty="0" err="1">
                <a:latin typeface="+mj-lt"/>
              </a:rPr>
              <a:t>Rivest</a:t>
            </a:r>
            <a:r>
              <a:rPr lang="en-US" dirty="0">
                <a:latin typeface="+mj-lt"/>
              </a:rPr>
              <a:t>, Ronald L., Stein, Clifford (2001</a:t>
            </a:r>
            <a:r>
              <a:rPr lang="en-US" dirty="0" smtClean="0">
                <a:latin typeface="+mj-lt"/>
              </a:rPr>
              <a:t>)</a:t>
            </a:r>
            <a:r>
              <a:rPr lang="uk-UA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[</a:t>
            </a:r>
            <a:r>
              <a:rPr lang="en-US" dirty="0">
                <a:latin typeface="+mj-lt"/>
              </a:rPr>
              <a:t>1990]. </a:t>
            </a:r>
            <a:r>
              <a:rPr lang="en-US" dirty="0">
                <a:latin typeface="+mj-lt"/>
              </a:rPr>
              <a:t>Introduction to Algorithms (2nd ed.). MIT Press and McGraw-Hill. </a:t>
            </a:r>
            <a:r>
              <a:rPr lang="en-US" dirty="0">
                <a:latin typeface="+mj-lt"/>
              </a:rPr>
              <a:t>ISBN </a:t>
            </a:r>
            <a:r>
              <a:rPr lang="en-US" dirty="0" smtClean="0">
                <a:latin typeface="+mj-lt"/>
              </a:rPr>
              <a:t>0-262-03293-7.</a:t>
            </a:r>
            <a:r>
              <a:rPr lang="ru-RU" dirty="0" smtClean="0">
                <a:latin typeface="+mj-lt"/>
              </a:rPr>
              <a:t>Глава </a:t>
            </a:r>
            <a:r>
              <a:rPr lang="ru-RU" dirty="0">
                <a:latin typeface="+mj-lt"/>
              </a:rPr>
              <a:t>8, </a:t>
            </a:r>
            <a:r>
              <a:rPr lang="ru-RU" dirty="0" err="1">
                <a:latin typeface="+mj-lt"/>
              </a:rPr>
              <a:t>розділи</a:t>
            </a:r>
            <a:r>
              <a:rPr lang="ru-RU" dirty="0">
                <a:latin typeface="+mj-lt"/>
              </a:rPr>
              <a:t> 8.1 – 8.3.</a:t>
            </a:r>
            <a:r>
              <a:rPr lang="uk-UA" dirty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22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96895" y="91951"/>
            <a:ext cx="304282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Алгоритми сортування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764704"/>
            <a:ext cx="2679646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03"/>
          <a:stretch/>
        </p:blipFill>
        <p:spPr>
          <a:xfrm>
            <a:off x="4716016" y="836712"/>
            <a:ext cx="3312368" cy="209354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547394"/>
            <a:ext cx="2520280" cy="247389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87624" y="2956882"/>
            <a:ext cx="24586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err="1" smtClean="0">
                <a:latin typeface="+mj-lt"/>
              </a:rPr>
              <a:t>InsertionSort</a:t>
            </a:r>
            <a:r>
              <a:rPr lang="en-US" sz="2000" dirty="0" smtClean="0">
                <a:latin typeface="+mj-lt"/>
              </a:rPr>
              <a:t> - </a:t>
            </a:r>
            <a:r>
              <a:rPr lang="uk-UA" sz="2000" dirty="0">
                <a:solidFill>
                  <a:srgbClr val="FF0000"/>
                </a:solidFill>
                <a:latin typeface="+mj-lt"/>
              </a:rPr>
              <a:t>n</a:t>
            </a:r>
            <a:r>
              <a:rPr lang="en-US" sz="2000" baseline="30000" dirty="0" smtClean="0">
                <a:solidFill>
                  <a:srgbClr val="FF0000"/>
                </a:solidFill>
                <a:latin typeface="+mj-lt"/>
              </a:rPr>
              <a:t>2</a:t>
            </a:r>
            <a:endParaRPr lang="uk-UA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6005929"/>
            <a:ext cx="26746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err="1" smtClean="0">
                <a:latin typeface="+mj-lt"/>
              </a:rPr>
              <a:t>QuickSort</a:t>
            </a:r>
            <a:r>
              <a:rPr lang="en-US" sz="2000" dirty="0" smtClean="0">
                <a:latin typeface="+mj-lt"/>
              </a:rPr>
              <a:t> –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n log n</a:t>
            </a:r>
            <a:endParaRPr lang="uk-UA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4048" y="2924944"/>
            <a:ext cx="2664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err="1" smtClean="0">
                <a:latin typeface="+mj-lt"/>
              </a:rPr>
              <a:t>MergeSort</a:t>
            </a:r>
            <a:r>
              <a:rPr lang="en-US" sz="2000" dirty="0" smtClean="0">
                <a:latin typeface="+mj-lt"/>
              </a:rPr>
              <a:t> –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n log n</a:t>
            </a:r>
            <a:endParaRPr lang="uk-UA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06389" y="4509120"/>
            <a:ext cx="39316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Чи існує алгоритм, який працює краще ніж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n log n</a:t>
            </a:r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?</a:t>
            </a:r>
            <a:endParaRPr lang="uk-UA" sz="2000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718255" y="3156937"/>
            <a:ext cx="828092" cy="4859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372200" y="3356992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775538" y="4149080"/>
            <a:ext cx="35676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240778" y="3657218"/>
            <a:ext cx="44356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Працюють на основі попарного порівняння елементів масиву</a:t>
            </a:r>
            <a:endParaRPr lang="uk-UA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097807" y="5373216"/>
            <a:ext cx="45066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Існує! </a:t>
            </a:r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Проте почнемо з доведення чи дійсно нижня межа для існуючих алгоритмів - </a:t>
            </a:r>
            <a:r>
              <a:rPr lang="en-US" sz="2000" dirty="0" smtClean="0">
                <a:latin typeface="+mj-lt"/>
              </a:rPr>
              <a:t>n </a:t>
            </a:r>
            <a:r>
              <a:rPr lang="en-US" sz="2000" dirty="0">
                <a:latin typeface="+mj-lt"/>
              </a:rPr>
              <a:t>log n</a:t>
            </a:r>
            <a:r>
              <a:rPr lang="uk-UA" sz="2000" dirty="0">
                <a:latin typeface="+mj-lt"/>
              </a:rPr>
              <a:t> </a:t>
            </a:r>
            <a:endParaRPr lang="uk-UA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430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5677" y="-56420"/>
            <a:ext cx="30652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алгоритмів сортування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908720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latin typeface="+mj-lt"/>
              </a:rPr>
              <a:t>Вхід: </a:t>
            </a:r>
            <a:r>
              <a:rPr lang="en-US" sz="2000" dirty="0">
                <a:latin typeface="+mj-lt"/>
              </a:rPr>
              <a:t>&lt;a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 a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, …, a</a:t>
            </a:r>
            <a:r>
              <a:rPr lang="en-US" sz="2000" baseline="-25000" dirty="0">
                <a:latin typeface="+mj-lt"/>
              </a:rPr>
              <a:t>n</a:t>
            </a:r>
            <a:r>
              <a:rPr lang="en-US" sz="2000" dirty="0" smtClean="0">
                <a:latin typeface="+mj-lt"/>
              </a:rPr>
              <a:t>&gt;</a:t>
            </a:r>
            <a:endParaRPr lang="uk-UA" sz="2000" dirty="0" smtClean="0">
              <a:latin typeface="+mj-lt"/>
            </a:endParaRPr>
          </a:p>
          <a:p>
            <a:pPr algn="just"/>
            <a:r>
              <a:rPr lang="uk-UA" sz="2000" b="1" i="1" dirty="0" smtClean="0">
                <a:latin typeface="+mj-lt"/>
              </a:rPr>
              <a:t>Вихід: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&lt;a’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 a’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, …, </a:t>
            </a:r>
            <a:r>
              <a:rPr lang="en-US" sz="2000" dirty="0" err="1">
                <a:latin typeface="+mj-lt"/>
              </a:rPr>
              <a:t>a’</a:t>
            </a:r>
            <a:r>
              <a:rPr lang="en-US" sz="2000" baseline="-25000" dirty="0" err="1">
                <a:latin typeface="+mj-lt"/>
              </a:rPr>
              <a:t>n</a:t>
            </a:r>
            <a:r>
              <a:rPr lang="en-US" sz="2000" dirty="0" smtClean="0">
                <a:latin typeface="+mj-lt"/>
              </a:rPr>
              <a:t>&gt;</a:t>
            </a:r>
            <a:r>
              <a:rPr lang="uk-UA" sz="2000" dirty="0" smtClean="0">
                <a:latin typeface="+mj-lt"/>
              </a:rPr>
              <a:t> за умови </a:t>
            </a:r>
            <a:r>
              <a:rPr lang="en-US" sz="2000" dirty="0">
                <a:latin typeface="+mj-lt"/>
              </a:rPr>
              <a:t>a’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≤ a’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≤…≤ </a:t>
            </a:r>
            <a:r>
              <a:rPr lang="en-US" sz="2000" dirty="0" err="1" smtClean="0">
                <a:latin typeface="+mj-lt"/>
              </a:rPr>
              <a:t>a’</a:t>
            </a:r>
            <a:r>
              <a:rPr lang="en-US" sz="2000" baseline="-25000" dirty="0" err="1" smtClean="0">
                <a:latin typeface="+mj-lt"/>
              </a:rPr>
              <a:t>n</a:t>
            </a:r>
            <a:endParaRPr lang="uk-UA" sz="2000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840469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 smtClean="0">
                <a:latin typeface="+mj-lt"/>
              </a:rPr>
              <a:t>Алгоритми, що засновані на порівняннях використовують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5 типів операцій для порівняння елементів</a:t>
            </a:r>
            <a:endParaRPr lang="uk-UA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000148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 err="1" smtClean="0">
                <a:latin typeface="+mj-lt"/>
              </a:rPr>
              <a:t>a</a:t>
            </a:r>
            <a:r>
              <a:rPr lang="en-US" sz="2000" i="1" baseline="-25000" dirty="0" err="1" smtClean="0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&lt;</a:t>
            </a:r>
            <a:r>
              <a:rPr lang="en-US" sz="2000" i="1" dirty="0" smtClean="0">
                <a:latin typeface="+mj-lt"/>
              </a:rPr>
              <a:t> </a:t>
            </a:r>
            <a:r>
              <a:rPr lang="en-US" sz="2000" i="1" dirty="0" err="1" smtClean="0">
                <a:latin typeface="+mj-lt"/>
              </a:rPr>
              <a:t>a</a:t>
            </a:r>
            <a:r>
              <a:rPr lang="en-US" sz="2000" i="1" baseline="-25000" dirty="0" err="1" smtClean="0">
                <a:latin typeface="+mj-lt"/>
              </a:rPr>
              <a:t>j</a:t>
            </a:r>
            <a:r>
              <a:rPr lang="en-US" sz="2000" i="1" dirty="0" smtClean="0">
                <a:latin typeface="+mj-lt"/>
              </a:rPr>
              <a:t>,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≤</a:t>
            </a:r>
            <a:r>
              <a:rPr lang="en-US" sz="2000" i="1" dirty="0" smtClean="0">
                <a:latin typeface="+mj-lt"/>
              </a:rPr>
              <a:t>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j</a:t>
            </a:r>
            <a:r>
              <a:rPr lang="en-US" sz="2000" i="1" dirty="0" smtClean="0">
                <a:latin typeface="+mj-lt"/>
              </a:rPr>
              <a:t>,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=</a:t>
            </a:r>
            <a:r>
              <a:rPr lang="en-US" sz="2000" i="1" dirty="0" smtClean="0">
                <a:latin typeface="+mj-lt"/>
              </a:rPr>
              <a:t>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j</a:t>
            </a:r>
            <a:r>
              <a:rPr lang="en-US" sz="2000" i="1" dirty="0" smtClean="0">
                <a:latin typeface="+mj-lt"/>
              </a:rPr>
              <a:t>,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≥</a:t>
            </a:r>
            <a:r>
              <a:rPr lang="en-US" sz="2000" i="1" dirty="0" smtClean="0">
                <a:latin typeface="+mj-lt"/>
              </a:rPr>
              <a:t>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j</a:t>
            </a:r>
            <a:r>
              <a:rPr lang="en-US" sz="2000" i="1" dirty="0" smtClean="0">
                <a:latin typeface="+mj-lt"/>
              </a:rPr>
              <a:t>,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&gt;</a:t>
            </a:r>
            <a:r>
              <a:rPr lang="en-US" sz="2000" i="1" dirty="0" smtClean="0">
                <a:latin typeface="+mj-lt"/>
              </a:rPr>
              <a:t> </a:t>
            </a:r>
            <a:r>
              <a:rPr lang="en-US" sz="2000" i="1" dirty="0" err="1" smtClean="0">
                <a:latin typeface="+mj-lt"/>
              </a:rPr>
              <a:t>a</a:t>
            </a:r>
            <a:r>
              <a:rPr lang="en-US" sz="2000" i="1" baseline="-25000" dirty="0" err="1" smtClean="0">
                <a:latin typeface="+mj-lt"/>
              </a:rPr>
              <a:t>j</a:t>
            </a:r>
            <a:endParaRPr lang="uk-UA" sz="2000" i="1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3639509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latin typeface="+mj-lt"/>
              </a:rPr>
              <a:t>Припустимо, що вхідний масив містить лише унікальні елементи, </a:t>
            </a:r>
          </a:p>
          <a:p>
            <a:pPr algn="ctr"/>
            <a:r>
              <a:rPr lang="uk-UA" sz="1600" dirty="0" smtClean="0">
                <a:latin typeface="+mj-lt"/>
              </a:rPr>
              <a:t>які не повторюються</a:t>
            </a:r>
            <a:endParaRPr lang="uk-UA" sz="1600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419872" y="2928140"/>
            <a:ext cx="576064" cy="5673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275333" y="2916526"/>
            <a:ext cx="576064" cy="5673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130794" y="2928140"/>
            <a:ext cx="576064" cy="5673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3419872" y="2928139"/>
            <a:ext cx="576064" cy="5673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4275333" y="2916525"/>
            <a:ext cx="576064" cy="5673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5135098" y="2928138"/>
            <a:ext cx="576064" cy="5673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83568" y="4400238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 err="1" smtClean="0">
                <a:latin typeface="+mj-lt"/>
              </a:rPr>
              <a:t>a</a:t>
            </a:r>
            <a:r>
              <a:rPr lang="en-US" sz="2000" i="1" baseline="-25000" dirty="0" err="1" smtClean="0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i="1" dirty="0" smtClean="0">
                <a:latin typeface="+mj-lt"/>
              </a:rPr>
              <a:t>&lt; </a:t>
            </a:r>
            <a:r>
              <a:rPr lang="en-US" sz="2000" i="1" dirty="0" err="1" smtClean="0">
                <a:latin typeface="+mj-lt"/>
              </a:rPr>
              <a:t>a</a:t>
            </a:r>
            <a:r>
              <a:rPr lang="en-US" sz="2000" i="1" baseline="-25000" dirty="0" err="1" smtClean="0">
                <a:latin typeface="+mj-lt"/>
              </a:rPr>
              <a:t>j</a:t>
            </a:r>
            <a:r>
              <a:rPr lang="en-US" sz="2000" i="1" dirty="0" smtClean="0">
                <a:latin typeface="+mj-lt"/>
              </a:rPr>
              <a:t>, </a:t>
            </a:r>
            <a:r>
              <a:rPr lang="en-US" sz="2000" i="1" dirty="0" err="1">
                <a:latin typeface="+mj-lt"/>
              </a:rPr>
              <a:t>a</a:t>
            </a:r>
            <a:r>
              <a:rPr lang="en-US" sz="2000" i="1" baseline="-25000" dirty="0" err="1">
                <a:latin typeface="+mj-lt"/>
              </a:rPr>
              <a:t>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i="1" dirty="0" smtClean="0">
                <a:latin typeface="+mj-lt"/>
              </a:rPr>
              <a:t>&gt; </a:t>
            </a:r>
            <a:r>
              <a:rPr lang="en-US" sz="2000" i="1" dirty="0" err="1" smtClean="0">
                <a:latin typeface="+mj-lt"/>
              </a:rPr>
              <a:t>a</a:t>
            </a:r>
            <a:r>
              <a:rPr lang="en-US" sz="2000" i="1" baseline="-25000" dirty="0" err="1" smtClean="0">
                <a:latin typeface="+mj-lt"/>
              </a:rPr>
              <a:t>j</a:t>
            </a:r>
            <a:endParaRPr lang="uk-UA" sz="2000" i="1" dirty="0"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55576" y="4976302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+mj-lt"/>
              </a:rPr>
              <a:t>Залишається два види порівнянь, і по суті це одна і та сама операція</a:t>
            </a:r>
            <a:endParaRPr lang="uk-UA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35896" y="4437112"/>
            <a:ext cx="864096" cy="38849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угольник 17"/>
          <p:cNvSpPr/>
          <p:nvPr/>
        </p:nvSpPr>
        <p:spPr>
          <a:xfrm>
            <a:off x="768265" y="5724545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latin typeface="+mj-lt"/>
              </a:rPr>
              <a:t>Тому для наступного аналізу звертатимемось лише до 1-го випадку порівняння</a:t>
            </a:r>
            <a:endParaRPr lang="uk-UA" sz="16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554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/>
      <p:bldP spid="16" grpId="0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600" y="908720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latin typeface="+mj-lt"/>
              </a:rPr>
              <a:t>Вхід:</a:t>
            </a:r>
            <a:r>
              <a:rPr lang="uk-UA" sz="2000" i="1" dirty="0" smtClean="0">
                <a:latin typeface="+mj-lt"/>
              </a:rPr>
              <a:t> 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А =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&lt;a</a:t>
            </a:r>
            <a:r>
              <a:rPr lang="en-US" sz="2000" baseline="-25000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, a</a:t>
            </a:r>
            <a:r>
              <a:rPr lang="en-US" sz="2000" baseline="-25000" dirty="0">
                <a:solidFill>
                  <a:srgbClr val="FF0000"/>
                </a:solidFill>
                <a:latin typeface="+mj-lt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uk-UA" sz="20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&gt;</a:t>
            </a:r>
            <a:endParaRPr lang="uk-UA" sz="200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2000" b="1" i="1" dirty="0" smtClean="0">
                <a:latin typeface="+mj-lt"/>
              </a:rPr>
              <a:t>Питання:</a:t>
            </a:r>
            <a:r>
              <a:rPr lang="uk-UA" sz="2000" dirty="0" smtClean="0">
                <a:latin typeface="+mj-lt"/>
              </a:rPr>
              <a:t> скільки є можливих варіантів розташування елементів  відсортованого масиву?</a:t>
            </a:r>
          </a:p>
          <a:p>
            <a:pPr algn="just"/>
            <a:r>
              <a:rPr lang="uk-UA" sz="2000" b="1" i="1" dirty="0" smtClean="0">
                <a:latin typeface="+mj-lt"/>
              </a:rPr>
              <a:t>Відомо:</a:t>
            </a:r>
            <a:r>
              <a:rPr lang="uk-UA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n = 3</a:t>
            </a:r>
            <a:endParaRPr lang="uk-UA" sz="2000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3532946"/>
            <a:ext cx="21602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+mj-lt"/>
              </a:rPr>
              <a:t>1	2	3</a:t>
            </a:r>
            <a:endParaRPr lang="uk-UA" sz="2000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3954542"/>
            <a:ext cx="27762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>
                <a:latin typeface="+mj-lt"/>
              </a:rPr>
              <a:t>Маємо три різні позиції</a:t>
            </a:r>
            <a:endParaRPr lang="uk-UA" sz="1600" dirty="0">
              <a:latin typeface="+mj-lt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707904" y="3573016"/>
            <a:ext cx="5040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608004" y="3573016"/>
            <a:ext cx="5040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508104" y="3573016"/>
            <a:ext cx="5040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779912" y="3166035"/>
            <a:ext cx="3240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+mj-lt"/>
              </a:rPr>
              <a:t>3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04372" y="2636912"/>
            <a:ext cx="31995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 smtClean="0">
                <a:latin typeface="+mj-lt"/>
              </a:rPr>
              <a:t>Для розташування </a:t>
            </a:r>
            <a:r>
              <a:rPr lang="en-US" sz="1600" dirty="0" smtClean="0">
                <a:latin typeface="+mj-lt"/>
              </a:rPr>
              <a:t>k</a:t>
            </a:r>
            <a:r>
              <a:rPr lang="uk-UA" sz="1600" dirty="0" smtClean="0">
                <a:latin typeface="+mj-lt"/>
              </a:rPr>
              <a:t>-го елементу на </a:t>
            </a:r>
            <a:r>
              <a:rPr lang="en-US" sz="1600" dirty="0" smtClean="0">
                <a:latin typeface="+mj-lt"/>
              </a:rPr>
              <a:t>n</a:t>
            </a:r>
            <a:r>
              <a:rPr lang="uk-UA" sz="1600" dirty="0" smtClean="0">
                <a:latin typeface="+mj-lt"/>
              </a:rPr>
              <a:t>-му етапі потрібно </a:t>
            </a:r>
            <a:r>
              <a:rPr lang="uk-UA" sz="1600" b="1" dirty="0" smtClean="0">
                <a:latin typeface="+mj-lt"/>
              </a:rPr>
              <a:t>перебрати:</a:t>
            </a:r>
            <a:endParaRPr lang="uk-UA" sz="1600" b="1" dirty="0"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98014" y="3159502"/>
            <a:ext cx="3240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2</a:t>
            </a:r>
            <a:endParaRPr lang="uk-UA" sz="2000" dirty="0"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3172906"/>
            <a:ext cx="3240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1</a:t>
            </a:r>
            <a:endParaRPr lang="uk-UA" sz="2000" dirty="0"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66309" y="3204126"/>
            <a:ext cx="12280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latin typeface="+mj-lt"/>
              </a:rPr>
              <a:t>елементів</a:t>
            </a:r>
            <a:endParaRPr lang="uk-UA" sz="1600" dirty="0">
              <a:latin typeface="+mj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03299" y="4725144"/>
            <a:ext cx="75571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Для того, щоб визначити всі можливі комбінації необхідно порахувати добуток: 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ctr"/>
            <a:r>
              <a:rPr lang="uk-UA" sz="2000" b="1" dirty="0" smtClean="0">
                <a:latin typeface="+mj-lt"/>
              </a:rPr>
              <a:t>3 · 2 </a:t>
            </a:r>
            <a:r>
              <a:rPr lang="uk-UA" sz="2000" b="1" dirty="0"/>
              <a:t>·</a:t>
            </a:r>
            <a:r>
              <a:rPr lang="uk-UA" sz="2000" b="1" dirty="0" smtClean="0">
                <a:latin typeface="+mj-lt"/>
              </a:rPr>
              <a:t> 1 = 3! = 6</a:t>
            </a:r>
            <a:endParaRPr lang="uk-UA" sz="2000" b="1" dirty="0">
              <a:latin typeface="+mj-lt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707904" y="3933056"/>
            <a:ext cx="5040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707904" y="3839562"/>
            <a:ext cx="0" cy="934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202708" y="3839562"/>
            <a:ext cx="0" cy="934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598752" y="3929484"/>
            <a:ext cx="5040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608004" y="3839562"/>
            <a:ext cx="0" cy="934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5102808" y="3839562"/>
            <a:ext cx="0" cy="934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508104" y="3931270"/>
            <a:ext cx="5040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5508104" y="3837776"/>
            <a:ext cx="0" cy="934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6002908" y="3837776"/>
            <a:ext cx="0" cy="934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247964" y="3212976"/>
            <a:ext cx="3240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</a:rPr>
              <a:t>х</a:t>
            </a:r>
            <a:endParaRPr lang="uk-UA" sz="1400" dirty="0">
              <a:latin typeface="+mj-lt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184068" y="3212976"/>
            <a:ext cx="3240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+mj-lt"/>
              </a:rPr>
              <a:t>х</a:t>
            </a:r>
            <a:endParaRPr lang="uk-UA" sz="1400" dirty="0">
              <a:latin typeface="+mj-lt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779077" y="-56420"/>
            <a:ext cx="32784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алгоритмів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сортування: приклад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353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5" grpId="0"/>
      <p:bldP spid="16" grpId="0"/>
      <p:bldP spid="17" grpId="0"/>
      <p:bldP spid="18" grpId="0"/>
      <p:bldP spid="19" grpId="0"/>
      <p:bldP spid="20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600" y="764704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Для наочності </a:t>
            </a:r>
            <a:r>
              <a:rPr lang="uk-UA" b="1" i="1" dirty="0" err="1" smtClean="0">
                <a:latin typeface="+mj-lt"/>
              </a:rPr>
              <a:t>запишемо</a:t>
            </a:r>
            <a:r>
              <a:rPr lang="uk-UA" b="1" i="1" dirty="0" smtClean="0">
                <a:latin typeface="+mj-lt"/>
              </a:rPr>
              <a:t> усі можливі комбінації</a:t>
            </a:r>
            <a:endParaRPr lang="uk-UA" dirty="0"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39855" y="1196753"/>
            <a:ext cx="2172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А</a:t>
            </a:r>
            <a:r>
              <a:rPr lang="uk-UA" sz="1400" dirty="0" smtClean="0">
                <a:latin typeface="+mj-lt"/>
              </a:rPr>
              <a:t>1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=</a:t>
            </a:r>
            <a:r>
              <a:rPr lang="uk-UA" sz="2000" b="1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&lt;a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 a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, a</a:t>
            </a:r>
            <a:r>
              <a:rPr lang="uk-UA" sz="2000" baseline="-25000" dirty="0">
                <a:latin typeface="+mj-lt"/>
              </a:rPr>
              <a:t>3</a:t>
            </a:r>
            <a:r>
              <a:rPr lang="en-US" sz="2000" dirty="0">
                <a:latin typeface="+mj-lt"/>
              </a:rPr>
              <a:t>&gt;</a:t>
            </a:r>
            <a:endParaRPr lang="uk-UA" sz="2000" dirty="0">
              <a:latin typeface="+mj-lt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560135" y="1196753"/>
            <a:ext cx="2172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А</a:t>
            </a:r>
            <a:r>
              <a:rPr lang="uk-UA" sz="1400" dirty="0" smtClean="0">
                <a:latin typeface="+mj-lt"/>
              </a:rPr>
              <a:t>2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=</a:t>
            </a:r>
            <a:r>
              <a:rPr lang="uk-UA" sz="2000" b="1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&lt;a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2000" baseline="-25000" dirty="0" smtClean="0">
                <a:latin typeface="+mj-lt"/>
              </a:rPr>
              <a:t>3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2</a:t>
            </a:r>
            <a:r>
              <a:rPr lang="en-US" sz="2000" dirty="0" smtClean="0">
                <a:latin typeface="+mj-lt"/>
              </a:rPr>
              <a:t>&gt;</a:t>
            </a:r>
            <a:endParaRPr lang="uk-UA" sz="2000" dirty="0">
              <a:latin typeface="+mj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76471" y="1196752"/>
            <a:ext cx="2172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А</a:t>
            </a:r>
            <a:r>
              <a:rPr lang="uk-UA" sz="1400" dirty="0" smtClean="0">
                <a:latin typeface="+mj-lt"/>
              </a:rPr>
              <a:t>3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=</a:t>
            </a:r>
            <a:r>
              <a:rPr lang="uk-UA" sz="2000" b="1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2000" baseline="-25000" dirty="0" smtClean="0">
                <a:latin typeface="+mj-lt"/>
              </a:rPr>
              <a:t>2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1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3</a:t>
            </a:r>
            <a:r>
              <a:rPr lang="en-US" sz="2000" dirty="0" smtClean="0">
                <a:latin typeface="+mj-lt"/>
              </a:rPr>
              <a:t>&gt;</a:t>
            </a:r>
            <a:endParaRPr lang="uk-UA" sz="2000" dirty="0">
              <a:latin typeface="+mj-lt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039855" y="1658417"/>
            <a:ext cx="2172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А</a:t>
            </a:r>
            <a:r>
              <a:rPr lang="uk-UA" sz="1400" dirty="0" smtClean="0">
                <a:latin typeface="+mj-lt"/>
              </a:rPr>
              <a:t>4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=</a:t>
            </a:r>
            <a:r>
              <a:rPr lang="uk-UA" sz="2000" b="1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2000" baseline="-25000" dirty="0" smtClean="0">
                <a:latin typeface="+mj-lt"/>
              </a:rPr>
              <a:t>2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3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1</a:t>
            </a:r>
            <a:r>
              <a:rPr lang="en-US" sz="2000" dirty="0" smtClean="0">
                <a:latin typeface="+mj-lt"/>
              </a:rPr>
              <a:t>&gt;</a:t>
            </a:r>
            <a:endParaRPr lang="uk-UA" sz="2000" dirty="0">
              <a:latin typeface="+mj-lt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571269" y="1658416"/>
            <a:ext cx="2172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А</a:t>
            </a:r>
            <a:r>
              <a:rPr lang="uk-UA" sz="1400" dirty="0" smtClean="0">
                <a:latin typeface="+mj-lt"/>
              </a:rPr>
              <a:t>5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=</a:t>
            </a:r>
            <a:r>
              <a:rPr lang="uk-UA" sz="2000" b="1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2000" baseline="-25000" dirty="0" smtClean="0">
                <a:latin typeface="+mj-lt"/>
              </a:rPr>
              <a:t>3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1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2</a:t>
            </a:r>
            <a:r>
              <a:rPr lang="en-US" sz="2000" dirty="0" smtClean="0">
                <a:latin typeface="+mj-lt"/>
              </a:rPr>
              <a:t>&gt;</a:t>
            </a:r>
            <a:endParaRPr lang="uk-UA" sz="2000" dirty="0">
              <a:latin typeface="+mj-lt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102683" y="1640413"/>
            <a:ext cx="2172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А</a:t>
            </a:r>
            <a:r>
              <a:rPr lang="uk-UA" sz="1400" dirty="0" smtClean="0">
                <a:latin typeface="+mj-lt"/>
              </a:rPr>
              <a:t>6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=</a:t>
            </a:r>
            <a:r>
              <a:rPr lang="uk-UA" sz="2000" b="1" dirty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&lt;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2000" baseline="-25000" dirty="0" smtClean="0">
                <a:latin typeface="+mj-lt"/>
              </a:rPr>
              <a:t>3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2</a:t>
            </a:r>
            <a:r>
              <a:rPr lang="en-US" sz="2000" dirty="0" smtClean="0">
                <a:latin typeface="+mj-lt"/>
              </a:rPr>
              <a:t>, a</a:t>
            </a:r>
            <a:r>
              <a:rPr lang="uk-UA" sz="2000" baseline="-25000" dirty="0" smtClean="0">
                <a:latin typeface="+mj-lt"/>
              </a:rPr>
              <a:t>1</a:t>
            </a:r>
            <a:r>
              <a:rPr lang="en-US" sz="2000" dirty="0" smtClean="0">
                <a:latin typeface="+mj-lt"/>
              </a:rPr>
              <a:t>&gt;</a:t>
            </a:r>
            <a:endParaRPr lang="uk-UA" sz="2000" dirty="0">
              <a:latin typeface="+mj-lt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39552" y="2213571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latin typeface="+mj-lt"/>
              </a:rPr>
              <a:t>Побудова дерева прийняття рішень</a:t>
            </a:r>
          </a:p>
          <a:p>
            <a:pPr algn="ctr"/>
            <a:r>
              <a:rPr lang="uk-UA" i="1" dirty="0" smtClean="0">
                <a:latin typeface="+mj-lt"/>
              </a:rPr>
              <a:t>Вузли</a:t>
            </a:r>
            <a:r>
              <a:rPr lang="uk-UA" dirty="0" smtClean="0">
                <a:latin typeface="+mj-lt"/>
              </a:rPr>
              <a:t> – питання   </a:t>
            </a:r>
            <a:r>
              <a:rPr lang="uk-UA" i="1" dirty="0" smtClean="0">
                <a:latin typeface="+mj-lt"/>
              </a:rPr>
              <a:t>Гілки</a:t>
            </a:r>
            <a:r>
              <a:rPr lang="uk-UA" dirty="0" smtClean="0">
                <a:latin typeface="+mj-lt"/>
              </a:rPr>
              <a:t> – відповіді   </a:t>
            </a:r>
            <a:r>
              <a:rPr lang="uk-UA" i="1" dirty="0" smtClean="0">
                <a:latin typeface="+mj-lt"/>
              </a:rPr>
              <a:t>Листки</a:t>
            </a:r>
            <a:r>
              <a:rPr lang="uk-UA" dirty="0" smtClean="0">
                <a:latin typeface="+mj-lt"/>
              </a:rPr>
              <a:t> – розв'язки основної задачі</a:t>
            </a:r>
            <a:endParaRPr lang="uk-UA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6396" y="3469646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? 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517260" y="2913355"/>
            <a:ext cx="30415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 smtClean="0">
                <a:solidFill>
                  <a:srgbClr val="FF0000"/>
                </a:solidFill>
                <a:latin typeface="+mj-lt"/>
              </a:rPr>
              <a:t>Дерево бінарне – для відповіді на чергове питання можливо 2 відповіді</a:t>
            </a:r>
            <a:endParaRPr lang="uk-UA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4308" y="3757678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384208" y="3757678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638244" y="3989960"/>
            <a:ext cx="1368152" cy="27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2134188" y="4272188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852720" y="4271026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675536" y="4621774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316" y="4621774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 flipH="1">
            <a:off x="1846156" y="4775082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3147130" y="4775082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982060" y="5074730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en-US" baseline="-25000" dirty="0" smtClean="0">
                <a:solidFill>
                  <a:schemeClr val="tx1"/>
                </a:solidFill>
              </a:rPr>
              <a:t>1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478004" y="5142092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en-US" sz="1400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890944" y="5081591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539632" y="5424316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006396" y="5424316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 flipH="1">
            <a:off x="2638244" y="5577624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3867210" y="5577624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1414108" y="5877272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en-US" baseline="-25000" dirty="0" smtClean="0">
                <a:solidFill>
                  <a:schemeClr val="tx1"/>
                </a:solidFill>
              </a:rPr>
              <a:t>1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910052" y="5944634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en-US" sz="1400" dirty="0" smtClean="0">
                <a:latin typeface="+mj-lt"/>
              </a:rPr>
              <a:t>2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358324" y="5877272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en-US" baseline="-25000" dirty="0" smtClean="0">
                <a:solidFill>
                  <a:schemeClr val="tx1"/>
                </a:solidFill>
              </a:rPr>
              <a:t>3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854268" y="5944634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en-US" sz="1400" dirty="0" smtClean="0">
                <a:latin typeface="+mj-lt"/>
              </a:rPr>
              <a:t>5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014508" y="3989960"/>
            <a:ext cx="1368152" cy="27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5419952" y="4614851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976672" y="4614851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 flipH="1">
            <a:off x="5564688" y="4768116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6860832" y="4775082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4568963" y="5085272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064907" y="5152634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uk-UA" sz="1400" dirty="0" smtClean="0">
                <a:latin typeface="+mj-lt"/>
              </a:rPr>
              <a:t>3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643050" y="5071978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184398" y="5421564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795178" y="5421564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70" name="Прямая со стрелкой 69"/>
          <p:cNvCxnSpPr/>
          <p:nvPr/>
        </p:nvCxnSpPr>
        <p:spPr>
          <a:xfrm flipH="1">
            <a:off x="6355018" y="5574872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655992" y="5574872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5302540" y="5876230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uk-UA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798484" y="5943592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uk-UA" sz="1400" dirty="0" smtClean="0">
                <a:latin typeface="+mj-lt"/>
              </a:rPr>
              <a:t>4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174748" y="5876230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uk-UA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670692" y="5943592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uk-UA" sz="1400" dirty="0" smtClean="0">
                <a:latin typeface="+mj-lt"/>
              </a:rPr>
              <a:t>6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779077" y="-56420"/>
            <a:ext cx="32784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алгоритмів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сортування: приклад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420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34" grpId="0"/>
      <p:bldP spid="35" grpId="0"/>
      <p:bldP spid="36" grpId="0"/>
      <p:bldP spid="37" grpId="0"/>
      <p:bldP spid="38" grpId="0"/>
      <p:bldP spid="4" grpId="0" animBg="1"/>
      <p:bldP spid="39" grpId="0"/>
      <p:bldP spid="7" grpId="0"/>
      <p:bldP spid="40" grpId="0"/>
      <p:bldP spid="42" grpId="0" animBg="1"/>
      <p:bldP spid="44" grpId="0" animBg="1"/>
      <p:bldP spid="45" grpId="0"/>
      <p:bldP spid="46" grpId="0"/>
      <p:bldP spid="49" grpId="0" animBg="1"/>
      <p:bldP spid="50" grpId="0"/>
      <p:bldP spid="51" grpId="0" animBg="1"/>
      <p:bldP spid="52" grpId="0"/>
      <p:bldP spid="53" grpId="0"/>
      <p:bldP spid="56" grpId="0" animBg="1"/>
      <p:bldP spid="57" grpId="0"/>
      <p:bldP spid="58" grpId="0" animBg="1"/>
      <p:bldP spid="59" grpId="0"/>
      <p:bldP spid="61" grpId="0"/>
      <p:bldP spid="62" grpId="0"/>
      <p:bldP spid="65" grpId="0" animBg="1"/>
      <p:bldP spid="66" grpId="0"/>
      <p:bldP spid="67" grpId="0" animBg="1"/>
      <p:bldP spid="68" grpId="0"/>
      <p:bldP spid="69" grpId="0"/>
      <p:bldP spid="72" grpId="0" animBg="1"/>
      <p:bldP spid="73" grpId="0"/>
      <p:bldP spid="74" grpId="0" animBg="1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98603" y="91951"/>
            <a:ext cx="123944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Приклад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8563" y="692696"/>
            <a:ext cx="1991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400" dirty="0" smtClean="0">
                <a:latin typeface="+mj-lt"/>
              </a:rPr>
              <a:t>А </a:t>
            </a:r>
            <a:r>
              <a:rPr lang="uk-UA" sz="2400" dirty="0">
                <a:latin typeface="+mj-lt"/>
              </a:rPr>
              <a:t>=</a:t>
            </a:r>
            <a:r>
              <a:rPr lang="uk-UA" sz="2400" b="1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&lt;</a:t>
            </a:r>
            <a:r>
              <a:rPr lang="uk-UA" sz="2400" dirty="0" smtClean="0">
                <a:latin typeface="+mj-lt"/>
              </a:rPr>
              <a:t>1</a:t>
            </a:r>
            <a:r>
              <a:rPr lang="en-US" sz="2400" dirty="0" smtClean="0">
                <a:latin typeface="+mj-lt"/>
              </a:rPr>
              <a:t>, </a:t>
            </a:r>
            <a:r>
              <a:rPr lang="uk-UA" sz="2400" dirty="0" smtClean="0">
                <a:latin typeface="+mj-lt"/>
              </a:rPr>
              <a:t>6</a:t>
            </a:r>
            <a:r>
              <a:rPr lang="en-US" sz="2400" dirty="0" smtClean="0">
                <a:latin typeface="+mj-lt"/>
              </a:rPr>
              <a:t>, </a:t>
            </a:r>
            <a:r>
              <a:rPr lang="uk-UA" sz="2400" dirty="0" smtClean="0">
                <a:latin typeface="+mj-lt"/>
              </a:rPr>
              <a:t>3</a:t>
            </a:r>
            <a:r>
              <a:rPr lang="en-US" sz="2400" dirty="0" smtClean="0">
                <a:latin typeface="+mj-lt"/>
              </a:rPr>
              <a:t>&gt;</a:t>
            </a:r>
            <a:endParaRPr lang="uk-UA" sz="2400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6396" y="1151889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? 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4308" y="1439921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384208" y="1439921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638244" y="1672203"/>
            <a:ext cx="1368152" cy="27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2134188" y="1954431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852720" y="1953269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675536" y="2304017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316" y="2304017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 flipH="1">
            <a:off x="1846156" y="2457325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3147130" y="2457325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982060" y="2756973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en-US" baseline="-25000" dirty="0" smtClean="0">
                <a:solidFill>
                  <a:schemeClr val="tx1"/>
                </a:solidFill>
              </a:rPr>
              <a:t>1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478004" y="2824335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en-US" sz="1400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890944" y="2763834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539632" y="3106559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006396" y="3106559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 flipH="1">
            <a:off x="2611231" y="3271571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3867210" y="3259867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1414108" y="3559515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en-US" baseline="-25000" dirty="0" smtClean="0">
                <a:solidFill>
                  <a:schemeClr val="tx1"/>
                </a:solidFill>
              </a:rPr>
              <a:t>1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910052" y="3626877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en-US" sz="1400" dirty="0" smtClean="0">
                <a:latin typeface="+mj-lt"/>
              </a:rPr>
              <a:t>2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358324" y="3559515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en-US" baseline="-25000" dirty="0" smtClean="0">
                <a:solidFill>
                  <a:schemeClr val="tx1"/>
                </a:solidFill>
              </a:rPr>
              <a:t>3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854268" y="3626877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en-US" sz="1400" dirty="0" smtClean="0">
                <a:latin typeface="+mj-lt"/>
              </a:rPr>
              <a:t>5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014508" y="1672203"/>
            <a:ext cx="1368152" cy="27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5419952" y="2297094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976672" y="2297094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 flipH="1">
            <a:off x="5564688" y="2450359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6860832" y="2457325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4568963" y="2767515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064907" y="2834877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uk-UA" sz="1400" dirty="0" smtClean="0">
                <a:latin typeface="+mj-lt"/>
              </a:rPr>
              <a:t>3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643050" y="2754221"/>
            <a:ext cx="100811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? a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184398" y="3103807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&lt; </a:t>
            </a:r>
            <a:endParaRPr lang="uk-UA" dirty="0">
              <a:latin typeface="+mj-lt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795178" y="3103807"/>
            <a:ext cx="422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70" name="Прямая со стрелкой 69"/>
          <p:cNvCxnSpPr/>
          <p:nvPr/>
        </p:nvCxnSpPr>
        <p:spPr>
          <a:xfrm flipH="1">
            <a:off x="6355018" y="3257115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655992" y="3257115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5302540" y="3558473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uk-UA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798484" y="3625835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uk-UA" sz="1400" dirty="0" smtClean="0">
                <a:latin typeface="+mj-lt"/>
              </a:rPr>
              <a:t>4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174748" y="3558473"/>
            <a:ext cx="136815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&lt;a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en-US" baseline="-250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r>
              <a:rPr lang="uk-UA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670692" y="3625835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A</a:t>
            </a:r>
            <a:r>
              <a:rPr lang="uk-UA" sz="1400" dirty="0" smtClean="0">
                <a:latin typeface="+mj-lt"/>
              </a:rPr>
              <a:t>6</a:t>
            </a:r>
            <a:r>
              <a:rPr lang="en-US" dirty="0" smtClean="0">
                <a:latin typeface="+mj-lt"/>
              </a:rPr>
              <a:t> </a:t>
            </a:r>
            <a:endParaRPr lang="uk-UA" dirty="0">
              <a:latin typeface="+mj-lt"/>
            </a:endParaRPr>
          </a:p>
        </p:txBody>
      </p:sp>
      <p:cxnSp>
        <p:nvCxnSpPr>
          <p:cNvPr id="76" name="Прямая со стрелкой 75"/>
          <p:cNvCxnSpPr>
            <a:stCxn id="4" idx="2"/>
          </p:cNvCxnSpPr>
          <p:nvPr/>
        </p:nvCxnSpPr>
        <p:spPr>
          <a:xfrm flipH="1">
            <a:off x="3137470" y="1655945"/>
            <a:ext cx="1372982" cy="2716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3002129" y="2467144"/>
            <a:ext cx="288032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 flipH="1">
            <a:off x="2741511" y="3271571"/>
            <a:ext cx="288032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/>
          <p:cNvSpPr/>
          <p:nvPr/>
        </p:nvSpPr>
        <p:spPr>
          <a:xfrm>
            <a:off x="1134080" y="4767535"/>
            <a:ext cx="1991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400" dirty="0" smtClean="0">
                <a:latin typeface="+mj-lt"/>
              </a:rPr>
              <a:t>А </a:t>
            </a:r>
            <a:r>
              <a:rPr lang="uk-UA" sz="2400" dirty="0">
                <a:latin typeface="+mj-lt"/>
              </a:rPr>
              <a:t>=</a:t>
            </a:r>
            <a:r>
              <a:rPr lang="uk-UA" sz="2400" b="1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&lt;</a:t>
            </a:r>
            <a:r>
              <a:rPr lang="uk-UA" sz="2400" dirty="0" smtClean="0">
                <a:latin typeface="+mj-lt"/>
              </a:rPr>
              <a:t>1</a:t>
            </a:r>
            <a:r>
              <a:rPr lang="en-US" sz="2400" dirty="0" smtClean="0">
                <a:latin typeface="+mj-lt"/>
              </a:rPr>
              <a:t>, </a:t>
            </a:r>
            <a:r>
              <a:rPr lang="uk-UA" sz="2400" dirty="0" smtClean="0">
                <a:latin typeface="+mj-lt"/>
              </a:rPr>
              <a:t>3</a:t>
            </a:r>
            <a:r>
              <a:rPr lang="en-US" sz="2400" dirty="0" smtClean="0">
                <a:latin typeface="+mj-lt"/>
              </a:rPr>
              <a:t>, </a:t>
            </a:r>
            <a:r>
              <a:rPr lang="uk-UA" sz="2400" dirty="0" smtClean="0">
                <a:latin typeface="+mj-lt"/>
              </a:rPr>
              <a:t>6</a:t>
            </a:r>
            <a:r>
              <a:rPr lang="en-US" sz="2400" dirty="0" smtClean="0">
                <a:latin typeface="+mj-lt"/>
              </a:rPr>
              <a:t>&gt;</a:t>
            </a:r>
            <a:endParaRPr lang="uk-UA" sz="2400" dirty="0">
              <a:latin typeface="+mj-lt"/>
            </a:endParaRPr>
          </a:p>
        </p:txBody>
      </p:sp>
      <p:cxnSp>
        <p:nvCxnSpPr>
          <p:cNvPr id="10" name="Прямая со стрелкой 9"/>
          <p:cNvCxnSpPr>
            <a:stCxn id="56" idx="2"/>
          </p:cNvCxnSpPr>
          <p:nvPr/>
        </p:nvCxnSpPr>
        <p:spPr>
          <a:xfrm>
            <a:off x="2098184" y="4063571"/>
            <a:ext cx="0" cy="6480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3497510" y="4615968"/>
            <a:ext cx="50453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Висновок: </a:t>
            </a:r>
            <a:r>
              <a:rPr lang="uk-UA" i="1" dirty="0" smtClean="0">
                <a:latin typeface="+mj-lt"/>
              </a:rPr>
              <a:t>будь-який алгоритм сортування має вміти генерувати подібне дерево, де в листках містяться </a:t>
            </a:r>
            <a:r>
              <a:rPr lang="uk-UA" b="1" i="1" dirty="0" smtClean="0">
                <a:latin typeface="+mj-lt"/>
              </a:rPr>
              <a:t>усі можливі комбінації</a:t>
            </a:r>
            <a:r>
              <a:rPr lang="uk-UA" i="1" dirty="0" smtClean="0">
                <a:latin typeface="+mj-lt"/>
              </a:rPr>
              <a:t> </a:t>
            </a:r>
            <a:r>
              <a:rPr lang="uk-UA" b="1" i="1" dirty="0" smtClean="0">
                <a:latin typeface="+mj-lt"/>
              </a:rPr>
              <a:t>розташування елементів</a:t>
            </a:r>
            <a:r>
              <a:rPr lang="uk-UA" i="1" dirty="0" smtClean="0">
                <a:latin typeface="+mj-lt"/>
              </a:rPr>
              <a:t>, </a:t>
            </a:r>
            <a:r>
              <a:rPr lang="uk-UA" b="1" i="1" dirty="0" smtClean="0">
                <a:solidFill>
                  <a:srgbClr val="0070C0"/>
                </a:solidFill>
                <a:latin typeface="+mj-lt"/>
              </a:rPr>
              <a:t>загальна кількість яких становить </a:t>
            </a:r>
            <a:r>
              <a:rPr lang="en-US" b="1" i="1" dirty="0" smtClean="0">
                <a:solidFill>
                  <a:srgbClr val="0070C0"/>
                </a:solidFill>
                <a:latin typeface="+mj-lt"/>
              </a:rPr>
              <a:t>n</a:t>
            </a:r>
            <a:r>
              <a:rPr lang="uk-UA" b="1" i="1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b="1" i="1" dirty="0" smtClean="0">
                <a:solidFill>
                  <a:srgbClr val="0070C0"/>
                </a:solidFill>
                <a:latin typeface="+mj-lt"/>
              </a:rPr>
              <a:t>!</a:t>
            </a:r>
            <a:r>
              <a:rPr lang="uk-UA" b="1" i="1" dirty="0" smtClean="0">
                <a:solidFill>
                  <a:srgbClr val="0070C0"/>
                </a:solidFill>
                <a:latin typeface="+mj-lt"/>
              </a:rPr>
              <a:t>)</a:t>
            </a:r>
            <a:endParaRPr lang="uk-UA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153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22089"/>
            <a:ext cx="48013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Задача: знайти нижню межу </a:t>
            </a:r>
          </a:p>
          <a:p>
            <a:pPr algn="just"/>
            <a:r>
              <a:rPr lang="uk-UA" sz="2000" dirty="0" smtClean="0">
                <a:latin typeface="+mj-lt"/>
              </a:rPr>
              <a:t>часу роботи алгоритмів сортування</a:t>
            </a:r>
            <a:endParaRPr lang="uk-UA" sz="2000" dirty="0">
              <a:latin typeface="+mj-lt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1403648" y="1798589"/>
            <a:ext cx="7118332" cy="2134467"/>
            <a:chOff x="478004" y="1597438"/>
            <a:chExt cx="8064896" cy="296427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006396" y="1597438"/>
              <a:ext cx="1008112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 ? </a:t>
              </a:r>
              <a:r>
                <a:rPr lang="en-US" sz="1400" dirty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>
                  <a:solidFill>
                    <a:schemeClr val="tx1"/>
                  </a:solidFill>
                </a:rPr>
                <a:t>2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14308" y="1885469"/>
              <a:ext cx="409748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j-lt"/>
                </a:rPr>
                <a:t>&lt;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5384208" y="1885469"/>
              <a:ext cx="422388" cy="4892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+mj-lt"/>
                </a:rPr>
                <a:t>&gt;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2638244" y="2117752"/>
              <a:ext cx="1368152" cy="2717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2134188" y="2399980"/>
              <a:ext cx="1008112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dirty="0" smtClean="0">
                  <a:solidFill>
                    <a:schemeClr val="tx1"/>
                  </a:solidFill>
                </a:rPr>
                <a:t> ?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5852720" y="2398818"/>
              <a:ext cx="1008112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 ?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675536" y="2749566"/>
              <a:ext cx="409748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j-lt"/>
                </a:rPr>
                <a:t>&lt;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286316" y="2749566"/>
              <a:ext cx="422388" cy="4892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+mj-lt"/>
                </a:rPr>
                <a:t>&gt;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cxnSp>
          <p:nvCxnSpPr>
            <p:cNvPr id="47" name="Прямая со стрелкой 46"/>
            <p:cNvCxnSpPr/>
            <p:nvPr/>
          </p:nvCxnSpPr>
          <p:spPr>
            <a:xfrm flipH="1">
              <a:off x="1846156" y="2902874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>
            <a:xfrm>
              <a:off x="3147130" y="2902874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Прямоугольник 48"/>
            <p:cNvSpPr/>
            <p:nvPr/>
          </p:nvSpPr>
          <p:spPr>
            <a:xfrm>
              <a:off x="982060" y="3202522"/>
              <a:ext cx="1368152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&lt;a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 </a:t>
              </a:r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dirty="0" smtClean="0">
                  <a:solidFill>
                    <a:schemeClr val="tx1"/>
                  </a:solidFill>
                </a:rPr>
                <a:t>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1400" dirty="0" smtClean="0">
                  <a:solidFill>
                    <a:schemeClr val="tx1"/>
                  </a:solidFill>
                </a:rPr>
                <a:t>&gt;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478004" y="3269884"/>
              <a:ext cx="532174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j-lt"/>
                </a:rPr>
                <a:t>A</a:t>
              </a:r>
              <a:r>
                <a:rPr lang="en-US" sz="1100" dirty="0" smtClean="0">
                  <a:latin typeface="+mj-lt"/>
                </a:rPr>
                <a:t>1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2890944" y="3209383"/>
              <a:ext cx="1008112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 ?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2539632" y="3552108"/>
              <a:ext cx="409748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j-lt"/>
                </a:rPr>
                <a:t>&lt;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4006396" y="3552108"/>
              <a:ext cx="422388" cy="4892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+mj-lt"/>
                </a:rPr>
                <a:t>&gt;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cxnSp>
          <p:nvCxnSpPr>
            <p:cNvPr id="54" name="Прямая со стрелкой 53"/>
            <p:cNvCxnSpPr/>
            <p:nvPr/>
          </p:nvCxnSpPr>
          <p:spPr>
            <a:xfrm flipH="1">
              <a:off x="2611231" y="3717120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>
              <a:off x="3867210" y="3705416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Прямоугольник 55"/>
            <p:cNvSpPr/>
            <p:nvPr/>
          </p:nvSpPr>
          <p:spPr>
            <a:xfrm>
              <a:off x="1414108" y="4005064"/>
              <a:ext cx="1368152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&lt;a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 </a:t>
              </a:r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1400" dirty="0" smtClean="0">
                  <a:solidFill>
                    <a:schemeClr val="tx1"/>
                  </a:solidFill>
                </a:rPr>
                <a:t>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dirty="0" smtClean="0">
                  <a:solidFill>
                    <a:schemeClr val="tx1"/>
                  </a:solidFill>
                </a:rPr>
                <a:t>&gt;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910052" y="4072425"/>
              <a:ext cx="532174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j-lt"/>
                </a:rPr>
                <a:t>A</a:t>
              </a:r>
              <a:r>
                <a:rPr lang="en-US" sz="1100" dirty="0" smtClean="0">
                  <a:latin typeface="+mj-lt"/>
                </a:rPr>
                <a:t>2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3358324" y="4005064"/>
              <a:ext cx="1368152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&lt;a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 </a:t>
              </a:r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dirty="0" smtClean="0">
                  <a:solidFill>
                    <a:schemeClr val="tx1"/>
                  </a:solidFill>
                </a:rPr>
                <a:t>&gt;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2854267" y="4072428"/>
              <a:ext cx="532174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j-lt"/>
                </a:rPr>
                <a:t>A</a:t>
              </a:r>
              <a:r>
                <a:rPr lang="en-US" sz="1100" dirty="0" smtClean="0">
                  <a:latin typeface="+mj-lt"/>
                </a:rPr>
                <a:t>5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cxnSp>
          <p:nvCxnSpPr>
            <p:cNvPr id="60" name="Прямая со стрелкой 59"/>
            <p:cNvCxnSpPr/>
            <p:nvPr/>
          </p:nvCxnSpPr>
          <p:spPr>
            <a:xfrm>
              <a:off x="5014508" y="2117752"/>
              <a:ext cx="1368152" cy="2717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Прямоугольник 60"/>
            <p:cNvSpPr/>
            <p:nvPr/>
          </p:nvSpPr>
          <p:spPr>
            <a:xfrm>
              <a:off x="5419952" y="2742643"/>
              <a:ext cx="409748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j-lt"/>
                </a:rPr>
                <a:t>&lt;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6976673" y="2742643"/>
              <a:ext cx="422388" cy="4892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+mj-lt"/>
                </a:rPr>
                <a:t>&gt;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cxnSp>
          <p:nvCxnSpPr>
            <p:cNvPr id="63" name="Прямая со стрелкой 62"/>
            <p:cNvCxnSpPr/>
            <p:nvPr/>
          </p:nvCxnSpPr>
          <p:spPr>
            <a:xfrm flipH="1">
              <a:off x="5564688" y="2895908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>
              <a:off x="6860832" y="2902874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Прямоугольник 64"/>
            <p:cNvSpPr/>
            <p:nvPr/>
          </p:nvSpPr>
          <p:spPr>
            <a:xfrm>
              <a:off x="4568963" y="3213064"/>
              <a:ext cx="1368152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&lt;a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 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1400" dirty="0" smtClean="0">
                  <a:solidFill>
                    <a:schemeClr val="tx1"/>
                  </a:solidFill>
                </a:rPr>
                <a:t>&gt;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4064907" y="3280427"/>
              <a:ext cx="532174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j-lt"/>
                </a:rPr>
                <a:t>A</a:t>
              </a:r>
              <a:r>
                <a:rPr lang="uk-UA" sz="1100" dirty="0" smtClean="0">
                  <a:latin typeface="+mj-lt"/>
                </a:rPr>
                <a:t>3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6643050" y="3199770"/>
              <a:ext cx="1008112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dirty="0" smtClean="0">
                  <a:solidFill>
                    <a:schemeClr val="tx1"/>
                  </a:solidFill>
                </a:rPr>
                <a:t> ? a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3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184398" y="3549356"/>
              <a:ext cx="409748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j-lt"/>
                </a:rPr>
                <a:t>&lt;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7795178" y="3549356"/>
              <a:ext cx="422388" cy="4892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+mj-lt"/>
                </a:rPr>
                <a:t>&gt;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cxnSp>
          <p:nvCxnSpPr>
            <p:cNvPr id="70" name="Прямая со стрелкой 69"/>
            <p:cNvCxnSpPr/>
            <p:nvPr/>
          </p:nvCxnSpPr>
          <p:spPr>
            <a:xfrm flipH="1">
              <a:off x="6355018" y="3702664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 стрелкой 70"/>
            <p:cNvCxnSpPr/>
            <p:nvPr/>
          </p:nvCxnSpPr>
          <p:spPr>
            <a:xfrm>
              <a:off x="7655992" y="3702664"/>
              <a:ext cx="288032" cy="2880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Прямоугольник 71"/>
            <p:cNvSpPr/>
            <p:nvPr/>
          </p:nvSpPr>
          <p:spPr>
            <a:xfrm>
              <a:off x="5302540" y="4004022"/>
              <a:ext cx="1368152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&lt;a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1400" dirty="0" smtClean="0">
                  <a:solidFill>
                    <a:schemeClr val="tx1"/>
                  </a:solidFill>
                </a:rPr>
                <a:t> 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&gt;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4798485" y="4071385"/>
              <a:ext cx="532174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j-lt"/>
                </a:rPr>
                <a:t>A</a:t>
              </a:r>
              <a:r>
                <a:rPr lang="uk-UA" sz="1100" dirty="0" smtClean="0">
                  <a:latin typeface="+mj-lt"/>
                </a:rPr>
                <a:t>4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7174748" y="4004022"/>
              <a:ext cx="1368152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&lt;a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1400" dirty="0" smtClean="0">
                  <a:solidFill>
                    <a:schemeClr val="tx1"/>
                  </a:solidFill>
                </a:rPr>
                <a:t> a</a:t>
              </a:r>
              <a:r>
                <a:rPr lang="uk-UA" sz="1400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400" dirty="0" smtClean="0">
                  <a:solidFill>
                    <a:schemeClr val="tx1"/>
                  </a:solidFill>
                </a:rPr>
                <a:t>&gt;</a:t>
              </a:r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6670692" y="4071385"/>
              <a:ext cx="532174" cy="4892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j-lt"/>
                </a:rPr>
                <a:t>A</a:t>
              </a:r>
              <a:r>
                <a:rPr lang="uk-UA" sz="1100" dirty="0" smtClean="0">
                  <a:latin typeface="+mj-lt"/>
                </a:rPr>
                <a:t>6</a:t>
              </a:r>
              <a:r>
                <a:rPr lang="en-US" sz="1400" dirty="0" smtClean="0">
                  <a:latin typeface="+mj-lt"/>
                </a:rPr>
                <a:t> </a:t>
              </a:r>
              <a:endParaRPr lang="uk-UA" sz="1400" dirty="0">
                <a:latin typeface="+mj-lt"/>
              </a:endParaRPr>
            </a:p>
          </p:txBody>
        </p:sp>
      </p:grpSp>
      <p:sp>
        <p:nvSpPr>
          <p:cNvPr id="80" name="Прямоугольник 79"/>
          <p:cNvSpPr/>
          <p:nvPr/>
        </p:nvSpPr>
        <p:spPr>
          <a:xfrm>
            <a:off x="4885677" y="-56420"/>
            <a:ext cx="30652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Нижня оцінка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алгоритмів сортування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672723" y="4149080"/>
            <a:ext cx="79317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Чому дорівнює висота дерева? </a:t>
            </a:r>
          </a:p>
          <a:p>
            <a:pPr algn="just"/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Для чого знати висоту?</a:t>
            </a:r>
          </a:p>
          <a:p>
            <a:pPr algn="just"/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Оцінка висоти надає можливість оцінити мінімальну </a:t>
            </a:r>
          </a:p>
          <a:p>
            <a:pPr algn="just"/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кількість порівнянь для найгіршого випадку (найбільш </a:t>
            </a:r>
          </a:p>
          <a:p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невідсортованого масиву) </a:t>
            </a:r>
            <a:r>
              <a:rPr lang="uk-UA" sz="2000" i="1" dirty="0" smtClean="0">
                <a:latin typeface="+mj-lt"/>
              </a:rPr>
              <a:t>!!! Лише тих масивів, що засновані на попарному порівнянні !!!</a:t>
            </a:r>
            <a:endParaRPr lang="uk-UA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379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ін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Ості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і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7883</TotalTime>
  <Words>2717</Words>
  <Application>Microsoft Office PowerPoint</Application>
  <PresentationFormat>Экран (4:3)</PresentationFormat>
  <Paragraphs>668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Calibri</vt:lpstr>
      <vt:lpstr>Century Gothic</vt:lpstr>
      <vt:lpstr>Consolas</vt:lpstr>
      <vt:lpstr>Tahoma</vt:lpstr>
      <vt:lpstr>Wingdings 2</vt:lpstr>
      <vt:lpstr>Остін</vt:lpstr>
      <vt:lpstr>ОСНОВИ ПРОГРАМУВАННЯ ТА АЛГОРИТМІЗАЦІЯ</vt:lpstr>
      <vt:lpstr>ПЛАН ЛЕКЦІЇ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ІНФОРМАТИКА ТА КОМП’ЮТЕРНА ТЕХНІКА</dc:title>
  <dc:creator>Тарас</dc:creator>
  <cp:lastModifiedBy>парт</cp:lastModifiedBy>
  <cp:revision>359</cp:revision>
  <dcterms:created xsi:type="dcterms:W3CDTF">2004-09-01T17:24:47Z</dcterms:created>
  <dcterms:modified xsi:type="dcterms:W3CDTF">2018-03-12T09:24:55Z</dcterms:modified>
</cp:coreProperties>
</file>