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77" r:id="rId1"/>
  </p:sldMasterIdLst>
  <p:notesMasterIdLst>
    <p:notesMasterId r:id="rId32"/>
  </p:notesMasterIdLst>
  <p:sldIdLst>
    <p:sldId id="256" r:id="rId2"/>
    <p:sldId id="261" r:id="rId3"/>
    <p:sldId id="284" r:id="rId4"/>
    <p:sldId id="308" r:id="rId5"/>
    <p:sldId id="360" r:id="rId6"/>
    <p:sldId id="362" r:id="rId7"/>
    <p:sldId id="373" r:id="rId8"/>
    <p:sldId id="374" r:id="rId9"/>
    <p:sldId id="375" r:id="rId10"/>
    <p:sldId id="376" r:id="rId11"/>
    <p:sldId id="377" r:id="rId12"/>
    <p:sldId id="379" r:id="rId13"/>
    <p:sldId id="381" r:id="rId14"/>
    <p:sldId id="380" r:id="rId15"/>
    <p:sldId id="364" r:id="rId16"/>
    <p:sldId id="382" r:id="rId17"/>
    <p:sldId id="383" r:id="rId18"/>
    <p:sldId id="361" r:id="rId19"/>
    <p:sldId id="384" r:id="rId20"/>
    <p:sldId id="385" r:id="rId21"/>
    <p:sldId id="386" r:id="rId22"/>
    <p:sldId id="365" r:id="rId23"/>
    <p:sldId id="387" r:id="rId24"/>
    <p:sldId id="388" r:id="rId25"/>
    <p:sldId id="389" r:id="rId26"/>
    <p:sldId id="390" r:id="rId27"/>
    <p:sldId id="392" r:id="rId28"/>
    <p:sldId id="391" r:id="rId29"/>
    <p:sldId id="393" r:id="rId30"/>
    <p:sldId id="372" r:id="rId3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4364" autoAdjust="0"/>
  </p:normalViewPr>
  <p:slideViewPr>
    <p:cSldViewPr>
      <p:cViewPr>
        <p:scale>
          <a:sx n="66" d="100"/>
          <a:sy n="66" d="100"/>
        </p:scale>
        <p:origin x="408" y="10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DC1472-AA3E-4CF9-9A11-7B133EAD6045}" type="datetimeFigureOut">
              <a:rPr lang="uk-UA" smtClean="0"/>
              <a:t>11.03.2018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CE79F2-12E3-4CD2-994B-A76B3093C2B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8903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endParaRPr lang="ru-RU" alt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ECA3A6B-EDB4-4717-A23F-85DD6E3148CC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6D68F-9733-4C48-A710-332AE099BB92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BB56E-D236-4F46-ACDE-E2425CB6B8E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FDD9D-47DA-48E0-9E15-5DAE782656A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89E80-61BE-4175-92E6-778C4150EBC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7AFC17-6231-4C6D-90FF-68B2A2A9BD5F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3B713-8A80-4C1B-A326-C250AB055C0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45DBC-ABD2-4DFC-BA36-8ED467F88781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0FBEB-32C9-471E-8570-D84670E8E317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C8800-B62E-483B-9F39-1CD330611363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 alt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D42A1-4346-4D7E-AA6E-F4B3EC27524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EAF6DD60-75CA-423E-955E-138C9CE319E1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8" r:id="rId1"/>
    <p:sldLayoutId id="2147484179" r:id="rId2"/>
    <p:sldLayoutId id="2147484180" r:id="rId3"/>
    <p:sldLayoutId id="2147484181" r:id="rId4"/>
    <p:sldLayoutId id="2147484182" r:id="rId5"/>
    <p:sldLayoutId id="2147484183" r:id="rId6"/>
    <p:sldLayoutId id="2147484184" r:id="rId7"/>
    <p:sldLayoutId id="2147484185" r:id="rId8"/>
    <p:sldLayoutId id="2147484186" r:id="rId9"/>
    <p:sldLayoutId id="2147484187" r:id="rId10"/>
    <p:sldLayoutId id="2147484188" r:id="rId11"/>
  </p:sldLayoutIdLst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512" y="2564904"/>
            <a:ext cx="4536504" cy="1512168"/>
          </a:xfrm>
        </p:spPr>
        <p:txBody>
          <a:bodyPr>
            <a:normAutofit fontScale="90000"/>
          </a:bodyPr>
          <a:lstStyle/>
          <a:p>
            <a:r>
              <a:rPr lang="uk-UA" altLang="ru-RU" b="1" i="1" dirty="0" smtClean="0">
                <a:solidFill>
                  <a:srgbClr val="002060"/>
                </a:solidFill>
              </a:rPr>
              <a:t>ОСНОВИ ПРОГРАМУВАННЯ ТА АЛГОРИТМІЗАЦІЯ</a:t>
            </a:r>
            <a:endParaRPr lang="ru-RU" altLang="ru-RU" b="1" i="1" dirty="0">
              <a:solidFill>
                <a:srgbClr val="002060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44008" y="3717032"/>
            <a:ext cx="3528391" cy="1260629"/>
          </a:xfrm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uk-UA" altLang="ru-RU" sz="2400" b="1" dirty="0">
                <a:solidFill>
                  <a:srgbClr val="002060"/>
                </a:solidFill>
              </a:rPr>
              <a:t>Лекція </a:t>
            </a:r>
            <a:r>
              <a:rPr lang="uk-UA" altLang="ru-RU" sz="2400" b="1" dirty="0" smtClean="0">
                <a:solidFill>
                  <a:srgbClr val="002060"/>
                </a:solidFill>
              </a:rPr>
              <a:t>4.11. </a:t>
            </a:r>
            <a:r>
              <a:rPr lang="uk-UA" sz="2400" b="1" dirty="0" smtClean="0">
                <a:solidFill>
                  <a:srgbClr val="002060"/>
                </a:solidFill>
              </a:rPr>
              <a:t>Лінійне сортування</a:t>
            </a:r>
            <a:endParaRPr lang="uk-UA" altLang="ru-RU" sz="2400" b="1" dirty="0">
              <a:solidFill>
                <a:srgbClr val="002060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644008" y="989112"/>
            <a:ext cx="3528391" cy="7837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800" kern="1200">
                <a:solidFill>
                  <a:srgbClr val="42424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uk-UA" altLang="ru-RU" sz="2400" b="1" dirty="0" smtClean="0">
                <a:solidFill>
                  <a:srgbClr val="002060"/>
                </a:solidFill>
              </a:rPr>
              <a:t>Тема 4. </a:t>
            </a:r>
            <a:r>
              <a:rPr lang="uk-UA" sz="2400" b="1" dirty="0" smtClean="0">
                <a:solidFill>
                  <a:srgbClr val="002060"/>
                </a:solidFill>
              </a:rPr>
              <a:t>Алгоритми</a:t>
            </a:r>
            <a:endParaRPr lang="uk-UA" altLang="ru-RU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922089"/>
            <a:ext cx="77048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i="1" dirty="0" smtClean="0">
                <a:latin typeface="+mj-lt"/>
              </a:rPr>
              <a:t>l</a:t>
            </a:r>
            <a:r>
              <a:rPr lang="en-US" sz="2000" dirty="0" smtClean="0">
                <a:latin typeface="+mj-lt"/>
              </a:rPr>
              <a:t> – </a:t>
            </a:r>
            <a:r>
              <a:rPr lang="uk-UA" sz="2000" dirty="0" smtClean="0">
                <a:latin typeface="+mj-lt"/>
              </a:rPr>
              <a:t>кількість листків дерева прийняття рішень (</a:t>
            </a:r>
            <a:r>
              <a:rPr lang="en-US" sz="2000" b="1" i="1" dirty="0" smtClean="0">
                <a:latin typeface="+mj-lt"/>
              </a:rPr>
              <a:t>l ≥ n!</a:t>
            </a:r>
            <a:r>
              <a:rPr lang="en-US" sz="2000" dirty="0" smtClean="0">
                <a:latin typeface="+mj-lt"/>
              </a:rPr>
              <a:t>)</a:t>
            </a:r>
          </a:p>
          <a:p>
            <a:pPr algn="just"/>
            <a:r>
              <a:rPr lang="en-US" sz="2000" i="1" dirty="0" smtClean="0">
                <a:latin typeface="+mj-lt"/>
              </a:rPr>
              <a:t>h</a:t>
            </a:r>
            <a:r>
              <a:rPr lang="uk-UA" sz="2000" dirty="0" smtClean="0">
                <a:latin typeface="+mj-lt"/>
              </a:rPr>
              <a:t> – висота дерева</a:t>
            </a:r>
            <a:endParaRPr lang="en-US" sz="2000" dirty="0" smtClean="0">
              <a:latin typeface="+mj-lt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4885677" y="-56420"/>
            <a:ext cx="3065262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1900" b="1" dirty="0" smtClean="0">
                <a:solidFill>
                  <a:schemeClr val="lt1"/>
                </a:solidFill>
                <a:latin typeface="+mn-lt"/>
              </a:rPr>
              <a:t>Нижня оцінка </a:t>
            </a:r>
          </a:p>
          <a:p>
            <a:pPr algn="ctr"/>
            <a:r>
              <a:rPr lang="uk-UA" sz="1900" b="1" dirty="0" smtClean="0">
                <a:solidFill>
                  <a:schemeClr val="lt1"/>
                </a:solidFill>
                <a:latin typeface="+mn-lt"/>
              </a:rPr>
              <a:t>алгоритмів сортування</a:t>
            </a:r>
            <a:endParaRPr lang="uk-UA" sz="19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789119" y="1844824"/>
            <a:ext cx="73112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 smtClean="0">
                <a:latin typeface="+mj-lt"/>
              </a:rPr>
              <a:t>В бінарному дереві кількість листків становить </a:t>
            </a:r>
            <a:r>
              <a:rPr lang="en-US" sz="2000" dirty="0" smtClean="0">
                <a:latin typeface="+mj-lt"/>
              </a:rPr>
              <a:t>2</a:t>
            </a:r>
            <a:r>
              <a:rPr lang="en-US" sz="2000" baseline="30000" dirty="0" smtClean="0">
                <a:latin typeface="+mj-lt"/>
              </a:rPr>
              <a:t>h</a:t>
            </a:r>
            <a:r>
              <a:rPr lang="uk-UA" sz="2000" baseline="30000" dirty="0" smtClean="0">
                <a:latin typeface="+mj-lt"/>
              </a:rPr>
              <a:t> </a:t>
            </a:r>
            <a:r>
              <a:rPr lang="uk-UA" sz="2000" b="1" i="1" dirty="0" smtClean="0">
                <a:latin typeface="+mj-lt"/>
              </a:rPr>
              <a:t>(</a:t>
            </a:r>
            <a:r>
              <a:rPr lang="en-US" sz="2000" b="1" i="1" dirty="0" smtClean="0">
                <a:latin typeface="+mj-lt"/>
              </a:rPr>
              <a:t>l ≤</a:t>
            </a:r>
            <a:r>
              <a:rPr lang="en-US" sz="2000" b="1" i="1" dirty="0" smtClean="0"/>
              <a:t> </a:t>
            </a:r>
            <a:r>
              <a:rPr lang="en-US" sz="2000" b="1" i="1" dirty="0">
                <a:latin typeface="+mj-lt"/>
              </a:rPr>
              <a:t>2</a:t>
            </a:r>
            <a:r>
              <a:rPr lang="en-US" sz="2000" b="1" i="1" baseline="30000" dirty="0">
                <a:latin typeface="+mj-lt"/>
              </a:rPr>
              <a:t>h</a:t>
            </a:r>
            <a:r>
              <a:rPr lang="uk-UA" sz="2000" b="1" i="1" baseline="30000" dirty="0">
                <a:latin typeface="+mj-lt"/>
              </a:rPr>
              <a:t> </a:t>
            </a:r>
            <a:r>
              <a:rPr lang="en-US" sz="2000" b="1" i="1" dirty="0" smtClean="0">
                <a:latin typeface="+mj-lt"/>
              </a:rPr>
              <a:t>)</a:t>
            </a:r>
            <a:endParaRPr lang="uk-UA" sz="2000" b="1" i="1" dirty="0">
              <a:latin typeface="+mj-lt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985910" y="2524834"/>
            <a:ext cx="69176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 smtClean="0">
                <a:latin typeface="+mj-lt"/>
              </a:rPr>
              <a:t>Зводимо дві нерівності :</a:t>
            </a:r>
            <a:endParaRPr lang="uk-UA" sz="2000" baseline="30000" dirty="0" smtClean="0">
              <a:latin typeface="+mj-lt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789118" y="2924944"/>
            <a:ext cx="73112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i="1" dirty="0" smtClean="0">
                <a:latin typeface="+mj-lt"/>
              </a:rPr>
              <a:t>2</a:t>
            </a:r>
            <a:r>
              <a:rPr lang="en-US" sz="2000" b="1" i="1" baseline="30000" dirty="0" smtClean="0">
                <a:latin typeface="+mj-lt"/>
              </a:rPr>
              <a:t>h</a:t>
            </a:r>
            <a:r>
              <a:rPr lang="uk-UA" sz="2000" b="1" i="1" baseline="30000" dirty="0" smtClean="0">
                <a:latin typeface="+mj-lt"/>
              </a:rPr>
              <a:t> </a:t>
            </a:r>
            <a:r>
              <a:rPr lang="en-US" sz="2000" b="1" i="1" dirty="0" smtClean="0">
                <a:latin typeface="+mj-lt"/>
              </a:rPr>
              <a:t>≥</a:t>
            </a:r>
            <a:r>
              <a:rPr lang="uk-UA" sz="2000" b="1" i="1" dirty="0" smtClean="0">
                <a:latin typeface="+mj-lt"/>
              </a:rPr>
              <a:t> </a:t>
            </a:r>
            <a:r>
              <a:rPr lang="en-US" sz="2000" b="1" i="1" dirty="0" smtClean="0">
                <a:latin typeface="+mj-lt"/>
              </a:rPr>
              <a:t>n!</a:t>
            </a:r>
            <a:r>
              <a:rPr lang="en-US" sz="2000" dirty="0" smtClean="0">
                <a:latin typeface="+mj-lt"/>
              </a:rPr>
              <a:t> → </a:t>
            </a:r>
            <a:r>
              <a:rPr lang="uk-UA" sz="2000" dirty="0" err="1" smtClean="0">
                <a:latin typeface="+mj-lt"/>
              </a:rPr>
              <a:t>прологарифмуємо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/>
              <a:t>→</a:t>
            </a:r>
            <a:r>
              <a:rPr lang="uk-UA" sz="2000" dirty="0" smtClean="0"/>
              <a:t> </a:t>
            </a:r>
            <a:r>
              <a:rPr lang="en-US" sz="2000" b="1" i="1" dirty="0">
                <a:latin typeface="+mj-lt"/>
              </a:rPr>
              <a:t>h ≥ log</a:t>
            </a:r>
            <a:r>
              <a:rPr lang="en-US" sz="1100" b="1" i="1" dirty="0">
                <a:latin typeface="+mj-lt"/>
              </a:rPr>
              <a:t>2</a:t>
            </a:r>
            <a:r>
              <a:rPr lang="en-US" sz="2000" b="1" i="1" dirty="0">
                <a:latin typeface="+mj-lt"/>
              </a:rPr>
              <a:t> n!</a:t>
            </a:r>
            <a:r>
              <a:rPr lang="uk-UA" sz="2000" b="1" i="1" dirty="0">
                <a:latin typeface="+mj-lt"/>
              </a:rPr>
              <a:t> </a:t>
            </a:r>
          </a:p>
        </p:txBody>
      </p:sp>
      <p:sp>
        <p:nvSpPr>
          <p:cNvPr id="79" name="Прямоугольник 78"/>
          <p:cNvSpPr/>
          <p:nvPr/>
        </p:nvSpPr>
        <p:spPr>
          <a:xfrm>
            <a:off x="985908" y="3727271"/>
            <a:ext cx="725849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dirty="0" smtClean="0">
                <a:solidFill>
                  <a:srgbClr val="FF0000"/>
                </a:solidFill>
                <a:latin typeface="+mj-lt"/>
              </a:rPr>
              <a:t>Що нам надає отриманий вираз?</a:t>
            </a:r>
            <a:endParaRPr lang="uk-UA" sz="2000" dirty="0" smtClean="0">
              <a:latin typeface="+mj-lt"/>
            </a:endParaRPr>
          </a:p>
          <a:p>
            <a:pPr algn="just"/>
            <a:r>
              <a:rPr lang="uk-UA" sz="2000" dirty="0" smtClean="0">
                <a:latin typeface="+mj-lt"/>
              </a:rPr>
              <a:t>Оцінити мінімальну висоту дерева, а отже і мінімальну кількість порівнянь елементів в найгіршому випадку.</a:t>
            </a:r>
          </a:p>
          <a:p>
            <a:pPr algn="just"/>
            <a:r>
              <a:rPr lang="uk-UA" sz="2000" dirty="0" smtClean="0">
                <a:solidFill>
                  <a:srgbClr val="FF0000"/>
                </a:solidFill>
                <a:latin typeface="+mj-lt"/>
              </a:rPr>
              <a:t>Яким чином?</a:t>
            </a:r>
          </a:p>
          <a:p>
            <a:pPr algn="just"/>
            <a:r>
              <a:rPr lang="uk-UA" sz="2000" dirty="0" smtClean="0">
                <a:latin typeface="+mj-lt"/>
              </a:rPr>
              <a:t>Замість </a:t>
            </a:r>
            <a:r>
              <a:rPr lang="en-US" sz="2000" i="1" dirty="0" smtClean="0">
                <a:latin typeface="+mj-lt"/>
              </a:rPr>
              <a:t>n</a:t>
            </a:r>
            <a:r>
              <a:rPr lang="uk-UA" sz="2000" i="1" dirty="0" smtClean="0">
                <a:latin typeface="+mj-lt"/>
              </a:rPr>
              <a:t> </a:t>
            </a:r>
            <a:r>
              <a:rPr lang="uk-UA" sz="2000" dirty="0" smtClean="0">
                <a:latin typeface="+mj-lt"/>
              </a:rPr>
              <a:t>підставляємо кількість вхідних елементів, оцінюємо значення логарифму і отримуємо шукану висоту</a:t>
            </a:r>
            <a:endParaRPr lang="uk-UA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59811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76" grpId="0"/>
      <p:bldP spid="7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2"/>
          <a:srcRect l="43911" t="68703" r="3860" b="18500"/>
          <a:stretch/>
        </p:blipFill>
        <p:spPr>
          <a:xfrm>
            <a:off x="1763688" y="4437112"/>
            <a:ext cx="5616624" cy="77371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/>
          <a:srcRect l="744" t="68703" r="53874" b="18500"/>
          <a:stretch/>
        </p:blipFill>
        <p:spPr>
          <a:xfrm>
            <a:off x="2110329" y="3744255"/>
            <a:ext cx="4824536" cy="76486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827584" y="436602"/>
            <a:ext cx="77048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i="1" dirty="0" smtClean="0">
                <a:latin typeface="+mj-lt"/>
              </a:rPr>
              <a:t>Формула </a:t>
            </a:r>
            <a:r>
              <a:rPr lang="uk-UA" sz="2000" i="1" dirty="0" err="1" smtClean="0">
                <a:latin typeface="+mj-lt"/>
              </a:rPr>
              <a:t>Стірлінга</a:t>
            </a:r>
            <a:r>
              <a:rPr lang="uk-UA" sz="2000" i="1" dirty="0" smtClean="0">
                <a:latin typeface="+mj-lt"/>
              </a:rPr>
              <a:t> </a:t>
            </a:r>
            <a:endParaRPr lang="en-US" sz="2000" dirty="0" smtClean="0">
              <a:latin typeface="+mj-lt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4885677" y="-56420"/>
            <a:ext cx="3065262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1900" b="1" dirty="0" smtClean="0">
                <a:solidFill>
                  <a:schemeClr val="lt1"/>
                </a:solidFill>
                <a:latin typeface="+mn-lt"/>
              </a:rPr>
              <a:t>Нижня оцінка </a:t>
            </a:r>
          </a:p>
          <a:p>
            <a:pPr algn="ctr"/>
            <a:r>
              <a:rPr lang="uk-UA" sz="1900" b="1" dirty="0" smtClean="0">
                <a:solidFill>
                  <a:schemeClr val="lt1"/>
                </a:solidFill>
                <a:latin typeface="+mn-lt"/>
              </a:rPr>
              <a:t>алгоритмів сортування</a:t>
            </a:r>
            <a:endParaRPr lang="uk-UA" sz="1900" b="1" dirty="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45362" t="34250" r="25095" b="52953"/>
          <a:stretch/>
        </p:blipFill>
        <p:spPr>
          <a:xfrm>
            <a:off x="2771801" y="764704"/>
            <a:ext cx="3024336" cy="7365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899592" y="1412776"/>
            <a:ext cx="43204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i="1" dirty="0" smtClean="0">
                <a:latin typeface="+mj-lt"/>
              </a:rPr>
              <a:t>Підставимо вираз у попередній:</a:t>
            </a:r>
            <a:endParaRPr lang="en-US" sz="2000" dirty="0" smtClean="0"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065" t="53938" r="50000" b="32281"/>
          <a:stretch/>
        </p:blipFill>
        <p:spPr>
          <a:xfrm>
            <a:off x="1907704" y="1738981"/>
            <a:ext cx="4896544" cy="825923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2411761" y="2492896"/>
            <a:ext cx="37444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dirty="0" smtClean="0">
                <a:solidFill>
                  <a:srgbClr val="0070C0"/>
                </a:solidFill>
                <a:latin typeface="+mj-lt"/>
              </a:rPr>
              <a:t>Правило1: </a:t>
            </a:r>
            <a:r>
              <a:rPr lang="en-US" sz="1600" dirty="0" err="1" smtClean="0">
                <a:solidFill>
                  <a:srgbClr val="0070C0"/>
                </a:solidFill>
                <a:latin typeface="+mj-lt"/>
              </a:rPr>
              <a:t>log</a:t>
            </a:r>
            <a:r>
              <a:rPr lang="en-US" sz="1100" dirty="0" err="1" smtClean="0">
                <a:solidFill>
                  <a:srgbClr val="0070C0"/>
                </a:solidFill>
                <a:latin typeface="+mj-lt"/>
              </a:rPr>
              <a:t>x</a:t>
            </a:r>
            <a:r>
              <a:rPr lang="en-US" sz="1600" dirty="0" smtClean="0">
                <a:solidFill>
                  <a:srgbClr val="0070C0"/>
                </a:solidFill>
                <a:latin typeface="+mj-lt"/>
              </a:rPr>
              <a:t> a· b = </a:t>
            </a:r>
            <a:r>
              <a:rPr lang="en-US" sz="1600" dirty="0" err="1" smtClean="0">
                <a:solidFill>
                  <a:srgbClr val="0070C0"/>
                </a:solidFill>
                <a:latin typeface="+mj-lt"/>
              </a:rPr>
              <a:t>log</a:t>
            </a:r>
            <a:r>
              <a:rPr lang="en-US" sz="1100" dirty="0" err="1" smtClean="0">
                <a:solidFill>
                  <a:srgbClr val="0070C0"/>
                </a:solidFill>
                <a:latin typeface="+mj-lt"/>
              </a:rPr>
              <a:t>x</a:t>
            </a:r>
            <a:r>
              <a:rPr lang="en-US" sz="1600" dirty="0" smtClean="0">
                <a:solidFill>
                  <a:srgbClr val="0070C0"/>
                </a:solidFill>
                <a:latin typeface="+mj-lt"/>
              </a:rPr>
              <a:t> a + </a:t>
            </a:r>
            <a:r>
              <a:rPr lang="en-US" sz="1600" dirty="0" err="1" smtClean="0">
                <a:solidFill>
                  <a:srgbClr val="0070C0"/>
                </a:solidFill>
                <a:latin typeface="+mj-lt"/>
              </a:rPr>
              <a:t>log</a:t>
            </a:r>
            <a:r>
              <a:rPr lang="en-US" sz="1100" dirty="0" err="1" smtClean="0">
                <a:solidFill>
                  <a:srgbClr val="0070C0"/>
                </a:solidFill>
                <a:latin typeface="+mj-lt"/>
              </a:rPr>
              <a:t>x</a:t>
            </a:r>
            <a:r>
              <a:rPr lang="en-US" sz="1600" dirty="0" smtClean="0">
                <a:solidFill>
                  <a:srgbClr val="0070C0"/>
                </a:solidFill>
                <a:latin typeface="+mj-lt"/>
              </a:rPr>
              <a:t> b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/>
          <a:srcRect l="47786" t="54742" r="5172" b="33473"/>
          <a:stretch/>
        </p:blipFill>
        <p:spPr>
          <a:xfrm>
            <a:off x="1894305" y="2780928"/>
            <a:ext cx="5112569" cy="720080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2411761" y="3429000"/>
            <a:ext cx="37444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dirty="0" smtClean="0">
                <a:solidFill>
                  <a:srgbClr val="0070C0"/>
                </a:solidFill>
                <a:latin typeface="+mj-lt"/>
              </a:rPr>
              <a:t>Правило</a:t>
            </a:r>
            <a:r>
              <a:rPr lang="en-US" sz="1600" dirty="0" smtClean="0">
                <a:solidFill>
                  <a:srgbClr val="0070C0"/>
                </a:solidFill>
                <a:latin typeface="+mj-lt"/>
              </a:rPr>
              <a:t>2</a:t>
            </a:r>
            <a:r>
              <a:rPr lang="uk-UA" sz="1600" dirty="0" smtClean="0">
                <a:solidFill>
                  <a:srgbClr val="0070C0"/>
                </a:solidFill>
                <a:latin typeface="+mj-lt"/>
              </a:rPr>
              <a:t>: </a:t>
            </a:r>
            <a:r>
              <a:rPr lang="en-US" sz="1600" dirty="0" err="1" smtClean="0">
                <a:solidFill>
                  <a:srgbClr val="0070C0"/>
                </a:solidFill>
                <a:latin typeface="+mj-lt"/>
              </a:rPr>
              <a:t>log</a:t>
            </a:r>
            <a:r>
              <a:rPr lang="en-US" sz="1100" dirty="0" err="1" smtClean="0">
                <a:solidFill>
                  <a:srgbClr val="0070C0"/>
                </a:solidFill>
                <a:latin typeface="+mj-lt"/>
              </a:rPr>
              <a:t>x</a:t>
            </a:r>
            <a:r>
              <a:rPr lang="en-US" sz="1600" dirty="0" smtClean="0">
                <a:solidFill>
                  <a:srgbClr val="0070C0"/>
                </a:solidFill>
                <a:latin typeface="+mj-lt"/>
              </a:rPr>
              <a:t> a</a:t>
            </a:r>
            <a:r>
              <a:rPr lang="en-US" sz="1600" baseline="30000" dirty="0" smtClean="0">
                <a:solidFill>
                  <a:srgbClr val="0070C0"/>
                </a:solidFill>
                <a:latin typeface="+mj-lt"/>
              </a:rPr>
              <a:t>y</a:t>
            </a:r>
            <a:r>
              <a:rPr lang="en-US" sz="1600" dirty="0" smtClean="0">
                <a:solidFill>
                  <a:srgbClr val="0070C0"/>
                </a:solidFill>
                <a:latin typeface="+mj-lt"/>
              </a:rPr>
              <a:t> = y· </a:t>
            </a:r>
            <a:r>
              <a:rPr lang="en-US" sz="1600" dirty="0" err="1" smtClean="0">
                <a:solidFill>
                  <a:srgbClr val="0070C0"/>
                </a:solidFill>
                <a:latin typeface="+mj-lt"/>
              </a:rPr>
              <a:t>log</a:t>
            </a:r>
            <a:r>
              <a:rPr lang="en-US" sz="1100" dirty="0" err="1" smtClean="0">
                <a:solidFill>
                  <a:srgbClr val="0070C0"/>
                </a:solidFill>
                <a:latin typeface="+mj-lt"/>
              </a:rPr>
              <a:t>x</a:t>
            </a:r>
            <a:r>
              <a:rPr lang="en-US" sz="1600" dirty="0" smtClean="0">
                <a:solidFill>
                  <a:srgbClr val="0070C0"/>
                </a:solidFill>
                <a:latin typeface="+mj-lt"/>
              </a:rPr>
              <a:t> a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475656" y="5133489"/>
            <a:ext cx="604867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dirty="0" smtClean="0">
                <a:solidFill>
                  <a:srgbClr val="0070C0"/>
                </a:solidFill>
                <a:latin typeface="+mj-lt"/>
              </a:rPr>
              <a:t>Перепишемо вираз в </a:t>
            </a:r>
            <a:r>
              <a:rPr lang="uk-UA" sz="1600" dirty="0" err="1" smtClean="0">
                <a:solidFill>
                  <a:srgbClr val="0070C0"/>
                </a:solidFill>
                <a:latin typeface="+mj-lt"/>
              </a:rPr>
              <a:t>асимптатичному</a:t>
            </a:r>
            <a:r>
              <a:rPr lang="uk-UA" sz="1600" dirty="0" smtClean="0">
                <a:solidFill>
                  <a:srgbClr val="0070C0"/>
                </a:solidFill>
                <a:latin typeface="+mj-lt"/>
              </a:rPr>
              <a:t> відношенні:</a:t>
            </a:r>
            <a:endParaRPr lang="en-US" sz="1600" dirty="0" smtClean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979712" y="5524795"/>
            <a:ext cx="51125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dirty="0">
                <a:latin typeface="+mj-lt"/>
              </a:rPr>
              <a:t>Θ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(log n) + </a:t>
            </a:r>
            <a:r>
              <a:rPr lang="el-GR" sz="2000" b="1" dirty="0">
                <a:solidFill>
                  <a:srgbClr val="FF0000"/>
                </a:solidFill>
                <a:latin typeface="+mj-lt"/>
              </a:rPr>
              <a:t>Θ</a:t>
            </a:r>
            <a:r>
              <a:rPr lang="en-US" sz="2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+mj-lt"/>
              </a:rPr>
              <a:t>(n log ((n)) </a:t>
            </a:r>
            <a:r>
              <a:rPr lang="en-US" sz="2000" dirty="0" smtClean="0">
                <a:latin typeface="+mj-lt"/>
              </a:rPr>
              <a:t>+ </a:t>
            </a:r>
            <a:r>
              <a:rPr lang="el-GR" sz="2000" dirty="0">
                <a:latin typeface="+mj-lt"/>
              </a:rPr>
              <a:t>Θ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(log ((1/n</a:t>
            </a:r>
            <a:r>
              <a:rPr lang="en-US" sz="2000" dirty="0">
                <a:latin typeface="+mj-lt"/>
              </a:rPr>
              <a:t>))</a:t>
            </a:r>
            <a:r>
              <a:rPr lang="en-US" sz="2000" dirty="0" smtClean="0">
                <a:latin typeface="+mj-lt"/>
              </a:rPr>
              <a:t> 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187624" y="5977658"/>
            <a:ext cx="69127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dirty="0" smtClean="0">
                <a:solidFill>
                  <a:srgbClr val="0070C0"/>
                </a:solidFill>
                <a:latin typeface="+mj-lt"/>
              </a:rPr>
              <a:t>Функція </a:t>
            </a:r>
            <a:r>
              <a:rPr lang="el-GR" sz="1600" dirty="0">
                <a:solidFill>
                  <a:srgbClr val="0070C0"/>
                </a:solidFill>
                <a:latin typeface="+mj-lt"/>
              </a:rPr>
              <a:t>Θ</a:t>
            </a:r>
            <a:r>
              <a:rPr lang="en-US" sz="1600" dirty="0">
                <a:solidFill>
                  <a:srgbClr val="0070C0"/>
                </a:solidFill>
                <a:latin typeface="+mj-lt"/>
              </a:rPr>
              <a:t> (n log ((n)) </a:t>
            </a:r>
            <a:r>
              <a:rPr lang="uk-UA" sz="1600" dirty="0" smtClean="0">
                <a:solidFill>
                  <a:srgbClr val="0070C0"/>
                </a:solidFill>
                <a:latin typeface="+mj-lt"/>
              </a:rPr>
              <a:t>зростає найшвидше</a:t>
            </a:r>
            <a:endParaRPr lang="en-US" sz="1600" dirty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1301" y="764704"/>
            <a:ext cx="1671139" cy="11280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Прямоугольник 21"/>
          <p:cNvSpPr/>
          <p:nvPr/>
        </p:nvSpPr>
        <p:spPr>
          <a:xfrm>
            <a:off x="7136992" y="1882271"/>
            <a:ext cx="12514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dirty="0" smtClean="0">
                <a:solidFill>
                  <a:srgbClr val="0070C0"/>
                </a:solidFill>
                <a:latin typeface="+mj-lt"/>
              </a:rPr>
              <a:t>Джеймс</a:t>
            </a:r>
          </a:p>
          <a:p>
            <a:pPr algn="ctr"/>
            <a:r>
              <a:rPr lang="uk-UA" sz="1600" dirty="0" err="1" smtClean="0">
                <a:solidFill>
                  <a:srgbClr val="0070C0"/>
                </a:solidFill>
                <a:latin typeface="+mj-lt"/>
              </a:rPr>
              <a:t>Стірлінг</a:t>
            </a:r>
            <a:endParaRPr lang="en-US" sz="1600" dirty="0">
              <a:solidFill>
                <a:srgbClr val="0070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19012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  <p:bldP spid="15" grpId="0"/>
      <p:bldP spid="18" grpId="0"/>
      <p:bldP spid="19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Прямоугольник 79"/>
          <p:cNvSpPr/>
          <p:nvPr/>
        </p:nvSpPr>
        <p:spPr>
          <a:xfrm>
            <a:off x="4885677" y="-56420"/>
            <a:ext cx="3065262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1900" b="1" dirty="0" smtClean="0">
                <a:solidFill>
                  <a:schemeClr val="lt1"/>
                </a:solidFill>
                <a:latin typeface="+mn-lt"/>
              </a:rPr>
              <a:t>Нижня оцінка </a:t>
            </a:r>
          </a:p>
          <a:p>
            <a:pPr algn="ctr"/>
            <a:r>
              <a:rPr lang="uk-UA" sz="1900" b="1" dirty="0" smtClean="0">
                <a:solidFill>
                  <a:schemeClr val="lt1"/>
                </a:solidFill>
                <a:latin typeface="+mn-lt"/>
              </a:rPr>
              <a:t>алгоритмів сортування</a:t>
            </a:r>
            <a:endParaRPr lang="uk-UA" sz="19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043608" y="458959"/>
            <a:ext cx="25922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latin typeface="+mj-lt"/>
              </a:rPr>
              <a:t>h ≥ </a:t>
            </a:r>
            <a:r>
              <a:rPr lang="el-GR" sz="2000" dirty="0" smtClean="0">
                <a:latin typeface="+mj-lt"/>
              </a:rPr>
              <a:t>Θ</a:t>
            </a:r>
            <a:r>
              <a:rPr lang="en-US" sz="2000" dirty="0" smtClean="0">
                <a:latin typeface="+mj-lt"/>
              </a:rPr>
              <a:t> (n log ((n)) </a:t>
            </a:r>
            <a:r>
              <a:rPr lang="en-US" sz="2000" dirty="0">
                <a:latin typeface="+mj-lt"/>
              </a:rPr>
              <a:t>→ </a:t>
            </a:r>
            <a:r>
              <a:rPr lang="en-US" sz="2000" dirty="0">
                <a:solidFill>
                  <a:srgbClr val="0070C0"/>
                </a:solidFill>
                <a:latin typeface="+mj-lt"/>
              </a:rPr>
              <a:t>h ≥ </a:t>
            </a:r>
            <a:r>
              <a:rPr lang="el-GR" sz="2000" dirty="0">
                <a:solidFill>
                  <a:srgbClr val="0070C0"/>
                </a:solidFill>
                <a:latin typeface="+mj-lt"/>
              </a:rPr>
              <a:t>Ω</a:t>
            </a:r>
            <a:r>
              <a:rPr lang="en-US" sz="2000" dirty="0">
                <a:solidFill>
                  <a:srgbClr val="0070C0"/>
                </a:solidFill>
                <a:latin typeface="+mj-lt"/>
              </a:rPr>
              <a:t> (n log ((n</a:t>
            </a:r>
            <a:r>
              <a:rPr lang="en-US" sz="2000" dirty="0" smtClean="0">
                <a:solidFill>
                  <a:srgbClr val="0070C0"/>
                </a:solidFill>
                <a:latin typeface="+mj-lt"/>
              </a:rPr>
              <a:t>)</a:t>
            </a:r>
            <a:r>
              <a:rPr lang="uk-UA" sz="2000" dirty="0" smtClean="0">
                <a:solidFill>
                  <a:srgbClr val="0070C0"/>
                </a:solidFill>
                <a:latin typeface="+mj-lt"/>
              </a:rPr>
              <a:t>)</a:t>
            </a:r>
            <a:endParaRPr lang="en-US" sz="2000" dirty="0">
              <a:latin typeface="+mj-lt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55575" y="1196752"/>
            <a:ext cx="770485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i="1" dirty="0" smtClean="0">
                <a:solidFill>
                  <a:srgbClr val="FF0000"/>
                </a:solidFill>
                <a:latin typeface="+mj-lt"/>
              </a:rPr>
              <a:t>Що ми отримали?</a:t>
            </a:r>
          </a:p>
          <a:p>
            <a:pPr algn="just"/>
            <a:r>
              <a:rPr lang="uk-UA" i="1" dirty="0" smtClean="0">
                <a:latin typeface="+mj-lt"/>
              </a:rPr>
              <a:t>Встановили, що висота дерева прийняття рішень для сортування за допомогою порівняння двох елементів є </a:t>
            </a:r>
            <a:r>
              <a:rPr lang="uk-UA" b="1" i="1" dirty="0" smtClean="0">
                <a:latin typeface="+mj-lt"/>
              </a:rPr>
              <a:t>мінімум </a:t>
            </a:r>
            <a:r>
              <a:rPr lang="en-US" b="1" i="1" dirty="0">
                <a:latin typeface="+mj-lt"/>
              </a:rPr>
              <a:t>n log </a:t>
            </a:r>
            <a:r>
              <a:rPr lang="en-US" b="1" i="1" dirty="0" smtClean="0">
                <a:latin typeface="+mj-lt"/>
              </a:rPr>
              <a:t>n</a:t>
            </a:r>
            <a:endParaRPr lang="uk-UA" b="1" i="1" dirty="0" smtClean="0">
              <a:latin typeface="+mj-lt"/>
            </a:endParaRPr>
          </a:p>
          <a:p>
            <a:pPr algn="just"/>
            <a:endParaRPr lang="uk-UA" sz="1200" i="1" dirty="0">
              <a:latin typeface="+mj-lt"/>
            </a:endParaRPr>
          </a:p>
          <a:p>
            <a:pPr algn="just"/>
            <a:r>
              <a:rPr lang="uk-UA" i="1" dirty="0" smtClean="0">
                <a:solidFill>
                  <a:srgbClr val="FF0000"/>
                </a:solidFill>
                <a:latin typeface="+mj-lt"/>
              </a:rPr>
              <a:t>Що це означає?</a:t>
            </a:r>
          </a:p>
          <a:p>
            <a:pPr algn="just"/>
            <a:r>
              <a:rPr lang="uk-UA" i="1" dirty="0" smtClean="0">
                <a:latin typeface="+mj-lt"/>
              </a:rPr>
              <a:t>Для будь-якого алгоритму сортування, який заснований на порівняннях, сортування масиву у найгіршому випадку виконуватиметься </a:t>
            </a:r>
            <a:r>
              <a:rPr lang="uk-UA" i="1" dirty="0" smtClean="0">
                <a:latin typeface="+mj-lt"/>
              </a:rPr>
              <a:t>щонайшвидше </a:t>
            </a:r>
            <a:r>
              <a:rPr lang="en-US" b="1" i="1" dirty="0">
                <a:latin typeface="+mj-lt"/>
              </a:rPr>
              <a:t>n log </a:t>
            </a:r>
            <a:r>
              <a:rPr lang="en-US" b="1" i="1" dirty="0" smtClean="0">
                <a:latin typeface="+mj-lt"/>
              </a:rPr>
              <a:t>n</a:t>
            </a:r>
            <a:r>
              <a:rPr lang="uk-UA" b="1" i="1" dirty="0" smtClean="0">
                <a:latin typeface="+mj-lt"/>
              </a:rPr>
              <a:t> операцій</a:t>
            </a:r>
          </a:p>
          <a:p>
            <a:pPr algn="just"/>
            <a:endParaRPr lang="uk-UA" sz="1200" i="1" dirty="0">
              <a:latin typeface="+mj-lt"/>
            </a:endParaRPr>
          </a:p>
          <a:p>
            <a:pPr algn="just"/>
            <a:r>
              <a:rPr lang="uk-UA" i="1" dirty="0" smtClean="0">
                <a:solidFill>
                  <a:srgbClr val="FF0000"/>
                </a:solidFill>
                <a:latin typeface="+mj-lt"/>
              </a:rPr>
              <a:t>Висновок: </a:t>
            </a:r>
            <a:r>
              <a:rPr lang="uk-UA" i="1" dirty="0" smtClean="0">
                <a:latin typeface="+mj-lt"/>
              </a:rPr>
              <a:t>алгоритми, які засновані на попарному порівнянні НЕ МОЖУТЬ працювати швидше ніж </a:t>
            </a:r>
            <a:r>
              <a:rPr lang="en-US" b="1" i="1" dirty="0">
                <a:latin typeface="+mj-lt"/>
              </a:rPr>
              <a:t>n log </a:t>
            </a:r>
            <a:r>
              <a:rPr lang="en-US" b="1" i="1" dirty="0" smtClean="0">
                <a:latin typeface="+mj-lt"/>
              </a:rPr>
              <a:t>n</a:t>
            </a:r>
            <a:endParaRPr lang="uk-UA" b="1" i="1" dirty="0">
              <a:latin typeface="+mj-lt"/>
            </a:endParaRPr>
          </a:p>
          <a:p>
            <a:pPr algn="just"/>
            <a:r>
              <a:rPr lang="uk-UA" b="1" i="1" dirty="0" smtClean="0">
                <a:latin typeface="+mj-lt"/>
              </a:rPr>
              <a:t>Це не говорить про те, що швидших алгоритмів не існує! Існують, але без використання порівнянь елементів</a:t>
            </a:r>
            <a:endParaRPr lang="uk-UA" i="1" dirty="0" smtClean="0"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2088" y="4941168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uk-UA" sz="1600" i="1" dirty="0">
                <a:latin typeface="+mj-lt"/>
              </a:rPr>
              <a:t>Примітка: Відомо, що </a:t>
            </a:r>
            <a:r>
              <a:rPr lang="en-US" sz="1600" i="1" dirty="0" err="1">
                <a:latin typeface="+mj-lt"/>
              </a:rPr>
              <a:t>MergeSort</a:t>
            </a:r>
            <a:r>
              <a:rPr lang="uk-UA" sz="1600" i="1" dirty="0">
                <a:latin typeface="+mj-lt"/>
              </a:rPr>
              <a:t> має </a:t>
            </a:r>
            <a:r>
              <a:rPr lang="en-US" sz="1600" i="1" dirty="0">
                <a:latin typeface="+mj-lt"/>
              </a:rPr>
              <a:t>O(n log n)</a:t>
            </a:r>
            <a:r>
              <a:rPr lang="uk-UA" sz="1600" i="1" dirty="0">
                <a:latin typeface="+mj-lt"/>
              </a:rPr>
              <a:t>, а отже верхня і нижня межа співпадають і це говорить про те, що даний алгоритм є </a:t>
            </a:r>
            <a:r>
              <a:rPr lang="uk-UA" sz="1600" i="1" dirty="0" err="1">
                <a:latin typeface="+mj-lt"/>
              </a:rPr>
              <a:t>асимптотично</a:t>
            </a:r>
            <a:r>
              <a:rPr lang="uk-UA" sz="1600" i="1" dirty="0">
                <a:latin typeface="+mj-lt"/>
              </a:rPr>
              <a:t> оптимальним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5796136" y="4736182"/>
            <a:ext cx="0" cy="15284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5652120" y="6165304"/>
            <a:ext cx="273630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олилиния 22"/>
          <p:cNvSpPr/>
          <p:nvPr/>
        </p:nvSpPr>
        <p:spPr>
          <a:xfrm>
            <a:off x="5806440" y="5280660"/>
            <a:ext cx="2476500" cy="883920"/>
          </a:xfrm>
          <a:custGeom>
            <a:avLst/>
            <a:gdLst>
              <a:gd name="connsiteX0" fmla="*/ 0 w 2476500"/>
              <a:gd name="connsiteY0" fmla="*/ 883920 h 883920"/>
              <a:gd name="connsiteX1" fmla="*/ 1036320 w 2476500"/>
              <a:gd name="connsiteY1" fmla="*/ 723900 h 883920"/>
              <a:gd name="connsiteX2" fmla="*/ 1965960 w 2476500"/>
              <a:gd name="connsiteY2" fmla="*/ 396240 h 883920"/>
              <a:gd name="connsiteX3" fmla="*/ 2476500 w 2476500"/>
              <a:gd name="connsiteY3" fmla="*/ 0 h 883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76500" h="883920">
                <a:moveTo>
                  <a:pt x="0" y="883920"/>
                </a:moveTo>
                <a:cubicBezTo>
                  <a:pt x="354330" y="844550"/>
                  <a:pt x="708660" y="805180"/>
                  <a:pt x="1036320" y="723900"/>
                </a:cubicBezTo>
                <a:cubicBezTo>
                  <a:pt x="1363980" y="642620"/>
                  <a:pt x="1725930" y="516890"/>
                  <a:pt x="1965960" y="396240"/>
                </a:cubicBezTo>
                <a:cubicBezTo>
                  <a:pt x="2205990" y="275590"/>
                  <a:pt x="2341245" y="137795"/>
                  <a:pt x="247650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Полилиния 24"/>
          <p:cNvSpPr/>
          <p:nvPr/>
        </p:nvSpPr>
        <p:spPr>
          <a:xfrm>
            <a:off x="5783580" y="4693920"/>
            <a:ext cx="2011680" cy="1455420"/>
          </a:xfrm>
          <a:custGeom>
            <a:avLst/>
            <a:gdLst>
              <a:gd name="connsiteX0" fmla="*/ 0 w 2011680"/>
              <a:gd name="connsiteY0" fmla="*/ 1455420 h 1455420"/>
              <a:gd name="connsiteX1" fmla="*/ 1082040 w 2011680"/>
              <a:gd name="connsiteY1" fmla="*/ 845820 h 1455420"/>
              <a:gd name="connsiteX2" fmla="*/ 1668780 w 2011680"/>
              <a:gd name="connsiteY2" fmla="*/ 396240 h 1455420"/>
              <a:gd name="connsiteX3" fmla="*/ 2011680 w 2011680"/>
              <a:gd name="connsiteY3" fmla="*/ 0 h 1455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11680" h="1455420">
                <a:moveTo>
                  <a:pt x="0" y="1455420"/>
                </a:moveTo>
                <a:cubicBezTo>
                  <a:pt x="401955" y="1238885"/>
                  <a:pt x="803910" y="1022350"/>
                  <a:pt x="1082040" y="845820"/>
                </a:cubicBezTo>
                <a:cubicBezTo>
                  <a:pt x="1360170" y="669290"/>
                  <a:pt x="1513840" y="537210"/>
                  <a:pt x="1668780" y="396240"/>
                </a:cubicBezTo>
                <a:cubicBezTo>
                  <a:pt x="1823720" y="255270"/>
                  <a:pt x="1917700" y="127635"/>
                  <a:pt x="201168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6" name="Прямоугольник 25"/>
          <p:cNvSpPr/>
          <p:nvPr/>
        </p:nvSpPr>
        <p:spPr>
          <a:xfrm>
            <a:off x="5841476" y="4995679"/>
            <a:ext cx="240642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i="1" dirty="0" smtClean="0">
                <a:latin typeface="+mj-lt"/>
              </a:rPr>
              <a:t>O</a:t>
            </a:r>
            <a:r>
              <a:rPr lang="uk-UA" sz="1200" i="1" dirty="0" smtClean="0">
                <a:latin typeface="+mj-lt"/>
              </a:rPr>
              <a:t> (найбільша к-ть порівнянь)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6251045" y="5812272"/>
            <a:ext cx="243528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200" i="1" dirty="0" smtClean="0">
                <a:latin typeface="+mj-lt"/>
              </a:rPr>
              <a:t>Ω</a:t>
            </a:r>
            <a:r>
              <a:rPr lang="uk-UA" sz="1200" i="1" dirty="0" smtClean="0">
                <a:latin typeface="+mj-lt"/>
              </a:rPr>
              <a:t> (найменша к-ть порівнянь)</a:t>
            </a:r>
          </a:p>
        </p:txBody>
      </p:sp>
    </p:spTree>
    <p:extLst>
      <p:ext uri="{BB962C8B-B14F-4D97-AF65-F5344CB8AC3E}">
        <p14:creationId xmlns:p14="http://schemas.microsoft.com/office/powerpoint/2010/main" val="3760561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3" grpId="0" animBg="1"/>
      <p:bldP spid="25" grpId="0" animBg="1"/>
      <p:bldP spid="26" grpId="0"/>
      <p:bldP spid="2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/>
          <p:nvPr/>
        </p:nvSpPr>
        <p:spPr>
          <a:xfrm>
            <a:off x="755576" y="2420888"/>
            <a:ext cx="770485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</a:rPr>
              <a:t>Далі розглянемо 2 алгоритми, робота яких не заснована на попарному порівнянні елементів та які працюють швидше ніж </a:t>
            </a:r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n </a:t>
            </a:r>
            <a:r>
              <a:rPr lang="en-US" sz="2000" dirty="0">
                <a:solidFill>
                  <a:srgbClr val="FF0000"/>
                </a:solidFill>
                <a:latin typeface="+mj-lt"/>
              </a:rPr>
              <a:t>log </a:t>
            </a:r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n</a:t>
            </a:r>
            <a:r>
              <a:rPr lang="uk-UA" sz="2000" dirty="0" smtClean="0">
                <a:latin typeface="+mj-lt"/>
              </a:rPr>
              <a:t>.</a:t>
            </a: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uk-UA" sz="2000" dirty="0" smtClean="0">
                <a:latin typeface="+mj-lt"/>
              </a:rPr>
              <a:t>Їх відносять до </a:t>
            </a:r>
            <a:r>
              <a:rPr lang="uk-UA" sz="2000" dirty="0" smtClean="0">
                <a:latin typeface="+mj-lt"/>
              </a:rPr>
              <a:t>класу </a:t>
            </a:r>
            <a:r>
              <a:rPr lang="uk-UA" sz="2000" dirty="0" smtClean="0">
                <a:latin typeface="+mj-lt"/>
              </a:rPr>
              <a:t>лінійних. </a:t>
            </a:r>
            <a:r>
              <a:rPr lang="uk-UA" sz="2000" dirty="0" smtClean="0">
                <a:solidFill>
                  <a:srgbClr val="FF0000"/>
                </a:solidFill>
                <a:latin typeface="+mj-lt"/>
              </a:rPr>
              <a:t>Як гадаєте чому?</a:t>
            </a:r>
          </a:p>
        </p:txBody>
      </p:sp>
    </p:spTree>
    <p:extLst>
      <p:ext uri="{BB962C8B-B14F-4D97-AF65-F5344CB8AC3E}">
        <p14:creationId xmlns:p14="http://schemas.microsoft.com/office/powerpoint/2010/main" val="1444888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115616" y="2780928"/>
            <a:ext cx="6777317" cy="648072"/>
          </a:xfrm>
        </p:spPr>
        <p:txBody>
          <a:bodyPr>
            <a:normAutofit/>
          </a:bodyPr>
          <a:lstStyle/>
          <a:p>
            <a:pPr marL="68580" indent="0" algn="ctr">
              <a:buNone/>
            </a:pPr>
            <a:r>
              <a:rPr lang="ru-RU" altLang="ru-RU" b="1" dirty="0" smtClean="0"/>
              <a:t>2.</a:t>
            </a:r>
            <a:r>
              <a:rPr lang="uk-UA" b="1" dirty="0" smtClean="0"/>
              <a:t> </a:t>
            </a:r>
            <a:r>
              <a:rPr lang="ru-RU" b="1" dirty="0" err="1"/>
              <a:t>Сортування</a:t>
            </a:r>
            <a:r>
              <a:rPr lang="ru-RU" b="1" dirty="0"/>
              <a:t> </a:t>
            </a:r>
            <a:r>
              <a:rPr lang="ru-RU" b="1" dirty="0" err="1"/>
              <a:t>підрахунком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1346547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508104" y="91951"/>
            <a:ext cx="1763624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900" b="1" dirty="0" smtClean="0">
                <a:solidFill>
                  <a:schemeClr val="lt1"/>
                </a:solidFill>
                <a:latin typeface="+mn-lt"/>
              </a:rPr>
              <a:t>Counting Sort</a:t>
            </a:r>
            <a:endParaRPr lang="uk-UA" sz="19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07818" y="1117194"/>
            <a:ext cx="71287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i="1" dirty="0">
                <a:latin typeface="+mj-lt"/>
              </a:rPr>
              <a:t>Вхід: </a:t>
            </a:r>
            <a:r>
              <a:rPr lang="en-US" sz="2000" dirty="0" smtClean="0">
                <a:latin typeface="+mj-lt"/>
              </a:rPr>
              <a:t>A = &lt;a</a:t>
            </a:r>
            <a:r>
              <a:rPr lang="en-US" sz="2000" baseline="-25000" dirty="0" smtClean="0">
                <a:latin typeface="+mj-lt"/>
              </a:rPr>
              <a:t>1</a:t>
            </a:r>
            <a:r>
              <a:rPr lang="en-US" sz="2000" dirty="0">
                <a:latin typeface="+mj-lt"/>
              </a:rPr>
              <a:t>, a</a:t>
            </a:r>
            <a:r>
              <a:rPr lang="en-US" sz="2000" baseline="-25000" dirty="0">
                <a:latin typeface="+mj-lt"/>
              </a:rPr>
              <a:t>2</a:t>
            </a:r>
            <a:r>
              <a:rPr lang="en-US" sz="2000" dirty="0">
                <a:latin typeface="+mj-lt"/>
              </a:rPr>
              <a:t>, …, a</a:t>
            </a:r>
            <a:r>
              <a:rPr lang="en-US" sz="2000" baseline="-25000" dirty="0">
                <a:latin typeface="+mj-lt"/>
              </a:rPr>
              <a:t>n</a:t>
            </a:r>
            <a:r>
              <a:rPr lang="en-US" sz="2000" dirty="0" smtClean="0">
                <a:latin typeface="+mj-lt"/>
              </a:rPr>
              <a:t>&gt;,</a:t>
            </a:r>
            <a:r>
              <a:rPr lang="uk-UA" sz="2000" dirty="0" smtClean="0">
                <a:latin typeface="+mj-lt"/>
              </a:rPr>
              <a:t> де 0 ≤ </a:t>
            </a:r>
            <a:r>
              <a:rPr lang="en-US" sz="2000" dirty="0" smtClean="0">
                <a:latin typeface="+mj-lt"/>
              </a:rPr>
              <a:t>a</a:t>
            </a:r>
            <a:r>
              <a:rPr lang="uk-UA" sz="2000" baseline="-25000" dirty="0" smtClean="0">
                <a:latin typeface="+mj-lt"/>
              </a:rPr>
              <a:t>і </a:t>
            </a:r>
            <a:r>
              <a:rPr lang="en-US" sz="2000" dirty="0" smtClean="0">
                <a:latin typeface="+mj-lt"/>
              </a:rPr>
              <a:t>≤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k</a:t>
            </a:r>
            <a:endParaRPr lang="uk-UA" sz="2000" dirty="0" smtClean="0">
              <a:latin typeface="+mj-lt"/>
            </a:endParaRPr>
          </a:p>
          <a:p>
            <a:pPr algn="just"/>
            <a:r>
              <a:rPr lang="uk-UA" sz="2000" b="1" i="1" dirty="0" smtClean="0">
                <a:latin typeface="+mj-lt"/>
              </a:rPr>
              <a:t>Вихід</a:t>
            </a:r>
            <a:r>
              <a:rPr lang="uk-UA" sz="2000" b="1" i="1" dirty="0">
                <a:latin typeface="+mj-lt"/>
              </a:rPr>
              <a:t>: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A</a:t>
            </a:r>
            <a:r>
              <a:rPr lang="en-US" sz="2000" dirty="0">
                <a:latin typeface="+mj-lt"/>
              </a:rPr>
              <a:t>’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= </a:t>
            </a:r>
            <a:r>
              <a:rPr lang="en-US" sz="2000" dirty="0" smtClean="0">
                <a:latin typeface="+mj-lt"/>
              </a:rPr>
              <a:t>&lt;</a:t>
            </a:r>
            <a:r>
              <a:rPr lang="en-US" sz="2000" dirty="0">
                <a:latin typeface="+mj-lt"/>
              </a:rPr>
              <a:t>a’</a:t>
            </a:r>
            <a:r>
              <a:rPr lang="en-US" sz="2000" baseline="-25000" dirty="0">
                <a:latin typeface="+mj-lt"/>
              </a:rPr>
              <a:t>1</a:t>
            </a:r>
            <a:r>
              <a:rPr lang="en-US" sz="2000" dirty="0">
                <a:latin typeface="+mj-lt"/>
              </a:rPr>
              <a:t>, a’</a:t>
            </a:r>
            <a:r>
              <a:rPr lang="en-US" sz="2000" baseline="-25000" dirty="0">
                <a:latin typeface="+mj-lt"/>
              </a:rPr>
              <a:t>2</a:t>
            </a:r>
            <a:r>
              <a:rPr lang="en-US" sz="2000" dirty="0">
                <a:latin typeface="+mj-lt"/>
              </a:rPr>
              <a:t>, …, </a:t>
            </a:r>
            <a:r>
              <a:rPr lang="en-US" sz="2000" dirty="0" err="1">
                <a:latin typeface="+mj-lt"/>
              </a:rPr>
              <a:t>a’</a:t>
            </a:r>
            <a:r>
              <a:rPr lang="en-US" sz="2000" baseline="-25000" dirty="0" err="1">
                <a:latin typeface="+mj-lt"/>
              </a:rPr>
              <a:t>n</a:t>
            </a:r>
            <a:r>
              <a:rPr lang="en-US" sz="2000" dirty="0">
                <a:latin typeface="+mj-lt"/>
              </a:rPr>
              <a:t>&gt;</a:t>
            </a:r>
            <a:r>
              <a:rPr lang="uk-UA" sz="2000" dirty="0">
                <a:latin typeface="+mj-lt"/>
              </a:rPr>
              <a:t> за умови </a:t>
            </a:r>
            <a:r>
              <a:rPr lang="en-US" sz="2000" dirty="0">
                <a:latin typeface="+mj-lt"/>
              </a:rPr>
              <a:t>a’</a:t>
            </a:r>
            <a:r>
              <a:rPr lang="en-US" sz="2000" baseline="-25000" dirty="0">
                <a:latin typeface="+mj-lt"/>
              </a:rPr>
              <a:t>1</a:t>
            </a:r>
            <a:r>
              <a:rPr lang="en-US" sz="2000" dirty="0">
                <a:latin typeface="+mj-lt"/>
              </a:rPr>
              <a:t>≤ a’</a:t>
            </a:r>
            <a:r>
              <a:rPr lang="en-US" sz="2000" baseline="-25000" dirty="0">
                <a:latin typeface="+mj-lt"/>
              </a:rPr>
              <a:t>2</a:t>
            </a:r>
            <a:r>
              <a:rPr lang="en-US" sz="2000" dirty="0">
                <a:latin typeface="+mj-lt"/>
              </a:rPr>
              <a:t>≤…≤ </a:t>
            </a:r>
            <a:r>
              <a:rPr lang="en-US" sz="2000" dirty="0" err="1">
                <a:latin typeface="+mj-lt"/>
              </a:rPr>
              <a:t>a’</a:t>
            </a:r>
            <a:r>
              <a:rPr lang="en-US" sz="2000" baseline="-25000" dirty="0" err="1">
                <a:latin typeface="+mj-lt"/>
              </a:rPr>
              <a:t>n</a:t>
            </a:r>
            <a:endParaRPr lang="uk-UA" sz="2000" dirty="0"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07818" y="2125306"/>
            <a:ext cx="712879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i="1" dirty="0" smtClean="0">
                <a:solidFill>
                  <a:srgbClr val="FF0000"/>
                </a:solidFill>
                <a:latin typeface="+mj-lt"/>
              </a:rPr>
              <a:t>Основна ідея: </a:t>
            </a:r>
            <a:r>
              <a:rPr lang="uk-UA" sz="2000" dirty="0" smtClean="0">
                <a:solidFill>
                  <a:srgbClr val="FF0000"/>
                </a:solidFill>
                <a:latin typeface="+mj-lt"/>
              </a:rPr>
              <a:t>щоб визначити позицію елемента </a:t>
            </a:r>
            <a:r>
              <a:rPr lang="en-US" sz="2000" b="1" i="1" dirty="0">
                <a:solidFill>
                  <a:srgbClr val="FF0000"/>
                </a:solidFill>
                <a:latin typeface="+mj-lt"/>
              </a:rPr>
              <a:t>a</a:t>
            </a:r>
            <a:r>
              <a:rPr lang="uk-UA" sz="2000" b="1" i="1" baseline="-25000" dirty="0">
                <a:solidFill>
                  <a:srgbClr val="FF0000"/>
                </a:solidFill>
                <a:latin typeface="+mj-lt"/>
              </a:rPr>
              <a:t>і</a:t>
            </a:r>
            <a:r>
              <a:rPr lang="uk-UA" sz="2000" baseline="-25000" dirty="0">
                <a:solidFill>
                  <a:srgbClr val="FF0000"/>
                </a:solidFill>
                <a:latin typeface="+mj-lt"/>
              </a:rPr>
              <a:t> </a:t>
            </a:r>
            <a:r>
              <a:rPr lang="uk-UA" sz="2000" dirty="0" smtClean="0">
                <a:solidFill>
                  <a:srgbClr val="FF0000"/>
                </a:solidFill>
                <a:latin typeface="+mj-lt"/>
              </a:rPr>
              <a:t>у вихідному масиві </a:t>
            </a:r>
            <a:r>
              <a:rPr lang="en-US" sz="2000" dirty="0">
                <a:solidFill>
                  <a:srgbClr val="FF0000"/>
                </a:solidFill>
                <a:latin typeface="+mj-lt"/>
              </a:rPr>
              <a:t>A</a:t>
            </a:r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’</a:t>
            </a:r>
            <a:r>
              <a:rPr lang="uk-UA" sz="2000" dirty="0" smtClean="0">
                <a:solidFill>
                  <a:srgbClr val="FF0000"/>
                </a:solidFill>
                <a:latin typeface="+mj-lt"/>
              </a:rPr>
              <a:t>, необхідно знати кількість елементів, які менші за </a:t>
            </a:r>
            <a:r>
              <a:rPr lang="en-US" sz="2000" b="1" i="1" dirty="0">
                <a:solidFill>
                  <a:srgbClr val="FF0000"/>
                </a:solidFill>
                <a:latin typeface="+mj-lt"/>
              </a:rPr>
              <a:t>a</a:t>
            </a:r>
            <a:r>
              <a:rPr lang="uk-UA" sz="2000" b="1" i="1" baseline="-25000" dirty="0">
                <a:solidFill>
                  <a:srgbClr val="FF0000"/>
                </a:solidFill>
                <a:latin typeface="+mj-lt"/>
              </a:rPr>
              <a:t>і</a:t>
            </a:r>
            <a:endParaRPr lang="uk-UA" sz="2000" b="1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15571" y="3349442"/>
            <a:ext cx="71287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solidFill>
                  <a:srgbClr val="0070C0"/>
                </a:solidFill>
                <a:latin typeface="+mj-lt"/>
              </a:rPr>
              <a:t>Якщо є </a:t>
            </a:r>
            <a:r>
              <a:rPr lang="uk-UA" sz="2000" b="1" i="1" dirty="0" smtClean="0">
                <a:solidFill>
                  <a:srgbClr val="0070C0"/>
                </a:solidFill>
                <a:latin typeface="+mj-lt"/>
              </a:rPr>
              <a:t>х</a:t>
            </a:r>
            <a:r>
              <a:rPr lang="uk-UA" sz="2000" dirty="0" smtClean="0">
                <a:solidFill>
                  <a:srgbClr val="0070C0"/>
                </a:solidFill>
                <a:latin typeface="+mj-lt"/>
              </a:rPr>
              <a:t> елементів менших за </a:t>
            </a:r>
            <a:r>
              <a:rPr lang="en-US" sz="2000" b="1" i="1" dirty="0">
                <a:solidFill>
                  <a:srgbClr val="0070C0"/>
                </a:solidFill>
                <a:latin typeface="+mj-lt"/>
              </a:rPr>
              <a:t>a</a:t>
            </a:r>
            <a:r>
              <a:rPr lang="uk-UA" sz="2000" b="1" i="1" baseline="-25000" dirty="0" smtClean="0">
                <a:solidFill>
                  <a:srgbClr val="0070C0"/>
                </a:solidFill>
                <a:latin typeface="+mj-lt"/>
              </a:rPr>
              <a:t>і</a:t>
            </a:r>
            <a:r>
              <a:rPr lang="uk-UA" sz="2000" dirty="0" smtClean="0">
                <a:solidFill>
                  <a:srgbClr val="0070C0"/>
                </a:solidFill>
                <a:latin typeface="+mj-lt"/>
              </a:rPr>
              <a:t>, то позиція </a:t>
            </a:r>
            <a:r>
              <a:rPr lang="en-US" sz="2000" b="1" i="1" dirty="0">
                <a:solidFill>
                  <a:srgbClr val="0070C0"/>
                </a:solidFill>
                <a:latin typeface="+mj-lt"/>
              </a:rPr>
              <a:t>a</a:t>
            </a:r>
            <a:r>
              <a:rPr lang="uk-UA" sz="2000" b="1" i="1" baseline="-25000" dirty="0">
                <a:solidFill>
                  <a:srgbClr val="0070C0"/>
                </a:solidFill>
                <a:latin typeface="+mj-lt"/>
              </a:rPr>
              <a:t>і</a:t>
            </a:r>
            <a:r>
              <a:rPr lang="uk-UA" sz="2000" baseline="-25000" dirty="0">
                <a:solidFill>
                  <a:srgbClr val="0070C0"/>
                </a:solidFill>
                <a:latin typeface="+mj-lt"/>
              </a:rPr>
              <a:t> </a:t>
            </a:r>
            <a:r>
              <a:rPr lang="uk-UA" sz="2000" dirty="0" smtClean="0">
                <a:solidFill>
                  <a:srgbClr val="0070C0"/>
                </a:solidFill>
                <a:latin typeface="+mj-lt"/>
              </a:rPr>
              <a:t>у вихідному масиві  </a:t>
            </a:r>
            <a:r>
              <a:rPr lang="uk-UA" sz="2000" b="1" i="1" dirty="0" smtClean="0">
                <a:solidFill>
                  <a:srgbClr val="0070C0"/>
                </a:solidFill>
                <a:latin typeface="+mj-lt"/>
              </a:rPr>
              <a:t>х+1</a:t>
            </a:r>
            <a:endParaRPr lang="uk-UA" sz="2000" b="1" i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43608" y="4265801"/>
            <a:ext cx="71287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i="1" dirty="0" smtClean="0">
                <a:solidFill>
                  <a:srgbClr val="FF0000"/>
                </a:solidFill>
                <a:latin typeface="+mj-lt"/>
              </a:rPr>
              <a:t>Важливо! </a:t>
            </a:r>
            <a:r>
              <a:rPr lang="uk-UA" sz="2000" i="1" dirty="0" smtClean="0">
                <a:solidFill>
                  <a:srgbClr val="FF0000"/>
                </a:solidFill>
                <a:latin typeface="+mj-lt"/>
              </a:rPr>
              <a:t>Визначення менших елементів за елемент </a:t>
            </a:r>
            <a:r>
              <a:rPr lang="en-US" sz="2000" i="1" dirty="0">
                <a:solidFill>
                  <a:srgbClr val="FF0000"/>
                </a:solidFill>
                <a:latin typeface="+mj-lt"/>
              </a:rPr>
              <a:t>a</a:t>
            </a:r>
            <a:r>
              <a:rPr lang="uk-UA" sz="2000" i="1" baseline="-25000" dirty="0">
                <a:solidFill>
                  <a:srgbClr val="FF0000"/>
                </a:solidFill>
                <a:latin typeface="+mj-lt"/>
              </a:rPr>
              <a:t>і </a:t>
            </a:r>
            <a:r>
              <a:rPr lang="uk-UA" sz="2000" i="1" dirty="0" smtClean="0">
                <a:solidFill>
                  <a:srgbClr val="FF0000"/>
                </a:solidFill>
                <a:latin typeface="+mj-lt"/>
              </a:rPr>
              <a:t>  має проводитись без порівнянь </a:t>
            </a:r>
          </a:p>
          <a:p>
            <a:pPr algn="just"/>
            <a:r>
              <a:rPr lang="uk-UA" sz="2000" i="1" dirty="0" smtClean="0">
                <a:latin typeface="+mj-lt"/>
              </a:rPr>
              <a:t>Даний алгоритм використовує великий обсяг додаткової пам'яті </a:t>
            </a:r>
            <a:endParaRPr lang="uk-UA" sz="20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5670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Прямоугольник 54"/>
          <p:cNvSpPr/>
          <p:nvPr/>
        </p:nvSpPr>
        <p:spPr>
          <a:xfrm>
            <a:off x="6123355" y="2492320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6476815" y="2492320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57" name="Прямоугольник 56"/>
          <p:cNvSpPr/>
          <p:nvPr/>
        </p:nvSpPr>
        <p:spPr>
          <a:xfrm>
            <a:off x="6819625" y="2492318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7167933" y="2492318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7518390" y="2492318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endParaRPr lang="uk-UA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7866404" y="2492318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endParaRPr lang="uk-UA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6140970" y="1228690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6494430" y="1228690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6837240" y="1228688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7185548" y="1228688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7536005" y="1228688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endParaRPr lang="uk-UA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7884019" y="1228688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endParaRPr lang="uk-UA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508104" y="91951"/>
            <a:ext cx="1763624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900" b="1" dirty="0" smtClean="0">
                <a:solidFill>
                  <a:schemeClr val="lt1"/>
                </a:solidFill>
                <a:latin typeface="+mn-lt"/>
              </a:rPr>
              <a:t>Counting Sort</a:t>
            </a:r>
            <a:endParaRPr lang="uk-UA" sz="19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70630" y="1228690"/>
            <a:ext cx="480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+mj-lt"/>
                <a:cs typeface="Consolas" pitchFamily="49" charset="0"/>
              </a:rPr>
              <a:t>А</a:t>
            </a:r>
            <a:r>
              <a:rPr lang="uk-UA" sz="2000" dirty="0" smtClean="0">
                <a:latin typeface="+mj-lt"/>
                <a:cs typeface="Consolas" pitchFamily="49" charset="0"/>
              </a:rPr>
              <a:t>: 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26072" y="1246114"/>
            <a:ext cx="348308" cy="360042"/>
          </a:xfrm>
          <a:prstGeom prst="rect">
            <a:avLst/>
          </a:prstGeom>
          <a:solidFill>
            <a:srgbClr val="C0000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679532" y="1246114"/>
            <a:ext cx="348308" cy="360042"/>
          </a:xfrm>
          <a:prstGeom prst="rect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5</a:t>
            </a:r>
            <a:endParaRPr lang="uk-UA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022342" y="1246112"/>
            <a:ext cx="348308" cy="360042"/>
          </a:xfrm>
          <a:prstGeom prst="rect">
            <a:avLst/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3</a:t>
            </a:r>
            <a:endParaRPr lang="uk-UA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370650" y="1246112"/>
            <a:ext cx="348308" cy="360042"/>
          </a:xfrm>
          <a:prstGeom prst="rect">
            <a:avLst/>
          </a:prstGeom>
          <a:solidFill>
            <a:srgbClr val="92D05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0</a:t>
            </a:r>
            <a:endParaRPr lang="uk-UA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071564" y="1246110"/>
            <a:ext cx="348308" cy="360042"/>
          </a:xfrm>
          <a:prstGeom prst="rect">
            <a:avLst/>
          </a:prstGeom>
          <a:solidFill>
            <a:srgbClr val="00B0F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3</a:t>
            </a:r>
            <a:endParaRPr lang="uk-UA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419872" y="1246110"/>
            <a:ext cx="348308" cy="360042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0</a:t>
            </a:r>
            <a:endParaRPr lang="uk-UA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721107" y="1246112"/>
            <a:ext cx="348308" cy="360042"/>
          </a:xfrm>
          <a:prstGeom prst="rect">
            <a:avLst/>
          </a:prstGeom>
          <a:solidFill>
            <a:srgbClr val="00B05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762682" y="1246110"/>
            <a:ext cx="348308" cy="360042"/>
          </a:xfrm>
          <a:prstGeom prst="rect">
            <a:avLst/>
          </a:prstGeom>
          <a:solidFill>
            <a:srgbClr val="7030A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uk-UA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081057" y="846000"/>
            <a:ext cx="3293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6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678375" y="846129"/>
            <a:ext cx="3293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2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034557" y="850849"/>
            <a:ext cx="3293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3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383966" y="846000"/>
            <a:ext cx="3293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4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740148" y="846000"/>
            <a:ext cx="3293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5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438038" y="846000"/>
            <a:ext cx="3293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7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335565" y="846000"/>
            <a:ext cx="3293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1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785525" y="846000"/>
            <a:ext cx="3293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8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438306" y="1204332"/>
            <a:ext cx="7817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+mj-lt"/>
                <a:cs typeface="Consolas" pitchFamily="49" charset="0"/>
              </a:rPr>
              <a:t>k = 5</a:t>
            </a:r>
            <a:r>
              <a:rPr lang="uk-UA" sz="2000" dirty="0" smtClean="0">
                <a:latin typeface="+mj-lt"/>
                <a:cs typeface="Consolas" pitchFamily="49" charset="0"/>
              </a:rPr>
              <a:t> 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580112" y="1211268"/>
            <a:ext cx="6191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+mj-lt"/>
                <a:cs typeface="Consolas" pitchFamily="49" charset="0"/>
              </a:rPr>
              <a:t>C’</a:t>
            </a:r>
            <a:r>
              <a:rPr lang="uk-UA" sz="2000" dirty="0" smtClean="0">
                <a:latin typeface="+mj-lt"/>
                <a:cs typeface="Consolas" pitchFamily="49" charset="0"/>
              </a:rPr>
              <a:t>: 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140971" y="1228692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6494431" y="1228692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</a:t>
            </a:r>
            <a:endParaRPr lang="uk-UA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6837241" y="1228690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uk-UA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7185549" y="1228690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uk-UA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7536006" y="1228690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en-US" dirty="0" smtClean="0"/>
              <a:t>0</a:t>
            </a:r>
            <a:endParaRPr lang="uk-UA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6838612" y="817573"/>
            <a:ext cx="3293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2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194794" y="822293"/>
            <a:ext cx="3293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3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7544203" y="817444"/>
            <a:ext cx="3293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4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7900385" y="817444"/>
            <a:ext cx="3293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5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495802" y="817444"/>
            <a:ext cx="3293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1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884020" y="1228690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en-US" dirty="0"/>
              <a:t>1</a:t>
            </a:r>
            <a:endParaRPr lang="uk-UA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6151621" y="828580"/>
            <a:ext cx="3293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+mj-lt"/>
                <a:cs typeface="Consolas" pitchFamily="49" charset="0"/>
              </a:rPr>
              <a:t>0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5662478" y="2461231"/>
            <a:ext cx="4660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+mj-lt"/>
                <a:cs typeface="Consolas" pitchFamily="49" charset="0"/>
              </a:rPr>
              <a:t>C</a:t>
            </a:r>
            <a:r>
              <a:rPr lang="uk-UA" sz="2000" dirty="0" smtClean="0">
                <a:latin typeface="+mj-lt"/>
                <a:cs typeface="Consolas" pitchFamily="49" charset="0"/>
              </a:rPr>
              <a:t>: 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6123355" y="2492898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6476815" y="2492898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6819625" y="2492896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4</a:t>
            </a:r>
            <a:endParaRPr lang="uk-UA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7167933" y="2492896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7</a:t>
            </a:r>
            <a:endParaRPr lang="uk-UA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7518390" y="2492896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uk-UA" dirty="0" smtClean="0"/>
              <a:t>7</a:t>
            </a:r>
            <a:endParaRPr lang="uk-UA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7866404" y="2492896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uk-UA" dirty="0" smtClean="0"/>
              <a:t>8</a:t>
            </a:r>
            <a:endParaRPr lang="uk-UA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6140971" y="1684562"/>
            <a:ext cx="208873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400" dirty="0" smtClean="0">
                <a:latin typeface="+mj-lt"/>
                <a:cs typeface="Consolas" pitchFamily="49" charset="0"/>
              </a:rPr>
              <a:t>Порахуємо кількість повторень кожного елементу у масиві</a:t>
            </a:r>
            <a:endParaRPr lang="en-US" sz="1400" dirty="0" smtClean="0">
              <a:latin typeface="+mj-lt"/>
              <a:cs typeface="Consolas" pitchFamily="49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140970" y="2915436"/>
            <a:ext cx="20887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400" dirty="0" err="1" smtClean="0">
                <a:latin typeface="+mj-lt"/>
                <a:cs typeface="Consolas" pitchFamily="49" charset="0"/>
              </a:rPr>
              <a:t>Ітеративно</a:t>
            </a:r>
            <a:r>
              <a:rPr lang="uk-UA" sz="1400" dirty="0" smtClean="0">
                <a:latin typeface="+mj-lt"/>
                <a:cs typeface="Consolas" pitchFamily="49" charset="0"/>
              </a:rPr>
              <a:t> </a:t>
            </a:r>
            <a:r>
              <a:rPr lang="uk-UA" sz="1400" dirty="0" err="1" smtClean="0">
                <a:latin typeface="+mj-lt"/>
                <a:cs typeface="Consolas" pitchFamily="49" charset="0"/>
              </a:rPr>
              <a:t>додамо</a:t>
            </a:r>
            <a:r>
              <a:rPr lang="uk-UA" sz="1400" dirty="0" smtClean="0">
                <a:latin typeface="+mj-lt"/>
                <a:cs typeface="Consolas" pitchFamily="49" charset="0"/>
              </a:rPr>
              <a:t> до кожної комірки значення попередніх </a:t>
            </a:r>
            <a:r>
              <a:rPr lang="uk-UA" sz="1400" dirty="0" smtClean="0">
                <a:latin typeface="+mj-lt"/>
                <a:cs typeface="Consolas" pitchFamily="49" charset="0"/>
              </a:rPr>
              <a:t>комірок </a:t>
            </a:r>
            <a:r>
              <a:rPr lang="uk-UA" sz="1400" dirty="0">
                <a:latin typeface="+mj-lt"/>
                <a:cs typeface="Consolas" pitchFamily="49" charset="0"/>
              </a:rPr>
              <a:t>С[</a:t>
            </a:r>
            <a:r>
              <a:rPr lang="en-US" sz="1400" dirty="0">
                <a:latin typeface="+mj-lt"/>
                <a:cs typeface="Consolas" pitchFamily="49" charset="0"/>
              </a:rPr>
              <a:t>j</a:t>
            </a:r>
            <a:r>
              <a:rPr lang="uk-UA" sz="1400" dirty="0">
                <a:latin typeface="+mj-lt"/>
                <a:cs typeface="Consolas" pitchFamily="49" charset="0"/>
              </a:rPr>
              <a:t>]+</a:t>
            </a:r>
            <a:r>
              <a:rPr lang="en-US" sz="1400" dirty="0">
                <a:latin typeface="+mj-lt"/>
                <a:cs typeface="Consolas" pitchFamily="49" charset="0"/>
              </a:rPr>
              <a:t>C</a:t>
            </a:r>
            <a:r>
              <a:rPr lang="uk-UA" sz="1400" dirty="0">
                <a:latin typeface="+mj-lt"/>
                <a:cs typeface="Consolas" pitchFamily="49" charset="0"/>
              </a:rPr>
              <a:t>[</a:t>
            </a:r>
            <a:r>
              <a:rPr lang="en-US" sz="1400" dirty="0">
                <a:latin typeface="+mj-lt"/>
                <a:cs typeface="Consolas" pitchFamily="49" charset="0"/>
              </a:rPr>
              <a:t>j</a:t>
            </a:r>
            <a:r>
              <a:rPr lang="uk-UA" sz="1400" dirty="0">
                <a:latin typeface="+mj-lt"/>
                <a:cs typeface="Consolas" pitchFamily="49" charset="0"/>
              </a:rPr>
              <a:t>-1]</a:t>
            </a:r>
            <a:endParaRPr lang="en-US" sz="1400" dirty="0">
              <a:latin typeface="+mj-lt"/>
              <a:cs typeface="Consolas" pitchFamily="49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870630" y="2276872"/>
            <a:ext cx="38117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solidFill>
                  <a:srgbClr val="FF0000"/>
                </a:solidFill>
                <a:latin typeface="+mj-lt"/>
                <a:cs typeface="Consolas" pitchFamily="49" charset="0"/>
              </a:rPr>
              <a:t>Проаналізуємо який зміст несуть елементи масиву С </a:t>
            </a:r>
            <a:endParaRPr lang="en-US" dirty="0" smtClean="0">
              <a:solidFill>
                <a:srgbClr val="FF0000"/>
              </a:solidFill>
              <a:latin typeface="+mj-lt"/>
              <a:cs typeface="Consolas" pitchFamily="49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4644008" y="2641689"/>
            <a:ext cx="72008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Прямоугольник 61"/>
          <p:cNvSpPr/>
          <p:nvPr/>
        </p:nvSpPr>
        <p:spPr>
          <a:xfrm>
            <a:off x="870630" y="3081734"/>
            <a:ext cx="514153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i="1" dirty="0" smtClean="0">
                <a:latin typeface="+mj-lt"/>
                <a:cs typeface="Consolas" pitchFamily="49" charset="0"/>
              </a:rPr>
              <a:t>Сухарик:</a:t>
            </a:r>
            <a:r>
              <a:rPr lang="uk-UA" dirty="0" smtClean="0">
                <a:latin typeface="+mj-lt"/>
                <a:cs typeface="Consolas" pitchFamily="49" charset="0"/>
              </a:rPr>
              <a:t> кожен елемент масиву С</a:t>
            </a:r>
            <a:r>
              <a:rPr lang="en-US" dirty="0" smtClean="0">
                <a:latin typeface="+mj-lt"/>
                <a:cs typeface="Consolas" pitchFamily="49" charset="0"/>
              </a:rPr>
              <a:t>[j]</a:t>
            </a:r>
            <a:r>
              <a:rPr lang="uk-UA" dirty="0" smtClean="0">
                <a:latin typeface="+mj-lt"/>
                <a:cs typeface="Consolas" pitchFamily="49" charset="0"/>
              </a:rPr>
              <a:t> відповідає кількості елементів масиву А, які не більше за значення</a:t>
            </a:r>
            <a:r>
              <a:rPr lang="en-US" dirty="0" smtClean="0">
                <a:latin typeface="+mj-lt"/>
                <a:cs typeface="Consolas" pitchFamily="49" charset="0"/>
              </a:rPr>
              <a:t> j</a:t>
            </a:r>
            <a:r>
              <a:rPr lang="uk-UA" dirty="0" smtClean="0">
                <a:latin typeface="+mj-lt"/>
                <a:cs typeface="Consolas" pitchFamily="49" charset="0"/>
              </a:rPr>
              <a:t> (іншими словами: в якій комірці має знаходитись значення </a:t>
            </a:r>
            <a:r>
              <a:rPr lang="en-US" dirty="0" smtClean="0">
                <a:latin typeface="+mj-lt"/>
                <a:cs typeface="Consolas" pitchFamily="49" charset="0"/>
              </a:rPr>
              <a:t>j</a:t>
            </a:r>
            <a:r>
              <a:rPr lang="uk-UA" dirty="0" smtClean="0">
                <a:latin typeface="+mj-lt"/>
                <a:cs typeface="Consolas" pitchFamily="49" charset="0"/>
              </a:rPr>
              <a:t> у вихідному масиві)</a:t>
            </a:r>
            <a:endParaRPr lang="en-US" dirty="0" smtClean="0">
              <a:latin typeface="+mj-lt"/>
              <a:cs typeface="Consolas" pitchFamily="49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870630" y="4581128"/>
            <a:ext cx="766181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i="1" dirty="0" smtClean="0">
                <a:solidFill>
                  <a:srgbClr val="002060"/>
                </a:solidFill>
                <a:latin typeface="+mj-lt"/>
                <a:cs typeface="Consolas" pitchFamily="49" charset="0"/>
              </a:rPr>
              <a:t>Приклад:</a:t>
            </a:r>
            <a:r>
              <a:rPr lang="uk-UA" dirty="0" smtClean="0">
                <a:solidFill>
                  <a:srgbClr val="002060"/>
                </a:solidFill>
                <a:latin typeface="+mj-lt"/>
                <a:cs typeface="Consolas" pitchFamily="49" charset="0"/>
              </a:rPr>
              <a:t> в масиві «А» містяться 8 елементів, які не </a:t>
            </a:r>
            <a:r>
              <a:rPr lang="en-US" dirty="0" smtClean="0">
                <a:solidFill>
                  <a:srgbClr val="002060"/>
                </a:solidFill>
                <a:latin typeface="+mj-lt"/>
                <a:cs typeface="Consolas" pitchFamily="49" charset="0"/>
              </a:rPr>
              <a:t>&gt;</a:t>
            </a:r>
            <a:r>
              <a:rPr lang="uk-UA" dirty="0" smtClean="0">
                <a:solidFill>
                  <a:srgbClr val="002060"/>
                </a:solidFill>
                <a:latin typeface="+mj-lt"/>
                <a:cs typeface="Consolas" pitchFamily="49" charset="0"/>
              </a:rPr>
              <a:t> «5»;</a:t>
            </a:r>
          </a:p>
          <a:p>
            <a:pPr algn="just"/>
            <a:r>
              <a:rPr lang="uk-UA" dirty="0">
                <a:solidFill>
                  <a:srgbClr val="002060"/>
                </a:solidFill>
                <a:latin typeface="+mj-lt"/>
                <a:cs typeface="Consolas" pitchFamily="49" charset="0"/>
              </a:rPr>
              <a:t>	</a:t>
            </a:r>
            <a:r>
              <a:rPr lang="uk-UA" dirty="0" smtClean="0">
                <a:solidFill>
                  <a:srgbClr val="002060"/>
                </a:solidFill>
                <a:latin typeface="+mj-lt"/>
                <a:cs typeface="Consolas" pitchFamily="49" charset="0"/>
              </a:rPr>
              <a:t>			7 елементів, які </a:t>
            </a:r>
            <a:r>
              <a:rPr lang="uk-UA" dirty="0">
                <a:solidFill>
                  <a:srgbClr val="002060"/>
                </a:solidFill>
                <a:latin typeface="+mj-lt"/>
                <a:cs typeface="Consolas" pitchFamily="49" charset="0"/>
              </a:rPr>
              <a:t>не </a:t>
            </a:r>
            <a:r>
              <a:rPr lang="en-US" dirty="0">
                <a:solidFill>
                  <a:srgbClr val="002060"/>
                </a:solidFill>
                <a:latin typeface="+mj-lt"/>
                <a:cs typeface="Consolas" pitchFamily="49" charset="0"/>
              </a:rPr>
              <a:t>&gt;</a:t>
            </a:r>
            <a:r>
              <a:rPr lang="uk-UA" dirty="0">
                <a:solidFill>
                  <a:srgbClr val="002060"/>
                </a:solidFill>
                <a:latin typeface="+mj-lt"/>
                <a:cs typeface="Consolas" pitchFamily="49" charset="0"/>
              </a:rPr>
              <a:t> </a:t>
            </a:r>
            <a:r>
              <a:rPr lang="uk-UA" dirty="0" smtClean="0">
                <a:solidFill>
                  <a:srgbClr val="002060"/>
                </a:solidFill>
                <a:latin typeface="+mj-lt"/>
                <a:cs typeface="Consolas" pitchFamily="49" charset="0"/>
              </a:rPr>
              <a:t>«4»;</a:t>
            </a:r>
          </a:p>
          <a:p>
            <a:pPr algn="just"/>
            <a:r>
              <a:rPr lang="uk-UA" dirty="0">
                <a:solidFill>
                  <a:srgbClr val="002060"/>
                </a:solidFill>
                <a:latin typeface="+mj-lt"/>
                <a:cs typeface="Consolas" pitchFamily="49" charset="0"/>
              </a:rPr>
              <a:t>			</a:t>
            </a:r>
            <a:r>
              <a:rPr lang="uk-UA" dirty="0" smtClean="0">
                <a:solidFill>
                  <a:srgbClr val="002060"/>
                </a:solidFill>
                <a:latin typeface="+mj-lt"/>
                <a:cs typeface="Consolas" pitchFamily="49" charset="0"/>
              </a:rPr>
              <a:t>	7 </a:t>
            </a:r>
            <a:r>
              <a:rPr lang="uk-UA" dirty="0">
                <a:solidFill>
                  <a:srgbClr val="002060"/>
                </a:solidFill>
                <a:latin typeface="+mj-lt"/>
                <a:cs typeface="Consolas" pitchFamily="49" charset="0"/>
              </a:rPr>
              <a:t>елементів, які не </a:t>
            </a:r>
            <a:r>
              <a:rPr lang="en-US" dirty="0">
                <a:solidFill>
                  <a:srgbClr val="002060"/>
                </a:solidFill>
                <a:latin typeface="+mj-lt"/>
                <a:cs typeface="Consolas" pitchFamily="49" charset="0"/>
              </a:rPr>
              <a:t>&gt;</a:t>
            </a:r>
            <a:r>
              <a:rPr lang="uk-UA" dirty="0">
                <a:solidFill>
                  <a:srgbClr val="002060"/>
                </a:solidFill>
                <a:latin typeface="+mj-lt"/>
                <a:cs typeface="Consolas" pitchFamily="49" charset="0"/>
              </a:rPr>
              <a:t> </a:t>
            </a:r>
            <a:r>
              <a:rPr lang="uk-UA" dirty="0" smtClean="0">
                <a:solidFill>
                  <a:srgbClr val="002060"/>
                </a:solidFill>
                <a:latin typeface="+mj-lt"/>
                <a:cs typeface="Consolas" pitchFamily="49" charset="0"/>
              </a:rPr>
              <a:t>«3»;</a:t>
            </a:r>
            <a:endParaRPr lang="uk-UA" dirty="0">
              <a:solidFill>
                <a:srgbClr val="002060"/>
              </a:solidFill>
              <a:latin typeface="+mj-lt"/>
              <a:cs typeface="Consolas" pitchFamily="49" charset="0"/>
            </a:endParaRPr>
          </a:p>
          <a:p>
            <a:pPr algn="just"/>
            <a:r>
              <a:rPr lang="uk-UA" dirty="0">
                <a:solidFill>
                  <a:srgbClr val="002060"/>
                </a:solidFill>
                <a:latin typeface="+mj-lt"/>
                <a:cs typeface="Consolas" pitchFamily="49" charset="0"/>
              </a:rPr>
              <a:t>			</a:t>
            </a:r>
            <a:r>
              <a:rPr lang="uk-UA" dirty="0" smtClean="0">
                <a:solidFill>
                  <a:srgbClr val="002060"/>
                </a:solidFill>
                <a:latin typeface="+mj-lt"/>
                <a:cs typeface="Consolas" pitchFamily="49" charset="0"/>
              </a:rPr>
              <a:t>	4 елементи, </a:t>
            </a:r>
            <a:r>
              <a:rPr lang="uk-UA" dirty="0">
                <a:solidFill>
                  <a:srgbClr val="002060"/>
                </a:solidFill>
                <a:latin typeface="+mj-lt"/>
                <a:cs typeface="Consolas" pitchFamily="49" charset="0"/>
              </a:rPr>
              <a:t>які не </a:t>
            </a:r>
            <a:r>
              <a:rPr lang="en-US" dirty="0">
                <a:solidFill>
                  <a:srgbClr val="002060"/>
                </a:solidFill>
                <a:latin typeface="+mj-lt"/>
                <a:cs typeface="Consolas" pitchFamily="49" charset="0"/>
              </a:rPr>
              <a:t>&gt;</a:t>
            </a:r>
            <a:r>
              <a:rPr lang="uk-UA" dirty="0">
                <a:solidFill>
                  <a:srgbClr val="002060"/>
                </a:solidFill>
                <a:latin typeface="+mj-lt"/>
                <a:cs typeface="Consolas" pitchFamily="49" charset="0"/>
              </a:rPr>
              <a:t> </a:t>
            </a:r>
            <a:r>
              <a:rPr lang="uk-UA" dirty="0" smtClean="0">
                <a:solidFill>
                  <a:srgbClr val="002060"/>
                </a:solidFill>
                <a:latin typeface="+mj-lt"/>
                <a:cs typeface="Consolas" pitchFamily="49" charset="0"/>
              </a:rPr>
              <a:t>«2»;</a:t>
            </a:r>
            <a:endParaRPr lang="uk-UA" dirty="0">
              <a:solidFill>
                <a:srgbClr val="002060"/>
              </a:solidFill>
              <a:latin typeface="+mj-lt"/>
              <a:cs typeface="Consolas" pitchFamily="49" charset="0"/>
            </a:endParaRPr>
          </a:p>
          <a:p>
            <a:pPr algn="just"/>
            <a:r>
              <a:rPr lang="uk-UA" dirty="0">
                <a:solidFill>
                  <a:srgbClr val="002060"/>
                </a:solidFill>
                <a:latin typeface="+mj-lt"/>
                <a:cs typeface="Consolas" pitchFamily="49" charset="0"/>
              </a:rPr>
              <a:t>			</a:t>
            </a:r>
            <a:r>
              <a:rPr lang="uk-UA" dirty="0" smtClean="0">
                <a:solidFill>
                  <a:srgbClr val="002060"/>
                </a:solidFill>
                <a:latin typeface="+mj-lt"/>
                <a:cs typeface="Consolas" pitchFamily="49" charset="0"/>
              </a:rPr>
              <a:t>	2 елементи, </a:t>
            </a:r>
            <a:r>
              <a:rPr lang="uk-UA" dirty="0">
                <a:solidFill>
                  <a:srgbClr val="002060"/>
                </a:solidFill>
                <a:latin typeface="+mj-lt"/>
                <a:cs typeface="Consolas" pitchFamily="49" charset="0"/>
              </a:rPr>
              <a:t>які не </a:t>
            </a:r>
            <a:r>
              <a:rPr lang="en-US" dirty="0">
                <a:solidFill>
                  <a:srgbClr val="002060"/>
                </a:solidFill>
                <a:latin typeface="+mj-lt"/>
                <a:cs typeface="Consolas" pitchFamily="49" charset="0"/>
              </a:rPr>
              <a:t>&gt;</a:t>
            </a:r>
            <a:r>
              <a:rPr lang="uk-UA" dirty="0">
                <a:solidFill>
                  <a:srgbClr val="002060"/>
                </a:solidFill>
                <a:latin typeface="+mj-lt"/>
                <a:cs typeface="Consolas" pitchFamily="49" charset="0"/>
              </a:rPr>
              <a:t> </a:t>
            </a:r>
            <a:r>
              <a:rPr lang="uk-UA" dirty="0" smtClean="0">
                <a:solidFill>
                  <a:srgbClr val="002060"/>
                </a:solidFill>
                <a:latin typeface="+mj-lt"/>
                <a:cs typeface="Consolas" pitchFamily="49" charset="0"/>
              </a:rPr>
              <a:t>«1»;</a:t>
            </a:r>
            <a:endParaRPr lang="uk-UA" dirty="0">
              <a:solidFill>
                <a:srgbClr val="002060"/>
              </a:solidFill>
              <a:latin typeface="+mj-lt"/>
              <a:cs typeface="Consolas" pitchFamily="49" charset="0"/>
            </a:endParaRPr>
          </a:p>
          <a:p>
            <a:pPr algn="just"/>
            <a:r>
              <a:rPr lang="uk-UA" dirty="0">
                <a:solidFill>
                  <a:srgbClr val="002060"/>
                </a:solidFill>
                <a:latin typeface="+mj-lt"/>
                <a:cs typeface="Consolas" pitchFamily="49" charset="0"/>
              </a:rPr>
              <a:t>			</a:t>
            </a:r>
            <a:r>
              <a:rPr lang="uk-UA" dirty="0" smtClean="0">
                <a:solidFill>
                  <a:srgbClr val="002060"/>
                </a:solidFill>
                <a:latin typeface="+mj-lt"/>
                <a:cs typeface="Consolas" pitchFamily="49" charset="0"/>
              </a:rPr>
              <a:t>	2 елементи, </a:t>
            </a:r>
            <a:r>
              <a:rPr lang="uk-UA" dirty="0">
                <a:solidFill>
                  <a:srgbClr val="002060"/>
                </a:solidFill>
                <a:latin typeface="+mj-lt"/>
                <a:cs typeface="Consolas" pitchFamily="49" charset="0"/>
              </a:rPr>
              <a:t>які не </a:t>
            </a:r>
            <a:r>
              <a:rPr lang="en-US" dirty="0">
                <a:solidFill>
                  <a:srgbClr val="002060"/>
                </a:solidFill>
                <a:latin typeface="+mj-lt"/>
                <a:cs typeface="Consolas" pitchFamily="49" charset="0"/>
              </a:rPr>
              <a:t>&gt;</a:t>
            </a:r>
            <a:r>
              <a:rPr lang="uk-UA" dirty="0">
                <a:solidFill>
                  <a:srgbClr val="002060"/>
                </a:solidFill>
                <a:latin typeface="+mj-lt"/>
                <a:cs typeface="Consolas" pitchFamily="49" charset="0"/>
              </a:rPr>
              <a:t> </a:t>
            </a:r>
            <a:r>
              <a:rPr lang="uk-UA" dirty="0" smtClean="0">
                <a:solidFill>
                  <a:srgbClr val="002060"/>
                </a:solidFill>
                <a:latin typeface="+mj-lt"/>
                <a:cs typeface="Consolas" pitchFamily="49" charset="0"/>
              </a:rPr>
              <a:t>«0».</a:t>
            </a:r>
            <a:endParaRPr lang="uk-UA" dirty="0">
              <a:solidFill>
                <a:srgbClr val="002060"/>
              </a:solidFill>
              <a:latin typeface="+mj-lt"/>
              <a:cs typeface="Consolas" pitchFamily="49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870630" y="5085184"/>
            <a:ext cx="356767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400" dirty="0" smtClean="0">
                <a:latin typeface="+mj-lt"/>
                <a:cs typeface="Consolas" pitchFamily="49" charset="0"/>
              </a:rPr>
              <a:t>Якщо в масиві С зустрічаються два однакових значення, то це говорить про те, що 2-го елемента за ідентичністю комірки розташування </a:t>
            </a:r>
            <a:r>
              <a:rPr lang="uk-UA" sz="1400" b="1" dirty="0" smtClean="0">
                <a:latin typeface="+mj-lt"/>
                <a:cs typeface="Consolas" pitchFamily="49" charset="0"/>
              </a:rPr>
              <a:t>не існує</a:t>
            </a:r>
            <a:endParaRPr lang="en-US" sz="1400" b="1" dirty="0" smtClean="0">
              <a:latin typeface="+mj-lt"/>
              <a:cs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288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26" grpId="0"/>
      <p:bldP spid="27" grpId="0" animBg="1"/>
      <p:bldP spid="28" grpId="0" animBg="1"/>
      <p:bldP spid="29" grpId="0" animBg="1"/>
      <p:bldP spid="30" grpId="0" animBg="1"/>
      <p:bldP spid="31" grpId="0" animBg="1"/>
      <p:bldP spid="32" grpId="0"/>
      <p:bldP spid="33" grpId="0"/>
      <p:bldP spid="34" grpId="0"/>
      <p:bldP spid="35" grpId="0"/>
      <p:bldP spid="36" grpId="0"/>
      <p:bldP spid="37" grpId="0" animBg="1"/>
      <p:bldP spid="39" grpId="0"/>
      <p:bldP spid="40" grpId="0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/>
      <p:bldP spid="48" grpId="0"/>
      <p:bldP spid="61" grpId="0"/>
      <p:bldP spid="62" grpId="0"/>
      <p:bldP spid="63" grpId="0"/>
      <p:bldP spid="6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Прямоугольник 54"/>
          <p:cNvSpPr/>
          <p:nvPr/>
        </p:nvSpPr>
        <p:spPr>
          <a:xfrm>
            <a:off x="6135435" y="2051867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56" name="Прямоугольник 55"/>
          <p:cNvSpPr/>
          <p:nvPr/>
        </p:nvSpPr>
        <p:spPr>
          <a:xfrm>
            <a:off x="6488895" y="2051867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57" name="Прямоугольник 56"/>
          <p:cNvSpPr/>
          <p:nvPr/>
        </p:nvSpPr>
        <p:spPr>
          <a:xfrm>
            <a:off x="6831705" y="2051865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7180013" y="2051865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7530470" y="2051865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endParaRPr lang="uk-UA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7878484" y="2051865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endParaRPr lang="uk-UA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6153050" y="1228690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6506510" y="1228690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6849320" y="1228688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7197628" y="1228688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7548085" y="1228688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endParaRPr lang="uk-UA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7896099" y="1228688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endParaRPr lang="uk-UA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508104" y="91951"/>
            <a:ext cx="1763624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900" b="1" dirty="0" smtClean="0">
                <a:solidFill>
                  <a:schemeClr val="lt1"/>
                </a:solidFill>
                <a:latin typeface="+mn-lt"/>
              </a:rPr>
              <a:t>Counting Sort</a:t>
            </a:r>
            <a:endParaRPr lang="uk-UA" sz="19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82710" y="1228690"/>
            <a:ext cx="480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+mj-lt"/>
                <a:cs typeface="Consolas" pitchFamily="49" charset="0"/>
              </a:rPr>
              <a:t>А</a:t>
            </a:r>
            <a:r>
              <a:rPr lang="uk-UA" sz="2000" dirty="0" smtClean="0">
                <a:latin typeface="+mj-lt"/>
                <a:cs typeface="Consolas" pitchFamily="49" charset="0"/>
              </a:rPr>
              <a:t>: 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38152" y="1246114"/>
            <a:ext cx="348308" cy="360042"/>
          </a:xfrm>
          <a:prstGeom prst="rect">
            <a:avLst/>
          </a:prstGeom>
          <a:solidFill>
            <a:srgbClr val="C0000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691612" y="1246114"/>
            <a:ext cx="348308" cy="360042"/>
          </a:xfrm>
          <a:prstGeom prst="rect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5</a:t>
            </a:r>
            <a:endParaRPr lang="uk-UA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034422" y="1246112"/>
            <a:ext cx="348308" cy="360042"/>
          </a:xfrm>
          <a:prstGeom prst="rect">
            <a:avLst/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3</a:t>
            </a:r>
            <a:endParaRPr lang="uk-UA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382730" y="1246112"/>
            <a:ext cx="348308" cy="360042"/>
          </a:xfrm>
          <a:prstGeom prst="rect">
            <a:avLst/>
          </a:prstGeom>
          <a:solidFill>
            <a:srgbClr val="92D05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0</a:t>
            </a:r>
            <a:endParaRPr lang="uk-UA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083644" y="1246110"/>
            <a:ext cx="348308" cy="360042"/>
          </a:xfrm>
          <a:prstGeom prst="rect">
            <a:avLst/>
          </a:prstGeom>
          <a:solidFill>
            <a:srgbClr val="00B0F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3</a:t>
            </a:r>
            <a:endParaRPr lang="uk-UA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431952" y="1246110"/>
            <a:ext cx="348308" cy="360042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0</a:t>
            </a:r>
            <a:endParaRPr lang="uk-UA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733187" y="1246112"/>
            <a:ext cx="348308" cy="360042"/>
          </a:xfrm>
          <a:prstGeom prst="rect">
            <a:avLst/>
          </a:prstGeom>
          <a:solidFill>
            <a:srgbClr val="00B05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774762" y="1246110"/>
            <a:ext cx="348308" cy="360042"/>
          </a:xfrm>
          <a:prstGeom prst="rect">
            <a:avLst/>
          </a:prstGeom>
          <a:solidFill>
            <a:srgbClr val="7030A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uk-UA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093137" y="846000"/>
            <a:ext cx="3293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6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690455" y="846129"/>
            <a:ext cx="3293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2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046637" y="850849"/>
            <a:ext cx="3293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3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396046" y="846000"/>
            <a:ext cx="3293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4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752228" y="846000"/>
            <a:ext cx="3293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5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450118" y="846000"/>
            <a:ext cx="3293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7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347645" y="846000"/>
            <a:ext cx="3293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1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797605" y="846000"/>
            <a:ext cx="3293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8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450386" y="1204332"/>
            <a:ext cx="78176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+mj-lt"/>
                <a:cs typeface="Consolas" pitchFamily="49" charset="0"/>
              </a:rPr>
              <a:t>k = 5</a:t>
            </a:r>
            <a:r>
              <a:rPr lang="uk-UA" sz="2000" dirty="0" smtClean="0">
                <a:latin typeface="+mj-lt"/>
                <a:cs typeface="Consolas" pitchFamily="49" charset="0"/>
              </a:rPr>
              <a:t> 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592192" y="1211268"/>
            <a:ext cx="6191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+mj-lt"/>
                <a:cs typeface="Consolas" pitchFamily="49" charset="0"/>
              </a:rPr>
              <a:t>C’</a:t>
            </a:r>
            <a:r>
              <a:rPr lang="uk-UA" sz="2000" dirty="0" smtClean="0">
                <a:latin typeface="+mj-lt"/>
                <a:cs typeface="Consolas" pitchFamily="49" charset="0"/>
              </a:rPr>
              <a:t>: 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153051" y="1228692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6506511" y="1228692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0</a:t>
            </a:r>
            <a:endParaRPr lang="uk-UA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6849321" y="1228690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uk-UA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7197629" y="1228690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uk-UA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7548086" y="1228690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en-US" dirty="0" smtClean="0"/>
              <a:t>0</a:t>
            </a:r>
            <a:endParaRPr lang="uk-UA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6850692" y="817573"/>
            <a:ext cx="3293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2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206874" y="822293"/>
            <a:ext cx="3293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3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7556283" y="817444"/>
            <a:ext cx="3293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4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7912465" y="817444"/>
            <a:ext cx="3293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5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507882" y="817444"/>
            <a:ext cx="3293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1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896100" y="1228690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en-US" dirty="0"/>
              <a:t>1</a:t>
            </a:r>
            <a:endParaRPr lang="uk-UA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6163701" y="828580"/>
            <a:ext cx="3293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+mj-lt"/>
                <a:cs typeface="Consolas" pitchFamily="49" charset="0"/>
              </a:rPr>
              <a:t>0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5674558" y="2020778"/>
            <a:ext cx="4660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+mj-lt"/>
                <a:cs typeface="Consolas" pitchFamily="49" charset="0"/>
              </a:rPr>
              <a:t>C</a:t>
            </a:r>
            <a:r>
              <a:rPr lang="uk-UA" sz="2000" dirty="0" smtClean="0">
                <a:latin typeface="+mj-lt"/>
                <a:cs typeface="Consolas" pitchFamily="49" charset="0"/>
              </a:rPr>
              <a:t>: 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6135435" y="2052445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6488895" y="2052445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6831705" y="2052443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4</a:t>
            </a:r>
            <a:endParaRPr lang="uk-UA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7180013" y="2052443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7</a:t>
            </a:r>
            <a:endParaRPr lang="uk-UA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7530470" y="2052443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uk-UA" dirty="0" smtClean="0"/>
              <a:t>7</a:t>
            </a:r>
            <a:endParaRPr lang="uk-UA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7878484" y="2052443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uk-UA" dirty="0" smtClean="0"/>
              <a:t>8</a:t>
            </a:r>
            <a:endParaRPr lang="uk-UA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6153051" y="1628800"/>
            <a:ext cx="20887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400" dirty="0" smtClean="0">
                <a:latin typeface="+mj-lt"/>
                <a:cs typeface="Consolas" pitchFamily="49" charset="0"/>
              </a:rPr>
              <a:t>Кількість повторень</a:t>
            </a:r>
            <a:endParaRPr lang="en-US" sz="1400" dirty="0" smtClean="0">
              <a:latin typeface="+mj-lt"/>
              <a:cs typeface="Consolas" pitchFamily="49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153050" y="2420888"/>
            <a:ext cx="20887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400" dirty="0" smtClean="0">
                <a:latin typeface="+mj-lt"/>
                <a:cs typeface="Consolas" pitchFamily="49" charset="0"/>
              </a:rPr>
              <a:t>Кількість елементів менших за </a:t>
            </a:r>
            <a:r>
              <a:rPr lang="en-US" sz="1400" dirty="0" smtClean="0">
                <a:latin typeface="+mj-lt"/>
                <a:cs typeface="Consolas" pitchFamily="49" charset="0"/>
              </a:rPr>
              <a:t>j</a:t>
            </a:r>
            <a:r>
              <a:rPr lang="uk-UA" sz="1400" dirty="0" smtClean="0">
                <a:latin typeface="+mj-lt"/>
                <a:cs typeface="Consolas" pitchFamily="49" charset="0"/>
              </a:rPr>
              <a:t> </a:t>
            </a:r>
            <a:endParaRPr lang="en-US" sz="1400" dirty="0" smtClean="0">
              <a:latin typeface="+mj-lt"/>
              <a:cs typeface="Consolas" pitchFamily="49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879160" y="2032939"/>
            <a:ext cx="480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+mj-lt"/>
                <a:cs typeface="Consolas" pitchFamily="49" charset="0"/>
              </a:rPr>
              <a:t>В</a:t>
            </a:r>
            <a:r>
              <a:rPr lang="uk-UA" sz="2000" dirty="0" smtClean="0">
                <a:latin typeface="+mj-lt"/>
                <a:cs typeface="Consolas" pitchFamily="49" charset="0"/>
              </a:rPr>
              <a:t>: 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1334602" y="2050363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1688062" y="2050363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2030872" y="2050361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2379180" y="2050361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66" name="Прямоугольник 65"/>
          <p:cNvSpPr/>
          <p:nvPr/>
        </p:nvSpPr>
        <p:spPr>
          <a:xfrm>
            <a:off x="3080094" y="2050359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3428402" y="2050359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68" name="Прямоугольник 67"/>
          <p:cNvSpPr/>
          <p:nvPr/>
        </p:nvSpPr>
        <p:spPr>
          <a:xfrm>
            <a:off x="2729637" y="2050361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endParaRPr lang="uk-UA" dirty="0"/>
          </a:p>
        </p:txBody>
      </p:sp>
      <p:sp>
        <p:nvSpPr>
          <p:cNvPr id="69" name="Прямоугольник 68"/>
          <p:cNvSpPr/>
          <p:nvPr/>
        </p:nvSpPr>
        <p:spPr>
          <a:xfrm>
            <a:off x="3771212" y="2050359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79" name="Прямоугольник 78"/>
          <p:cNvSpPr/>
          <p:nvPr/>
        </p:nvSpPr>
        <p:spPr>
          <a:xfrm>
            <a:off x="6155895" y="3046312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80" name="Прямоугольник 79"/>
          <p:cNvSpPr/>
          <p:nvPr/>
        </p:nvSpPr>
        <p:spPr>
          <a:xfrm>
            <a:off x="6509355" y="3046312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81" name="Прямоугольник 80"/>
          <p:cNvSpPr/>
          <p:nvPr/>
        </p:nvSpPr>
        <p:spPr>
          <a:xfrm>
            <a:off x="6852165" y="3046310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82" name="Прямоугольник 81"/>
          <p:cNvSpPr/>
          <p:nvPr/>
        </p:nvSpPr>
        <p:spPr>
          <a:xfrm>
            <a:off x="7200473" y="3046310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83" name="Прямоугольник 82"/>
          <p:cNvSpPr/>
          <p:nvPr/>
        </p:nvSpPr>
        <p:spPr>
          <a:xfrm>
            <a:off x="7550930" y="3046310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endParaRPr lang="uk-UA" dirty="0"/>
          </a:p>
        </p:txBody>
      </p:sp>
      <p:sp>
        <p:nvSpPr>
          <p:cNvPr id="84" name="Прямоугольник 83"/>
          <p:cNvSpPr/>
          <p:nvPr/>
        </p:nvSpPr>
        <p:spPr>
          <a:xfrm>
            <a:off x="7898944" y="3046310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endParaRPr lang="uk-UA" dirty="0"/>
          </a:p>
        </p:txBody>
      </p:sp>
      <p:sp>
        <p:nvSpPr>
          <p:cNvPr id="85" name="Прямоугольник 84"/>
          <p:cNvSpPr/>
          <p:nvPr/>
        </p:nvSpPr>
        <p:spPr>
          <a:xfrm>
            <a:off x="5508104" y="3028890"/>
            <a:ext cx="7060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+mj-lt"/>
                <a:cs typeface="Consolas" pitchFamily="49" charset="0"/>
              </a:rPr>
              <a:t>C’’</a:t>
            </a:r>
            <a:r>
              <a:rPr lang="uk-UA" sz="2000" dirty="0" smtClean="0">
                <a:latin typeface="+mj-lt"/>
                <a:cs typeface="Consolas" pitchFamily="49" charset="0"/>
              </a:rPr>
              <a:t>: 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>
            <a:off x="6155896" y="3046314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87" name="Прямоугольник 86"/>
          <p:cNvSpPr/>
          <p:nvPr/>
        </p:nvSpPr>
        <p:spPr>
          <a:xfrm>
            <a:off x="6509356" y="3046314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88" name="Прямоугольник 87"/>
          <p:cNvSpPr/>
          <p:nvPr/>
        </p:nvSpPr>
        <p:spPr>
          <a:xfrm>
            <a:off x="6852166" y="3046312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89" name="Прямоугольник 88"/>
          <p:cNvSpPr/>
          <p:nvPr/>
        </p:nvSpPr>
        <p:spPr>
          <a:xfrm>
            <a:off x="7200474" y="3046312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90" name="Прямоугольник 89"/>
          <p:cNvSpPr/>
          <p:nvPr/>
        </p:nvSpPr>
        <p:spPr>
          <a:xfrm>
            <a:off x="7550931" y="3046312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endParaRPr lang="uk-UA" dirty="0"/>
          </a:p>
        </p:txBody>
      </p:sp>
      <p:sp>
        <p:nvSpPr>
          <p:cNvPr id="91" name="Прямоугольник 90"/>
          <p:cNvSpPr/>
          <p:nvPr/>
        </p:nvSpPr>
        <p:spPr>
          <a:xfrm>
            <a:off x="7898945" y="3046312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endParaRPr lang="uk-UA" dirty="0"/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1334602" y="692696"/>
            <a:ext cx="2784918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Прямоугольник 91"/>
          <p:cNvSpPr/>
          <p:nvPr/>
        </p:nvSpPr>
        <p:spPr>
          <a:xfrm>
            <a:off x="611560" y="2753019"/>
            <a:ext cx="4896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+mj-lt"/>
                <a:cs typeface="Consolas" pitchFamily="49" charset="0"/>
              </a:rPr>
              <a:t>1. </a:t>
            </a:r>
            <a:r>
              <a:rPr lang="en-US" i="1" dirty="0" err="1" smtClean="0">
                <a:latin typeface="+mj-lt"/>
                <a:cs typeface="Consolas" pitchFamily="49" charset="0"/>
              </a:rPr>
              <a:t>i</a:t>
            </a:r>
            <a:r>
              <a:rPr lang="en-US" i="1" dirty="0" smtClean="0">
                <a:latin typeface="+mj-lt"/>
                <a:cs typeface="Consolas" pitchFamily="49" charset="0"/>
              </a:rPr>
              <a:t> = 8, a</a:t>
            </a:r>
            <a:r>
              <a:rPr lang="en-US" sz="1200" i="1" dirty="0" smtClean="0">
                <a:latin typeface="+mj-lt"/>
                <a:cs typeface="Consolas" pitchFamily="49" charset="0"/>
              </a:rPr>
              <a:t>8</a:t>
            </a:r>
            <a:r>
              <a:rPr lang="en-US" i="1" dirty="0" smtClean="0">
                <a:latin typeface="+mj-lt"/>
                <a:cs typeface="Consolas" pitchFamily="49" charset="0"/>
              </a:rPr>
              <a:t> = 3, A[a</a:t>
            </a:r>
            <a:r>
              <a:rPr lang="en-US" sz="1200" i="1" dirty="0" smtClean="0">
                <a:latin typeface="+mj-lt"/>
                <a:cs typeface="Consolas" pitchFamily="49" charset="0"/>
              </a:rPr>
              <a:t>8</a:t>
            </a:r>
            <a:r>
              <a:rPr lang="en-US" i="1" dirty="0" smtClean="0">
                <a:latin typeface="+mj-lt"/>
                <a:cs typeface="Consolas" pitchFamily="49" charset="0"/>
              </a:rPr>
              <a:t>] = C[3] = 7 → B[7] = 3;</a:t>
            </a:r>
          </a:p>
        </p:txBody>
      </p:sp>
      <p:sp>
        <p:nvSpPr>
          <p:cNvPr id="93" name="Прямоугольник 92"/>
          <p:cNvSpPr/>
          <p:nvPr/>
        </p:nvSpPr>
        <p:spPr>
          <a:xfrm>
            <a:off x="3428485" y="2050359"/>
            <a:ext cx="348308" cy="360042"/>
          </a:xfrm>
          <a:prstGeom prst="rect">
            <a:avLst/>
          </a:prstGeom>
          <a:solidFill>
            <a:srgbClr val="7030A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uk-UA" dirty="0"/>
          </a:p>
        </p:txBody>
      </p:sp>
      <p:sp>
        <p:nvSpPr>
          <p:cNvPr id="94" name="Прямоугольник 93"/>
          <p:cNvSpPr/>
          <p:nvPr/>
        </p:nvSpPr>
        <p:spPr>
          <a:xfrm>
            <a:off x="611560" y="3175775"/>
            <a:ext cx="4896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+mj-lt"/>
                <a:cs typeface="Consolas" pitchFamily="49" charset="0"/>
              </a:rPr>
              <a:t>2. </a:t>
            </a:r>
            <a:r>
              <a:rPr lang="en-US" i="1" dirty="0" err="1" smtClean="0">
                <a:latin typeface="+mj-lt"/>
                <a:cs typeface="Consolas" pitchFamily="49" charset="0"/>
              </a:rPr>
              <a:t>i</a:t>
            </a:r>
            <a:r>
              <a:rPr lang="en-US" i="1" dirty="0" smtClean="0">
                <a:latin typeface="+mj-lt"/>
                <a:cs typeface="Consolas" pitchFamily="49" charset="0"/>
              </a:rPr>
              <a:t> = 7, a</a:t>
            </a:r>
            <a:r>
              <a:rPr lang="en-US" sz="1200" i="1" dirty="0" smtClean="0">
                <a:latin typeface="+mj-lt"/>
                <a:cs typeface="Consolas" pitchFamily="49" charset="0"/>
              </a:rPr>
              <a:t>7</a:t>
            </a:r>
            <a:r>
              <a:rPr lang="en-US" i="1" dirty="0" smtClean="0">
                <a:latin typeface="+mj-lt"/>
                <a:cs typeface="Consolas" pitchFamily="49" charset="0"/>
              </a:rPr>
              <a:t> = 0, A[a</a:t>
            </a:r>
            <a:r>
              <a:rPr lang="en-US" sz="1200" i="1" dirty="0" smtClean="0">
                <a:latin typeface="+mj-lt"/>
                <a:cs typeface="Consolas" pitchFamily="49" charset="0"/>
              </a:rPr>
              <a:t>7</a:t>
            </a:r>
            <a:r>
              <a:rPr lang="en-US" i="1" dirty="0" smtClean="0">
                <a:latin typeface="+mj-lt"/>
                <a:cs typeface="Consolas" pitchFamily="49" charset="0"/>
              </a:rPr>
              <a:t>] = C[0] = 2 → B[2] = 0;</a:t>
            </a:r>
          </a:p>
        </p:txBody>
      </p:sp>
      <p:sp>
        <p:nvSpPr>
          <p:cNvPr id="95" name="Прямоугольник 94"/>
          <p:cNvSpPr/>
          <p:nvPr/>
        </p:nvSpPr>
        <p:spPr>
          <a:xfrm>
            <a:off x="1683538" y="2050359"/>
            <a:ext cx="348308" cy="360042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0</a:t>
            </a:r>
            <a:endParaRPr lang="uk-UA" dirty="0"/>
          </a:p>
        </p:txBody>
      </p:sp>
      <p:sp>
        <p:nvSpPr>
          <p:cNvPr id="96" name="Прямоугольник 95"/>
          <p:cNvSpPr/>
          <p:nvPr/>
        </p:nvSpPr>
        <p:spPr>
          <a:xfrm>
            <a:off x="6138560" y="3571581"/>
            <a:ext cx="20882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i="1" dirty="0" smtClean="0">
                <a:latin typeface="+mj-lt"/>
                <a:cs typeface="Consolas" pitchFamily="49" charset="0"/>
              </a:rPr>
              <a:t>C[3] = C[3]-1 = 6;</a:t>
            </a:r>
          </a:p>
        </p:txBody>
      </p:sp>
      <p:sp>
        <p:nvSpPr>
          <p:cNvPr id="97" name="Прямоугольник 96"/>
          <p:cNvSpPr/>
          <p:nvPr/>
        </p:nvSpPr>
        <p:spPr>
          <a:xfrm>
            <a:off x="7202475" y="3046308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uk-UA" dirty="0"/>
          </a:p>
        </p:txBody>
      </p:sp>
      <p:sp>
        <p:nvSpPr>
          <p:cNvPr id="98" name="Прямоугольник 97"/>
          <p:cNvSpPr/>
          <p:nvPr/>
        </p:nvSpPr>
        <p:spPr>
          <a:xfrm>
            <a:off x="6135121" y="3900847"/>
            <a:ext cx="20882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i="1" dirty="0" smtClean="0">
                <a:latin typeface="+mj-lt"/>
                <a:cs typeface="Consolas" pitchFamily="49" charset="0"/>
              </a:rPr>
              <a:t>C[0] = C[0]-1 = 1;</a:t>
            </a:r>
          </a:p>
        </p:txBody>
      </p:sp>
      <p:sp>
        <p:nvSpPr>
          <p:cNvPr id="99" name="Прямоугольник 98"/>
          <p:cNvSpPr/>
          <p:nvPr/>
        </p:nvSpPr>
        <p:spPr>
          <a:xfrm>
            <a:off x="6156176" y="3046308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uk-UA" dirty="0"/>
          </a:p>
        </p:txBody>
      </p:sp>
      <p:sp>
        <p:nvSpPr>
          <p:cNvPr id="100" name="Прямоугольник 99"/>
          <p:cNvSpPr/>
          <p:nvPr/>
        </p:nvSpPr>
        <p:spPr>
          <a:xfrm>
            <a:off x="611213" y="3607823"/>
            <a:ext cx="4896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+mj-lt"/>
                <a:cs typeface="Consolas" pitchFamily="49" charset="0"/>
              </a:rPr>
              <a:t>3. </a:t>
            </a:r>
            <a:r>
              <a:rPr lang="en-US" i="1" dirty="0" err="1" smtClean="0">
                <a:latin typeface="+mj-lt"/>
                <a:cs typeface="Consolas" pitchFamily="49" charset="0"/>
              </a:rPr>
              <a:t>i</a:t>
            </a:r>
            <a:r>
              <a:rPr lang="en-US" i="1" dirty="0" smtClean="0">
                <a:latin typeface="+mj-lt"/>
                <a:cs typeface="Consolas" pitchFamily="49" charset="0"/>
              </a:rPr>
              <a:t> = 6, a</a:t>
            </a:r>
            <a:r>
              <a:rPr lang="en-US" sz="1200" i="1" dirty="0" smtClean="0">
                <a:latin typeface="+mj-lt"/>
                <a:cs typeface="Consolas" pitchFamily="49" charset="0"/>
              </a:rPr>
              <a:t>6</a:t>
            </a:r>
            <a:r>
              <a:rPr lang="en-US" i="1" dirty="0" smtClean="0">
                <a:latin typeface="+mj-lt"/>
                <a:cs typeface="Consolas" pitchFamily="49" charset="0"/>
              </a:rPr>
              <a:t> = 3, A[a</a:t>
            </a:r>
            <a:r>
              <a:rPr lang="en-US" sz="1200" i="1" dirty="0" smtClean="0">
                <a:latin typeface="+mj-lt"/>
                <a:cs typeface="Consolas" pitchFamily="49" charset="0"/>
              </a:rPr>
              <a:t>6</a:t>
            </a:r>
            <a:r>
              <a:rPr lang="en-US" i="1" dirty="0" smtClean="0">
                <a:latin typeface="+mj-lt"/>
                <a:cs typeface="Consolas" pitchFamily="49" charset="0"/>
              </a:rPr>
              <a:t>] = C[3] = 6 → B[6] = 3;</a:t>
            </a:r>
          </a:p>
        </p:txBody>
      </p:sp>
      <p:sp>
        <p:nvSpPr>
          <p:cNvPr id="101" name="Прямоугольник 100"/>
          <p:cNvSpPr/>
          <p:nvPr/>
        </p:nvSpPr>
        <p:spPr>
          <a:xfrm>
            <a:off x="3082243" y="2050359"/>
            <a:ext cx="348308" cy="360042"/>
          </a:xfrm>
          <a:prstGeom prst="rect">
            <a:avLst/>
          </a:prstGeom>
          <a:solidFill>
            <a:srgbClr val="00B0F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3</a:t>
            </a:r>
            <a:endParaRPr lang="uk-UA" dirty="0"/>
          </a:p>
        </p:txBody>
      </p:sp>
      <p:sp>
        <p:nvSpPr>
          <p:cNvPr id="102" name="Прямоугольник 101"/>
          <p:cNvSpPr/>
          <p:nvPr/>
        </p:nvSpPr>
        <p:spPr>
          <a:xfrm>
            <a:off x="6139841" y="4234773"/>
            <a:ext cx="20882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i="1" dirty="0" smtClean="0">
                <a:latin typeface="+mj-lt"/>
                <a:cs typeface="Consolas" pitchFamily="49" charset="0"/>
              </a:rPr>
              <a:t>C[3] = C[3]-1 = 5;</a:t>
            </a:r>
          </a:p>
        </p:txBody>
      </p:sp>
      <p:sp>
        <p:nvSpPr>
          <p:cNvPr id="103" name="Прямоугольник 102"/>
          <p:cNvSpPr/>
          <p:nvPr/>
        </p:nvSpPr>
        <p:spPr>
          <a:xfrm>
            <a:off x="7204149" y="3046304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uk-UA" dirty="0"/>
          </a:p>
        </p:txBody>
      </p:sp>
      <p:sp>
        <p:nvSpPr>
          <p:cNvPr id="104" name="Прямоугольник 103"/>
          <p:cNvSpPr/>
          <p:nvPr/>
        </p:nvSpPr>
        <p:spPr>
          <a:xfrm>
            <a:off x="629673" y="4049163"/>
            <a:ext cx="4896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+mj-lt"/>
                <a:cs typeface="Consolas" pitchFamily="49" charset="0"/>
              </a:rPr>
              <a:t>4. </a:t>
            </a:r>
            <a:r>
              <a:rPr lang="en-US" i="1" dirty="0" err="1" smtClean="0">
                <a:latin typeface="+mj-lt"/>
                <a:cs typeface="Consolas" pitchFamily="49" charset="0"/>
              </a:rPr>
              <a:t>i</a:t>
            </a:r>
            <a:r>
              <a:rPr lang="en-US" i="1" dirty="0" smtClean="0">
                <a:latin typeface="+mj-lt"/>
                <a:cs typeface="Consolas" pitchFamily="49" charset="0"/>
              </a:rPr>
              <a:t> = 5, a</a:t>
            </a:r>
            <a:r>
              <a:rPr lang="en-US" sz="1200" i="1" dirty="0" smtClean="0">
                <a:latin typeface="+mj-lt"/>
                <a:cs typeface="Consolas" pitchFamily="49" charset="0"/>
              </a:rPr>
              <a:t>5</a:t>
            </a:r>
            <a:r>
              <a:rPr lang="en-US" i="1" dirty="0" smtClean="0">
                <a:latin typeface="+mj-lt"/>
                <a:cs typeface="Consolas" pitchFamily="49" charset="0"/>
              </a:rPr>
              <a:t> = 2, A[a</a:t>
            </a:r>
            <a:r>
              <a:rPr lang="en-US" sz="1200" i="1" dirty="0" smtClean="0">
                <a:latin typeface="+mj-lt"/>
                <a:cs typeface="Consolas" pitchFamily="49" charset="0"/>
              </a:rPr>
              <a:t>5</a:t>
            </a:r>
            <a:r>
              <a:rPr lang="en-US" i="1" dirty="0" smtClean="0">
                <a:latin typeface="+mj-lt"/>
                <a:cs typeface="Consolas" pitchFamily="49" charset="0"/>
              </a:rPr>
              <a:t>] = C[2] = 4 → B[4] = 2;</a:t>
            </a:r>
          </a:p>
        </p:txBody>
      </p:sp>
      <p:sp>
        <p:nvSpPr>
          <p:cNvPr id="105" name="Прямоугольник 104"/>
          <p:cNvSpPr/>
          <p:nvPr/>
        </p:nvSpPr>
        <p:spPr>
          <a:xfrm>
            <a:off x="2376431" y="2050359"/>
            <a:ext cx="348308" cy="360042"/>
          </a:xfrm>
          <a:prstGeom prst="rect">
            <a:avLst/>
          </a:prstGeom>
          <a:solidFill>
            <a:srgbClr val="00B05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106" name="Прямоугольник 105"/>
          <p:cNvSpPr/>
          <p:nvPr/>
        </p:nvSpPr>
        <p:spPr>
          <a:xfrm>
            <a:off x="6135121" y="4561210"/>
            <a:ext cx="20882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i="1" dirty="0" smtClean="0">
                <a:latin typeface="+mj-lt"/>
                <a:cs typeface="Consolas" pitchFamily="49" charset="0"/>
              </a:rPr>
              <a:t>C[2] = C[2]-1 = 3;</a:t>
            </a:r>
          </a:p>
        </p:txBody>
      </p:sp>
      <p:sp>
        <p:nvSpPr>
          <p:cNvPr id="107" name="Прямоугольник 106"/>
          <p:cNvSpPr/>
          <p:nvPr/>
        </p:nvSpPr>
        <p:spPr>
          <a:xfrm>
            <a:off x="6853913" y="3046296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uk-UA" dirty="0"/>
          </a:p>
        </p:txBody>
      </p:sp>
      <p:sp>
        <p:nvSpPr>
          <p:cNvPr id="108" name="Прямоугольник 107"/>
          <p:cNvSpPr/>
          <p:nvPr/>
        </p:nvSpPr>
        <p:spPr>
          <a:xfrm>
            <a:off x="636979" y="4449272"/>
            <a:ext cx="4896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+mj-lt"/>
                <a:cs typeface="Consolas" pitchFamily="49" charset="0"/>
              </a:rPr>
              <a:t>5</a:t>
            </a:r>
            <a:r>
              <a:rPr lang="en-US" dirty="0" smtClean="0">
                <a:latin typeface="+mj-lt"/>
                <a:cs typeface="Consolas" pitchFamily="49" charset="0"/>
              </a:rPr>
              <a:t>. </a:t>
            </a:r>
            <a:r>
              <a:rPr lang="en-US" i="1" dirty="0" err="1" smtClean="0">
                <a:latin typeface="+mj-lt"/>
                <a:cs typeface="Consolas" pitchFamily="49" charset="0"/>
              </a:rPr>
              <a:t>i</a:t>
            </a:r>
            <a:r>
              <a:rPr lang="en-US" i="1" dirty="0" smtClean="0">
                <a:latin typeface="+mj-lt"/>
                <a:cs typeface="Consolas" pitchFamily="49" charset="0"/>
              </a:rPr>
              <a:t> = 4, a</a:t>
            </a:r>
            <a:r>
              <a:rPr lang="en-US" sz="1200" i="1" dirty="0" smtClean="0">
                <a:latin typeface="+mj-lt"/>
                <a:cs typeface="Consolas" pitchFamily="49" charset="0"/>
              </a:rPr>
              <a:t>4</a:t>
            </a:r>
            <a:r>
              <a:rPr lang="en-US" i="1" dirty="0" smtClean="0">
                <a:latin typeface="+mj-lt"/>
                <a:cs typeface="Consolas" pitchFamily="49" charset="0"/>
              </a:rPr>
              <a:t> = 0, A[a</a:t>
            </a:r>
            <a:r>
              <a:rPr lang="en-US" sz="1200" i="1" dirty="0" smtClean="0">
                <a:latin typeface="+mj-lt"/>
                <a:cs typeface="Consolas" pitchFamily="49" charset="0"/>
              </a:rPr>
              <a:t>4</a:t>
            </a:r>
            <a:r>
              <a:rPr lang="en-US" i="1" dirty="0" smtClean="0">
                <a:latin typeface="+mj-lt"/>
                <a:cs typeface="Consolas" pitchFamily="49" charset="0"/>
              </a:rPr>
              <a:t>] = C[0] = 1 → B[1] = 0;</a:t>
            </a:r>
          </a:p>
        </p:txBody>
      </p:sp>
      <p:sp>
        <p:nvSpPr>
          <p:cNvPr id="109" name="Прямоугольник 108"/>
          <p:cNvSpPr/>
          <p:nvPr/>
        </p:nvSpPr>
        <p:spPr>
          <a:xfrm>
            <a:off x="1336751" y="2050234"/>
            <a:ext cx="348308" cy="360042"/>
          </a:xfrm>
          <a:prstGeom prst="rect">
            <a:avLst/>
          </a:prstGeom>
          <a:solidFill>
            <a:srgbClr val="92D05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0</a:t>
            </a:r>
            <a:endParaRPr lang="uk-UA" dirty="0"/>
          </a:p>
        </p:txBody>
      </p:sp>
      <p:sp>
        <p:nvSpPr>
          <p:cNvPr id="110" name="Прямоугольник 109"/>
          <p:cNvSpPr/>
          <p:nvPr/>
        </p:nvSpPr>
        <p:spPr>
          <a:xfrm>
            <a:off x="6138925" y="4899764"/>
            <a:ext cx="20882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i="1" dirty="0" smtClean="0">
                <a:latin typeface="+mj-lt"/>
                <a:cs typeface="Consolas" pitchFamily="49" charset="0"/>
              </a:rPr>
              <a:t>C[0] = C[0]-1 = 0;</a:t>
            </a:r>
          </a:p>
        </p:txBody>
      </p:sp>
      <p:sp>
        <p:nvSpPr>
          <p:cNvPr id="111" name="Прямоугольник 110"/>
          <p:cNvSpPr/>
          <p:nvPr/>
        </p:nvSpPr>
        <p:spPr>
          <a:xfrm>
            <a:off x="6159574" y="3046296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0</a:t>
            </a:r>
            <a:endParaRPr lang="uk-UA" dirty="0"/>
          </a:p>
        </p:txBody>
      </p:sp>
      <p:sp>
        <p:nvSpPr>
          <p:cNvPr id="112" name="Прямоугольник 111"/>
          <p:cNvSpPr/>
          <p:nvPr/>
        </p:nvSpPr>
        <p:spPr>
          <a:xfrm>
            <a:off x="611213" y="4849381"/>
            <a:ext cx="4896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+mj-lt"/>
                <a:cs typeface="Consolas" pitchFamily="49" charset="0"/>
              </a:rPr>
              <a:t>6. </a:t>
            </a:r>
            <a:r>
              <a:rPr lang="en-US" i="1" dirty="0" err="1" smtClean="0">
                <a:latin typeface="+mj-lt"/>
                <a:cs typeface="Consolas" pitchFamily="49" charset="0"/>
              </a:rPr>
              <a:t>i</a:t>
            </a:r>
            <a:r>
              <a:rPr lang="en-US" i="1" dirty="0" smtClean="0">
                <a:latin typeface="+mj-lt"/>
                <a:cs typeface="Consolas" pitchFamily="49" charset="0"/>
              </a:rPr>
              <a:t> = 3, a</a:t>
            </a:r>
            <a:r>
              <a:rPr lang="en-US" sz="1200" i="1" dirty="0" smtClean="0">
                <a:latin typeface="+mj-lt"/>
                <a:cs typeface="Consolas" pitchFamily="49" charset="0"/>
              </a:rPr>
              <a:t>3</a:t>
            </a:r>
            <a:r>
              <a:rPr lang="en-US" i="1" dirty="0" smtClean="0">
                <a:latin typeface="+mj-lt"/>
                <a:cs typeface="Consolas" pitchFamily="49" charset="0"/>
              </a:rPr>
              <a:t> = 3, A[a</a:t>
            </a:r>
            <a:r>
              <a:rPr lang="en-US" sz="1200" i="1" dirty="0" smtClean="0">
                <a:latin typeface="+mj-lt"/>
                <a:cs typeface="Consolas" pitchFamily="49" charset="0"/>
              </a:rPr>
              <a:t>3</a:t>
            </a:r>
            <a:r>
              <a:rPr lang="en-US" i="1" dirty="0" smtClean="0">
                <a:latin typeface="+mj-lt"/>
                <a:cs typeface="Consolas" pitchFamily="49" charset="0"/>
              </a:rPr>
              <a:t>] = C[3] = 5 → B[5] = 3;</a:t>
            </a:r>
          </a:p>
        </p:txBody>
      </p:sp>
      <p:sp>
        <p:nvSpPr>
          <p:cNvPr id="113" name="Прямоугольник 112"/>
          <p:cNvSpPr/>
          <p:nvPr/>
        </p:nvSpPr>
        <p:spPr>
          <a:xfrm>
            <a:off x="2730237" y="2050234"/>
            <a:ext cx="348308" cy="360042"/>
          </a:xfrm>
          <a:prstGeom prst="rect">
            <a:avLst/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3</a:t>
            </a:r>
            <a:endParaRPr lang="uk-UA" dirty="0"/>
          </a:p>
        </p:txBody>
      </p:sp>
      <p:sp>
        <p:nvSpPr>
          <p:cNvPr id="114" name="Прямоугольник 113"/>
          <p:cNvSpPr/>
          <p:nvPr/>
        </p:nvSpPr>
        <p:spPr>
          <a:xfrm>
            <a:off x="6142729" y="5215866"/>
            <a:ext cx="20882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i="1" dirty="0" smtClean="0">
                <a:latin typeface="+mj-lt"/>
                <a:cs typeface="Consolas" pitchFamily="49" charset="0"/>
              </a:rPr>
              <a:t>C[3] = C[3]-1 = 4;</a:t>
            </a:r>
          </a:p>
        </p:txBody>
      </p:sp>
      <p:sp>
        <p:nvSpPr>
          <p:cNvPr id="115" name="Прямоугольник 114"/>
          <p:cNvSpPr/>
          <p:nvPr/>
        </p:nvSpPr>
        <p:spPr>
          <a:xfrm>
            <a:off x="7205718" y="3046282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4</a:t>
            </a:r>
            <a:endParaRPr lang="uk-UA" dirty="0"/>
          </a:p>
        </p:txBody>
      </p:sp>
      <p:sp>
        <p:nvSpPr>
          <p:cNvPr id="116" name="Прямоугольник 115"/>
          <p:cNvSpPr/>
          <p:nvPr/>
        </p:nvSpPr>
        <p:spPr>
          <a:xfrm>
            <a:off x="611213" y="5249490"/>
            <a:ext cx="4896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+mj-lt"/>
                <a:cs typeface="Consolas" pitchFamily="49" charset="0"/>
              </a:rPr>
              <a:t>7. </a:t>
            </a:r>
            <a:r>
              <a:rPr lang="en-US" i="1" dirty="0" err="1" smtClean="0">
                <a:latin typeface="+mj-lt"/>
                <a:cs typeface="Consolas" pitchFamily="49" charset="0"/>
              </a:rPr>
              <a:t>i</a:t>
            </a:r>
            <a:r>
              <a:rPr lang="en-US" i="1" dirty="0" smtClean="0">
                <a:latin typeface="+mj-lt"/>
                <a:cs typeface="Consolas" pitchFamily="49" charset="0"/>
              </a:rPr>
              <a:t> = 2, a</a:t>
            </a:r>
            <a:r>
              <a:rPr lang="en-US" sz="1200" i="1" dirty="0" smtClean="0">
                <a:latin typeface="+mj-lt"/>
                <a:cs typeface="Consolas" pitchFamily="49" charset="0"/>
              </a:rPr>
              <a:t>2</a:t>
            </a:r>
            <a:r>
              <a:rPr lang="en-US" i="1" dirty="0" smtClean="0">
                <a:latin typeface="+mj-lt"/>
                <a:cs typeface="Consolas" pitchFamily="49" charset="0"/>
              </a:rPr>
              <a:t> = 5, A[a</a:t>
            </a:r>
            <a:r>
              <a:rPr lang="en-US" sz="1200" i="1" dirty="0" smtClean="0">
                <a:latin typeface="+mj-lt"/>
                <a:cs typeface="Consolas" pitchFamily="49" charset="0"/>
              </a:rPr>
              <a:t>2</a:t>
            </a:r>
            <a:r>
              <a:rPr lang="en-US" i="1" dirty="0" smtClean="0">
                <a:latin typeface="+mj-lt"/>
                <a:cs typeface="Consolas" pitchFamily="49" charset="0"/>
              </a:rPr>
              <a:t>] = C[5] = 8 → B[8] = 5;</a:t>
            </a:r>
          </a:p>
        </p:txBody>
      </p:sp>
      <p:sp>
        <p:nvSpPr>
          <p:cNvPr id="117" name="Прямоугольник 116"/>
          <p:cNvSpPr/>
          <p:nvPr/>
        </p:nvSpPr>
        <p:spPr>
          <a:xfrm>
            <a:off x="6153050" y="5560246"/>
            <a:ext cx="20882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i="1" dirty="0" smtClean="0">
                <a:latin typeface="+mj-lt"/>
                <a:cs typeface="Consolas" pitchFamily="49" charset="0"/>
              </a:rPr>
              <a:t>C[5] = C[5]-1 = 7;</a:t>
            </a:r>
          </a:p>
        </p:txBody>
      </p:sp>
      <p:sp>
        <p:nvSpPr>
          <p:cNvPr id="118" name="Прямоугольник 117"/>
          <p:cNvSpPr/>
          <p:nvPr/>
        </p:nvSpPr>
        <p:spPr>
          <a:xfrm>
            <a:off x="7902971" y="3046282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uk-UA" dirty="0" smtClean="0"/>
              <a:t>7</a:t>
            </a:r>
            <a:endParaRPr lang="uk-UA" dirty="0"/>
          </a:p>
        </p:txBody>
      </p:sp>
      <p:sp>
        <p:nvSpPr>
          <p:cNvPr id="119" name="Прямоугольник 118"/>
          <p:cNvSpPr/>
          <p:nvPr/>
        </p:nvSpPr>
        <p:spPr>
          <a:xfrm>
            <a:off x="611213" y="5651956"/>
            <a:ext cx="4896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+mj-lt"/>
                <a:cs typeface="Consolas" pitchFamily="49" charset="0"/>
              </a:rPr>
              <a:t>8. </a:t>
            </a:r>
            <a:r>
              <a:rPr lang="en-US" i="1" dirty="0" err="1" smtClean="0">
                <a:latin typeface="+mj-lt"/>
                <a:cs typeface="Consolas" pitchFamily="49" charset="0"/>
              </a:rPr>
              <a:t>i</a:t>
            </a:r>
            <a:r>
              <a:rPr lang="en-US" i="1" dirty="0" smtClean="0">
                <a:latin typeface="+mj-lt"/>
                <a:cs typeface="Consolas" pitchFamily="49" charset="0"/>
              </a:rPr>
              <a:t> = 1, a</a:t>
            </a:r>
            <a:r>
              <a:rPr lang="en-US" sz="1200" i="1" dirty="0" smtClean="0">
                <a:latin typeface="+mj-lt"/>
                <a:cs typeface="Consolas" pitchFamily="49" charset="0"/>
              </a:rPr>
              <a:t>1</a:t>
            </a:r>
            <a:r>
              <a:rPr lang="en-US" i="1" dirty="0" smtClean="0">
                <a:latin typeface="+mj-lt"/>
                <a:cs typeface="Consolas" pitchFamily="49" charset="0"/>
              </a:rPr>
              <a:t> = 2, A[a</a:t>
            </a:r>
            <a:r>
              <a:rPr lang="en-US" sz="1200" i="1" dirty="0" smtClean="0">
                <a:latin typeface="+mj-lt"/>
                <a:cs typeface="Consolas" pitchFamily="49" charset="0"/>
              </a:rPr>
              <a:t>1</a:t>
            </a:r>
            <a:r>
              <a:rPr lang="en-US" i="1" dirty="0" smtClean="0">
                <a:latin typeface="+mj-lt"/>
                <a:cs typeface="Consolas" pitchFamily="49" charset="0"/>
              </a:rPr>
              <a:t>] = C[2] = 3 → B[3] = 2;</a:t>
            </a:r>
          </a:p>
        </p:txBody>
      </p:sp>
      <p:sp>
        <p:nvSpPr>
          <p:cNvPr id="120" name="Прямоугольник 119"/>
          <p:cNvSpPr/>
          <p:nvPr/>
        </p:nvSpPr>
        <p:spPr>
          <a:xfrm>
            <a:off x="2030042" y="2052418"/>
            <a:ext cx="348308" cy="360042"/>
          </a:xfrm>
          <a:prstGeom prst="rect">
            <a:avLst/>
          </a:prstGeom>
          <a:solidFill>
            <a:srgbClr val="C0000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121" name="Прямоугольник 120"/>
          <p:cNvSpPr/>
          <p:nvPr/>
        </p:nvSpPr>
        <p:spPr>
          <a:xfrm>
            <a:off x="3777247" y="2050234"/>
            <a:ext cx="348308" cy="360042"/>
          </a:xfrm>
          <a:prstGeom prst="rect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5</a:t>
            </a:r>
            <a:endParaRPr lang="uk-UA" dirty="0"/>
          </a:p>
        </p:txBody>
      </p:sp>
      <p:sp>
        <p:nvSpPr>
          <p:cNvPr id="122" name="Прямоугольник 121"/>
          <p:cNvSpPr/>
          <p:nvPr/>
        </p:nvSpPr>
        <p:spPr>
          <a:xfrm>
            <a:off x="6156793" y="5867980"/>
            <a:ext cx="20882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i="1" dirty="0" smtClean="0">
                <a:latin typeface="+mj-lt"/>
                <a:cs typeface="Consolas" pitchFamily="49" charset="0"/>
              </a:rPr>
              <a:t>C[2] = C[2]-1 = 2;</a:t>
            </a:r>
          </a:p>
        </p:txBody>
      </p:sp>
      <p:sp>
        <p:nvSpPr>
          <p:cNvPr id="123" name="Прямоугольник 122"/>
          <p:cNvSpPr/>
          <p:nvPr/>
        </p:nvSpPr>
        <p:spPr>
          <a:xfrm>
            <a:off x="6854608" y="3045648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02098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500"/>
                            </p:stCondLst>
                            <p:childTnLst>
                              <p:par>
                                <p:cTn id="1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00"/>
                            </p:stCondLst>
                            <p:childTnLst>
                              <p:par>
                                <p:cTn id="1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500"/>
                            </p:stCondLst>
                            <p:childTnLst>
                              <p:par>
                                <p:cTn id="1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500"/>
                            </p:stCondLst>
                            <p:childTnLst>
                              <p:par>
                                <p:cTn id="1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/>
      <p:bldP spid="93" grpId="0" animBg="1"/>
      <p:bldP spid="94" grpId="0"/>
      <p:bldP spid="95" grpId="0" animBg="1"/>
      <p:bldP spid="96" grpId="0"/>
      <p:bldP spid="97" grpId="0" animBg="1"/>
      <p:bldP spid="98" grpId="0"/>
      <p:bldP spid="99" grpId="0" animBg="1"/>
      <p:bldP spid="100" grpId="0"/>
      <p:bldP spid="101" grpId="0" animBg="1"/>
      <p:bldP spid="102" grpId="0"/>
      <p:bldP spid="103" grpId="0" animBg="1"/>
      <p:bldP spid="104" grpId="0"/>
      <p:bldP spid="105" grpId="0" animBg="1"/>
      <p:bldP spid="106" grpId="0"/>
      <p:bldP spid="107" grpId="0" animBg="1"/>
      <p:bldP spid="108" grpId="0"/>
      <p:bldP spid="109" grpId="0" animBg="1"/>
      <p:bldP spid="110" grpId="0"/>
      <p:bldP spid="111" grpId="0" animBg="1"/>
      <p:bldP spid="112" grpId="0"/>
      <p:bldP spid="113" grpId="0" animBg="1"/>
      <p:bldP spid="114" grpId="0"/>
      <p:bldP spid="115" grpId="0" animBg="1"/>
      <p:bldP spid="116" grpId="0"/>
      <p:bldP spid="117" grpId="0"/>
      <p:bldP spid="118" grpId="0" animBg="1"/>
      <p:bldP spid="119" grpId="0"/>
      <p:bldP spid="120" grpId="0" animBg="1"/>
      <p:bldP spid="121" grpId="0" animBg="1"/>
      <p:bldP spid="122" grpId="0"/>
      <p:bldP spid="12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790763" y="91951"/>
            <a:ext cx="3198311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1900" b="1" dirty="0" smtClean="0">
                <a:solidFill>
                  <a:schemeClr val="lt1"/>
                </a:solidFill>
                <a:latin typeface="+mn-lt"/>
              </a:rPr>
              <a:t>Псевдокод </a:t>
            </a:r>
            <a:r>
              <a:rPr lang="en-US" sz="1900" b="1" dirty="0" smtClean="0">
                <a:solidFill>
                  <a:schemeClr val="lt1"/>
                </a:solidFill>
                <a:latin typeface="+mn-lt"/>
              </a:rPr>
              <a:t>Counting Sort</a:t>
            </a:r>
            <a:endParaRPr lang="uk-UA" sz="1900" b="1" dirty="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7386" t="29329" r="51444" b="66779"/>
          <a:stretch/>
        </p:blipFill>
        <p:spPr>
          <a:xfrm>
            <a:off x="755577" y="645369"/>
            <a:ext cx="3600400" cy="19134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55576" y="933401"/>
            <a:ext cx="73448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400" dirty="0" smtClean="0">
                <a:solidFill>
                  <a:srgbClr val="00B050"/>
                </a:solidFill>
                <a:latin typeface="+mj-lt"/>
                <a:cs typeface="Consolas" pitchFamily="49" charset="0"/>
              </a:rPr>
              <a:t>// процедура сортування приймає на вхід невідсортований масив А, вихідний масив В та максимальне значення елементу </a:t>
            </a:r>
            <a:r>
              <a:rPr lang="en-US" sz="1400" dirty="0" smtClean="0">
                <a:solidFill>
                  <a:srgbClr val="00B050"/>
                </a:solidFill>
                <a:latin typeface="+mj-lt"/>
                <a:cs typeface="Consolas" pitchFamily="49" charset="0"/>
              </a:rPr>
              <a:t>k</a:t>
            </a:r>
            <a:endParaRPr lang="en-US" sz="1400" b="1" dirty="0" smtClean="0">
              <a:solidFill>
                <a:srgbClr val="00B050"/>
              </a:solidFill>
              <a:latin typeface="+mj-lt"/>
              <a:cs typeface="Consolas" pitchFamily="49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7386" t="34798" r="4618" b="56415"/>
          <a:stretch/>
        </p:blipFill>
        <p:spPr>
          <a:xfrm>
            <a:off x="755576" y="1509465"/>
            <a:ext cx="7695413" cy="43204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55576" y="1998480"/>
            <a:ext cx="73448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400" dirty="0" smtClean="0">
                <a:solidFill>
                  <a:srgbClr val="00B050"/>
                </a:solidFill>
                <a:latin typeface="+mj-lt"/>
                <a:cs typeface="Consolas" pitchFamily="49" charset="0"/>
              </a:rPr>
              <a:t>// створення масиву С та його ініціалізація «нулями»</a:t>
            </a:r>
            <a:endParaRPr lang="en-US" sz="1400" b="1" dirty="0" smtClean="0">
              <a:solidFill>
                <a:srgbClr val="00B050"/>
              </a:solidFill>
              <a:latin typeface="+mj-lt"/>
              <a:cs typeface="Consolas" pitchFamily="49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7386" t="44954" r="4618" b="50652"/>
          <a:stretch/>
        </p:blipFill>
        <p:spPr>
          <a:xfrm>
            <a:off x="755575" y="2373561"/>
            <a:ext cx="7695413" cy="21602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55576" y="2930461"/>
            <a:ext cx="73448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400" dirty="0" smtClean="0">
                <a:solidFill>
                  <a:srgbClr val="00B050"/>
                </a:solidFill>
                <a:latin typeface="+mj-lt"/>
                <a:cs typeface="Consolas" pitchFamily="49" charset="0"/>
              </a:rPr>
              <a:t>// підрахунок кількості повторень елементів в масиві А + комірку масиву С, яка відповідає значенню елемента масиву А, збільшуємо на 1</a:t>
            </a:r>
            <a:endParaRPr lang="en-US" sz="1400" b="1" dirty="0" smtClean="0">
              <a:solidFill>
                <a:srgbClr val="00B050"/>
              </a:solidFill>
              <a:latin typeface="+mj-lt"/>
              <a:cs typeface="Consolas" pitchFamily="49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/>
          <a:srcRect l="7386" t="50369" r="4618" b="45237"/>
          <a:stretch/>
        </p:blipFill>
        <p:spPr>
          <a:xfrm>
            <a:off x="735693" y="2661593"/>
            <a:ext cx="7695413" cy="216024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740499" y="4226024"/>
            <a:ext cx="73448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400" dirty="0" smtClean="0">
                <a:solidFill>
                  <a:srgbClr val="00B050"/>
                </a:solidFill>
                <a:latin typeface="+mj-lt"/>
                <a:cs typeface="Consolas" pitchFamily="49" charset="0"/>
              </a:rPr>
              <a:t>// в</a:t>
            </a:r>
            <a:r>
              <a:rPr lang="en-US" sz="1400" dirty="0" smtClean="0">
                <a:solidFill>
                  <a:srgbClr val="00B050"/>
                </a:solidFill>
                <a:latin typeface="+mj-lt"/>
                <a:cs typeface="Consolas" pitchFamily="49" charset="0"/>
              </a:rPr>
              <a:t> </a:t>
            </a:r>
            <a:r>
              <a:rPr lang="uk-UA" sz="1400" dirty="0" smtClean="0">
                <a:solidFill>
                  <a:srgbClr val="00B050"/>
                </a:solidFill>
                <a:latin typeface="+mj-lt"/>
                <a:cs typeface="Consolas" pitchFamily="49" charset="0"/>
              </a:rPr>
              <a:t>комірку масиву С </a:t>
            </a:r>
            <a:r>
              <a:rPr lang="en-US" sz="1400" dirty="0" smtClean="0">
                <a:solidFill>
                  <a:srgbClr val="00B050"/>
                </a:solidFill>
                <a:latin typeface="+mj-lt"/>
                <a:cs typeface="Consolas" pitchFamily="49" charset="0"/>
              </a:rPr>
              <a:t>[ </a:t>
            </a:r>
            <a:r>
              <a:rPr lang="en-US" sz="1400" dirty="0" err="1" smtClean="0">
                <a:solidFill>
                  <a:srgbClr val="00B050"/>
                </a:solidFill>
                <a:latin typeface="+mj-lt"/>
                <a:cs typeface="Consolas" pitchFamily="49" charset="0"/>
              </a:rPr>
              <a:t>i</a:t>
            </a:r>
            <a:r>
              <a:rPr lang="en-US" sz="1400" dirty="0" smtClean="0">
                <a:solidFill>
                  <a:srgbClr val="00B050"/>
                </a:solidFill>
                <a:latin typeface="+mj-lt"/>
                <a:cs typeface="Consolas" pitchFamily="49" charset="0"/>
              </a:rPr>
              <a:t> ]</a:t>
            </a:r>
            <a:r>
              <a:rPr lang="uk-UA" sz="1400" dirty="0" smtClean="0">
                <a:solidFill>
                  <a:srgbClr val="00B050"/>
                </a:solidFill>
                <a:latin typeface="+mj-lt"/>
                <a:cs typeface="Consolas" pitchFamily="49" charset="0"/>
              </a:rPr>
              <a:t> буде збережено кількість елементів == </a:t>
            </a:r>
            <a:r>
              <a:rPr lang="en-US" sz="1400" dirty="0" smtClean="0">
                <a:solidFill>
                  <a:srgbClr val="00B050"/>
                </a:solidFill>
                <a:latin typeface="+mj-lt"/>
                <a:cs typeface="Consolas" pitchFamily="49" charset="0"/>
              </a:rPr>
              <a:t>j</a:t>
            </a:r>
            <a:endParaRPr lang="en-US" sz="1400" b="1" dirty="0" smtClean="0">
              <a:solidFill>
                <a:srgbClr val="00B050"/>
              </a:solidFill>
              <a:latin typeface="+mj-lt"/>
              <a:cs typeface="Consolas" pitchFamily="49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35693" y="3972652"/>
            <a:ext cx="73448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400" dirty="0" smtClean="0">
                <a:solidFill>
                  <a:srgbClr val="00B050"/>
                </a:solidFill>
                <a:latin typeface="+mj-lt"/>
                <a:cs typeface="Consolas" pitchFamily="49" charset="0"/>
              </a:rPr>
              <a:t>// підрахунок кількості елементів, які не більші за елемент</a:t>
            </a:r>
            <a:r>
              <a:rPr lang="en-US" sz="1400" dirty="0">
                <a:solidFill>
                  <a:srgbClr val="00B050"/>
                </a:solidFill>
                <a:latin typeface="+mj-lt"/>
                <a:cs typeface="Consolas" pitchFamily="49" charset="0"/>
              </a:rPr>
              <a:t> </a:t>
            </a:r>
            <a:r>
              <a:rPr lang="en-US" sz="1400" dirty="0" smtClean="0">
                <a:solidFill>
                  <a:srgbClr val="00B050"/>
                </a:solidFill>
                <a:latin typeface="+mj-lt"/>
                <a:cs typeface="Consolas" pitchFamily="49" charset="0"/>
              </a:rPr>
              <a:t>[ j ] </a:t>
            </a:r>
            <a:r>
              <a:rPr lang="uk-UA" sz="1400" dirty="0" smtClean="0">
                <a:solidFill>
                  <a:srgbClr val="00B050"/>
                </a:solidFill>
                <a:latin typeface="+mj-lt"/>
                <a:cs typeface="Consolas" pitchFamily="49" charset="0"/>
              </a:rPr>
              <a:t>масиву А</a:t>
            </a:r>
            <a:endParaRPr lang="en-US" sz="1400" b="1" dirty="0" smtClean="0">
              <a:solidFill>
                <a:srgbClr val="00B050"/>
              </a:solidFill>
              <a:latin typeface="+mj-lt"/>
              <a:cs typeface="Consolas" pitchFamily="49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2"/>
          <a:srcRect l="7386" t="59357" r="4618" b="30391"/>
          <a:stretch/>
        </p:blipFill>
        <p:spPr>
          <a:xfrm>
            <a:off x="755575" y="3468597"/>
            <a:ext cx="7695413" cy="504055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722956" y="5090701"/>
            <a:ext cx="73448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400" dirty="0" smtClean="0">
                <a:solidFill>
                  <a:srgbClr val="00B050"/>
                </a:solidFill>
                <a:latin typeface="+mj-lt"/>
                <a:cs typeface="Consolas" pitchFamily="49" charset="0"/>
              </a:rPr>
              <a:t>// проходження елементів масиву А і запис у відповідну позицію вихідного масиву В значення А </a:t>
            </a:r>
            <a:r>
              <a:rPr lang="en-US" sz="1400" dirty="0" smtClean="0">
                <a:solidFill>
                  <a:srgbClr val="00B050"/>
                </a:solidFill>
                <a:latin typeface="+mj-lt"/>
                <a:cs typeface="Consolas" pitchFamily="49" charset="0"/>
              </a:rPr>
              <a:t>[ </a:t>
            </a:r>
            <a:r>
              <a:rPr lang="en-US" sz="1400" dirty="0" err="1" smtClean="0">
                <a:solidFill>
                  <a:srgbClr val="00B050"/>
                </a:solidFill>
                <a:latin typeface="+mj-lt"/>
                <a:cs typeface="Consolas" pitchFamily="49" charset="0"/>
              </a:rPr>
              <a:t>i</a:t>
            </a:r>
            <a:r>
              <a:rPr lang="en-US" sz="1400" dirty="0" smtClean="0">
                <a:solidFill>
                  <a:srgbClr val="00B050"/>
                </a:solidFill>
                <a:latin typeface="+mj-lt"/>
                <a:cs typeface="Consolas" pitchFamily="49" charset="0"/>
              </a:rPr>
              <a:t> ]</a:t>
            </a:r>
            <a:endParaRPr lang="en-US" sz="1400" b="1" dirty="0" smtClean="0">
              <a:solidFill>
                <a:srgbClr val="00B050"/>
              </a:solidFill>
              <a:latin typeface="+mj-lt"/>
              <a:cs typeface="Consolas" pitchFamily="49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2"/>
          <a:srcRect l="7386" t="75164" r="4618" b="14584"/>
          <a:stretch/>
        </p:blipFill>
        <p:spPr>
          <a:xfrm>
            <a:off x="755575" y="4605809"/>
            <a:ext cx="7695413" cy="50405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2"/>
          <a:srcRect l="7386" t="84987" r="4618" b="10620"/>
          <a:stretch/>
        </p:blipFill>
        <p:spPr>
          <a:xfrm>
            <a:off x="763773" y="5613922"/>
            <a:ext cx="7695413" cy="216023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735693" y="5857527"/>
            <a:ext cx="73448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400" dirty="0" smtClean="0">
                <a:solidFill>
                  <a:srgbClr val="00B050"/>
                </a:solidFill>
                <a:latin typeface="+mj-lt"/>
                <a:cs typeface="Consolas" pitchFamily="49" charset="0"/>
              </a:rPr>
              <a:t>// змінення значення елементу масиву С (зменшення на 1)</a:t>
            </a:r>
            <a:endParaRPr lang="en-US" sz="1400" b="1" dirty="0" smtClean="0">
              <a:solidFill>
                <a:srgbClr val="00B050"/>
              </a:solidFill>
              <a:latin typeface="+mj-lt"/>
              <a:cs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6842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0" grpId="0"/>
      <p:bldP spid="13" grpId="0"/>
      <p:bldP spid="14" grpId="0"/>
      <p:bldP spid="16" grpId="0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753096" y="91951"/>
            <a:ext cx="3273653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1900" b="1" dirty="0" smtClean="0">
                <a:solidFill>
                  <a:schemeClr val="lt1"/>
                </a:solidFill>
                <a:latin typeface="+mn-lt"/>
              </a:rPr>
              <a:t>Час роботи </a:t>
            </a:r>
            <a:r>
              <a:rPr lang="en-US" sz="1900" b="1" dirty="0" smtClean="0">
                <a:solidFill>
                  <a:schemeClr val="lt1"/>
                </a:solidFill>
                <a:latin typeface="+mn-lt"/>
              </a:rPr>
              <a:t>Counting Sort</a:t>
            </a:r>
            <a:endParaRPr lang="uk-UA" sz="19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3" name="Левая фигурная скобка 2"/>
          <p:cNvSpPr/>
          <p:nvPr/>
        </p:nvSpPr>
        <p:spPr>
          <a:xfrm>
            <a:off x="2154279" y="1151017"/>
            <a:ext cx="52033" cy="49043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+mj-lt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2337476" y="836712"/>
            <a:ext cx="4250748" cy="3024336"/>
            <a:chOff x="2337476" y="836712"/>
            <a:chExt cx="5187464" cy="3600400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2"/>
            <a:srcRect l="7386" t="29329" r="48671" b="45774"/>
            <a:stretch/>
          </p:blipFill>
          <p:spPr>
            <a:xfrm>
              <a:off x="2337477" y="836712"/>
              <a:ext cx="5187463" cy="1654238"/>
            </a:xfrm>
            <a:prstGeom prst="rect">
              <a:avLst/>
            </a:prstGeom>
          </p:spPr>
        </p:pic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2"/>
            <a:srcRect l="7386" t="60084" r="49519" b="31129"/>
            <a:stretch/>
          </p:blipFill>
          <p:spPr>
            <a:xfrm>
              <a:off x="2337476" y="2685566"/>
              <a:ext cx="5087451" cy="583849"/>
            </a:xfrm>
            <a:prstGeom prst="rect">
              <a:avLst/>
            </a:prstGeom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 rotWithShape="1">
            <a:blip r:embed="rId2"/>
            <a:srcRect l="7386" t="74729" r="50366" b="10626"/>
            <a:stretch/>
          </p:blipFill>
          <p:spPr>
            <a:xfrm>
              <a:off x="2337476" y="3464031"/>
              <a:ext cx="4987440" cy="973081"/>
            </a:xfrm>
            <a:prstGeom prst="rect">
              <a:avLst/>
            </a:prstGeom>
          </p:spPr>
        </p:pic>
      </p:grpSp>
      <p:sp>
        <p:nvSpPr>
          <p:cNvPr id="9" name="Прямоугольник 8"/>
          <p:cNvSpPr/>
          <p:nvPr/>
        </p:nvSpPr>
        <p:spPr>
          <a:xfrm>
            <a:off x="1194646" y="1272118"/>
            <a:ext cx="8704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solidFill>
                  <a:srgbClr val="FF0000"/>
                </a:solidFill>
                <a:latin typeface="+mj-lt"/>
              </a:rPr>
              <a:t>Θ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(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k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) </a:t>
            </a:r>
            <a:endParaRPr lang="uk-UA" dirty="0">
              <a:latin typeface="+mj-lt"/>
            </a:endParaRPr>
          </a:p>
        </p:txBody>
      </p:sp>
      <p:sp>
        <p:nvSpPr>
          <p:cNvPr id="10" name="Левая фигурная скобка 9"/>
          <p:cNvSpPr/>
          <p:nvPr/>
        </p:nvSpPr>
        <p:spPr>
          <a:xfrm>
            <a:off x="2156699" y="1700808"/>
            <a:ext cx="52033" cy="49043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+mj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81297" y="1772816"/>
            <a:ext cx="8983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solidFill>
                  <a:srgbClr val="FF0000"/>
                </a:solidFill>
                <a:latin typeface="+mj-lt"/>
              </a:rPr>
              <a:t>Θ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(n) </a:t>
            </a:r>
            <a:endParaRPr lang="uk-UA" dirty="0">
              <a:latin typeface="+mj-lt"/>
            </a:endParaRPr>
          </a:p>
        </p:txBody>
      </p:sp>
      <p:sp>
        <p:nvSpPr>
          <p:cNvPr id="12" name="Левая фигурная скобка 11"/>
          <p:cNvSpPr/>
          <p:nvPr/>
        </p:nvSpPr>
        <p:spPr>
          <a:xfrm>
            <a:off x="2156088" y="2434511"/>
            <a:ext cx="52033" cy="49043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+mj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87624" y="2492896"/>
            <a:ext cx="8704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solidFill>
                  <a:srgbClr val="FF0000"/>
                </a:solidFill>
                <a:latin typeface="+mj-lt"/>
              </a:rPr>
              <a:t>Θ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(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k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) </a:t>
            </a:r>
            <a:endParaRPr lang="uk-UA" dirty="0">
              <a:latin typeface="+mj-lt"/>
            </a:endParaRPr>
          </a:p>
        </p:txBody>
      </p:sp>
      <p:sp>
        <p:nvSpPr>
          <p:cNvPr id="14" name="Левая фигурная скобка 13"/>
          <p:cNvSpPr/>
          <p:nvPr/>
        </p:nvSpPr>
        <p:spPr>
          <a:xfrm>
            <a:off x="2160593" y="3111351"/>
            <a:ext cx="45719" cy="74412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+mj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87708" y="3284984"/>
            <a:ext cx="8983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solidFill>
                  <a:srgbClr val="FF0000"/>
                </a:solidFill>
                <a:latin typeface="+mj-lt"/>
              </a:rPr>
              <a:t>Θ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(n) </a:t>
            </a:r>
            <a:endParaRPr lang="uk-UA" dirty="0">
              <a:latin typeface="+mj-lt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81297" y="4167310"/>
            <a:ext cx="368562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smtClean="0">
                <a:solidFill>
                  <a:srgbClr val="FF0000"/>
                </a:solidFill>
                <a:latin typeface="+mj-lt"/>
              </a:rPr>
              <a:t>T (n) = </a:t>
            </a:r>
            <a:r>
              <a:rPr lang="el-GR" sz="2400" i="1" dirty="0" smtClean="0">
                <a:solidFill>
                  <a:srgbClr val="FF0000"/>
                </a:solidFill>
                <a:latin typeface="+mj-lt"/>
              </a:rPr>
              <a:t>Θ</a:t>
            </a:r>
            <a:r>
              <a:rPr lang="en-US" sz="2400" i="1" dirty="0" smtClean="0">
                <a:solidFill>
                  <a:srgbClr val="FF0000"/>
                </a:solidFill>
                <a:latin typeface="+mj-lt"/>
              </a:rPr>
              <a:t> (n + k)</a:t>
            </a:r>
          </a:p>
          <a:p>
            <a:r>
              <a:rPr lang="uk-UA" sz="2400" i="1" dirty="0" smtClean="0">
                <a:solidFill>
                  <a:srgbClr val="FF0000"/>
                </a:solidFill>
                <a:latin typeface="+mj-lt"/>
              </a:rPr>
              <a:t>якщо </a:t>
            </a:r>
            <a:r>
              <a:rPr lang="en-US" sz="2400" i="1" dirty="0" smtClean="0">
                <a:solidFill>
                  <a:srgbClr val="FF0000"/>
                </a:solidFill>
                <a:latin typeface="+mj-lt"/>
              </a:rPr>
              <a:t>k = O(n) → </a:t>
            </a:r>
            <a:r>
              <a:rPr lang="el-GR" sz="2400" b="1" i="1" dirty="0">
                <a:solidFill>
                  <a:srgbClr val="FF0000"/>
                </a:solidFill>
                <a:latin typeface="+mj-lt"/>
              </a:rPr>
              <a:t>Θ</a:t>
            </a:r>
            <a:r>
              <a:rPr lang="en-US" sz="2400" b="1" i="1" dirty="0">
                <a:solidFill>
                  <a:srgbClr val="FF0000"/>
                </a:solidFill>
                <a:latin typeface="+mj-lt"/>
              </a:rPr>
              <a:t> (</a:t>
            </a:r>
            <a:r>
              <a:rPr lang="en-US" sz="2400" b="1" i="1" dirty="0" smtClean="0">
                <a:solidFill>
                  <a:srgbClr val="FF0000"/>
                </a:solidFill>
                <a:latin typeface="+mj-lt"/>
              </a:rPr>
              <a:t>n)</a:t>
            </a:r>
            <a:r>
              <a:rPr lang="en-US" sz="2400" i="1" dirty="0" smtClean="0">
                <a:solidFill>
                  <a:srgbClr val="FF0000"/>
                </a:solidFill>
                <a:latin typeface="+mj-lt"/>
              </a:rPr>
              <a:t>  </a:t>
            </a:r>
            <a:endParaRPr lang="uk-UA" sz="2400" i="1" dirty="0">
              <a:latin typeface="+mj-lt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22956" y="5090701"/>
            <a:ext cx="734481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400" b="1" dirty="0" smtClean="0">
                <a:latin typeface="+mj-lt"/>
                <a:cs typeface="Consolas" pitchFamily="49" charset="0"/>
              </a:rPr>
              <a:t>Важливо! Лінійний час роботи алгоритму зустрічається не завжди!!!</a:t>
            </a:r>
          </a:p>
          <a:p>
            <a:pPr algn="just"/>
            <a:r>
              <a:rPr lang="en-US" sz="1400" dirty="0" smtClean="0">
                <a:latin typeface="+mj-lt"/>
                <a:cs typeface="Consolas" pitchFamily="49" charset="0"/>
              </a:rPr>
              <a:t>n = 100 // </a:t>
            </a:r>
            <a:r>
              <a:rPr lang="uk-UA" sz="1400" dirty="0" smtClean="0">
                <a:latin typeface="+mj-lt"/>
                <a:cs typeface="Consolas" pitchFamily="49" charset="0"/>
              </a:rPr>
              <a:t>ми хочемо відсортувати лише 100 елементів</a:t>
            </a:r>
          </a:p>
          <a:p>
            <a:pPr algn="just"/>
            <a:r>
              <a:rPr lang="en-US" sz="1400" dirty="0" smtClean="0">
                <a:latin typeface="+mj-lt"/>
                <a:cs typeface="Consolas" pitchFamily="49" charset="0"/>
              </a:rPr>
              <a:t>k = 1000 000 // </a:t>
            </a:r>
            <a:r>
              <a:rPr lang="uk-UA" sz="1400" dirty="0" smtClean="0">
                <a:latin typeface="+mj-lt"/>
                <a:cs typeface="Consolas" pitchFamily="49" charset="0"/>
              </a:rPr>
              <a:t>значення найбільшого елементу</a:t>
            </a:r>
          </a:p>
          <a:p>
            <a:pPr algn="just"/>
            <a:r>
              <a:rPr lang="uk-UA" sz="1400" b="1" dirty="0" smtClean="0">
                <a:latin typeface="+mj-lt"/>
                <a:cs typeface="Consolas" pitchFamily="49" charset="0"/>
              </a:rPr>
              <a:t>Це зумовлює створення додаткового масиву на 1000 000 елементів С</a:t>
            </a:r>
          </a:p>
          <a:p>
            <a:pPr algn="just"/>
            <a:r>
              <a:rPr lang="uk-UA" sz="1400" dirty="0" smtClean="0">
                <a:solidFill>
                  <a:srgbClr val="FF0000"/>
                </a:solidFill>
                <a:latin typeface="+mj-lt"/>
                <a:cs typeface="Consolas" pitchFamily="49" charset="0"/>
              </a:rPr>
              <a:t>За таких умов нівелюється уся ефективність лінійності роботи алгоритму</a:t>
            </a:r>
            <a:endParaRPr lang="en-US" sz="1400" dirty="0" smtClean="0">
              <a:solidFill>
                <a:srgbClr val="FF0000"/>
              </a:solidFill>
              <a:latin typeface="+mj-lt"/>
              <a:cs typeface="Consolas" pitchFamily="49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5004048" y="1196751"/>
            <a:ext cx="1420271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6482351" y="1042863"/>
            <a:ext cx="23762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400" dirty="0" smtClean="0">
                <a:latin typeface="+mj-lt"/>
                <a:cs typeface="Consolas" pitchFamily="49" charset="0"/>
              </a:rPr>
              <a:t>Пробігти 1000 000 разів</a:t>
            </a:r>
            <a:endParaRPr lang="en-US" sz="1400" dirty="0" smtClean="0">
              <a:latin typeface="+mj-lt"/>
              <a:cs typeface="Consolas" pitchFamily="49" charset="0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 flipH="1">
            <a:off x="5004048" y="2446413"/>
            <a:ext cx="1420271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6482351" y="2292525"/>
            <a:ext cx="23762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400" dirty="0" smtClean="0">
                <a:latin typeface="+mj-lt"/>
                <a:cs typeface="Consolas" pitchFamily="49" charset="0"/>
              </a:rPr>
              <a:t>Пробігти 1000 000 разів</a:t>
            </a:r>
            <a:endParaRPr lang="en-US" sz="1400" dirty="0" smtClean="0">
              <a:latin typeface="+mj-lt"/>
              <a:cs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260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sz="3800" b="1" dirty="0">
                <a:solidFill>
                  <a:srgbClr val="002060"/>
                </a:solidFill>
              </a:rPr>
              <a:t>ПЛАН ЛЕКЦІЇ</a:t>
            </a:r>
            <a:r>
              <a:rPr lang="ru-RU" altLang="ru-RU" sz="3800" dirty="0">
                <a:solidFill>
                  <a:srgbClr val="002060"/>
                </a:solidFill>
              </a:rPr>
              <a:t/>
            </a:r>
            <a:br>
              <a:rPr lang="ru-RU" altLang="ru-RU" sz="3800" dirty="0">
                <a:solidFill>
                  <a:srgbClr val="002060"/>
                </a:solidFill>
              </a:rPr>
            </a:br>
            <a:endParaRPr lang="ru-RU" altLang="ru-RU" sz="3800" dirty="0">
              <a:solidFill>
                <a:srgbClr val="002060"/>
              </a:solidFill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1989138"/>
            <a:ext cx="7941320" cy="4530725"/>
          </a:xfrm>
        </p:spPr>
        <p:txBody>
          <a:bodyPr/>
          <a:lstStyle/>
          <a:p>
            <a:pPr marL="525780" indent="-457200">
              <a:buFont typeface="+mj-lt"/>
              <a:buAutoNum type="arabicPeriod"/>
            </a:pPr>
            <a:r>
              <a:rPr lang="ru-RU" dirty="0" err="1"/>
              <a:t>Нижня</a:t>
            </a:r>
            <a:r>
              <a:rPr lang="ru-RU" dirty="0"/>
              <a:t> </a:t>
            </a:r>
            <a:r>
              <a:rPr lang="ru-RU" dirty="0" err="1"/>
              <a:t>оцінка</a:t>
            </a:r>
            <a:r>
              <a:rPr lang="ru-RU" dirty="0"/>
              <a:t> </a:t>
            </a:r>
            <a:r>
              <a:rPr lang="ru-RU" dirty="0" err="1"/>
              <a:t>алгоритмів</a:t>
            </a:r>
            <a:r>
              <a:rPr lang="ru-RU" dirty="0"/>
              <a:t> </a:t>
            </a:r>
            <a:r>
              <a:rPr lang="ru-RU" dirty="0" err="1"/>
              <a:t>сортування</a:t>
            </a:r>
            <a:endParaRPr lang="ru-RU" dirty="0"/>
          </a:p>
          <a:p>
            <a:pPr marL="525780" indent="-457200">
              <a:buFont typeface="+mj-lt"/>
              <a:buAutoNum type="arabicPeriod"/>
            </a:pPr>
            <a:r>
              <a:rPr lang="ru-RU" dirty="0" err="1"/>
              <a:t>Сортування</a:t>
            </a:r>
            <a:r>
              <a:rPr lang="ru-RU" dirty="0"/>
              <a:t> </a:t>
            </a:r>
            <a:r>
              <a:rPr lang="ru-RU" dirty="0" err="1"/>
              <a:t>підрахунком</a:t>
            </a:r>
            <a:endParaRPr lang="ru-RU" dirty="0"/>
          </a:p>
          <a:p>
            <a:pPr marL="525780" indent="-457200">
              <a:buFont typeface="+mj-lt"/>
              <a:buAutoNum type="arabicPeriod"/>
            </a:pPr>
            <a:r>
              <a:rPr lang="ru-RU" dirty="0" err="1"/>
              <a:t>Сортування</a:t>
            </a:r>
            <a:r>
              <a:rPr lang="ru-RU" dirty="0"/>
              <a:t> за </a:t>
            </a:r>
            <a:r>
              <a:rPr lang="ru-RU" dirty="0" err="1"/>
              <a:t>розрядами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753096" y="91951"/>
            <a:ext cx="3273653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1900" b="1" dirty="0" smtClean="0">
                <a:solidFill>
                  <a:schemeClr val="lt1"/>
                </a:solidFill>
                <a:latin typeface="+mn-lt"/>
              </a:rPr>
              <a:t>Час роботи </a:t>
            </a:r>
            <a:r>
              <a:rPr lang="en-US" sz="1900" b="1" dirty="0" smtClean="0">
                <a:solidFill>
                  <a:schemeClr val="lt1"/>
                </a:solidFill>
                <a:latin typeface="+mn-lt"/>
              </a:rPr>
              <a:t>Counting Sort</a:t>
            </a:r>
            <a:endParaRPr lang="uk-UA" sz="19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3" name="Левая фигурная скобка 2"/>
          <p:cNvSpPr/>
          <p:nvPr/>
        </p:nvSpPr>
        <p:spPr>
          <a:xfrm>
            <a:off x="2154279" y="1151017"/>
            <a:ext cx="52033" cy="49043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+mj-lt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2337476" y="836712"/>
            <a:ext cx="4250748" cy="3024336"/>
            <a:chOff x="2337476" y="836712"/>
            <a:chExt cx="5187464" cy="3600400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2"/>
            <a:srcRect l="7386" t="29329" r="48671" b="45774"/>
            <a:stretch/>
          </p:blipFill>
          <p:spPr>
            <a:xfrm>
              <a:off x="2337477" y="836712"/>
              <a:ext cx="5187463" cy="1654238"/>
            </a:xfrm>
            <a:prstGeom prst="rect">
              <a:avLst/>
            </a:prstGeom>
          </p:spPr>
        </p:pic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2"/>
            <a:srcRect l="7386" t="60084" r="49519" b="31129"/>
            <a:stretch/>
          </p:blipFill>
          <p:spPr>
            <a:xfrm>
              <a:off x="2337476" y="2685566"/>
              <a:ext cx="5087451" cy="583849"/>
            </a:xfrm>
            <a:prstGeom prst="rect">
              <a:avLst/>
            </a:prstGeom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 rotWithShape="1">
            <a:blip r:embed="rId2"/>
            <a:srcRect l="7386" t="74729" r="50366" b="10626"/>
            <a:stretch/>
          </p:blipFill>
          <p:spPr>
            <a:xfrm>
              <a:off x="2337476" y="3464031"/>
              <a:ext cx="4987440" cy="973081"/>
            </a:xfrm>
            <a:prstGeom prst="rect">
              <a:avLst/>
            </a:prstGeom>
          </p:spPr>
        </p:pic>
      </p:grpSp>
      <p:sp>
        <p:nvSpPr>
          <p:cNvPr id="9" name="Прямоугольник 8"/>
          <p:cNvSpPr/>
          <p:nvPr/>
        </p:nvSpPr>
        <p:spPr>
          <a:xfrm>
            <a:off x="1194646" y="1272118"/>
            <a:ext cx="8704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solidFill>
                  <a:srgbClr val="FF0000"/>
                </a:solidFill>
                <a:latin typeface="+mj-lt"/>
              </a:rPr>
              <a:t>Θ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(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k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) </a:t>
            </a:r>
            <a:endParaRPr lang="uk-UA" dirty="0">
              <a:latin typeface="+mj-lt"/>
            </a:endParaRPr>
          </a:p>
        </p:txBody>
      </p:sp>
      <p:sp>
        <p:nvSpPr>
          <p:cNvPr id="10" name="Левая фигурная скобка 9"/>
          <p:cNvSpPr/>
          <p:nvPr/>
        </p:nvSpPr>
        <p:spPr>
          <a:xfrm>
            <a:off x="2156699" y="1700808"/>
            <a:ext cx="52033" cy="49043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+mj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81297" y="1772816"/>
            <a:ext cx="8983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solidFill>
                  <a:srgbClr val="FF0000"/>
                </a:solidFill>
                <a:latin typeface="+mj-lt"/>
              </a:rPr>
              <a:t>Θ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(n) </a:t>
            </a:r>
            <a:endParaRPr lang="uk-UA" dirty="0">
              <a:latin typeface="+mj-lt"/>
            </a:endParaRPr>
          </a:p>
        </p:txBody>
      </p:sp>
      <p:sp>
        <p:nvSpPr>
          <p:cNvPr id="12" name="Левая фигурная скобка 11"/>
          <p:cNvSpPr/>
          <p:nvPr/>
        </p:nvSpPr>
        <p:spPr>
          <a:xfrm>
            <a:off x="2156088" y="2434511"/>
            <a:ext cx="52033" cy="49043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+mj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87624" y="2492896"/>
            <a:ext cx="8704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solidFill>
                  <a:srgbClr val="FF0000"/>
                </a:solidFill>
                <a:latin typeface="+mj-lt"/>
              </a:rPr>
              <a:t>Θ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(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k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) </a:t>
            </a:r>
            <a:endParaRPr lang="uk-UA" dirty="0">
              <a:latin typeface="+mj-lt"/>
            </a:endParaRPr>
          </a:p>
        </p:txBody>
      </p:sp>
      <p:sp>
        <p:nvSpPr>
          <p:cNvPr id="14" name="Левая фигурная скобка 13"/>
          <p:cNvSpPr/>
          <p:nvPr/>
        </p:nvSpPr>
        <p:spPr>
          <a:xfrm>
            <a:off x="2160593" y="3111351"/>
            <a:ext cx="45719" cy="74412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>
              <a:latin typeface="+mj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87708" y="3284984"/>
            <a:ext cx="8983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solidFill>
                  <a:srgbClr val="FF0000"/>
                </a:solidFill>
                <a:latin typeface="+mj-lt"/>
              </a:rPr>
              <a:t>Θ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+mj-lt"/>
              </a:rPr>
              <a:t>(n) </a:t>
            </a:r>
            <a:endParaRPr lang="uk-UA" dirty="0">
              <a:latin typeface="+mj-lt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81297" y="4167310"/>
            <a:ext cx="368562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smtClean="0">
                <a:solidFill>
                  <a:srgbClr val="FF0000"/>
                </a:solidFill>
                <a:latin typeface="+mj-lt"/>
              </a:rPr>
              <a:t>T (n) = </a:t>
            </a:r>
            <a:r>
              <a:rPr lang="el-GR" sz="2400" i="1" dirty="0" smtClean="0">
                <a:solidFill>
                  <a:srgbClr val="FF0000"/>
                </a:solidFill>
                <a:latin typeface="+mj-lt"/>
              </a:rPr>
              <a:t>Θ</a:t>
            </a:r>
            <a:r>
              <a:rPr lang="en-US" sz="2400" i="1" dirty="0" smtClean="0">
                <a:solidFill>
                  <a:srgbClr val="FF0000"/>
                </a:solidFill>
                <a:latin typeface="+mj-lt"/>
              </a:rPr>
              <a:t> (n + k)</a:t>
            </a:r>
          </a:p>
          <a:p>
            <a:r>
              <a:rPr lang="uk-UA" sz="2400" i="1" dirty="0" smtClean="0">
                <a:solidFill>
                  <a:srgbClr val="FF0000"/>
                </a:solidFill>
                <a:latin typeface="+mj-lt"/>
              </a:rPr>
              <a:t>якщо </a:t>
            </a:r>
            <a:r>
              <a:rPr lang="en-US" sz="2400" i="1" dirty="0" smtClean="0">
                <a:solidFill>
                  <a:srgbClr val="FF0000"/>
                </a:solidFill>
                <a:latin typeface="+mj-lt"/>
              </a:rPr>
              <a:t>k = O(n) → </a:t>
            </a:r>
            <a:r>
              <a:rPr lang="el-GR" sz="2400" b="1" i="1" dirty="0">
                <a:solidFill>
                  <a:srgbClr val="FF0000"/>
                </a:solidFill>
                <a:latin typeface="+mj-lt"/>
              </a:rPr>
              <a:t>Θ</a:t>
            </a:r>
            <a:r>
              <a:rPr lang="en-US" sz="2400" b="1" i="1" dirty="0">
                <a:solidFill>
                  <a:srgbClr val="FF0000"/>
                </a:solidFill>
                <a:latin typeface="+mj-lt"/>
              </a:rPr>
              <a:t> (</a:t>
            </a:r>
            <a:r>
              <a:rPr lang="en-US" sz="2400" b="1" i="1" dirty="0" smtClean="0">
                <a:solidFill>
                  <a:srgbClr val="FF0000"/>
                </a:solidFill>
                <a:latin typeface="+mj-lt"/>
              </a:rPr>
              <a:t>n)</a:t>
            </a:r>
            <a:r>
              <a:rPr lang="en-US" sz="2400" i="1" dirty="0" smtClean="0">
                <a:solidFill>
                  <a:srgbClr val="FF0000"/>
                </a:solidFill>
                <a:latin typeface="+mj-lt"/>
              </a:rPr>
              <a:t>  </a:t>
            </a:r>
            <a:endParaRPr lang="uk-UA" sz="2400" i="1" dirty="0">
              <a:latin typeface="+mj-lt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22956" y="5090701"/>
            <a:ext cx="766546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400" b="1" dirty="0" smtClean="0">
                <a:latin typeface="+mj-lt"/>
                <a:cs typeface="Consolas" pitchFamily="49" charset="0"/>
              </a:rPr>
              <a:t>Зворотній випадок</a:t>
            </a:r>
          </a:p>
          <a:p>
            <a:pPr algn="just"/>
            <a:r>
              <a:rPr lang="en-US" sz="1400" dirty="0" smtClean="0">
                <a:latin typeface="+mj-lt"/>
                <a:cs typeface="Consolas" pitchFamily="49" charset="0"/>
              </a:rPr>
              <a:t>n = 100</a:t>
            </a:r>
            <a:r>
              <a:rPr lang="uk-UA" sz="1400" dirty="0" smtClean="0">
                <a:latin typeface="+mj-lt"/>
                <a:cs typeface="Consolas" pitchFamily="49" charset="0"/>
              </a:rPr>
              <a:t>0 000</a:t>
            </a:r>
            <a:r>
              <a:rPr lang="en-US" sz="1400" dirty="0" smtClean="0">
                <a:latin typeface="+mj-lt"/>
                <a:cs typeface="Consolas" pitchFamily="49" charset="0"/>
              </a:rPr>
              <a:t> // </a:t>
            </a:r>
            <a:r>
              <a:rPr lang="uk-UA" sz="1400" dirty="0" smtClean="0">
                <a:latin typeface="+mj-lt"/>
                <a:cs typeface="Consolas" pitchFamily="49" charset="0"/>
              </a:rPr>
              <a:t>ми хочемо відсортувати лише 1000 000 елементів</a:t>
            </a:r>
          </a:p>
          <a:p>
            <a:pPr algn="just"/>
            <a:r>
              <a:rPr lang="en-US" sz="1400" dirty="0" smtClean="0">
                <a:latin typeface="+mj-lt"/>
                <a:cs typeface="Consolas" pitchFamily="49" charset="0"/>
              </a:rPr>
              <a:t>k = 100 // </a:t>
            </a:r>
            <a:r>
              <a:rPr lang="uk-UA" sz="1400" dirty="0" smtClean="0">
                <a:latin typeface="+mj-lt"/>
                <a:cs typeface="Consolas" pitchFamily="49" charset="0"/>
              </a:rPr>
              <a:t>значення найбільшого елементу</a:t>
            </a:r>
          </a:p>
          <a:p>
            <a:pPr algn="just"/>
            <a:r>
              <a:rPr lang="uk-UA" sz="1400" b="1" dirty="0" smtClean="0">
                <a:latin typeface="+mj-lt"/>
                <a:cs typeface="Consolas" pitchFamily="49" charset="0"/>
              </a:rPr>
              <a:t>Це зумовлює створення додаткового масиву на 100 елементів </a:t>
            </a:r>
          </a:p>
          <a:p>
            <a:pPr algn="just"/>
            <a:r>
              <a:rPr lang="uk-UA" sz="1400" b="1" u="sng" dirty="0" smtClean="0">
                <a:solidFill>
                  <a:srgbClr val="FF0000"/>
                </a:solidFill>
                <a:latin typeface="+mj-lt"/>
                <a:cs typeface="Consolas" pitchFamily="49" charset="0"/>
              </a:rPr>
              <a:t>В чому суть? В тому, що основна робота виконується в додатковому масиві С</a:t>
            </a:r>
            <a:endParaRPr lang="en-US" sz="1400" b="1" u="sng" dirty="0" smtClean="0">
              <a:solidFill>
                <a:srgbClr val="FF0000"/>
              </a:solidFill>
              <a:latin typeface="+mj-lt"/>
              <a:cs typeface="Consolas" pitchFamily="49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5004048" y="1196751"/>
            <a:ext cx="1420271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6482351" y="1042863"/>
            <a:ext cx="23762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400" dirty="0" smtClean="0">
                <a:latin typeface="+mj-lt"/>
                <a:cs typeface="Consolas" pitchFamily="49" charset="0"/>
              </a:rPr>
              <a:t>Пробігти 100 разів</a:t>
            </a:r>
            <a:endParaRPr lang="en-US" sz="1400" dirty="0" smtClean="0">
              <a:latin typeface="+mj-lt"/>
              <a:cs typeface="Consolas" pitchFamily="49" charset="0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 flipH="1">
            <a:off x="5004048" y="2446413"/>
            <a:ext cx="1420271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6482351" y="2292525"/>
            <a:ext cx="23762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400" dirty="0" smtClean="0">
                <a:latin typeface="+mj-lt"/>
                <a:cs typeface="Consolas" pitchFamily="49" charset="0"/>
              </a:rPr>
              <a:t>Пробігти 100 разів</a:t>
            </a:r>
            <a:endParaRPr lang="en-US" sz="1400" dirty="0" smtClean="0">
              <a:latin typeface="+mj-lt"/>
              <a:cs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8711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508104" y="91951"/>
            <a:ext cx="1763624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900" b="1" dirty="0" smtClean="0">
                <a:solidFill>
                  <a:schemeClr val="lt1"/>
                </a:solidFill>
                <a:latin typeface="+mn-lt"/>
              </a:rPr>
              <a:t>Counting Sort</a:t>
            </a:r>
            <a:endParaRPr lang="uk-UA" sz="19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82710" y="2065697"/>
            <a:ext cx="480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+mj-lt"/>
                <a:cs typeface="Consolas" pitchFamily="49" charset="0"/>
              </a:rPr>
              <a:t>А</a:t>
            </a:r>
            <a:r>
              <a:rPr lang="uk-UA" sz="2000" dirty="0" smtClean="0">
                <a:latin typeface="+mj-lt"/>
                <a:cs typeface="Consolas" pitchFamily="49" charset="0"/>
              </a:rPr>
              <a:t>: 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38152" y="2083121"/>
            <a:ext cx="348308" cy="360042"/>
          </a:xfrm>
          <a:prstGeom prst="rect">
            <a:avLst/>
          </a:prstGeom>
          <a:solidFill>
            <a:srgbClr val="C0000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691612" y="2083121"/>
            <a:ext cx="348308" cy="360042"/>
          </a:xfrm>
          <a:prstGeom prst="rect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5</a:t>
            </a:r>
            <a:endParaRPr lang="uk-UA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034422" y="2083119"/>
            <a:ext cx="348308" cy="360042"/>
          </a:xfrm>
          <a:prstGeom prst="rect">
            <a:avLst/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3</a:t>
            </a:r>
            <a:endParaRPr lang="uk-UA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382730" y="2083119"/>
            <a:ext cx="348308" cy="360042"/>
          </a:xfrm>
          <a:prstGeom prst="rect">
            <a:avLst/>
          </a:prstGeom>
          <a:solidFill>
            <a:srgbClr val="92D05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0</a:t>
            </a:r>
            <a:endParaRPr lang="uk-UA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083644" y="2083117"/>
            <a:ext cx="348308" cy="360042"/>
          </a:xfrm>
          <a:prstGeom prst="rect">
            <a:avLst/>
          </a:prstGeom>
          <a:solidFill>
            <a:srgbClr val="00B0F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3</a:t>
            </a:r>
            <a:endParaRPr lang="uk-UA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431952" y="2083117"/>
            <a:ext cx="348308" cy="360042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0</a:t>
            </a:r>
            <a:endParaRPr lang="uk-UA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733187" y="2083119"/>
            <a:ext cx="348308" cy="360042"/>
          </a:xfrm>
          <a:prstGeom prst="rect">
            <a:avLst/>
          </a:prstGeom>
          <a:solidFill>
            <a:srgbClr val="00B05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774762" y="2083117"/>
            <a:ext cx="348308" cy="360042"/>
          </a:xfrm>
          <a:prstGeom prst="rect">
            <a:avLst/>
          </a:prstGeom>
          <a:solidFill>
            <a:srgbClr val="7030A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uk-UA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093137" y="1700808"/>
            <a:ext cx="3293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6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690455" y="1700937"/>
            <a:ext cx="3293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2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046637" y="1705657"/>
            <a:ext cx="3293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3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396046" y="1700808"/>
            <a:ext cx="3293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4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752228" y="1700808"/>
            <a:ext cx="3293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5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450118" y="1700808"/>
            <a:ext cx="3293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7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347645" y="1700808"/>
            <a:ext cx="3293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1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797605" y="1700808"/>
            <a:ext cx="3293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8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879160" y="2785777"/>
            <a:ext cx="480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+mj-lt"/>
                <a:cs typeface="Consolas" pitchFamily="49" charset="0"/>
              </a:rPr>
              <a:t>В</a:t>
            </a:r>
            <a:r>
              <a:rPr lang="uk-UA" sz="2000" dirty="0" smtClean="0">
                <a:latin typeface="+mj-lt"/>
                <a:cs typeface="Consolas" pitchFamily="49" charset="0"/>
              </a:rPr>
              <a:t>: 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1334602" y="2803201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1688062" y="2803201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2030872" y="2803199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2379180" y="2803199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66" name="Прямоугольник 65"/>
          <p:cNvSpPr/>
          <p:nvPr/>
        </p:nvSpPr>
        <p:spPr>
          <a:xfrm>
            <a:off x="3080094" y="2803197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3428402" y="2803197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68" name="Прямоугольник 67"/>
          <p:cNvSpPr/>
          <p:nvPr/>
        </p:nvSpPr>
        <p:spPr>
          <a:xfrm>
            <a:off x="2729637" y="2803199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endParaRPr lang="uk-UA" dirty="0"/>
          </a:p>
        </p:txBody>
      </p:sp>
      <p:sp>
        <p:nvSpPr>
          <p:cNvPr id="69" name="Прямоугольник 68"/>
          <p:cNvSpPr/>
          <p:nvPr/>
        </p:nvSpPr>
        <p:spPr>
          <a:xfrm>
            <a:off x="3771212" y="2803197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cxnSp>
        <p:nvCxnSpPr>
          <p:cNvPr id="4" name="Прямая со стрелкой 3"/>
          <p:cNvCxnSpPr/>
          <p:nvPr/>
        </p:nvCxnSpPr>
        <p:spPr>
          <a:xfrm flipH="1" flipV="1">
            <a:off x="4354107" y="2980789"/>
            <a:ext cx="1009981" cy="230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Прямоугольник 92"/>
          <p:cNvSpPr/>
          <p:nvPr/>
        </p:nvSpPr>
        <p:spPr>
          <a:xfrm>
            <a:off x="3428485" y="2803197"/>
            <a:ext cx="348308" cy="360042"/>
          </a:xfrm>
          <a:prstGeom prst="rect">
            <a:avLst/>
          </a:prstGeom>
          <a:solidFill>
            <a:srgbClr val="7030A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uk-UA" dirty="0"/>
          </a:p>
        </p:txBody>
      </p:sp>
      <p:sp>
        <p:nvSpPr>
          <p:cNvPr id="95" name="Прямоугольник 94"/>
          <p:cNvSpPr/>
          <p:nvPr/>
        </p:nvSpPr>
        <p:spPr>
          <a:xfrm>
            <a:off x="1683538" y="2803197"/>
            <a:ext cx="348308" cy="360042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0</a:t>
            </a:r>
            <a:endParaRPr lang="uk-UA" dirty="0"/>
          </a:p>
        </p:txBody>
      </p:sp>
      <p:sp>
        <p:nvSpPr>
          <p:cNvPr id="101" name="Прямоугольник 100"/>
          <p:cNvSpPr/>
          <p:nvPr/>
        </p:nvSpPr>
        <p:spPr>
          <a:xfrm>
            <a:off x="3082243" y="2803197"/>
            <a:ext cx="348308" cy="360042"/>
          </a:xfrm>
          <a:prstGeom prst="rect">
            <a:avLst/>
          </a:prstGeom>
          <a:solidFill>
            <a:srgbClr val="00B0F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3</a:t>
            </a:r>
            <a:endParaRPr lang="uk-UA" dirty="0"/>
          </a:p>
        </p:txBody>
      </p:sp>
      <p:sp>
        <p:nvSpPr>
          <p:cNvPr id="105" name="Прямоугольник 104"/>
          <p:cNvSpPr/>
          <p:nvPr/>
        </p:nvSpPr>
        <p:spPr>
          <a:xfrm>
            <a:off x="2376431" y="2803197"/>
            <a:ext cx="348308" cy="360042"/>
          </a:xfrm>
          <a:prstGeom prst="rect">
            <a:avLst/>
          </a:prstGeom>
          <a:solidFill>
            <a:srgbClr val="00B05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109" name="Прямоугольник 108"/>
          <p:cNvSpPr/>
          <p:nvPr/>
        </p:nvSpPr>
        <p:spPr>
          <a:xfrm>
            <a:off x="1336751" y="2803072"/>
            <a:ext cx="348308" cy="360042"/>
          </a:xfrm>
          <a:prstGeom prst="rect">
            <a:avLst/>
          </a:prstGeom>
          <a:solidFill>
            <a:srgbClr val="92D05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0</a:t>
            </a:r>
            <a:endParaRPr lang="uk-UA" dirty="0"/>
          </a:p>
        </p:txBody>
      </p:sp>
      <p:sp>
        <p:nvSpPr>
          <p:cNvPr id="113" name="Прямоугольник 112"/>
          <p:cNvSpPr/>
          <p:nvPr/>
        </p:nvSpPr>
        <p:spPr>
          <a:xfrm>
            <a:off x="2730237" y="2803072"/>
            <a:ext cx="348308" cy="360042"/>
          </a:xfrm>
          <a:prstGeom prst="rect">
            <a:avLst/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3</a:t>
            </a:r>
            <a:endParaRPr lang="uk-UA" dirty="0"/>
          </a:p>
        </p:txBody>
      </p:sp>
      <p:sp>
        <p:nvSpPr>
          <p:cNvPr id="120" name="Прямоугольник 119"/>
          <p:cNvSpPr/>
          <p:nvPr/>
        </p:nvSpPr>
        <p:spPr>
          <a:xfrm>
            <a:off x="2030042" y="2805256"/>
            <a:ext cx="348308" cy="360042"/>
          </a:xfrm>
          <a:prstGeom prst="rect">
            <a:avLst/>
          </a:prstGeom>
          <a:solidFill>
            <a:srgbClr val="C0000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121" name="Прямоугольник 120"/>
          <p:cNvSpPr/>
          <p:nvPr/>
        </p:nvSpPr>
        <p:spPr>
          <a:xfrm>
            <a:off x="3777247" y="2803072"/>
            <a:ext cx="348308" cy="360042"/>
          </a:xfrm>
          <a:prstGeom prst="rect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5</a:t>
            </a:r>
            <a:endParaRPr lang="uk-UA" dirty="0"/>
          </a:p>
        </p:txBody>
      </p:sp>
      <p:sp>
        <p:nvSpPr>
          <p:cNvPr id="124" name="Прямоугольник 123"/>
          <p:cNvSpPr/>
          <p:nvPr/>
        </p:nvSpPr>
        <p:spPr>
          <a:xfrm>
            <a:off x="5521202" y="2611564"/>
            <a:ext cx="28672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i="1" dirty="0" smtClean="0">
                <a:latin typeface="+mj-lt"/>
                <a:cs typeface="Consolas" pitchFamily="49" charset="0"/>
              </a:rPr>
              <a:t>Властивість </a:t>
            </a:r>
            <a:r>
              <a:rPr lang="uk-UA" b="1" i="1" dirty="0" smtClean="0">
                <a:latin typeface="+mj-lt"/>
                <a:cs typeface="Consolas" pitchFamily="49" charset="0"/>
              </a:rPr>
              <a:t>стійкості алгоритму</a:t>
            </a:r>
            <a:r>
              <a:rPr lang="uk-UA" i="1" dirty="0" smtClean="0">
                <a:latin typeface="+mj-lt"/>
                <a:cs typeface="Consolas" pitchFamily="49" charset="0"/>
              </a:rPr>
              <a:t> сортування</a:t>
            </a:r>
            <a:endParaRPr lang="en-US" i="1" dirty="0" smtClean="0">
              <a:latin typeface="+mj-lt"/>
              <a:cs typeface="Consolas" pitchFamily="49" charset="0"/>
            </a:endParaRPr>
          </a:p>
        </p:txBody>
      </p:sp>
      <p:sp>
        <p:nvSpPr>
          <p:cNvPr id="125" name="Прямоугольник 124"/>
          <p:cNvSpPr/>
          <p:nvPr/>
        </p:nvSpPr>
        <p:spPr>
          <a:xfrm>
            <a:off x="4355976" y="2564028"/>
            <a:ext cx="10212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i="1" dirty="0" smtClean="0">
                <a:latin typeface="+mj-lt"/>
                <a:cs typeface="Consolas" pitchFamily="49" charset="0"/>
              </a:rPr>
              <a:t>A[n]→1</a:t>
            </a:r>
          </a:p>
        </p:txBody>
      </p:sp>
      <p:cxnSp>
        <p:nvCxnSpPr>
          <p:cNvPr id="6" name="Прямая со стрелкой 5"/>
          <p:cNvCxnSpPr>
            <a:stCxn id="11" idx="2"/>
            <a:endCxn id="113" idx="0"/>
          </p:cNvCxnSpPr>
          <p:nvPr/>
        </p:nvCxnSpPr>
        <p:spPr>
          <a:xfrm>
            <a:off x="2208576" y="2443161"/>
            <a:ext cx="695815" cy="3599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stCxn id="13" idx="2"/>
            <a:endCxn id="101" idx="0"/>
          </p:cNvCxnSpPr>
          <p:nvPr/>
        </p:nvCxnSpPr>
        <p:spPr>
          <a:xfrm flipH="1">
            <a:off x="3256397" y="2443159"/>
            <a:ext cx="1401" cy="3600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>
            <a:stCxn id="16" idx="2"/>
            <a:endCxn id="67" idx="0"/>
          </p:cNvCxnSpPr>
          <p:nvPr/>
        </p:nvCxnSpPr>
        <p:spPr>
          <a:xfrm flipH="1">
            <a:off x="3602556" y="2443159"/>
            <a:ext cx="346360" cy="3600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Прямоугольник 164"/>
          <p:cNvSpPr/>
          <p:nvPr/>
        </p:nvSpPr>
        <p:spPr>
          <a:xfrm>
            <a:off x="874617" y="3761040"/>
            <a:ext cx="480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+mj-lt"/>
                <a:cs typeface="Consolas" pitchFamily="49" charset="0"/>
              </a:rPr>
              <a:t>А</a:t>
            </a:r>
            <a:r>
              <a:rPr lang="uk-UA" sz="2000" dirty="0" smtClean="0">
                <a:latin typeface="+mj-lt"/>
                <a:cs typeface="Consolas" pitchFamily="49" charset="0"/>
              </a:rPr>
              <a:t>: 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166" name="Прямоугольник 165"/>
          <p:cNvSpPr/>
          <p:nvPr/>
        </p:nvSpPr>
        <p:spPr>
          <a:xfrm>
            <a:off x="1330059" y="3778464"/>
            <a:ext cx="348308" cy="360042"/>
          </a:xfrm>
          <a:prstGeom prst="rect">
            <a:avLst/>
          </a:prstGeom>
          <a:solidFill>
            <a:srgbClr val="C0000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167" name="Прямоугольник 166"/>
          <p:cNvSpPr/>
          <p:nvPr/>
        </p:nvSpPr>
        <p:spPr>
          <a:xfrm>
            <a:off x="1683519" y="3778464"/>
            <a:ext cx="348308" cy="360042"/>
          </a:xfrm>
          <a:prstGeom prst="rect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5</a:t>
            </a:r>
            <a:endParaRPr lang="uk-UA" dirty="0"/>
          </a:p>
        </p:txBody>
      </p:sp>
      <p:sp>
        <p:nvSpPr>
          <p:cNvPr id="168" name="Прямоугольник 167"/>
          <p:cNvSpPr/>
          <p:nvPr/>
        </p:nvSpPr>
        <p:spPr>
          <a:xfrm>
            <a:off x="2026329" y="3778462"/>
            <a:ext cx="348308" cy="360042"/>
          </a:xfrm>
          <a:prstGeom prst="rect">
            <a:avLst/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3</a:t>
            </a:r>
            <a:endParaRPr lang="uk-UA" dirty="0"/>
          </a:p>
        </p:txBody>
      </p:sp>
      <p:sp>
        <p:nvSpPr>
          <p:cNvPr id="169" name="Прямоугольник 168"/>
          <p:cNvSpPr/>
          <p:nvPr/>
        </p:nvSpPr>
        <p:spPr>
          <a:xfrm>
            <a:off x="2374637" y="3778462"/>
            <a:ext cx="348308" cy="360042"/>
          </a:xfrm>
          <a:prstGeom prst="rect">
            <a:avLst/>
          </a:prstGeom>
          <a:solidFill>
            <a:srgbClr val="92D05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0</a:t>
            </a:r>
            <a:endParaRPr lang="uk-UA" dirty="0"/>
          </a:p>
        </p:txBody>
      </p:sp>
      <p:sp>
        <p:nvSpPr>
          <p:cNvPr id="170" name="Прямоугольник 169"/>
          <p:cNvSpPr/>
          <p:nvPr/>
        </p:nvSpPr>
        <p:spPr>
          <a:xfrm>
            <a:off x="3075551" y="3778460"/>
            <a:ext cx="348308" cy="360042"/>
          </a:xfrm>
          <a:prstGeom prst="rect">
            <a:avLst/>
          </a:prstGeom>
          <a:solidFill>
            <a:srgbClr val="00B0F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3</a:t>
            </a:r>
            <a:endParaRPr lang="uk-UA" dirty="0"/>
          </a:p>
        </p:txBody>
      </p:sp>
      <p:sp>
        <p:nvSpPr>
          <p:cNvPr id="171" name="Прямоугольник 170"/>
          <p:cNvSpPr/>
          <p:nvPr/>
        </p:nvSpPr>
        <p:spPr>
          <a:xfrm>
            <a:off x="3423859" y="3778460"/>
            <a:ext cx="348308" cy="360042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0</a:t>
            </a:r>
            <a:endParaRPr lang="uk-UA" dirty="0"/>
          </a:p>
        </p:txBody>
      </p:sp>
      <p:sp>
        <p:nvSpPr>
          <p:cNvPr id="172" name="Прямоугольник 171"/>
          <p:cNvSpPr/>
          <p:nvPr/>
        </p:nvSpPr>
        <p:spPr>
          <a:xfrm>
            <a:off x="2725094" y="3778462"/>
            <a:ext cx="348308" cy="360042"/>
          </a:xfrm>
          <a:prstGeom prst="rect">
            <a:avLst/>
          </a:prstGeom>
          <a:solidFill>
            <a:srgbClr val="00B05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173" name="Прямоугольник 172"/>
          <p:cNvSpPr/>
          <p:nvPr/>
        </p:nvSpPr>
        <p:spPr>
          <a:xfrm>
            <a:off x="3766669" y="3778460"/>
            <a:ext cx="348308" cy="360042"/>
          </a:xfrm>
          <a:prstGeom prst="rect">
            <a:avLst/>
          </a:prstGeom>
          <a:solidFill>
            <a:srgbClr val="7030A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uk-UA" dirty="0"/>
          </a:p>
        </p:txBody>
      </p:sp>
      <p:sp>
        <p:nvSpPr>
          <p:cNvPr id="174" name="Прямоугольник 173"/>
          <p:cNvSpPr/>
          <p:nvPr/>
        </p:nvSpPr>
        <p:spPr>
          <a:xfrm>
            <a:off x="3085044" y="3396151"/>
            <a:ext cx="3293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6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175" name="Прямоугольник 174"/>
          <p:cNvSpPr/>
          <p:nvPr/>
        </p:nvSpPr>
        <p:spPr>
          <a:xfrm>
            <a:off x="1682362" y="3396280"/>
            <a:ext cx="3293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2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176" name="Прямоугольник 175"/>
          <p:cNvSpPr/>
          <p:nvPr/>
        </p:nvSpPr>
        <p:spPr>
          <a:xfrm>
            <a:off x="2038544" y="3401000"/>
            <a:ext cx="3293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3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177" name="Прямоугольник 176"/>
          <p:cNvSpPr/>
          <p:nvPr/>
        </p:nvSpPr>
        <p:spPr>
          <a:xfrm>
            <a:off x="2387953" y="3396151"/>
            <a:ext cx="3293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4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178" name="Прямоугольник 177"/>
          <p:cNvSpPr/>
          <p:nvPr/>
        </p:nvSpPr>
        <p:spPr>
          <a:xfrm>
            <a:off x="2744135" y="3396151"/>
            <a:ext cx="3293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5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179" name="Прямоугольник 178"/>
          <p:cNvSpPr/>
          <p:nvPr/>
        </p:nvSpPr>
        <p:spPr>
          <a:xfrm>
            <a:off x="3442025" y="3396151"/>
            <a:ext cx="3293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7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180" name="Прямоугольник 179"/>
          <p:cNvSpPr/>
          <p:nvPr/>
        </p:nvSpPr>
        <p:spPr>
          <a:xfrm>
            <a:off x="1339552" y="3396151"/>
            <a:ext cx="3293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1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181" name="Прямоугольник 180"/>
          <p:cNvSpPr/>
          <p:nvPr/>
        </p:nvSpPr>
        <p:spPr>
          <a:xfrm>
            <a:off x="3789512" y="3396151"/>
            <a:ext cx="3293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8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182" name="Прямоугольник 181"/>
          <p:cNvSpPr/>
          <p:nvPr/>
        </p:nvSpPr>
        <p:spPr>
          <a:xfrm>
            <a:off x="802992" y="4481120"/>
            <a:ext cx="5484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  <a:cs typeface="Consolas" pitchFamily="49" charset="0"/>
              </a:rPr>
              <a:t>В</a:t>
            </a:r>
            <a:r>
              <a:rPr lang="en-US" sz="2000" dirty="0" smtClean="0">
                <a:latin typeface="+mj-lt"/>
                <a:cs typeface="Consolas" pitchFamily="49" charset="0"/>
              </a:rPr>
              <a:t>’</a:t>
            </a:r>
            <a:r>
              <a:rPr lang="uk-UA" sz="2000" dirty="0" smtClean="0">
                <a:latin typeface="+mj-lt"/>
                <a:cs typeface="Consolas" pitchFamily="49" charset="0"/>
              </a:rPr>
              <a:t>: </a:t>
            </a:r>
            <a:endParaRPr lang="en-US" sz="2000" dirty="0" smtClean="0">
              <a:latin typeface="+mj-lt"/>
              <a:cs typeface="Consolas" pitchFamily="49" charset="0"/>
            </a:endParaRPr>
          </a:p>
        </p:txBody>
      </p:sp>
      <p:sp>
        <p:nvSpPr>
          <p:cNvPr id="183" name="Прямоугольник 182"/>
          <p:cNvSpPr/>
          <p:nvPr/>
        </p:nvSpPr>
        <p:spPr>
          <a:xfrm>
            <a:off x="1326509" y="4498544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84" name="Прямоугольник 183"/>
          <p:cNvSpPr/>
          <p:nvPr/>
        </p:nvSpPr>
        <p:spPr>
          <a:xfrm>
            <a:off x="1679969" y="4498544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85" name="Прямоугольник 184"/>
          <p:cNvSpPr/>
          <p:nvPr/>
        </p:nvSpPr>
        <p:spPr>
          <a:xfrm>
            <a:off x="2022779" y="4498542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86" name="Прямоугольник 185"/>
          <p:cNvSpPr/>
          <p:nvPr/>
        </p:nvSpPr>
        <p:spPr>
          <a:xfrm>
            <a:off x="2371087" y="4498542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87" name="Прямоугольник 186"/>
          <p:cNvSpPr/>
          <p:nvPr/>
        </p:nvSpPr>
        <p:spPr>
          <a:xfrm>
            <a:off x="3072001" y="4498540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88" name="Прямоугольник 187"/>
          <p:cNvSpPr/>
          <p:nvPr/>
        </p:nvSpPr>
        <p:spPr>
          <a:xfrm>
            <a:off x="3420309" y="4498540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89" name="Прямоугольник 188"/>
          <p:cNvSpPr/>
          <p:nvPr/>
        </p:nvSpPr>
        <p:spPr>
          <a:xfrm>
            <a:off x="2721544" y="4498542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endParaRPr lang="uk-UA" dirty="0"/>
          </a:p>
        </p:txBody>
      </p:sp>
      <p:sp>
        <p:nvSpPr>
          <p:cNvPr id="190" name="Прямоугольник 189"/>
          <p:cNvSpPr/>
          <p:nvPr/>
        </p:nvSpPr>
        <p:spPr>
          <a:xfrm>
            <a:off x="3763119" y="4498540"/>
            <a:ext cx="348308" cy="3600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cxnSp>
        <p:nvCxnSpPr>
          <p:cNvPr id="191" name="Прямая со стрелкой 190"/>
          <p:cNvCxnSpPr/>
          <p:nvPr/>
        </p:nvCxnSpPr>
        <p:spPr>
          <a:xfrm flipH="1" flipV="1">
            <a:off x="4346014" y="4676132"/>
            <a:ext cx="1009981" cy="2304"/>
          </a:xfrm>
          <a:prstGeom prst="straightConnector1">
            <a:avLst/>
          </a:prstGeom>
          <a:ln w="28575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" name="Прямоугольник 191"/>
          <p:cNvSpPr/>
          <p:nvPr/>
        </p:nvSpPr>
        <p:spPr>
          <a:xfrm>
            <a:off x="3420392" y="4498540"/>
            <a:ext cx="348308" cy="360042"/>
          </a:xfrm>
          <a:prstGeom prst="rect">
            <a:avLst/>
          </a:prstGeom>
          <a:solidFill>
            <a:srgbClr val="FFC00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uk-UA" dirty="0"/>
          </a:p>
        </p:txBody>
      </p:sp>
      <p:sp>
        <p:nvSpPr>
          <p:cNvPr id="193" name="Прямоугольник 192"/>
          <p:cNvSpPr/>
          <p:nvPr/>
        </p:nvSpPr>
        <p:spPr>
          <a:xfrm>
            <a:off x="1675445" y="4498540"/>
            <a:ext cx="348308" cy="360042"/>
          </a:xfrm>
          <a:prstGeom prst="rect">
            <a:avLst/>
          </a:prstGeom>
          <a:solidFill>
            <a:srgbClr val="92D05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0</a:t>
            </a:r>
            <a:endParaRPr lang="uk-UA" dirty="0"/>
          </a:p>
        </p:txBody>
      </p:sp>
      <p:sp>
        <p:nvSpPr>
          <p:cNvPr id="194" name="Прямоугольник 193"/>
          <p:cNvSpPr/>
          <p:nvPr/>
        </p:nvSpPr>
        <p:spPr>
          <a:xfrm>
            <a:off x="3074150" y="4498540"/>
            <a:ext cx="348308" cy="360042"/>
          </a:xfrm>
          <a:prstGeom prst="rect">
            <a:avLst/>
          </a:prstGeom>
          <a:solidFill>
            <a:srgbClr val="00B0F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3</a:t>
            </a:r>
            <a:endParaRPr lang="uk-UA" dirty="0"/>
          </a:p>
        </p:txBody>
      </p:sp>
      <p:sp>
        <p:nvSpPr>
          <p:cNvPr id="195" name="Прямоугольник 194"/>
          <p:cNvSpPr/>
          <p:nvPr/>
        </p:nvSpPr>
        <p:spPr>
          <a:xfrm>
            <a:off x="2368338" y="4498540"/>
            <a:ext cx="348308" cy="360042"/>
          </a:xfrm>
          <a:prstGeom prst="rect">
            <a:avLst/>
          </a:prstGeom>
          <a:solidFill>
            <a:srgbClr val="C0000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196" name="Прямоугольник 195"/>
          <p:cNvSpPr/>
          <p:nvPr/>
        </p:nvSpPr>
        <p:spPr>
          <a:xfrm>
            <a:off x="1328658" y="4498415"/>
            <a:ext cx="348308" cy="360042"/>
          </a:xfrm>
          <a:prstGeom prst="rect">
            <a:avLst/>
          </a:prstGeom>
          <a:solidFill>
            <a:srgbClr val="0070C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0</a:t>
            </a:r>
            <a:endParaRPr lang="uk-UA" dirty="0"/>
          </a:p>
        </p:txBody>
      </p:sp>
      <p:sp>
        <p:nvSpPr>
          <p:cNvPr id="197" name="Прямоугольник 196"/>
          <p:cNvSpPr/>
          <p:nvPr/>
        </p:nvSpPr>
        <p:spPr>
          <a:xfrm>
            <a:off x="2722144" y="4498415"/>
            <a:ext cx="348308" cy="360042"/>
          </a:xfrm>
          <a:prstGeom prst="rect">
            <a:avLst/>
          </a:prstGeom>
          <a:solidFill>
            <a:srgbClr val="7030A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3</a:t>
            </a:r>
            <a:endParaRPr lang="uk-UA" dirty="0"/>
          </a:p>
        </p:txBody>
      </p:sp>
      <p:sp>
        <p:nvSpPr>
          <p:cNvPr id="198" name="Прямоугольник 197"/>
          <p:cNvSpPr/>
          <p:nvPr/>
        </p:nvSpPr>
        <p:spPr>
          <a:xfrm>
            <a:off x="2021949" y="4500599"/>
            <a:ext cx="348308" cy="360042"/>
          </a:xfrm>
          <a:prstGeom prst="rect">
            <a:avLst/>
          </a:prstGeom>
          <a:solidFill>
            <a:srgbClr val="00B05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2</a:t>
            </a:r>
            <a:endParaRPr lang="uk-UA" dirty="0"/>
          </a:p>
        </p:txBody>
      </p:sp>
      <p:sp>
        <p:nvSpPr>
          <p:cNvPr id="199" name="Прямоугольник 198"/>
          <p:cNvSpPr/>
          <p:nvPr/>
        </p:nvSpPr>
        <p:spPr>
          <a:xfrm>
            <a:off x="3769154" y="4498415"/>
            <a:ext cx="348308" cy="360042"/>
          </a:xfrm>
          <a:prstGeom prst="rect">
            <a:avLst/>
          </a:prstGeom>
          <a:solidFill>
            <a:srgbClr val="FF0000"/>
          </a:solidFill>
          <a:ln>
            <a:solidFill>
              <a:srgbClr val="00206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 smtClean="0"/>
              <a:t>5</a:t>
            </a:r>
            <a:endParaRPr lang="uk-UA" dirty="0"/>
          </a:p>
        </p:txBody>
      </p:sp>
      <p:sp>
        <p:nvSpPr>
          <p:cNvPr id="200" name="Прямоугольник 199"/>
          <p:cNvSpPr/>
          <p:nvPr/>
        </p:nvSpPr>
        <p:spPr>
          <a:xfrm>
            <a:off x="4347883" y="4259371"/>
            <a:ext cx="10212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i="1" dirty="0" smtClean="0">
                <a:latin typeface="+mj-lt"/>
                <a:cs typeface="Consolas" pitchFamily="49" charset="0"/>
              </a:rPr>
              <a:t>1→A[n</a:t>
            </a:r>
            <a:r>
              <a:rPr lang="en-US" i="1" dirty="0">
                <a:latin typeface="+mj-lt"/>
                <a:cs typeface="Consolas" pitchFamily="49" charset="0"/>
              </a:rPr>
              <a:t>]</a:t>
            </a:r>
            <a:endParaRPr lang="en-US" i="1" dirty="0" smtClean="0">
              <a:latin typeface="+mj-lt"/>
              <a:cs typeface="Consolas" pitchFamily="49" charset="0"/>
            </a:endParaRPr>
          </a:p>
        </p:txBody>
      </p:sp>
      <p:cxnSp>
        <p:nvCxnSpPr>
          <p:cNvPr id="201" name="Прямая со стрелкой 200"/>
          <p:cNvCxnSpPr>
            <a:endCxn id="195" idx="0"/>
          </p:cNvCxnSpPr>
          <p:nvPr/>
        </p:nvCxnSpPr>
        <p:spPr>
          <a:xfrm>
            <a:off x="1516993" y="4138369"/>
            <a:ext cx="1025499" cy="3601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Прямая со стрелкой 202"/>
          <p:cNvCxnSpPr>
            <a:endCxn id="185" idx="0"/>
          </p:cNvCxnSpPr>
          <p:nvPr/>
        </p:nvCxnSpPr>
        <p:spPr>
          <a:xfrm flipH="1">
            <a:off x="2196933" y="4138314"/>
            <a:ext cx="706299" cy="3602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Прямоугольник 203"/>
          <p:cNvSpPr/>
          <p:nvPr/>
        </p:nvSpPr>
        <p:spPr>
          <a:xfrm>
            <a:off x="2276128" y="918845"/>
            <a:ext cx="48965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  <a:latin typeface="+mj-lt"/>
                <a:cs typeface="Consolas" pitchFamily="49" charset="0"/>
              </a:rPr>
              <a:t>Як розташовуються у вихідному масиві елементи з однаковим значенням?</a:t>
            </a:r>
            <a:endParaRPr lang="en-US" b="1" i="1" dirty="0" smtClean="0">
              <a:solidFill>
                <a:srgbClr val="FF0000"/>
              </a:solidFill>
              <a:latin typeface="+mj-lt"/>
              <a:cs typeface="Consolas" pitchFamily="49" charset="0"/>
            </a:endParaRPr>
          </a:p>
        </p:txBody>
      </p:sp>
      <p:sp>
        <p:nvSpPr>
          <p:cNvPr id="205" name="Прямоугольник 204"/>
          <p:cNvSpPr/>
          <p:nvPr/>
        </p:nvSpPr>
        <p:spPr>
          <a:xfrm>
            <a:off x="916078" y="5518973"/>
            <a:ext cx="76821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i="1" dirty="0" smtClean="0">
                <a:latin typeface="+mj-lt"/>
                <a:cs typeface="Consolas" pitchFamily="49" charset="0"/>
              </a:rPr>
              <a:t>Властивість стійкості є важливою в алгоритмах сортування </a:t>
            </a:r>
            <a:r>
              <a:rPr lang="uk-UA" b="1" i="1" smtClean="0">
                <a:latin typeface="+mj-lt"/>
                <a:cs typeface="Consolas" pitchFamily="49" charset="0"/>
              </a:rPr>
              <a:t>за розрядами</a:t>
            </a:r>
            <a:r>
              <a:rPr lang="uk-UA" b="1" i="1" dirty="0" smtClean="0">
                <a:latin typeface="+mj-lt"/>
                <a:cs typeface="Consolas" pitchFamily="49" charset="0"/>
              </a:rPr>
              <a:t/>
            </a:r>
            <a:br>
              <a:rPr lang="uk-UA" b="1" i="1" dirty="0" smtClean="0">
                <a:latin typeface="+mj-lt"/>
                <a:cs typeface="Consolas" pitchFamily="49" charset="0"/>
              </a:rPr>
            </a:br>
            <a:endParaRPr lang="en-US" b="1" i="1" dirty="0" smtClean="0">
              <a:latin typeface="+mj-lt"/>
              <a:cs typeface="Consolas" pitchFamily="49" charset="0"/>
            </a:endParaRPr>
          </a:p>
        </p:txBody>
      </p:sp>
      <p:sp>
        <p:nvSpPr>
          <p:cNvPr id="206" name="Прямоугольник 205"/>
          <p:cNvSpPr/>
          <p:nvPr/>
        </p:nvSpPr>
        <p:spPr>
          <a:xfrm>
            <a:off x="5436096" y="4261198"/>
            <a:ext cx="32006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i="1" dirty="0" smtClean="0">
                <a:latin typeface="+mj-lt"/>
                <a:cs typeface="Consolas" pitchFamily="49" charset="0"/>
              </a:rPr>
              <a:t>Алгоритм відсортований, проте не  у порядку подання елементів</a:t>
            </a:r>
            <a:endParaRPr lang="en-US" i="1" dirty="0" smtClean="0">
              <a:latin typeface="+mj-lt"/>
              <a:cs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952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" grpId="0"/>
      <p:bldP spid="125" grpId="0"/>
      <p:bldP spid="165" grpId="0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/>
      <p:bldP spid="175" grpId="0"/>
      <p:bldP spid="176" grpId="0"/>
      <p:bldP spid="177" grpId="0"/>
      <p:bldP spid="178" grpId="0"/>
      <p:bldP spid="179" grpId="0"/>
      <p:bldP spid="180" grpId="0"/>
      <p:bldP spid="181" grpId="0"/>
      <p:bldP spid="182" grpId="0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/>
      <p:bldP spid="205" grpId="0"/>
      <p:bldP spid="20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115616" y="2780928"/>
            <a:ext cx="6777317" cy="648072"/>
          </a:xfrm>
        </p:spPr>
        <p:txBody>
          <a:bodyPr/>
          <a:lstStyle/>
          <a:p>
            <a:pPr marL="68580" indent="0" algn="ctr">
              <a:buNone/>
            </a:pPr>
            <a:r>
              <a:rPr lang="ru-RU" altLang="ru-RU" b="1" dirty="0" smtClean="0"/>
              <a:t>3.</a:t>
            </a:r>
            <a:r>
              <a:rPr lang="uk-UA" b="1" dirty="0" smtClean="0"/>
              <a:t> </a:t>
            </a:r>
            <a:r>
              <a:rPr lang="ru-RU" b="1" dirty="0" err="1"/>
              <a:t>Сортування</a:t>
            </a:r>
            <a:r>
              <a:rPr lang="ru-RU" b="1" dirty="0"/>
              <a:t> за </a:t>
            </a:r>
            <a:r>
              <a:rPr lang="ru-RU" b="1" dirty="0" err="1"/>
              <a:t>розрядами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615519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18098" y="91951"/>
            <a:ext cx="1343638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900" b="1" dirty="0" smtClean="0">
                <a:solidFill>
                  <a:schemeClr val="bg1"/>
                </a:solidFill>
                <a:latin typeface="+mn-lt"/>
              </a:rPr>
              <a:t>Radix </a:t>
            </a:r>
            <a:r>
              <a:rPr lang="en-US" sz="1900" b="1" dirty="0" smtClean="0">
                <a:solidFill>
                  <a:schemeClr val="bg1"/>
                </a:solidFill>
                <a:latin typeface="+mn-lt"/>
              </a:rPr>
              <a:t>Sort</a:t>
            </a:r>
            <a:endParaRPr lang="uk-UA" sz="19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1052736"/>
            <a:ext cx="71287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i="1" dirty="0">
                <a:latin typeface="+mj-lt"/>
              </a:rPr>
              <a:t>Вхід: </a:t>
            </a:r>
            <a:r>
              <a:rPr lang="uk-UA" sz="2000" dirty="0" smtClean="0">
                <a:latin typeface="+mj-lt"/>
              </a:rPr>
              <a:t>масив</a:t>
            </a:r>
            <a:r>
              <a:rPr lang="uk-UA" sz="2000" b="1" i="1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A </a:t>
            </a:r>
            <a:r>
              <a:rPr lang="uk-UA" sz="2000" dirty="0" smtClean="0">
                <a:latin typeface="+mj-lt"/>
              </a:rPr>
              <a:t>з </a:t>
            </a:r>
            <a:r>
              <a:rPr lang="en-US" sz="2000" dirty="0" smtClean="0">
                <a:latin typeface="+mj-lt"/>
              </a:rPr>
              <a:t>n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d</a:t>
            </a:r>
            <a:r>
              <a:rPr lang="uk-UA" sz="2000" dirty="0" smtClean="0">
                <a:latin typeface="+mj-lt"/>
              </a:rPr>
              <a:t>-розрядних чисел</a:t>
            </a:r>
            <a:endParaRPr lang="uk-UA" sz="2000" dirty="0" smtClean="0">
              <a:latin typeface="+mj-lt"/>
            </a:endParaRPr>
          </a:p>
          <a:p>
            <a:pPr algn="just"/>
            <a:r>
              <a:rPr lang="uk-UA" sz="2000" b="1" i="1" dirty="0" smtClean="0">
                <a:latin typeface="+mj-lt"/>
              </a:rPr>
              <a:t>Вихід</a:t>
            </a:r>
            <a:r>
              <a:rPr lang="uk-UA" sz="2000" b="1" i="1" dirty="0">
                <a:latin typeface="+mj-lt"/>
              </a:rPr>
              <a:t>:</a:t>
            </a:r>
            <a:r>
              <a:rPr lang="uk-UA" sz="2000" dirty="0">
                <a:latin typeface="+mj-lt"/>
              </a:rPr>
              <a:t> </a:t>
            </a:r>
            <a:r>
              <a:rPr lang="uk-UA" sz="2000" dirty="0" smtClean="0">
                <a:latin typeface="+mj-lt"/>
              </a:rPr>
              <a:t>відсортований масив </a:t>
            </a:r>
            <a:r>
              <a:rPr lang="en-US" sz="2000" dirty="0" smtClean="0">
                <a:latin typeface="+mj-lt"/>
              </a:rPr>
              <a:t>A’</a:t>
            </a:r>
            <a:endParaRPr lang="uk-UA" sz="2000" dirty="0"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1916832"/>
            <a:ext cx="77048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i="1" dirty="0" smtClean="0">
                <a:solidFill>
                  <a:srgbClr val="FF0000"/>
                </a:solidFill>
                <a:latin typeface="+mj-lt"/>
              </a:rPr>
              <a:t>А = </a:t>
            </a:r>
            <a:r>
              <a:rPr lang="en-US" sz="2000" i="1" dirty="0" smtClean="0">
                <a:solidFill>
                  <a:srgbClr val="FF0000"/>
                </a:solidFill>
                <a:latin typeface="+mj-lt"/>
              </a:rPr>
              <a:t>&lt;329, 457, 657, 839, 436, 720, 355&gt;, </a:t>
            </a:r>
            <a:r>
              <a:rPr lang="en-US" sz="2000" b="1" i="1" dirty="0" smtClean="0">
                <a:solidFill>
                  <a:srgbClr val="FF0000"/>
                </a:solidFill>
                <a:latin typeface="+mj-lt"/>
              </a:rPr>
              <a:t>n = 7, d = 3, k = 839</a:t>
            </a:r>
            <a:endParaRPr lang="uk-UA" sz="2000" b="1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420888"/>
            <a:ext cx="77048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i="1" dirty="0" smtClean="0">
                <a:latin typeface="+mj-lt"/>
              </a:rPr>
              <a:t>Чи доцільно для сортування застосовувати </a:t>
            </a:r>
            <a:r>
              <a:rPr lang="en-US" sz="2000" b="1" i="1" dirty="0" smtClean="0">
                <a:latin typeface="+mj-lt"/>
              </a:rPr>
              <a:t>Counting Sort</a:t>
            </a:r>
            <a:r>
              <a:rPr lang="uk-UA" sz="2000" b="1" i="1" dirty="0" smtClean="0">
                <a:latin typeface="+mj-lt"/>
              </a:rPr>
              <a:t>?</a:t>
            </a:r>
          </a:p>
          <a:p>
            <a:pPr algn="just"/>
            <a:r>
              <a:rPr lang="uk-UA" sz="2000" dirty="0" smtClean="0">
                <a:latin typeface="+mj-lt"/>
              </a:rPr>
              <a:t>Ні! Адже </a:t>
            </a:r>
            <a:r>
              <a:rPr lang="en-US" sz="2000" dirty="0" smtClean="0">
                <a:latin typeface="+mj-lt"/>
              </a:rPr>
              <a:t>k </a:t>
            </a:r>
            <a:r>
              <a:rPr lang="uk-UA" sz="2000" dirty="0" smtClean="0">
                <a:latin typeface="+mj-lt"/>
              </a:rPr>
              <a:t>значно</a:t>
            </a:r>
            <a:r>
              <a:rPr lang="en-US" sz="2000" dirty="0" smtClean="0">
                <a:latin typeface="+mj-lt"/>
              </a:rPr>
              <a:t> &gt;</a:t>
            </a:r>
            <a:r>
              <a:rPr lang="uk-UA" sz="2000" dirty="0" smtClean="0">
                <a:latin typeface="+mj-lt"/>
              </a:rPr>
              <a:t> за </a:t>
            </a:r>
            <a:r>
              <a:rPr lang="en-US" sz="2000" dirty="0" smtClean="0">
                <a:latin typeface="+mj-lt"/>
              </a:rPr>
              <a:t>n</a:t>
            </a:r>
            <a:r>
              <a:rPr lang="uk-UA" sz="2000" dirty="0" smtClean="0">
                <a:latin typeface="+mj-lt"/>
              </a:rPr>
              <a:t>: для сортування масиву з 7 чисел більшість операцій відбуватимуться у додатковому масиві на 840 елементів</a:t>
            </a:r>
            <a:endParaRPr lang="uk-UA" sz="2000" dirty="0">
              <a:latin typeface="+mj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55576" y="3789040"/>
            <a:ext cx="77048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i="1" dirty="0" smtClean="0">
                <a:latin typeface="+mj-lt"/>
              </a:rPr>
              <a:t>Що робити?</a:t>
            </a:r>
          </a:p>
          <a:p>
            <a:pPr algn="just"/>
            <a:r>
              <a:rPr lang="uk-UA" sz="2000" dirty="0" smtClean="0">
                <a:latin typeface="+mj-lt"/>
              </a:rPr>
              <a:t>Застосовувати порозрядне сортування, де:</a:t>
            </a:r>
            <a:endParaRPr lang="uk-UA" sz="2000" dirty="0">
              <a:latin typeface="+mj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77673" y="4653136"/>
            <a:ext cx="77048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i="1" dirty="0" smtClean="0">
                <a:solidFill>
                  <a:srgbClr val="FF0000"/>
                </a:solidFill>
                <a:latin typeface="+mj-lt"/>
              </a:rPr>
              <a:t>А = </a:t>
            </a:r>
            <a:r>
              <a:rPr lang="en-US" sz="2000" i="1" dirty="0" smtClean="0">
                <a:solidFill>
                  <a:srgbClr val="FF0000"/>
                </a:solidFill>
                <a:latin typeface="+mj-lt"/>
              </a:rPr>
              <a:t>&lt;329, 457, 657, 839, 436, 720, 355&gt;, n = 7, d = 3, </a:t>
            </a:r>
            <a:r>
              <a:rPr lang="en-US" sz="2000" b="1" i="1" dirty="0" smtClean="0">
                <a:solidFill>
                  <a:srgbClr val="FF0000"/>
                </a:solidFill>
                <a:latin typeface="+mj-lt"/>
              </a:rPr>
              <a:t>k = </a:t>
            </a:r>
            <a:r>
              <a:rPr lang="uk-UA" sz="2000" b="1" i="1" dirty="0" smtClean="0">
                <a:solidFill>
                  <a:srgbClr val="FF0000"/>
                </a:solidFill>
                <a:latin typeface="+mj-lt"/>
              </a:rPr>
              <a:t>10</a:t>
            </a:r>
            <a:endParaRPr lang="uk-UA" sz="2000" b="1" i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92443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55576" y="908720"/>
            <a:ext cx="77048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i="1" dirty="0" smtClean="0">
                <a:solidFill>
                  <a:srgbClr val="FF0000"/>
                </a:solidFill>
                <a:latin typeface="+mj-lt"/>
              </a:rPr>
              <a:t>А = </a:t>
            </a:r>
            <a:r>
              <a:rPr lang="en-US" sz="2000" i="1" dirty="0" smtClean="0">
                <a:solidFill>
                  <a:srgbClr val="FF0000"/>
                </a:solidFill>
                <a:latin typeface="+mj-lt"/>
              </a:rPr>
              <a:t>&lt;329, 457, 657, 839, 436, 720, 355&gt;, </a:t>
            </a:r>
            <a:r>
              <a:rPr lang="en-US" sz="2000" b="1" i="1" dirty="0" smtClean="0">
                <a:solidFill>
                  <a:srgbClr val="FF0000"/>
                </a:solidFill>
                <a:latin typeface="+mj-lt"/>
              </a:rPr>
              <a:t>n = 7, d = 3, k = </a:t>
            </a:r>
            <a:r>
              <a:rPr lang="uk-UA" sz="2000" b="1" i="1" dirty="0" smtClean="0">
                <a:solidFill>
                  <a:srgbClr val="FF0000"/>
                </a:solidFill>
                <a:latin typeface="+mj-lt"/>
              </a:rPr>
              <a:t>10</a:t>
            </a:r>
            <a:endParaRPr lang="uk-UA" sz="2000" b="1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48362" y="2215892"/>
            <a:ext cx="79208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+mj-lt"/>
              </a:rPr>
              <a:t>3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2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9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4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5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7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6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5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7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8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3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9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4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3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6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7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2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0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3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5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5</a:t>
            </a:r>
            <a:endParaRPr lang="uk-UA" sz="2000" b="1" dirty="0">
              <a:latin typeface="+mj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99592" y="1732746"/>
            <a:ext cx="7920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i="1" dirty="0" smtClean="0">
                <a:solidFill>
                  <a:srgbClr val="FF0000"/>
                </a:solidFill>
                <a:latin typeface="+mj-lt"/>
              </a:rPr>
              <a:t>3 </a:t>
            </a:r>
            <a:r>
              <a:rPr lang="en-US" sz="2000" i="1" dirty="0" smtClean="0">
                <a:solidFill>
                  <a:srgbClr val="FF0000"/>
                </a:solidFill>
                <a:latin typeface="+mj-lt"/>
              </a:rPr>
              <a:t>2</a:t>
            </a:r>
            <a:r>
              <a:rPr lang="uk-UA" sz="2000" i="1" dirty="0" smtClean="0">
                <a:solidFill>
                  <a:srgbClr val="FF0000"/>
                </a:solidFill>
                <a:latin typeface="+mj-lt"/>
              </a:rPr>
              <a:t> 1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62698" y="2191906"/>
            <a:ext cx="273695" cy="40934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Стрелка вправо с вырезом 5"/>
          <p:cNvSpPr/>
          <p:nvPr/>
        </p:nvSpPr>
        <p:spPr>
          <a:xfrm>
            <a:off x="1754786" y="3986592"/>
            <a:ext cx="576064" cy="504056"/>
          </a:xfrm>
          <a:prstGeom prst="notched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Прямоугольник 11"/>
          <p:cNvSpPr/>
          <p:nvPr/>
        </p:nvSpPr>
        <p:spPr>
          <a:xfrm>
            <a:off x="2388522" y="2215892"/>
            <a:ext cx="79208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+mj-lt"/>
              </a:rPr>
              <a:t>3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2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9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>
                <a:latin typeface="+mj-lt"/>
              </a:rPr>
              <a:t>3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5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5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4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5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7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>
              <a:latin typeface="+mj-lt"/>
            </a:endParaRPr>
          </a:p>
          <a:p>
            <a:pPr algn="just"/>
            <a:r>
              <a:rPr lang="en-US" sz="2000" dirty="0">
                <a:latin typeface="+mj-lt"/>
              </a:rPr>
              <a:t>4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3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6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6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5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7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>
              <a:latin typeface="+mj-lt"/>
            </a:endParaRPr>
          </a:p>
          <a:p>
            <a:pPr algn="just"/>
            <a:r>
              <a:rPr lang="en-US" sz="2000" dirty="0">
                <a:latin typeface="+mj-lt"/>
              </a:rPr>
              <a:t>7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2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0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8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3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9</a:t>
            </a:r>
            <a:endParaRPr lang="uk-UA" sz="2000" dirty="0" smtClean="0">
              <a:latin typeface="+mj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683722" y="2191906"/>
            <a:ext cx="201687" cy="4093428"/>
          </a:xfrm>
          <a:prstGeom prst="rect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Прямоугольник 13"/>
          <p:cNvSpPr/>
          <p:nvPr/>
        </p:nvSpPr>
        <p:spPr>
          <a:xfrm>
            <a:off x="1979712" y="1444714"/>
            <a:ext cx="54737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i="1" dirty="0" smtClean="0">
                <a:latin typeface="+mj-lt"/>
              </a:rPr>
              <a:t>За яким розрядом сортуватимемо?</a:t>
            </a:r>
          </a:p>
        </p:txBody>
      </p:sp>
      <p:sp>
        <p:nvSpPr>
          <p:cNvPr id="15" name="Стрелка вправо с вырезом 14"/>
          <p:cNvSpPr/>
          <p:nvPr/>
        </p:nvSpPr>
        <p:spPr>
          <a:xfrm>
            <a:off x="3238282" y="3986592"/>
            <a:ext cx="576064" cy="504056"/>
          </a:xfrm>
          <a:prstGeom prst="notched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Прямоугольник 16"/>
          <p:cNvSpPr/>
          <p:nvPr/>
        </p:nvSpPr>
        <p:spPr>
          <a:xfrm>
            <a:off x="3828682" y="2215892"/>
            <a:ext cx="79208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+mj-lt"/>
              </a:rPr>
              <a:t>3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2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9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7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2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0</a:t>
            </a:r>
            <a:endParaRPr lang="uk-UA" sz="2000" dirty="0">
              <a:latin typeface="+mj-lt"/>
            </a:endParaRPr>
          </a:p>
          <a:p>
            <a:pPr algn="just"/>
            <a:endParaRPr lang="uk-UA" sz="2000" dirty="0">
              <a:latin typeface="+mj-lt"/>
            </a:endParaRPr>
          </a:p>
          <a:p>
            <a:pPr algn="just"/>
            <a:r>
              <a:rPr lang="en-US" sz="2000" dirty="0">
                <a:latin typeface="+mj-lt"/>
              </a:rPr>
              <a:t>4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3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6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>
              <a:latin typeface="+mj-lt"/>
            </a:endParaRPr>
          </a:p>
          <a:p>
            <a:pPr algn="just"/>
            <a:r>
              <a:rPr lang="en-US" sz="2000" dirty="0">
                <a:latin typeface="+mj-lt"/>
              </a:rPr>
              <a:t>8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3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9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>
                <a:latin typeface="+mj-lt"/>
              </a:rPr>
              <a:t>3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5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5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4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5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7</a:t>
            </a:r>
            <a:endParaRPr lang="uk-UA" sz="2000" dirty="0">
              <a:latin typeface="+mj-lt"/>
            </a:endParaRPr>
          </a:p>
          <a:p>
            <a:pPr algn="just"/>
            <a:endParaRPr lang="uk-UA" sz="2000" dirty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6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5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7</a:t>
            </a:r>
            <a:endParaRPr lang="uk-UA" sz="2000" dirty="0">
              <a:latin typeface="+mj-lt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665690" y="2191906"/>
            <a:ext cx="1800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i="1" dirty="0" smtClean="0">
                <a:solidFill>
                  <a:srgbClr val="FF0000"/>
                </a:solidFill>
                <a:latin typeface="+mj-lt"/>
              </a:rPr>
              <a:t>Щось пішло не так?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352519" y="3429000"/>
            <a:ext cx="828091" cy="1061648"/>
          </a:xfrm>
          <a:prstGeom prst="rect">
            <a:avLst/>
          </a:prstGeom>
          <a:noFill/>
          <a:ln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1" name="Прямоугольник 20"/>
          <p:cNvSpPr/>
          <p:nvPr/>
        </p:nvSpPr>
        <p:spPr>
          <a:xfrm>
            <a:off x="4275067" y="2215892"/>
            <a:ext cx="273695" cy="40934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Стрелка вправо с вырезом 21"/>
          <p:cNvSpPr/>
          <p:nvPr/>
        </p:nvSpPr>
        <p:spPr>
          <a:xfrm>
            <a:off x="4804782" y="4010578"/>
            <a:ext cx="1661107" cy="504056"/>
          </a:xfrm>
          <a:prstGeom prst="notched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Прямоугольник 22"/>
          <p:cNvSpPr/>
          <p:nvPr/>
        </p:nvSpPr>
        <p:spPr>
          <a:xfrm>
            <a:off x="6512706" y="2191906"/>
            <a:ext cx="79208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latin typeface="+mj-lt"/>
              </a:rPr>
              <a:t>7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2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0</a:t>
            </a:r>
            <a:endParaRPr lang="uk-UA" sz="2000" dirty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>
                <a:latin typeface="+mj-lt"/>
              </a:rPr>
              <a:t>3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5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5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>
              <a:latin typeface="+mj-lt"/>
            </a:endParaRPr>
          </a:p>
          <a:p>
            <a:pPr algn="just"/>
            <a:r>
              <a:rPr lang="en-US" sz="2000" dirty="0">
                <a:latin typeface="+mj-lt"/>
              </a:rPr>
              <a:t>4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3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6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>
              <a:latin typeface="+mj-lt"/>
            </a:endParaRPr>
          </a:p>
          <a:p>
            <a:pPr algn="just"/>
            <a:r>
              <a:rPr lang="en-US" sz="2000" dirty="0">
                <a:latin typeface="+mj-lt"/>
              </a:rPr>
              <a:t>4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5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7</a:t>
            </a:r>
            <a:endParaRPr lang="uk-UA" sz="2000" dirty="0">
              <a:latin typeface="+mj-lt"/>
            </a:endParaRPr>
          </a:p>
          <a:p>
            <a:pPr algn="just"/>
            <a:endParaRPr lang="uk-UA" sz="2000" dirty="0">
              <a:latin typeface="+mj-lt"/>
            </a:endParaRPr>
          </a:p>
          <a:p>
            <a:pPr algn="just"/>
            <a:r>
              <a:rPr lang="en-US" sz="2000" dirty="0">
                <a:latin typeface="+mj-lt"/>
              </a:rPr>
              <a:t>6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5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7</a:t>
            </a:r>
            <a:endParaRPr lang="uk-UA" sz="2000" dirty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3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2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9</a:t>
            </a:r>
            <a:endParaRPr lang="uk-UA" sz="2000" dirty="0">
              <a:latin typeface="+mj-lt"/>
            </a:endParaRPr>
          </a:p>
          <a:p>
            <a:pPr algn="just"/>
            <a:endParaRPr lang="uk-UA" sz="2000" dirty="0">
              <a:latin typeface="+mj-lt"/>
            </a:endParaRPr>
          </a:p>
          <a:p>
            <a:pPr algn="just"/>
            <a:r>
              <a:rPr lang="en-US" sz="2000" dirty="0">
                <a:latin typeface="+mj-lt"/>
              </a:rPr>
              <a:t>8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3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9</a:t>
            </a:r>
            <a:endParaRPr lang="uk-UA" sz="2000" dirty="0" smtClean="0">
              <a:latin typeface="+mj-lt"/>
            </a:endParaRPr>
          </a:p>
        </p:txBody>
      </p:sp>
      <p:sp>
        <p:nvSpPr>
          <p:cNvPr id="24" name="Прямоугольник 23"/>
          <p:cNvSpPr/>
          <p:nvPr/>
        </p:nvSpPr>
        <p:spPr>
          <a:xfrm rot="16200000">
            <a:off x="5746442" y="3859377"/>
            <a:ext cx="41440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i="1" dirty="0" smtClean="0">
                <a:solidFill>
                  <a:srgbClr val="FF0000"/>
                </a:solidFill>
                <a:latin typeface="+mj-lt"/>
              </a:rPr>
              <a:t>Задача сортування </a:t>
            </a:r>
          </a:p>
          <a:p>
            <a:pPr algn="ctr"/>
            <a:r>
              <a:rPr lang="uk-UA" sz="2000" i="1" dirty="0" smtClean="0">
                <a:solidFill>
                  <a:srgbClr val="FF0000"/>
                </a:solidFill>
                <a:latin typeface="+mj-lt"/>
              </a:rPr>
              <a:t>не розв'язана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5718098" y="91951"/>
            <a:ext cx="1343638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900" b="1" dirty="0" smtClean="0">
                <a:solidFill>
                  <a:schemeClr val="bg1"/>
                </a:solidFill>
                <a:latin typeface="+mn-lt"/>
              </a:rPr>
              <a:t>Radix </a:t>
            </a:r>
            <a:r>
              <a:rPr lang="en-US" sz="1900" b="1" dirty="0" smtClean="0">
                <a:solidFill>
                  <a:schemeClr val="bg1"/>
                </a:solidFill>
                <a:latin typeface="+mn-lt"/>
              </a:rPr>
              <a:t>Sort</a:t>
            </a:r>
            <a:endParaRPr lang="uk-UA" sz="19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29223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2" grpId="0"/>
      <p:bldP spid="13" grpId="0" animBg="1"/>
      <p:bldP spid="15" grpId="0" animBg="1"/>
      <p:bldP spid="17" grpId="0"/>
      <p:bldP spid="18" grpId="0"/>
      <p:bldP spid="19" grpId="0" animBg="1"/>
      <p:bldP spid="21" grpId="0" animBg="1"/>
      <p:bldP spid="22" grpId="0" animBg="1"/>
      <p:bldP spid="23" grpId="0"/>
      <p:bldP spid="2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584" y="764704"/>
            <a:ext cx="77048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i="1" dirty="0" smtClean="0">
                <a:solidFill>
                  <a:srgbClr val="FF0000"/>
                </a:solidFill>
                <a:latin typeface="+mj-lt"/>
              </a:rPr>
              <a:t>А = </a:t>
            </a:r>
            <a:r>
              <a:rPr lang="en-US" sz="2000" i="1" dirty="0" smtClean="0">
                <a:solidFill>
                  <a:srgbClr val="FF0000"/>
                </a:solidFill>
                <a:latin typeface="+mj-lt"/>
              </a:rPr>
              <a:t>&lt;329, 457, 657, 839, 436, 720, 355&gt;, </a:t>
            </a:r>
            <a:r>
              <a:rPr lang="en-US" sz="2000" b="1" i="1" dirty="0" smtClean="0">
                <a:solidFill>
                  <a:srgbClr val="FF0000"/>
                </a:solidFill>
                <a:latin typeface="+mj-lt"/>
              </a:rPr>
              <a:t>n = 7, d = 3, k = </a:t>
            </a:r>
            <a:r>
              <a:rPr lang="uk-UA" sz="2000" b="1" i="1" dirty="0" smtClean="0">
                <a:solidFill>
                  <a:srgbClr val="FF0000"/>
                </a:solidFill>
                <a:latin typeface="+mj-lt"/>
              </a:rPr>
              <a:t>10</a:t>
            </a:r>
            <a:endParaRPr lang="uk-UA" sz="2000" b="1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48362" y="2215892"/>
            <a:ext cx="79208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+mj-lt"/>
              </a:rPr>
              <a:t>3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2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9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4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5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7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6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5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7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8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3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9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4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3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6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7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2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0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3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5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5</a:t>
            </a:r>
            <a:endParaRPr lang="uk-UA" sz="2000" b="1" dirty="0">
              <a:latin typeface="+mj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99592" y="1732746"/>
            <a:ext cx="7920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i="1" dirty="0" smtClean="0">
                <a:solidFill>
                  <a:srgbClr val="FF0000"/>
                </a:solidFill>
                <a:latin typeface="+mj-lt"/>
              </a:rPr>
              <a:t>3 </a:t>
            </a:r>
            <a:r>
              <a:rPr lang="en-US" sz="2000" i="1" dirty="0" smtClean="0">
                <a:solidFill>
                  <a:srgbClr val="FF0000"/>
                </a:solidFill>
                <a:latin typeface="+mj-lt"/>
              </a:rPr>
              <a:t>2</a:t>
            </a:r>
            <a:r>
              <a:rPr lang="uk-UA" sz="2000" i="1" dirty="0" smtClean="0">
                <a:solidFill>
                  <a:srgbClr val="FF0000"/>
                </a:solidFill>
                <a:latin typeface="+mj-lt"/>
              </a:rPr>
              <a:t> 1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62698" y="2191906"/>
            <a:ext cx="273695" cy="40934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Стрелка вправо с вырезом 5"/>
          <p:cNvSpPr/>
          <p:nvPr/>
        </p:nvSpPr>
        <p:spPr>
          <a:xfrm>
            <a:off x="1691680" y="3986592"/>
            <a:ext cx="576064" cy="504056"/>
          </a:xfrm>
          <a:prstGeom prst="notched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Прямоугольник 11"/>
          <p:cNvSpPr/>
          <p:nvPr/>
        </p:nvSpPr>
        <p:spPr>
          <a:xfrm>
            <a:off x="2388522" y="2215892"/>
            <a:ext cx="79208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+mj-lt"/>
              </a:rPr>
              <a:t>3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2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9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>
                <a:latin typeface="+mj-lt"/>
              </a:rPr>
              <a:t>3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5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5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4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5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7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>
              <a:latin typeface="+mj-lt"/>
            </a:endParaRPr>
          </a:p>
          <a:p>
            <a:pPr algn="just"/>
            <a:r>
              <a:rPr lang="en-US" sz="2000" dirty="0">
                <a:latin typeface="+mj-lt"/>
              </a:rPr>
              <a:t>4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3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6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6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5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7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>
              <a:latin typeface="+mj-lt"/>
            </a:endParaRPr>
          </a:p>
          <a:p>
            <a:pPr algn="just"/>
            <a:r>
              <a:rPr lang="en-US" sz="2000" dirty="0">
                <a:latin typeface="+mj-lt"/>
              </a:rPr>
              <a:t>7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2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0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8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3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9</a:t>
            </a:r>
            <a:endParaRPr lang="uk-UA" sz="2000" dirty="0" smtClean="0">
              <a:latin typeface="+mj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627784" y="2132856"/>
            <a:ext cx="257625" cy="1174122"/>
          </a:xfrm>
          <a:prstGeom prst="rect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Прямоугольник 13"/>
          <p:cNvSpPr/>
          <p:nvPr/>
        </p:nvSpPr>
        <p:spPr>
          <a:xfrm>
            <a:off x="2195736" y="1196752"/>
            <a:ext cx="54737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i="1" dirty="0" smtClean="0">
                <a:latin typeface="+mj-lt"/>
              </a:rPr>
              <a:t>Що робити в такому випадку?</a:t>
            </a:r>
          </a:p>
        </p:txBody>
      </p:sp>
      <p:sp>
        <p:nvSpPr>
          <p:cNvPr id="15" name="Стрелка вправо с вырезом 14"/>
          <p:cNvSpPr/>
          <p:nvPr/>
        </p:nvSpPr>
        <p:spPr>
          <a:xfrm>
            <a:off x="3238282" y="3986592"/>
            <a:ext cx="576064" cy="504056"/>
          </a:xfrm>
          <a:prstGeom prst="notched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9" name="Прямоугольник 18"/>
          <p:cNvSpPr/>
          <p:nvPr/>
        </p:nvSpPr>
        <p:spPr>
          <a:xfrm>
            <a:off x="2352519" y="3429000"/>
            <a:ext cx="828091" cy="1061648"/>
          </a:xfrm>
          <a:prstGeom prst="rect">
            <a:avLst/>
          </a:prstGeom>
          <a:noFill/>
          <a:ln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0" name="Прямоугольник 19"/>
          <p:cNvSpPr/>
          <p:nvPr/>
        </p:nvSpPr>
        <p:spPr>
          <a:xfrm>
            <a:off x="2352518" y="2215892"/>
            <a:ext cx="828091" cy="1061648"/>
          </a:xfrm>
          <a:prstGeom prst="rect">
            <a:avLst/>
          </a:prstGeom>
          <a:noFill/>
          <a:ln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Прямоугольник 24"/>
          <p:cNvSpPr/>
          <p:nvPr/>
        </p:nvSpPr>
        <p:spPr>
          <a:xfrm>
            <a:off x="2336372" y="4653136"/>
            <a:ext cx="828091" cy="432048"/>
          </a:xfrm>
          <a:prstGeom prst="rect">
            <a:avLst/>
          </a:prstGeom>
          <a:noFill/>
          <a:ln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6" name="Прямоугольник 25"/>
          <p:cNvSpPr/>
          <p:nvPr/>
        </p:nvSpPr>
        <p:spPr>
          <a:xfrm>
            <a:off x="2326251" y="5247672"/>
            <a:ext cx="828091" cy="432048"/>
          </a:xfrm>
          <a:prstGeom prst="rect">
            <a:avLst/>
          </a:prstGeom>
          <a:noFill/>
          <a:ln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7" name="Прямоугольник 26"/>
          <p:cNvSpPr/>
          <p:nvPr/>
        </p:nvSpPr>
        <p:spPr>
          <a:xfrm>
            <a:off x="2326251" y="5841042"/>
            <a:ext cx="828091" cy="432048"/>
          </a:xfrm>
          <a:prstGeom prst="rect">
            <a:avLst/>
          </a:prstGeom>
          <a:noFill/>
          <a:ln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3" name="Прямоугольник 42"/>
          <p:cNvSpPr/>
          <p:nvPr/>
        </p:nvSpPr>
        <p:spPr>
          <a:xfrm>
            <a:off x="3980963" y="2215892"/>
            <a:ext cx="79208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+mj-lt"/>
              </a:rPr>
              <a:t>3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2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9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>
                <a:latin typeface="+mj-lt"/>
              </a:rPr>
              <a:t>3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5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5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>
                <a:latin typeface="+mj-lt"/>
              </a:rPr>
              <a:t>4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3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6</a:t>
            </a:r>
            <a:endParaRPr lang="uk-UA" sz="2000" dirty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4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5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7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6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5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7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>
              <a:latin typeface="+mj-lt"/>
            </a:endParaRPr>
          </a:p>
          <a:p>
            <a:pPr algn="just"/>
            <a:r>
              <a:rPr lang="en-US" sz="2000" dirty="0">
                <a:latin typeface="+mj-lt"/>
              </a:rPr>
              <a:t>7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2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0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8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3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9</a:t>
            </a:r>
            <a:endParaRPr lang="uk-UA" sz="2000" dirty="0" smtClean="0">
              <a:latin typeface="+mj-lt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3944960" y="3429000"/>
            <a:ext cx="828091" cy="1061648"/>
          </a:xfrm>
          <a:prstGeom prst="rect">
            <a:avLst/>
          </a:prstGeom>
          <a:noFill/>
          <a:ln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6" name="Прямоугольник 45"/>
          <p:cNvSpPr/>
          <p:nvPr/>
        </p:nvSpPr>
        <p:spPr>
          <a:xfrm>
            <a:off x="3944959" y="2215892"/>
            <a:ext cx="828091" cy="1061648"/>
          </a:xfrm>
          <a:prstGeom prst="rect">
            <a:avLst/>
          </a:prstGeom>
          <a:noFill/>
          <a:ln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7" name="Прямоугольник 46"/>
          <p:cNvSpPr/>
          <p:nvPr/>
        </p:nvSpPr>
        <p:spPr>
          <a:xfrm>
            <a:off x="3928813" y="4653136"/>
            <a:ext cx="828091" cy="432048"/>
          </a:xfrm>
          <a:prstGeom prst="rect">
            <a:avLst/>
          </a:prstGeom>
          <a:noFill/>
          <a:ln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8" name="Прямоугольник 47"/>
          <p:cNvSpPr/>
          <p:nvPr/>
        </p:nvSpPr>
        <p:spPr>
          <a:xfrm>
            <a:off x="3918692" y="5247672"/>
            <a:ext cx="828091" cy="432048"/>
          </a:xfrm>
          <a:prstGeom prst="rect">
            <a:avLst/>
          </a:prstGeom>
          <a:noFill/>
          <a:ln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9" name="Прямоугольник 48"/>
          <p:cNvSpPr/>
          <p:nvPr/>
        </p:nvSpPr>
        <p:spPr>
          <a:xfrm>
            <a:off x="3918692" y="5841042"/>
            <a:ext cx="828091" cy="432048"/>
          </a:xfrm>
          <a:prstGeom prst="rect">
            <a:avLst/>
          </a:prstGeom>
          <a:noFill/>
          <a:ln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0" name="Прямоугольник 49"/>
          <p:cNvSpPr/>
          <p:nvPr/>
        </p:nvSpPr>
        <p:spPr>
          <a:xfrm>
            <a:off x="2637750" y="3378986"/>
            <a:ext cx="257625" cy="1202142"/>
          </a:xfrm>
          <a:prstGeom prst="rect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1" name="Прямоугольник 50"/>
          <p:cNvSpPr/>
          <p:nvPr/>
        </p:nvSpPr>
        <p:spPr>
          <a:xfrm>
            <a:off x="2637749" y="4625402"/>
            <a:ext cx="257625" cy="531790"/>
          </a:xfrm>
          <a:prstGeom prst="rect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2" name="Прямоугольник 51"/>
          <p:cNvSpPr/>
          <p:nvPr/>
        </p:nvSpPr>
        <p:spPr>
          <a:xfrm>
            <a:off x="2637748" y="5197218"/>
            <a:ext cx="257625" cy="531790"/>
          </a:xfrm>
          <a:prstGeom prst="rect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3" name="Прямоугольник 52"/>
          <p:cNvSpPr/>
          <p:nvPr/>
        </p:nvSpPr>
        <p:spPr>
          <a:xfrm>
            <a:off x="2637748" y="5781498"/>
            <a:ext cx="257625" cy="531790"/>
          </a:xfrm>
          <a:prstGeom prst="rect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4" name="Прямоугольник 53"/>
          <p:cNvSpPr/>
          <p:nvPr/>
        </p:nvSpPr>
        <p:spPr>
          <a:xfrm>
            <a:off x="5004048" y="1631697"/>
            <a:ext cx="363589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i="1" dirty="0" smtClean="0">
                <a:solidFill>
                  <a:srgbClr val="0070C0"/>
                </a:solidFill>
                <a:latin typeface="+mj-lt"/>
              </a:rPr>
              <a:t>Чому не підходить такий спосіб сортування?</a:t>
            </a:r>
          </a:p>
          <a:p>
            <a:pPr algn="ctr"/>
            <a:endParaRPr lang="uk-UA" sz="2000" i="1" dirty="0">
              <a:solidFill>
                <a:srgbClr val="0070C0"/>
              </a:solidFill>
              <a:latin typeface="+mj-lt"/>
            </a:endParaRPr>
          </a:p>
          <a:p>
            <a:r>
              <a:rPr lang="uk-UA" sz="2000" b="1" i="1" dirty="0" smtClean="0">
                <a:solidFill>
                  <a:srgbClr val="0070C0"/>
                </a:solidFill>
                <a:latin typeface="+mj-lt"/>
              </a:rPr>
              <a:t>1 ітерація </a:t>
            </a:r>
            <a:r>
              <a:rPr lang="uk-UA" sz="2000" i="1" dirty="0" smtClean="0">
                <a:solidFill>
                  <a:srgbClr val="0070C0"/>
                </a:solidFill>
                <a:latin typeface="+mj-lt"/>
              </a:rPr>
              <a:t>– для збереження елементів потрібен 1 додатковий масив</a:t>
            </a:r>
          </a:p>
          <a:p>
            <a:r>
              <a:rPr lang="uk-UA" sz="2000" b="1" i="1" dirty="0" smtClean="0">
                <a:solidFill>
                  <a:srgbClr val="0070C0"/>
                </a:solidFill>
                <a:latin typeface="+mj-lt"/>
              </a:rPr>
              <a:t>2 ітерація </a:t>
            </a:r>
            <a:r>
              <a:rPr lang="uk-UA" sz="2000" i="1" dirty="0" smtClean="0">
                <a:solidFill>
                  <a:srgbClr val="0070C0"/>
                </a:solidFill>
                <a:latin typeface="+mj-lt"/>
              </a:rPr>
              <a:t>– </a:t>
            </a:r>
            <a:r>
              <a:rPr lang="uk-UA" sz="2000" b="1" i="1" dirty="0" smtClean="0">
                <a:solidFill>
                  <a:srgbClr val="0070C0"/>
                </a:solidFill>
                <a:latin typeface="+mj-lt"/>
              </a:rPr>
              <a:t>в найгіршому випадку </a:t>
            </a:r>
            <a:r>
              <a:rPr lang="uk-UA" sz="2000" i="1" dirty="0" smtClean="0">
                <a:solidFill>
                  <a:srgbClr val="0070C0"/>
                </a:solidFill>
                <a:latin typeface="+mj-lt"/>
              </a:rPr>
              <a:t>10 масивів</a:t>
            </a:r>
          </a:p>
          <a:p>
            <a:r>
              <a:rPr lang="uk-UA" sz="2000" b="1" i="1" dirty="0" smtClean="0">
                <a:solidFill>
                  <a:srgbClr val="0070C0"/>
                </a:solidFill>
                <a:latin typeface="+mj-lt"/>
              </a:rPr>
              <a:t>3 ітерація </a:t>
            </a:r>
            <a:r>
              <a:rPr lang="uk-UA" sz="2000" i="1" dirty="0" smtClean="0">
                <a:solidFill>
                  <a:srgbClr val="0070C0"/>
                </a:solidFill>
                <a:latin typeface="+mj-lt"/>
              </a:rPr>
              <a:t>– 100 масивів</a:t>
            </a:r>
          </a:p>
          <a:p>
            <a:r>
              <a:rPr lang="uk-UA" sz="2000" b="1" i="1" dirty="0" smtClean="0">
                <a:solidFill>
                  <a:srgbClr val="0070C0"/>
                </a:solidFill>
                <a:latin typeface="+mj-lt"/>
              </a:rPr>
              <a:t>4 ітерація </a:t>
            </a:r>
            <a:r>
              <a:rPr lang="uk-UA" sz="2000" i="1" dirty="0" smtClean="0">
                <a:solidFill>
                  <a:srgbClr val="0070C0"/>
                </a:solidFill>
                <a:latin typeface="+mj-lt"/>
              </a:rPr>
              <a:t>– 1000 масивів</a:t>
            </a:r>
          </a:p>
          <a:p>
            <a:r>
              <a:rPr lang="uk-UA" sz="2000" i="1" dirty="0" smtClean="0">
                <a:solidFill>
                  <a:srgbClr val="0070C0"/>
                </a:solidFill>
                <a:latin typeface="+mj-lt"/>
              </a:rPr>
              <a:t>…</a:t>
            </a:r>
          </a:p>
          <a:p>
            <a:r>
              <a:rPr lang="uk-UA" i="1" dirty="0" smtClean="0">
                <a:solidFill>
                  <a:srgbClr val="0070C0"/>
                </a:solidFill>
                <a:latin typeface="+mj-lt"/>
              </a:rPr>
              <a:t>Із збільшенням розрядності збільшується к-ть масивів </a:t>
            </a:r>
            <a:r>
              <a:rPr lang="uk-UA" i="1" dirty="0" smtClean="0">
                <a:solidFill>
                  <a:srgbClr val="FF0000"/>
                </a:solidFill>
                <a:latin typeface="+mj-lt"/>
              </a:rPr>
              <a:t>(</a:t>
            </a:r>
            <a:r>
              <a:rPr lang="uk-UA" b="1" i="1" dirty="0" smtClean="0">
                <a:solidFill>
                  <a:srgbClr val="FF0000"/>
                </a:solidFill>
                <a:latin typeface="+mj-lt"/>
              </a:rPr>
              <a:t>не раціональне використання пам'яті</a:t>
            </a:r>
            <a:r>
              <a:rPr lang="uk-UA" i="1" dirty="0" smtClean="0">
                <a:solidFill>
                  <a:srgbClr val="FF0000"/>
                </a:solidFill>
                <a:latin typeface="+mj-lt"/>
              </a:rPr>
              <a:t>)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5718098" y="91951"/>
            <a:ext cx="1343638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900" b="1" dirty="0" smtClean="0">
                <a:solidFill>
                  <a:schemeClr val="bg1"/>
                </a:solidFill>
                <a:latin typeface="+mn-lt"/>
              </a:rPr>
              <a:t>Radix </a:t>
            </a:r>
            <a:r>
              <a:rPr lang="en-US" sz="1900" b="1" dirty="0" smtClean="0">
                <a:solidFill>
                  <a:schemeClr val="bg1"/>
                </a:solidFill>
                <a:latin typeface="+mn-lt"/>
              </a:rPr>
              <a:t>Sort</a:t>
            </a:r>
            <a:endParaRPr lang="uk-UA" sz="19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46221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20" grpId="0" animBg="1"/>
      <p:bldP spid="25" grpId="0" animBg="1"/>
      <p:bldP spid="26" grpId="0" animBg="1"/>
      <p:bldP spid="27" grpId="0" animBg="1"/>
      <p:bldP spid="43" grpId="0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55576" y="908720"/>
            <a:ext cx="77048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i="1" dirty="0" smtClean="0">
                <a:solidFill>
                  <a:srgbClr val="FF0000"/>
                </a:solidFill>
                <a:latin typeface="+mj-lt"/>
              </a:rPr>
              <a:t>А = </a:t>
            </a:r>
            <a:r>
              <a:rPr lang="en-US" sz="2000" i="1" dirty="0" smtClean="0">
                <a:solidFill>
                  <a:srgbClr val="FF0000"/>
                </a:solidFill>
                <a:latin typeface="+mj-lt"/>
              </a:rPr>
              <a:t>&lt;329, 457, 657, 839, 436, 720, 355&gt;, </a:t>
            </a:r>
            <a:r>
              <a:rPr lang="en-US" sz="2000" b="1" i="1" dirty="0" smtClean="0">
                <a:solidFill>
                  <a:srgbClr val="FF0000"/>
                </a:solidFill>
                <a:latin typeface="+mj-lt"/>
              </a:rPr>
              <a:t>n = 7, d = 3, k = </a:t>
            </a:r>
            <a:r>
              <a:rPr lang="uk-UA" sz="2000" b="1" i="1" dirty="0" smtClean="0">
                <a:solidFill>
                  <a:srgbClr val="FF0000"/>
                </a:solidFill>
                <a:latin typeface="+mj-lt"/>
              </a:rPr>
              <a:t>10</a:t>
            </a:r>
            <a:endParaRPr lang="uk-UA" sz="2000" b="1" i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48362" y="2215892"/>
            <a:ext cx="79208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+mj-lt"/>
              </a:rPr>
              <a:t>3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2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9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4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5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7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6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5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7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8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3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9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4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3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6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7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2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0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3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5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5</a:t>
            </a:r>
            <a:endParaRPr lang="uk-UA" sz="2000" b="1" dirty="0">
              <a:latin typeface="+mj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62698" y="1740878"/>
            <a:ext cx="7920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i="1" dirty="0" smtClean="0">
                <a:solidFill>
                  <a:srgbClr val="FF0000"/>
                </a:solidFill>
                <a:latin typeface="+mj-lt"/>
              </a:rPr>
              <a:t>3 </a:t>
            </a:r>
            <a:r>
              <a:rPr lang="en-US" sz="2000" i="1" dirty="0" smtClean="0">
                <a:solidFill>
                  <a:srgbClr val="FF0000"/>
                </a:solidFill>
                <a:latin typeface="+mj-lt"/>
              </a:rPr>
              <a:t>2</a:t>
            </a:r>
            <a:r>
              <a:rPr lang="uk-UA" sz="2000" i="1" dirty="0" smtClean="0">
                <a:solidFill>
                  <a:srgbClr val="FF0000"/>
                </a:solidFill>
                <a:latin typeface="+mj-lt"/>
              </a:rPr>
              <a:t> 1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2191906"/>
            <a:ext cx="273695" cy="40934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Стрелка вправо с вырезом 5"/>
          <p:cNvSpPr/>
          <p:nvPr/>
        </p:nvSpPr>
        <p:spPr>
          <a:xfrm>
            <a:off x="1754786" y="3986592"/>
            <a:ext cx="576064" cy="504056"/>
          </a:xfrm>
          <a:prstGeom prst="notched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Прямоугольник 11"/>
          <p:cNvSpPr/>
          <p:nvPr/>
        </p:nvSpPr>
        <p:spPr>
          <a:xfrm>
            <a:off x="2388522" y="2215892"/>
            <a:ext cx="79208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latin typeface="+mj-lt"/>
              </a:rPr>
              <a:t>7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2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0</a:t>
            </a:r>
            <a:endParaRPr lang="uk-UA" sz="2000" dirty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>
                <a:latin typeface="+mj-lt"/>
              </a:rPr>
              <a:t>3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5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5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>
              <a:latin typeface="+mj-lt"/>
            </a:endParaRPr>
          </a:p>
          <a:p>
            <a:pPr algn="just"/>
            <a:r>
              <a:rPr lang="en-US" sz="2000" dirty="0">
                <a:latin typeface="+mj-lt"/>
              </a:rPr>
              <a:t>4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3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6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>
              <a:latin typeface="+mj-lt"/>
            </a:endParaRPr>
          </a:p>
          <a:p>
            <a:pPr algn="just"/>
            <a:r>
              <a:rPr lang="en-US" sz="2000" dirty="0">
                <a:latin typeface="+mj-lt"/>
              </a:rPr>
              <a:t>4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5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7</a:t>
            </a:r>
            <a:endParaRPr lang="uk-UA" sz="2000" dirty="0">
              <a:latin typeface="+mj-lt"/>
            </a:endParaRPr>
          </a:p>
          <a:p>
            <a:pPr algn="just"/>
            <a:endParaRPr lang="uk-UA" sz="2000" dirty="0">
              <a:latin typeface="+mj-lt"/>
            </a:endParaRPr>
          </a:p>
          <a:p>
            <a:pPr algn="just"/>
            <a:r>
              <a:rPr lang="en-US" sz="2000" dirty="0">
                <a:latin typeface="+mj-lt"/>
              </a:rPr>
              <a:t>6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5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7</a:t>
            </a:r>
            <a:endParaRPr lang="uk-UA" sz="2000" dirty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3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2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9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8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3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9</a:t>
            </a:r>
            <a:endParaRPr lang="uk-UA" sz="2000" dirty="0" smtClean="0">
              <a:latin typeface="+mj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683722" y="2191906"/>
            <a:ext cx="201687" cy="4093428"/>
          </a:xfrm>
          <a:prstGeom prst="rect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Прямоугольник 13"/>
          <p:cNvSpPr/>
          <p:nvPr/>
        </p:nvSpPr>
        <p:spPr>
          <a:xfrm>
            <a:off x="1691680" y="1444714"/>
            <a:ext cx="58326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i="1" dirty="0" smtClean="0">
                <a:latin typeface="+mj-lt"/>
              </a:rPr>
              <a:t>За яким розрядом сортуватимемо тепер?</a:t>
            </a:r>
          </a:p>
        </p:txBody>
      </p:sp>
      <p:sp>
        <p:nvSpPr>
          <p:cNvPr id="15" name="Стрелка вправо с вырезом 14"/>
          <p:cNvSpPr/>
          <p:nvPr/>
        </p:nvSpPr>
        <p:spPr>
          <a:xfrm>
            <a:off x="3238282" y="3986592"/>
            <a:ext cx="576064" cy="504056"/>
          </a:xfrm>
          <a:prstGeom prst="notched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Прямоугольник 16"/>
          <p:cNvSpPr/>
          <p:nvPr/>
        </p:nvSpPr>
        <p:spPr>
          <a:xfrm>
            <a:off x="3828682" y="2215892"/>
            <a:ext cx="79208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latin typeface="+mj-lt"/>
              </a:rPr>
              <a:t>7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2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0</a:t>
            </a:r>
            <a:endParaRPr lang="uk-UA" sz="2000" dirty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3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2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9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4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3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6</a:t>
            </a:r>
            <a:endParaRPr lang="uk-UA" sz="2000" dirty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>
                <a:latin typeface="+mj-lt"/>
              </a:rPr>
              <a:t>8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3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9</a:t>
            </a:r>
            <a:endParaRPr lang="uk-UA" sz="2000" dirty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>
                <a:latin typeface="+mj-lt"/>
              </a:rPr>
              <a:t>3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5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5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4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5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7</a:t>
            </a:r>
            <a:endParaRPr lang="uk-UA" sz="2000" dirty="0">
              <a:latin typeface="+mj-lt"/>
            </a:endParaRPr>
          </a:p>
          <a:p>
            <a:pPr algn="just"/>
            <a:endParaRPr lang="uk-UA" sz="2000" dirty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6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5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7</a:t>
            </a:r>
            <a:endParaRPr lang="uk-UA" sz="2000" dirty="0">
              <a:latin typeface="+mj-lt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665690" y="2191906"/>
            <a:ext cx="21422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i="1" dirty="0" smtClean="0">
                <a:solidFill>
                  <a:srgbClr val="FF0000"/>
                </a:solidFill>
                <a:latin typeface="+mj-lt"/>
              </a:rPr>
              <a:t>Поки нічого не відсортовано?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851920" y="2215892"/>
            <a:ext cx="273695" cy="40934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Стрелка вправо с вырезом 21"/>
          <p:cNvSpPr/>
          <p:nvPr/>
        </p:nvSpPr>
        <p:spPr>
          <a:xfrm>
            <a:off x="4804782" y="4010578"/>
            <a:ext cx="1661107" cy="504056"/>
          </a:xfrm>
          <a:prstGeom prst="notched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Прямоугольник 22"/>
          <p:cNvSpPr/>
          <p:nvPr/>
        </p:nvSpPr>
        <p:spPr>
          <a:xfrm>
            <a:off x="6804248" y="2191906"/>
            <a:ext cx="79208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</a:rPr>
              <a:t>3 2 9</a:t>
            </a:r>
          </a:p>
          <a:p>
            <a:pPr algn="just"/>
            <a:endParaRPr lang="uk-UA" sz="2000" dirty="0">
              <a:latin typeface="+mj-lt"/>
            </a:endParaRPr>
          </a:p>
          <a:p>
            <a:pPr algn="just"/>
            <a:r>
              <a:rPr lang="uk-UA" sz="2000" dirty="0" smtClean="0">
                <a:latin typeface="+mj-lt"/>
              </a:rPr>
              <a:t>3 5 5</a:t>
            </a:r>
          </a:p>
          <a:p>
            <a:pPr algn="just"/>
            <a:endParaRPr lang="uk-UA" sz="2000" dirty="0">
              <a:latin typeface="+mj-lt"/>
            </a:endParaRPr>
          </a:p>
          <a:p>
            <a:pPr algn="just"/>
            <a:r>
              <a:rPr lang="uk-UA" sz="2000" dirty="0" smtClean="0">
                <a:latin typeface="+mj-lt"/>
              </a:rPr>
              <a:t>4 3 6</a:t>
            </a:r>
          </a:p>
          <a:p>
            <a:pPr algn="just"/>
            <a:endParaRPr lang="uk-UA" sz="2000" dirty="0">
              <a:latin typeface="+mj-lt"/>
            </a:endParaRPr>
          </a:p>
          <a:p>
            <a:pPr algn="just"/>
            <a:r>
              <a:rPr lang="uk-UA" sz="2000" dirty="0" smtClean="0">
                <a:latin typeface="+mj-lt"/>
              </a:rPr>
              <a:t>4 5 7</a:t>
            </a:r>
          </a:p>
          <a:p>
            <a:pPr algn="just"/>
            <a:endParaRPr lang="uk-UA" sz="2000" dirty="0">
              <a:latin typeface="+mj-lt"/>
            </a:endParaRPr>
          </a:p>
          <a:p>
            <a:pPr algn="just"/>
            <a:r>
              <a:rPr lang="uk-UA" sz="2000" dirty="0" smtClean="0">
                <a:latin typeface="+mj-lt"/>
              </a:rPr>
              <a:t>6 5 7</a:t>
            </a:r>
          </a:p>
          <a:p>
            <a:pPr algn="just"/>
            <a:endParaRPr lang="uk-UA" sz="2000" dirty="0">
              <a:latin typeface="+mj-lt"/>
            </a:endParaRPr>
          </a:p>
          <a:p>
            <a:pPr algn="just"/>
            <a:r>
              <a:rPr lang="uk-UA" sz="2000" dirty="0" smtClean="0">
                <a:latin typeface="+mj-lt"/>
              </a:rPr>
              <a:t>7 2 0</a:t>
            </a:r>
          </a:p>
          <a:p>
            <a:pPr algn="just"/>
            <a:endParaRPr lang="uk-UA" sz="2000" dirty="0">
              <a:latin typeface="+mj-lt"/>
            </a:endParaRPr>
          </a:p>
          <a:p>
            <a:pPr algn="just"/>
            <a:r>
              <a:rPr lang="uk-UA" sz="2000" dirty="0" smtClean="0">
                <a:latin typeface="+mj-lt"/>
              </a:rPr>
              <a:t>8 3 9</a:t>
            </a:r>
          </a:p>
        </p:txBody>
      </p:sp>
      <p:sp>
        <p:nvSpPr>
          <p:cNvPr id="24" name="Прямоугольник 23"/>
          <p:cNvSpPr/>
          <p:nvPr/>
        </p:nvSpPr>
        <p:spPr>
          <a:xfrm rot="16200000">
            <a:off x="5950273" y="4013265"/>
            <a:ext cx="41440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i="1" dirty="0" smtClean="0">
                <a:solidFill>
                  <a:srgbClr val="0070C0"/>
                </a:solidFill>
                <a:latin typeface="+mj-lt"/>
              </a:rPr>
              <a:t>Задача сортування  розв'язана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718098" y="91951"/>
            <a:ext cx="1343638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900" b="1" dirty="0" smtClean="0">
                <a:solidFill>
                  <a:schemeClr val="bg1"/>
                </a:solidFill>
                <a:latin typeface="+mn-lt"/>
              </a:rPr>
              <a:t>Radix </a:t>
            </a:r>
            <a:r>
              <a:rPr lang="en-US" sz="1900" b="1" dirty="0" smtClean="0">
                <a:solidFill>
                  <a:schemeClr val="bg1"/>
                </a:solidFill>
                <a:latin typeface="+mn-lt"/>
              </a:rPr>
              <a:t>Sort</a:t>
            </a:r>
            <a:endParaRPr lang="uk-UA" sz="19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81107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2" grpId="0"/>
      <p:bldP spid="13" grpId="0" animBg="1"/>
      <p:bldP spid="15" grpId="0" animBg="1"/>
      <p:bldP spid="17" grpId="0"/>
      <p:bldP spid="18" grpId="0"/>
      <p:bldP spid="21" grpId="0" animBg="1"/>
      <p:bldP spid="22" grpId="0" animBg="1"/>
      <p:bldP spid="2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683568" y="2012826"/>
            <a:ext cx="79208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+mj-lt"/>
              </a:rPr>
              <a:t>3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2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9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4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5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7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6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5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7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8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3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9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4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3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6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7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2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0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3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5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5</a:t>
            </a:r>
            <a:endParaRPr lang="uk-UA" sz="2000" b="1" dirty="0"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38854" y="1988840"/>
            <a:ext cx="273695" cy="40934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Прямоугольник 11"/>
          <p:cNvSpPr/>
          <p:nvPr/>
        </p:nvSpPr>
        <p:spPr>
          <a:xfrm>
            <a:off x="3059832" y="2012826"/>
            <a:ext cx="79208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latin typeface="+mj-lt"/>
              </a:rPr>
              <a:t>7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2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0</a:t>
            </a:r>
            <a:endParaRPr lang="uk-UA" sz="2000" dirty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>
                <a:latin typeface="+mj-lt"/>
              </a:rPr>
              <a:t>3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5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5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>
              <a:latin typeface="+mj-lt"/>
            </a:endParaRPr>
          </a:p>
          <a:p>
            <a:pPr algn="just"/>
            <a:r>
              <a:rPr lang="en-US" sz="2000" dirty="0">
                <a:latin typeface="+mj-lt"/>
              </a:rPr>
              <a:t>4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3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6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>
              <a:latin typeface="+mj-lt"/>
            </a:endParaRPr>
          </a:p>
          <a:p>
            <a:pPr algn="just"/>
            <a:r>
              <a:rPr lang="en-US" sz="2000" dirty="0">
                <a:latin typeface="+mj-lt"/>
              </a:rPr>
              <a:t>4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5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7</a:t>
            </a:r>
            <a:endParaRPr lang="uk-UA" sz="2000" dirty="0">
              <a:latin typeface="+mj-lt"/>
            </a:endParaRPr>
          </a:p>
          <a:p>
            <a:pPr algn="just"/>
            <a:endParaRPr lang="uk-UA" sz="2000" dirty="0">
              <a:latin typeface="+mj-lt"/>
            </a:endParaRPr>
          </a:p>
          <a:p>
            <a:pPr algn="just"/>
            <a:r>
              <a:rPr lang="en-US" sz="2000" dirty="0">
                <a:latin typeface="+mj-lt"/>
              </a:rPr>
              <a:t>6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5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7</a:t>
            </a:r>
            <a:endParaRPr lang="uk-UA" sz="2000" dirty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3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2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solidFill>
                  <a:srgbClr val="FFC000"/>
                </a:solidFill>
                <a:latin typeface="+mj-lt"/>
              </a:rPr>
              <a:t>9</a:t>
            </a:r>
            <a:endParaRPr lang="uk-UA" sz="2000" dirty="0" smtClean="0">
              <a:solidFill>
                <a:srgbClr val="FFC000"/>
              </a:solidFill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8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3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solidFill>
                  <a:srgbClr val="FFC000"/>
                </a:solidFill>
                <a:latin typeface="+mj-lt"/>
              </a:rPr>
              <a:t>9</a:t>
            </a:r>
            <a:endParaRPr lang="uk-UA" sz="2000" dirty="0" smtClean="0">
              <a:solidFill>
                <a:srgbClr val="FFC000"/>
              </a:solidFill>
              <a:latin typeface="+mj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55032" y="1988840"/>
            <a:ext cx="201687" cy="4093428"/>
          </a:xfrm>
          <a:prstGeom prst="rect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Прямоугольник 13"/>
          <p:cNvSpPr/>
          <p:nvPr/>
        </p:nvSpPr>
        <p:spPr>
          <a:xfrm>
            <a:off x="1691680" y="1052736"/>
            <a:ext cx="58326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i="1" dirty="0" smtClean="0">
                <a:latin typeface="+mj-lt"/>
              </a:rPr>
              <a:t>ВАЖЛИВІСТЬ стійкості алгоритму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508104" y="2012826"/>
            <a:ext cx="79208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latin typeface="+mj-lt"/>
              </a:rPr>
              <a:t>7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>
                <a:solidFill>
                  <a:srgbClr val="00B050"/>
                </a:solidFill>
                <a:latin typeface="+mj-lt"/>
              </a:rPr>
              <a:t>2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0</a:t>
            </a:r>
            <a:endParaRPr lang="uk-UA" sz="2000" dirty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3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>
                <a:solidFill>
                  <a:srgbClr val="00B050"/>
                </a:solidFill>
                <a:latin typeface="+mj-lt"/>
              </a:rPr>
              <a:t>2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9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4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>
                <a:solidFill>
                  <a:srgbClr val="0070C0"/>
                </a:solidFill>
                <a:latin typeface="+mj-lt"/>
              </a:rPr>
              <a:t>3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6</a:t>
            </a:r>
            <a:endParaRPr lang="uk-UA" sz="2000" dirty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>
                <a:latin typeface="+mj-lt"/>
              </a:rPr>
              <a:t>8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>
                <a:solidFill>
                  <a:srgbClr val="0070C0"/>
                </a:solidFill>
                <a:latin typeface="+mj-lt"/>
              </a:rPr>
              <a:t>3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9</a:t>
            </a:r>
            <a:endParaRPr lang="uk-UA" sz="2000" dirty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>
                <a:latin typeface="+mj-lt"/>
              </a:rPr>
              <a:t>3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5</a:t>
            </a:r>
            <a:r>
              <a:rPr lang="uk-UA" sz="2000" dirty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5</a:t>
            </a:r>
            <a:endParaRPr lang="uk-UA" sz="2000" dirty="0" smtClean="0">
              <a:latin typeface="+mj-lt"/>
            </a:endParaRPr>
          </a:p>
          <a:p>
            <a:pPr algn="just"/>
            <a:endParaRPr lang="uk-UA" sz="2000" dirty="0" smtClean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4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5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7</a:t>
            </a:r>
            <a:endParaRPr lang="uk-UA" sz="2000" dirty="0">
              <a:latin typeface="+mj-lt"/>
            </a:endParaRPr>
          </a:p>
          <a:p>
            <a:pPr algn="just"/>
            <a:endParaRPr lang="uk-UA" sz="2000" dirty="0">
              <a:latin typeface="+mj-lt"/>
            </a:endParaRPr>
          </a:p>
          <a:p>
            <a:pPr algn="just"/>
            <a:r>
              <a:rPr lang="en-US" sz="2000" dirty="0" smtClean="0">
                <a:latin typeface="+mj-lt"/>
              </a:rPr>
              <a:t>6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5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7</a:t>
            </a:r>
            <a:endParaRPr lang="uk-UA" sz="2000" dirty="0">
              <a:latin typeface="+mj-lt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531342" y="2012826"/>
            <a:ext cx="273695" cy="40934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Стрелка вправо с вырезом 21"/>
          <p:cNvSpPr/>
          <p:nvPr/>
        </p:nvSpPr>
        <p:spPr>
          <a:xfrm>
            <a:off x="6300192" y="3807512"/>
            <a:ext cx="1368152" cy="504056"/>
          </a:xfrm>
          <a:prstGeom prst="notched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3" name="Прямоугольник 22"/>
          <p:cNvSpPr/>
          <p:nvPr/>
        </p:nvSpPr>
        <p:spPr>
          <a:xfrm>
            <a:off x="7668344" y="1988840"/>
            <a:ext cx="79208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</a:rPr>
              <a:t>3 2 9</a:t>
            </a:r>
          </a:p>
          <a:p>
            <a:pPr algn="just"/>
            <a:endParaRPr lang="uk-UA" sz="2000" dirty="0">
              <a:latin typeface="+mj-lt"/>
            </a:endParaRPr>
          </a:p>
          <a:p>
            <a:pPr algn="just"/>
            <a:r>
              <a:rPr lang="uk-UA" sz="2000" dirty="0" smtClean="0">
                <a:latin typeface="+mj-lt"/>
              </a:rPr>
              <a:t>3 5 5</a:t>
            </a:r>
          </a:p>
          <a:p>
            <a:pPr algn="just"/>
            <a:endParaRPr lang="uk-UA" sz="2000" dirty="0">
              <a:latin typeface="+mj-lt"/>
            </a:endParaRPr>
          </a:p>
          <a:p>
            <a:pPr algn="just"/>
            <a:r>
              <a:rPr lang="uk-UA" sz="2000" dirty="0" smtClean="0">
                <a:latin typeface="+mj-lt"/>
              </a:rPr>
              <a:t>4 3 6</a:t>
            </a:r>
          </a:p>
          <a:p>
            <a:pPr algn="just"/>
            <a:endParaRPr lang="uk-UA" sz="2000" dirty="0">
              <a:latin typeface="+mj-lt"/>
            </a:endParaRPr>
          </a:p>
          <a:p>
            <a:pPr algn="just"/>
            <a:r>
              <a:rPr lang="uk-UA" sz="2000" dirty="0" smtClean="0">
                <a:latin typeface="+mj-lt"/>
              </a:rPr>
              <a:t>4 5 7</a:t>
            </a:r>
          </a:p>
          <a:p>
            <a:pPr algn="just"/>
            <a:endParaRPr lang="uk-UA" sz="2000" dirty="0">
              <a:latin typeface="+mj-lt"/>
            </a:endParaRPr>
          </a:p>
          <a:p>
            <a:pPr algn="just"/>
            <a:r>
              <a:rPr lang="uk-UA" sz="2000" dirty="0" smtClean="0">
                <a:latin typeface="+mj-lt"/>
              </a:rPr>
              <a:t>6 5 7</a:t>
            </a:r>
          </a:p>
          <a:p>
            <a:pPr algn="just"/>
            <a:endParaRPr lang="uk-UA" sz="2000" dirty="0">
              <a:latin typeface="+mj-lt"/>
            </a:endParaRPr>
          </a:p>
          <a:p>
            <a:pPr algn="just"/>
            <a:r>
              <a:rPr lang="uk-UA" sz="2000" dirty="0" smtClean="0">
                <a:latin typeface="+mj-lt"/>
              </a:rPr>
              <a:t>7 2 0</a:t>
            </a:r>
          </a:p>
          <a:p>
            <a:pPr algn="just"/>
            <a:endParaRPr lang="uk-UA" sz="2000" dirty="0">
              <a:latin typeface="+mj-lt"/>
            </a:endParaRPr>
          </a:p>
          <a:p>
            <a:pPr algn="just"/>
            <a:r>
              <a:rPr lang="uk-UA" sz="2000" dirty="0" smtClean="0">
                <a:latin typeface="+mj-lt"/>
              </a:rPr>
              <a:t>8 3 9</a:t>
            </a:r>
          </a:p>
        </p:txBody>
      </p:sp>
      <p:sp>
        <p:nvSpPr>
          <p:cNvPr id="20" name="Стрелка вправо с вырезом 19"/>
          <p:cNvSpPr/>
          <p:nvPr/>
        </p:nvSpPr>
        <p:spPr>
          <a:xfrm>
            <a:off x="3995936" y="3807512"/>
            <a:ext cx="1368152" cy="504056"/>
          </a:xfrm>
          <a:prstGeom prst="notched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Стрелка вправо с вырезом 24"/>
          <p:cNvSpPr/>
          <p:nvPr/>
        </p:nvSpPr>
        <p:spPr>
          <a:xfrm>
            <a:off x="1652092" y="3813646"/>
            <a:ext cx="1368152" cy="504056"/>
          </a:xfrm>
          <a:prstGeom prst="notched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6" name="Прямоугольник 25"/>
          <p:cNvSpPr/>
          <p:nvPr/>
        </p:nvSpPr>
        <p:spPr>
          <a:xfrm>
            <a:off x="1588985" y="3313636"/>
            <a:ext cx="13961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400" dirty="0" smtClean="0">
                <a:latin typeface="+mj-lt"/>
              </a:rPr>
              <a:t>Після першої ітерації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961527" y="5098142"/>
            <a:ext cx="990310" cy="36004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7" name="Прямоугольник 26"/>
          <p:cNvSpPr/>
          <p:nvPr/>
        </p:nvSpPr>
        <p:spPr>
          <a:xfrm>
            <a:off x="2957137" y="5674206"/>
            <a:ext cx="990310" cy="36004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9" name="Прямая со стрелкой 8"/>
          <p:cNvCxnSpPr>
            <a:stCxn id="2" idx="3"/>
          </p:cNvCxnSpPr>
          <p:nvPr/>
        </p:nvCxnSpPr>
        <p:spPr>
          <a:xfrm flipV="1">
            <a:off x="3951837" y="2865894"/>
            <a:ext cx="1556267" cy="2412268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27" idx="3"/>
            <a:endCxn id="21" idx="1"/>
          </p:cNvCxnSpPr>
          <p:nvPr/>
        </p:nvCxnSpPr>
        <p:spPr>
          <a:xfrm flipV="1">
            <a:off x="3947447" y="4059540"/>
            <a:ext cx="1583895" cy="1794686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3895958" y="3320296"/>
            <a:ext cx="13961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400" dirty="0" smtClean="0">
                <a:latin typeface="+mj-lt"/>
              </a:rPr>
              <a:t>Після другої ітерації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6178195" y="3310218"/>
            <a:ext cx="13961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400" dirty="0" smtClean="0">
                <a:latin typeface="+mj-lt"/>
              </a:rPr>
              <a:t>Після третьої ітерації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5393325" y="3267452"/>
            <a:ext cx="990310" cy="36004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2" name="Прямоугольник 31"/>
          <p:cNvSpPr/>
          <p:nvPr/>
        </p:nvSpPr>
        <p:spPr>
          <a:xfrm>
            <a:off x="5385023" y="3855534"/>
            <a:ext cx="990310" cy="360040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34" name="Прямая со стрелкой 33"/>
          <p:cNvCxnSpPr>
            <a:stCxn id="31" idx="3"/>
          </p:cNvCxnSpPr>
          <p:nvPr/>
        </p:nvCxnSpPr>
        <p:spPr>
          <a:xfrm>
            <a:off x="6383635" y="3447472"/>
            <a:ext cx="1284709" cy="0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>
            <a:stCxn id="22" idx="1"/>
          </p:cNvCxnSpPr>
          <p:nvPr/>
        </p:nvCxnSpPr>
        <p:spPr>
          <a:xfrm>
            <a:off x="6426206" y="4059540"/>
            <a:ext cx="1314146" cy="1794686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5385023" y="2043145"/>
            <a:ext cx="990310" cy="36004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9" name="Прямоугольник 38"/>
          <p:cNvSpPr/>
          <p:nvPr/>
        </p:nvSpPr>
        <p:spPr>
          <a:xfrm>
            <a:off x="5393325" y="2613371"/>
            <a:ext cx="990310" cy="36004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41" name="Прямая со стрелкой 40"/>
          <p:cNvCxnSpPr>
            <a:stCxn id="39" idx="3"/>
          </p:cNvCxnSpPr>
          <p:nvPr/>
        </p:nvCxnSpPr>
        <p:spPr>
          <a:xfrm flipV="1">
            <a:off x="6383635" y="2223165"/>
            <a:ext cx="1284709" cy="570226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>
            <a:stCxn id="38" idx="3"/>
          </p:cNvCxnSpPr>
          <p:nvPr/>
        </p:nvCxnSpPr>
        <p:spPr>
          <a:xfrm>
            <a:off x="6375333" y="2223165"/>
            <a:ext cx="1265457" cy="3054997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5718098" y="91951"/>
            <a:ext cx="1343638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900" b="1" dirty="0" smtClean="0">
                <a:solidFill>
                  <a:schemeClr val="bg1"/>
                </a:solidFill>
                <a:latin typeface="+mn-lt"/>
              </a:rPr>
              <a:t>Radix </a:t>
            </a:r>
            <a:r>
              <a:rPr lang="en-US" sz="1900" b="1" dirty="0" smtClean="0">
                <a:solidFill>
                  <a:schemeClr val="bg1"/>
                </a:solidFill>
                <a:latin typeface="+mn-lt"/>
              </a:rPr>
              <a:t>Sort</a:t>
            </a:r>
            <a:endParaRPr lang="uk-UA" sz="19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5460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7" grpId="0" animBg="1"/>
      <p:bldP spid="31" grpId="0" animBg="1"/>
      <p:bldP spid="32" grpId="0" animBg="1"/>
      <p:bldP spid="38" grpId="0" animBg="1"/>
      <p:bldP spid="3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1691680" y="980728"/>
            <a:ext cx="58326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i="1" dirty="0" smtClean="0">
                <a:latin typeface="+mj-lt"/>
              </a:rPr>
              <a:t>Де зручно застосовувати подібний алгоритм сортування?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658020" y="2236802"/>
            <a:ext cx="58326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 smtClean="0">
                <a:latin typeface="+mj-lt"/>
              </a:rPr>
              <a:t>Рік   Місяць   День   Години   Хвилини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699792" y="1832630"/>
            <a:ext cx="0" cy="123633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3779912" y="1832630"/>
            <a:ext cx="0" cy="123633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4628716" y="1832630"/>
            <a:ext cx="0" cy="123633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5724128" y="1832630"/>
            <a:ext cx="0" cy="123633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5718098" y="91951"/>
            <a:ext cx="1343638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900" b="1" dirty="0" smtClean="0">
                <a:solidFill>
                  <a:schemeClr val="bg1"/>
                </a:solidFill>
                <a:latin typeface="+mn-lt"/>
              </a:rPr>
              <a:t>Radix </a:t>
            </a:r>
            <a:r>
              <a:rPr lang="en-US" sz="1900" b="1" dirty="0" smtClean="0">
                <a:solidFill>
                  <a:schemeClr val="bg1"/>
                </a:solidFill>
                <a:latin typeface="+mn-lt"/>
              </a:rPr>
              <a:t>Sort</a:t>
            </a:r>
            <a:endParaRPr lang="uk-UA" sz="19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8293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5000756" y="91951"/>
            <a:ext cx="2778326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1900" b="1" dirty="0" smtClean="0">
                <a:solidFill>
                  <a:schemeClr val="bg1"/>
                </a:solidFill>
                <a:latin typeface="+mn-lt"/>
              </a:rPr>
              <a:t>Псевдокод </a:t>
            </a:r>
            <a:r>
              <a:rPr lang="en-US" sz="1900" b="1" dirty="0" smtClean="0">
                <a:solidFill>
                  <a:schemeClr val="bg1"/>
                </a:solidFill>
                <a:latin typeface="+mn-lt"/>
              </a:rPr>
              <a:t>Radix </a:t>
            </a:r>
            <a:r>
              <a:rPr lang="en-US" sz="1900" b="1" dirty="0" smtClean="0">
                <a:solidFill>
                  <a:schemeClr val="bg1"/>
                </a:solidFill>
                <a:latin typeface="+mn-lt"/>
              </a:rPr>
              <a:t>Sort</a:t>
            </a:r>
            <a:endParaRPr lang="uk-UA" sz="19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7939" t="53937" r="21222" b="31297"/>
          <a:stretch/>
        </p:blipFill>
        <p:spPr>
          <a:xfrm>
            <a:off x="755577" y="1268760"/>
            <a:ext cx="7704856" cy="90291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27247" y="2276872"/>
            <a:ext cx="73448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dirty="0" smtClean="0">
                <a:solidFill>
                  <a:srgbClr val="00B050"/>
                </a:solidFill>
                <a:latin typeface="+mj-lt"/>
                <a:cs typeface="Consolas" pitchFamily="49" charset="0"/>
              </a:rPr>
              <a:t>// </a:t>
            </a:r>
            <a:r>
              <a:rPr lang="uk-UA" sz="1600" dirty="0" smtClean="0">
                <a:solidFill>
                  <a:srgbClr val="00B050"/>
                </a:solidFill>
                <a:latin typeface="+mj-lt"/>
                <a:cs typeface="Consolas" pitchFamily="49" charset="0"/>
              </a:rPr>
              <a:t>в якості алгоритму сортування може використовуватись будь-який алгоритм із збереженням властивості стійкості</a:t>
            </a:r>
            <a:endParaRPr lang="en-US" sz="1600" b="1" dirty="0" smtClean="0">
              <a:solidFill>
                <a:srgbClr val="00B050"/>
              </a:solidFill>
              <a:latin typeface="+mj-lt"/>
              <a:cs typeface="Consolas" pitchFamily="49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64592" y="3501008"/>
            <a:ext cx="73448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 smtClean="0">
                <a:solidFill>
                  <a:srgbClr val="0070C0"/>
                </a:solidFill>
                <a:latin typeface="+mj-lt"/>
                <a:cs typeface="Consolas" pitchFamily="49" charset="0"/>
              </a:rPr>
              <a:t>Коли алгоритм сортування за розрядами використовується в парі з алгоритмом  сортування підрахунком то Т (</a:t>
            </a:r>
            <a:r>
              <a:rPr lang="en-US" dirty="0" smtClean="0">
                <a:solidFill>
                  <a:srgbClr val="0070C0"/>
                </a:solidFill>
                <a:latin typeface="+mj-lt"/>
                <a:cs typeface="Consolas" pitchFamily="49" charset="0"/>
              </a:rPr>
              <a:t>n) = </a:t>
            </a:r>
            <a:r>
              <a:rPr lang="el-GR" dirty="0" smtClean="0">
                <a:solidFill>
                  <a:srgbClr val="0070C0"/>
                </a:solidFill>
                <a:latin typeface="+mj-lt"/>
                <a:cs typeface="Consolas" pitchFamily="49" charset="0"/>
              </a:rPr>
              <a:t>Θ</a:t>
            </a:r>
            <a:r>
              <a:rPr lang="uk-UA" dirty="0" smtClean="0">
                <a:solidFill>
                  <a:srgbClr val="0070C0"/>
                </a:solidFill>
                <a:latin typeface="+mj-lt"/>
                <a:cs typeface="Consolas" pitchFamily="49" charset="0"/>
              </a:rPr>
              <a:t> (</a:t>
            </a:r>
            <a:r>
              <a:rPr lang="en-US" dirty="0" smtClean="0">
                <a:solidFill>
                  <a:srgbClr val="0070C0"/>
                </a:solidFill>
                <a:latin typeface="+mj-lt"/>
                <a:cs typeface="Consolas" pitchFamily="49" charset="0"/>
              </a:rPr>
              <a:t>n)</a:t>
            </a:r>
          </a:p>
          <a:p>
            <a:pPr algn="just"/>
            <a:endParaRPr lang="en-US" b="1" dirty="0">
              <a:solidFill>
                <a:srgbClr val="0070C0"/>
              </a:solidFill>
              <a:latin typeface="+mj-lt"/>
              <a:cs typeface="Consolas" pitchFamily="49" charset="0"/>
            </a:endParaRPr>
          </a:p>
          <a:p>
            <a:pPr algn="just"/>
            <a:r>
              <a:rPr lang="uk-UA" b="1" dirty="0" smtClean="0">
                <a:solidFill>
                  <a:srgbClr val="0070C0"/>
                </a:solidFill>
                <a:latin typeface="+mj-lt"/>
                <a:cs typeface="Consolas" pitchFamily="49" charset="0"/>
              </a:rPr>
              <a:t>Але поряд з усіма перевагами зберігаються і усі недоліки</a:t>
            </a:r>
            <a:endParaRPr lang="en-US" b="1" dirty="0" smtClean="0">
              <a:solidFill>
                <a:srgbClr val="0070C0"/>
              </a:solidFill>
              <a:latin typeface="+mj-lt"/>
              <a:cs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33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115616" y="2780928"/>
            <a:ext cx="6777317" cy="648072"/>
          </a:xfrm>
        </p:spPr>
        <p:txBody>
          <a:bodyPr>
            <a:normAutofit/>
          </a:bodyPr>
          <a:lstStyle/>
          <a:p>
            <a:pPr marL="68580" indent="0" algn="ctr">
              <a:buNone/>
            </a:pPr>
            <a:r>
              <a:rPr lang="ru-RU" altLang="ru-RU" b="1" dirty="0"/>
              <a:t>1.</a:t>
            </a:r>
            <a:r>
              <a:rPr lang="uk-UA" b="1" dirty="0"/>
              <a:t> </a:t>
            </a:r>
            <a:r>
              <a:rPr lang="ru-RU" b="1" dirty="0" err="1"/>
              <a:t>Нижня</a:t>
            </a:r>
            <a:r>
              <a:rPr lang="ru-RU" b="1" dirty="0"/>
              <a:t> </a:t>
            </a:r>
            <a:r>
              <a:rPr lang="ru-RU" b="1" dirty="0" err="1"/>
              <a:t>оцінка</a:t>
            </a:r>
            <a:r>
              <a:rPr lang="ru-RU" b="1" dirty="0"/>
              <a:t> </a:t>
            </a:r>
            <a:r>
              <a:rPr lang="ru-RU" b="1" dirty="0" err="1"/>
              <a:t>алгоритмів</a:t>
            </a:r>
            <a:r>
              <a:rPr lang="ru-RU" b="1" dirty="0"/>
              <a:t> </a:t>
            </a:r>
            <a:r>
              <a:rPr lang="ru-RU" b="1" dirty="0" err="1"/>
              <a:t>сортування</a:t>
            </a:r>
            <a:r>
              <a:rPr lang="uk-UA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60694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685268" y="107340"/>
            <a:ext cx="14061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err="1" smtClean="0">
                <a:solidFill>
                  <a:schemeClr val="lt1"/>
                </a:solidFill>
                <a:latin typeface="+mn-lt"/>
              </a:rPr>
              <a:t>Завдання</a:t>
            </a:r>
            <a:endParaRPr lang="uk-UA" sz="2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124744"/>
            <a:ext cx="798392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latin typeface="+mj-lt"/>
              </a:rPr>
              <a:t>Завдання на самопідготовку:</a:t>
            </a:r>
            <a:endParaRPr lang="uk-UA" dirty="0">
              <a:latin typeface="+mj-lt"/>
            </a:endParaRPr>
          </a:p>
          <a:p>
            <a:r>
              <a:rPr lang="uk-UA" dirty="0">
                <a:latin typeface="+mj-lt"/>
              </a:rPr>
              <a:t> </a:t>
            </a:r>
          </a:p>
          <a:p>
            <a:pPr lvl="0" indent="355600" algn="just"/>
            <a:r>
              <a:rPr lang="uk-UA" dirty="0" smtClean="0">
                <a:latin typeface="+mj-lt"/>
              </a:rPr>
              <a:t>1. Опрацювати </a:t>
            </a:r>
            <a:r>
              <a:rPr lang="uk-UA" dirty="0">
                <a:latin typeface="+mj-lt"/>
              </a:rPr>
              <a:t>конспект </a:t>
            </a:r>
            <a:r>
              <a:rPr lang="uk-UA" dirty="0" smtClean="0">
                <a:latin typeface="+mj-lt"/>
              </a:rPr>
              <a:t>лекції.</a:t>
            </a:r>
            <a:endParaRPr lang="uk-UA" dirty="0">
              <a:latin typeface="+mj-lt"/>
            </a:endParaRPr>
          </a:p>
          <a:p>
            <a:pPr indent="361950" algn="just"/>
            <a:r>
              <a:rPr lang="uk-UA" dirty="0" smtClean="0">
                <a:latin typeface="+mj-lt"/>
              </a:rPr>
              <a:t>2. </a:t>
            </a:r>
            <a:r>
              <a:rPr lang="uk-UA" dirty="0" err="1">
                <a:latin typeface="+mj-lt"/>
              </a:rPr>
              <a:t>Prometheus</a:t>
            </a:r>
            <a:r>
              <a:rPr lang="uk-UA" dirty="0">
                <a:latin typeface="+mj-lt"/>
              </a:rPr>
              <a:t>. </a:t>
            </a:r>
            <a:r>
              <a:rPr lang="uk-UA" dirty="0" smtClean="0">
                <a:latin typeface="+mj-lt"/>
              </a:rPr>
              <a:t>Курс «Розробка та аналіз алгоритмів» (Тиждень </a:t>
            </a:r>
            <a:r>
              <a:rPr lang="uk-UA" dirty="0" smtClean="0">
                <a:latin typeface="+mj-lt"/>
              </a:rPr>
              <a:t>4: </a:t>
            </a:r>
            <a:r>
              <a:rPr lang="uk-UA" dirty="0" smtClean="0">
                <a:latin typeface="+mj-lt"/>
              </a:rPr>
              <a:t>Лекція </a:t>
            </a:r>
            <a:r>
              <a:rPr lang="uk-UA" dirty="0" smtClean="0">
                <a:latin typeface="+mj-lt"/>
              </a:rPr>
              <a:t>№7.1 та №7.2). </a:t>
            </a:r>
            <a:r>
              <a:rPr lang="uk-UA" dirty="0">
                <a:latin typeface="+mj-lt"/>
              </a:rPr>
              <a:t>[Електронний ресурс]. – Доступний з </a:t>
            </a:r>
            <a:r>
              <a:rPr lang="en-US" dirty="0">
                <a:latin typeface="+mj-lt"/>
              </a:rPr>
              <a:t>https://edx.prometheus.org.ua/courses/KPI/Algorithms101/2015_Spring/courseware/d2aedc44ada142198c5471025d58b066/524aff96d67a4311911fc2a225fe264e/</a:t>
            </a:r>
            <a:endParaRPr lang="uk-UA" dirty="0" smtClean="0">
              <a:latin typeface="+mj-lt"/>
            </a:endParaRPr>
          </a:p>
          <a:p>
            <a:pPr indent="361950" algn="just"/>
            <a:r>
              <a:rPr lang="uk-UA" dirty="0">
                <a:latin typeface="+mj-lt"/>
              </a:rPr>
              <a:t> </a:t>
            </a:r>
          </a:p>
          <a:p>
            <a:pPr algn="ctr"/>
            <a:r>
              <a:rPr lang="uk-UA" b="1" i="1" dirty="0">
                <a:latin typeface="+mj-lt"/>
              </a:rPr>
              <a:t>Для поглибленого вивчення</a:t>
            </a:r>
            <a:r>
              <a:rPr lang="uk-UA" b="1" i="1" dirty="0" smtClean="0">
                <a:latin typeface="+mj-lt"/>
              </a:rPr>
              <a:t>:</a:t>
            </a:r>
          </a:p>
          <a:p>
            <a:pPr indent="360363" algn="just"/>
            <a:endParaRPr lang="uk-UA" dirty="0">
              <a:latin typeface="+mj-lt"/>
            </a:endParaRPr>
          </a:p>
          <a:p>
            <a:pPr indent="363538" algn="just"/>
            <a:r>
              <a:rPr lang="uk-UA" dirty="0">
                <a:latin typeface="+mj-lt"/>
              </a:rPr>
              <a:t>3. </a:t>
            </a:r>
            <a:r>
              <a:rPr lang="en-US" dirty="0" err="1">
                <a:latin typeface="+mj-lt"/>
              </a:rPr>
              <a:t>Cormen</a:t>
            </a:r>
            <a:r>
              <a:rPr lang="en-US" dirty="0">
                <a:latin typeface="+mj-lt"/>
              </a:rPr>
              <a:t>, Thomas H.; </a:t>
            </a:r>
            <a:r>
              <a:rPr lang="en-US" dirty="0" err="1">
                <a:latin typeface="+mj-lt"/>
              </a:rPr>
              <a:t>Leiserson</a:t>
            </a:r>
            <a:r>
              <a:rPr lang="en-US" dirty="0">
                <a:latin typeface="+mj-lt"/>
              </a:rPr>
              <a:t>, Charles E., </a:t>
            </a:r>
            <a:r>
              <a:rPr lang="en-US" dirty="0" err="1">
                <a:latin typeface="+mj-lt"/>
              </a:rPr>
              <a:t>Rivest</a:t>
            </a:r>
            <a:r>
              <a:rPr lang="en-US" dirty="0">
                <a:latin typeface="+mj-lt"/>
              </a:rPr>
              <a:t>, Ronald L., Stein, Clifford (2001</a:t>
            </a:r>
            <a:r>
              <a:rPr lang="en-US" dirty="0" smtClean="0">
                <a:latin typeface="+mj-lt"/>
              </a:rPr>
              <a:t>)</a:t>
            </a:r>
            <a:r>
              <a:rPr lang="uk-UA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[</a:t>
            </a:r>
            <a:r>
              <a:rPr lang="en-US" dirty="0">
                <a:latin typeface="+mj-lt"/>
              </a:rPr>
              <a:t>1990]. </a:t>
            </a:r>
            <a:r>
              <a:rPr lang="en-US" dirty="0">
                <a:latin typeface="+mj-lt"/>
              </a:rPr>
              <a:t>Introduction to Algorithms (2nd ed.). MIT Press and McGraw-Hill. </a:t>
            </a:r>
            <a:r>
              <a:rPr lang="en-US" dirty="0">
                <a:latin typeface="+mj-lt"/>
              </a:rPr>
              <a:t>ISBN </a:t>
            </a:r>
            <a:r>
              <a:rPr lang="en-US" dirty="0" smtClean="0">
                <a:latin typeface="+mj-lt"/>
              </a:rPr>
              <a:t>0-262-03293-7.</a:t>
            </a:r>
            <a:r>
              <a:rPr lang="ru-RU" dirty="0" smtClean="0">
                <a:latin typeface="+mj-lt"/>
              </a:rPr>
              <a:t>Глава </a:t>
            </a:r>
            <a:r>
              <a:rPr lang="ru-RU" dirty="0">
                <a:latin typeface="+mj-lt"/>
              </a:rPr>
              <a:t>8, </a:t>
            </a:r>
            <a:r>
              <a:rPr lang="ru-RU" dirty="0" err="1">
                <a:latin typeface="+mj-lt"/>
              </a:rPr>
              <a:t>розділи</a:t>
            </a:r>
            <a:r>
              <a:rPr lang="ru-RU" dirty="0">
                <a:latin typeface="+mj-lt"/>
              </a:rPr>
              <a:t> 8.1 – 8.3.</a:t>
            </a:r>
            <a:r>
              <a:rPr lang="uk-UA" dirty="0">
                <a:latin typeface="+mj-lt"/>
              </a:rPr>
              <a:t> </a:t>
            </a:r>
            <a:endParaRPr lang="uk-UA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8228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896895" y="91951"/>
            <a:ext cx="3042821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1900" b="1" dirty="0" smtClean="0">
                <a:solidFill>
                  <a:schemeClr val="lt1"/>
                </a:solidFill>
                <a:latin typeface="+mn-lt"/>
              </a:rPr>
              <a:t>Алгоритми сортування</a:t>
            </a:r>
            <a:endParaRPr lang="uk-UA" sz="1900" b="1" dirty="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764704"/>
            <a:ext cx="2679646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03"/>
          <a:stretch/>
        </p:blipFill>
        <p:spPr>
          <a:xfrm>
            <a:off x="4716016" y="836712"/>
            <a:ext cx="3312368" cy="20935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547394"/>
            <a:ext cx="2520280" cy="247389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187624" y="2956882"/>
            <a:ext cx="245862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err="1" smtClean="0">
                <a:latin typeface="+mj-lt"/>
              </a:rPr>
              <a:t>InsertionSort</a:t>
            </a:r>
            <a:r>
              <a:rPr lang="en-US" sz="2000" dirty="0" smtClean="0">
                <a:latin typeface="+mj-lt"/>
              </a:rPr>
              <a:t> - </a:t>
            </a:r>
            <a:r>
              <a:rPr lang="uk-UA" sz="2000" dirty="0">
                <a:solidFill>
                  <a:srgbClr val="FF0000"/>
                </a:solidFill>
                <a:latin typeface="+mj-lt"/>
              </a:rPr>
              <a:t>n</a:t>
            </a:r>
            <a:r>
              <a:rPr lang="en-US" sz="2000" baseline="30000" dirty="0" smtClean="0">
                <a:solidFill>
                  <a:srgbClr val="FF0000"/>
                </a:solidFill>
                <a:latin typeface="+mj-lt"/>
              </a:rPr>
              <a:t>2</a:t>
            </a:r>
            <a:endParaRPr lang="uk-UA" sz="2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43608" y="6005929"/>
            <a:ext cx="26746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err="1" smtClean="0">
                <a:latin typeface="+mj-lt"/>
              </a:rPr>
              <a:t>QuickSort</a:t>
            </a:r>
            <a:r>
              <a:rPr lang="en-US" sz="2000" dirty="0" smtClean="0">
                <a:latin typeface="+mj-lt"/>
              </a:rPr>
              <a:t> – </a:t>
            </a:r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n log n</a:t>
            </a:r>
            <a:endParaRPr lang="uk-UA" sz="20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004048" y="2924944"/>
            <a:ext cx="26642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err="1" smtClean="0">
                <a:latin typeface="+mj-lt"/>
              </a:rPr>
              <a:t>MergeSort</a:t>
            </a:r>
            <a:r>
              <a:rPr lang="en-US" sz="2000" dirty="0" smtClean="0">
                <a:latin typeface="+mj-lt"/>
              </a:rPr>
              <a:t> – </a:t>
            </a:r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n log n</a:t>
            </a:r>
            <a:endParaRPr lang="uk-UA" sz="20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406389" y="4509120"/>
            <a:ext cx="39316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 smtClean="0">
                <a:latin typeface="+mj-lt"/>
              </a:rPr>
              <a:t>Чи існує алгоритм, який працює краще ніж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n log n</a:t>
            </a:r>
            <a:r>
              <a:rPr lang="uk-UA" sz="20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uk-UA" sz="2000" dirty="0" smtClean="0">
                <a:latin typeface="+mj-lt"/>
              </a:rPr>
              <a:t>?</a:t>
            </a:r>
            <a:endParaRPr lang="uk-UA" sz="2000" b="1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3718255" y="3156937"/>
            <a:ext cx="828092" cy="48591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6372200" y="3356992"/>
            <a:ext cx="0" cy="28803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3775538" y="4149080"/>
            <a:ext cx="356763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4240778" y="3657218"/>
            <a:ext cx="44356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 smtClean="0">
                <a:latin typeface="+mj-lt"/>
              </a:rPr>
              <a:t>Працюють на основі попарного порівняння елементів масиву</a:t>
            </a:r>
            <a:endParaRPr lang="uk-UA" sz="20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097807" y="5373216"/>
            <a:ext cx="450664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 smtClean="0">
                <a:latin typeface="+mj-lt"/>
              </a:rPr>
              <a:t>Існує! </a:t>
            </a:r>
            <a:r>
              <a:rPr lang="uk-UA" sz="2000" dirty="0" smtClean="0">
                <a:solidFill>
                  <a:srgbClr val="FF0000"/>
                </a:solidFill>
                <a:latin typeface="+mj-lt"/>
              </a:rPr>
              <a:t>Проте почнемо з доведення чи дійсно нижня межа для існуючих алгоритмів - </a:t>
            </a:r>
            <a:r>
              <a:rPr lang="en-US" sz="2000" dirty="0" smtClean="0">
                <a:latin typeface="+mj-lt"/>
              </a:rPr>
              <a:t>n </a:t>
            </a:r>
            <a:r>
              <a:rPr lang="en-US" sz="2000" dirty="0">
                <a:latin typeface="+mj-lt"/>
              </a:rPr>
              <a:t>log n</a:t>
            </a:r>
            <a:r>
              <a:rPr lang="uk-UA" sz="2000" dirty="0">
                <a:latin typeface="+mj-lt"/>
              </a:rPr>
              <a:t> </a:t>
            </a:r>
            <a:endParaRPr lang="uk-UA" sz="20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94309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885677" y="-56420"/>
            <a:ext cx="3065262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1900" b="1" dirty="0" smtClean="0">
                <a:solidFill>
                  <a:schemeClr val="lt1"/>
                </a:solidFill>
                <a:latin typeface="+mn-lt"/>
              </a:rPr>
              <a:t>Нижня оцінка </a:t>
            </a:r>
          </a:p>
          <a:p>
            <a:pPr algn="ctr"/>
            <a:r>
              <a:rPr lang="uk-UA" sz="1900" b="1" dirty="0" smtClean="0">
                <a:solidFill>
                  <a:schemeClr val="lt1"/>
                </a:solidFill>
                <a:latin typeface="+mn-lt"/>
              </a:rPr>
              <a:t>алгоритмів сортування</a:t>
            </a:r>
            <a:endParaRPr lang="uk-UA" sz="19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908720"/>
            <a:ext cx="76328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i="1" dirty="0" smtClean="0">
                <a:latin typeface="+mj-lt"/>
              </a:rPr>
              <a:t>Вхід: </a:t>
            </a:r>
            <a:r>
              <a:rPr lang="en-US" sz="2000" dirty="0">
                <a:latin typeface="+mj-lt"/>
              </a:rPr>
              <a:t>&lt;a</a:t>
            </a:r>
            <a:r>
              <a:rPr lang="en-US" sz="2000" baseline="-25000" dirty="0">
                <a:latin typeface="+mj-lt"/>
              </a:rPr>
              <a:t>1</a:t>
            </a:r>
            <a:r>
              <a:rPr lang="en-US" sz="2000" dirty="0">
                <a:latin typeface="+mj-lt"/>
              </a:rPr>
              <a:t>, a</a:t>
            </a:r>
            <a:r>
              <a:rPr lang="en-US" sz="2000" baseline="-25000" dirty="0">
                <a:latin typeface="+mj-lt"/>
              </a:rPr>
              <a:t>2</a:t>
            </a:r>
            <a:r>
              <a:rPr lang="en-US" sz="2000" dirty="0">
                <a:latin typeface="+mj-lt"/>
              </a:rPr>
              <a:t>, …, a</a:t>
            </a:r>
            <a:r>
              <a:rPr lang="en-US" sz="2000" baseline="-25000" dirty="0">
                <a:latin typeface="+mj-lt"/>
              </a:rPr>
              <a:t>n</a:t>
            </a:r>
            <a:r>
              <a:rPr lang="en-US" sz="2000" dirty="0" smtClean="0">
                <a:latin typeface="+mj-lt"/>
              </a:rPr>
              <a:t>&gt;</a:t>
            </a:r>
            <a:endParaRPr lang="uk-UA" sz="2000" dirty="0" smtClean="0">
              <a:latin typeface="+mj-lt"/>
            </a:endParaRPr>
          </a:p>
          <a:p>
            <a:pPr algn="just"/>
            <a:r>
              <a:rPr lang="uk-UA" sz="2000" b="1" i="1" dirty="0" smtClean="0">
                <a:latin typeface="+mj-lt"/>
              </a:rPr>
              <a:t>Вихід: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&lt;a’</a:t>
            </a:r>
            <a:r>
              <a:rPr lang="en-US" sz="2000" baseline="-25000" dirty="0">
                <a:latin typeface="+mj-lt"/>
              </a:rPr>
              <a:t>1</a:t>
            </a:r>
            <a:r>
              <a:rPr lang="en-US" sz="2000" dirty="0">
                <a:latin typeface="+mj-lt"/>
              </a:rPr>
              <a:t>, a’</a:t>
            </a:r>
            <a:r>
              <a:rPr lang="en-US" sz="2000" baseline="-25000" dirty="0">
                <a:latin typeface="+mj-lt"/>
              </a:rPr>
              <a:t>2</a:t>
            </a:r>
            <a:r>
              <a:rPr lang="en-US" sz="2000" dirty="0">
                <a:latin typeface="+mj-lt"/>
              </a:rPr>
              <a:t>, …, </a:t>
            </a:r>
            <a:r>
              <a:rPr lang="en-US" sz="2000" dirty="0" err="1">
                <a:latin typeface="+mj-lt"/>
              </a:rPr>
              <a:t>a’</a:t>
            </a:r>
            <a:r>
              <a:rPr lang="en-US" sz="2000" baseline="-25000" dirty="0" err="1">
                <a:latin typeface="+mj-lt"/>
              </a:rPr>
              <a:t>n</a:t>
            </a:r>
            <a:r>
              <a:rPr lang="en-US" sz="2000" dirty="0" smtClean="0">
                <a:latin typeface="+mj-lt"/>
              </a:rPr>
              <a:t>&gt;</a:t>
            </a:r>
            <a:r>
              <a:rPr lang="uk-UA" sz="2000" dirty="0" smtClean="0">
                <a:latin typeface="+mj-lt"/>
              </a:rPr>
              <a:t> за умови </a:t>
            </a:r>
            <a:r>
              <a:rPr lang="en-US" sz="2000" dirty="0">
                <a:latin typeface="+mj-lt"/>
              </a:rPr>
              <a:t>a’</a:t>
            </a:r>
            <a:r>
              <a:rPr lang="en-US" sz="2000" baseline="-25000" dirty="0">
                <a:latin typeface="+mj-lt"/>
              </a:rPr>
              <a:t>1</a:t>
            </a:r>
            <a:r>
              <a:rPr lang="en-US" sz="2000" dirty="0">
                <a:latin typeface="+mj-lt"/>
              </a:rPr>
              <a:t>≤ a’</a:t>
            </a:r>
            <a:r>
              <a:rPr lang="en-US" sz="2000" baseline="-25000" dirty="0">
                <a:latin typeface="+mj-lt"/>
              </a:rPr>
              <a:t>2</a:t>
            </a:r>
            <a:r>
              <a:rPr lang="en-US" sz="2000" dirty="0">
                <a:latin typeface="+mj-lt"/>
              </a:rPr>
              <a:t>≤…≤ </a:t>
            </a:r>
            <a:r>
              <a:rPr lang="en-US" sz="2000" dirty="0" err="1" smtClean="0">
                <a:latin typeface="+mj-lt"/>
              </a:rPr>
              <a:t>a’</a:t>
            </a:r>
            <a:r>
              <a:rPr lang="en-US" sz="2000" baseline="-25000" dirty="0" err="1" smtClean="0">
                <a:latin typeface="+mj-lt"/>
              </a:rPr>
              <a:t>n</a:t>
            </a:r>
            <a:endParaRPr lang="uk-UA" sz="2000" dirty="0"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1840469"/>
            <a:ext cx="76328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i="1" dirty="0" smtClean="0">
                <a:latin typeface="+mj-lt"/>
              </a:rPr>
              <a:t>Алгоритми, що засновані на порівняннях використовують </a:t>
            </a:r>
            <a:r>
              <a:rPr lang="uk-UA" sz="2000" b="1" i="1" dirty="0" smtClean="0">
                <a:solidFill>
                  <a:srgbClr val="FF0000"/>
                </a:solidFill>
                <a:latin typeface="+mj-lt"/>
              </a:rPr>
              <a:t>5 типів операцій для порівняння елементів</a:t>
            </a:r>
            <a:endParaRPr lang="uk-UA" sz="2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3000148"/>
            <a:ext cx="763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i="1" dirty="0" err="1" smtClean="0">
                <a:latin typeface="+mj-lt"/>
              </a:rPr>
              <a:t>a</a:t>
            </a:r>
            <a:r>
              <a:rPr lang="en-US" sz="2000" i="1" baseline="-25000" dirty="0" err="1" smtClean="0">
                <a:latin typeface="+mj-lt"/>
              </a:rPr>
              <a:t>i</a:t>
            </a:r>
            <a:r>
              <a:rPr lang="en-US" sz="2000" i="1" dirty="0">
                <a:latin typeface="+mj-lt"/>
              </a:rPr>
              <a:t> </a:t>
            </a:r>
            <a:r>
              <a:rPr lang="en-US" sz="2000" b="1" i="1" dirty="0" smtClean="0">
                <a:latin typeface="+mj-lt"/>
              </a:rPr>
              <a:t>&lt;</a:t>
            </a:r>
            <a:r>
              <a:rPr lang="en-US" sz="2000" i="1" dirty="0" smtClean="0">
                <a:latin typeface="+mj-lt"/>
              </a:rPr>
              <a:t> </a:t>
            </a:r>
            <a:r>
              <a:rPr lang="en-US" sz="2000" i="1" dirty="0" err="1" smtClean="0">
                <a:latin typeface="+mj-lt"/>
              </a:rPr>
              <a:t>a</a:t>
            </a:r>
            <a:r>
              <a:rPr lang="en-US" sz="2000" i="1" baseline="-25000" dirty="0" err="1" smtClean="0">
                <a:latin typeface="+mj-lt"/>
              </a:rPr>
              <a:t>j</a:t>
            </a:r>
            <a:r>
              <a:rPr lang="en-US" sz="2000" i="1" dirty="0" smtClean="0">
                <a:latin typeface="+mj-lt"/>
              </a:rPr>
              <a:t>, </a:t>
            </a:r>
            <a:r>
              <a:rPr lang="en-US" sz="2000" i="1" dirty="0" err="1">
                <a:latin typeface="+mj-lt"/>
              </a:rPr>
              <a:t>a</a:t>
            </a:r>
            <a:r>
              <a:rPr lang="en-US" sz="2000" i="1" baseline="-25000" dirty="0" err="1">
                <a:latin typeface="+mj-lt"/>
              </a:rPr>
              <a:t>i</a:t>
            </a:r>
            <a:r>
              <a:rPr lang="en-US" sz="2000" i="1" dirty="0">
                <a:latin typeface="+mj-lt"/>
              </a:rPr>
              <a:t> </a:t>
            </a:r>
            <a:r>
              <a:rPr lang="en-US" sz="2000" b="1" i="1" dirty="0" smtClean="0">
                <a:latin typeface="+mj-lt"/>
              </a:rPr>
              <a:t>≤</a:t>
            </a:r>
            <a:r>
              <a:rPr lang="en-US" sz="2000" i="1" dirty="0" smtClean="0">
                <a:latin typeface="+mj-lt"/>
              </a:rPr>
              <a:t> </a:t>
            </a:r>
            <a:r>
              <a:rPr lang="en-US" sz="2000" i="1" dirty="0" err="1">
                <a:latin typeface="+mj-lt"/>
              </a:rPr>
              <a:t>a</a:t>
            </a:r>
            <a:r>
              <a:rPr lang="en-US" sz="2000" i="1" baseline="-25000" dirty="0" err="1">
                <a:latin typeface="+mj-lt"/>
              </a:rPr>
              <a:t>j</a:t>
            </a:r>
            <a:r>
              <a:rPr lang="en-US" sz="2000" i="1" dirty="0" smtClean="0">
                <a:latin typeface="+mj-lt"/>
              </a:rPr>
              <a:t>,</a:t>
            </a:r>
            <a:r>
              <a:rPr lang="en-US" sz="2000" i="1" dirty="0">
                <a:latin typeface="+mj-lt"/>
              </a:rPr>
              <a:t> </a:t>
            </a:r>
            <a:r>
              <a:rPr lang="en-US" sz="2000" i="1" dirty="0" err="1">
                <a:latin typeface="+mj-lt"/>
              </a:rPr>
              <a:t>a</a:t>
            </a:r>
            <a:r>
              <a:rPr lang="en-US" sz="2000" i="1" baseline="-25000" dirty="0" err="1">
                <a:latin typeface="+mj-lt"/>
              </a:rPr>
              <a:t>i</a:t>
            </a:r>
            <a:r>
              <a:rPr lang="en-US" sz="2000" i="1" dirty="0">
                <a:latin typeface="+mj-lt"/>
              </a:rPr>
              <a:t> </a:t>
            </a:r>
            <a:r>
              <a:rPr lang="en-US" sz="2000" b="1" i="1" dirty="0" smtClean="0">
                <a:latin typeface="+mj-lt"/>
              </a:rPr>
              <a:t>=</a:t>
            </a:r>
            <a:r>
              <a:rPr lang="en-US" sz="2000" i="1" dirty="0" smtClean="0">
                <a:latin typeface="+mj-lt"/>
              </a:rPr>
              <a:t> </a:t>
            </a:r>
            <a:r>
              <a:rPr lang="en-US" sz="2000" i="1" dirty="0" err="1">
                <a:latin typeface="+mj-lt"/>
              </a:rPr>
              <a:t>a</a:t>
            </a:r>
            <a:r>
              <a:rPr lang="en-US" sz="2000" i="1" baseline="-25000" dirty="0" err="1">
                <a:latin typeface="+mj-lt"/>
              </a:rPr>
              <a:t>j</a:t>
            </a:r>
            <a:r>
              <a:rPr lang="en-US" sz="2000" i="1" dirty="0" smtClean="0">
                <a:latin typeface="+mj-lt"/>
              </a:rPr>
              <a:t>, </a:t>
            </a:r>
            <a:r>
              <a:rPr lang="en-US" sz="2000" i="1" dirty="0" err="1">
                <a:latin typeface="+mj-lt"/>
              </a:rPr>
              <a:t>a</a:t>
            </a:r>
            <a:r>
              <a:rPr lang="en-US" sz="2000" i="1" baseline="-25000" dirty="0" err="1">
                <a:latin typeface="+mj-lt"/>
              </a:rPr>
              <a:t>i</a:t>
            </a:r>
            <a:r>
              <a:rPr lang="en-US" sz="2000" i="1" dirty="0">
                <a:latin typeface="+mj-lt"/>
              </a:rPr>
              <a:t> </a:t>
            </a:r>
            <a:r>
              <a:rPr lang="en-US" sz="2000" b="1" i="1" dirty="0" smtClean="0">
                <a:latin typeface="+mj-lt"/>
              </a:rPr>
              <a:t>≥</a:t>
            </a:r>
            <a:r>
              <a:rPr lang="en-US" sz="2000" i="1" dirty="0" smtClean="0">
                <a:latin typeface="+mj-lt"/>
              </a:rPr>
              <a:t> </a:t>
            </a:r>
            <a:r>
              <a:rPr lang="en-US" sz="2000" i="1" dirty="0" err="1">
                <a:latin typeface="+mj-lt"/>
              </a:rPr>
              <a:t>a</a:t>
            </a:r>
            <a:r>
              <a:rPr lang="en-US" sz="2000" i="1" baseline="-25000" dirty="0" err="1">
                <a:latin typeface="+mj-lt"/>
              </a:rPr>
              <a:t>j</a:t>
            </a:r>
            <a:r>
              <a:rPr lang="en-US" sz="2000" i="1" dirty="0" smtClean="0">
                <a:latin typeface="+mj-lt"/>
              </a:rPr>
              <a:t>, </a:t>
            </a:r>
            <a:r>
              <a:rPr lang="en-US" sz="2000" i="1" dirty="0" err="1">
                <a:latin typeface="+mj-lt"/>
              </a:rPr>
              <a:t>a</a:t>
            </a:r>
            <a:r>
              <a:rPr lang="en-US" sz="2000" i="1" baseline="-25000" dirty="0" err="1">
                <a:latin typeface="+mj-lt"/>
              </a:rPr>
              <a:t>i</a:t>
            </a:r>
            <a:r>
              <a:rPr lang="en-US" sz="2000" i="1" dirty="0">
                <a:latin typeface="+mj-lt"/>
              </a:rPr>
              <a:t> </a:t>
            </a:r>
            <a:r>
              <a:rPr lang="en-US" sz="2000" b="1" i="1" dirty="0" smtClean="0">
                <a:latin typeface="+mj-lt"/>
              </a:rPr>
              <a:t>&gt;</a:t>
            </a:r>
            <a:r>
              <a:rPr lang="en-US" sz="2000" i="1" dirty="0" smtClean="0">
                <a:latin typeface="+mj-lt"/>
              </a:rPr>
              <a:t> </a:t>
            </a:r>
            <a:r>
              <a:rPr lang="en-US" sz="2000" i="1" dirty="0" err="1" smtClean="0">
                <a:latin typeface="+mj-lt"/>
              </a:rPr>
              <a:t>a</a:t>
            </a:r>
            <a:r>
              <a:rPr lang="en-US" sz="2000" i="1" baseline="-25000" dirty="0" err="1" smtClean="0">
                <a:latin typeface="+mj-lt"/>
              </a:rPr>
              <a:t>j</a:t>
            </a:r>
            <a:endParaRPr lang="uk-UA" sz="2000" i="1" dirty="0"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55576" y="3639509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dirty="0" smtClean="0">
                <a:latin typeface="+mj-lt"/>
              </a:rPr>
              <a:t>Припустимо, що вхідний масив містить лише унікальні елементи, </a:t>
            </a:r>
          </a:p>
          <a:p>
            <a:pPr algn="ctr"/>
            <a:r>
              <a:rPr lang="uk-UA" sz="1600" dirty="0" smtClean="0">
                <a:latin typeface="+mj-lt"/>
              </a:rPr>
              <a:t>які не повторюються</a:t>
            </a:r>
            <a:endParaRPr lang="uk-UA" sz="1600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419872" y="2928140"/>
            <a:ext cx="576064" cy="56735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4275333" y="2916526"/>
            <a:ext cx="576064" cy="56735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5130794" y="2928140"/>
            <a:ext cx="576064" cy="56735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 flipV="1">
            <a:off x="3419872" y="2928139"/>
            <a:ext cx="576064" cy="56735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 flipV="1">
            <a:off x="4275333" y="2916525"/>
            <a:ext cx="576064" cy="56735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 flipV="1">
            <a:off x="5135098" y="2928138"/>
            <a:ext cx="576064" cy="56735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683568" y="4400238"/>
            <a:ext cx="763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i="1" dirty="0" err="1" smtClean="0">
                <a:latin typeface="+mj-lt"/>
              </a:rPr>
              <a:t>a</a:t>
            </a:r>
            <a:r>
              <a:rPr lang="en-US" sz="2000" i="1" baseline="-25000" dirty="0" err="1" smtClean="0">
                <a:latin typeface="+mj-lt"/>
              </a:rPr>
              <a:t>i</a:t>
            </a:r>
            <a:r>
              <a:rPr lang="en-US" sz="2000" i="1" dirty="0">
                <a:latin typeface="+mj-lt"/>
              </a:rPr>
              <a:t> </a:t>
            </a:r>
            <a:r>
              <a:rPr lang="en-US" sz="2000" i="1" dirty="0" smtClean="0">
                <a:latin typeface="+mj-lt"/>
              </a:rPr>
              <a:t>&lt; </a:t>
            </a:r>
            <a:r>
              <a:rPr lang="en-US" sz="2000" i="1" dirty="0" err="1" smtClean="0">
                <a:latin typeface="+mj-lt"/>
              </a:rPr>
              <a:t>a</a:t>
            </a:r>
            <a:r>
              <a:rPr lang="en-US" sz="2000" i="1" baseline="-25000" dirty="0" err="1" smtClean="0">
                <a:latin typeface="+mj-lt"/>
              </a:rPr>
              <a:t>j</a:t>
            </a:r>
            <a:r>
              <a:rPr lang="en-US" sz="2000" i="1" dirty="0" smtClean="0">
                <a:latin typeface="+mj-lt"/>
              </a:rPr>
              <a:t>, </a:t>
            </a:r>
            <a:r>
              <a:rPr lang="en-US" sz="2000" i="1" dirty="0" err="1">
                <a:latin typeface="+mj-lt"/>
              </a:rPr>
              <a:t>a</a:t>
            </a:r>
            <a:r>
              <a:rPr lang="en-US" sz="2000" i="1" baseline="-25000" dirty="0" err="1">
                <a:latin typeface="+mj-lt"/>
              </a:rPr>
              <a:t>i</a:t>
            </a:r>
            <a:r>
              <a:rPr lang="en-US" sz="2000" i="1" dirty="0">
                <a:latin typeface="+mj-lt"/>
              </a:rPr>
              <a:t> </a:t>
            </a:r>
            <a:r>
              <a:rPr lang="en-US" sz="2000" i="1" dirty="0" smtClean="0">
                <a:latin typeface="+mj-lt"/>
              </a:rPr>
              <a:t>&gt; </a:t>
            </a:r>
            <a:r>
              <a:rPr lang="en-US" sz="2000" i="1" dirty="0" err="1" smtClean="0">
                <a:latin typeface="+mj-lt"/>
              </a:rPr>
              <a:t>a</a:t>
            </a:r>
            <a:r>
              <a:rPr lang="en-US" sz="2000" i="1" baseline="-25000" dirty="0" err="1" smtClean="0">
                <a:latin typeface="+mj-lt"/>
              </a:rPr>
              <a:t>j</a:t>
            </a:r>
            <a:endParaRPr lang="uk-UA" sz="2000" i="1" dirty="0">
              <a:latin typeface="+mj-lt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55576" y="4976302"/>
            <a:ext cx="76328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dirty="0" smtClean="0">
                <a:latin typeface="+mj-lt"/>
              </a:rPr>
              <a:t>Залишається два види порівнянь, і по суті це одна і та сама операція</a:t>
            </a:r>
            <a:endParaRPr lang="uk-UA" sz="2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635896" y="4437112"/>
            <a:ext cx="864096" cy="38849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8" name="Прямоугольник 17"/>
          <p:cNvSpPr/>
          <p:nvPr/>
        </p:nvSpPr>
        <p:spPr>
          <a:xfrm>
            <a:off x="768265" y="5724545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dirty="0" smtClean="0">
                <a:latin typeface="+mj-lt"/>
              </a:rPr>
              <a:t>Тому для наступного аналізу звертатимемось лише до 1-го випадку порівняння</a:t>
            </a:r>
            <a:endParaRPr lang="uk-UA" sz="16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35546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5" grpId="0"/>
      <p:bldP spid="16" grpId="0"/>
      <p:bldP spid="17" grpId="0" animBg="1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71600" y="908720"/>
            <a:ext cx="76328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i="1" dirty="0" smtClean="0">
                <a:latin typeface="+mj-lt"/>
              </a:rPr>
              <a:t>Вхід:</a:t>
            </a:r>
            <a:r>
              <a:rPr lang="uk-UA" sz="2000" i="1" dirty="0" smtClean="0">
                <a:latin typeface="+mj-lt"/>
              </a:rPr>
              <a:t> </a:t>
            </a:r>
            <a:r>
              <a:rPr lang="uk-UA" sz="2000" i="1" dirty="0" smtClean="0">
                <a:solidFill>
                  <a:srgbClr val="FF0000"/>
                </a:solidFill>
                <a:latin typeface="+mj-lt"/>
              </a:rPr>
              <a:t>А =</a:t>
            </a:r>
            <a:r>
              <a:rPr lang="uk-UA" sz="2000" b="1" i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000" dirty="0">
                <a:solidFill>
                  <a:srgbClr val="FF0000"/>
                </a:solidFill>
                <a:latin typeface="+mj-lt"/>
              </a:rPr>
              <a:t>&lt;a</a:t>
            </a:r>
            <a:r>
              <a:rPr lang="en-US" sz="2000" baseline="-25000" dirty="0">
                <a:solidFill>
                  <a:srgbClr val="FF0000"/>
                </a:solidFill>
                <a:latin typeface="+mj-lt"/>
              </a:rPr>
              <a:t>1</a:t>
            </a:r>
            <a:r>
              <a:rPr lang="en-US" sz="2000" dirty="0">
                <a:solidFill>
                  <a:srgbClr val="FF0000"/>
                </a:solidFill>
                <a:latin typeface="+mj-lt"/>
              </a:rPr>
              <a:t>, a</a:t>
            </a:r>
            <a:r>
              <a:rPr lang="en-US" sz="2000" baseline="-25000" dirty="0">
                <a:solidFill>
                  <a:srgbClr val="FF0000"/>
                </a:solidFill>
                <a:latin typeface="+mj-lt"/>
              </a:rPr>
              <a:t>2</a:t>
            </a:r>
            <a:r>
              <a:rPr lang="en-US" sz="2000" dirty="0">
                <a:solidFill>
                  <a:srgbClr val="FF0000"/>
                </a:solidFill>
                <a:latin typeface="+mj-lt"/>
              </a:rPr>
              <a:t>, </a:t>
            </a:r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a</a:t>
            </a:r>
            <a:r>
              <a:rPr lang="uk-UA" sz="2000" baseline="-25000" dirty="0" smtClean="0">
                <a:solidFill>
                  <a:srgbClr val="FF0000"/>
                </a:solidFill>
                <a:latin typeface="+mj-lt"/>
              </a:rPr>
              <a:t>3</a:t>
            </a:r>
            <a:r>
              <a:rPr lang="en-US" sz="2000" dirty="0" smtClean="0">
                <a:solidFill>
                  <a:srgbClr val="FF0000"/>
                </a:solidFill>
                <a:latin typeface="+mj-lt"/>
              </a:rPr>
              <a:t>&gt;</a:t>
            </a:r>
            <a:endParaRPr lang="uk-UA" sz="2000" dirty="0" smtClean="0">
              <a:solidFill>
                <a:srgbClr val="FF0000"/>
              </a:solidFill>
              <a:latin typeface="+mj-lt"/>
            </a:endParaRPr>
          </a:p>
          <a:p>
            <a:pPr algn="just"/>
            <a:r>
              <a:rPr lang="uk-UA" sz="2000" b="1" i="1" dirty="0" smtClean="0">
                <a:latin typeface="+mj-lt"/>
              </a:rPr>
              <a:t>Питання:</a:t>
            </a:r>
            <a:r>
              <a:rPr lang="uk-UA" sz="2000" dirty="0" smtClean="0">
                <a:latin typeface="+mj-lt"/>
              </a:rPr>
              <a:t> скільки є можливих варіантів розташування елементів  відсортованого масиву?</a:t>
            </a:r>
          </a:p>
          <a:p>
            <a:pPr algn="just"/>
            <a:r>
              <a:rPr lang="uk-UA" sz="2000" b="1" i="1" dirty="0" smtClean="0">
                <a:latin typeface="+mj-lt"/>
              </a:rPr>
              <a:t>Відомо:</a:t>
            </a:r>
            <a:r>
              <a:rPr lang="uk-UA" sz="2000" dirty="0" smtClean="0">
                <a:latin typeface="+mj-lt"/>
              </a:rPr>
              <a:t> </a:t>
            </a:r>
            <a:r>
              <a:rPr lang="en-US" sz="2000" dirty="0" smtClean="0">
                <a:latin typeface="+mj-lt"/>
              </a:rPr>
              <a:t>n = 3</a:t>
            </a:r>
            <a:endParaRPr lang="uk-UA" sz="2000" dirty="0">
              <a:latin typeface="+mj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79912" y="3532946"/>
            <a:ext cx="21602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+mj-lt"/>
              </a:rPr>
              <a:t>1	2	3</a:t>
            </a:r>
            <a:endParaRPr lang="uk-UA" sz="2000" dirty="0"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91880" y="3954542"/>
            <a:ext cx="277625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600" dirty="0" smtClean="0">
                <a:latin typeface="+mj-lt"/>
              </a:rPr>
              <a:t>Маємо три різні позиції</a:t>
            </a:r>
            <a:endParaRPr lang="uk-UA" sz="1600" dirty="0">
              <a:latin typeface="+mj-lt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707904" y="3573016"/>
            <a:ext cx="5040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608004" y="3573016"/>
            <a:ext cx="5040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5508104" y="3573016"/>
            <a:ext cx="5040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3779912" y="3166035"/>
            <a:ext cx="3240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+mj-lt"/>
              </a:rPr>
              <a:t>3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904372" y="2636912"/>
            <a:ext cx="31995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 smtClean="0">
                <a:latin typeface="+mj-lt"/>
              </a:rPr>
              <a:t>Для розташування </a:t>
            </a:r>
            <a:r>
              <a:rPr lang="en-US" sz="1600" dirty="0" smtClean="0">
                <a:latin typeface="+mj-lt"/>
              </a:rPr>
              <a:t>k</a:t>
            </a:r>
            <a:r>
              <a:rPr lang="uk-UA" sz="1600" dirty="0" smtClean="0">
                <a:latin typeface="+mj-lt"/>
              </a:rPr>
              <a:t>-го елементу на </a:t>
            </a:r>
            <a:r>
              <a:rPr lang="en-US" sz="1600" dirty="0" smtClean="0">
                <a:latin typeface="+mj-lt"/>
              </a:rPr>
              <a:t>n</a:t>
            </a:r>
            <a:r>
              <a:rPr lang="uk-UA" sz="1600" dirty="0" smtClean="0">
                <a:latin typeface="+mj-lt"/>
              </a:rPr>
              <a:t>-му етапі потрібно </a:t>
            </a:r>
            <a:r>
              <a:rPr lang="uk-UA" sz="1600" b="1" dirty="0" smtClean="0">
                <a:latin typeface="+mj-lt"/>
              </a:rPr>
              <a:t>перебрати:</a:t>
            </a:r>
            <a:endParaRPr lang="uk-UA" sz="1600" b="1" dirty="0">
              <a:latin typeface="+mj-lt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698014" y="3159502"/>
            <a:ext cx="3240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</a:rPr>
              <a:t>2</a:t>
            </a:r>
            <a:endParaRPr lang="uk-UA" sz="2000" dirty="0">
              <a:latin typeface="+mj-lt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580112" y="3172906"/>
            <a:ext cx="3240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</a:rPr>
              <a:t>1</a:t>
            </a:r>
            <a:endParaRPr lang="uk-UA" sz="2000" dirty="0">
              <a:latin typeface="+mj-lt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766309" y="3204126"/>
            <a:ext cx="122808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600" dirty="0" smtClean="0">
                <a:latin typeface="+mj-lt"/>
              </a:rPr>
              <a:t>елементів</a:t>
            </a:r>
            <a:endParaRPr lang="uk-UA" sz="1600" dirty="0">
              <a:latin typeface="+mj-lt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03299" y="4725144"/>
            <a:ext cx="755713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</a:rPr>
              <a:t>Для того, щоб визначити всі можливі комбінації необхідно порахувати добуток: </a:t>
            </a:r>
          </a:p>
          <a:p>
            <a:pPr algn="just"/>
            <a:endParaRPr lang="uk-UA" sz="2000" dirty="0">
              <a:latin typeface="+mj-lt"/>
            </a:endParaRPr>
          </a:p>
          <a:p>
            <a:pPr algn="ctr"/>
            <a:r>
              <a:rPr lang="uk-UA" sz="2000" b="1" dirty="0" smtClean="0">
                <a:latin typeface="+mj-lt"/>
              </a:rPr>
              <a:t>3 · 2 </a:t>
            </a:r>
            <a:r>
              <a:rPr lang="uk-UA" sz="2000" b="1" dirty="0"/>
              <a:t>·</a:t>
            </a:r>
            <a:r>
              <a:rPr lang="uk-UA" sz="2000" b="1" dirty="0" smtClean="0">
                <a:latin typeface="+mj-lt"/>
              </a:rPr>
              <a:t> 1 = 3! = 6</a:t>
            </a:r>
            <a:endParaRPr lang="uk-UA" sz="2000" b="1" dirty="0">
              <a:latin typeface="+mj-lt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3707904" y="3933056"/>
            <a:ext cx="5040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3707904" y="3839562"/>
            <a:ext cx="0" cy="9349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4202708" y="3839562"/>
            <a:ext cx="0" cy="9349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4598752" y="3929484"/>
            <a:ext cx="5040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608004" y="3839562"/>
            <a:ext cx="0" cy="9349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102808" y="3839562"/>
            <a:ext cx="0" cy="9349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5508104" y="3931270"/>
            <a:ext cx="50405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5508104" y="3837776"/>
            <a:ext cx="0" cy="9349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6002908" y="3837776"/>
            <a:ext cx="0" cy="9349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4247964" y="3212976"/>
            <a:ext cx="3240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400" dirty="0" smtClean="0">
                <a:latin typeface="+mj-lt"/>
              </a:rPr>
              <a:t>х</a:t>
            </a:r>
            <a:endParaRPr lang="uk-UA" sz="1400" dirty="0">
              <a:latin typeface="+mj-lt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5184068" y="3212976"/>
            <a:ext cx="3240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1400" dirty="0" smtClean="0">
                <a:latin typeface="+mj-lt"/>
              </a:rPr>
              <a:t>х</a:t>
            </a:r>
            <a:endParaRPr lang="uk-UA" sz="1400" dirty="0">
              <a:latin typeface="+mj-lt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779077" y="-56420"/>
            <a:ext cx="3278462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1900" b="1" dirty="0" smtClean="0">
                <a:solidFill>
                  <a:schemeClr val="lt1"/>
                </a:solidFill>
                <a:latin typeface="+mn-lt"/>
              </a:rPr>
              <a:t>Нижня оцінка алгоритмів</a:t>
            </a:r>
          </a:p>
          <a:p>
            <a:pPr algn="ctr"/>
            <a:r>
              <a:rPr lang="uk-UA" sz="1900" b="1" dirty="0" smtClean="0">
                <a:solidFill>
                  <a:schemeClr val="lt1"/>
                </a:solidFill>
                <a:latin typeface="+mn-lt"/>
              </a:rPr>
              <a:t>сортування: приклад</a:t>
            </a:r>
            <a:endParaRPr lang="uk-UA" sz="1900" b="1" dirty="0">
              <a:solidFill>
                <a:schemeClr val="lt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63534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5" grpId="0"/>
      <p:bldP spid="16" grpId="0"/>
      <p:bldP spid="17" grpId="0"/>
      <p:bldP spid="18" grpId="0"/>
      <p:bldP spid="19" grpId="0"/>
      <p:bldP spid="20" grpId="0"/>
      <p:bldP spid="32" grpId="0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71600" y="764704"/>
            <a:ext cx="7632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i="1" dirty="0" smtClean="0">
                <a:latin typeface="+mj-lt"/>
              </a:rPr>
              <a:t>Для наочності </a:t>
            </a:r>
            <a:r>
              <a:rPr lang="uk-UA" b="1" i="1" dirty="0" err="1" smtClean="0">
                <a:latin typeface="+mj-lt"/>
              </a:rPr>
              <a:t>запишемо</a:t>
            </a:r>
            <a:r>
              <a:rPr lang="uk-UA" b="1" i="1" dirty="0" smtClean="0">
                <a:latin typeface="+mj-lt"/>
              </a:rPr>
              <a:t> усі можливі комбінації</a:t>
            </a:r>
            <a:endParaRPr lang="uk-UA" dirty="0"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39855" y="1196753"/>
            <a:ext cx="21723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uk-UA" sz="2000" dirty="0" smtClean="0">
                <a:latin typeface="+mj-lt"/>
              </a:rPr>
              <a:t>А</a:t>
            </a:r>
            <a:r>
              <a:rPr lang="uk-UA" sz="1400" dirty="0" smtClean="0">
                <a:latin typeface="+mj-lt"/>
              </a:rPr>
              <a:t>1</a:t>
            </a:r>
            <a:r>
              <a:rPr lang="uk-UA" sz="2000" dirty="0" smtClean="0">
                <a:latin typeface="+mj-lt"/>
              </a:rPr>
              <a:t> </a:t>
            </a:r>
            <a:r>
              <a:rPr lang="uk-UA" sz="2000" dirty="0">
                <a:latin typeface="+mj-lt"/>
              </a:rPr>
              <a:t>=</a:t>
            </a:r>
            <a:r>
              <a:rPr lang="uk-UA" sz="2000" b="1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&lt;a</a:t>
            </a:r>
            <a:r>
              <a:rPr lang="en-US" sz="2000" baseline="-25000" dirty="0">
                <a:latin typeface="+mj-lt"/>
              </a:rPr>
              <a:t>1</a:t>
            </a:r>
            <a:r>
              <a:rPr lang="en-US" sz="2000" dirty="0">
                <a:latin typeface="+mj-lt"/>
              </a:rPr>
              <a:t>, a</a:t>
            </a:r>
            <a:r>
              <a:rPr lang="en-US" sz="2000" baseline="-25000" dirty="0">
                <a:latin typeface="+mj-lt"/>
              </a:rPr>
              <a:t>2</a:t>
            </a:r>
            <a:r>
              <a:rPr lang="en-US" sz="2000" dirty="0">
                <a:latin typeface="+mj-lt"/>
              </a:rPr>
              <a:t>, a</a:t>
            </a:r>
            <a:r>
              <a:rPr lang="uk-UA" sz="2000" baseline="-25000" dirty="0">
                <a:latin typeface="+mj-lt"/>
              </a:rPr>
              <a:t>3</a:t>
            </a:r>
            <a:r>
              <a:rPr lang="en-US" sz="2000" dirty="0">
                <a:latin typeface="+mj-lt"/>
              </a:rPr>
              <a:t>&gt;</a:t>
            </a:r>
            <a:endParaRPr lang="uk-UA" sz="2000" dirty="0">
              <a:latin typeface="+mj-lt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560135" y="1196753"/>
            <a:ext cx="21723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uk-UA" sz="2000" dirty="0" smtClean="0">
                <a:latin typeface="+mj-lt"/>
              </a:rPr>
              <a:t>А</a:t>
            </a:r>
            <a:r>
              <a:rPr lang="uk-UA" sz="1400" dirty="0" smtClean="0">
                <a:latin typeface="+mj-lt"/>
              </a:rPr>
              <a:t>2</a:t>
            </a:r>
            <a:r>
              <a:rPr lang="uk-UA" sz="2000" dirty="0" smtClean="0">
                <a:latin typeface="+mj-lt"/>
              </a:rPr>
              <a:t> </a:t>
            </a:r>
            <a:r>
              <a:rPr lang="uk-UA" sz="2000" dirty="0">
                <a:latin typeface="+mj-lt"/>
              </a:rPr>
              <a:t>=</a:t>
            </a:r>
            <a:r>
              <a:rPr lang="uk-UA" sz="2000" b="1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&lt;a</a:t>
            </a:r>
            <a:r>
              <a:rPr lang="en-US" sz="2000" baseline="-25000" dirty="0">
                <a:latin typeface="+mj-lt"/>
              </a:rPr>
              <a:t>1</a:t>
            </a:r>
            <a:r>
              <a:rPr lang="en-US" sz="2000" dirty="0">
                <a:latin typeface="+mj-lt"/>
              </a:rPr>
              <a:t>, </a:t>
            </a:r>
            <a:r>
              <a:rPr lang="en-US" sz="2000" dirty="0" smtClean="0">
                <a:latin typeface="+mj-lt"/>
              </a:rPr>
              <a:t>a</a:t>
            </a:r>
            <a:r>
              <a:rPr lang="uk-UA" sz="2000" baseline="-25000" dirty="0" smtClean="0">
                <a:latin typeface="+mj-lt"/>
              </a:rPr>
              <a:t>3</a:t>
            </a:r>
            <a:r>
              <a:rPr lang="en-US" sz="2000" dirty="0" smtClean="0">
                <a:latin typeface="+mj-lt"/>
              </a:rPr>
              <a:t>, a</a:t>
            </a:r>
            <a:r>
              <a:rPr lang="uk-UA" sz="2000" baseline="-25000" dirty="0" smtClean="0">
                <a:latin typeface="+mj-lt"/>
              </a:rPr>
              <a:t>2</a:t>
            </a:r>
            <a:r>
              <a:rPr lang="en-US" sz="2000" dirty="0" smtClean="0">
                <a:latin typeface="+mj-lt"/>
              </a:rPr>
              <a:t>&gt;</a:t>
            </a:r>
            <a:endParaRPr lang="uk-UA" sz="2000" dirty="0">
              <a:latin typeface="+mj-lt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076471" y="1196752"/>
            <a:ext cx="21723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uk-UA" sz="2000" dirty="0" smtClean="0">
                <a:latin typeface="+mj-lt"/>
              </a:rPr>
              <a:t>А</a:t>
            </a:r>
            <a:r>
              <a:rPr lang="uk-UA" sz="1400" dirty="0" smtClean="0">
                <a:latin typeface="+mj-lt"/>
              </a:rPr>
              <a:t>3</a:t>
            </a:r>
            <a:r>
              <a:rPr lang="uk-UA" sz="2000" dirty="0" smtClean="0">
                <a:latin typeface="+mj-lt"/>
              </a:rPr>
              <a:t> </a:t>
            </a:r>
            <a:r>
              <a:rPr lang="uk-UA" sz="2000" dirty="0">
                <a:latin typeface="+mj-lt"/>
              </a:rPr>
              <a:t>=</a:t>
            </a:r>
            <a:r>
              <a:rPr lang="uk-UA" sz="2000" b="1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&lt;</a:t>
            </a:r>
            <a:r>
              <a:rPr lang="en-US" sz="2000" dirty="0" smtClean="0">
                <a:latin typeface="+mj-lt"/>
              </a:rPr>
              <a:t>a</a:t>
            </a:r>
            <a:r>
              <a:rPr lang="uk-UA" sz="2000" baseline="-25000" dirty="0" smtClean="0">
                <a:latin typeface="+mj-lt"/>
              </a:rPr>
              <a:t>2</a:t>
            </a:r>
            <a:r>
              <a:rPr lang="en-US" sz="2000" dirty="0" smtClean="0">
                <a:latin typeface="+mj-lt"/>
              </a:rPr>
              <a:t>, a</a:t>
            </a:r>
            <a:r>
              <a:rPr lang="uk-UA" sz="2000" baseline="-25000" dirty="0" smtClean="0">
                <a:latin typeface="+mj-lt"/>
              </a:rPr>
              <a:t>1</a:t>
            </a:r>
            <a:r>
              <a:rPr lang="en-US" sz="2000" dirty="0" smtClean="0">
                <a:latin typeface="+mj-lt"/>
              </a:rPr>
              <a:t>, a</a:t>
            </a:r>
            <a:r>
              <a:rPr lang="uk-UA" sz="2000" baseline="-25000" dirty="0" smtClean="0">
                <a:latin typeface="+mj-lt"/>
              </a:rPr>
              <a:t>3</a:t>
            </a:r>
            <a:r>
              <a:rPr lang="en-US" sz="2000" dirty="0" smtClean="0">
                <a:latin typeface="+mj-lt"/>
              </a:rPr>
              <a:t>&gt;</a:t>
            </a:r>
            <a:endParaRPr lang="uk-UA" sz="2000" dirty="0">
              <a:latin typeface="+mj-lt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1039855" y="1658417"/>
            <a:ext cx="21723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uk-UA" sz="2000" dirty="0" smtClean="0">
                <a:latin typeface="+mj-lt"/>
              </a:rPr>
              <a:t>А</a:t>
            </a:r>
            <a:r>
              <a:rPr lang="uk-UA" sz="1400" dirty="0" smtClean="0">
                <a:latin typeface="+mj-lt"/>
              </a:rPr>
              <a:t>4</a:t>
            </a:r>
            <a:r>
              <a:rPr lang="uk-UA" sz="2000" dirty="0" smtClean="0">
                <a:latin typeface="+mj-lt"/>
              </a:rPr>
              <a:t> </a:t>
            </a:r>
            <a:r>
              <a:rPr lang="uk-UA" sz="2000" dirty="0">
                <a:latin typeface="+mj-lt"/>
              </a:rPr>
              <a:t>=</a:t>
            </a:r>
            <a:r>
              <a:rPr lang="uk-UA" sz="2000" b="1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&lt;</a:t>
            </a:r>
            <a:r>
              <a:rPr lang="en-US" sz="2000" dirty="0" smtClean="0">
                <a:latin typeface="+mj-lt"/>
              </a:rPr>
              <a:t>a</a:t>
            </a:r>
            <a:r>
              <a:rPr lang="uk-UA" sz="2000" baseline="-25000" dirty="0" smtClean="0">
                <a:latin typeface="+mj-lt"/>
              </a:rPr>
              <a:t>2</a:t>
            </a:r>
            <a:r>
              <a:rPr lang="en-US" sz="2000" dirty="0" smtClean="0">
                <a:latin typeface="+mj-lt"/>
              </a:rPr>
              <a:t>, a</a:t>
            </a:r>
            <a:r>
              <a:rPr lang="uk-UA" sz="2000" baseline="-25000" dirty="0" smtClean="0">
                <a:latin typeface="+mj-lt"/>
              </a:rPr>
              <a:t>3</a:t>
            </a:r>
            <a:r>
              <a:rPr lang="en-US" sz="2000" dirty="0" smtClean="0">
                <a:latin typeface="+mj-lt"/>
              </a:rPr>
              <a:t>, a</a:t>
            </a:r>
            <a:r>
              <a:rPr lang="uk-UA" sz="2000" baseline="-25000" dirty="0" smtClean="0">
                <a:latin typeface="+mj-lt"/>
              </a:rPr>
              <a:t>1</a:t>
            </a:r>
            <a:r>
              <a:rPr lang="en-US" sz="2000" dirty="0" smtClean="0">
                <a:latin typeface="+mj-lt"/>
              </a:rPr>
              <a:t>&gt;</a:t>
            </a:r>
            <a:endParaRPr lang="uk-UA" sz="2000" dirty="0">
              <a:latin typeface="+mj-lt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571269" y="1658416"/>
            <a:ext cx="21723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uk-UA" sz="2000" dirty="0" smtClean="0">
                <a:latin typeface="+mj-lt"/>
              </a:rPr>
              <a:t>А</a:t>
            </a:r>
            <a:r>
              <a:rPr lang="uk-UA" sz="1400" dirty="0" smtClean="0">
                <a:latin typeface="+mj-lt"/>
              </a:rPr>
              <a:t>5</a:t>
            </a:r>
            <a:r>
              <a:rPr lang="uk-UA" sz="2000" dirty="0" smtClean="0">
                <a:latin typeface="+mj-lt"/>
              </a:rPr>
              <a:t> </a:t>
            </a:r>
            <a:r>
              <a:rPr lang="uk-UA" sz="2000" dirty="0">
                <a:latin typeface="+mj-lt"/>
              </a:rPr>
              <a:t>=</a:t>
            </a:r>
            <a:r>
              <a:rPr lang="uk-UA" sz="2000" b="1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&lt;</a:t>
            </a:r>
            <a:r>
              <a:rPr lang="en-US" sz="2000" dirty="0" smtClean="0">
                <a:latin typeface="+mj-lt"/>
              </a:rPr>
              <a:t>a</a:t>
            </a:r>
            <a:r>
              <a:rPr lang="uk-UA" sz="2000" baseline="-25000" dirty="0" smtClean="0">
                <a:latin typeface="+mj-lt"/>
              </a:rPr>
              <a:t>3</a:t>
            </a:r>
            <a:r>
              <a:rPr lang="en-US" sz="2000" dirty="0" smtClean="0">
                <a:latin typeface="+mj-lt"/>
              </a:rPr>
              <a:t>, a</a:t>
            </a:r>
            <a:r>
              <a:rPr lang="uk-UA" sz="2000" baseline="-25000" dirty="0" smtClean="0">
                <a:latin typeface="+mj-lt"/>
              </a:rPr>
              <a:t>1</a:t>
            </a:r>
            <a:r>
              <a:rPr lang="en-US" sz="2000" dirty="0" smtClean="0">
                <a:latin typeface="+mj-lt"/>
              </a:rPr>
              <a:t>, a</a:t>
            </a:r>
            <a:r>
              <a:rPr lang="uk-UA" sz="2000" baseline="-25000" dirty="0" smtClean="0">
                <a:latin typeface="+mj-lt"/>
              </a:rPr>
              <a:t>2</a:t>
            </a:r>
            <a:r>
              <a:rPr lang="en-US" sz="2000" dirty="0" smtClean="0">
                <a:latin typeface="+mj-lt"/>
              </a:rPr>
              <a:t>&gt;</a:t>
            </a:r>
            <a:endParaRPr lang="uk-UA" sz="2000" dirty="0">
              <a:latin typeface="+mj-lt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6102683" y="1640413"/>
            <a:ext cx="21723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uk-UA" sz="2000" dirty="0" smtClean="0">
                <a:latin typeface="+mj-lt"/>
              </a:rPr>
              <a:t>А</a:t>
            </a:r>
            <a:r>
              <a:rPr lang="uk-UA" sz="1400" dirty="0" smtClean="0">
                <a:latin typeface="+mj-lt"/>
              </a:rPr>
              <a:t>6</a:t>
            </a:r>
            <a:r>
              <a:rPr lang="uk-UA" sz="2000" dirty="0" smtClean="0">
                <a:latin typeface="+mj-lt"/>
              </a:rPr>
              <a:t> </a:t>
            </a:r>
            <a:r>
              <a:rPr lang="uk-UA" sz="2000" dirty="0">
                <a:latin typeface="+mj-lt"/>
              </a:rPr>
              <a:t>=</a:t>
            </a:r>
            <a:r>
              <a:rPr lang="uk-UA" sz="2000" b="1" dirty="0">
                <a:latin typeface="+mj-lt"/>
              </a:rPr>
              <a:t> </a:t>
            </a:r>
            <a:r>
              <a:rPr lang="en-US" sz="2000" dirty="0">
                <a:latin typeface="+mj-lt"/>
              </a:rPr>
              <a:t>&lt;</a:t>
            </a:r>
            <a:r>
              <a:rPr lang="en-US" sz="2000" dirty="0" smtClean="0">
                <a:latin typeface="+mj-lt"/>
              </a:rPr>
              <a:t>a</a:t>
            </a:r>
            <a:r>
              <a:rPr lang="uk-UA" sz="2000" baseline="-25000" dirty="0" smtClean="0">
                <a:latin typeface="+mj-lt"/>
              </a:rPr>
              <a:t>3</a:t>
            </a:r>
            <a:r>
              <a:rPr lang="en-US" sz="2000" dirty="0" smtClean="0">
                <a:latin typeface="+mj-lt"/>
              </a:rPr>
              <a:t>, a</a:t>
            </a:r>
            <a:r>
              <a:rPr lang="uk-UA" sz="2000" baseline="-25000" dirty="0" smtClean="0">
                <a:latin typeface="+mj-lt"/>
              </a:rPr>
              <a:t>2</a:t>
            </a:r>
            <a:r>
              <a:rPr lang="en-US" sz="2000" dirty="0" smtClean="0">
                <a:latin typeface="+mj-lt"/>
              </a:rPr>
              <a:t>, a</a:t>
            </a:r>
            <a:r>
              <a:rPr lang="uk-UA" sz="2000" baseline="-25000" dirty="0" smtClean="0">
                <a:latin typeface="+mj-lt"/>
              </a:rPr>
              <a:t>1</a:t>
            </a:r>
            <a:r>
              <a:rPr lang="en-US" sz="2000" dirty="0" smtClean="0">
                <a:latin typeface="+mj-lt"/>
              </a:rPr>
              <a:t>&gt;</a:t>
            </a:r>
            <a:endParaRPr lang="uk-UA" sz="2000" dirty="0">
              <a:latin typeface="+mj-lt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539552" y="2213571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latin typeface="+mj-lt"/>
              </a:rPr>
              <a:t>Побудова дерева прийняття рішень</a:t>
            </a:r>
          </a:p>
          <a:p>
            <a:pPr algn="ctr"/>
            <a:r>
              <a:rPr lang="uk-UA" i="1" dirty="0" smtClean="0">
                <a:latin typeface="+mj-lt"/>
              </a:rPr>
              <a:t>Вузли</a:t>
            </a:r>
            <a:r>
              <a:rPr lang="uk-UA" dirty="0" smtClean="0">
                <a:latin typeface="+mj-lt"/>
              </a:rPr>
              <a:t> – питання   </a:t>
            </a:r>
            <a:r>
              <a:rPr lang="uk-UA" i="1" dirty="0" smtClean="0">
                <a:latin typeface="+mj-lt"/>
              </a:rPr>
              <a:t>Гілки</a:t>
            </a:r>
            <a:r>
              <a:rPr lang="uk-UA" dirty="0" smtClean="0">
                <a:latin typeface="+mj-lt"/>
              </a:rPr>
              <a:t> – відповіді   </a:t>
            </a:r>
            <a:r>
              <a:rPr lang="uk-UA" i="1" dirty="0" smtClean="0">
                <a:latin typeface="+mj-lt"/>
              </a:rPr>
              <a:t>Листки</a:t>
            </a:r>
            <a:r>
              <a:rPr lang="uk-UA" dirty="0" smtClean="0">
                <a:latin typeface="+mj-lt"/>
              </a:rPr>
              <a:t> – розв'язки основної задачі</a:t>
            </a:r>
            <a:endParaRPr lang="uk-UA" dirty="0"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06396" y="3469646"/>
            <a:ext cx="10081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</a:t>
            </a:r>
            <a:r>
              <a:rPr lang="en-US" baseline="-25000" dirty="0" smtClean="0">
                <a:solidFill>
                  <a:schemeClr val="tx1"/>
                </a:solidFill>
              </a:rPr>
              <a:t>1</a:t>
            </a:r>
            <a:r>
              <a:rPr lang="en-US" dirty="0" smtClean="0">
                <a:solidFill>
                  <a:schemeClr val="tx1"/>
                </a:solidFill>
              </a:rPr>
              <a:t> ? </a:t>
            </a:r>
            <a:r>
              <a:rPr lang="en-US" dirty="0">
                <a:solidFill>
                  <a:schemeClr val="tx1"/>
                </a:solidFill>
              </a:rPr>
              <a:t>a</a:t>
            </a:r>
            <a:r>
              <a:rPr lang="en-US" baseline="-25000" dirty="0">
                <a:solidFill>
                  <a:schemeClr val="tx1"/>
                </a:solidFill>
              </a:rPr>
              <a:t>2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5517260" y="2913355"/>
            <a:ext cx="30415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 smtClean="0">
                <a:solidFill>
                  <a:srgbClr val="FF0000"/>
                </a:solidFill>
                <a:latin typeface="+mj-lt"/>
              </a:rPr>
              <a:t>Дерево бінарне – для відповіді на чергове питання можливо 2 відповіді</a:t>
            </a:r>
            <a:endParaRPr lang="uk-UA" sz="16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14308" y="3757678"/>
            <a:ext cx="386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+mj-lt"/>
              </a:rPr>
              <a:t>&lt; </a:t>
            </a:r>
            <a:endParaRPr lang="uk-UA" dirty="0">
              <a:latin typeface="+mj-lt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5384208" y="3757678"/>
            <a:ext cx="4223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+mj-lt"/>
              </a:rPr>
              <a:t>&gt;</a:t>
            </a:r>
            <a:r>
              <a:rPr lang="en-US" dirty="0" smtClean="0">
                <a:latin typeface="+mj-lt"/>
              </a:rPr>
              <a:t> </a:t>
            </a:r>
            <a:endParaRPr lang="uk-UA" dirty="0">
              <a:latin typeface="+mj-lt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2638244" y="3989960"/>
            <a:ext cx="1368152" cy="2717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2134188" y="4272188"/>
            <a:ext cx="10081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 ? a</a:t>
            </a:r>
            <a:r>
              <a:rPr lang="en-US" baseline="-25000" dirty="0" smtClean="0">
                <a:solidFill>
                  <a:schemeClr val="tx1"/>
                </a:solidFill>
              </a:rPr>
              <a:t>3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5852720" y="4271026"/>
            <a:ext cx="10081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</a:t>
            </a:r>
            <a:r>
              <a:rPr lang="en-US" baseline="-25000" dirty="0" smtClean="0">
                <a:solidFill>
                  <a:schemeClr val="tx1"/>
                </a:solidFill>
              </a:rPr>
              <a:t>1</a:t>
            </a:r>
            <a:r>
              <a:rPr lang="en-US" dirty="0" smtClean="0">
                <a:solidFill>
                  <a:schemeClr val="tx1"/>
                </a:solidFill>
              </a:rPr>
              <a:t> ? a</a:t>
            </a:r>
            <a:r>
              <a:rPr lang="en-US" baseline="-25000" dirty="0" smtClean="0">
                <a:solidFill>
                  <a:schemeClr val="tx1"/>
                </a:solidFill>
              </a:rPr>
              <a:t>3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675536" y="4621774"/>
            <a:ext cx="386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+mj-lt"/>
              </a:rPr>
              <a:t>&lt; </a:t>
            </a:r>
            <a:endParaRPr lang="uk-UA" dirty="0">
              <a:latin typeface="+mj-lt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286316" y="4621774"/>
            <a:ext cx="4223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+mj-lt"/>
              </a:rPr>
              <a:t>&gt;</a:t>
            </a:r>
            <a:r>
              <a:rPr lang="en-US" dirty="0" smtClean="0">
                <a:latin typeface="+mj-lt"/>
              </a:rPr>
              <a:t> </a:t>
            </a:r>
            <a:endParaRPr lang="uk-UA" dirty="0">
              <a:latin typeface="+mj-lt"/>
            </a:endParaRPr>
          </a:p>
        </p:txBody>
      </p:sp>
      <p:cxnSp>
        <p:nvCxnSpPr>
          <p:cNvPr id="47" name="Прямая со стрелкой 46"/>
          <p:cNvCxnSpPr/>
          <p:nvPr/>
        </p:nvCxnSpPr>
        <p:spPr>
          <a:xfrm flipH="1">
            <a:off x="1846156" y="4775082"/>
            <a:ext cx="288032" cy="288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>
            <a:off x="3147130" y="4775082"/>
            <a:ext cx="288032" cy="288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Прямоугольник 48"/>
          <p:cNvSpPr/>
          <p:nvPr/>
        </p:nvSpPr>
        <p:spPr>
          <a:xfrm>
            <a:off x="982060" y="5074730"/>
            <a:ext cx="1368152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&lt;a</a:t>
            </a:r>
            <a:r>
              <a:rPr lang="en-US" baseline="-25000" dirty="0" smtClean="0">
                <a:solidFill>
                  <a:schemeClr val="tx1"/>
                </a:solidFill>
              </a:rPr>
              <a:t>1 </a:t>
            </a:r>
            <a:r>
              <a:rPr lang="en-US" dirty="0" smtClean="0">
                <a:solidFill>
                  <a:schemeClr val="tx1"/>
                </a:solidFill>
              </a:rPr>
              <a:t>a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 a</a:t>
            </a:r>
            <a:r>
              <a:rPr lang="en-US" baseline="-25000" dirty="0" smtClean="0">
                <a:solidFill>
                  <a:schemeClr val="tx1"/>
                </a:solidFill>
              </a:rPr>
              <a:t>3</a:t>
            </a:r>
            <a:r>
              <a:rPr lang="en-US" dirty="0" smtClean="0">
                <a:solidFill>
                  <a:schemeClr val="tx1"/>
                </a:solidFill>
              </a:rPr>
              <a:t>&gt;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478004" y="5142092"/>
            <a:ext cx="5196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+mj-lt"/>
              </a:rPr>
              <a:t>A</a:t>
            </a:r>
            <a:r>
              <a:rPr lang="en-US" sz="1400" dirty="0" smtClean="0">
                <a:latin typeface="+mj-lt"/>
              </a:rPr>
              <a:t>1</a:t>
            </a:r>
            <a:r>
              <a:rPr lang="en-US" dirty="0" smtClean="0">
                <a:latin typeface="+mj-lt"/>
              </a:rPr>
              <a:t> </a:t>
            </a:r>
            <a:endParaRPr lang="uk-UA" dirty="0">
              <a:latin typeface="+mj-lt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2890944" y="5081591"/>
            <a:ext cx="10081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</a:t>
            </a:r>
            <a:r>
              <a:rPr lang="en-US" baseline="-25000" dirty="0" smtClean="0">
                <a:solidFill>
                  <a:schemeClr val="tx1"/>
                </a:solidFill>
              </a:rPr>
              <a:t>1</a:t>
            </a:r>
            <a:r>
              <a:rPr lang="en-US" dirty="0" smtClean="0">
                <a:solidFill>
                  <a:schemeClr val="tx1"/>
                </a:solidFill>
              </a:rPr>
              <a:t> ? a</a:t>
            </a:r>
            <a:r>
              <a:rPr lang="en-US" baseline="-25000" dirty="0" smtClean="0">
                <a:solidFill>
                  <a:schemeClr val="tx1"/>
                </a:solidFill>
              </a:rPr>
              <a:t>3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2539632" y="5424316"/>
            <a:ext cx="386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+mj-lt"/>
              </a:rPr>
              <a:t>&lt; </a:t>
            </a:r>
            <a:endParaRPr lang="uk-UA" dirty="0">
              <a:latin typeface="+mj-lt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4006396" y="5424316"/>
            <a:ext cx="4223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+mj-lt"/>
              </a:rPr>
              <a:t>&gt;</a:t>
            </a:r>
            <a:r>
              <a:rPr lang="en-US" dirty="0" smtClean="0">
                <a:latin typeface="+mj-lt"/>
              </a:rPr>
              <a:t> </a:t>
            </a:r>
            <a:endParaRPr lang="uk-UA" dirty="0">
              <a:latin typeface="+mj-lt"/>
            </a:endParaRPr>
          </a:p>
        </p:txBody>
      </p:sp>
      <p:cxnSp>
        <p:nvCxnSpPr>
          <p:cNvPr id="54" name="Прямая со стрелкой 53"/>
          <p:cNvCxnSpPr/>
          <p:nvPr/>
        </p:nvCxnSpPr>
        <p:spPr>
          <a:xfrm flipH="1">
            <a:off x="2638244" y="5577624"/>
            <a:ext cx="288032" cy="288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>
            <a:off x="3867210" y="5577624"/>
            <a:ext cx="288032" cy="288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Прямоугольник 55"/>
          <p:cNvSpPr/>
          <p:nvPr/>
        </p:nvSpPr>
        <p:spPr>
          <a:xfrm>
            <a:off x="1414108" y="5877272"/>
            <a:ext cx="1368152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&lt;a</a:t>
            </a:r>
            <a:r>
              <a:rPr lang="en-US" baseline="-25000" dirty="0" smtClean="0">
                <a:solidFill>
                  <a:schemeClr val="tx1"/>
                </a:solidFill>
              </a:rPr>
              <a:t>1 </a:t>
            </a:r>
            <a:r>
              <a:rPr lang="en-US" dirty="0" smtClean="0">
                <a:solidFill>
                  <a:schemeClr val="tx1"/>
                </a:solidFill>
              </a:rPr>
              <a:t>a</a:t>
            </a:r>
            <a:r>
              <a:rPr lang="en-US" baseline="-25000" dirty="0" smtClean="0">
                <a:solidFill>
                  <a:schemeClr val="tx1"/>
                </a:solidFill>
              </a:rPr>
              <a:t>3</a:t>
            </a:r>
            <a:r>
              <a:rPr lang="en-US" dirty="0" smtClean="0">
                <a:solidFill>
                  <a:schemeClr val="tx1"/>
                </a:solidFill>
              </a:rPr>
              <a:t> a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&gt;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910052" y="5944634"/>
            <a:ext cx="5196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+mj-lt"/>
              </a:rPr>
              <a:t>A</a:t>
            </a:r>
            <a:r>
              <a:rPr lang="en-US" sz="1400" dirty="0" smtClean="0">
                <a:latin typeface="+mj-lt"/>
              </a:rPr>
              <a:t>2</a:t>
            </a:r>
            <a:r>
              <a:rPr lang="en-US" dirty="0" smtClean="0">
                <a:latin typeface="+mj-lt"/>
              </a:rPr>
              <a:t> </a:t>
            </a:r>
            <a:endParaRPr lang="uk-UA" dirty="0">
              <a:latin typeface="+mj-lt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3358324" y="5877272"/>
            <a:ext cx="1368152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&lt;a</a:t>
            </a:r>
            <a:r>
              <a:rPr lang="en-US" baseline="-25000" dirty="0" smtClean="0">
                <a:solidFill>
                  <a:schemeClr val="tx1"/>
                </a:solidFill>
              </a:rPr>
              <a:t>3 </a:t>
            </a:r>
            <a:r>
              <a:rPr lang="en-US" dirty="0" smtClean="0">
                <a:solidFill>
                  <a:schemeClr val="tx1"/>
                </a:solidFill>
              </a:rPr>
              <a:t>a</a:t>
            </a:r>
            <a:r>
              <a:rPr lang="en-US" baseline="-25000" dirty="0" smtClean="0">
                <a:solidFill>
                  <a:schemeClr val="tx1"/>
                </a:solidFill>
              </a:rPr>
              <a:t>1</a:t>
            </a:r>
            <a:r>
              <a:rPr lang="en-US" dirty="0" smtClean="0">
                <a:solidFill>
                  <a:schemeClr val="tx1"/>
                </a:solidFill>
              </a:rPr>
              <a:t> a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&gt;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2854268" y="5944634"/>
            <a:ext cx="5196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+mj-lt"/>
              </a:rPr>
              <a:t>A</a:t>
            </a:r>
            <a:r>
              <a:rPr lang="en-US" sz="1400" dirty="0" smtClean="0">
                <a:latin typeface="+mj-lt"/>
              </a:rPr>
              <a:t>5</a:t>
            </a:r>
            <a:r>
              <a:rPr lang="en-US" dirty="0" smtClean="0">
                <a:latin typeface="+mj-lt"/>
              </a:rPr>
              <a:t> </a:t>
            </a:r>
            <a:endParaRPr lang="uk-UA" dirty="0">
              <a:latin typeface="+mj-lt"/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>
            <a:off x="5014508" y="3989960"/>
            <a:ext cx="1368152" cy="2717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Прямоугольник 60"/>
          <p:cNvSpPr/>
          <p:nvPr/>
        </p:nvSpPr>
        <p:spPr>
          <a:xfrm>
            <a:off x="5419952" y="4614851"/>
            <a:ext cx="386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+mj-lt"/>
              </a:rPr>
              <a:t>&lt; </a:t>
            </a:r>
            <a:endParaRPr lang="uk-UA" dirty="0">
              <a:latin typeface="+mj-lt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6976672" y="4614851"/>
            <a:ext cx="4223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+mj-lt"/>
              </a:rPr>
              <a:t>&gt;</a:t>
            </a:r>
            <a:r>
              <a:rPr lang="en-US" dirty="0" smtClean="0">
                <a:latin typeface="+mj-lt"/>
              </a:rPr>
              <a:t> </a:t>
            </a:r>
            <a:endParaRPr lang="uk-UA" dirty="0">
              <a:latin typeface="+mj-lt"/>
            </a:endParaRPr>
          </a:p>
        </p:txBody>
      </p:sp>
      <p:cxnSp>
        <p:nvCxnSpPr>
          <p:cNvPr id="63" name="Прямая со стрелкой 62"/>
          <p:cNvCxnSpPr/>
          <p:nvPr/>
        </p:nvCxnSpPr>
        <p:spPr>
          <a:xfrm flipH="1">
            <a:off x="5564688" y="4768116"/>
            <a:ext cx="288032" cy="288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>
            <a:off x="6860832" y="4775082"/>
            <a:ext cx="288032" cy="288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Прямоугольник 64"/>
          <p:cNvSpPr/>
          <p:nvPr/>
        </p:nvSpPr>
        <p:spPr>
          <a:xfrm>
            <a:off x="4568963" y="5085272"/>
            <a:ext cx="1368152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&lt;a</a:t>
            </a:r>
            <a:r>
              <a:rPr lang="uk-UA" baseline="-25000" dirty="0" smtClean="0">
                <a:solidFill>
                  <a:schemeClr val="tx1"/>
                </a:solidFill>
              </a:rPr>
              <a:t>2</a:t>
            </a:r>
            <a:r>
              <a:rPr lang="en-US" baseline="-25000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a</a:t>
            </a:r>
            <a:r>
              <a:rPr lang="en-US" baseline="-25000" dirty="0" smtClean="0">
                <a:solidFill>
                  <a:schemeClr val="tx1"/>
                </a:solidFill>
              </a:rPr>
              <a:t>1</a:t>
            </a:r>
            <a:r>
              <a:rPr lang="en-US" dirty="0" smtClean="0">
                <a:solidFill>
                  <a:schemeClr val="tx1"/>
                </a:solidFill>
              </a:rPr>
              <a:t> a</a:t>
            </a:r>
            <a:r>
              <a:rPr lang="uk-UA" baseline="-25000" dirty="0" smtClean="0">
                <a:solidFill>
                  <a:schemeClr val="tx1"/>
                </a:solidFill>
              </a:rPr>
              <a:t>3</a:t>
            </a:r>
            <a:r>
              <a:rPr lang="en-US" dirty="0" smtClean="0">
                <a:solidFill>
                  <a:schemeClr val="tx1"/>
                </a:solidFill>
              </a:rPr>
              <a:t>&gt;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4064907" y="5152634"/>
            <a:ext cx="5196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+mj-lt"/>
              </a:rPr>
              <a:t>A</a:t>
            </a:r>
            <a:r>
              <a:rPr lang="uk-UA" sz="1400" dirty="0" smtClean="0">
                <a:latin typeface="+mj-lt"/>
              </a:rPr>
              <a:t>3</a:t>
            </a:r>
            <a:r>
              <a:rPr lang="en-US" dirty="0" smtClean="0">
                <a:latin typeface="+mj-lt"/>
              </a:rPr>
              <a:t> </a:t>
            </a:r>
            <a:endParaRPr lang="uk-UA" dirty="0">
              <a:latin typeface="+mj-lt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6643050" y="5071978"/>
            <a:ext cx="10081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 ? a</a:t>
            </a:r>
            <a:r>
              <a:rPr lang="en-US" baseline="-25000" dirty="0" smtClean="0">
                <a:solidFill>
                  <a:schemeClr val="tx1"/>
                </a:solidFill>
              </a:rPr>
              <a:t>3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6184398" y="5421564"/>
            <a:ext cx="386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+mj-lt"/>
              </a:rPr>
              <a:t>&lt; </a:t>
            </a:r>
            <a:endParaRPr lang="uk-UA" dirty="0">
              <a:latin typeface="+mj-lt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7795178" y="5421564"/>
            <a:ext cx="4223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+mj-lt"/>
              </a:rPr>
              <a:t>&gt;</a:t>
            </a:r>
            <a:r>
              <a:rPr lang="en-US" dirty="0" smtClean="0">
                <a:latin typeface="+mj-lt"/>
              </a:rPr>
              <a:t> </a:t>
            </a:r>
            <a:endParaRPr lang="uk-UA" dirty="0">
              <a:latin typeface="+mj-lt"/>
            </a:endParaRPr>
          </a:p>
        </p:txBody>
      </p:sp>
      <p:cxnSp>
        <p:nvCxnSpPr>
          <p:cNvPr id="70" name="Прямая со стрелкой 69"/>
          <p:cNvCxnSpPr/>
          <p:nvPr/>
        </p:nvCxnSpPr>
        <p:spPr>
          <a:xfrm flipH="1">
            <a:off x="6355018" y="5574872"/>
            <a:ext cx="288032" cy="288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>
            <a:off x="7655992" y="5574872"/>
            <a:ext cx="288032" cy="288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Прямоугольник 71"/>
          <p:cNvSpPr/>
          <p:nvPr/>
        </p:nvSpPr>
        <p:spPr>
          <a:xfrm>
            <a:off x="5302540" y="5876230"/>
            <a:ext cx="1368152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&lt;a</a:t>
            </a:r>
            <a:r>
              <a:rPr lang="uk-UA" baseline="-25000" dirty="0" smtClean="0">
                <a:solidFill>
                  <a:schemeClr val="tx1"/>
                </a:solidFill>
              </a:rPr>
              <a:t>2</a:t>
            </a:r>
            <a:r>
              <a:rPr lang="en-US" baseline="-25000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a</a:t>
            </a:r>
            <a:r>
              <a:rPr lang="uk-UA" baseline="-25000" dirty="0" smtClean="0">
                <a:solidFill>
                  <a:schemeClr val="tx1"/>
                </a:solidFill>
              </a:rPr>
              <a:t>3</a:t>
            </a:r>
            <a:r>
              <a:rPr lang="en-US" dirty="0" smtClean="0">
                <a:solidFill>
                  <a:schemeClr val="tx1"/>
                </a:solidFill>
              </a:rPr>
              <a:t> a</a:t>
            </a:r>
            <a:r>
              <a:rPr lang="uk-UA" baseline="-25000" dirty="0" smtClean="0">
                <a:solidFill>
                  <a:schemeClr val="tx1"/>
                </a:solidFill>
              </a:rPr>
              <a:t>1</a:t>
            </a:r>
            <a:r>
              <a:rPr lang="en-US" dirty="0" smtClean="0">
                <a:solidFill>
                  <a:schemeClr val="tx1"/>
                </a:solidFill>
              </a:rPr>
              <a:t>&gt;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4798484" y="5943592"/>
            <a:ext cx="5196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+mj-lt"/>
              </a:rPr>
              <a:t>A</a:t>
            </a:r>
            <a:r>
              <a:rPr lang="uk-UA" sz="1400" dirty="0" smtClean="0">
                <a:latin typeface="+mj-lt"/>
              </a:rPr>
              <a:t>4</a:t>
            </a:r>
            <a:r>
              <a:rPr lang="en-US" dirty="0" smtClean="0">
                <a:latin typeface="+mj-lt"/>
              </a:rPr>
              <a:t> </a:t>
            </a:r>
            <a:endParaRPr lang="uk-UA" dirty="0">
              <a:latin typeface="+mj-lt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7174748" y="5876230"/>
            <a:ext cx="1368152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&lt;a</a:t>
            </a:r>
            <a:r>
              <a:rPr lang="uk-UA" baseline="-25000" dirty="0" smtClean="0">
                <a:solidFill>
                  <a:schemeClr val="tx1"/>
                </a:solidFill>
              </a:rPr>
              <a:t>3</a:t>
            </a:r>
            <a:r>
              <a:rPr lang="en-US" baseline="-25000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a</a:t>
            </a:r>
            <a:r>
              <a:rPr lang="uk-UA" baseline="-25000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 a</a:t>
            </a:r>
            <a:r>
              <a:rPr lang="uk-UA" baseline="-25000" dirty="0" smtClean="0">
                <a:solidFill>
                  <a:schemeClr val="tx1"/>
                </a:solidFill>
              </a:rPr>
              <a:t>1</a:t>
            </a:r>
            <a:r>
              <a:rPr lang="en-US" dirty="0" smtClean="0">
                <a:solidFill>
                  <a:schemeClr val="tx1"/>
                </a:solidFill>
              </a:rPr>
              <a:t>&gt;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6670692" y="5943592"/>
            <a:ext cx="5196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+mj-lt"/>
              </a:rPr>
              <a:t>A</a:t>
            </a:r>
            <a:r>
              <a:rPr lang="uk-UA" sz="1400" dirty="0" smtClean="0">
                <a:latin typeface="+mj-lt"/>
              </a:rPr>
              <a:t>6</a:t>
            </a:r>
            <a:r>
              <a:rPr lang="en-US" dirty="0" smtClean="0">
                <a:latin typeface="+mj-lt"/>
              </a:rPr>
              <a:t> </a:t>
            </a:r>
            <a:endParaRPr lang="uk-UA" dirty="0">
              <a:latin typeface="+mj-lt"/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4779077" y="-56420"/>
            <a:ext cx="3278462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1900" b="1" dirty="0" smtClean="0">
                <a:solidFill>
                  <a:schemeClr val="lt1"/>
                </a:solidFill>
                <a:latin typeface="+mn-lt"/>
              </a:rPr>
              <a:t>Нижня оцінка алгоритмів</a:t>
            </a:r>
          </a:p>
          <a:p>
            <a:pPr algn="ctr"/>
            <a:r>
              <a:rPr lang="uk-UA" sz="1900" b="1" dirty="0" smtClean="0">
                <a:solidFill>
                  <a:schemeClr val="lt1"/>
                </a:solidFill>
                <a:latin typeface="+mn-lt"/>
              </a:rPr>
              <a:t>сортування: приклад</a:t>
            </a:r>
            <a:endParaRPr lang="uk-UA" sz="1900" b="1" dirty="0">
              <a:solidFill>
                <a:schemeClr val="lt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04205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1" grpId="0"/>
      <p:bldP spid="34" grpId="0"/>
      <p:bldP spid="35" grpId="0"/>
      <p:bldP spid="36" grpId="0"/>
      <p:bldP spid="37" grpId="0"/>
      <p:bldP spid="38" grpId="0"/>
      <p:bldP spid="4" grpId="0" animBg="1"/>
      <p:bldP spid="39" grpId="0"/>
      <p:bldP spid="7" grpId="0"/>
      <p:bldP spid="40" grpId="0"/>
      <p:bldP spid="42" grpId="0" animBg="1"/>
      <p:bldP spid="44" grpId="0" animBg="1"/>
      <p:bldP spid="45" grpId="0"/>
      <p:bldP spid="46" grpId="0"/>
      <p:bldP spid="49" grpId="0" animBg="1"/>
      <p:bldP spid="50" grpId="0"/>
      <p:bldP spid="51" grpId="0" animBg="1"/>
      <p:bldP spid="52" grpId="0"/>
      <p:bldP spid="53" grpId="0"/>
      <p:bldP spid="56" grpId="0" animBg="1"/>
      <p:bldP spid="57" grpId="0"/>
      <p:bldP spid="58" grpId="0" animBg="1"/>
      <p:bldP spid="59" grpId="0"/>
      <p:bldP spid="61" grpId="0"/>
      <p:bldP spid="62" grpId="0"/>
      <p:bldP spid="65" grpId="0" animBg="1"/>
      <p:bldP spid="66" grpId="0"/>
      <p:bldP spid="67" grpId="0" animBg="1"/>
      <p:bldP spid="68" grpId="0"/>
      <p:bldP spid="69" grpId="0"/>
      <p:bldP spid="72" grpId="0" animBg="1"/>
      <p:bldP spid="73" grpId="0"/>
      <p:bldP spid="74" grpId="0" animBg="1"/>
      <p:bldP spid="7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98603" y="91951"/>
            <a:ext cx="1239442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1900" b="1" dirty="0" smtClean="0">
                <a:solidFill>
                  <a:schemeClr val="lt1"/>
                </a:solidFill>
                <a:latin typeface="+mn-lt"/>
              </a:rPr>
              <a:t>Приклад</a:t>
            </a:r>
            <a:endParaRPr lang="uk-UA" sz="19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38563" y="692696"/>
            <a:ext cx="19912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uk-UA" sz="2400" dirty="0" smtClean="0">
                <a:latin typeface="+mj-lt"/>
              </a:rPr>
              <a:t>А </a:t>
            </a:r>
            <a:r>
              <a:rPr lang="uk-UA" sz="2400" dirty="0">
                <a:latin typeface="+mj-lt"/>
              </a:rPr>
              <a:t>=</a:t>
            </a:r>
            <a:r>
              <a:rPr lang="uk-UA" sz="2400" b="1" dirty="0">
                <a:latin typeface="+mj-lt"/>
              </a:rPr>
              <a:t> </a:t>
            </a:r>
            <a:r>
              <a:rPr lang="en-US" sz="2400" dirty="0" smtClean="0">
                <a:latin typeface="+mj-lt"/>
              </a:rPr>
              <a:t>&lt;</a:t>
            </a:r>
            <a:r>
              <a:rPr lang="uk-UA" sz="2400" dirty="0" smtClean="0">
                <a:latin typeface="+mj-lt"/>
              </a:rPr>
              <a:t>1</a:t>
            </a:r>
            <a:r>
              <a:rPr lang="en-US" sz="2400" dirty="0" smtClean="0">
                <a:latin typeface="+mj-lt"/>
              </a:rPr>
              <a:t>, </a:t>
            </a:r>
            <a:r>
              <a:rPr lang="uk-UA" sz="2400" dirty="0" smtClean="0">
                <a:latin typeface="+mj-lt"/>
              </a:rPr>
              <a:t>6</a:t>
            </a:r>
            <a:r>
              <a:rPr lang="en-US" sz="2400" dirty="0" smtClean="0">
                <a:latin typeface="+mj-lt"/>
              </a:rPr>
              <a:t>, </a:t>
            </a:r>
            <a:r>
              <a:rPr lang="uk-UA" sz="2400" dirty="0" smtClean="0">
                <a:latin typeface="+mj-lt"/>
              </a:rPr>
              <a:t>3</a:t>
            </a:r>
            <a:r>
              <a:rPr lang="en-US" sz="2400" dirty="0" smtClean="0">
                <a:latin typeface="+mj-lt"/>
              </a:rPr>
              <a:t>&gt;</a:t>
            </a:r>
            <a:endParaRPr lang="uk-UA" sz="2400" dirty="0"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06396" y="1151889"/>
            <a:ext cx="10081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</a:t>
            </a:r>
            <a:r>
              <a:rPr lang="en-US" baseline="-25000" dirty="0" smtClean="0">
                <a:solidFill>
                  <a:schemeClr val="tx1"/>
                </a:solidFill>
              </a:rPr>
              <a:t>1</a:t>
            </a:r>
            <a:r>
              <a:rPr lang="en-US" dirty="0" smtClean="0">
                <a:solidFill>
                  <a:schemeClr val="tx1"/>
                </a:solidFill>
              </a:rPr>
              <a:t> ? </a:t>
            </a:r>
            <a:r>
              <a:rPr lang="en-US" dirty="0">
                <a:solidFill>
                  <a:schemeClr val="tx1"/>
                </a:solidFill>
              </a:rPr>
              <a:t>a</a:t>
            </a:r>
            <a:r>
              <a:rPr lang="en-US" baseline="-25000" dirty="0">
                <a:solidFill>
                  <a:schemeClr val="tx1"/>
                </a:solidFill>
              </a:rPr>
              <a:t>2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14308" y="1439921"/>
            <a:ext cx="386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+mj-lt"/>
              </a:rPr>
              <a:t>&lt; </a:t>
            </a:r>
            <a:endParaRPr lang="uk-UA" dirty="0">
              <a:latin typeface="+mj-lt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5384208" y="1439921"/>
            <a:ext cx="4223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+mj-lt"/>
              </a:rPr>
              <a:t>&gt;</a:t>
            </a:r>
            <a:r>
              <a:rPr lang="en-US" dirty="0" smtClean="0">
                <a:latin typeface="+mj-lt"/>
              </a:rPr>
              <a:t> </a:t>
            </a:r>
            <a:endParaRPr lang="uk-UA" dirty="0">
              <a:latin typeface="+mj-lt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2638244" y="1672203"/>
            <a:ext cx="1368152" cy="2717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2134188" y="1954431"/>
            <a:ext cx="10081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 ? a</a:t>
            </a:r>
            <a:r>
              <a:rPr lang="en-US" baseline="-25000" dirty="0" smtClean="0">
                <a:solidFill>
                  <a:schemeClr val="tx1"/>
                </a:solidFill>
              </a:rPr>
              <a:t>3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5852720" y="1953269"/>
            <a:ext cx="10081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</a:t>
            </a:r>
            <a:r>
              <a:rPr lang="en-US" baseline="-25000" dirty="0" smtClean="0">
                <a:solidFill>
                  <a:schemeClr val="tx1"/>
                </a:solidFill>
              </a:rPr>
              <a:t>1</a:t>
            </a:r>
            <a:r>
              <a:rPr lang="en-US" dirty="0" smtClean="0">
                <a:solidFill>
                  <a:schemeClr val="tx1"/>
                </a:solidFill>
              </a:rPr>
              <a:t> ? a</a:t>
            </a:r>
            <a:r>
              <a:rPr lang="en-US" baseline="-25000" dirty="0" smtClean="0">
                <a:solidFill>
                  <a:schemeClr val="tx1"/>
                </a:solidFill>
              </a:rPr>
              <a:t>3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675536" y="2304017"/>
            <a:ext cx="386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+mj-lt"/>
              </a:rPr>
              <a:t>&lt; </a:t>
            </a:r>
            <a:endParaRPr lang="uk-UA" dirty="0">
              <a:latin typeface="+mj-lt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286316" y="2304017"/>
            <a:ext cx="4223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+mj-lt"/>
              </a:rPr>
              <a:t>&gt;</a:t>
            </a:r>
            <a:r>
              <a:rPr lang="en-US" dirty="0" smtClean="0">
                <a:latin typeface="+mj-lt"/>
              </a:rPr>
              <a:t> </a:t>
            </a:r>
            <a:endParaRPr lang="uk-UA" dirty="0">
              <a:latin typeface="+mj-lt"/>
            </a:endParaRPr>
          </a:p>
        </p:txBody>
      </p:sp>
      <p:cxnSp>
        <p:nvCxnSpPr>
          <p:cNvPr id="47" name="Прямая со стрелкой 46"/>
          <p:cNvCxnSpPr/>
          <p:nvPr/>
        </p:nvCxnSpPr>
        <p:spPr>
          <a:xfrm flipH="1">
            <a:off x="1846156" y="2457325"/>
            <a:ext cx="288032" cy="288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>
            <a:off x="3147130" y="2457325"/>
            <a:ext cx="288032" cy="288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Прямоугольник 48"/>
          <p:cNvSpPr/>
          <p:nvPr/>
        </p:nvSpPr>
        <p:spPr>
          <a:xfrm>
            <a:off x="982060" y="2756973"/>
            <a:ext cx="1368152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&lt;a</a:t>
            </a:r>
            <a:r>
              <a:rPr lang="en-US" baseline="-25000" dirty="0" smtClean="0">
                <a:solidFill>
                  <a:schemeClr val="tx1"/>
                </a:solidFill>
              </a:rPr>
              <a:t>1 </a:t>
            </a:r>
            <a:r>
              <a:rPr lang="en-US" dirty="0" smtClean="0">
                <a:solidFill>
                  <a:schemeClr val="tx1"/>
                </a:solidFill>
              </a:rPr>
              <a:t>a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 a</a:t>
            </a:r>
            <a:r>
              <a:rPr lang="en-US" baseline="-25000" dirty="0" smtClean="0">
                <a:solidFill>
                  <a:schemeClr val="tx1"/>
                </a:solidFill>
              </a:rPr>
              <a:t>3</a:t>
            </a:r>
            <a:r>
              <a:rPr lang="en-US" dirty="0" smtClean="0">
                <a:solidFill>
                  <a:schemeClr val="tx1"/>
                </a:solidFill>
              </a:rPr>
              <a:t>&gt;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478004" y="2824335"/>
            <a:ext cx="5196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+mj-lt"/>
              </a:rPr>
              <a:t>A</a:t>
            </a:r>
            <a:r>
              <a:rPr lang="en-US" sz="1400" dirty="0" smtClean="0">
                <a:latin typeface="+mj-lt"/>
              </a:rPr>
              <a:t>1</a:t>
            </a:r>
            <a:r>
              <a:rPr lang="en-US" dirty="0" smtClean="0">
                <a:latin typeface="+mj-lt"/>
              </a:rPr>
              <a:t> </a:t>
            </a:r>
            <a:endParaRPr lang="uk-UA" dirty="0">
              <a:latin typeface="+mj-lt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2890944" y="2763834"/>
            <a:ext cx="10081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</a:t>
            </a:r>
            <a:r>
              <a:rPr lang="en-US" baseline="-25000" dirty="0" smtClean="0">
                <a:solidFill>
                  <a:schemeClr val="tx1"/>
                </a:solidFill>
              </a:rPr>
              <a:t>1</a:t>
            </a:r>
            <a:r>
              <a:rPr lang="en-US" dirty="0" smtClean="0">
                <a:solidFill>
                  <a:schemeClr val="tx1"/>
                </a:solidFill>
              </a:rPr>
              <a:t> ? a</a:t>
            </a:r>
            <a:r>
              <a:rPr lang="en-US" baseline="-25000" dirty="0" smtClean="0">
                <a:solidFill>
                  <a:schemeClr val="tx1"/>
                </a:solidFill>
              </a:rPr>
              <a:t>3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2539632" y="3106559"/>
            <a:ext cx="386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+mj-lt"/>
              </a:rPr>
              <a:t>&lt; </a:t>
            </a:r>
            <a:endParaRPr lang="uk-UA" dirty="0">
              <a:latin typeface="+mj-lt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4006396" y="3106559"/>
            <a:ext cx="4223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+mj-lt"/>
              </a:rPr>
              <a:t>&gt;</a:t>
            </a:r>
            <a:r>
              <a:rPr lang="en-US" dirty="0" smtClean="0">
                <a:latin typeface="+mj-lt"/>
              </a:rPr>
              <a:t> </a:t>
            </a:r>
            <a:endParaRPr lang="uk-UA" dirty="0">
              <a:latin typeface="+mj-lt"/>
            </a:endParaRPr>
          </a:p>
        </p:txBody>
      </p:sp>
      <p:cxnSp>
        <p:nvCxnSpPr>
          <p:cNvPr id="54" name="Прямая со стрелкой 53"/>
          <p:cNvCxnSpPr/>
          <p:nvPr/>
        </p:nvCxnSpPr>
        <p:spPr>
          <a:xfrm flipH="1">
            <a:off x="2611231" y="3271571"/>
            <a:ext cx="288032" cy="288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>
            <a:off x="3867210" y="3259867"/>
            <a:ext cx="288032" cy="288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Прямоугольник 55"/>
          <p:cNvSpPr/>
          <p:nvPr/>
        </p:nvSpPr>
        <p:spPr>
          <a:xfrm>
            <a:off x="1414108" y="3559515"/>
            <a:ext cx="1368152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&lt;a</a:t>
            </a:r>
            <a:r>
              <a:rPr lang="en-US" baseline="-25000" dirty="0" smtClean="0">
                <a:solidFill>
                  <a:schemeClr val="tx1"/>
                </a:solidFill>
              </a:rPr>
              <a:t>1 </a:t>
            </a:r>
            <a:r>
              <a:rPr lang="en-US" dirty="0" smtClean="0">
                <a:solidFill>
                  <a:schemeClr val="tx1"/>
                </a:solidFill>
              </a:rPr>
              <a:t>a</a:t>
            </a:r>
            <a:r>
              <a:rPr lang="en-US" baseline="-25000" dirty="0" smtClean="0">
                <a:solidFill>
                  <a:schemeClr val="tx1"/>
                </a:solidFill>
              </a:rPr>
              <a:t>3</a:t>
            </a:r>
            <a:r>
              <a:rPr lang="en-US" dirty="0" smtClean="0">
                <a:solidFill>
                  <a:schemeClr val="tx1"/>
                </a:solidFill>
              </a:rPr>
              <a:t> a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&gt;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910052" y="3626877"/>
            <a:ext cx="5196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+mj-lt"/>
              </a:rPr>
              <a:t>A</a:t>
            </a:r>
            <a:r>
              <a:rPr lang="en-US" sz="1400" dirty="0" smtClean="0">
                <a:latin typeface="+mj-lt"/>
              </a:rPr>
              <a:t>2</a:t>
            </a:r>
            <a:r>
              <a:rPr lang="en-US" dirty="0" smtClean="0">
                <a:latin typeface="+mj-lt"/>
              </a:rPr>
              <a:t> </a:t>
            </a:r>
            <a:endParaRPr lang="uk-UA" dirty="0">
              <a:latin typeface="+mj-lt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3358324" y="3559515"/>
            <a:ext cx="1368152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&lt;a</a:t>
            </a:r>
            <a:r>
              <a:rPr lang="en-US" baseline="-25000" dirty="0" smtClean="0">
                <a:solidFill>
                  <a:schemeClr val="tx1"/>
                </a:solidFill>
              </a:rPr>
              <a:t>3 </a:t>
            </a:r>
            <a:r>
              <a:rPr lang="en-US" dirty="0" smtClean="0">
                <a:solidFill>
                  <a:schemeClr val="tx1"/>
                </a:solidFill>
              </a:rPr>
              <a:t>a</a:t>
            </a:r>
            <a:r>
              <a:rPr lang="en-US" baseline="-25000" dirty="0" smtClean="0">
                <a:solidFill>
                  <a:schemeClr val="tx1"/>
                </a:solidFill>
              </a:rPr>
              <a:t>1</a:t>
            </a:r>
            <a:r>
              <a:rPr lang="en-US" dirty="0" smtClean="0">
                <a:solidFill>
                  <a:schemeClr val="tx1"/>
                </a:solidFill>
              </a:rPr>
              <a:t> a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&gt;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2854268" y="3626877"/>
            <a:ext cx="5196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+mj-lt"/>
              </a:rPr>
              <a:t>A</a:t>
            </a:r>
            <a:r>
              <a:rPr lang="en-US" sz="1400" dirty="0" smtClean="0">
                <a:latin typeface="+mj-lt"/>
              </a:rPr>
              <a:t>5</a:t>
            </a:r>
            <a:r>
              <a:rPr lang="en-US" dirty="0" smtClean="0">
                <a:latin typeface="+mj-lt"/>
              </a:rPr>
              <a:t> </a:t>
            </a:r>
            <a:endParaRPr lang="uk-UA" dirty="0">
              <a:latin typeface="+mj-lt"/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>
            <a:off x="5014508" y="1672203"/>
            <a:ext cx="1368152" cy="2717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Прямоугольник 60"/>
          <p:cNvSpPr/>
          <p:nvPr/>
        </p:nvSpPr>
        <p:spPr>
          <a:xfrm>
            <a:off x="5419952" y="2297094"/>
            <a:ext cx="386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+mj-lt"/>
              </a:rPr>
              <a:t>&lt; </a:t>
            </a:r>
            <a:endParaRPr lang="uk-UA" dirty="0">
              <a:latin typeface="+mj-lt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6976672" y="2297094"/>
            <a:ext cx="4223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+mj-lt"/>
              </a:rPr>
              <a:t>&gt;</a:t>
            </a:r>
            <a:r>
              <a:rPr lang="en-US" dirty="0" smtClean="0">
                <a:latin typeface="+mj-lt"/>
              </a:rPr>
              <a:t> </a:t>
            </a:r>
            <a:endParaRPr lang="uk-UA" dirty="0">
              <a:latin typeface="+mj-lt"/>
            </a:endParaRPr>
          </a:p>
        </p:txBody>
      </p:sp>
      <p:cxnSp>
        <p:nvCxnSpPr>
          <p:cNvPr id="63" name="Прямая со стрелкой 62"/>
          <p:cNvCxnSpPr/>
          <p:nvPr/>
        </p:nvCxnSpPr>
        <p:spPr>
          <a:xfrm flipH="1">
            <a:off x="5564688" y="2450359"/>
            <a:ext cx="288032" cy="288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>
            <a:off x="6860832" y="2457325"/>
            <a:ext cx="288032" cy="288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Прямоугольник 64"/>
          <p:cNvSpPr/>
          <p:nvPr/>
        </p:nvSpPr>
        <p:spPr>
          <a:xfrm>
            <a:off x="4568963" y="2767515"/>
            <a:ext cx="1368152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&lt;a</a:t>
            </a:r>
            <a:r>
              <a:rPr lang="uk-UA" baseline="-25000" dirty="0" smtClean="0">
                <a:solidFill>
                  <a:schemeClr val="tx1"/>
                </a:solidFill>
              </a:rPr>
              <a:t>2</a:t>
            </a:r>
            <a:r>
              <a:rPr lang="en-US" baseline="-25000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a</a:t>
            </a:r>
            <a:r>
              <a:rPr lang="en-US" baseline="-25000" dirty="0" smtClean="0">
                <a:solidFill>
                  <a:schemeClr val="tx1"/>
                </a:solidFill>
              </a:rPr>
              <a:t>1</a:t>
            </a:r>
            <a:r>
              <a:rPr lang="en-US" dirty="0" smtClean="0">
                <a:solidFill>
                  <a:schemeClr val="tx1"/>
                </a:solidFill>
              </a:rPr>
              <a:t> a</a:t>
            </a:r>
            <a:r>
              <a:rPr lang="uk-UA" baseline="-25000" dirty="0" smtClean="0">
                <a:solidFill>
                  <a:schemeClr val="tx1"/>
                </a:solidFill>
              </a:rPr>
              <a:t>3</a:t>
            </a:r>
            <a:r>
              <a:rPr lang="en-US" dirty="0" smtClean="0">
                <a:solidFill>
                  <a:schemeClr val="tx1"/>
                </a:solidFill>
              </a:rPr>
              <a:t>&gt;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4064907" y="2834877"/>
            <a:ext cx="5196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+mj-lt"/>
              </a:rPr>
              <a:t>A</a:t>
            </a:r>
            <a:r>
              <a:rPr lang="uk-UA" sz="1400" dirty="0" smtClean="0">
                <a:latin typeface="+mj-lt"/>
              </a:rPr>
              <a:t>3</a:t>
            </a:r>
            <a:r>
              <a:rPr lang="en-US" dirty="0" smtClean="0">
                <a:latin typeface="+mj-lt"/>
              </a:rPr>
              <a:t> </a:t>
            </a:r>
            <a:endParaRPr lang="uk-UA" dirty="0">
              <a:latin typeface="+mj-lt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6643050" y="2754221"/>
            <a:ext cx="10081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 ? a</a:t>
            </a:r>
            <a:r>
              <a:rPr lang="en-US" baseline="-25000" dirty="0" smtClean="0">
                <a:solidFill>
                  <a:schemeClr val="tx1"/>
                </a:solidFill>
              </a:rPr>
              <a:t>3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6184398" y="3103807"/>
            <a:ext cx="3866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+mj-lt"/>
              </a:rPr>
              <a:t>&lt; </a:t>
            </a:r>
            <a:endParaRPr lang="uk-UA" dirty="0">
              <a:latin typeface="+mj-lt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7795178" y="3103807"/>
            <a:ext cx="4223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+mj-lt"/>
              </a:rPr>
              <a:t>&gt;</a:t>
            </a:r>
            <a:r>
              <a:rPr lang="en-US" dirty="0" smtClean="0">
                <a:latin typeface="+mj-lt"/>
              </a:rPr>
              <a:t> </a:t>
            </a:r>
            <a:endParaRPr lang="uk-UA" dirty="0">
              <a:latin typeface="+mj-lt"/>
            </a:endParaRPr>
          </a:p>
        </p:txBody>
      </p:sp>
      <p:cxnSp>
        <p:nvCxnSpPr>
          <p:cNvPr id="70" name="Прямая со стрелкой 69"/>
          <p:cNvCxnSpPr/>
          <p:nvPr/>
        </p:nvCxnSpPr>
        <p:spPr>
          <a:xfrm flipH="1">
            <a:off x="6355018" y="3257115"/>
            <a:ext cx="288032" cy="288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>
            <a:off x="7655992" y="3257115"/>
            <a:ext cx="288032" cy="288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Прямоугольник 71"/>
          <p:cNvSpPr/>
          <p:nvPr/>
        </p:nvSpPr>
        <p:spPr>
          <a:xfrm>
            <a:off x="5302540" y="3558473"/>
            <a:ext cx="1368152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&lt;a</a:t>
            </a:r>
            <a:r>
              <a:rPr lang="uk-UA" baseline="-25000" dirty="0" smtClean="0">
                <a:solidFill>
                  <a:schemeClr val="tx1"/>
                </a:solidFill>
              </a:rPr>
              <a:t>2</a:t>
            </a:r>
            <a:r>
              <a:rPr lang="en-US" baseline="-25000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a</a:t>
            </a:r>
            <a:r>
              <a:rPr lang="uk-UA" baseline="-25000" dirty="0" smtClean="0">
                <a:solidFill>
                  <a:schemeClr val="tx1"/>
                </a:solidFill>
              </a:rPr>
              <a:t>3</a:t>
            </a:r>
            <a:r>
              <a:rPr lang="en-US" dirty="0" smtClean="0">
                <a:solidFill>
                  <a:schemeClr val="tx1"/>
                </a:solidFill>
              </a:rPr>
              <a:t> a</a:t>
            </a:r>
            <a:r>
              <a:rPr lang="uk-UA" baseline="-25000" dirty="0" smtClean="0">
                <a:solidFill>
                  <a:schemeClr val="tx1"/>
                </a:solidFill>
              </a:rPr>
              <a:t>1</a:t>
            </a:r>
            <a:r>
              <a:rPr lang="en-US" dirty="0" smtClean="0">
                <a:solidFill>
                  <a:schemeClr val="tx1"/>
                </a:solidFill>
              </a:rPr>
              <a:t>&gt;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4798484" y="3625835"/>
            <a:ext cx="5196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+mj-lt"/>
              </a:rPr>
              <a:t>A</a:t>
            </a:r>
            <a:r>
              <a:rPr lang="uk-UA" sz="1400" dirty="0" smtClean="0">
                <a:latin typeface="+mj-lt"/>
              </a:rPr>
              <a:t>4</a:t>
            </a:r>
            <a:r>
              <a:rPr lang="en-US" dirty="0" smtClean="0">
                <a:latin typeface="+mj-lt"/>
              </a:rPr>
              <a:t> </a:t>
            </a:r>
            <a:endParaRPr lang="uk-UA" dirty="0">
              <a:latin typeface="+mj-lt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7174748" y="3558473"/>
            <a:ext cx="1368152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&lt;a</a:t>
            </a:r>
            <a:r>
              <a:rPr lang="uk-UA" baseline="-25000" dirty="0" smtClean="0">
                <a:solidFill>
                  <a:schemeClr val="tx1"/>
                </a:solidFill>
              </a:rPr>
              <a:t>3</a:t>
            </a:r>
            <a:r>
              <a:rPr lang="en-US" baseline="-25000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a</a:t>
            </a:r>
            <a:r>
              <a:rPr lang="uk-UA" baseline="-25000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 a</a:t>
            </a:r>
            <a:r>
              <a:rPr lang="uk-UA" baseline="-25000" dirty="0" smtClean="0">
                <a:solidFill>
                  <a:schemeClr val="tx1"/>
                </a:solidFill>
              </a:rPr>
              <a:t>1</a:t>
            </a:r>
            <a:r>
              <a:rPr lang="en-US" dirty="0" smtClean="0">
                <a:solidFill>
                  <a:schemeClr val="tx1"/>
                </a:solidFill>
              </a:rPr>
              <a:t>&gt;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6670692" y="3625835"/>
            <a:ext cx="5196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+mj-lt"/>
              </a:rPr>
              <a:t>A</a:t>
            </a:r>
            <a:r>
              <a:rPr lang="uk-UA" sz="1400" dirty="0" smtClean="0">
                <a:latin typeface="+mj-lt"/>
              </a:rPr>
              <a:t>6</a:t>
            </a:r>
            <a:r>
              <a:rPr lang="en-US" dirty="0" smtClean="0">
                <a:latin typeface="+mj-lt"/>
              </a:rPr>
              <a:t> </a:t>
            </a:r>
            <a:endParaRPr lang="uk-UA" dirty="0">
              <a:latin typeface="+mj-lt"/>
            </a:endParaRPr>
          </a:p>
        </p:txBody>
      </p:sp>
      <p:cxnSp>
        <p:nvCxnSpPr>
          <p:cNvPr id="76" name="Прямая со стрелкой 75"/>
          <p:cNvCxnSpPr>
            <a:stCxn id="4" idx="2"/>
          </p:cNvCxnSpPr>
          <p:nvPr/>
        </p:nvCxnSpPr>
        <p:spPr>
          <a:xfrm flipH="1">
            <a:off x="3137470" y="1655945"/>
            <a:ext cx="1372982" cy="27168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/>
          <p:nvPr/>
        </p:nvCxnSpPr>
        <p:spPr>
          <a:xfrm>
            <a:off x="3002129" y="2467144"/>
            <a:ext cx="288032" cy="28803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/>
          <p:nvPr/>
        </p:nvCxnSpPr>
        <p:spPr>
          <a:xfrm flipH="1">
            <a:off x="2741511" y="3271571"/>
            <a:ext cx="288032" cy="28803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Прямоугольник 78"/>
          <p:cNvSpPr/>
          <p:nvPr/>
        </p:nvSpPr>
        <p:spPr>
          <a:xfrm>
            <a:off x="1134080" y="4767535"/>
            <a:ext cx="19912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uk-UA" sz="2400" dirty="0" smtClean="0">
                <a:latin typeface="+mj-lt"/>
              </a:rPr>
              <a:t>А </a:t>
            </a:r>
            <a:r>
              <a:rPr lang="uk-UA" sz="2400" dirty="0">
                <a:latin typeface="+mj-lt"/>
              </a:rPr>
              <a:t>=</a:t>
            </a:r>
            <a:r>
              <a:rPr lang="uk-UA" sz="2400" b="1" dirty="0">
                <a:latin typeface="+mj-lt"/>
              </a:rPr>
              <a:t> </a:t>
            </a:r>
            <a:r>
              <a:rPr lang="en-US" sz="2400" dirty="0" smtClean="0">
                <a:latin typeface="+mj-lt"/>
              </a:rPr>
              <a:t>&lt;</a:t>
            </a:r>
            <a:r>
              <a:rPr lang="uk-UA" sz="2400" dirty="0" smtClean="0">
                <a:latin typeface="+mj-lt"/>
              </a:rPr>
              <a:t>1</a:t>
            </a:r>
            <a:r>
              <a:rPr lang="en-US" sz="2400" dirty="0" smtClean="0">
                <a:latin typeface="+mj-lt"/>
              </a:rPr>
              <a:t>, </a:t>
            </a:r>
            <a:r>
              <a:rPr lang="uk-UA" sz="2400" dirty="0" smtClean="0">
                <a:latin typeface="+mj-lt"/>
              </a:rPr>
              <a:t>3</a:t>
            </a:r>
            <a:r>
              <a:rPr lang="en-US" sz="2400" dirty="0" smtClean="0">
                <a:latin typeface="+mj-lt"/>
              </a:rPr>
              <a:t>, </a:t>
            </a:r>
            <a:r>
              <a:rPr lang="uk-UA" sz="2400" dirty="0" smtClean="0">
                <a:latin typeface="+mj-lt"/>
              </a:rPr>
              <a:t>6</a:t>
            </a:r>
            <a:r>
              <a:rPr lang="en-US" sz="2400" dirty="0" smtClean="0">
                <a:latin typeface="+mj-lt"/>
              </a:rPr>
              <a:t>&gt;</a:t>
            </a:r>
            <a:endParaRPr lang="uk-UA" sz="2400" dirty="0">
              <a:latin typeface="+mj-lt"/>
            </a:endParaRPr>
          </a:p>
        </p:txBody>
      </p:sp>
      <p:cxnSp>
        <p:nvCxnSpPr>
          <p:cNvPr id="10" name="Прямая со стрелкой 9"/>
          <p:cNvCxnSpPr>
            <a:stCxn id="56" idx="2"/>
          </p:cNvCxnSpPr>
          <p:nvPr/>
        </p:nvCxnSpPr>
        <p:spPr>
          <a:xfrm>
            <a:off x="2098184" y="4063571"/>
            <a:ext cx="0" cy="64807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Прямоугольник 80"/>
          <p:cNvSpPr/>
          <p:nvPr/>
        </p:nvSpPr>
        <p:spPr>
          <a:xfrm>
            <a:off x="3497510" y="4615968"/>
            <a:ext cx="504539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i="1" dirty="0" smtClean="0">
                <a:latin typeface="+mj-lt"/>
              </a:rPr>
              <a:t>Висновок: </a:t>
            </a:r>
            <a:r>
              <a:rPr lang="uk-UA" i="1" dirty="0" smtClean="0">
                <a:latin typeface="+mj-lt"/>
              </a:rPr>
              <a:t>будь-який алгоритм сортування має вміти генерувати подібне дерево, де в листках містяться </a:t>
            </a:r>
            <a:r>
              <a:rPr lang="uk-UA" b="1" i="1" dirty="0" smtClean="0">
                <a:latin typeface="+mj-lt"/>
              </a:rPr>
              <a:t>усі можливі комбінації</a:t>
            </a:r>
            <a:r>
              <a:rPr lang="uk-UA" i="1" dirty="0" smtClean="0">
                <a:latin typeface="+mj-lt"/>
              </a:rPr>
              <a:t> </a:t>
            </a:r>
            <a:r>
              <a:rPr lang="uk-UA" b="1" i="1" dirty="0" smtClean="0">
                <a:latin typeface="+mj-lt"/>
              </a:rPr>
              <a:t>розташування елементів</a:t>
            </a:r>
            <a:r>
              <a:rPr lang="uk-UA" i="1" dirty="0" smtClean="0">
                <a:latin typeface="+mj-lt"/>
              </a:rPr>
              <a:t>, </a:t>
            </a:r>
            <a:r>
              <a:rPr lang="uk-UA" b="1" i="1" dirty="0" smtClean="0">
                <a:solidFill>
                  <a:srgbClr val="0070C0"/>
                </a:solidFill>
                <a:latin typeface="+mj-lt"/>
              </a:rPr>
              <a:t>загальна кількість яких становить </a:t>
            </a:r>
            <a:r>
              <a:rPr lang="en-US" b="1" i="1" dirty="0" smtClean="0">
                <a:solidFill>
                  <a:srgbClr val="0070C0"/>
                </a:solidFill>
                <a:latin typeface="+mj-lt"/>
              </a:rPr>
              <a:t>n</a:t>
            </a:r>
            <a:r>
              <a:rPr lang="uk-UA" b="1" i="1" dirty="0" smtClean="0">
                <a:solidFill>
                  <a:srgbClr val="0070C0"/>
                </a:solidFill>
                <a:latin typeface="+mj-lt"/>
              </a:rPr>
              <a:t>(</a:t>
            </a:r>
            <a:r>
              <a:rPr lang="en-US" b="1" i="1" dirty="0" smtClean="0">
                <a:solidFill>
                  <a:srgbClr val="0070C0"/>
                </a:solidFill>
                <a:latin typeface="+mj-lt"/>
              </a:rPr>
              <a:t>!</a:t>
            </a:r>
            <a:r>
              <a:rPr lang="uk-UA" b="1" i="1" dirty="0" smtClean="0">
                <a:solidFill>
                  <a:srgbClr val="0070C0"/>
                </a:solidFill>
                <a:latin typeface="+mj-lt"/>
              </a:rPr>
              <a:t>)</a:t>
            </a:r>
            <a:endParaRPr lang="uk-UA" dirty="0">
              <a:solidFill>
                <a:srgbClr val="0070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41536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  <p:bldP spid="8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922089"/>
            <a:ext cx="48013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uk-UA" sz="2000" dirty="0" smtClean="0">
                <a:latin typeface="+mj-lt"/>
              </a:rPr>
              <a:t>Задача: знайти нижню межу </a:t>
            </a:r>
          </a:p>
          <a:p>
            <a:pPr algn="just"/>
            <a:r>
              <a:rPr lang="uk-UA" sz="2000" dirty="0" smtClean="0">
                <a:latin typeface="+mj-lt"/>
              </a:rPr>
              <a:t>часу роботи алгоритмів сортування</a:t>
            </a:r>
            <a:endParaRPr lang="uk-UA" sz="2000" dirty="0">
              <a:latin typeface="+mj-lt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1403648" y="1798589"/>
            <a:ext cx="7118332" cy="2134467"/>
            <a:chOff x="478004" y="1597438"/>
            <a:chExt cx="8064896" cy="2964271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4006396" y="1597438"/>
              <a:ext cx="1008112" cy="50405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a</a:t>
              </a:r>
              <a:r>
                <a:rPr lang="en-US" sz="1400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1400" dirty="0" smtClean="0">
                  <a:solidFill>
                    <a:schemeClr val="tx1"/>
                  </a:solidFill>
                </a:rPr>
                <a:t> ? </a:t>
              </a:r>
              <a:r>
                <a:rPr lang="en-US" sz="1400" dirty="0">
                  <a:solidFill>
                    <a:schemeClr val="tx1"/>
                  </a:solidFill>
                </a:rPr>
                <a:t>a</a:t>
              </a:r>
              <a:r>
                <a:rPr lang="en-US" sz="1400" baseline="-25000" dirty="0">
                  <a:solidFill>
                    <a:schemeClr val="tx1"/>
                  </a:solidFill>
                </a:rPr>
                <a:t>2</a:t>
              </a:r>
              <a:endParaRPr lang="uk-UA" sz="1400" dirty="0">
                <a:solidFill>
                  <a:schemeClr val="tx1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214308" y="1885469"/>
              <a:ext cx="409748" cy="48928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>
                  <a:latin typeface="+mj-lt"/>
                </a:rPr>
                <a:t>&lt; </a:t>
              </a:r>
              <a:endParaRPr lang="uk-UA" sz="1400" dirty="0">
                <a:latin typeface="+mj-lt"/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5384208" y="1885469"/>
              <a:ext cx="422388" cy="4892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>
                  <a:latin typeface="+mj-lt"/>
                </a:rPr>
                <a:t>&gt;</a:t>
              </a:r>
              <a:r>
                <a:rPr lang="en-US" sz="1400" dirty="0" smtClean="0">
                  <a:latin typeface="+mj-lt"/>
                </a:rPr>
                <a:t> </a:t>
              </a:r>
              <a:endParaRPr lang="uk-UA" sz="1400" dirty="0">
                <a:latin typeface="+mj-lt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 flipH="1">
              <a:off x="2638244" y="2117752"/>
              <a:ext cx="1368152" cy="27177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Прямоугольник 41"/>
            <p:cNvSpPr/>
            <p:nvPr/>
          </p:nvSpPr>
          <p:spPr>
            <a:xfrm>
              <a:off x="2134188" y="2399980"/>
              <a:ext cx="1008112" cy="50405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a</a:t>
              </a:r>
              <a:r>
                <a:rPr lang="en-US" sz="1400" baseline="-25000" dirty="0" smtClean="0">
                  <a:solidFill>
                    <a:schemeClr val="tx1"/>
                  </a:solidFill>
                </a:rPr>
                <a:t>2</a:t>
              </a:r>
              <a:r>
                <a:rPr lang="en-US" sz="1400" dirty="0" smtClean="0">
                  <a:solidFill>
                    <a:schemeClr val="tx1"/>
                  </a:solidFill>
                </a:rPr>
                <a:t> ? a</a:t>
              </a:r>
              <a:r>
                <a:rPr lang="en-US" sz="1400" baseline="-25000" dirty="0" smtClean="0">
                  <a:solidFill>
                    <a:schemeClr val="tx1"/>
                  </a:solidFill>
                </a:rPr>
                <a:t>3</a:t>
              </a:r>
              <a:endParaRPr lang="uk-UA" sz="1400" dirty="0">
                <a:solidFill>
                  <a:schemeClr val="tx1"/>
                </a:solidFill>
              </a:endParaRPr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5852720" y="2398818"/>
              <a:ext cx="1008112" cy="50405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a</a:t>
              </a:r>
              <a:r>
                <a:rPr lang="en-US" sz="1400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1400" dirty="0" smtClean="0">
                  <a:solidFill>
                    <a:schemeClr val="tx1"/>
                  </a:solidFill>
                </a:rPr>
                <a:t> ? a</a:t>
              </a:r>
              <a:r>
                <a:rPr lang="en-US" sz="1400" baseline="-25000" dirty="0" smtClean="0">
                  <a:solidFill>
                    <a:schemeClr val="tx1"/>
                  </a:solidFill>
                </a:rPr>
                <a:t>3</a:t>
              </a:r>
              <a:endParaRPr lang="uk-UA" sz="1400" dirty="0">
                <a:solidFill>
                  <a:schemeClr val="tx1"/>
                </a:solidFill>
              </a:endParaRPr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1675536" y="2749566"/>
              <a:ext cx="409748" cy="48928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>
                  <a:latin typeface="+mj-lt"/>
                </a:rPr>
                <a:t>&lt; </a:t>
              </a:r>
              <a:endParaRPr lang="uk-UA" sz="1400" dirty="0">
                <a:latin typeface="+mj-lt"/>
              </a:endParaRPr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3286316" y="2749566"/>
              <a:ext cx="422388" cy="4892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>
                  <a:latin typeface="+mj-lt"/>
                </a:rPr>
                <a:t>&gt;</a:t>
              </a:r>
              <a:r>
                <a:rPr lang="en-US" sz="1400" dirty="0" smtClean="0">
                  <a:latin typeface="+mj-lt"/>
                </a:rPr>
                <a:t> </a:t>
              </a:r>
              <a:endParaRPr lang="uk-UA" sz="1400" dirty="0">
                <a:latin typeface="+mj-lt"/>
              </a:endParaRPr>
            </a:p>
          </p:txBody>
        </p:sp>
        <p:cxnSp>
          <p:nvCxnSpPr>
            <p:cNvPr id="47" name="Прямая со стрелкой 46"/>
            <p:cNvCxnSpPr/>
            <p:nvPr/>
          </p:nvCxnSpPr>
          <p:spPr>
            <a:xfrm flipH="1">
              <a:off x="1846156" y="2902874"/>
              <a:ext cx="288032" cy="28803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 стрелкой 47"/>
            <p:cNvCxnSpPr/>
            <p:nvPr/>
          </p:nvCxnSpPr>
          <p:spPr>
            <a:xfrm>
              <a:off x="3147130" y="2902874"/>
              <a:ext cx="288032" cy="28803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Прямоугольник 48"/>
            <p:cNvSpPr/>
            <p:nvPr/>
          </p:nvSpPr>
          <p:spPr>
            <a:xfrm>
              <a:off x="982060" y="3202522"/>
              <a:ext cx="1368152" cy="50405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&lt;a</a:t>
              </a:r>
              <a:r>
                <a:rPr lang="en-US" sz="1400" baseline="-25000" dirty="0" smtClean="0">
                  <a:solidFill>
                    <a:schemeClr val="tx1"/>
                  </a:solidFill>
                </a:rPr>
                <a:t>1 </a:t>
              </a:r>
              <a:r>
                <a:rPr lang="en-US" sz="1400" dirty="0" smtClean="0">
                  <a:solidFill>
                    <a:schemeClr val="tx1"/>
                  </a:solidFill>
                </a:rPr>
                <a:t>a</a:t>
              </a:r>
              <a:r>
                <a:rPr lang="en-US" sz="1400" baseline="-25000" dirty="0" smtClean="0">
                  <a:solidFill>
                    <a:schemeClr val="tx1"/>
                  </a:solidFill>
                </a:rPr>
                <a:t>2</a:t>
              </a:r>
              <a:r>
                <a:rPr lang="en-US" sz="1400" dirty="0" smtClean="0">
                  <a:solidFill>
                    <a:schemeClr val="tx1"/>
                  </a:solidFill>
                </a:rPr>
                <a:t> a</a:t>
              </a:r>
              <a:r>
                <a:rPr lang="en-US" sz="1400" baseline="-25000" dirty="0" smtClean="0">
                  <a:solidFill>
                    <a:schemeClr val="tx1"/>
                  </a:solidFill>
                </a:rPr>
                <a:t>3</a:t>
              </a:r>
              <a:r>
                <a:rPr lang="en-US" sz="1400" dirty="0" smtClean="0">
                  <a:solidFill>
                    <a:schemeClr val="tx1"/>
                  </a:solidFill>
                </a:rPr>
                <a:t>&gt;</a:t>
              </a:r>
              <a:endParaRPr lang="uk-UA" sz="1400" dirty="0">
                <a:solidFill>
                  <a:schemeClr val="tx1"/>
                </a:solidFill>
              </a:endParaRPr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478004" y="3269884"/>
              <a:ext cx="532174" cy="48928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 smtClean="0">
                  <a:latin typeface="+mj-lt"/>
                </a:rPr>
                <a:t>A</a:t>
              </a:r>
              <a:r>
                <a:rPr lang="en-US" sz="1100" dirty="0" smtClean="0">
                  <a:latin typeface="+mj-lt"/>
                </a:rPr>
                <a:t>1</a:t>
              </a:r>
              <a:r>
                <a:rPr lang="en-US" sz="1400" dirty="0" smtClean="0">
                  <a:latin typeface="+mj-lt"/>
                </a:rPr>
                <a:t> </a:t>
              </a:r>
              <a:endParaRPr lang="uk-UA" sz="1400" dirty="0">
                <a:latin typeface="+mj-lt"/>
              </a:endParaRPr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2890944" y="3209383"/>
              <a:ext cx="1008112" cy="50405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a</a:t>
              </a:r>
              <a:r>
                <a:rPr lang="en-US" sz="1400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1400" dirty="0" smtClean="0">
                  <a:solidFill>
                    <a:schemeClr val="tx1"/>
                  </a:solidFill>
                </a:rPr>
                <a:t> ? a</a:t>
              </a:r>
              <a:r>
                <a:rPr lang="en-US" sz="1400" baseline="-25000" dirty="0" smtClean="0">
                  <a:solidFill>
                    <a:schemeClr val="tx1"/>
                  </a:solidFill>
                </a:rPr>
                <a:t>3</a:t>
              </a:r>
              <a:endParaRPr lang="uk-UA" sz="1400" dirty="0">
                <a:solidFill>
                  <a:schemeClr val="tx1"/>
                </a:solidFill>
              </a:endParaRPr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2539632" y="3552108"/>
              <a:ext cx="409748" cy="48928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>
                  <a:latin typeface="+mj-lt"/>
                </a:rPr>
                <a:t>&lt; </a:t>
              </a:r>
              <a:endParaRPr lang="uk-UA" sz="1400" dirty="0">
                <a:latin typeface="+mj-lt"/>
              </a:endParaRPr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4006396" y="3552108"/>
              <a:ext cx="422388" cy="4892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>
                  <a:latin typeface="+mj-lt"/>
                </a:rPr>
                <a:t>&gt;</a:t>
              </a:r>
              <a:r>
                <a:rPr lang="en-US" sz="1400" dirty="0" smtClean="0">
                  <a:latin typeface="+mj-lt"/>
                </a:rPr>
                <a:t> </a:t>
              </a:r>
              <a:endParaRPr lang="uk-UA" sz="1400" dirty="0">
                <a:latin typeface="+mj-lt"/>
              </a:endParaRPr>
            </a:p>
          </p:txBody>
        </p:sp>
        <p:cxnSp>
          <p:nvCxnSpPr>
            <p:cNvPr id="54" name="Прямая со стрелкой 53"/>
            <p:cNvCxnSpPr/>
            <p:nvPr/>
          </p:nvCxnSpPr>
          <p:spPr>
            <a:xfrm flipH="1">
              <a:off x="2611231" y="3717120"/>
              <a:ext cx="288032" cy="28803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 стрелкой 54"/>
            <p:cNvCxnSpPr/>
            <p:nvPr/>
          </p:nvCxnSpPr>
          <p:spPr>
            <a:xfrm>
              <a:off x="3867210" y="3705416"/>
              <a:ext cx="288032" cy="28803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Прямоугольник 55"/>
            <p:cNvSpPr/>
            <p:nvPr/>
          </p:nvSpPr>
          <p:spPr>
            <a:xfrm>
              <a:off x="1414108" y="4005064"/>
              <a:ext cx="1368152" cy="50405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&lt;a</a:t>
              </a:r>
              <a:r>
                <a:rPr lang="en-US" sz="1400" baseline="-25000" dirty="0" smtClean="0">
                  <a:solidFill>
                    <a:schemeClr val="tx1"/>
                  </a:solidFill>
                </a:rPr>
                <a:t>1 </a:t>
              </a:r>
              <a:r>
                <a:rPr lang="en-US" sz="1400" dirty="0" smtClean="0">
                  <a:solidFill>
                    <a:schemeClr val="tx1"/>
                  </a:solidFill>
                </a:rPr>
                <a:t>a</a:t>
              </a:r>
              <a:r>
                <a:rPr lang="en-US" sz="1400" baseline="-25000" dirty="0" smtClean="0">
                  <a:solidFill>
                    <a:schemeClr val="tx1"/>
                  </a:solidFill>
                </a:rPr>
                <a:t>3</a:t>
              </a:r>
              <a:r>
                <a:rPr lang="en-US" sz="1400" dirty="0" smtClean="0">
                  <a:solidFill>
                    <a:schemeClr val="tx1"/>
                  </a:solidFill>
                </a:rPr>
                <a:t> a</a:t>
              </a:r>
              <a:r>
                <a:rPr lang="en-US" sz="1400" baseline="-25000" dirty="0" smtClean="0">
                  <a:solidFill>
                    <a:schemeClr val="tx1"/>
                  </a:solidFill>
                </a:rPr>
                <a:t>2</a:t>
              </a:r>
              <a:r>
                <a:rPr lang="en-US" sz="1400" dirty="0" smtClean="0">
                  <a:solidFill>
                    <a:schemeClr val="tx1"/>
                  </a:solidFill>
                </a:rPr>
                <a:t>&gt;</a:t>
              </a:r>
              <a:endParaRPr lang="uk-UA" sz="1400" dirty="0">
                <a:solidFill>
                  <a:schemeClr val="tx1"/>
                </a:solidFill>
              </a:endParaRPr>
            </a:p>
          </p:txBody>
        </p:sp>
        <p:sp>
          <p:nvSpPr>
            <p:cNvPr id="57" name="Прямоугольник 56"/>
            <p:cNvSpPr/>
            <p:nvPr/>
          </p:nvSpPr>
          <p:spPr>
            <a:xfrm>
              <a:off x="910052" y="4072425"/>
              <a:ext cx="532174" cy="48928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 smtClean="0">
                  <a:latin typeface="+mj-lt"/>
                </a:rPr>
                <a:t>A</a:t>
              </a:r>
              <a:r>
                <a:rPr lang="en-US" sz="1100" dirty="0" smtClean="0">
                  <a:latin typeface="+mj-lt"/>
                </a:rPr>
                <a:t>2</a:t>
              </a:r>
              <a:r>
                <a:rPr lang="en-US" sz="1400" dirty="0" smtClean="0">
                  <a:latin typeface="+mj-lt"/>
                </a:rPr>
                <a:t> </a:t>
              </a:r>
              <a:endParaRPr lang="uk-UA" sz="1400" dirty="0">
                <a:latin typeface="+mj-lt"/>
              </a:endParaRPr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3358324" y="4005064"/>
              <a:ext cx="1368152" cy="50405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&lt;a</a:t>
              </a:r>
              <a:r>
                <a:rPr lang="en-US" sz="1400" baseline="-25000" dirty="0" smtClean="0">
                  <a:solidFill>
                    <a:schemeClr val="tx1"/>
                  </a:solidFill>
                </a:rPr>
                <a:t>3 </a:t>
              </a:r>
              <a:r>
                <a:rPr lang="en-US" sz="1400" dirty="0" smtClean="0">
                  <a:solidFill>
                    <a:schemeClr val="tx1"/>
                  </a:solidFill>
                </a:rPr>
                <a:t>a</a:t>
              </a:r>
              <a:r>
                <a:rPr lang="en-US" sz="1400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1400" dirty="0" smtClean="0">
                  <a:solidFill>
                    <a:schemeClr val="tx1"/>
                  </a:solidFill>
                </a:rPr>
                <a:t> a</a:t>
              </a:r>
              <a:r>
                <a:rPr lang="en-US" sz="1400" baseline="-25000" dirty="0" smtClean="0">
                  <a:solidFill>
                    <a:schemeClr val="tx1"/>
                  </a:solidFill>
                </a:rPr>
                <a:t>2</a:t>
              </a:r>
              <a:r>
                <a:rPr lang="en-US" sz="1400" dirty="0" smtClean="0">
                  <a:solidFill>
                    <a:schemeClr val="tx1"/>
                  </a:solidFill>
                </a:rPr>
                <a:t>&gt;</a:t>
              </a:r>
              <a:endParaRPr lang="uk-UA" sz="1400" dirty="0">
                <a:solidFill>
                  <a:schemeClr val="tx1"/>
                </a:solidFill>
              </a:endParaRPr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2854267" y="4072428"/>
              <a:ext cx="532174" cy="48928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 smtClean="0">
                  <a:latin typeface="+mj-lt"/>
                </a:rPr>
                <a:t>A</a:t>
              </a:r>
              <a:r>
                <a:rPr lang="en-US" sz="1100" dirty="0" smtClean="0">
                  <a:latin typeface="+mj-lt"/>
                </a:rPr>
                <a:t>5</a:t>
              </a:r>
              <a:r>
                <a:rPr lang="en-US" sz="1400" dirty="0" smtClean="0">
                  <a:latin typeface="+mj-lt"/>
                </a:rPr>
                <a:t> </a:t>
              </a:r>
              <a:endParaRPr lang="uk-UA" sz="1400" dirty="0">
                <a:latin typeface="+mj-lt"/>
              </a:endParaRPr>
            </a:p>
          </p:txBody>
        </p:sp>
        <p:cxnSp>
          <p:nvCxnSpPr>
            <p:cNvPr id="60" name="Прямая со стрелкой 59"/>
            <p:cNvCxnSpPr/>
            <p:nvPr/>
          </p:nvCxnSpPr>
          <p:spPr>
            <a:xfrm>
              <a:off x="5014508" y="2117752"/>
              <a:ext cx="1368152" cy="27177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Прямоугольник 60"/>
            <p:cNvSpPr/>
            <p:nvPr/>
          </p:nvSpPr>
          <p:spPr>
            <a:xfrm>
              <a:off x="5419952" y="2742643"/>
              <a:ext cx="409748" cy="48928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>
                  <a:latin typeface="+mj-lt"/>
                </a:rPr>
                <a:t>&lt; </a:t>
              </a:r>
              <a:endParaRPr lang="uk-UA" sz="1400" dirty="0">
                <a:latin typeface="+mj-lt"/>
              </a:endParaRPr>
            </a:p>
          </p:txBody>
        </p:sp>
        <p:sp>
          <p:nvSpPr>
            <p:cNvPr id="62" name="Прямоугольник 61"/>
            <p:cNvSpPr/>
            <p:nvPr/>
          </p:nvSpPr>
          <p:spPr>
            <a:xfrm>
              <a:off x="6976673" y="2742643"/>
              <a:ext cx="422388" cy="4892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>
                  <a:latin typeface="+mj-lt"/>
                </a:rPr>
                <a:t>&gt;</a:t>
              </a:r>
              <a:r>
                <a:rPr lang="en-US" sz="1400" dirty="0" smtClean="0">
                  <a:latin typeface="+mj-lt"/>
                </a:rPr>
                <a:t> </a:t>
              </a:r>
              <a:endParaRPr lang="uk-UA" sz="1400" dirty="0">
                <a:latin typeface="+mj-lt"/>
              </a:endParaRPr>
            </a:p>
          </p:txBody>
        </p:sp>
        <p:cxnSp>
          <p:nvCxnSpPr>
            <p:cNvPr id="63" name="Прямая со стрелкой 62"/>
            <p:cNvCxnSpPr/>
            <p:nvPr/>
          </p:nvCxnSpPr>
          <p:spPr>
            <a:xfrm flipH="1">
              <a:off x="5564688" y="2895908"/>
              <a:ext cx="288032" cy="28803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Прямая со стрелкой 63"/>
            <p:cNvCxnSpPr/>
            <p:nvPr/>
          </p:nvCxnSpPr>
          <p:spPr>
            <a:xfrm>
              <a:off x="6860832" y="2902874"/>
              <a:ext cx="288032" cy="28803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Прямоугольник 64"/>
            <p:cNvSpPr/>
            <p:nvPr/>
          </p:nvSpPr>
          <p:spPr>
            <a:xfrm>
              <a:off x="4568963" y="3213064"/>
              <a:ext cx="1368152" cy="50405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&lt;a</a:t>
              </a:r>
              <a:r>
                <a:rPr lang="uk-UA" sz="1400" baseline="-25000" dirty="0" smtClean="0">
                  <a:solidFill>
                    <a:schemeClr val="tx1"/>
                  </a:solidFill>
                </a:rPr>
                <a:t>2</a:t>
              </a:r>
              <a:r>
                <a:rPr lang="en-US" sz="1400" baseline="-25000" dirty="0" smtClean="0">
                  <a:solidFill>
                    <a:schemeClr val="tx1"/>
                  </a:solidFill>
                </a:rPr>
                <a:t> </a:t>
              </a:r>
              <a:r>
                <a:rPr lang="en-US" sz="1400" dirty="0" smtClean="0">
                  <a:solidFill>
                    <a:schemeClr val="tx1"/>
                  </a:solidFill>
                </a:rPr>
                <a:t>a</a:t>
              </a:r>
              <a:r>
                <a:rPr lang="en-US" sz="1400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1400" dirty="0" smtClean="0">
                  <a:solidFill>
                    <a:schemeClr val="tx1"/>
                  </a:solidFill>
                </a:rPr>
                <a:t> a</a:t>
              </a:r>
              <a:r>
                <a:rPr lang="uk-UA" sz="1400" baseline="-25000" dirty="0" smtClean="0">
                  <a:solidFill>
                    <a:schemeClr val="tx1"/>
                  </a:solidFill>
                </a:rPr>
                <a:t>3</a:t>
              </a:r>
              <a:r>
                <a:rPr lang="en-US" sz="1400" dirty="0" smtClean="0">
                  <a:solidFill>
                    <a:schemeClr val="tx1"/>
                  </a:solidFill>
                </a:rPr>
                <a:t>&gt;</a:t>
              </a:r>
              <a:endParaRPr lang="uk-UA" sz="1400" dirty="0">
                <a:solidFill>
                  <a:schemeClr val="tx1"/>
                </a:solidFill>
              </a:endParaRPr>
            </a:p>
          </p:txBody>
        </p:sp>
        <p:sp>
          <p:nvSpPr>
            <p:cNvPr id="66" name="Прямоугольник 65"/>
            <p:cNvSpPr/>
            <p:nvPr/>
          </p:nvSpPr>
          <p:spPr>
            <a:xfrm>
              <a:off x="4064907" y="3280427"/>
              <a:ext cx="532174" cy="48928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 smtClean="0">
                  <a:latin typeface="+mj-lt"/>
                </a:rPr>
                <a:t>A</a:t>
              </a:r>
              <a:r>
                <a:rPr lang="uk-UA" sz="1100" dirty="0" smtClean="0">
                  <a:latin typeface="+mj-lt"/>
                </a:rPr>
                <a:t>3</a:t>
              </a:r>
              <a:r>
                <a:rPr lang="en-US" sz="1400" dirty="0" smtClean="0">
                  <a:latin typeface="+mj-lt"/>
                </a:rPr>
                <a:t> </a:t>
              </a:r>
              <a:endParaRPr lang="uk-UA" sz="1400" dirty="0">
                <a:latin typeface="+mj-lt"/>
              </a:endParaRPr>
            </a:p>
          </p:txBody>
        </p:sp>
        <p:sp>
          <p:nvSpPr>
            <p:cNvPr id="67" name="Прямоугольник 66"/>
            <p:cNvSpPr/>
            <p:nvPr/>
          </p:nvSpPr>
          <p:spPr>
            <a:xfrm>
              <a:off x="6643050" y="3199770"/>
              <a:ext cx="1008112" cy="504056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a</a:t>
              </a:r>
              <a:r>
                <a:rPr lang="en-US" sz="1400" baseline="-25000" dirty="0" smtClean="0">
                  <a:solidFill>
                    <a:schemeClr val="tx1"/>
                  </a:solidFill>
                </a:rPr>
                <a:t>2</a:t>
              </a:r>
              <a:r>
                <a:rPr lang="en-US" sz="1400" dirty="0" smtClean="0">
                  <a:solidFill>
                    <a:schemeClr val="tx1"/>
                  </a:solidFill>
                </a:rPr>
                <a:t> ? a</a:t>
              </a:r>
              <a:r>
                <a:rPr lang="en-US" sz="1400" baseline="-25000" dirty="0" smtClean="0">
                  <a:solidFill>
                    <a:schemeClr val="tx1"/>
                  </a:solidFill>
                </a:rPr>
                <a:t>3</a:t>
              </a:r>
              <a:endParaRPr lang="uk-UA" sz="1400" dirty="0">
                <a:solidFill>
                  <a:schemeClr val="tx1"/>
                </a:solidFill>
              </a:endParaRPr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6184398" y="3549356"/>
              <a:ext cx="409748" cy="48928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>
                  <a:latin typeface="+mj-lt"/>
                </a:rPr>
                <a:t>&lt; </a:t>
              </a:r>
              <a:endParaRPr lang="uk-UA" sz="1400" dirty="0">
                <a:latin typeface="+mj-lt"/>
              </a:endParaRPr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7795178" y="3549356"/>
              <a:ext cx="422388" cy="4892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>
                  <a:latin typeface="+mj-lt"/>
                </a:rPr>
                <a:t>&gt;</a:t>
              </a:r>
              <a:r>
                <a:rPr lang="en-US" sz="1400" dirty="0" smtClean="0">
                  <a:latin typeface="+mj-lt"/>
                </a:rPr>
                <a:t> </a:t>
              </a:r>
              <a:endParaRPr lang="uk-UA" sz="1400" dirty="0">
                <a:latin typeface="+mj-lt"/>
              </a:endParaRPr>
            </a:p>
          </p:txBody>
        </p:sp>
        <p:cxnSp>
          <p:nvCxnSpPr>
            <p:cNvPr id="70" name="Прямая со стрелкой 69"/>
            <p:cNvCxnSpPr/>
            <p:nvPr/>
          </p:nvCxnSpPr>
          <p:spPr>
            <a:xfrm flipH="1">
              <a:off x="6355018" y="3702664"/>
              <a:ext cx="288032" cy="28803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Прямая со стрелкой 70"/>
            <p:cNvCxnSpPr/>
            <p:nvPr/>
          </p:nvCxnSpPr>
          <p:spPr>
            <a:xfrm>
              <a:off x="7655992" y="3702664"/>
              <a:ext cx="288032" cy="28803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Прямоугольник 71"/>
            <p:cNvSpPr/>
            <p:nvPr/>
          </p:nvSpPr>
          <p:spPr>
            <a:xfrm>
              <a:off x="5302540" y="4004022"/>
              <a:ext cx="1368152" cy="50405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&lt;a</a:t>
              </a:r>
              <a:r>
                <a:rPr lang="uk-UA" sz="1400" baseline="-25000" dirty="0" smtClean="0">
                  <a:solidFill>
                    <a:schemeClr val="tx1"/>
                  </a:solidFill>
                </a:rPr>
                <a:t>2</a:t>
              </a:r>
              <a:r>
                <a:rPr lang="en-US" sz="1400" baseline="-25000" dirty="0" smtClean="0">
                  <a:solidFill>
                    <a:schemeClr val="tx1"/>
                  </a:solidFill>
                </a:rPr>
                <a:t> </a:t>
              </a:r>
              <a:r>
                <a:rPr lang="en-US" sz="1400" dirty="0" smtClean="0">
                  <a:solidFill>
                    <a:schemeClr val="tx1"/>
                  </a:solidFill>
                </a:rPr>
                <a:t>a</a:t>
              </a:r>
              <a:r>
                <a:rPr lang="uk-UA" sz="1400" baseline="-25000" dirty="0" smtClean="0">
                  <a:solidFill>
                    <a:schemeClr val="tx1"/>
                  </a:solidFill>
                </a:rPr>
                <a:t>3</a:t>
              </a:r>
              <a:r>
                <a:rPr lang="en-US" sz="1400" dirty="0" smtClean="0">
                  <a:solidFill>
                    <a:schemeClr val="tx1"/>
                  </a:solidFill>
                </a:rPr>
                <a:t> a</a:t>
              </a:r>
              <a:r>
                <a:rPr lang="uk-UA" sz="1400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1400" dirty="0" smtClean="0">
                  <a:solidFill>
                    <a:schemeClr val="tx1"/>
                  </a:solidFill>
                </a:rPr>
                <a:t>&gt;</a:t>
              </a:r>
              <a:endParaRPr lang="uk-UA" sz="1400" dirty="0">
                <a:solidFill>
                  <a:schemeClr val="tx1"/>
                </a:solidFill>
              </a:endParaRPr>
            </a:p>
          </p:txBody>
        </p:sp>
        <p:sp>
          <p:nvSpPr>
            <p:cNvPr id="73" name="Прямоугольник 72"/>
            <p:cNvSpPr/>
            <p:nvPr/>
          </p:nvSpPr>
          <p:spPr>
            <a:xfrm>
              <a:off x="4798485" y="4071385"/>
              <a:ext cx="532174" cy="48928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 smtClean="0">
                  <a:latin typeface="+mj-lt"/>
                </a:rPr>
                <a:t>A</a:t>
              </a:r>
              <a:r>
                <a:rPr lang="uk-UA" sz="1100" dirty="0" smtClean="0">
                  <a:latin typeface="+mj-lt"/>
                </a:rPr>
                <a:t>4</a:t>
              </a:r>
              <a:r>
                <a:rPr lang="en-US" sz="1400" dirty="0" smtClean="0">
                  <a:latin typeface="+mj-lt"/>
                </a:rPr>
                <a:t> </a:t>
              </a:r>
              <a:endParaRPr lang="uk-UA" sz="1400" dirty="0">
                <a:latin typeface="+mj-lt"/>
              </a:endParaRPr>
            </a:p>
          </p:txBody>
        </p:sp>
        <p:sp>
          <p:nvSpPr>
            <p:cNvPr id="74" name="Прямоугольник 73"/>
            <p:cNvSpPr/>
            <p:nvPr/>
          </p:nvSpPr>
          <p:spPr>
            <a:xfrm>
              <a:off x="7174748" y="4004022"/>
              <a:ext cx="1368152" cy="50405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chemeClr val="tx1"/>
                  </a:solidFill>
                </a:rPr>
                <a:t>&lt;a</a:t>
              </a:r>
              <a:r>
                <a:rPr lang="uk-UA" sz="1400" baseline="-25000" dirty="0" smtClean="0">
                  <a:solidFill>
                    <a:schemeClr val="tx1"/>
                  </a:solidFill>
                </a:rPr>
                <a:t>3</a:t>
              </a:r>
              <a:r>
                <a:rPr lang="en-US" sz="1400" baseline="-25000" dirty="0" smtClean="0">
                  <a:solidFill>
                    <a:schemeClr val="tx1"/>
                  </a:solidFill>
                </a:rPr>
                <a:t> </a:t>
              </a:r>
              <a:r>
                <a:rPr lang="en-US" sz="1400" dirty="0" smtClean="0">
                  <a:solidFill>
                    <a:schemeClr val="tx1"/>
                  </a:solidFill>
                </a:rPr>
                <a:t>a</a:t>
              </a:r>
              <a:r>
                <a:rPr lang="uk-UA" sz="1400" baseline="-25000" dirty="0" smtClean="0">
                  <a:solidFill>
                    <a:schemeClr val="tx1"/>
                  </a:solidFill>
                </a:rPr>
                <a:t>2</a:t>
              </a:r>
              <a:r>
                <a:rPr lang="en-US" sz="1400" dirty="0" smtClean="0">
                  <a:solidFill>
                    <a:schemeClr val="tx1"/>
                  </a:solidFill>
                </a:rPr>
                <a:t> a</a:t>
              </a:r>
              <a:r>
                <a:rPr lang="uk-UA" sz="1400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sz="1400" dirty="0" smtClean="0">
                  <a:solidFill>
                    <a:schemeClr val="tx1"/>
                  </a:solidFill>
                </a:rPr>
                <a:t>&gt;</a:t>
              </a:r>
              <a:endParaRPr lang="uk-UA" sz="1400" dirty="0">
                <a:solidFill>
                  <a:schemeClr val="tx1"/>
                </a:solidFill>
              </a:endParaRPr>
            </a:p>
          </p:txBody>
        </p:sp>
        <p:sp>
          <p:nvSpPr>
            <p:cNvPr id="75" name="Прямоугольник 74"/>
            <p:cNvSpPr/>
            <p:nvPr/>
          </p:nvSpPr>
          <p:spPr>
            <a:xfrm>
              <a:off x="6670692" y="4071385"/>
              <a:ext cx="532174" cy="48928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 smtClean="0">
                  <a:latin typeface="+mj-lt"/>
                </a:rPr>
                <a:t>A</a:t>
              </a:r>
              <a:r>
                <a:rPr lang="uk-UA" sz="1100" dirty="0" smtClean="0">
                  <a:latin typeface="+mj-lt"/>
                </a:rPr>
                <a:t>6</a:t>
              </a:r>
              <a:r>
                <a:rPr lang="en-US" sz="1400" dirty="0" smtClean="0">
                  <a:latin typeface="+mj-lt"/>
                </a:rPr>
                <a:t> </a:t>
              </a:r>
              <a:endParaRPr lang="uk-UA" sz="1400" dirty="0">
                <a:latin typeface="+mj-lt"/>
              </a:endParaRPr>
            </a:p>
          </p:txBody>
        </p:sp>
      </p:grpSp>
      <p:sp>
        <p:nvSpPr>
          <p:cNvPr id="80" name="Прямоугольник 79"/>
          <p:cNvSpPr/>
          <p:nvPr/>
        </p:nvSpPr>
        <p:spPr>
          <a:xfrm>
            <a:off x="4885677" y="-56420"/>
            <a:ext cx="3065262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1900" b="1" dirty="0" smtClean="0">
                <a:solidFill>
                  <a:schemeClr val="lt1"/>
                </a:solidFill>
                <a:latin typeface="+mn-lt"/>
              </a:rPr>
              <a:t>Нижня оцінка </a:t>
            </a:r>
          </a:p>
          <a:p>
            <a:pPr algn="ctr"/>
            <a:r>
              <a:rPr lang="uk-UA" sz="1900" b="1" dirty="0" smtClean="0">
                <a:solidFill>
                  <a:schemeClr val="lt1"/>
                </a:solidFill>
                <a:latin typeface="+mn-lt"/>
              </a:rPr>
              <a:t>алгоритмів сортування</a:t>
            </a:r>
            <a:endParaRPr lang="uk-UA" sz="19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672723" y="4149080"/>
            <a:ext cx="793172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+mj-lt"/>
              </a:rPr>
              <a:t>Чому дорівнює висота дерева? </a:t>
            </a:r>
          </a:p>
          <a:p>
            <a:pPr algn="just"/>
            <a:r>
              <a:rPr lang="uk-UA" sz="2000" dirty="0" smtClean="0">
                <a:solidFill>
                  <a:srgbClr val="FF0000"/>
                </a:solidFill>
                <a:latin typeface="+mj-lt"/>
              </a:rPr>
              <a:t>Для чого знати висоту?</a:t>
            </a:r>
          </a:p>
          <a:p>
            <a:pPr algn="just"/>
            <a:r>
              <a:rPr lang="uk-UA" sz="2000" dirty="0" smtClean="0">
                <a:solidFill>
                  <a:srgbClr val="0070C0"/>
                </a:solidFill>
                <a:latin typeface="+mj-lt"/>
              </a:rPr>
              <a:t>Оцінка висоти надає можливість оцінити мінімальну </a:t>
            </a:r>
          </a:p>
          <a:p>
            <a:pPr algn="just"/>
            <a:r>
              <a:rPr lang="uk-UA" sz="2000" dirty="0" smtClean="0">
                <a:solidFill>
                  <a:srgbClr val="0070C0"/>
                </a:solidFill>
                <a:latin typeface="+mj-lt"/>
              </a:rPr>
              <a:t>кількість порівнянь для найгіршого випадку (найбільш </a:t>
            </a:r>
          </a:p>
          <a:p>
            <a:r>
              <a:rPr lang="uk-UA" sz="2000" dirty="0" smtClean="0">
                <a:solidFill>
                  <a:srgbClr val="0070C0"/>
                </a:solidFill>
                <a:latin typeface="+mj-lt"/>
              </a:rPr>
              <a:t>невідсортованого масиву) </a:t>
            </a:r>
            <a:r>
              <a:rPr lang="uk-UA" sz="2000" i="1" dirty="0" smtClean="0">
                <a:latin typeface="+mj-lt"/>
              </a:rPr>
              <a:t>!!! Лише тих масивів, що засновані на попарному порівнянні !!!</a:t>
            </a:r>
            <a:endParaRPr lang="uk-UA" sz="20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83796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ін">
  <a:themeElements>
    <a:clrScheme name="Синий и зеленый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Ості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і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7883</TotalTime>
  <Words>2717</Words>
  <Application>Microsoft Office PowerPoint</Application>
  <PresentationFormat>Экран (4:3)</PresentationFormat>
  <Paragraphs>668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6" baseType="lpstr">
      <vt:lpstr>Calibri</vt:lpstr>
      <vt:lpstr>Century Gothic</vt:lpstr>
      <vt:lpstr>Consolas</vt:lpstr>
      <vt:lpstr>Tahoma</vt:lpstr>
      <vt:lpstr>Wingdings 2</vt:lpstr>
      <vt:lpstr>Остін</vt:lpstr>
      <vt:lpstr>ОСНОВИ ПРОГРАМУВАННЯ ТА АЛГОРИТМІЗАЦІЯ</vt:lpstr>
      <vt:lpstr>ПЛАН ЛЕКЦІЇ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Предмет: ІНФОРМАТИКА ТА КОМП’ЮТЕРНА ТЕХНІКА</dc:title>
  <dc:creator>Тарас</dc:creator>
  <cp:lastModifiedBy>парт</cp:lastModifiedBy>
  <cp:revision>359</cp:revision>
  <dcterms:created xsi:type="dcterms:W3CDTF">2004-09-01T17:24:47Z</dcterms:created>
  <dcterms:modified xsi:type="dcterms:W3CDTF">2018-03-12T09:24:55Z</dcterms:modified>
</cp:coreProperties>
</file>