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7" r:id="rId1"/>
  </p:sldMasterIdLst>
  <p:notesMasterIdLst>
    <p:notesMasterId r:id="rId25"/>
  </p:notesMasterIdLst>
  <p:sldIdLst>
    <p:sldId id="256" r:id="rId2"/>
    <p:sldId id="272" r:id="rId3"/>
    <p:sldId id="293" r:id="rId4"/>
    <p:sldId id="294" r:id="rId5"/>
    <p:sldId id="295" r:id="rId6"/>
    <p:sldId id="296" r:id="rId7"/>
    <p:sldId id="298" r:id="rId8"/>
    <p:sldId id="297" r:id="rId9"/>
    <p:sldId id="299" r:id="rId10"/>
    <p:sldId id="300" r:id="rId11"/>
    <p:sldId id="301" r:id="rId12"/>
    <p:sldId id="312" r:id="rId13"/>
    <p:sldId id="302" r:id="rId14"/>
    <p:sldId id="313" r:id="rId15"/>
    <p:sldId id="303" r:id="rId16"/>
    <p:sldId id="304" r:id="rId17"/>
    <p:sldId id="305" r:id="rId18"/>
    <p:sldId id="307" r:id="rId19"/>
    <p:sldId id="308" r:id="rId20"/>
    <p:sldId id="309" r:id="rId21"/>
    <p:sldId id="310" r:id="rId22"/>
    <p:sldId id="311" r:id="rId23"/>
    <p:sldId id="30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88" autoAdjust="0"/>
    <p:restoredTop sz="94690" autoAdjust="0"/>
  </p:normalViewPr>
  <p:slideViewPr>
    <p:cSldViewPr>
      <p:cViewPr varScale="1">
        <p:scale>
          <a:sx n="76" d="100"/>
          <a:sy n="76" d="100"/>
        </p:scale>
        <p:origin x="-10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BCB7-1FF5-49D1-8E92-276871A6C854}" type="datetimeFigureOut">
              <a:rPr lang="uk-UA" smtClean="0"/>
              <a:pPr/>
              <a:t>02.11.2021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1F418-3CB0-488D-BAD2-3E9D3850F47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1F418-3CB0-488D-BAD2-3E9D3850F470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uk-UA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uk-UA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3B39-A707-47FB-9155-FDBA4D0CEA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0896-4760-4C4B-9276-DCCCECEFBD5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F82D-EF4E-43EF-BA3C-57187CDE36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1D96-E23D-44C8-AFB2-DA02E14C26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0882-5D48-453C-84E5-E778487540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DE4B-21AD-4677-8CE6-0CF5DD2D68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25AF-02F6-488E-AD5A-1D7E1ED44A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A6CA7-6BFA-45D2-AAC1-CA65CC9A5BE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76CCF-1355-401E-8571-2B3DF48578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1F90A-552A-48E9-8AFA-FB740107F4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22E24-6FAC-4682-A73E-1F1860FFB6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uk-UA" smtClean="0"/>
              <a:t>сканери вразливості веб-сервера</a:t>
            </a:r>
            <a:endParaRPr lang="uk-UA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8FE73A7-4BEE-4AC4-96CF-92F90AB3E7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wasp.org/www-project-za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zaproxy.org/zap-in-te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-digital-scanner/w9sca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achni-scanner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achni-scanner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able.com/products/tenable-i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unetix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tick.com/ru/top-7-instrumentov-dlya-poiska-uyazvimostej-v-logike-po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nstalker.com/products/" TargetMode="External"/><Relationship Id="rId13" Type="http://schemas.openxmlformats.org/officeDocument/2006/relationships/hyperlink" Target="http://www.milescan.com/hk/" TargetMode="External"/><Relationship Id="rId18" Type="http://schemas.openxmlformats.org/officeDocument/2006/relationships/hyperlink" Target="http://www.websecurify.com/" TargetMode="External"/><Relationship Id="rId26" Type="http://schemas.openxmlformats.org/officeDocument/2006/relationships/hyperlink" Target="https://www.isecpartners.com/SecurityQAToolbar.html" TargetMode="External"/><Relationship Id="rId39" Type="http://schemas.openxmlformats.org/officeDocument/2006/relationships/hyperlink" Target="http://www.german-websecurity.com/en/products/webscanservice/" TargetMode="External"/><Relationship Id="rId3" Type="http://schemas.openxmlformats.org/officeDocument/2006/relationships/hyperlink" Target="http://projects.webappsec.org/w/page/13246988/Web%20Application%20Security%20Scanner%20List" TargetMode="External"/><Relationship Id="rId21" Type="http://schemas.openxmlformats.org/officeDocument/2006/relationships/hyperlink" Target="http://grendel-scan.com/" TargetMode="External"/><Relationship Id="rId34" Type="http://schemas.openxmlformats.org/officeDocument/2006/relationships/hyperlink" Target="http://www.cenzic.com/products/saas/ctsARC/" TargetMode="External"/><Relationship Id="rId7" Type="http://schemas.openxmlformats.org/officeDocument/2006/relationships/hyperlink" Target="http://www.cenzic.com/products/software/overview/" TargetMode="External"/><Relationship Id="rId12" Type="http://schemas.openxmlformats.org/officeDocument/2006/relationships/hyperlink" Target="http://www.ntobjectives.com/products/ntospider.php" TargetMode="External"/><Relationship Id="rId17" Type="http://schemas.openxmlformats.org/officeDocument/2006/relationships/hyperlink" Target="http://www.parasoft.com/jsp/solutions/soa_solution.jsp?itemId=319" TargetMode="External"/><Relationship Id="rId25" Type="http://schemas.openxmlformats.org/officeDocument/2006/relationships/hyperlink" Target="http://www.powerfuzzer.com/" TargetMode="External"/><Relationship Id="rId33" Type="http://schemas.openxmlformats.org/officeDocument/2006/relationships/hyperlink" Target="http://www-01.ibm.com/software/awdtools/appscan/ondemand/" TargetMode="External"/><Relationship Id="rId38" Type="http://schemas.openxmlformats.org/officeDocument/2006/relationships/hyperlink" Target="http://www.vupen.com/english/services/wass-index.php" TargetMode="External"/><Relationship Id="rId2" Type="http://schemas.openxmlformats.org/officeDocument/2006/relationships/notesSlide" Target="../notesSlides/notesSlide21.xml"/><Relationship Id="rId16" Type="http://schemas.openxmlformats.org/officeDocument/2006/relationships/hyperlink" Target="https://h10078.www1.hp.com/cda/hpms/display/main/hpms_content.jsp?zn=bto&amp;cp=1-11-201-200%5e9570_4000_100__" TargetMode="External"/><Relationship Id="rId20" Type="http://schemas.openxmlformats.org/officeDocument/2006/relationships/hyperlink" Target="http://rgaucher.info/beta/grabber/" TargetMode="External"/><Relationship Id="rId29" Type="http://schemas.openxmlformats.org/officeDocument/2006/relationships/hyperlink" Target="http://wapiti.sourceforge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swigger.net/suite/pro.html" TargetMode="External"/><Relationship Id="rId11" Type="http://schemas.openxmlformats.org/officeDocument/2006/relationships/hyperlink" Target="http://www.rapid7.com/products/" TargetMode="External"/><Relationship Id="rId24" Type="http://schemas.openxmlformats.org/officeDocument/2006/relationships/hyperlink" Target="http://code.google.com/p/zaproxy/" TargetMode="External"/><Relationship Id="rId32" Type="http://schemas.openxmlformats.org/officeDocument/2006/relationships/hyperlink" Target="http://www.zerodayscan.com/" TargetMode="External"/><Relationship Id="rId37" Type="http://schemas.openxmlformats.org/officeDocument/2006/relationships/hyperlink" Target="http://www.veracode.com/solutions/web-application-security-dynamic-testing.html" TargetMode="External"/><Relationship Id="rId5" Type="http://schemas.openxmlformats.org/officeDocument/2006/relationships/hyperlink" Target="http://www-01.ibm.com/software/awdtools/appscan/" TargetMode="External"/><Relationship Id="rId15" Type="http://schemas.openxmlformats.org/officeDocument/2006/relationships/hyperlink" Target="http://www.ncircle.com/index.php?s=products_webapp360" TargetMode="External"/><Relationship Id="rId23" Type="http://schemas.openxmlformats.org/officeDocument/2006/relationships/hyperlink" Target="http://code.google.com/p/andiparos/" TargetMode="External"/><Relationship Id="rId28" Type="http://schemas.openxmlformats.org/officeDocument/2006/relationships/hyperlink" Target="http://w3af.sourceforge.net/" TargetMode="External"/><Relationship Id="rId36" Type="http://schemas.openxmlformats.org/officeDocument/2006/relationships/hyperlink" Target="http://whitehatsec.com/home/services/services.html" TargetMode="External"/><Relationship Id="rId10" Type="http://schemas.openxmlformats.org/officeDocument/2006/relationships/hyperlink" Target="http://www.mavitunasecurity.com/" TargetMode="External"/><Relationship Id="rId19" Type="http://schemas.openxmlformats.org/officeDocument/2006/relationships/hyperlink" Target="http://github.com/Zapotek/arachni" TargetMode="External"/><Relationship Id="rId31" Type="http://schemas.openxmlformats.org/officeDocument/2006/relationships/hyperlink" Target="http://watobo.sourceforge.net/" TargetMode="External"/><Relationship Id="rId4" Type="http://schemas.openxmlformats.org/officeDocument/2006/relationships/hyperlink" Target="http://www.acunetix.com/" TargetMode="External"/><Relationship Id="rId9" Type="http://schemas.openxmlformats.org/officeDocument/2006/relationships/hyperlink" Target="http://www.nessus.org/" TargetMode="External"/><Relationship Id="rId14" Type="http://schemas.openxmlformats.org/officeDocument/2006/relationships/hyperlink" Target="http://www.eeye.com/Products/Retina/Web-Security-Scanner.aspx" TargetMode="External"/><Relationship Id="rId22" Type="http://schemas.openxmlformats.org/officeDocument/2006/relationships/hyperlink" Target="http://parosproxy.org/" TargetMode="External"/><Relationship Id="rId27" Type="http://schemas.openxmlformats.org/officeDocument/2006/relationships/hyperlink" Target="http://code.google.com/p/skipfish/" TargetMode="External"/><Relationship Id="rId30" Type="http://schemas.openxmlformats.org/officeDocument/2006/relationships/hyperlink" Target="http://websecuritytool.codeplex.com/" TargetMode="External"/><Relationship Id="rId35" Type="http://schemas.openxmlformats.org/officeDocument/2006/relationships/hyperlink" Target="http://www.qualys.com/products/qg_suite/wa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t.edu.ua/uploads/l_1050_27264349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t.net/Nikto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rt.net/nikto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li.tools/?p=229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de.google.com/archive/p/skipfis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apiti.sourceforge.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err="1" smtClean="0"/>
              <a:t>Засоби</a:t>
            </a:r>
            <a:r>
              <a:rPr lang="ru-RU" sz="4000" dirty="0" smtClean="0"/>
              <a:t> </a:t>
            </a:r>
            <a:r>
              <a:rPr lang="ru-RU" sz="4000" dirty="0" err="1" smtClean="0"/>
              <a:t>зламу</a:t>
            </a:r>
            <a:r>
              <a:rPr lang="ru-RU" sz="4000" dirty="0" smtClean="0"/>
              <a:t> </a:t>
            </a:r>
            <a:r>
              <a:rPr lang="ru-RU" sz="4000" dirty="0" err="1" smtClean="0"/>
              <a:t>Web-прикладень</a:t>
            </a:r>
            <a:r>
              <a:rPr lang="ru-RU" sz="4000" dirty="0" smtClean="0"/>
              <a:t> </a:t>
            </a:r>
            <a:r>
              <a:rPr lang="ru-RU" sz="4000" dirty="0" err="1" smtClean="0"/>
              <a:t>Hacking</a:t>
            </a:r>
            <a:r>
              <a:rPr lang="ru-RU" sz="4000" dirty="0" smtClean="0"/>
              <a:t> </a:t>
            </a:r>
            <a:r>
              <a:rPr lang="ru-RU" sz="4000" dirty="0" err="1" smtClean="0"/>
              <a:t>Tools</a:t>
            </a:r>
            <a:r>
              <a:rPr lang="ru-RU" sz="4000" dirty="0" smtClean="0"/>
              <a:t> </a:t>
            </a:r>
            <a:r>
              <a:rPr lang="uk-UA" sz="4000" dirty="0" smtClean="0"/>
              <a:t>-</a:t>
            </a:r>
            <a:br>
              <a:rPr lang="uk-UA" sz="4000" dirty="0" smtClean="0"/>
            </a:br>
            <a:r>
              <a:rPr lang="uk-UA" sz="4000" dirty="0" smtClean="0"/>
              <a:t> </a:t>
            </a:r>
            <a:r>
              <a:rPr lang="en-US" sz="4000" dirty="0" smtClean="0"/>
              <a:t>web </a:t>
            </a:r>
            <a:r>
              <a:rPr lang="uk-UA" sz="4000" dirty="0" err="1" smtClean="0"/>
              <a:t>Vulnerability</a:t>
            </a:r>
            <a:r>
              <a:rPr lang="uk-UA" sz="4000" dirty="0" smtClean="0"/>
              <a:t> </a:t>
            </a:r>
            <a:r>
              <a:rPr lang="uk-UA" sz="4000" dirty="0" err="1" smtClean="0"/>
              <a:t>Scanners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uk-UA" sz="4000" dirty="0" smtClean="0"/>
              <a:t>сканери </a:t>
            </a:r>
            <a:r>
              <a:rPr lang="uk-UA" sz="4000" dirty="0" smtClean="0"/>
              <a:t>вразливості</a:t>
            </a:r>
            <a:br>
              <a:rPr lang="uk-UA" sz="4000" dirty="0" smtClean="0"/>
            </a:br>
            <a:r>
              <a:rPr lang="uk-UA" sz="4000" dirty="0" smtClean="0"/>
              <a:t> веб-серверів</a:t>
            </a:r>
            <a:r>
              <a:rPr lang="uk-UA" sz="4000" dirty="0" smtClean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10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715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OWASP ZAP.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714356"/>
            <a:ext cx="75724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cap="all" dirty="0" smtClean="0">
                <a:hlinkClick r:id="rId3"/>
              </a:rPr>
              <a:t>https://owasp.org/www-project-zap/</a:t>
            </a:r>
            <a:endParaRPr lang="uk-UA" b="1" u="sng" cap="all" dirty="0" smtClean="0"/>
          </a:p>
          <a:p>
            <a:pPr algn="just"/>
            <a:r>
              <a:rPr lang="uk-UA" dirty="0" smtClean="0">
                <a:hlinkClick r:id="rId4"/>
              </a:rPr>
              <a:t>https://www.zaproxy.org/zap-in-ten/</a:t>
            </a:r>
            <a:r>
              <a:rPr lang="uk-UA" dirty="0" smtClean="0"/>
              <a:t> - уроки від розробників</a:t>
            </a:r>
          </a:p>
          <a:p>
            <a:pPr algn="just"/>
            <a:r>
              <a:rPr lang="uk-UA" dirty="0" smtClean="0"/>
              <a:t>Продукт OWASP – це безкоштовний інструмент для проведення процесу тестування на проникнення і для роботи з виявлення веб-вразливостей всередині структури програмного забезпечення, яке перевіряється.</a:t>
            </a:r>
          </a:p>
          <a:p>
            <a:pPr algn="just"/>
            <a:endParaRPr lang="uk-UA" sz="1200" dirty="0" smtClean="0"/>
          </a:p>
          <a:p>
            <a:r>
              <a:rPr lang="uk-UA" dirty="0" smtClean="0"/>
              <a:t>Базові можливості програми:</a:t>
            </a:r>
            <a:endParaRPr lang="uk-UA" sz="1200" dirty="0" smtClean="0"/>
          </a:p>
          <a:p>
            <a:pPr lvl="1">
              <a:buFont typeface="Wingdings" pitchFamily="2" charset="2"/>
              <a:buChar char="Ø"/>
            </a:pPr>
            <a:r>
              <a:rPr lang="uk-UA" dirty="0" err="1" smtClean="0"/>
              <a:t>Проксі</a:t>
            </a:r>
            <a:r>
              <a:rPr lang="uk-UA" dirty="0" smtClean="0"/>
              <a:t> «людина посередині» (англ. Main-in-the-middle Proxy);</a:t>
            </a:r>
            <a:endParaRPr lang="uk-UA" sz="1200" dirty="0" smtClean="0"/>
          </a:p>
          <a:p>
            <a:pPr lvl="1">
              <a:buFont typeface="Wingdings" pitchFamily="2" charset="2"/>
              <a:buChar char="Ø"/>
            </a:pPr>
            <a:r>
              <a:rPr lang="uk-UA" dirty="0" smtClean="0"/>
              <a:t>Традиційні і AJAX spiders;</a:t>
            </a:r>
            <a:endParaRPr lang="uk-UA" sz="1200" dirty="0" smtClean="0"/>
          </a:p>
          <a:p>
            <a:pPr lvl="1">
              <a:buFont typeface="Wingdings" pitchFamily="2" charset="2"/>
              <a:buChar char="Ø"/>
            </a:pPr>
            <a:r>
              <a:rPr lang="uk-UA" dirty="0" smtClean="0"/>
              <a:t>Автоматизований сканер;</a:t>
            </a:r>
            <a:endParaRPr lang="uk-UA" sz="1200" dirty="0" smtClean="0"/>
          </a:p>
          <a:p>
            <a:pPr lvl="1">
              <a:buFont typeface="Wingdings" pitchFamily="2" charset="2"/>
              <a:buChar char="Ø"/>
            </a:pPr>
            <a:r>
              <a:rPr lang="uk-UA" dirty="0" smtClean="0"/>
              <a:t>Пасивний сканер;</a:t>
            </a:r>
            <a:endParaRPr lang="uk-UA" sz="1200" dirty="0" smtClean="0"/>
          </a:p>
          <a:p>
            <a:pPr lvl="1">
              <a:buFont typeface="Wingdings" pitchFamily="2" charset="2"/>
              <a:buChar char="Ø"/>
            </a:pPr>
            <a:r>
              <a:rPr lang="uk-UA" dirty="0" smtClean="0"/>
              <a:t>Силовий сканер;</a:t>
            </a:r>
            <a:endParaRPr lang="uk-UA" sz="1200" dirty="0" smtClean="0"/>
          </a:p>
          <a:p>
            <a:pPr lvl="1">
              <a:buFont typeface="Wingdings" pitchFamily="2" charset="2"/>
              <a:buChar char="Ø"/>
            </a:pPr>
            <a:r>
              <a:rPr lang="uk-UA" dirty="0" err="1" smtClean="0"/>
              <a:t>Fuzzer</a:t>
            </a:r>
            <a:r>
              <a:rPr lang="uk-UA" dirty="0" smtClean="0"/>
              <a:t>.</a:t>
            </a:r>
          </a:p>
        </p:txBody>
      </p:sp>
      <p:pic>
        <p:nvPicPr>
          <p:cNvPr id="6" name="Рисунок 5" descr="OWASP-ZA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137927"/>
            <a:ext cx="1219371" cy="12193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4675070"/>
            <a:ext cx="8858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Графічний інтерфейс продукту – вся робоча сфера OWASP ZAP складається з пари вікон.</a:t>
            </a:r>
            <a:endParaRPr lang="uk-UA" sz="1200" dirty="0" smtClean="0"/>
          </a:p>
          <a:p>
            <a:r>
              <a:rPr lang="uk-UA" dirty="0" smtClean="0"/>
              <a:t>У нижній частині представлена вкладка з поточними процесами і, часом,  їх виконання.</a:t>
            </a:r>
          </a:p>
          <a:p>
            <a:r>
              <a:rPr lang="uk-UA" dirty="0" smtClean="0"/>
              <a:t>У лівій частині – зручна для розуміння карта сайту, а в праву частину додатково можна вивести діалогове вікно для запитань і відповідей.</a:t>
            </a:r>
            <a:endParaRPr lang="uk-UA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11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pic>
        <p:nvPicPr>
          <p:cNvPr id="6" name="Рисунок 5" descr="OWASP-ZAP-stru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785794"/>
            <a:ext cx="6668431" cy="5351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12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89702"/>
            <a:ext cx="887697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OWASP ZAP </a:t>
            </a:r>
            <a:r>
              <a:rPr lang="uk-UA" b="1" u="sng" dirty="0" smtClean="0"/>
              <a:t>structure</a:t>
            </a:r>
          </a:p>
          <a:p>
            <a:pPr algn="just"/>
            <a:r>
              <a:rPr lang="uk-UA" dirty="0" smtClean="0"/>
              <a:t>Доступний ринок ПЗ дозволяє трохи розширити представлений функціонал продукту. При чому кожен компонент продукту відрізняється масою редагованих параметрів і конфігурацій.</a:t>
            </a:r>
          </a:p>
          <a:p>
            <a:pPr algn="just"/>
            <a:endParaRPr lang="uk-UA" dirty="0" smtClean="0"/>
          </a:p>
          <a:p>
            <a:r>
              <a:rPr lang="uk-UA" dirty="0" smtClean="0"/>
              <a:t>Наприклад, користувач може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запросто налаштувати вхідні вектори для процесу активного сканування,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виконати генерацію динамічних SSl-сертифікатів,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виконати процес додавання ідентифікаторів HTTP-сесій та інше.</a:t>
            </a:r>
          </a:p>
          <a:p>
            <a:endParaRPr lang="uk-UA" dirty="0" smtClean="0"/>
          </a:p>
          <a:p>
            <a:pPr algn="just"/>
            <a:r>
              <a:rPr lang="uk-UA" dirty="0" smtClean="0"/>
              <a:t>Дуже зручною функцією є можливість швидкого експорту всіх підсумків сканування (можна вибрати будь-який із запропонованих форматів - від .pdf до .json -JavaScript Object Notation).</a:t>
            </a:r>
          </a:p>
          <a:p>
            <a:endParaRPr lang="uk-UA" dirty="0" smtClean="0"/>
          </a:p>
          <a:p>
            <a:r>
              <a:rPr lang="uk-UA" dirty="0" smtClean="0"/>
              <a:t>При вивченні </a:t>
            </a:r>
            <a:r>
              <a:rPr lang="uk-UA" dirty="0" err="1" smtClean="0"/>
              <a:t>згенерованого</a:t>
            </a:r>
            <a:r>
              <a:rPr lang="uk-UA" dirty="0" smtClean="0"/>
              <a:t> звіту можна відшукати</a:t>
            </a:r>
          </a:p>
          <a:p>
            <a:r>
              <a:rPr lang="en-US" dirty="0" smtClean="0"/>
              <a:t>	</a:t>
            </a:r>
            <a:r>
              <a:rPr lang="uk-UA" dirty="0" smtClean="0"/>
              <a:t>дані щодо присутніх вразливостей,</a:t>
            </a:r>
          </a:p>
          <a:p>
            <a:r>
              <a:rPr lang="en-US" dirty="0" smtClean="0"/>
              <a:t>	</a:t>
            </a:r>
            <a:r>
              <a:rPr lang="uk-UA" dirty="0" smtClean="0"/>
              <a:t>знайдені вектори і способи усунення цих вразливостей.</a:t>
            </a:r>
          </a:p>
          <a:p>
            <a:endParaRPr lang="uk-UA" dirty="0" smtClean="0"/>
          </a:p>
          <a:p>
            <a:pPr algn="just"/>
            <a:r>
              <a:rPr lang="uk-UA" dirty="0" smtClean="0"/>
              <a:t>Таким чином, взаємодіяти з даною програмою дуже </a:t>
            </a:r>
            <a:r>
              <a:rPr lang="uk-UA" dirty="0" smtClean="0"/>
              <a:t>зручно </a:t>
            </a:r>
            <a:r>
              <a:rPr lang="uk-UA" dirty="0" smtClean="0"/>
              <a:t>і приємно. Продукт володіє великим переліком всіх необхідних інструментів для тестування на проникнення. Та й процес сканування виконується всього в 1 клік. Загалом, OWASP ZAP можна сміливо рекомендувати до використаня при процесі тестування різноманітного ПЗ.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13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972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W9SCAN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8" y="500042"/>
            <a:ext cx="685801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uk-UA" b="1" u="sng" cap="all" dirty="0" smtClean="0">
                <a:hlinkClick r:id="rId3"/>
              </a:rPr>
              <a:t>https://github.com/w-digital-scanner/w9scan</a:t>
            </a:r>
            <a:endParaRPr lang="uk-UA" dirty="0" smtClean="0"/>
          </a:p>
        </p:txBody>
      </p:sp>
      <p:pic>
        <p:nvPicPr>
          <p:cNvPr id="6" name="Рисунок 5" descr="W9sc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36923" y="2571744"/>
            <a:ext cx="5235671" cy="36295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928670"/>
            <a:ext cx="8876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W9scan – це теж безкоштовний консольний сканер, який включає більше ніж 1200 плагінів для аналізу відбитків веб-сторінок, які тестуються, портів, проведення аналізу структури веб-сторінок.</a:t>
            </a:r>
          </a:p>
          <a:p>
            <a:pPr algn="just"/>
            <a:r>
              <a:rPr lang="uk-UA" dirty="0" smtClean="0"/>
              <a:t>З його допомогою також можна виконувати сканування на SQL-ін'єкції і «міжсайтовий скриптинг» (XSS).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428868"/>
            <a:ext cx="35905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Даний продукт може в автома-</a:t>
            </a:r>
            <a:br>
              <a:rPr lang="uk-UA" dirty="0" smtClean="0"/>
            </a:br>
            <a:r>
              <a:rPr lang="uk-UA" dirty="0" err="1" smtClean="0"/>
              <a:t>тичному</a:t>
            </a:r>
            <a:r>
              <a:rPr lang="uk-UA" dirty="0" smtClean="0"/>
              <a:t> режимі генерувати деталізовані звіти про резуль-тати сканування в форматі HTML.</a:t>
            </a:r>
          </a:p>
          <a:p>
            <a:pPr algn="just"/>
            <a:r>
              <a:rPr lang="uk-UA" dirty="0" smtClean="0"/>
              <a:t>Для початку роботи необхідно внести URL сайту, на якому необхідно провести аналіз.</a:t>
            </a:r>
          </a:p>
          <a:p>
            <a:endParaRPr lang="uk-UA" dirty="0" smtClean="0"/>
          </a:p>
          <a:p>
            <a:pPr algn="just"/>
            <a:r>
              <a:rPr lang="uk-UA" dirty="0" smtClean="0"/>
              <a:t>Цей сканер можна </a:t>
            </a:r>
            <a:r>
              <a:rPr lang="uk-UA" dirty="0" err="1" smtClean="0"/>
              <a:t>використо-вувати</a:t>
            </a:r>
            <a:r>
              <a:rPr lang="uk-UA" dirty="0" smtClean="0"/>
              <a:t> як інструмент швидкого запуску на допоміжній основі для вирішення питань з версіями і можливими векторами атак.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093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ARACHNI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10" y="605594"/>
            <a:ext cx="534560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uk-UA" b="1" u="sng" cap="all" dirty="0" smtClean="0">
                <a:hlinkClick r:id="rId3"/>
              </a:rPr>
              <a:t> </a:t>
            </a:r>
            <a:r>
              <a:rPr lang="uk-UA" b="1" u="sng" cap="all" dirty="0" smtClean="0">
                <a:hlinkClick r:id="rId3"/>
              </a:rPr>
              <a:t>https://www.arachni-scanner.com/</a:t>
            </a:r>
            <a:endParaRPr lang="uk-UA" dirty="0" smtClean="0"/>
          </a:p>
        </p:txBody>
      </p:sp>
      <p:pic>
        <p:nvPicPr>
          <p:cNvPr id="6" name="Рисунок 5" descr="Arachni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2264" y="4643446"/>
            <a:ext cx="2402344" cy="180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1071546"/>
            <a:ext cx="88769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Якісне ПЗ для різноманітних тестів на захищеність веб-продуктів і знаходження вразливостей. Відрізняється зручним і зрозумілим графічним інтерфейсом і великою функціональністю, яка детально розписана на офіційному порталі розробників.</a:t>
            </a:r>
          </a:p>
          <a:p>
            <a:pPr algn="just"/>
            <a:endParaRPr lang="uk-UA" sz="1200" dirty="0" smtClean="0"/>
          </a:p>
          <a:p>
            <a:r>
              <a:rPr lang="uk-UA" dirty="0" smtClean="0"/>
              <a:t>Можливості при активному тестуванні:</a:t>
            </a:r>
            <a:endParaRPr lang="uk-UA" sz="1200" dirty="0" smtClean="0"/>
          </a:p>
          <a:p>
            <a:pPr lvl="1" indent="457200">
              <a:buFont typeface="Wingdings" pitchFamily="2" charset="2"/>
              <a:buChar char="Ø"/>
            </a:pPr>
            <a:r>
              <a:rPr lang="uk-UA" dirty="0" smtClean="0"/>
              <a:t>SQL-ін'єкції;</a:t>
            </a:r>
            <a:endParaRPr lang="uk-UA" sz="1200" dirty="0" smtClean="0"/>
          </a:p>
          <a:p>
            <a:pPr lvl="1" indent="457200">
              <a:buFont typeface="Wingdings" pitchFamily="2" charset="2"/>
              <a:buChar char="Ø"/>
            </a:pPr>
            <a:r>
              <a:rPr lang="uk-UA" dirty="0" smtClean="0"/>
              <a:t>Сліпі SQL-ін'єкції;</a:t>
            </a:r>
            <a:endParaRPr lang="uk-UA" sz="1200" dirty="0" smtClean="0"/>
          </a:p>
          <a:p>
            <a:pPr lvl="1" indent="457200">
              <a:buFont typeface="Wingdings" pitchFamily="2" charset="2"/>
              <a:buChar char="Ø"/>
            </a:pPr>
            <a:r>
              <a:rPr lang="uk-UA" dirty="0" smtClean="0"/>
              <a:t>Сліпі SQL-ін'єкції, використовуючи синхронні атаки;</a:t>
            </a:r>
            <a:endParaRPr lang="uk-UA" sz="1200" dirty="0" smtClean="0"/>
          </a:p>
          <a:p>
            <a:pPr lvl="1" indent="457200">
              <a:buFont typeface="Wingdings" pitchFamily="2" charset="2"/>
              <a:buChar char="Ø"/>
            </a:pPr>
            <a:r>
              <a:rPr lang="uk-UA" dirty="0" smtClean="0"/>
              <a:t>NoSQL-ін'єкції - виявлення вразливостей на основі помилок;</a:t>
            </a:r>
            <a:endParaRPr lang="uk-UA" sz="1200" dirty="0" smtClean="0"/>
          </a:p>
          <a:p>
            <a:pPr lvl="1" indent="457200">
              <a:buFont typeface="Wingdings" pitchFamily="2" charset="2"/>
              <a:buChar char="Ø"/>
            </a:pPr>
            <a:r>
              <a:rPr lang="uk-UA" dirty="0" smtClean="0"/>
              <a:t>Сліпі SQL-ін'єкції, використовуючи диференційний аналіз.</a:t>
            </a:r>
            <a:endParaRPr lang="uk-UA" sz="1200" dirty="0" smtClean="0"/>
          </a:p>
          <a:p>
            <a:endParaRPr lang="uk-UA" dirty="0" smtClean="0"/>
          </a:p>
          <a:p>
            <a:r>
              <a:rPr lang="uk-UA" dirty="0" smtClean="0"/>
              <a:t>При виконанні пасивного тестування є можливість оперувати:</a:t>
            </a:r>
            <a:endParaRPr lang="uk-UA" sz="1200" dirty="0" smtClean="0"/>
          </a:p>
          <a:p>
            <a:pPr lvl="1" indent="457200">
              <a:buFont typeface="Wingdings" pitchFamily="2" charset="2"/>
              <a:buChar char="Ø"/>
            </a:pPr>
            <a:r>
              <a:rPr lang="uk-UA" dirty="0" smtClean="0"/>
              <a:t>Фіксованими HTTP методами;</a:t>
            </a:r>
          </a:p>
          <a:p>
            <a:pPr lvl="1" indent="457200">
              <a:buFont typeface="Wingdings" pitchFamily="2" charset="2"/>
              <a:buChar char="Ø"/>
            </a:pPr>
            <a:r>
              <a:rPr lang="uk-UA" dirty="0" smtClean="0"/>
              <a:t>Резервними копями </a:t>
            </a:r>
            <a:r>
              <a:rPr lang="uk-UA" dirty="0" smtClean="0"/>
              <a:t>файлів;</a:t>
            </a:r>
          </a:p>
          <a:p>
            <a:pPr lvl="1" indent="457200">
              <a:buFont typeface="Wingdings" pitchFamily="2" charset="2"/>
              <a:buChar char="Ø"/>
            </a:pPr>
            <a:r>
              <a:rPr lang="uk-UA" dirty="0" smtClean="0"/>
              <a:t>Загальними адміністративними інтерфейсами</a:t>
            </a:r>
            <a:endParaRPr lang="uk-UA" dirty="0" smtClean="0"/>
          </a:p>
          <a:p>
            <a:pPr lvl="1" indent="457200">
              <a:buFont typeface="Wingdings" pitchFamily="2" charset="2"/>
              <a:buChar char="Ø"/>
            </a:pPr>
            <a:r>
              <a:rPr lang="uk-UA" dirty="0" smtClean="0"/>
              <a:t>Напрямами </a:t>
            </a:r>
            <a:r>
              <a:rPr lang="uk-UA" dirty="0" smtClean="0"/>
              <a:t>резервного копіювання;</a:t>
            </a:r>
          </a:p>
          <a:p>
            <a:pPr lvl="1" indent="457200">
              <a:buFont typeface="Wingdings" pitchFamily="2" charset="2"/>
              <a:buChar char="Ø"/>
            </a:pPr>
            <a:r>
              <a:rPr lang="uk-UA" dirty="0" smtClean="0"/>
              <a:t>Загальними директоріями;</a:t>
            </a:r>
            <a:endParaRPr lang="uk-UA" dirty="0" smtClean="0"/>
          </a:p>
          <a:p>
            <a:pPr lvl="1" indent="457200">
              <a:buFont typeface="Wingdings" pitchFamily="2" charset="2"/>
              <a:buChar char="Ø"/>
            </a:pPr>
            <a:r>
              <a:rPr lang="uk-UA" dirty="0" smtClean="0"/>
              <a:t>Загальними файлами.</a:t>
            </a:r>
            <a:endParaRPr lang="uk-UA" dirty="0" smtClean="0"/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15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093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ARACHNI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210" y="605594"/>
            <a:ext cx="534560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uk-UA" b="1" u="sng" cap="all" dirty="0" smtClean="0">
                <a:hlinkClick r:id="rId3"/>
              </a:rPr>
              <a:t> https://www.arachni-scanner.com/</a:t>
            </a:r>
            <a:endParaRPr lang="uk-UA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67026" y="1357298"/>
            <a:ext cx="88769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Детально вивчивши функціонал, можна знайти масу корисних плагінів - від пасивного проксі до Cookie collector.</a:t>
            </a:r>
            <a:endParaRPr lang="uk-UA" sz="1200" dirty="0" smtClean="0"/>
          </a:p>
          <a:p>
            <a:endParaRPr lang="uk-UA" dirty="0" smtClean="0"/>
          </a:p>
          <a:p>
            <a:r>
              <a:rPr lang="uk-UA" dirty="0" smtClean="0"/>
              <a:t>При експортуванні звітів підтримується велика кіль-сть форматів:</a:t>
            </a:r>
            <a:endParaRPr lang="uk-UA" sz="1200" dirty="0" smtClean="0"/>
          </a:p>
          <a:p>
            <a:pPr indent="457200">
              <a:buFont typeface="Wingdings" pitchFamily="2" charset="2"/>
              <a:buChar char="Ø"/>
            </a:pPr>
            <a:r>
              <a:rPr lang="uk-UA" dirty="0" smtClean="0"/>
              <a:t>PDF</a:t>
            </a:r>
            <a:endParaRPr lang="uk-UA" sz="1200" dirty="0" smtClean="0"/>
          </a:p>
          <a:p>
            <a:pPr indent="457200">
              <a:buFont typeface="Wingdings" pitchFamily="2" charset="2"/>
              <a:buChar char="Ø"/>
            </a:pPr>
            <a:r>
              <a:rPr lang="uk-UA" dirty="0" err="1" smtClean="0"/>
              <a:t>Text</a:t>
            </a:r>
            <a:endParaRPr lang="uk-UA" sz="1200" dirty="0" smtClean="0"/>
          </a:p>
          <a:p>
            <a:pPr indent="457200">
              <a:buFont typeface="Wingdings" pitchFamily="2" charset="2"/>
              <a:buChar char="Ø"/>
            </a:pPr>
            <a:r>
              <a:rPr lang="uk-UA" dirty="0" smtClean="0"/>
              <a:t>JSON</a:t>
            </a:r>
            <a:endParaRPr lang="uk-UA" sz="1200" dirty="0" smtClean="0"/>
          </a:p>
          <a:p>
            <a:pPr indent="457200">
              <a:buFont typeface="Wingdings" pitchFamily="2" charset="2"/>
              <a:buChar char="Ø"/>
            </a:pPr>
            <a:r>
              <a:rPr lang="uk-UA" dirty="0" smtClean="0"/>
              <a:t>YAML</a:t>
            </a:r>
            <a:endParaRPr lang="uk-UA" sz="1200" dirty="0" smtClean="0"/>
          </a:p>
          <a:p>
            <a:pPr indent="457200">
              <a:buFont typeface="Wingdings" pitchFamily="2" charset="2"/>
              <a:buChar char="Ø"/>
            </a:pPr>
            <a:r>
              <a:rPr lang="uk-UA" dirty="0" smtClean="0"/>
              <a:t>AFR</a:t>
            </a:r>
            <a:endParaRPr lang="uk-UA" sz="1200" dirty="0" smtClean="0"/>
          </a:p>
          <a:p>
            <a:pPr indent="457200">
              <a:buFont typeface="Wingdings" pitchFamily="2" charset="2"/>
              <a:buChar char="Ø"/>
            </a:pPr>
            <a:r>
              <a:rPr lang="uk-UA" dirty="0" smtClean="0"/>
              <a:t>XML</a:t>
            </a:r>
            <a:endParaRPr lang="uk-UA" sz="1200" dirty="0" smtClean="0"/>
          </a:p>
          <a:p>
            <a:pPr indent="457200">
              <a:buFont typeface="Wingdings" pitchFamily="2" charset="2"/>
              <a:buChar char="Ø"/>
            </a:pPr>
            <a:r>
              <a:rPr lang="uk-UA" dirty="0" smtClean="0"/>
              <a:t>HTML</a:t>
            </a:r>
            <a:endParaRPr lang="uk-UA" sz="1200" dirty="0" smtClean="0"/>
          </a:p>
          <a:p>
            <a:pPr indent="457200">
              <a:buFont typeface="Wingdings" pitchFamily="2" charset="2"/>
              <a:buChar char="Ø"/>
            </a:pPr>
            <a:r>
              <a:rPr lang="uk-UA" dirty="0" err="1" smtClean="0"/>
              <a:t>Marshal</a:t>
            </a:r>
            <a:endParaRPr lang="uk-UA" sz="1200" dirty="0" smtClean="0"/>
          </a:p>
          <a:p>
            <a:endParaRPr lang="uk-UA" dirty="0" smtClean="0"/>
          </a:p>
          <a:p>
            <a:pPr algn="just"/>
            <a:r>
              <a:rPr lang="uk-UA" dirty="0" smtClean="0"/>
              <a:t>У підсумку, вже після першого взаємодії з цим ПЗ залишаться виключно позитивні враження. Можна з упевненістю говорити, що даний продукт - обов'язковий в арсеналі як програміста,  QA-фахівця (</a:t>
            </a:r>
            <a:r>
              <a:rPr lang="en-CA" i="1" dirty="0" smtClean="0"/>
              <a:t>Quality Assurance </a:t>
            </a:r>
            <a:r>
              <a:rPr lang="uk-UA" dirty="0" err="1" smtClean="0"/>
              <a:t>тестувальник</a:t>
            </a:r>
            <a:r>
              <a:rPr lang="uk-UA" dirty="0" smtClean="0"/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16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576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PAROS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32622"/>
            <a:ext cx="88583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Базові можливості:</a:t>
            </a:r>
            <a:endParaRPr lang="uk-UA" sz="1600" dirty="0" smtClean="0"/>
          </a:p>
          <a:p>
            <a:pPr lvl="1" indent="457200">
              <a:buFont typeface="Wingdings" pitchFamily="2" charset="2"/>
              <a:buChar char="Ø"/>
            </a:pPr>
            <a:r>
              <a:rPr lang="uk-UA" sz="1600" dirty="0" smtClean="0"/>
              <a:t>SQL-ін'єкція “відбитка пальця”;</a:t>
            </a:r>
          </a:p>
          <a:p>
            <a:pPr lvl="1" indent="457200">
              <a:buFont typeface="Wingdings" pitchFamily="2" charset="2"/>
              <a:buChar char="Ø"/>
            </a:pPr>
            <a:r>
              <a:rPr lang="uk-UA" sz="1600" dirty="0" smtClean="0"/>
              <a:t>помилка в конфігурації безпеки - перегляд каталогу, файл ISS за замовчуванням, tomcat source file disclosure, стандартні файли веб-системи IBM;</a:t>
            </a:r>
          </a:p>
          <a:p>
            <a:pPr lvl="1" indent="457200">
              <a:buFont typeface="Wingdings" pitchFamily="2" charset="2"/>
              <a:buChar char="Ø"/>
            </a:pPr>
            <a:r>
              <a:rPr lang="uk-UA" sz="1600" dirty="0" err="1" smtClean="0"/>
              <a:t>міжсайтовий</a:t>
            </a:r>
            <a:r>
              <a:rPr lang="uk-UA" sz="1600" dirty="0" smtClean="0"/>
              <a:t> </a:t>
            </a:r>
            <a:r>
              <a:rPr lang="uk-UA" sz="1600" dirty="0" err="1" smtClean="0"/>
              <a:t>скриптинг</a:t>
            </a:r>
            <a:r>
              <a:rPr lang="uk-UA" sz="1600" dirty="0" smtClean="0"/>
              <a:t>.</a:t>
            </a:r>
          </a:p>
          <a:p>
            <a:r>
              <a:rPr lang="uk-UA" sz="1600" b="1" dirty="0" smtClean="0"/>
              <a:t>Допоміжні можливості:</a:t>
            </a:r>
            <a:endParaRPr lang="uk-UA" sz="1600" dirty="0" smtClean="0"/>
          </a:p>
          <a:p>
            <a:pPr lvl="1" indent="457200">
              <a:buFont typeface="Wingdings" pitchFamily="2" charset="2"/>
              <a:buChar char="Ø"/>
            </a:pPr>
            <a:r>
              <a:rPr lang="uk-UA" sz="1600" dirty="0" smtClean="0"/>
              <a:t>Процес пошуку включеного автозаповнення для присутніх форм паролів;</a:t>
            </a:r>
          </a:p>
          <a:p>
            <a:pPr lvl="1" indent="457200">
              <a:buFont typeface="Wingdings" pitchFamily="2" charset="2"/>
              <a:buChar char="Ø"/>
            </a:pPr>
            <a:r>
              <a:rPr lang="uk-UA" sz="1600" dirty="0" smtClean="0"/>
              <a:t>CRLF-ін'єкції;</a:t>
            </a:r>
          </a:p>
          <a:p>
            <a:pPr lvl="1" indent="457200">
              <a:buFont typeface="Wingdings" pitchFamily="2" charset="2"/>
              <a:buChar char="Ø"/>
            </a:pPr>
            <a:r>
              <a:rPr lang="uk-UA" sz="1600" dirty="0" smtClean="0"/>
              <a:t>Розділ обмеженого доступу кеш браузера;</a:t>
            </a:r>
          </a:p>
          <a:p>
            <a:pPr lvl="1" indent="457200">
              <a:buFont typeface="Wingdings" pitchFamily="2" charset="2"/>
              <a:buChar char="Ø"/>
            </a:pPr>
            <a:r>
              <a:rPr lang="uk-UA" sz="1600" dirty="0" smtClean="0"/>
              <a:t>Функції сканування захищеної області клієнта;</a:t>
            </a:r>
          </a:p>
          <a:p>
            <a:pPr lvl="1" indent="457200">
              <a:buFont typeface="Wingdings" pitchFamily="2" charset="2"/>
              <a:buChar char="Ø"/>
            </a:pPr>
            <a:r>
              <a:rPr lang="uk-UA" sz="1600" dirty="0" smtClean="0"/>
              <a:t>Функції сканування веб-продуктів всередині локальної мережі.</a:t>
            </a:r>
          </a:p>
          <a:p>
            <a:r>
              <a:rPr lang="uk-UA" sz="1600" dirty="0" smtClean="0"/>
              <a:t>У підсумковому звіті до кожного виду вразливостей надається детальна інформація та кілька рекомендацій для їх подальшого усунення.</a:t>
            </a:r>
          </a:p>
          <a:p>
            <a:endParaRPr lang="uk-UA" sz="1600" dirty="0" smtClean="0"/>
          </a:p>
          <a:p>
            <a:pPr algn="just"/>
            <a:r>
              <a:rPr lang="uk-UA" sz="1600" dirty="0" smtClean="0"/>
              <a:t>У підсумку, продукт не відрізняється складним функціоналом, він характеризується простотою у використанні і дає дуже слабкі результати сканування. Використовувати його на постійній основі не є доцільним.</a:t>
            </a:r>
          </a:p>
        </p:txBody>
      </p:sp>
      <p:pic>
        <p:nvPicPr>
          <p:cNvPr id="6" name="Рисунок 5" descr="Paros-768x43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15206" y="142852"/>
            <a:ext cx="1800000" cy="10122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71480"/>
            <a:ext cx="7215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Ще один цікавий сканер зі зручним графічним інтерфейсом. Володіє вбудованим проксі, за допомогою якого додаються сайти для проведення аналізу, є вбудований веб-павук (функції аналізу сайту і побудови карти запитів).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17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TENABLE.IO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72152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uk-UA" b="1" u="sng" cap="all" dirty="0" smtClean="0">
                <a:hlinkClick r:id="rId3"/>
              </a:rPr>
              <a:t>https://www.tenable.com/products/tenable-io</a:t>
            </a:r>
            <a:endParaRPr lang="uk-UA" dirty="0" smtClean="0"/>
          </a:p>
        </p:txBody>
      </p:sp>
      <p:pic>
        <p:nvPicPr>
          <p:cNvPr id="6" name="Рисунок 5" descr="tenable.io_-768x27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2594" y="133521"/>
            <a:ext cx="1800000" cy="647089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sp>
        <p:nvSpPr>
          <p:cNvPr id="7" name="Прямоугольник 6"/>
          <p:cNvSpPr/>
          <p:nvPr/>
        </p:nvSpPr>
        <p:spPr>
          <a:xfrm>
            <a:off x="71406" y="1037658"/>
            <a:ext cx="88583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 smtClean="0"/>
              <a:t>Tenable.io</a:t>
            </a:r>
            <a:r>
              <a:rPr lang="uk-UA" sz="1600" dirty="0" smtClean="0"/>
              <a:t> - це хмарний ліцензійний сканер, який запросто може знайти велику кількість вразливостей і максимально покриває OWASP TOP 10 2017.</a:t>
            </a:r>
          </a:p>
          <a:p>
            <a:pPr algn="just"/>
            <a:r>
              <a:rPr lang="uk-UA" sz="1600" dirty="0" smtClean="0"/>
              <a:t>Володіє вбудованим веб-павуком. При бажанні, в конфігураціях сканування запросто можна зберегти дані авторизації, а сканер перевірить особистий кабінет на потенційні загрози.</a:t>
            </a:r>
          </a:p>
          <a:p>
            <a:pPr algn="just"/>
            <a:r>
              <a:rPr lang="uk-UA" sz="1600" dirty="0" smtClean="0"/>
              <a:t>Також продукт може переглядати мережу - пошук популярних вразливостей і хостів. Присутні параметри підключення агентів для процесу сканування внутрішньої локальної мережі.</a:t>
            </a:r>
          </a:p>
          <a:p>
            <a:r>
              <a:rPr lang="uk-UA" sz="1600" dirty="0" smtClean="0"/>
              <a:t>Створені звіти формуються в форматах pdf, csv, db і nessus.</a:t>
            </a:r>
          </a:p>
          <a:p>
            <a:r>
              <a:rPr lang="uk-UA" sz="1600" dirty="0" smtClean="0"/>
              <a:t>Дозволяє виявляти:</a:t>
            </a:r>
          </a:p>
          <a:p>
            <a:pPr indent="457200">
              <a:buFont typeface="Wingdings" pitchFamily="2" charset="2"/>
              <a:buChar char="Ø"/>
            </a:pPr>
            <a:r>
              <a:rPr lang="uk-UA" sz="1600" dirty="0" smtClean="0"/>
              <a:t>Небезпечні вразливості компонентів;</a:t>
            </a:r>
          </a:p>
          <a:p>
            <a:pPr indent="457200">
              <a:buFont typeface="Wingdings" pitchFamily="2" charset="2"/>
              <a:buChar char="Ø"/>
            </a:pPr>
            <a:r>
              <a:rPr lang="uk-UA" sz="1600" dirty="0" err="1" smtClean="0"/>
              <a:t>Ін'єкціі</a:t>
            </a:r>
            <a:r>
              <a:rPr lang="uk-UA" sz="1600" dirty="0" smtClean="0"/>
              <a:t> коду;</a:t>
            </a:r>
          </a:p>
          <a:p>
            <a:pPr indent="457200">
              <a:buFont typeface="Wingdings" pitchFamily="2" charset="2"/>
              <a:buChar char="Ø"/>
            </a:pPr>
            <a:r>
              <a:rPr lang="uk-UA" sz="1600" dirty="0" err="1" smtClean="0"/>
              <a:t>Міжсайтовий</a:t>
            </a:r>
            <a:r>
              <a:rPr lang="uk-UA" sz="1600" dirty="0" smtClean="0"/>
              <a:t> </a:t>
            </a:r>
            <a:r>
              <a:rPr lang="uk-UA" sz="1600" dirty="0" err="1" smtClean="0"/>
              <a:t>скриптинг</a:t>
            </a:r>
            <a:r>
              <a:rPr lang="uk-UA" sz="1600" dirty="0" smtClean="0"/>
              <a:t>;</a:t>
            </a:r>
          </a:p>
          <a:p>
            <a:pPr indent="457200">
              <a:buFont typeface="Wingdings" pitchFamily="2" charset="2"/>
              <a:buChar char="Ø"/>
            </a:pPr>
            <a:r>
              <a:rPr lang="uk-UA" sz="1600" dirty="0" smtClean="0"/>
              <a:t>LFI (</a:t>
            </a:r>
            <a:r>
              <a:rPr lang="en-CA" sz="1600" dirty="0" smtClean="0"/>
              <a:t>Local File Inclusion</a:t>
            </a:r>
            <a:r>
              <a:rPr lang="uk-UA" sz="1600" dirty="0" smtClean="0"/>
              <a:t>);</a:t>
            </a:r>
          </a:p>
          <a:p>
            <a:pPr indent="457200">
              <a:buFont typeface="Wingdings" pitchFamily="2" charset="2"/>
              <a:buChar char="Ø"/>
            </a:pPr>
            <a:r>
              <a:rPr lang="uk-UA" sz="1600" dirty="0" smtClean="0"/>
              <a:t>SQL-ін'єкції;</a:t>
            </a:r>
          </a:p>
          <a:p>
            <a:pPr indent="457200">
              <a:buFont typeface="Wingdings" pitchFamily="2" charset="2"/>
              <a:buChar char="Ø"/>
            </a:pPr>
            <a:r>
              <a:rPr lang="uk-UA" sz="1600" dirty="0" smtClean="0"/>
              <a:t>Обхід каталогу.</a:t>
            </a:r>
          </a:p>
          <a:p>
            <a:pPr indent="457200">
              <a:buFont typeface="Wingdings" pitchFamily="2" charset="2"/>
              <a:buChar char="Ø"/>
            </a:pPr>
            <a:r>
              <a:rPr lang="uk-UA" sz="1600" dirty="0" smtClean="0"/>
              <a:t>Уразливості Apache;</a:t>
            </a:r>
          </a:p>
          <a:p>
            <a:pPr indent="457200">
              <a:buFont typeface="Wingdings" pitchFamily="2" charset="2"/>
              <a:buChar char="Ø"/>
            </a:pPr>
            <a:r>
              <a:rPr lang="uk-UA" sz="1600" dirty="0" smtClean="0"/>
              <a:t>Уразливості bootstrap;</a:t>
            </a:r>
          </a:p>
          <a:p>
            <a:pPr indent="457200">
              <a:buFont typeface="Wingdings" pitchFamily="2" charset="2"/>
              <a:buChar char="Ø"/>
            </a:pPr>
            <a:r>
              <a:rPr lang="uk-UA" sz="1600" dirty="0" err="1" smtClean="0"/>
              <a:t>JQuery</a:t>
            </a:r>
            <a:r>
              <a:rPr lang="uk-UA" sz="1600" dirty="0" smtClean="0"/>
              <a:t>.</a:t>
            </a:r>
          </a:p>
          <a:p>
            <a:pPr algn="just"/>
            <a:r>
              <a:rPr lang="uk-UA" sz="1600" dirty="0" smtClean="0"/>
              <a:t>Таким чином, це хороша програма, здатна знаходити велику (якщо не всі) кількість вразливостей. Взаємодія з нею дуже проста, так як вона має дуже зручний і інтуїтивно зрозумілий графічний інтерфейс. Важлива відмінна риса продукту - хмарна архітектура сервісу.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18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31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C000"/>
                </a:solidFill>
              </a:rPr>
              <a:t>ACUNETIX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480"/>
            <a:ext cx="4071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cap="all" dirty="0" smtClean="0">
                <a:hlinkClick r:id="rId3"/>
              </a:rPr>
              <a:t>https://www.acunetix.com/</a:t>
            </a:r>
            <a:endParaRPr lang="uk-UA" dirty="0" smtClean="0"/>
          </a:p>
        </p:txBody>
      </p:sp>
      <p:pic>
        <p:nvPicPr>
          <p:cNvPr id="6" name="Рисунок 5" descr="Acunetix-1024x49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9760" y="3079772"/>
            <a:ext cx="7254240" cy="3492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928670"/>
            <a:ext cx="8876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Ще один комерційний сканер з сучасним функціоналом. З його допомогою можна знаходити найбільш популярні вразливості - всі типи SQL-ін'єкцій, міжсайтовий скриптинг, CRFL-ін'єкції. Для якісного процесу сканування необхідно вибрати правильний профіль налаштувань.</a:t>
            </a:r>
          </a:p>
          <a:p>
            <a:r>
              <a:rPr lang="uk-UA" dirty="0" smtClean="0"/>
              <a:t>Знайдені вразливості зручно розкладені по категоріях: високі, середні, низькі. У розділі «Інформація» можна проаналізувати дані щодо виконаного процесу сканування.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000372"/>
            <a:ext cx="1928794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uk-UA" sz="1400" dirty="0" smtClean="0"/>
              <a:t>Даний продукт має великий перелік можливостей і ідеально підійде на проекті, де необхідно незалежне рішення. Графічний інтерфейс дуже простий і зрозумілий, всі звіти відображаються у вигляді зручних графіків.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19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28604"/>
            <a:ext cx="8876974" cy="4190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00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solidFill>
                  <a:srgbClr val="FFC000"/>
                </a:solidFill>
              </a:rPr>
              <a:t>OWASP ZAP </a:t>
            </a:r>
            <a:r>
              <a:rPr lang="uk-UA" dirty="0" smtClean="0"/>
              <a:t>- дуже хороший продукт, який рекомендується до постійного використання;</a:t>
            </a:r>
          </a:p>
          <a:p>
            <a:pPr lvl="0" indent="54000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solidFill>
                  <a:srgbClr val="FFC000"/>
                </a:solidFill>
              </a:rPr>
              <a:t>W9scan </a:t>
            </a:r>
            <a:r>
              <a:rPr lang="uk-UA" dirty="0" smtClean="0"/>
              <a:t>– краще використовувати в якості допоміжного ПЗ для точного визначення версій і сервісів;</a:t>
            </a:r>
          </a:p>
          <a:p>
            <a:pPr lvl="0" indent="54000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err="1" smtClean="0">
                <a:solidFill>
                  <a:srgbClr val="FFC000"/>
                </a:solidFill>
              </a:rPr>
              <a:t>Wapiti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smtClean="0"/>
              <a:t>– гарне рішення, трохи гірше ніж OWASP ZAP;</a:t>
            </a:r>
          </a:p>
          <a:p>
            <a:pPr lvl="0" indent="54000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err="1" smtClean="0">
                <a:solidFill>
                  <a:srgbClr val="FFC000"/>
                </a:solidFill>
              </a:rPr>
              <a:t>Arachni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smtClean="0"/>
              <a:t>– обов'язковий на будь-якому проекті;</a:t>
            </a:r>
          </a:p>
          <a:p>
            <a:pPr lvl="0" indent="54000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err="1" smtClean="0">
                <a:solidFill>
                  <a:srgbClr val="FFC000"/>
                </a:solidFill>
              </a:rPr>
              <a:t>Paros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smtClean="0"/>
              <a:t>– слабкий сканер;</a:t>
            </a:r>
          </a:p>
          <a:p>
            <a:pPr lvl="0" indent="54000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err="1" smtClean="0">
                <a:solidFill>
                  <a:srgbClr val="FFC000"/>
                </a:solidFill>
              </a:rPr>
              <a:t>Tenable.io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smtClean="0"/>
              <a:t>– продуктивний, знаходить масу вразливостей, але треба враховувати, що він хмарний;</a:t>
            </a:r>
          </a:p>
          <a:p>
            <a:pPr lvl="0" indent="540000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err="1" smtClean="0">
                <a:solidFill>
                  <a:srgbClr val="FFC000"/>
                </a:solidFill>
              </a:rPr>
              <a:t>Acunetix</a:t>
            </a:r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smtClean="0"/>
              <a:t>– хороший сканер у вигляді незалежного додатка.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6000768"/>
            <a:ext cx="8876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>
                <a:hlinkClick r:id="rId3"/>
              </a:rPr>
              <a:t>https://testmatick.com/ru/top-7-instrumentov-dlya-poiska-uyazvimostej-v-logike-po/</a:t>
            </a:r>
            <a:endParaRPr lang="uk-UA" dirty="0" smtClean="0"/>
          </a:p>
        </p:txBody>
      </p:sp>
      <p:pic>
        <p:nvPicPr>
          <p:cNvPr id="8" name="Рисунок 7" descr="logo TestMatic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2264" y="5214950"/>
            <a:ext cx="2038350" cy="58102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1928826" cy="642918"/>
          </a:xfrm>
          <a:noFill/>
        </p:spPr>
        <p:txBody>
          <a:bodyPr/>
          <a:lstStyle/>
          <a:p>
            <a:r>
              <a:rPr lang="uk-UA" sz="4000" dirty="0" smtClean="0">
                <a:effectLst/>
                <a:latin typeface="Arial" charset="0"/>
              </a:rPr>
              <a:t>План: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1802" y="642918"/>
            <a:ext cx="2857520" cy="5929330"/>
          </a:xfrm>
          <a:noFill/>
        </p:spPr>
        <p:txBody>
          <a:bodyPr/>
          <a:lstStyle/>
          <a:p>
            <a:r>
              <a:rPr lang="uk-UA" sz="2800" dirty="0" err="1" smtClean="0"/>
              <a:t>Nikto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CA" sz="2800" dirty="0" err="1" smtClean="0"/>
              <a:t>Skipfish</a:t>
            </a:r>
            <a:endParaRPr lang="uk-UA" sz="2800" dirty="0" smtClean="0">
              <a:effectLst/>
              <a:latin typeface="Arial" charset="0"/>
            </a:endParaRPr>
          </a:p>
          <a:p>
            <a:r>
              <a:rPr lang="en-CA" sz="2800" dirty="0" smtClean="0"/>
              <a:t>Wapiti</a:t>
            </a:r>
            <a:r>
              <a:rPr lang="uk-UA" sz="2800" dirty="0" smtClean="0"/>
              <a:t> </a:t>
            </a:r>
            <a:endParaRPr lang="uk-UA" sz="2800" dirty="0" smtClean="0">
              <a:effectLst/>
              <a:latin typeface="Arial" charset="0"/>
            </a:endParaRPr>
          </a:p>
          <a:p>
            <a:r>
              <a:rPr lang="uk-UA" sz="2800" dirty="0" smtClean="0"/>
              <a:t>OWASP ZAP</a:t>
            </a:r>
          </a:p>
          <a:p>
            <a:r>
              <a:rPr lang="uk-UA" sz="2800" dirty="0" smtClean="0"/>
              <a:t>W9scan</a:t>
            </a:r>
            <a:endParaRPr lang="en-US" sz="2800" dirty="0" smtClean="0"/>
          </a:p>
          <a:p>
            <a:r>
              <a:rPr lang="uk-UA" sz="2800" dirty="0" err="1" smtClean="0"/>
              <a:t>Arachni</a:t>
            </a:r>
            <a:endParaRPr lang="uk-UA" sz="2800" dirty="0" smtClean="0"/>
          </a:p>
          <a:p>
            <a:r>
              <a:rPr lang="uk-UA" sz="2800" dirty="0" err="1" smtClean="0"/>
              <a:t>Paros</a:t>
            </a:r>
            <a:endParaRPr lang="uk-UA" sz="2800" dirty="0" smtClean="0"/>
          </a:p>
          <a:p>
            <a:r>
              <a:rPr lang="uk-UA" sz="2800" dirty="0" err="1" smtClean="0"/>
              <a:t>Tenable.io</a:t>
            </a:r>
            <a:endParaRPr lang="uk-UA" sz="2800" dirty="0" smtClean="0"/>
          </a:p>
          <a:p>
            <a:r>
              <a:rPr lang="uk-UA" sz="2800" dirty="0" err="1" smtClean="0"/>
              <a:t>Acunetix</a:t>
            </a:r>
            <a:endParaRPr lang="uk-UA" sz="2800" dirty="0" smtClean="0"/>
          </a:p>
          <a:p>
            <a:r>
              <a:rPr lang="uk-UA" sz="2800" dirty="0" err="1" smtClean="0"/>
              <a:t>Achilles</a:t>
            </a:r>
            <a:endParaRPr lang="uk-UA" sz="2800" dirty="0" smtClean="0"/>
          </a:p>
          <a:p>
            <a:r>
              <a:rPr lang="uk-UA" sz="2800" dirty="0" err="1" smtClean="0"/>
              <a:t>WebSleuth</a:t>
            </a:r>
            <a:endParaRPr lang="uk-UA" sz="2800" dirty="0" smtClean="0"/>
          </a:p>
          <a:p>
            <a:r>
              <a:rPr lang="uk-UA" sz="2800" dirty="0" err="1" smtClean="0"/>
              <a:t>Wget</a:t>
            </a:r>
            <a:endParaRPr lang="uk-UA" sz="2800" dirty="0" smtClean="0"/>
          </a:p>
          <a:p>
            <a:pPr>
              <a:buFont typeface="Wingdings" pitchFamily="2" charset="2"/>
              <a:buNone/>
            </a:pPr>
            <a:endParaRPr lang="uk-UA" dirty="0" smtClean="0">
              <a:effectLst/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2</a:t>
            </a:fld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20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290"/>
            <a:ext cx="8876974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dirty="0" smtClean="0"/>
              <a:t>До сих пір ми знайомилися з програмами, які досліджували Web-сервер. Роблячи це, ми пропустили діри, які можуть бути в Web-додатках. Цей клас вразливостей виникає через програмування без урахування безпеки і помилок в налаштуваннях взаємодії між Web-серверами і базами даних. Важко пояснити природу порушень безпеки Web-додатків, методологію і прийоми пошуку вразливостей в рамках окремої лекції. Можна лише показати ресурси, необхідні для перевірки Web-додатків. Мало які з цих програм поширені серед спільноти фахівців з безпеки, вони швидше заслуговують бути частиною засобів налагодження Web-додатків.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170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err="1" smtClean="0">
                <a:solidFill>
                  <a:srgbClr val="FFC000"/>
                </a:solidFill>
              </a:rPr>
              <a:t>Achilles</a:t>
            </a:r>
            <a:endParaRPr lang="uk-UA" sz="3600" dirty="0" smtClean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026" y="4000504"/>
            <a:ext cx="8876974" cy="247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dirty="0" smtClean="0"/>
              <a:t>Відповідно до назви, Achilles допомагає протестувати Web-додаток, працюючи в режимі проксі з кнопкою "пауза". Звичайний проксі розташовується між Web-браузером і Web-сервером, непомітно перенаправляючи запити і відповіді між ними. </a:t>
            </a:r>
            <a:r>
              <a:rPr lang="uk-UA" dirty="0" err="1" smtClean="0"/>
              <a:t>Achilles</a:t>
            </a:r>
            <a:r>
              <a:rPr lang="uk-UA" dirty="0" smtClean="0"/>
              <a:t> працює точно так само, але він додає можливість, яка дозволяє вам модифікувати вміст «нальоту». </a:t>
            </a:r>
            <a:r>
              <a:rPr lang="uk-UA" dirty="0" err="1" smtClean="0"/>
              <a:t>Achilles</a:t>
            </a:r>
            <a:r>
              <a:rPr lang="uk-UA" dirty="0" smtClean="0"/>
              <a:t> дозволяє маніпулювати значеннями cookie, запитами POST, прихованими полями і всіма іншими аспектами HTTP-транзакції - і все це поверх SSL.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358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err="1" smtClean="0">
                <a:solidFill>
                  <a:srgbClr val="FFC000"/>
                </a:solidFill>
              </a:rPr>
              <a:t>WebSleuth</a:t>
            </a:r>
            <a:endParaRPr lang="uk-UA" sz="3600" dirty="0" smtClean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dirty="0" err="1" smtClean="0"/>
              <a:t>WebSleuth</a:t>
            </a:r>
            <a:r>
              <a:rPr lang="uk-UA" dirty="0" smtClean="0"/>
              <a:t> розміщує функціональність проксі безпосередньо в браузер. Програма представляє собою набір процедур на Visual Basic, які працюють навколо Internet Explorer. Очевидно, що це прив'язує вас до платформи WIN, але утиліта </a:t>
            </a:r>
            <a:r>
              <a:rPr lang="uk-UA" dirty="0" smtClean="0"/>
              <a:t>вартує цього. </a:t>
            </a:r>
            <a:r>
              <a:rPr lang="uk-UA" dirty="0" smtClean="0"/>
              <a:t>Вона дозволяє провести поетапний перегляд сайту, одночасно перевіряючи змінні cookies і HTML-код, роблячи по шляху деякі замітки.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22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53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err="1" smtClean="0">
                <a:solidFill>
                  <a:srgbClr val="FFC000"/>
                </a:solidFill>
              </a:rPr>
              <a:t>Wget</a:t>
            </a:r>
            <a:endParaRPr lang="uk-UA" sz="3600" dirty="0" smtClean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026" y="714356"/>
            <a:ext cx="85912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uk-UA" dirty="0" err="1" smtClean="0"/>
              <a:t>Wget</a:t>
            </a:r>
            <a:r>
              <a:rPr lang="uk-UA" dirty="0" smtClean="0"/>
              <a:t> - утиліта командного рядка, яка в основному копіює вміст Web-сайтів. Вона запускається для стартової сторінки і потім, відповідно з посиланнями, досліджує кожну сторінку Web-сайту.</a:t>
            </a:r>
          </a:p>
          <a:p>
            <a:pPr algn="just">
              <a:lnSpc>
                <a:spcPct val="125000"/>
              </a:lnSpc>
            </a:pPr>
            <a:r>
              <a:rPr lang="uk-UA" dirty="0" smtClean="0"/>
              <a:t>Коли хто-небудь проводить аудит безпеки Web-додатків, одним з перших кроків є переміщення між різними сторінками додатка. Для </a:t>
            </a:r>
            <a:r>
              <a:rPr lang="uk-UA" dirty="0" err="1" smtClean="0"/>
              <a:t>спамерів</a:t>
            </a:r>
            <a:r>
              <a:rPr lang="uk-UA" dirty="0" smtClean="0"/>
              <a:t> метою може бути пошук адрес електронної пошти. Інші шукають коментарі в програмах, які можуть містити паролі, вирази SQL, або іншу цікаву інформацію.</a:t>
            </a:r>
          </a:p>
          <a:p>
            <a:pPr algn="just">
              <a:lnSpc>
                <a:spcPct val="125000"/>
              </a:lnSpc>
            </a:pPr>
            <a:r>
              <a:rPr lang="uk-UA" dirty="0" smtClean="0"/>
              <a:t>І, нарешті, локальна копія вмісту Web-додатків дає можливість швидкого пошуку такої інформації у великих сайтах.</a:t>
            </a:r>
          </a:p>
          <a:p>
            <a:pPr algn="just">
              <a:lnSpc>
                <a:spcPct val="125000"/>
              </a:lnSpc>
            </a:pPr>
            <a:r>
              <a:rPr lang="uk-UA" dirty="0" smtClean="0"/>
              <a:t>З точки зору адміністраторів, у Wget може бути і інше застосування – Створення </a:t>
            </a:r>
            <a:r>
              <a:rPr lang="uk-UA" dirty="0" smtClean="0">
                <a:solidFill>
                  <a:srgbClr val="FFC000"/>
                </a:solidFill>
              </a:rPr>
              <a:t>дзеркал</a:t>
            </a:r>
            <a:r>
              <a:rPr lang="uk-UA" dirty="0" smtClean="0"/>
              <a:t> для сайтів з високим трафіком. Адміністратори дзеркал багатьох Web-сайтів (таких як www.samba.org і www.kernel.org) використовують wget або аналогічні утиліти для відтворення вмісту майстер-сервера на альтернативних серверах. Вони роблять це з метою скорочення завантаження і рознесення Web-сайтів по різних географічних регіонах.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-24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err="1" smtClean="0">
                <a:solidFill>
                  <a:srgbClr val="FFC000"/>
                </a:solidFill>
              </a:rPr>
              <a:t>Web</a:t>
            </a:r>
            <a:r>
              <a:rPr lang="uk-UA" sz="2000" dirty="0" smtClean="0">
                <a:solidFill>
                  <a:srgbClr val="FFC000"/>
                </a:solidFill>
              </a:rPr>
              <a:t> </a:t>
            </a:r>
            <a:r>
              <a:rPr lang="uk-UA" sz="2000" dirty="0" err="1" smtClean="0">
                <a:solidFill>
                  <a:srgbClr val="FFC000"/>
                </a:solidFill>
              </a:rPr>
              <a:t>Application</a:t>
            </a:r>
            <a:r>
              <a:rPr lang="uk-UA" sz="2000" dirty="0" smtClean="0">
                <a:solidFill>
                  <a:srgbClr val="FFC000"/>
                </a:solidFill>
              </a:rPr>
              <a:t> </a:t>
            </a:r>
            <a:r>
              <a:rPr lang="uk-UA" sz="2000" dirty="0" err="1" smtClean="0">
                <a:solidFill>
                  <a:srgbClr val="FFC000"/>
                </a:solidFill>
              </a:rPr>
              <a:t>Security</a:t>
            </a:r>
            <a:r>
              <a:rPr lang="uk-UA" sz="2000" dirty="0" smtClean="0">
                <a:solidFill>
                  <a:srgbClr val="FFC000"/>
                </a:solidFill>
              </a:rPr>
              <a:t> </a:t>
            </a:r>
            <a:r>
              <a:rPr lang="uk-UA" sz="2000" dirty="0" err="1" smtClean="0">
                <a:solidFill>
                  <a:srgbClr val="FFC000"/>
                </a:solidFill>
              </a:rPr>
              <a:t>Scanner</a:t>
            </a:r>
            <a:r>
              <a:rPr lang="uk-UA" sz="2000" dirty="0" smtClean="0">
                <a:solidFill>
                  <a:srgbClr val="FFC000"/>
                </a:solidFill>
              </a:rPr>
              <a:t> </a:t>
            </a:r>
            <a:r>
              <a:rPr lang="uk-UA" sz="2000" dirty="0" err="1" smtClean="0">
                <a:solidFill>
                  <a:srgbClr val="FFC000"/>
                </a:solidFill>
              </a:rPr>
              <a:t>List</a:t>
            </a:r>
            <a:r>
              <a:rPr lang="uk-UA" sz="2000" dirty="0" smtClean="0">
                <a:solidFill>
                  <a:srgbClr val="FFC000"/>
                </a:solidFill>
              </a:rPr>
              <a:t> </a:t>
            </a:r>
            <a:r>
              <a:rPr lang="uk-UA" sz="2000" dirty="0" err="1" smtClean="0">
                <a:solidFill>
                  <a:srgbClr val="FFC000"/>
                </a:solidFill>
              </a:rPr>
              <a:t>by</a:t>
            </a:r>
            <a:r>
              <a:rPr lang="uk-UA" sz="2000" dirty="0" smtClean="0">
                <a:solidFill>
                  <a:srgbClr val="FFC000"/>
                </a:solidFill>
              </a:rPr>
              <a:t> </a:t>
            </a:r>
            <a:r>
              <a:rPr lang="uk-UA" sz="2000" dirty="0" err="1" smtClean="0">
                <a:solidFill>
                  <a:srgbClr val="FFC000"/>
                </a:solidFill>
              </a:rPr>
              <a:t>WebAppSec</a:t>
            </a:r>
            <a:r>
              <a:rPr lang="uk-UA" sz="2000" dirty="0" smtClean="0">
                <a:solidFill>
                  <a:srgbClr val="FFC000"/>
                </a:solidFill>
              </a:rPr>
              <a:t> - список сканерів захищеності веб-сайтів від організації WebAppSec. </a:t>
            </a:r>
            <a:endParaRPr lang="uk-UA" sz="2000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732992"/>
            <a:ext cx="8429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hlinkClick r:id="rId3"/>
              </a:rPr>
              <a:t>http://</a:t>
            </a:r>
            <a:r>
              <a:rPr lang="uk-UA" sz="1400" dirty="0" smtClean="0">
                <a:hlinkClick r:id="rId3"/>
              </a:rPr>
              <a:t>projects.webappsec.org/w/page/13246988/Web%20Application%20Security%20Scanner%20List</a:t>
            </a:r>
            <a:endParaRPr lang="uk-UA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137336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Наведений </a:t>
            </a:r>
            <a:r>
              <a:rPr lang="uk-UA" sz="1600" dirty="0" smtClean="0"/>
              <a:t>нижче список продуктів та інструментів надає функціональні можливості сканера безпеки веб-додатків</a:t>
            </a:r>
            <a:r>
              <a:rPr lang="uk-UA" sz="1600" dirty="0" smtClean="0"/>
              <a:t>.</a:t>
            </a:r>
            <a:br>
              <a:rPr lang="uk-UA" sz="1600" dirty="0" smtClean="0"/>
            </a:br>
            <a:r>
              <a:rPr lang="uk-UA" sz="1600" dirty="0" smtClean="0"/>
              <a:t>Консорціум </a:t>
            </a:r>
            <a:r>
              <a:rPr lang="uk-UA" sz="1600" dirty="0" smtClean="0"/>
              <a:t>із безпеки веб-додатків — тут буде перераховано будь-який інструмент, який надає </a:t>
            </a:r>
            <a:r>
              <a:rPr lang="uk-UA" sz="1600" dirty="0" smtClean="0"/>
              <a:t>функціонал </a:t>
            </a:r>
            <a:r>
              <a:rPr lang="uk-UA" sz="1600" dirty="0" smtClean="0"/>
              <a:t>сканування безпеки веб-додатків.</a:t>
            </a:r>
            <a:endParaRPr lang="uk-UA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386511"/>
            <a:ext cx="307180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 smtClean="0"/>
              <a:t>Commercial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Tools</a:t>
            </a:r>
            <a:endParaRPr lang="uk-UA" sz="1400" b="1" dirty="0" smtClean="0"/>
          </a:p>
          <a:p>
            <a:endParaRPr lang="uk-UA" sz="1400" dirty="0" smtClean="0"/>
          </a:p>
          <a:p>
            <a:pPr lvl="0"/>
            <a:r>
              <a:rPr lang="uk-UA" sz="1400" dirty="0" err="1" smtClean="0">
                <a:hlinkClick r:id="rId4"/>
              </a:rPr>
              <a:t>Acunetix</a:t>
            </a:r>
            <a:r>
              <a:rPr lang="uk-UA" sz="1400" dirty="0" smtClean="0">
                <a:hlinkClick r:id="rId4"/>
              </a:rPr>
              <a:t> WVS</a:t>
            </a:r>
            <a:r>
              <a:rPr lang="uk-UA" sz="1400" dirty="0" smtClean="0"/>
              <a:t> by </a:t>
            </a:r>
            <a:r>
              <a:rPr lang="uk-UA" sz="1400" dirty="0" err="1" smtClean="0"/>
              <a:t>Acunetix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5"/>
              </a:rPr>
              <a:t>AppScan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IBM</a:t>
            </a:r>
          </a:p>
          <a:p>
            <a:pPr lvl="0"/>
            <a:r>
              <a:rPr lang="uk-UA" sz="1400" dirty="0" err="1" smtClean="0">
                <a:hlinkClick r:id="rId6"/>
              </a:rPr>
              <a:t>Burp</a:t>
            </a:r>
            <a:r>
              <a:rPr lang="uk-UA" sz="1400" dirty="0" smtClean="0">
                <a:hlinkClick r:id="rId6"/>
              </a:rPr>
              <a:t> </a:t>
            </a:r>
            <a:r>
              <a:rPr lang="uk-UA" sz="1400" dirty="0" err="1" smtClean="0">
                <a:hlinkClick r:id="rId6"/>
              </a:rPr>
              <a:t>Suite</a:t>
            </a:r>
            <a:r>
              <a:rPr lang="uk-UA" sz="1400" dirty="0" smtClean="0">
                <a:hlinkClick r:id="rId6"/>
              </a:rPr>
              <a:t> </a:t>
            </a:r>
            <a:r>
              <a:rPr lang="uk-UA" sz="1400" dirty="0" err="1" smtClean="0">
                <a:hlinkClick r:id="rId6"/>
              </a:rPr>
              <a:t>Professional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PortSwigger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7"/>
              </a:rPr>
              <a:t>Hailstorm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Cenzic</a:t>
            </a:r>
            <a:endParaRPr lang="uk-UA" sz="1400" dirty="0" smtClean="0"/>
          </a:p>
          <a:p>
            <a:pPr lvl="0"/>
            <a:r>
              <a:rPr lang="uk-UA" sz="1400" dirty="0" smtClean="0">
                <a:hlinkClick r:id="rId8"/>
              </a:rPr>
              <a:t>N-Stalker</a:t>
            </a:r>
            <a:r>
              <a:rPr lang="uk-UA" sz="1400" dirty="0" smtClean="0"/>
              <a:t> by N-Stalker</a:t>
            </a:r>
          </a:p>
          <a:p>
            <a:pPr lvl="0"/>
            <a:r>
              <a:rPr lang="uk-UA" sz="1400" dirty="0" err="1" smtClean="0">
                <a:hlinkClick r:id="rId9"/>
              </a:rPr>
              <a:t>Nessus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Tenable</a:t>
            </a:r>
            <a:r>
              <a:rPr lang="uk-UA" sz="1400" dirty="0" smtClean="0"/>
              <a:t> </a:t>
            </a:r>
            <a:r>
              <a:rPr lang="uk-UA" sz="1400" dirty="0" err="1" smtClean="0"/>
              <a:t>Network</a:t>
            </a:r>
            <a:r>
              <a:rPr lang="uk-UA" sz="1400" dirty="0" smtClean="0"/>
              <a:t> </a:t>
            </a:r>
            <a:r>
              <a:rPr lang="uk-UA" sz="1400" dirty="0" err="1" smtClean="0"/>
              <a:t>Security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10"/>
              </a:rPr>
              <a:t>NetSparker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Mavituna</a:t>
            </a:r>
            <a:r>
              <a:rPr lang="uk-UA" sz="1400" dirty="0" smtClean="0"/>
              <a:t> </a:t>
            </a:r>
            <a:r>
              <a:rPr lang="uk-UA" sz="1400" dirty="0" err="1" smtClean="0"/>
              <a:t>Security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11"/>
              </a:rPr>
              <a:t>NeXpose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Rapid7</a:t>
            </a:r>
          </a:p>
          <a:p>
            <a:pPr lvl="0"/>
            <a:r>
              <a:rPr lang="uk-UA" sz="1400" dirty="0" err="1" smtClean="0">
                <a:hlinkClick r:id="rId12"/>
              </a:rPr>
              <a:t>NTOSpider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NTObjectives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13"/>
              </a:rPr>
              <a:t>ParosPro</a:t>
            </a:r>
            <a:r>
              <a:rPr lang="uk-UA" sz="1400" dirty="0" smtClean="0">
                <a:hlinkClick r:id="rId13"/>
              </a:rPr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MileSCAN</a:t>
            </a:r>
            <a:r>
              <a:rPr lang="uk-UA" sz="1400" dirty="0" smtClean="0"/>
              <a:t> </a:t>
            </a:r>
            <a:r>
              <a:rPr lang="uk-UA" sz="1400" dirty="0" err="1" smtClean="0"/>
              <a:t>Technologies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14"/>
              </a:rPr>
              <a:t>Retina</a:t>
            </a:r>
            <a:r>
              <a:rPr lang="uk-UA" sz="1400" dirty="0" smtClean="0">
                <a:hlinkClick r:id="rId14"/>
              </a:rPr>
              <a:t> </a:t>
            </a:r>
            <a:r>
              <a:rPr lang="uk-UA" sz="1400" dirty="0" err="1" smtClean="0">
                <a:hlinkClick r:id="rId14"/>
              </a:rPr>
              <a:t>Web</a:t>
            </a:r>
            <a:r>
              <a:rPr lang="uk-UA" sz="1400" dirty="0" smtClean="0">
                <a:hlinkClick r:id="rId14"/>
              </a:rPr>
              <a:t> </a:t>
            </a:r>
            <a:r>
              <a:rPr lang="uk-UA" sz="1400" dirty="0" err="1" smtClean="0">
                <a:hlinkClick r:id="rId14"/>
              </a:rPr>
              <a:t>Security</a:t>
            </a:r>
            <a:r>
              <a:rPr lang="uk-UA" sz="1400" dirty="0" smtClean="0">
                <a:hlinkClick r:id="rId14"/>
              </a:rPr>
              <a:t> </a:t>
            </a:r>
            <a:r>
              <a:rPr lang="uk-UA" sz="1400" dirty="0" err="1" smtClean="0">
                <a:hlinkClick r:id="rId14"/>
              </a:rPr>
              <a:t>Scanner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eEye</a:t>
            </a:r>
            <a:r>
              <a:rPr lang="uk-UA" sz="1400" dirty="0" smtClean="0"/>
              <a:t> </a:t>
            </a:r>
            <a:r>
              <a:rPr lang="uk-UA" sz="1400" dirty="0" err="1" smtClean="0"/>
              <a:t>Digital</a:t>
            </a:r>
            <a:r>
              <a:rPr lang="uk-UA" sz="1400" dirty="0" smtClean="0"/>
              <a:t> </a:t>
            </a:r>
            <a:r>
              <a:rPr lang="uk-UA" sz="1400" dirty="0" err="1" smtClean="0"/>
              <a:t>Security</a:t>
            </a:r>
            <a:endParaRPr lang="uk-UA" sz="1400" dirty="0" smtClean="0"/>
          </a:p>
          <a:p>
            <a:pPr lvl="0"/>
            <a:r>
              <a:rPr lang="uk-UA" sz="1400" dirty="0" smtClean="0">
                <a:hlinkClick r:id="rId15"/>
              </a:rPr>
              <a:t>WebApp360</a:t>
            </a:r>
            <a:r>
              <a:rPr lang="uk-UA" sz="1400" dirty="0" smtClean="0"/>
              <a:t> by nCircle</a:t>
            </a:r>
          </a:p>
          <a:p>
            <a:pPr lvl="0"/>
            <a:r>
              <a:rPr lang="uk-UA" sz="1400" dirty="0" err="1" smtClean="0">
                <a:hlinkClick r:id="rId16"/>
              </a:rPr>
              <a:t>WebInspect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HP</a:t>
            </a:r>
          </a:p>
          <a:p>
            <a:pPr lvl="0"/>
            <a:r>
              <a:rPr lang="uk-UA" sz="1400" dirty="0" err="1" smtClean="0">
                <a:hlinkClick r:id="rId17"/>
              </a:rPr>
              <a:t>WebKing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Parasoft</a:t>
            </a:r>
            <a:endParaRPr lang="uk-UA" sz="1400" dirty="0" smtClean="0"/>
          </a:p>
          <a:p>
            <a:r>
              <a:rPr lang="uk-UA" sz="1400" dirty="0" err="1" smtClean="0">
                <a:hlinkClick r:id="rId18"/>
              </a:rPr>
              <a:t>Websecurify</a:t>
            </a:r>
            <a:r>
              <a:rPr lang="uk-UA" sz="1400" dirty="0" smtClean="0">
                <a:hlinkClick r:id="rId18"/>
              </a:rPr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GNUCITIZEN</a:t>
            </a:r>
            <a:endParaRPr lang="uk-UA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2387121"/>
            <a:ext cx="30718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err="1" smtClean="0"/>
              <a:t>Free</a:t>
            </a:r>
            <a:r>
              <a:rPr lang="uk-UA" sz="1400" b="1" dirty="0" smtClean="0"/>
              <a:t> / </a:t>
            </a:r>
            <a:r>
              <a:rPr lang="uk-UA" sz="1400" b="1" dirty="0" err="1" smtClean="0"/>
              <a:t>Open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Source</a:t>
            </a:r>
            <a:r>
              <a:rPr lang="uk-UA" sz="1400" b="1" dirty="0" smtClean="0"/>
              <a:t> </a:t>
            </a:r>
            <a:r>
              <a:rPr lang="uk-UA" sz="1400" b="1" dirty="0" err="1" smtClean="0"/>
              <a:t>Tools</a:t>
            </a:r>
            <a:endParaRPr lang="uk-UA" sz="1400" b="1" dirty="0" smtClean="0"/>
          </a:p>
          <a:p>
            <a:endParaRPr lang="uk-UA" sz="1400" dirty="0" smtClean="0"/>
          </a:p>
          <a:p>
            <a:pPr lvl="0"/>
            <a:r>
              <a:rPr lang="uk-UA" sz="1400" dirty="0" err="1" smtClean="0">
                <a:hlinkClick r:id="rId19"/>
              </a:rPr>
              <a:t>Arachni</a:t>
            </a:r>
            <a:r>
              <a:rPr lang="uk-UA" sz="1400" dirty="0" smtClean="0">
                <a:hlinkClick r:id="rId19"/>
              </a:rPr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Tasos</a:t>
            </a:r>
            <a:r>
              <a:rPr lang="uk-UA" sz="1400" dirty="0" smtClean="0"/>
              <a:t> </a:t>
            </a:r>
            <a:r>
              <a:rPr lang="uk-UA" sz="1400" dirty="0" err="1" smtClean="0"/>
              <a:t>Laskos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20"/>
              </a:rPr>
              <a:t>Grabber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Romain</a:t>
            </a:r>
            <a:r>
              <a:rPr lang="uk-UA" sz="1400" dirty="0" smtClean="0"/>
              <a:t> </a:t>
            </a:r>
            <a:r>
              <a:rPr lang="uk-UA" sz="1400" dirty="0" err="1" smtClean="0"/>
              <a:t>Gaucher</a:t>
            </a:r>
            <a:endParaRPr lang="uk-UA" sz="1400" dirty="0" smtClean="0"/>
          </a:p>
          <a:p>
            <a:pPr lvl="0"/>
            <a:r>
              <a:rPr lang="uk-UA" sz="1400" dirty="0" smtClean="0">
                <a:hlinkClick r:id="rId21"/>
              </a:rPr>
              <a:t>Grendel-Scan</a:t>
            </a:r>
            <a:r>
              <a:rPr lang="uk-UA" sz="1400" dirty="0" smtClean="0"/>
              <a:t> by David Byrne and Eric Duprey</a:t>
            </a:r>
          </a:p>
          <a:p>
            <a:pPr lvl="0"/>
            <a:r>
              <a:rPr lang="uk-UA" sz="1400" dirty="0" err="1" smtClean="0">
                <a:hlinkClick r:id="rId22"/>
              </a:rPr>
              <a:t>Paros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Chinotec</a:t>
            </a:r>
            <a:endParaRPr lang="uk-UA" sz="1400" dirty="0" smtClean="0"/>
          </a:p>
          <a:p>
            <a:pPr lvl="1"/>
            <a:r>
              <a:rPr lang="uk-UA" sz="1400" dirty="0" err="1" smtClean="0">
                <a:hlinkClick r:id="rId23"/>
              </a:rPr>
              <a:t>Andiparos</a:t>
            </a:r>
            <a:endParaRPr lang="uk-UA" sz="1400" dirty="0" smtClean="0"/>
          </a:p>
          <a:p>
            <a:pPr lvl="1"/>
            <a:r>
              <a:rPr lang="uk-UA" sz="1400" dirty="0" err="1" smtClean="0">
                <a:hlinkClick r:id="rId24"/>
              </a:rPr>
              <a:t>Zed</a:t>
            </a:r>
            <a:r>
              <a:rPr lang="uk-UA" sz="1400" dirty="0" smtClean="0">
                <a:hlinkClick r:id="rId24"/>
              </a:rPr>
              <a:t> </a:t>
            </a:r>
            <a:r>
              <a:rPr lang="uk-UA" sz="1400" dirty="0" err="1" smtClean="0">
                <a:hlinkClick r:id="rId24"/>
              </a:rPr>
              <a:t>Attack</a:t>
            </a:r>
            <a:r>
              <a:rPr lang="uk-UA" sz="1400" dirty="0" smtClean="0">
                <a:hlinkClick r:id="rId24"/>
              </a:rPr>
              <a:t> </a:t>
            </a:r>
            <a:r>
              <a:rPr lang="uk-UA" sz="1400" dirty="0" err="1" smtClean="0">
                <a:hlinkClick r:id="rId24"/>
              </a:rPr>
              <a:t>Proxy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25"/>
              </a:rPr>
              <a:t>Powerfuzzer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Marcin</a:t>
            </a:r>
            <a:r>
              <a:rPr lang="uk-UA" sz="1400" dirty="0" smtClean="0"/>
              <a:t> </a:t>
            </a:r>
            <a:r>
              <a:rPr lang="uk-UA" sz="1400" dirty="0" err="1" smtClean="0"/>
              <a:t>Kozlowski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26"/>
              </a:rPr>
              <a:t>SecurityQA</a:t>
            </a:r>
            <a:r>
              <a:rPr lang="uk-UA" sz="1400" dirty="0" smtClean="0">
                <a:hlinkClick r:id="rId26"/>
              </a:rPr>
              <a:t> </a:t>
            </a:r>
            <a:r>
              <a:rPr lang="uk-UA" sz="1400" dirty="0" err="1" smtClean="0">
                <a:hlinkClick r:id="rId26"/>
              </a:rPr>
              <a:t>Toolbar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iSEC</a:t>
            </a:r>
            <a:r>
              <a:rPr lang="uk-UA" sz="1400" dirty="0" smtClean="0"/>
              <a:t> </a:t>
            </a:r>
            <a:r>
              <a:rPr lang="uk-UA" sz="1400" dirty="0" err="1" smtClean="0"/>
              <a:t>Partners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27"/>
              </a:rPr>
              <a:t>Skipfish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Michal</a:t>
            </a:r>
            <a:r>
              <a:rPr lang="uk-UA" sz="1400" dirty="0" smtClean="0"/>
              <a:t> </a:t>
            </a:r>
            <a:r>
              <a:rPr lang="uk-UA" sz="1400" dirty="0" err="1" smtClean="0"/>
              <a:t>Zalewski</a:t>
            </a:r>
            <a:endParaRPr lang="uk-UA" sz="1400" dirty="0" smtClean="0"/>
          </a:p>
          <a:p>
            <a:pPr lvl="0"/>
            <a:r>
              <a:rPr lang="uk-UA" sz="1400" dirty="0" smtClean="0">
                <a:hlinkClick r:id="rId28"/>
              </a:rPr>
              <a:t>W3AF</a:t>
            </a:r>
            <a:r>
              <a:rPr lang="uk-UA" sz="1400" dirty="0" smtClean="0"/>
              <a:t> by Andres Riancho</a:t>
            </a:r>
          </a:p>
          <a:p>
            <a:pPr lvl="0"/>
            <a:r>
              <a:rPr lang="uk-UA" sz="1400" dirty="0" err="1" smtClean="0">
                <a:hlinkClick r:id="rId29"/>
              </a:rPr>
              <a:t>Wapiti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Nicolas</a:t>
            </a:r>
            <a:r>
              <a:rPr lang="uk-UA" sz="1400" dirty="0" smtClean="0"/>
              <a:t> </a:t>
            </a:r>
            <a:r>
              <a:rPr lang="uk-UA" sz="1400" dirty="0" err="1" smtClean="0"/>
              <a:t>Surribas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30"/>
              </a:rPr>
              <a:t>Watcher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Casaba</a:t>
            </a:r>
            <a:r>
              <a:rPr lang="uk-UA" sz="1400" dirty="0" smtClean="0"/>
              <a:t> </a:t>
            </a:r>
            <a:r>
              <a:rPr lang="uk-UA" sz="1400" dirty="0" err="1" smtClean="0"/>
              <a:t>Security</a:t>
            </a:r>
            <a:endParaRPr lang="uk-UA" sz="1400" dirty="0" smtClean="0"/>
          </a:p>
          <a:p>
            <a:pPr lvl="0"/>
            <a:r>
              <a:rPr lang="uk-UA" sz="1400" dirty="0" smtClean="0">
                <a:hlinkClick r:id="rId31"/>
              </a:rPr>
              <a:t>WATOBO </a:t>
            </a:r>
            <a:r>
              <a:rPr lang="uk-UA" sz="1400" dirty="0" smtClean="0"/>
              <a:t>by siberas</a:t>
            </a:r>
          </a:p>
          <a:p>
            <a:pPr lvl="0"/>
            <a:r>
              <a:rPr lang="uk-UA" sz="1400" dirty="0" err="1" smtClean="0">
                <a:hlinkClick r:id="rId18"/>
              </a:rPr>
              <a:t>Websecurify</a:t>
            </a:r>
            <a:r>
              <a:rPr lang="uk-UA" sz="1400" dirty="0" smtClean="0">
                <a:hlinkClick r:id="rId18"/>
              </a:rPr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GNUCITIZEN</a:t>
            </a:r>
          </a:p>
          <a:p>
            <a:r>
              <a:rPr lang="uk-UA" sz="1400" dirty="0" err="1" smtClean="0">
                <a:hlinkClick r:id="rId32"/>
              </a:rPr>
              <a:t>Zero</a:t>
            </a:r>
            <a:r>
              <a:rPr lang="uk-UA" sz="1400" dirty="0" smtClean="0">
                <a:hlinkClick r:id="rId32"/>
              </a:rPr>
              <a:t> </a:t>
            </a:r>
            <a:r>
              <a:rPr lang="uk-UA" sz="1400" dirty="0" err="1" smtClean="0">
                <a:hlinkClick r:id="rId32"/>
              </a:rPr>
              <a:t>Day</a:t>
            </a:r>
            <a:r>
              <a:rPr lang="uk-UA" sz="1400" dirty="0" smtClean="0">
                <a:hlinkClick r:id="rId32"/>
              </a:rPr>
              <a:t> </a:t>
            </a:r>
            <a:r>
              <a:rPr lang="uk-UA" sz="1400" dirty="0" err="1" smtClean="0">
                <a:hlinkClick r:id="rId32"/>
              </a:rPr>
              <a:t>Scan</a:t>
            </a:r>
            <a:endParaRPr lang="uk-UA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2359689"/>
            <a:ext cx="32147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/>
              <a:t>Software-as-a-Service Providers</a:t>
            </a:r>
          </a:p>
          <a:p>
            <a:endParaRPr lang="uk-UA" sz="1400" dirty="0" smtClean="0"/>
          </a:p>
          <a:p>
            <a:pPr lvl="0"/>
            <a:r>
              <a:rPr lang="uk-UA" sz="1400" dirty="0" err="1" smtClean="0">
                <a:hlinkClick r:id="rId33"/>
              </a:rPr>
              <a:t>AppScan</a:t>
            </a:r>
            <a:r>
              <a:rPr lang="uk-UA" sz="1400" dirty="0" smtClean="0">
                <a:hlinkClick r:id="rId33"/>
              </a:rPr>
              <a:t> </a:t>
            </a:r>
            <a:r>
              <a:rPr lang="uk-UA" sz="1400" dirty="0" err="1" smtClean="0">
                <a:hlinkClick r:id="rId33"/>
              </a:rPr>
              <a:t>OnDemand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IBM</a:t>
            </a:r>
          </a:p>
          <a:p>
            <a:pPr lvl="0"/>
            <a:r>
              <a:rPr lang="uk-UA" sz="1400" dirty="0" err="1" smtClean="0">
                <a:hlinkClick r:id="rId34"/>
              </a:rPr>
              <a:t>ClickToSecure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Cenzic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35"/>
              </a:rPr>
              <a:t>QualysGuard</a:t>
            </a:r>
            <a:r>
              <a:rPr lang="uk-UA" sz="1400" dirty="0" smtClean="0">
                <a:hlinkClick r:id="rId35"/>
              </a:rPr>
              <a:t> </a:t>
            </a:r>
            <a:r>
              <a:rPr lang="uk-UA" sz="1400" dirty="0" err="1" smtClean="0">
                <a:hlinkClick r:id="rId35"/>
              </a:rPr>
              <a:t>Web</a:t>
            </a:r>
            <a:r>
              <a:rPr lang="uk-UA" sz="1400" dirty="0" smtClean="0">
                <a:hlinkClick r:id="rId35"/>
              </a:rPr>
              <a:t> </a:t>
            </a:r>
            <a:r>
              <a:rPr lang="uk-UA" sz="1400" dirty="0" err="1" smtClean="0">
                <a:hlinkClick r:id="rId35"/>
              </a:rPr>
              <a:t>Application</a:t>
            </a:r>
            <a:r>
              <a:rPr lang="uk-UA" sz="1400" dirty="0" smtClean="0">
                <a:hlinkClick r:id="rId35"/>
              </a:rPr>
              <a:t> </a:t>
            </a:r>
            <a:r>
              <a:rPr lang="uk-UA" sz="1400" dirty="0" err="1" smtClean="0">
                <a:hlinkClick r:id="rId35"/>
              </a:rPr>
              <a:t>Scanning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Qualys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36"/>
              </a:rPr>
              <a:t>Sentinel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WhiteHat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37"/>
              </a:rPr>
              <a:t>Veracode</a:t>
            </a:r>
            <a:r>
              <a:rPr lang="uk-UA" sz="1400" dirty="0" smtClean="0">
                <a:hlinkClick r:id="rId37"/>
              </a:rPr>
              <a:t> </a:t>
            </a:r>
            <a:r>
              <a:rPr lang="uk-UA" sz="1400" dirty="0" err="1" smtClean="0">
                <a:hlinkClick r:id="rId37"/>
              </a:rPr>
              <a:t>Web</a:t>
            </a:r>
            <a:r>
              <a:rPr lang="uk-UA" sz="1400" dirty="0" smtClean="0">
                <a:hlinkClick r:id="rId37"/>
              </a:rPr>
              <a:t> </a:t>
            </a:r>
            <a:r>
              <a:rPr lang="uk-UA" sz="1400" dirty="0" err="1" smtClean="0">
                <a:hlinkClick r:id="rId37"/>
              </a:rPr>
              <a:t>Application</a:t>
            </a:r>
            <a:r>
              <a:rPr lang="uk-UA" sz="1400" dirty="0" smtClean="0">
                <a:hlinkClick r:id="rId37"/>
              </a:rPr>
              <a:t> </a:t>
            </a:r>
            <a:r>
              <a:rPr lang="uk-UA" sz="1400" dirty="0" err="1" smtClean="0">
                <a:hlinkClick r:id="rId37"/>
              </a:rPr>
              <a:t>Security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Veracode</a:t>
            </a:r>
            <a:endParaRPr lang="uk-UA" sz="1400" dirty="0" smtClean="0"/>
          </a:p>
          <a:p>
            <a:pPr lvl="0"/>
            <a:r>
              <a:rPr lang="uk-UA" sz="1400" dirty="0" smtClean="0">
                <a:hlinkClick r:id="rId38"/>
              </a:rPr>
              <a:t>VUPEN Web </a:t>
            </a:r>
            <a:r>
              <a:rPr lang="uk-UA" sz="1400" dirty="0" err="1" smtClean="0">
                <a:hlinkClick r:id="rId38"/>
              </a:rPr>
              <a:t>Application</a:t>
            </a:r>
            <a:r>
              <a:rPr lang="uk-UA" sz="1400" dirty="0" smtClean="0">
                <a:hlinkClick r:id="rId38"/>
              </a:rPr>
              <a:t> </a:t>
            </a:r>
            <a:r>
              <a:rPr lang="uk-UA" sz="1400" dirty="0" err="1" smtClean="0">
                <a:hlinkClick r:id="rId38"/>
              </a:rPr>
              <a:t>Security</a:t>
            </a:r>
            <a:r>
              <a:rPr lang="uk-UA" sz="1400" dirty="0" smtClean="0">
                <a:hlinkClick r:id="rId38"/>
              </a:rPr>
              <a:t> </a:t>
            </a:r>
            <a:r>
              <a:rPr lang="uk-UA" sz="1400" dirty="0" err="1" smtClean="0">
                <a:hlinkClick r:id="rId38"/>
              </a:rPr>
              <a:t>Scanner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VUPEN </a:t>
            </a:r>
            <a:r>
              <a:rPr lang="uk-UA" sz="1400" dirty="0" err="1" smtClean="0"/>
              <a:t>Security</a:t>
            </a:r>
            <a:endParaRPr lang="uk-UA" sz="1400" dirty="0" smtClean="0"/>
          </a:p>
          <a:p>
            <a:pPr lvl="0"/>
            <a:r>
              <a:rPr lang="uk-UA" sz="1400" dirty="0" err="1" smtClean="0">
                <a:hlinkClick r:id="rId16"/>
              </a:rPr>
              <a:t>WebInspect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HP</a:t>
            </a:r>
          </a:p>
          <a:p>
            <a:pPr lvl="0"/>
            <a:r>
              <a:rPr lang="uk-UA" sz="1400" dirty="0" err="1" smtClean="0">
                <a:hlinkClick r:id="rId39"/>
              </a:rPr>
              <a:t>WebScanService</a:t>
            </a:r>
            <a:r>
              <a:rPr lang="uk-UA" sz="1400" dirty="0" smtClean="0"/>
              <a:t> </a:t>
            </a:r>
            <a:r>
              <a:rPr lang="uk-UA" sz="1400" dirty="0" err="1" smtClean="0"/>
              <a:t>by</a:t>
            </a:r>
            <a:r>
              <a:rPr lang="uk-UA" sz="1400" dirty="0" smtClean="0"/>
              <a:t> </a:t>
            </a:r>
            <a:r>
              <a:rPr lang="uk-UA" sz="1400" dirty="0" err="1" smtClean="0"/>
              <a:t>Elanize</a:t>
            </a:r>
            <a:r>
              <a:rPr lang="uk-UA" sz="1400" dirty="0" smtClean="0"/>
              <a:t> KG</a:t>
            </a:r>
            <a:endParaRPr lang="uk-UA" sz="1400" dirty="0"/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71414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Тестування системи безпеки Web-сервера можна поділити на </a:t>
            </a:r>
            <a:r>
              <a:rPr lang="uk-UA" b="1" dirty="0" smtClean="0"/>
              <a:t>два</a:t>
            </a:r>
            <a:r>
              <a:rPr lang="uk-UA" dirty="0" smtClean="0"/>
              <a:t> основні завдання: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тестування </a:t>
            </a:r>
            <a:r>
              <a:rPr lang="uk-UA" b="1" u="sng" dirty="0" smtClean="0"/>
              <a:t>сервер</a:t>
            </a:r>
            <a:r>
              <a:rPr lang="uk-UA" dirty="0" smtClean="0"/>
              <a:t>а з точки зору загальної вразливості і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тестування </a:t>
            </a:r>
            <a:r>
              <a:rPr lang="uk-UA" b="1" u="sng" dirty="0" smtClean="0"/>
              <a:t>web-прикладень</a:t>
            </a:r>
            <a:r>
              <a:rPr lang="uk-UA" dirty="0" smtClean="0"/>
              <a:t>.</a:t>
            </a:r>
          </a:p>
          <a:p>
            <a:endParaRPr lang="uk-UA" sz="800" dirty="0" smtClean="0"/>
          </a:p>
          <a:p>
            <a:r>
              <a:rPr lang="uk-UA" dirty="0" smtClean="0"/>
              <a:t>Необхідно </a:t>
            </a:r>
            <a:r>
              <a:rPr lang="uk-UA" dirty="0" err="1" smtClean="0"/>
              <a:t>сконфігурувати</a:t>
            </a:r>
            <a:r>
              <a:rPr lang="uk-UA" dirty="0" smtClean="0"/>
              <a:t> Web-сервер в захищеній мережі до того, як його буде відкрито для користування в Інтернеті.</a:t>
            </a:r>
          </a:p>
          <a:p>
            <a:endParaRPr lang="uk-UA" sz="800" dirty="0" smtClean="0"/>
          </a:p>
          <a:p>
            <a:r>
              <a:rPr lang="uk-UA" dirty="0" smtClean="0"/>
              <a:t>Відповідним чином створити архітектуру мережі.</a:t>
            </a:r>
          </a:p>
          <a:p>
            <a:endParaRPr lang="uk-UA" sz="800" dirty="0" smtClean="0"/>
          </a:p>
          <a:p>
            <a:r>
              <a:rPr lang="uk-UA" dirty="0" err="1" smtClean="0"/>
              <a:t>Міжмережний</a:t>
            </a:r>
            <a:r>
              <a:rPr lang="uk-UA" dirty="0" smtClean="0"/>
              <a:t> екран повинен обмежити вхідний трафік лише необхідними портами (80 і 443).</a:t>
            </a:r>
          </a:p>
          <a:p>
            <a:endParaRPr lang="uk-UA" sz="800" dirty="0" smtClean="0"/>
          </a:p>
          <a:p>
            <a:pPr lvl="0"/>
            <a:r>
              <a:rPr lang="uk-UA" dirty="0" smtClean="0"/>
              <a:t>Конфігурація хоста. ОС повинна:</a:t>
            </a:r>
          </a:p>
          <a:p>
            <a:pPr marL="342900" lvl="0" indent="-342900">
              <a:buAutoNum type="arabicParenR"/>
            </a:pP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випущені</a:t>
            </a:r>
            <a:r>
              <a:rPr lang="ru-RU" dirty="0" smtClean="0"/>
              <a:t> на </a:t>
            </a:r>
            <a:r>
              <a:rPr lang="ru-RU" dirty="0" err="1" smtClean="0"/>
              <a:t>даний</a:t>
            </a:r>
            <a:r>
              <a:rPr lang="ru-RU" dirty="0" smtClean="0"/>
              <a:t> момент </a:t>
            </a:r>
            <a:r>
              <a:rPr lang="en-US" dirty="0" smtClean="0"/>
              <a:t>update-</a:t>
            </a:r>
            <a:r>
              <a:rPr lang="uk-UA" dirty="0" smtClean="0"/>
              <a:t>и </a:t>
            </a:r>
            <a:r>
              <a:rPr lang="en-US" dirty="0" smtClean="0"/>
              <a:t> </a:t>
            </a:r>
            <a:r>
              <a:rPr lang="uk-UA" dirty="0" smtClean="0"/>
              <a:t>в царині забезпечення безпеки</a:t>
            </a:r>
            <a:r>
              <a:rPr lang="ru-RU" dirty="0" smtClean="0"/>
              <a:t>;</a:t>
            </a:r>
          </a:p>
          <a:p>
            <a:pPr marL="342900" lvl="0" indent="-342900">
              <a:buAutoNum type="arabicParenR"/>
            </a:pPr>
            <a:r>
              <a:rPr lang="uk-UA" dirty="0" smtClean="0"/>
              <a:t>Має бути включена система аудиту</a:t>
            </a:r>
            <a:r>
              <a:rPr lang="ru-RU" dirty="0" smtClean="0"/>
              <a:t>;</a:t>
            </a:r>
          </a:p>
          <a:p>
            <a:pPr marL="342900" lvl="0" indent="-342900">
              <a:buAutoNum type="arabicParenR"/>
            </a:pPr>
            <a:r>
              <a:rPr lang="uk-UA" dirty="0" smtClean="0"/>
              <a:t>Тільки адмін (група) може мати доступ до системи. </a:t>
            </a:r>
          </a:p>
          <a:p>
            <a:pPr lvl="0"/>
            <a:endParaRPr lang="uk-UA" sz="800" dirty="0" smtClean="0"/>
          </a:p>
          <a:p>
            <a:pPr lvl="0"/>
            <a:r>
              <a:rPr lang="uk-UA" dirty="0" smtClean="0"/>
              <a:t>Конфігурація  Web-сервера – необхідно </a:t>
            </a:r>
          </a:p>
          <a:p>
            <a:pPr marL="342900" lvl="0" indent="-342900">
              <a:buAutoNum type="arabicParenR"/>
            </a:pPr>
            <a:r>
              <a:rPr lang="uk-UA" dirty="0" smtClean="0"/>
              <a:t>проаналізувати п</a:t>
            </a:r>
            <a:r>
              <a:rPr lang="ru-RU" dirty="0" err="1" smtClean="0"/>
              <a:t>араметри</a:t>
            </a:r>
            <a:r>
              <a:rPr lang="ru-RU" dirty="0" smtClean="0"/>
              <a:t> </a:t>
            </a:r>
            <a:r>
              <a:rPr lang="uk-UA" dirty="0" smtClean="0"/>
              <a:t>Web-сервера за умовчанням (змінити їх);</a:t>
            </a:r>
          </a:p>
          <a:p>
            <a:pPr marL="342900" lvl="0" indent="-342900">
              <a:buAutoNum type="arabicParenR"/>
            </a:pPr>
            <a:r>
              <a:rPr lang="uk-UA" dirty="0" smtClean="0"/>
              <a:t>видали файли прикладів і</a:t>
            </a:r>
          </a:p>
          <a:p>
            <a:pPr marL="342900" lvl="0" indent="-342900">
              <a:buAutoNum type="arabicParenR"/>
            </a:pPr>
            <a:r>
              <a:rPr lang="uk-UA" dirty="0" smtClean="0"/>
              <a:t>сервер запустити з обмеженими користувацькими повноваженнями.</a:t>
            </a:r>
          </a:p>
          <a:p>
            <a:endParaRPr lang="uk-UA" sz="800" dirty="0" smtClean="0"/>
          </a:p>
          <a:p>
            <a:r>
              <a:rPr lang="uk-UA" dirty="0" smtClean="0">
                <a:hlinkClick r:id="rId3"/>
              </a:rPr>
              <a:t>НД ТЗІ 2.5-010-03 Вимоги до захисту </a:t>
            </a:r>
            <a:r>
              <a:rPr lang="en-CA" dirty="0" smtClean="0">
                <a:hlinkClick r:id="rId3"/>
              </a:rPr>
              <a:t>WEB-</a:t>
            </a:r>
            <a:r>
              <a:rPr lang="uk-UA" dirty="0" smtClean="0">
                <a:hlinkClick r:id="rId3"/>
              </a:rPr>
              <a:t>сторінки від НСД.</a:t>
            </a:r>
            <a:r>
              <a:rPr lang="en-CA" dirty="0" err="1" smtClean="0">
                <a:hlinkClick r:id="rId3"/>
              </a:rPr>
              <a:t>pdf</a:t>
            </a:r>
            <a:endParaRPr lang="uk-UA" dirty="0" smtClean="0"/>
          </a:p>
          <a:p>
            <a:endParaRPr lang="uk-UA" sz="800" dirty="0" smtClean="0"/>
          </a:p>
          <a:p>
            <a:r>
              <a:rPr lang="uk-UA" dirty="0" smtClean="0"/>
              <a:t>Для перевірки параметрів розгорнутого веб-серверу використовкують сканери вразливості Vulnerability Scanners.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429684" cy="620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uk-UA" sz="2000" dirty="0" smtClean="0"/>
              <a:t>На даний час є великий вибір Web-серверів - Apache, IIS або </a:t>
            </a:r>
            <a:r>
              <a:rPr lang="en-US" sz="2000" dirty="0" smtClean="0"/>
              <a:t>MAMP</a:t>
            </a:r>
            <a:r>
              <a:rPr lang="uk-UA" sz="2000" dirty="0" smtClean="0"/>
              <a:t> (Mac Apache, MySQL, PHP) </a:t>
            </a:r>
            <a:r>
              <a:rPr lang="en-US" sz="2000" dirty="0" smtClean="0"/>
              <a:t>PRO</a:t>
            </a:r>
            <a:r>
              <a:rPr lang="uk-UA" sz="2000" dirty="0" smtClean="0"/>
              <a:t> – багато версій і надбудов.</a:t>
            </a:r>
          </a:p>
          <a:p>
            <a:pPr>
              <a:lnSpc>
                <a:spcPct val="125000"/>
              </a:lnSpc>
            </a:pPr>
            <a:endParaRPr lang="uk-UA" sz="2000" dirty="0" smtClean="0"/>
          </a:p>
          <a:p>
            <a:pPr>
              <a:lnSpc>
                <a:spcPct val="125000"/>
              </a:lnSpc>
            </a:pPr>
            <a:r>
              <a:rPr lang="uk-UA" sz="2000" dirty="0" smtClean="0"/>
              <a:t>Для їх тестування використовують  сканери вразливостей.</a:t>
            </a:r>
          </a:p>
          <a:p>
            <a:pPr>
              <a:lnSpc>
                <a:spcPct val="125000"/>
              </a:lnSpc>
            </a:pPr>
            <a:endParaRPr lang="uk-UA" sz="2000" dirty="0" smtClean="0"/>
          </a:p>
          <a:p>
            <a:pPr>
              <a:lnSpc>
                <a:spcPct val="125000"/>
              </a:lnSpc>
            </a:pPr>
            <a:r>
              <a:rPr lang="uk-UA" sz="2000" dirty="0" smtClean="0"/>
              <a:t>В більшості випадків такі програми містять </a:t>
            </a:r>
            <a:r>
              <a:rPr lang="uk-UA" sz="2000" b="1" u="sng" dirty="0" smtClean="0">
                <a:solidFill>
                  <a:srgbClr val="FFC000"/>
                </a:solidFill>
              </a:rPr>
              <a:t>скануючий</a:t>
            </a:r>
            <a:r>
              <a:rPr lang="uk-UA" sz="2000" dirty="0" smtClean="0"/>
              <a:t> функціонал та </a:t>
            </a:r>
            <a:r>
              <a:rPr lang="uk-UA" sz="2000" b="1" u="sng" dirty="0" smtClean="0">
                <a:solidFill>
                  <a:srgbClr val="FFC000"/>
                </a:solidFill>
              </a:rPr>
              <a:t>каталог</a:t>
            </a:r>
            <a:r>
              <a:rPr lang="uk-UA" sz="2000" dirty="0" smtClean="0"/>
              <a:t>.</a:t>
            </a:r>
          </a:p>
          <a:p>
            <a:pPr>
              <a:lnSpc>
                <a:spcPct val="125000"/>
              </a:lnSpc>
            </a:pPr>
            <a:endParaRPr lang="uk-UA" sz="2000" b="1" u="sng" dirty="0" smtClean="0"/>
          </a:p>
          <a:p>
            <a:pPr>
              <a:lnSpc>
                <a:spcPct val="125000"/>
              </a:lnSpc>
            </a:pPr>
            <a:r>
              <a:rPr lang="uk-UA" sz="2000" b="1" u="sng" dirty="0" smtClean="0"/>
              <a:t>Каталог</a:t>
            </a:r>
            <a:r>
              <a:rPr lang="uk-UA" sz="2000" dirty="0" smtClean="0"/>
              <a:t> містить сукупність файлів з описом відомих вразливостей і розповсюджених методів зламу для різних серверів.</a:t>
            </a:r>
          </a:p>
          <a:p>
            <a:pPr>
              <a:lnSpc>
                <a:spcPct val="125000"/>
              </a:lnSpc>
            </a:pPr>
            <a:endParaRPr lang="uk-UA" sz="2000" b="1" u="sng" dirty="0" smtClean="0"/>
          </a:p>
          <a:p>
            <a:pPr>
              <a:lnSpc>
                <a:spcPct val="125000"/>
              </a:lnSpc>
            </a:pPr>
            <a:r>
              <a:rPr lang="uk-UA" sz="2000" b="1" u="sng" dirty="0" err="1" smtClean="0"/>
              <a:t>Скануючі</a:t>
            </a:r>
            <a:r>
              <a:rPr lang="uk-UA" sz="2000" b="1" u="sng" dirty="0" smtClean="0"/>
              <a:t> блоки </a:t>
            </a:r>
            <a:r>
              <a:rPr lang="uk-UA" sz="2000" dirty="0" smtClean="0"/>
              <a:t>підтримують політику считування каталогу методів зламу, генерує відповідний запит Web-серверу і інтерпретує відповідь з метою виявлення можливих вразливостей сервера, конфігурації системи безпеки хоста, використання заплат системи безпеки і кореневої директорії Web-сервера.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00042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err="1" smtClean="0"/>
              <a:t>Nikto</a:t>
            </a:r>
            <a:r>
              <a:rPr lang="uk-UA" b="1" u="sng" dirty="0" smtClean="0"/>
              <a:t> </a:t>
            </a:r>
            <a:r>
              <a:rPr lang="uk-UA" b="1" dirty="0" smtClean="0"/>
              <a:t> - </a:t>
            </a:r>
            <a:r>
              <a:rPr lang="uk-UA" dirty="0" smtClean="0"/>
              <a:t>сканер пошуку вразливостей у веб-скриптах. Входить до складу утиліт дистрибутива Kali Linux. </a:t>
            </a:r>
            <a:r>
              <a:rPr lang="uk-UA" dirty="0" err="1" smtClean="0"/>
              <a:t>Nikto</a:t>
            </a:r>
            <a:r>
              <a:rPr lang="uk-UA" dirty="0" smtClean="0"/>
              <a:t> - це інструмент оцінки веб-серверів. Він призначений для пошуку різних дефолтних і небезпечних файлів, конфігурацій і програм на веб-серверах будь-якого типу. Програма досліджує веб-сервер для пошуку потенційних проблем і вразливостей безпеки, включаючи:</a:t>
            </a:r>
          </a:p>
          <a:p>
            <a:pPr indent="457200">
              <a:buFont typeface="Wingdings" pitchFamily="2" charset="2"/>
              <a:buChar char="Ø"/>
            </a:pPr>
            <a:r>
              <a:rPr lang="uk-UA" dirty="0" smtClean="0"/>
              <a:t> Невірні </a:t>
            </a:r>
            <a:r>
              <a:rPr lang="uk-UA" dirty="0" err="1" smtClean="0"/>
              <a:t>налаштування</a:t>
            </a:r>
            <a:r>
              <a:rPr lang="uk-UA" dirty="0" smtClean="0"/>
              <a:t> сервера і програмного забезпечення</a:t>
            </a:r>
          </a:p>
          <a:p>
            <a:pPr indent="457200"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dirty="0" err="1" smtClean="0"/>
              <a:t>Дефолтні</a:t>
            </a:r>
            <a:r>
              <a:rPr lang="uk-UA" dirty="0" smtClean="0"/>
              <a:t> файли і програми</a:t>
            </a:r>
          </a:p>
          <a:p>
            <a:pPr indent="457200">
              <a:buFont typeface="Wingdings" pitchFamily="2" charset="2"/>
              <a:buChar char="Ø"/>
            </a:pPr>
            <a:r>
              <a:rPr lang="uk-UA" dirty="0" smtClean="0"/>
              <a:t> Небезпечні файли і програми</a:t>
            </a:r>
          </a:p>
          <a:p>
            <a:pPr indent="457200">
              <a:buFont typeface="Wingdings" pitchFamily="2" charset="2"/>
              <a:buChar char="Ø"/>
            </a:pPr>
            <a:r>
              <a:rPr lang="uk-UA" dirty="0" smtClean="0"/>
              <a:t> Застарілі служби та програми</a:t>
            </a:r>
          </a:p>
        </p:txBody>
      </p:sp>
      <p:pic>
        <p:nvPicPr>
          <p:cNvPr id="6" name="Рисунок 5" descr="https://www.anti-malware.ru/files/3_nikt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42592"/>
            <a:ext cx="1329055" cy="25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366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err="1" smtClean="0">
                <a:solidFill>
                  <a:srgbClr val="FFC000"/>
                </a:solidFill>
              </a:rPr>
              <a:t>Nikto</a:t>
            </a:r>
            <a:r>
              <a:rPr lang="uk-UA" sz="3600" dirty="0" smtClean="0">
                <a:solidFill>
                  <a:srgbClr val="FFC000"/>
                </a:solidFill>
              </a:rPr>
              <a:t>.</a:t>
            </a:r>
            <a:endParaRPr lang="uk-UA" sz="36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214686"/>
            <a:ext cx="9001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 smtClean="0"/>
              <a:t>Nikto</a:t>
            </a:r>
            <a:r>
              <a:rPr lang="uk-UA" dirty="0" smtClean="0"/>
              <a:t> зроблений на LibWhisker2 (by RFP) і може працювати на будь-якій платформі, в якій є оточення Perl. Він підтримує SSL, проксі, аутентифікацію на хості, кодування корисного навантаження і інше.</a:t>
            </a:r>
          </a:p>
          <a:p>
            <a:r>
              <a:rPr lang="uk-UA" dirty="0" smtClean="0"/>
              <a:t>Домашня сторінка:	 				</a:t>
            </a:r>
            <a:r>
              <a:rPr lang="uk-UA" dirty="0" smtClean="0">
                <a:hlinkClick r:id="rId4"/>
              </a:rPr>
              <a:t>https://cirt.net/Nikto2</a:t>
            </a:r>
            <a:endParaRPr lang="uk-UA" dirty="0" smtClean="0"/>
          </a:p>
          <a:p>
            <a:r>
              <a:rPr lang="uk-UA" dirty="0" smtClean="0"/>
              <a:t>Автор: 			Chris Sullo і David Lodge</a:t>
            </a:r>
          </a:p>
          <a:p>
            <a:pPr algn="just"/>
            <a:r>
              <a:rPr lang="uk-UA" dirty="0" err="1" smtClean="0"/>
              <a:t>Nikto</a:t>
            </a:r>
            <a:r>
              <a:rPr lang="uk-UA" dirty="0" smtClean="0"/>
              <a:t> - безкоштовний сканер, який здійснює всеосяжне тестування веб-серверів на уразливості, в тому числі перевіряє наявність понад 6500 потенційно небезпеч-них файлів і CGI, визначає застарілі версії більше 1250 різних веб-серверів, а також відображає специфічні проблеми для більш ніж 270 версій серверів. Сканер також визначає типові помилки в конфігурації веб-сервера, в тому числі наявність декількох індексних файлів, опції HTTP-сервера, після чого намагається скласти максимально повний список версій програм і модулів на сервері.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6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7868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Список сканованих об'єктів в Nikto реалізований у вигляді додаткових плагінів, які підключаються і часто оновлюються (ці плагіни не є open source).</a:t>
            </a:r>
          </a:p>
          <a:p>
            <a:pPr algn="just"/>
            <a:r>
              <a:rPr lang="uk-UA" dirty="0" smtClean="0"/>
              <a:t>Сканер Nikto спроектований для роботи в прихованому режимі: він здійснює сканування максимально швидко, записуючи результати в лог. Версія 2.1.5 містить виправлення декількох багів, а також нові функції і нові види перевірок. Серед найважливішого:</a:t>
            </a:r>
          </a:p>
          <a:p>
            <a:pPr algn="just">
              <a:buFontTx/>
              <a:buChar char="-"/>
            </a:pPr>
            <a:r>
              <a:rPr lang="uk-UA" dirty="0" smtClean="0"/>
              <a:t> розпізнавання IP в HTTP-заголовках,</a:t>
            </a:r>
          </a:p>
          <a:p>
            <a:pPr algn="just">
              <a:buFontTx/>
              <a:buChar char="-"/>
            </a:pPr>
            <a:r>
              <a:rPr lang="uk-UA" dirty="0" smtClean="0"/>
              <a:t> автоматична перевірка доступних файлів після парсинга robots.txt,</a:t>
            </a:r>
          </a:p>
          <a:p>
            <a:pPr algn="just">
              <a:buFontTx/>
              <a:buChar char="-"/>
            </a:pPr>
            <a:r>
              <a:rPr lang="uk-UA" dirty="0" smtClean="0"/>
              <a:t> перевірка іконок, перевірка вразливостей з crossdomain.xml і clientaccesspolicy.xml.</a:t>
            </a:r>
          </a:p>
          <a:p>
            <a:pPr algn="just"/>
            <a:r>
              <a:rPr lang="uk-UA" dirty="0" smtClean="0"/>
              <a:t>Серед нових опцій програми</a:t>
            </a:r>
          </a:p>
          <a:p>
            <a:pPr algn="just">
              <a:buFontTx/>
              <a:buChar char="-"/>
            </a:pPr>
            <a:r>
              <a:rPr lang="uk-UA" dirty="0" smtClean="0"/>
              <a:t> установка максимального часу сканування хоста (в секундах) для маскування  сканування,</a:t>
            </a:r>
          </a:p>
          <a:p>
            <a:pPr algn="just">
              <a:buFontTx/>
              <a:buChar char="-"/>
            </a:pPr>
            <a:r>
              <a:rPr lang="uk-UA" dirty="0" smtClean="0"/>
              <a:t> повтор збережених JSON-запитів за допомогою replay.pl,</a:t>
            </a:r>
          </a:p>
          <a:p>
            <a:pPr algn="just">
              <a:buFontTx/>
              <a:buChar char="-"/>
            </a:pPr>
            <a:r>
              <a:rPr lang="uk-UA" dirty="0" smtClean="0"/>
              <a:t> підтримка SSL-сертифікатів на стороні клієнта,</a:t>
            </a:r>
          </a:p>
          <a:p>
            <a:pPr algn="just">
              <a:buFontTx/>
              <a:buChar char="-"/>
            </a:pPr>
            <a:r>
              <a:rPr lang="uk-UA" dirty="0" smtClean="0"/>
              <a:t> більш просунуте тестування за рахунок автоматичного додавання змінних в db_variables після парсинга robots.txt або інших сторінок.</a:t>
            </a:r>
          </a:p>
          <a:p>
            <a:pPr algn="just"/>
            <a:r>
              <a:rPr lang="uk-UA" dirty="0" smtClean="0"/>
              <a:t>Варто також відзначити, що вільний «</a:t>
            </a:r>
            <a:r>
              <a:rPr lang="en-US" dirty="0" smtClean="0"/>
              <a:t>engine</a:t>
            </a:r>
            <a:r>
              <a:rPr lang="uk-UA" dirty="0" smtClean="0"/>
              <a:t>» </a:t>
            </a:r>
            <a:r>
              <a:rPr lang="uk-UA" dirty="0" err="1" smtClean="0"/>
              <a:t>Nikto</a:t>
            </a:r>
            <a:r>
              <a:rPr lang="uk-UA" dirty="0" smtClean="0"/>
              <a:t> використовується в комерційних сканерах вразливостей Edgeos і HackerTarget.com.</a:t>
            </a:r>
          </a:p>
          <a:p>
            <a:pPr algn="just"/>
            <a:r>
              <a:rPr lang="uk-UA" dirty="0" smtClean="0"/>
              <a:t>Платформа: MacOS, Linux, Windows.</a:t>
            </a:r>
          </a:p>
          <a:p>
            <a:pPr algn="just"/>
            <a:r>
              <a:rPr lang="uk-UA" dirty="0" smtClean="0"/>
              <a:t>Детальніше зі сканером Nikto можна ознайомитися тут </a:t>
            </a:r>
            <a:r>
              <a:rPr lang="uk-UA" u="sng" dirty="0" smtClean="0">
                <a:hlinkClick r:id="rId3"/>
              </a:rPr>
              <a:t>https://cirt.net/nikto2</a:t>
            </a:r>
            <a:endParaRPr lang="uk-UA" dirty="0" smtClean="0"/>
          </a:p>
          <a:p>
            <a:pPr algn="just"/>
            <a:r>
              <a:rPr lang="uk-UA" u="sng" dirty="0" smtClean="0">
                <a:hlinkClick r:id="rId4"/>
              </a:rPr>
              <a:t>https://kali.tools/?p=2295</a:t>
            </a:r>
            <a:r>
              <a:rPr lang="uk-UA" dirty="0" smtClean="0"/>
              <a:t> – опис опцій і приклади застосування.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6286520"/>
            <a:ext cx="8001024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b="1" dirty="0" err="1" smtClean="0">
                <a:solidFill>
                  <a:srgbClr val="92D050"/>
                </a:solidFill>
              </a:rPr>
              <a:t>Парсинг</a:t>
            </a:r>
            <a:r>
              <a:rPr lang="uk-UA" sz="1200" dirty="0" smtClean="0">
                <a:solidFill>
                  <a:srgbClr val="92D050"/>
                </a:solidFill>
              </a:rPr>
              <a:t> (</a:t>
            </a:r>
            <a:r>
              <a:rPr lang="uk-UA" sz="1200" dirty="0" err="1" smtClean="0">
                <a:solidFill>
                  <a:srgbClr val="92D050"/>
                </a:solidFill>
              </a:rPr>
              <a:t>Parse</a:t>
            </a:r>
            <a:r>
              <a:rPr lang="uk-UA" sz="1200" dirty="0" smtClean="0">
                <a:solidFill>
                  <a:srgbClr val="92D050"/>
                </a:solidFill>
              </a:rPr>
              <a:t>) – процес аналізу або розбору певного контенту на складові за допомогою роботів-парсерів.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7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pic>
        <p:nvPicPr>
          <p:cNvPr id="4" name="Рисунок 3" descr="4_skipfish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2330" y="99898"/>
            <a:ext cx="1952898" cy="685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06" y="761011"/>
            <a:ext cx="9001156" cy="5751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Багато-платформний</a:t>
            </a:r>
            <a:r>
              <a:rPr lang="ru-RU" dirty="0" smtClean="0"/>
              <a:t> сканер </a:t>
            </a:r>
            <a:r>
              <a:rPr lang="ru-RU" dirty="0" err="1" smtClean="0"/>
              <a:t>веб-вразливостей</a:t>
            </a:r>
            <a:r>
              <a:rPr lang="ru-RU" dirty="0" smtClean="0"/>
              <a:t> </a:t>
            </a:r>
            <a:r>
              <a:rPr lang="ru-RU" b="1" u="sng" dirty="0" err="1" smtClean="0"/>
              <a:t>Skipfish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Michal</a:t>
            </a:r>
            <a:r>
              <a:rPr lang="ru-RU" dirty="0" smtClean="0"/>
              <a:t> </a:t>
            </a:r>
            <a:r>
              <a:rPr lang="ru-RU" dirty="0" err="1" smtClean="0"/>
              <a:t>Zalewski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рекурсивний</a:t>
            </a:r>
            <a:r>
              <a:rPr lang="ru-RU" dirty="0" smtClean="0"/>
              <a:t>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веб-додатків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перевірку</a:t>
            </a:r>
            <a:r>
              <a:rPr lang="ru-RU" dirty="0" smtClean="0"/>
              <a:t> на </a:t>
            </a:r>
            <a:r>
              <a:rPr lang="ru-RU" dirty="0" err="1" smtClean="0"/>
              <a:t>базі</a:t>
            </a:r>
            <a:r>
              <a:rPr lang="ru-RU" dirty="0" smtClean="0"/>
              <a:t> словника,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карту сайту, </a:t>
            </a:r>
            <a:r>
              <a:rPr lang="ru-RU" dirty="0" err="1" smtClean="0"/>
              <a:t>забезпечену</a:t>
            </a:r>
            <a:r>
              <a:rPr lang="ru-RU" dirty="0" smtClean="0"/>
              <a:t> </a:t>
            </a:r>
            <a:r>
              <a:rPr lang="ru-RU" dirty="0" err="1" smtClean="0"/>
              <a:t>коментарями</a:t>
            </a:r>
            <a:r>
              <a:rPr lang="ru-RU" dirty="0" smtClean="0"/>
              <a:t> про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вразливості</a:t>
            </a:r>
            <a:r>
              <a:rPr lang="ru-RU" dirty="0" smtClean="0"/>
              <a:t>. </a:t>
            </a:r>
          </a:p>
          <a:p>
            <a:endParaRPr lang="ru-RU" sz="800" dirty="0" smtClean="0"/>
          </a:p>
          <a:p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для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вірусних</a:t>
            </a:r>
            <a:r>
              <a:rPr lang="ru-RU" dirty="0" smtClean="0"/>
              <a:t> </a:t>
            </a:r>
            <a:r>
              <a:rPr lang="ru-RU" dirty="0" err="1" smtClean="0"/>
              <a:t>загроз</a:t>
            </a:r>
            <a:endParaRPr lang="ru-RU" dirty="0" smtClean="0"/>
          </a:p>
          <a:p>
            <a:pPr indent="457200"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 err="1" smtClean="0"/>
              <a:t>поштовому</a:t>
            </a:r>
            <a:r>
              <a:rPr lang="ru-RU" dirty="0" smtClean="0"/>
              <a:t>, </a:t>
            </a:r>
            <a:r>
              <a:rPr lang="ru-RU" dirty="0" err="1" smtClean="0"/>
              <a:t>мережевому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веб-трафіку</a:t>
            </a:r>
            <a:r>
              <a:rPr lang="ru-RU" dirty="0" smtClean="0"/>
              <a:t>,</a:t>
            </a:r>
          </a:p>
          <a:p>
            <a:pPr indent="457200"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 err="1" smtClean="0"/>
              <a:t>файлових</a:t>
            </a:r>
            <a:r>
              <a:rPr lang="ru-RU" dirty="0" smtClean="0"/>
              <a:t> </a:t>
            </a:r>
            <a:r>
              <a:rPr lang="ru-RU" dirty="0" err="1" smtClean="0"/>
              <a:t>сховищах</a:t>
            </a:r>
            <a:r>
              <a:rPr lang="ru-RU" dirty="0" smtClean="0"/>
              <a:t>,</a:t>
            </a:r>
          </a:p>
          <a:p>
            <a:pPr indent="457200">
              <a:buFont typeface="Wingdings" pitchFamily="2" charset="2"/>
              <a:buChar char="Ø"/>
            </a:pPr>
            <a:r>
              <a:rPr lang="ru-RU" dirty="0" smtClean="0"/>
              <a:t>на </a:t>
            </a:r>
            <a:r>
              <a:rPr lang="ru-RU" dirty="0" err="1" smtClean="0"/>
              <a:t>корпоративних</a:t>
            </a:r>
            <a:r>
              <a:rPr lang="ru-RU" dirty="0" smtClean="0"/>
              <a:t> </a:t>
            </a:r>
            <a:r>
              <a:rPr lang="ru-RU" dirty="0" err="1" smtClean="0"/>
              <a:t>веб-порталах</a:t>
            </a:r>
            <a:r>
              <a:rPr lang="ru-RU" dirty="0" smtClean="0"/>
              <a:t>.</a:t>
            </a:r>
          </a:p>
          <a:p>
            <a:endParaRPr lang="ru-RU" sz="800" dirty="0" smtClean="0"/>
          </a:p>
          <a:p>
            <a:pPr algn="just">
              <a:lnSpc>
                <a:spcPct val="114000"/>
              </a:lnSpc>
            </a:pP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інструменту</a:t>
            </a:r>
            <a:r>
              <a:rPr lang="ru-RU" dirty="0" smtClean="0"/>
              <a:t>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ru-RU" dirty="0" err="1" smtClean="0"/>
              <a:t>Google</a:t>
            </a:r>
            <a:r>
              <a:rPr lang="ru-RU" dirty="0" smtClean="0"/>
              <a:t>. Сканер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детальний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аналіз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/>
              <a:t>web-додатків.Також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створення</a:t>
            </a:r>
            <a:r>
              <a:rPr lang="ru-RU" dirty="0" smtClean="0">
                <a:solidFill>
                  <a:srgbClr val="FFC000"/>
                </a:solidFill>
              </a:rPr>
              <a:t> словника </a:t>
            </a:r>
            <a:r>
              <a:rPr lang="ru-RU" dirty="0" smtClean="0"/>
              <a:t>для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ж </a:t>
            </a:r>
            <a:r>
              <a:rPr lang="ru-RU" dirty="0" err="1" smtClean="0"/>
              <a:t>додатку</a:t>
            </a:r>
            <a:r>
              <a:rPr lang="ru-RU" dirty="0" smtClean="0"/>
              <a:t>.</a:t>
            </a:r>
          </a:p>
          <a:p>
            <a:pPr algn="just">
              <a:lnSpc>
                <a:spcPct val="114000"/>
              </a:lnSpc>
            </a:pPr>
            <a:r>
              <a:rPr lang="ru-RU" dirty="0" err="1" smtClean="0">
                <a:solidFill>
                  <a:srgbClr val="FFC000"/>
                </a:solidFill>
              </a:rPr>
              <a:t>Докладний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звіт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/>
              <a:t>Skipfish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вразливості</a:t>
            </a:r>
            <a:r>
              <a:rPr lang="ru-RU" dirty="0" smtClean="0"/>
              <a:t> URL ресурсу. У </a:t>
            </a:r>
            <a:r>
              <a:rPr lang="ru-RU" dirty="0" err="1" smtClean="0"/>
              <a:t>звіті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відсортовані</a:t>
            </a:r>
            <a:r>
              <a:rPr lang="ru-RU" dirty="0" smtClean="0"/>
              <a:t> за 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 типу </a:t>
            </a:r>
            <a:r>
              <a:rPr lang="ru-RU" dirty="0" err="1" smtClean="0"/>
              <a:t>вразливості</a:t>
            </a:r>
            <a:r>
              <a:rPr lang="ru-RU" dirty="0" smtClean="0"/>
              <a:t>.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Звіт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в </a:t>
            </a:r>
            <a:r>
              <a:rPr lang="ru-RU" dirty="0" err="1" smtClean="0"/>
              <a:t>html-форматі</a:t>
            </a:r>
            <a:r>
              <a:rPr lang="ru-RU" dirty="0" smtClean="0"/>
              <a:t>.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сканер </a:t>
            </a:r>
            <a:r>
              <a:rPr lang="ru-RU" dirty="0" err="1" smtClean="0"/>
              <a:t>веб-вразливостей</a:t>
            </a:r>
            <a:r>
              <a:rPr lang="ru-RU" dirty="0" smtClean="0"/>
              <a:t> </a:t>
            </a:r>
            <a:r>
              <a:rPr lang="ru-RU" dirty="0" err="1" smtClean="0"/>
              <a:t>Skipfish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генерує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дуже</a:t>
            </a:r>
            <a:r>
              <a:rPr lang="ru-RU" dirty="0" smtClean="0">
                <a:solidFill>
                  <a:srgbClr val="FFC000"/>
                </a:solidFill>
              </a:rPr>
              <a:t> великий </a:t>
            </a:r>
            <a:r>
              <a:rPr lang="ru-RU" dirty="0" err="1" smtClean="0">
                <a:solidFill>
                  <a:srgbClr val="FFC000"/>
                </a:solidFill>
              </a:rPr>
              <a:t>обсяг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трафіку</a:t>
            </a:r>
            <a:r>
              <a:rPr lang="ru-RU" dirty="0" smtClean="0"/>
              <a:t>, а </a:t>
            </a:r>
            <a:r>
              <a:rPr lang="ru-RU" dirty="0" err="1" smtClean="0"/>
              <a:t>сканування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довго</a:t>
            </a:r>
            <a:r>
              <a:rPr lang="ru-RU" dirty="0" smtClean="0"/>
              <a:t>.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Платформи</a:t>
            </a:r>
            <a:r>
              <a:rPr lang="ru-RU" dirty="0" smtClean="0"/>
              <a:t>: </a:t>
            </a:r>
            <a:r>
              <a:rPr lang="ru-RU" dirty="0" err="1" smtClean="0"/>
              <a:t>MacOS</a:t>
            </a:r>
            <a:r>
              <a:rPr lang="ru-RU" dirty="0" smtClean="0"/>
              <a:t>, </a:t>
            </a:r>
            <a:r>
              <a:rPr lang="ru-RU" dirty="0" err="1" smtClean="0"/>
              <a:t>Linux</a:t>
            </a:r>
            <a:r>
              <a:rPr lang="ru-RU" dirty="0" smtClean="0"/>
              <a:t>, </a:t>
            </a:r>
            <a:r>
              <a:rPr lang="ru-RU" dirty="0" err="1" smtClean="0"/>
              <a:t>Windows</a:t>
            </a:r>
            <a:r>
              <a:rPr lang="ru-RU" dirty="0" smtClean="0"/>
              <a:t>.</a:t>
            </a:r>
            <a:endParaRPr lang="uk-UA" dirty="0" smtClean="0"/>
          </a:p>
          <a:p>
            <a:pPr>
              <a:lnSpc>
                <a:spcPct val="114000"/>
              </a:lnSpc>
            </a:pPr>
            <a:r>
              <a:rPr lang="ru-RU" dirty="0" err="1" smtClean="0"/>
              <a:t>Детальніше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сканером </a:t>
            </a:r>
            <a:r>
              <a:rPr lang="ru-RU" dirty="0" err="1" smtClean="0"/>
              <a:t>Skipfish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ознайомитися</a:t>
            </a:r>
            <a:endParaRPr lang="uk-UA" dirty="0" smtClean="0"/>
          </a:p>
          <a:p>
            <a:pPr algn="r">
              <a:lnSpc>
                <a:spcPct val="114000"/>
              </a:lnSpc>
            </a:pPr>
            <a:r>
              <a:rPr lang="ru-RU" u="sng" dirty="0" smtClean="0">
                <a:hlinkClick r:id="rId4"/>
              </a:rPr>
              <a:t>https://code.google.com/archive/p/skipfish/</a:t>
            </a:r>
            <a:endParaRPr lang="uk-UA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888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dirty="0" err="1" smtClean="0">
                <a:solidFill>
                  <a:srgbClr val="FFC000"/>
                </a:solidFill>
              </a:rPr>
              <a:t>Skipfish</a:t>
            </a:r>
            <a:r>
              <a:rPr lang="uk-UA" sz="3600" dirty="0" smtClean="0">
                <a:solidFill>
                  <a:srgbClr val="FFC000"/>
                </a:solidFill>
              </a:rPr>
              <a:t>.</a:t>
            </a:r>
            <a:endParaRPr lang="uk-UA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8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pic>
        <p:nvPicPr>
          <p:cNvPr id="4" name="Рисунок 3" descr="5_wapiti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6644" y="642918"/>
            <a:ext cx="1728769" cy="18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587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dirty="0" smtClean="0">
                <a:solidFill>
                  <a:srgbClr val="FFC000"/>
                </a:solidFill>
              </a:rPr>
              <a:t>Wapiti</a:t>
            </a:r>
            <a:r>
              <a:rPr lang="uk-UA" sz="3600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744" y="540945"/>
            <a:ext cx="721523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 smtClean="0"/>
              <a:t>Wapiti</a:t>
            </a:r>
            <a:r>
              <a:rPr lang="uk-UA" dirty="0" smtClean="0"/>
              <a:t> - це консольна утиліта для аудиту веб-додатків. Працює за принципом «чорної скриньки» (blackbox). </a:t>
            </a:r>
            <a:r>
              <a:rPr lang="uk-UA" b="1" u="sng" dirty="0" err="1" smtClean="0"/>
              <a:t>Wapiti</a:t>
            </a:r>
            <a:r>
              <a:rPr lang="uk-UA" dirty="0" smtClean="0"/>
              <a:t> функціонує наступним чином: спочатку WASS-сканер аналізує структуру сайту, шукає доступні сценарії, аналізує параметри. Після </a:t>
            </a:r>
            <a:r>
              <a:rPr lang="uk-UA" dirty="0" err="1" smtClean="0"/>
              <a:t>Wapiti</a:t>
            </a:r>
            <a:r>
              <a:rPr lang="uk-UA" dirty="0" smtClean="0"/>
              <a:t> включає фаззер і продовжує сканування до тих пір, поки всі вразливі скрипти не знайдено. Він запускається з однієї команди, хоча володіє великим числом налаштувань для детального сканування.</a:t>
            </a:r>
          </a:p>
          <a:p>
            <a:pPr algn="just"/>
            <a:r>
              <a:rPr lang="uk-UA" dirty="0" smtClean="0"/>
              <a:t>WASS-сканер Wapiti працює з наступними типами вразливостей:</a:t>
            </a:r>
            <a:endParaRPr lang="ru-RU" dirty="0" smtClean="0"/>
          </a:p>
          <a:p>
            <a:endParaRPr lang="ru-RU" sz="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143248"/>
            <a:ext cx="4500562" cy="3323987"/>
          </a:xfrm>
          <a:prstGeom prst="rect">
            <a:avLst/>
          </a:prstGeom>
        </p:spPr>
        <p:txBody>
          <a:bodyPr wrap="square" numCol="1" spcCol="36000">
            <a:spAutoFit/>
          </a:bodyPr>
          <a:lstStyle/>
          <a:p>
            <a:pPr marL="0" lvl="1">
              <a:buFont typeface="Wingdings" pitchFamily="2" charset="2"/>
              <a:buChar char="Ø"/>
            </a:pPr>
            <a:r>
              <a:rPr lang="uk-UA" sz="1400" dirty="0" err="1" smtClean="0"/>
              <a:t>File</a:t>
            </a:r>
            <a:r>
              <a:rPr lang="uk-UA" sz="1400" dirty="0" smtClean="0"/>
              <a:t> </a:t>
            </a:r>
            <a:r>
              <a:rPr lang="uk-UA" sz="1400" dirty="0" err="1" smtClean="0"/>
              <a:t>disclosure</a:t>
            </a:r>
            <a:r>
              <a:rPr lang="uk-UA" sz="1400" dirty="0" smtClean="0"/>
              <a:t> (</a:t>
            </a:r>
            <a:r>
              <a:rPr lang="uk-UA" sz="1400" dirty="0" err="1" smtClean="0"/>
              <a:t>Local</a:t>
            </a:r>
            <a:r>
              <a:rPr lang="uk-UA" sz="1400" dirty="0" smtClean="0"/>
              <a:t> </a:t>
            </a:r>
            <a:r>
              <a:rPr lang="uk-UA" sz="1400" dirty="0" err="1" smtClean="0"/>
              <a:t>and</a:t>
            </a:r>
            <a:r>
              <a:rPr lang="uk-UA" sz="1400" dirty="0" smtClean="0"/>
              <a:t> </a:t>
            </a:r>
            <a:r>
              <a:rPr lang="uk-UA" sz="1400" dirty="0" err="1" smtClean="0"/>
              <a:t>remote</a:t>
            </a:r>
            <a:r>
              <a:rPr lang="uk-UA" sz="1400" dirty="0" smtClean="0"/>
              <a:t> include/require, fopen, readfile).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err="1" smtClean="0"/>
              <a:t>Database</a:t>
            </a:r>
            <a:r>
              <a:rPr lang="uk-UA" sz="1400" dirty="0" smtClean="0"/>
              <a:t> </a:t>
            </a:r>
            <a:r>
              <a:rPr lang="uk-UA" sz="1400" dirty="0" err="1" smtClean="0"/>
              <a:t>Injection</a:t>
            </a:r>
            <a:r>
              <a:rPr lang="uk-UA" sz="1400" dirty="0" smtClean="0"/>
              <a:t> (PHP/JSP/ASP SQL Injections and XPath Injections).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XSS (</a:t>
            </a:r>
            <a:r>
              <a:rPr lang="uk-UA" sz="1400" dirty="0" err="1" smtClean="0"/>
              <a:t>Cross</a:t>
            </a:r>
            <a:r>
              <a:rPr lang="uk-UA" sz="1400" dirty="0" smtClean="0"/>
              <a:t> </a:t>
            </a:r>
            <a:r>
              <a:rPr lang="uk-UA" sz="1400" dirty="0" err="1" smtClean="0"/>
              <a:t>Site</a:t>
            </a:r>
            <a:r>
              <a:rPr lang="uk-UA" sz="1400" dirty="0" smtClean="0"/>
              <a:t> </a:t>
            </a:r>
            <a:r>
              <a:rPr lang="uk-UA" sz="1400" dirty="0" err="1" smtClean="0"/>
              <a:t>Scripting</a:t>
            </a:r>
            <a:r>
              <a:rPr lang="uk-UA" sz="1400" dirty="0" smtClean="0"/>
              <a:t>) </a:t>
            </a:r>
            <a:r>
              <a:rPr lang="uk-UA" sz="1400" dirty="0" err="1" smtClean="0"/>
              <a:t>injection</a:t>
            </a:r>
            <a:r>
              <a:rPr lang="uk-UA" sz="1400" dirty="0" smtClean="0"/>
              <a:t> (</a:t>
            </a:r>
            <a:r>
              <a:rPr lang="uk-UA" sz="1400" dirty="0" err="1" smtClean="0"/>
              <a:t>reflected</a:t>
            </a:r>
            <a:r>
              <a:rPr lang="uk-UA" sz="1400" dirty="0" smtClean="0"/>
              <a:t> </a:t>
            </a:r>
            <a:r>
              <a:rPr lang="uk-UA" sz="1400" dirty="0" err="1" smtClean="0"/>
              <a:t>and</a:t>
            </a:r>
            <a:r>
              <a:rPr lang="uk-UA" sz="1400" dirty="0" smtClean="0"/>
              <a:t> </a:t>
            </a:r>
            <a:r>
              <a:rPr lang="uk-UA" sz="1400" dirty="0" err="1" smtClean="0"/>
              <a:t>permanent</a:t>
            </a:r>
            <a:r>
              <a:rPr lang="uk-UA" sz="1400" dirty="0" smtClean="0"/>
              <a:t>).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err="1" smtClean="0"/>
              <a:t>Command</a:t>
            </a:r>
            <a:r>
              <a:rPr lang="uk-UA" sz="1400" dirty="0" smtClean="0"/>
              <a:t> </a:t>
            </a:r>
            <a:r>
              <a:rPr lang="uk-UA" sz="1400" dirty="0" err="1" smtClean="0"/>
              <a:t>Execution</a:t>
            </a:r>
            <a:r>
              <a:rPr lang="uk-UA" sz="1400" dirty="0" smtClean="0"/>
              <a:t> </a:t>
            </a:r>
            <a:r>
              <a:rPr lang="uk-UA" sz="1400" dirty="0" err="1" smtClean="0"/>
              <a:t>detection</a:t>
            </a:r>
            <a:r>
              <a:rPr lang="uk-UA" sz="1400" dirty="0" smtClean="0"/>
              <a:t> (</a:t>
            </a:r>
            <a:r>
              <a:rPr lang="uk-UA" sz="1400" dirty="0" err="1" smtClean="0"/>
              <a:t>eval</a:t>
            </a:r>
            <a:r>
              <a:rPr lang="uk-UA" sz="1400" dirty="0" smtClean="0"/>
              <a:t>(), </a:t>
            </a:r>
            <a:r>
              <a:rPr lang="uk-UA" sz="1400" dirty="0" err="1" smtClean="0"/>
              <a:t>system</a:t>
            </a:r>
            <a:r>
              <a:rPr lang="uk-UA" sz="1400" dirty="0" smtClean="0"/>
              <a:t>(), </a:t>
            </a:r>
            <a:r>
              <a:rPr lang="uk-UA" sz="1400" dirty="0" err="1" smtClean="0"/>
              <a:t>passtru</a:t>
            </a:r>
            <a:r>
              <a:rPr lang="uk-UA" sz="1400" dirty="0" smtClean="0"/>
              <a:t>()…).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CRLF </a:t>
            </a:r>
            <a:r>
              <a:rPr lang="uk-UA" sz="1400" dirty="0" err="1" smtClean="0"/>
              <a:t>Injection</a:t>
            </a:r>
            <a:r>
              <a:rPr lang="uk-UA" sz="1400" dirty="0" smtClean="0"/>
              <a:t> (HTTP </a:t>
            </a:r>
            <a:r>
              <a:rPr lang="uk-UA" sz="1400" dirty="0" err="1" smtClean="0"/>
              <a:t>Response</a:t>
            </a:r>
            <a:r>
              <a:rPr lang="uk-UA" sz="1400" dirty="0" smtClean="0"/>
              <a:t> </a:t>
            </a:r>
            <a:r>
              <a:rPr lang="uk-UA" sz="1400" dirty="0" err="1" smtClean="0"/>
              <a:t>Splitting</a:t>
            </a:r>
            <a:r>
              <a:rPr lang="uk-UA" sz="1400" dirty="0" smtClean="0"/>
              <a:t>, </a:t>
            </a:r>
            <a:r>
              <a:rPr lang="uk-UA" sz="1400" dirty="0" err="1" smtClean="0"/>
              <a:t>session</a:t>
            </a:r>
            <a:r>
              <a:rPr lang="uk-UA" sz="1400" dirty="0" smtClean="0"/>
              <a:t> </a:t>
            </a:r>
            <a:r>
              <a:rPr lang="uk-UA" sz="1400" dirty="0" err="1" smtClean="0"/>
              <a:t>fixation</a:t>
            </a:r>
            <a:r>
              <a:rPr lang="uk-UA" sz="1400" dirty="0" smtClean="0"/>
              <a:t>…).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XXE (</a:t>
            </a:r>
            <a:r>
              <a:rPr lang="uk-UA" sz="1400" dirty="0" err="1" smtClean="0"/>
              <a:t>XmleXternal</a:t>
            </a:r>
            <a:r>
              <a:rPr lang="uk-UA" sz="1400" dirty="0" smtClean="0"/>
              <a:t> </a:t>
            </a:r>
            <a:r>
              <a:rPr lang="uk-UA" sz="1400" dirty="0" err="1" smtClean="0"/>
              <a:t>Entity</a:t>
            </a:r>
            <a:r>
              <a:rPr lang="uk-UA" sz="1400" dirty="0" smtClean="0"/>
              <a:t>) </a:t>
            </a:r>
            <a:r>
              <a:rPr lang="uk-UA" sz="1400" dirty="0" err="1" smtClean="0"/>
              <a:t>injection</a:t>
            </a:r>
            <a:r>
              <a:rPr lang="uk-UA" sz="1400" dirty="0" smtClean="0"/>
              <a:t>.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err="1" smtClean="0"/>
              <a:t>Use</a:t>
            </a:r>
            <a:r>
              <a:rPr lang="uk-UA" sz="1400" dirty="0" smtClean="0"/>
              <a:t> </a:t>
            </a:r>
            <a:r>
              <a:rPr lang="uk-UA" sz="1400" dirty="0" err="1" smtClean="0"/>
              <a:t>of</a:t>
            </a:r>
            <a:r>
              <a:rPr lang="uk-UA" sz="1400" dirty="0" smtClean="0"/>
              <a:t> </a:t>
            </a:r>
            <a:r>
              <a:rPr lang="uk-UA" sz="1400" dirty="0" err="1" smtClean="0"/>
              <a:t>know</a:t>
            </a:r>
            <a:r>
              <a:rPr lang="uk-UA" sz="1400" dirty="0" smtClean="0"/>
              <a:t> </a:t>
            </a:r>
            <a:r>
              <a:rPr lang="uk-UA" sz="1400" dirty="0" err="1" smtClean="0"/>
              <a:t>potentially</a:t>
            </a:r>
            <a:r>
              <a:rPr lang="uk-UA" sz="1400" dirty="0" smtClean="0"/>
              <a:t> </a:t>
            </a:r>
            <a:r>
              <a:rPr lang="uk-UA" sz="1400" dirty="0" err="1" smtClean="0"/>
              <a:t>dangerous</a:t>
            </a:r>
            <a:r>
              <a:rPr lang="uk-UA" sz="1400" dirty="0" smtClean="0"/>
              <a:t> </a:t>
            </a:r>
            <a:r>
              <a:rPr lang="uk-UA" sz="1400" dirty="0" err="1" smtClean="0"/>
              <a:t>files</a:t>
            </a:r>
            <a:r>
              <a:rPr lang="uk-UA" sz="1400" dirty="0" smtClean="0"/>
              <a:t>.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err="1" smtClean="0"/>
              <a:t>Weak</a:t>
            </a:r>
            <a:r>
              <a:rPr lang="uk-UA" sz="1400" dirty="0" smtClean="0"/>
              <a:t> </a:t>
            </a:r>
            <a:r>
              <a:rPr lang="uk-UA" sz="1400" dirty="0" err="1" smtClean="0"/>
              <a:t>.htaccess</a:t>
            </a:r>
            <a:r>
              <a:rPr lang="uk-UA" sz="1400" dirty="0" smtClean="0"/>
              <a:t> </a:t>
            </a:r>
            <a:r>
              <a:rPr lang="uk-UA" sz="1400" dirty="0" err="1" smtClean="0"/>
              <a:t>configurations</a:t>
            </a:r>
            <a:r>
              <a:rPr lang="uk-UA" sz="1400" dirty="0" smtClean="0"/>
              <a:t> </a:t>
            </a:r>
            <a:r>
              <a:rPr lang="uk-UA" sz="1400" dirty="0" err="1" smtClean="0"/>
              <a:t>that</a:t>
            </a:r>
            <a:r>
              <a:rPr lang="uk-UA" sz="1400" dirty="0" smtClean="0"/>
              <a:t> </a:t>
            </a:r>
            <a:r>
              <a:rPr lang="uk-UA" sz="1400" dirty="0" err="1" smtClean="0"/>
              <a:t>can</a:t>
            </a:r>
            <a:r>
              <a:rPr lang="uk-UA" sz="1400" dirty="0" smtClean="0"/>
              <a:t> </a:t>
            </a:r>
            <a:r>
              <a:rPr lang="uk-UA" sz="1400" dirty="0" err="1" smtClean="0"/>
              <a:t>be</a:t>
            </a:r>
            <a:r>
              <a:rPr lang="uk-UA" sz="1400" dirty="0" smtClean="0"/>
              <a:t> </a:t>
            </a:r>
            <a:r>
              <a:rPr lang="uk-UA" sz="1400" dirty="0" err="1" smtClean="0"/>
              <a:t>bypassed</a:t>
            </a:r>
            <a:r>
              <a:rPr lang="uk-UA" sz="1400" dirty="0" smtClean="0"/>
              <a:t>.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err="1" smtClean="0"/>
              <a:t>Presence</a:t>
            </a:r>
            <a:r>
              <a:rPr lang="uk-UA" sz="1400" dirty="0" smtClean="0"/>
              <a:t> </a:t>
            </a:r>
            <a:r>
              <a:rPr lang="uk-UA" sz="1400" dirty="0" err="1" smtClean="0"/>
              <a:t>of</a:t>
            </a:r>
            <a:r>
              <a:rPr lang="uk-UA" sz="1400" dirty="0" smtClean="0"/>
              <a:t> </a:t>
            </a:r>
            <a:r>
              <a:rPr lang="uk-UA" sz="1400" dirty="0" err="1" smtClean="0"/>
              <a:t>backup</a:t>
            </a:r>
            <a:r>
              <a:rPr lang="uk-UA" sz="1400" dirty="0" smtClean="0"/>
              <a:t> </a:t>
            </a:r>
            <a:r>
              <a:rPr lang="uk-UA" sz="1400" dirty="0" err="1" smtClean="0"/>
              <a:t>files</a:t>
            </a:r>
            <a:r>
              <a:rPr lang="uk-UA" sz="1400" dirty="0" smtClean="0"/>
              <a:t> </a:t>
            </a:r>
            <a:r>
              <a:rPr lang="uk-UA" sz="1400" dirty="0" err="1" smtClean="0"/>
              <a:t>giving</a:t>
            </a:r>
            <a:r>
              <a:rPr lang="uk-UA" sz="1400" dirty="0" smtClean="0"/>
              <a:t> </a:t>
            </a:r>
            <a:r>
              <a:rPr lang="uk-UA" sz="1400" dirty="0" err="1" smtClean="0"/>
              <a:t>sensitive</a:t>
            </a:r>
            <a:r>
              <a:rPr lang="uk-UA" sz="1400" dirty="0" smtClean="0"/>
              <a:t> </a:t>
            </a:r>
            <a:r>
              <a:rPr lang="uk-UA" sz="1400" dirty="0" err="1" smtClean="0"/>
              <a:t>information</a:t>
            </a:r>
            <a:r>
              <a:rPr lang="uk-UA" sz="1400" dirty="0" smtClean="0"/>
              <a:t> (</a:t>
            </a:r>
            <a:r>
              <a:rPr lang="uk-UA" sz="1400" dirty="0" err="1" smtClean="0"/>
              <a:t>source</a:t>
            </a:r>
            <a:r>
              <a:rPr lang="uk-UA" sz="1400" dirty="0" smtClean="0"/>
              <a:t> </a:t>
            </a:r>
            <a:r>
              <a:rPr lang="uk-UA" sz="1400" dirty="0" err="1" smtClean="0"/>
              <a:t>code</a:t>
            </a:r>
            <a:r>
              <a:rPr lang="uk-UA" sz="1400" dirty="0" smtClean="0"/>
              <a:t> </a:t>
            </a:r>
            <a:r>
              <a:rPr lang="uk-UA" sz="1400" dirty="0" err="1" smtClean="0"/>
              <a:t>disclosure</a:t>
            </a:r>
            <a:r>
              <a:rPr lang="uk-UA" sz="1400" dirty="0" smtClean="0"/>
              <a:t>).</a:t>
            </a:r>
            <a:endParaRPr lang="ru-RU" sz="8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129693"/>
            <a:ext cx="421484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Представлення інформації;</a:t>
            </a:r>
          </a:p>
          <a:p>
            <a:pPr marL="0" lvl="1">
              <a:buFont typeface="Wingdings" pitchFamily="2" charset="2"/>
              <a:buChar char="Ø"/>
            </a:pPr>
            <a:endParaRPr lang="uk-UA" sz="1400" dirty="0" smtClean="0"/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Запит бази даних;</a:t>
            </a:r>
          </a:p>
          <a:p>
            <a:pPr marL="0" lvl="1">
              <a:buFont typeface="Wingdings" pitchFamily="2" charset="2"/>
              <a:buChar char="Ø"/>
            </a:pPr>
            <a:endParaRPr lang="uk-UA" sz="1400" dirty="0" smtClean="0"/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Ін'єкції «</a:t>
            </a:r>
            <a:r>
              <a:rPr lang="uk-UA" sz="1400" dirty="0" err="1" smtClean="0"/>
              <a:t>міжсайтового</a:t>
            </a:r>
            <a:r>
              <a:rPr lang="uk-UA" sz="1400" dirty="0" smtClean="0"/>
              <a:t> </a:t>
            </a:r>
            <a:r>
              <a:rPr lang="uk-UA" sz="1400" dirty="0" err="1" smtClean="0"/>
              <a:t>скриптинга</a:t>
            </a:r>
            <a:r>
              <a:rPr lang="uk-UA" sz="1400" dirty="0" smtClean="0"/>
              <a:t>» (XSS </a:t>
            </a:r>
            <a:r>
              <a:rPr lang="uk-UA" sz="1400" dirty="0" err="1" smtClean="0"/>
              <a:t>injection</a:t>
            </a:r>
            <a:r>
              <a:rPr lang="uk-UA" sz="1400" dirty="0" smtClean="0"/>
              <a:t>);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Діагностика виконання команд;</a:t>
            </a:r>
          </a:p>
          <a:p>
            <a:pPr marL="0" lvl="1">
              <a:buFont typeface="Wingdings" pitchFamily="2" charset="2"/>
              <a:buChar char="Ø"/>
            </a:pPr>
            <a:endParaRPr lang="uk-UA" sz="1400" dirty="0" smtClean="0"/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CRFL-ін'єкції;</a:t>
            </a:r>
          </a:p>
          <a:p>
            <a:pPr marL="0" lvl="1">
              <a:buFont typeface="Wingdings" pitchFamily="2" charset="2"/>
              <a:buChar char="Ø"/>
            </a:pPr>
            <a:endParaRPr lang="uk-UA" sz="1400" dirty="0" smtClean="0"/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Атака XXE;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Підробка запитів на стороні сервера (SSRF);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Раніше відомі потенційно небезпечні файли;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Наявність резервної копії закритих відомостей;</a:t>
            </a:r>
          </a:p>
          <a:p>
            <a:pPr marL="0" lvl="1">
              <a:buFont typeface="Wingdings" pitchFamily="2" charset="2"/>
              <a:buChar char="Ø"/>
            </a:pPr>
            <a:r>
              <a:rPr lang="uk-UA" sz="1400" dirty="0" smtClean="0"/>
              <a:t>Уразливість Shellshock.</a:t>
            </a:r>
          </a:p>
          <a:p>
            <a:endParaRPr lang="ru-RU" sz="800" dirty="0" smtClean="0"/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3976" y="6494483"/>
            <a:ext cx="400024" cy="363517"/>
          </a:xfrm>
        </p:spPr>
        <p:txBody>
          <a:bodyPr/>
          <a:lstStyle/>
          <a:p>
            <a:pPr>
              <a:defRPr/>
            </a:pPr>
            <a:fld id="{78A31D96-E23D-44C8-AFB2-DA02E14C2627}" type="slidenum">
              <a:rPr lang="uk-UA" smtClean="0"/>
              <a:pPr>
                <a:defRPr/>
              </a:pPr>
              <a:t>9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8" y="6381750"/>
            <a:ext cx="4091006" cy="47625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сканери вразливості веб-сервера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28604"/>
            <a:ext cx="887697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uk-UA" dirty="0" smtClean="0"/>
              <a:t>Також підтримується проксі, різні методи верифікації (NTLM, Kerberos, Basic) і SSL-сертифікати.</a:t>
            </a:r>
          </a:p>
          <a:p>
            <a:pPr>
              <a:lnSpc>
                <a:spcPct val="125000"/>
              </a:lnSpc>
            </a:pPr>
            <a:endParaRPr lang="uk-UA" dirty="0" smtClean="0"/>
          </a:p>
          <a:p>
            <a:pPr>
              <a:lnSpc>
                <a:spcPct val="125000"/>
              </a:lnSpc>
            </a:pPr>
            <a:r>
              <a:rPr lang="uk-UA" dirty="0" smtClean="0"/>
              <a:t>Після сканування формується зручний звіт в форматі HTML, всередині якого надана велика кількість виявлених вразливостей, запити та перелік команд для c</a:t>
            </a:r>
            <a:r>
              <a:rPr lang="en-US" dirty="0" smtClean="0"/>
              <a:t>U</a:t>
            </a:r>
            <a:r>
              <a:rPr lang="uk-UA" dirty="0" err="1" smtClean="0"/>
              <a:t>rl</a:t>
            </a:r>
            <a:r>
              <a:rPr lang="uk-UA" dirty="0" smtClean="0"/>
              <a:t>.</a:t>
            </a:r>
          </a:p>
          <a:p>
            <a:pPr>
              <a:lnSpc>
                <a:spcPct val="125000"/>
              </a:lnSpc>
            </a:pPr>
            <a:r>
              <a:rPr lang="uk-UA" dirty="0" smtClean="0"/>
              <a:t> </a:t>
            </a:r>
          </a:p>
          <a:p>
            <a:pPr>
              <a:lnSpc>
                <a:spcPct val="125000"/>
              </a:lnSpc>
            </a:pPr>
            <a:r>
              <a:rPr lang="uk-UA" dirty="0" err="1" smtClean="0"/>
              <a:t>Wapiti</a:t>
            </a:r>
            <a:r>
              <a:rPr lang="uk-UA" dirty="0" smtClean="0"/>
              <a:t> входить до складу утиліт дистрибутива Kali Linux. Можна завантажити вихідні з SourceForge і використовувати на будь-якому дистрибутиві, заснованому на ядрі Linux.</a:t>
            </a:r>
          </a:p>
          <a:p>
            <a:pPr>
              <a:lnSpc>
                <a:spcPct val="125000"/>
              </a:lnSpc>
            </a:pPr>
            <a:r>
              <a:rPr lang="uk-UA" dirty="0" err="1" smtClean="0"/>
              <a:t>Wapiti</a:t>
            </a:r>
            <a:r>
              <a:rPr lang="uk-UA" dirty="0" smtClean="0"/>
              <a:t> підтримує GET і POST HTTP методи запитів.</a:t>
            </a:r>
          </a:p>
          <a:p>
            <a:pPr>
              <a:lnSpc>
                <a:spcPct val="125000"/>
              </a:lnSpc>
            </a:pPr>
            <a:endParaRPr lang="uk-UA" dirty="0" smtClean="0"/>
          </a:p>
          <a:p>
            <a:pPr>
              <a:lnSpc>
                <a:spcPct val="125000"/>
              </a:lnSpc>
            </a:pPr>
            <a:r>
              <a:rPr lang="uk-UA" dirty="0" smtClean="0"/>
              <a:t>Платформи: Windows, Unix, MacOS. Детальніше зі сканером Wapiti можна ознайомитися тут </a:t>
            </a:r>
            <a:r>
              <a:rPr lang="en-US" dirty="0" smtClean="0"/>
              <a:t>				</a:t>
            </a:r>
            <a:r>
              <a:rPr lang="uk-UA" u="sng" dirty="0" smtClean="0">
                <a:hlinkClick r:id="rId3"/>
              </a:rPr>
              <a:t>https://wapiti.sourceforge.io/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286388"/>
            <a:ext cx="78581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b="1" dirty="0" err="1" smtClean="0">
                <a:solidFill>
                  <a:srgbClr val="92D050"/>
                </a:solidFill>
              </a:rPr>
              <a:t>Фазінг</a:t>
            </a:r>
            <a:r>
              <a:rPr lang="uk-UA" sz="1200" b="1" dirty="0" smtClean="0">
                <a:solidFill>
                  <a:srgbClr val="92D050"/>
                </a:solidFill>
              </a:rPr>
              <a:t> </a:t>
            </a:r>
            <a:r>
              <a:rPr lang="uk-UA" sz="1200" dirty="0" smtClean="0">
                <a:solidFill>
                  <a:srgbClr val="92D050"/>
                </a:solidFill>
              </a:rPr>
              <a:t>(</a:t>
            </a:r>
            <a:r>
              <a:rPr lang="uk-UA" sz="1200" dirty="0" err="1" smtClean="0">
                <a:solidFill>
                  <a:srgbClr val="92D050"/>
                </a:solidFill>
              </a:rPr>
              <a:t>fuzzing,fuzz</a:t>
            </a:r>
            <a:r>
              <a:rPr lang="uk-UA" sz="1200" dirty="0" smtClean="0">
                <a:solidFill>
                  <a:srgbClr val="92D050"/>
                </a:solidFill>
              </a:rPr>
              <a:t> </a:t>
            </a:r>
            <a:r>
              <a:rPr lang="uk-UA" sz="1200" dirty="0" err="1" smtClean="0">
                <a:solidFill>
                  <a:srgbClr val="92D050"/>
                </a:solidFill>
              </a:rPr>
              <a:t>testing</a:t>
            </a:r>
            <a:r>
              <a:rPr lang="uk-UA" sz="1200" dirty="0" smtClean="0">
                <a:solidFill>
                  <a:srgbClr val="92D050"/>
                </a:solidFill>
              </a:rPr>
              <a:t>) — техніка автоматизованого тестування ПЗ, яка полягає в тому, що на вхід програми подаються недійсні, невідповідні або випадково згенеровані дані. Таким чином відбувається перевірка на обробку виключних ситуацій</a:t>
            </a:r>
            <a:endParaRPr lang="en-US" sz="1200" dirty="0" smtClean="0">
              <a:solidFill>
                <a:srgbClr val="92D050"/>
              </a:solidFill>
            </a:endParaRPr>
          </a:p>
          <a:p>
            <a:pPr algn="just"/>
            <a:endParaRPr lang="en-US" sz="1200" dirty="0" smtClean="0">
              <a:solidFill>
                <a:srgbClr val="92D050"/>
              </a:solidFill>
            </a:endParaRPr>
          </a:p>
          <a:p>
            <a:pPr algn="just"/>
            <a:r>
              <a:rPr lang="en-CA" sz="1400" b="1" dirty="0" err="1" smtClean="0">
                <a:solidFill>
                  <a:srgbClr val="92D050"/>
                </a:solidFill>
              </a:rPr>
              <a:t>cURL</a:t>
            </a:r>
            <a:r>
              <a:rPr lang="en-CA" sz="1200" dirty="0" smtClean="0">
                <a:solidFill>
                  <a:srgbClr val="92D050"/>
                </a:solidFill>
              </a:rPr>
              <a:t> — </a:t>
            </a:r>
            <a:r>
              <a:rPr lang="uk-UA" sz="1200" dirty="0" smtClean="0">
                <a:solidFill>
                  <a:srgbClr val="92D050"/>
                </a:solidFill>
              </a:rPr>
              <a:t>це</a:t>
            </a:r>
            <a:r>
              <a:rPr lang="en-US" sz="1200" dirty="0" smtClean="0">
                <a:solidFill>
                  <a:srgbClr val="92D050"/>
                </a:solidFill>
              </a:rPr>
              <a:t> </a:t>
            </a:r>
            <a:r>
              <a:rPr lang="uk-UA" sz="1200" dirty="0" smtClean="0">
                <a:solidFill>
                  <a:srgbClr val="92D050"/>
                </a:solidFill>
              </a:rPr>
              <a:t>утиліта для організації вибірки даних з вебу, що надає можливість гнучкого формування запиту із </a:t>
            </a:r>
            <a:r>
              <a:rPr lang="uk-UA" sz="1200" dirty="0" smtClean="0">
                <a:solidFill>
                  <a:srgbClr val="92D050"/>
                </a:solidFill>
              </a:rPr>
              <a:t>заданням </a:t>
            </a:r>
            <a:r>
              <a:rPr lang="uk-UA" sz="1200" dirty="0" smtClean="0">
                <a:solidFill>
                  <a:srgbClr val="92D050"/>
                </a:solidFill>
              </a:rPr>
              <a:t>таких параметрів, як </a:t>
            </a:r>
            <a:r>
              <a:rPr lang="en-US" sz="1200" dirty="0" smtClean="0">
                <a:solidFill>
                  <a:srgbClr val="92D050"/>
                </a:solidFill>
              </a:rPr>
              <a:t>cookie</a:t>
            </a:r>
            <a:r>
              <a:rPr lang="en-CA" sz="1200" dirty="0" smtClean="0">
                <a:solidFill>
                  <a:srgbClr val="92D050"/>
                </a:solidFill>
              </a:rPr>
              <a:t>, </a:t>
            </a:r>
            <a:r>
              <a:rPr lang="en-CA" sz="1200" dirty="0" err="1" smtClean="0">
                <a:solidFill>
                  <a:srgbClr val="92D050"/>
                </a:solidFill>
              </a:rPr>
              <a:t>user_agent</a:t>
            </a:r>
            <a:r>
              <a:rPr lang="en-CA" sz="1200" dirty="0" smtClean="0">
                <a:solidFill>
                  <a:srgbClr val="92D050"/>
                </a:solidFill>
              </a:rPr>
              <a:t>, referrer </a:t>
            </a:r>
            <a:r>
              <a:rPr lang="uk-UA" sz="1200" dirty="0" smtClean="0">
                <a:solidFill>
                  <a:srgbClr val="92D050"/>
                </a:solidFill>
              </a:rPr>
              <a:t>і будь-яких інших заголовків.</a:t>
            </a:r>
          </a:p>
        </p:txBody>
      </p:sp>
    </p:spTree>
    <p:extLst>
      <p:ext uri="{BB962C8B-B14F-4D97-AF65-F5344CB8AC3E}">
        <p14:creationId xmlns="" xmlns:p14="http://schemas.microsoft.com/office/powerpoint/2010/main" val="565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1343</TotalTime>
  <Words>2376</Words>
  <Application>Microsoft Office PowerPoint</Application>
  <PresentationFormat>Экран (4:3)</PresentationFormat>
  <Paragraphs>360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Текстура</vt:lpstr>
      <vt:lpstr>Засоби зламу Web-прикладень Hacking Tools -  web Vulnerability Scanners сканери вразливості  веб-серверів.</vt:lpstr>
      <vt:lpstr>План: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 Основні напрями досліджень в традиційній і комп’ютерній лексикографії</dc:title>
  <dc:creator>Customer</dc:creator>
  <cp:lastModifiedBy>User</cp:lastModifiedBy>
  <cp:revision>108</cp:revision>
  <dcterms:created xsi:type="dcterms:W3CDTF">2012-10-09T19:54:20Z</dcterms:created>
  <dcterms:modified xsi:type="dcterms:W3CDTF">2021-11-02T18:43:03Z</dcterms:modified>
</cp:coreProperties>
</file>