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sldIdLst>
    <p:sldId id="256" r:id="rId2"/>
    <p:sldId id="257" r:id="rId3"/>
    <p:sldId id="258" r:id="rId4"/>
    <p:sldId id="283" r:id="rId5"/>
    <p:sldId id="259" r:id="rId6"/>
    <p:sldId id="260" r:id="rId7"/>
    <p:sldId id="261" r:id="rId8"/>
    <p:sldId id="262" r:id="rId9"/>
    <p:sldId id="284" r:id="rId10"/>
    <p:sldId id="276" r:id="rId11"/>
    <p:sldId id="285" r:id="rId12"/>
    <p:sldId id="280" r:id="rId13"/>
    <p:sldId id="277" r:id="rId14"/>
    <p:sldId id="286" r:id="rId15"/>
    <p:sldId id="278" r:id="rId16"/>
    <p:sldId id="281" r:id="rId17"/>
    <p:sldId id="282" r:id="rId18"/>
    <p:sldId id="287" r:id="rId19"/>
    <p:sldId id="288" r:id="rId20"/>
    <p:sldId id="290" r:id="rId21"/>
    <p:sldId id="289" r:id="rId22"/>
    <p:sldId id="291" r:id="rId23"/>
    <p:sldId id="292" r:id="rId24"/>
    <p:sldId id="263" r:id="rId25"/>
    <p:sldId id="264" r:id="rId26"/>
    <p:sldId id="266" r:id="rId27"/>
    <p:sldId id="293" r:id="rId28"/>
    <p:sldId id="294" r:id="rId29"/>
    <p:sldId id="295" r:id="rId30"/>
    <p:sldId id="296" r:id="rId31"/>
    <p:sldId id="297" r:id="rId32"/>
    <p:sldId id="298" r:id="rId33"/>
    <p:sldId id="299" r:id="rId34"/>
    <p:sldId id="301" r:id="rId35"/>
    <p:sldId id="302" r:id="rId36"/>
    <p:sldId id="303" r:id="rId37"/>
    <p:sldId id="300" r:id="rId38"/>
    <p:sldId id="304" r:id="rId39"/>
    <p:sldId id="305" r:id="rId40"/>
    <p:sldId id="267" r:id="rId41"/>
    <p:sldId id="306" r:id="rId42"/>
    <p:sldId id="307" r:id="rId43"/>
    <p:sldId id="308" r:id="rId44"/>
    <p:sldId id="268" r:id="rId45"/>
    <p:sldId id="309" r:id="rId46"/>
    <p:sldId id="310" r:id="rId47"/>
    <p:sldId id="311" r:id="rId48"/>
    <p:sldId id="274"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68" y="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F15B32-C6FA-41EE-B684-28DED53AC2B1}" type="datetimeFigureOut">
              <a:rPr lang="uk-UA" smtClean="0"/>
              <a:pPr/>
              <a:t>18.02.2024</a:t>
            </a:fld>
            <a:endParaRPr lang="uk-UA"/>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01FEEF-2663-49D4-9D30-2ACD923D7E99}"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7401FEEF-2663-49D4-9D30-2ACD923D7E99}" type="slidenum">
              <a:rPr lang="uk-UA" smtClean="0"/>
              <a:pPr/>
              <a:t>1</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7401FEEF-2663-49D4-9D30-2ACD923D7E99}" type="slidenum">
              <a:rPr lang="uk-UA" smtClean="0"/>
              <a:pPr/>
              <a:t>40</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894EED87-3990-44DA-908B-F081D0B68C56}" type="datetime1">
              <a:rPr lang="uk-UA" smtClean="0"/>
              <a:t>18.02.2024</a:t>
            </a:fld>
            <a:endParaRPr lang="uk-UA"/>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uk-UA"/>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D07DC24B-8650-405F-98BC-E78A8ACB2E7F}" type="slidenum">
              <a:rPr lang="uk-UA" smtClean="0"/>
              <a:pPr/>
              <a:t>‹№›</a:t>
            </a:fld>
            <a:endParaRPr lang="uk-UA"/>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4846719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94EED87-3990-44DA-908B-F081D0B68C56}" type="datetime1">
              <a:rPr lang="uk-UA" smtClean="0"/>
              <a:t>18.02.2024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316524821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94EED87-3990-44DA-908B-F081D0B68C56}" type="datetime1">
              <a:rPr lang="uk-UA" smtClean="0"/>
              <a:t>18.02.2024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302857070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94EED87-3990-44DA-908B-F081D0B68C56}" type="datetime1">
              <a:rPr lang="uk-UA" smtClean="0"/>
              <a:t>18.02.2024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428088445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894EED87-3990-44DA-908B-F081D0B68C56}" type="datetime1">
              <a:rPr lang="uk-UA" smtClean="0"/>
              <a:t>18.02.2024</a:t>
            </a:fld>
            <a:endParaRPr lang="uk-UA"/>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uk-UA"/>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D07DC24B-8650-405F-98BC-E78A8ACB2E7F}" type="slidenum">
              <a:rPr lang="uk-UA" smtClean="0"/>
              <a:pPr/>
              <a:t>‹№›</a:t>
            </a:fld>
            <a:endParaRPr lang="uk-UA"/>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06660570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894EED87-3990-44DA-908B-F081D0B68C56}" type="datetime1">
              <a:rPr lang="uk-UA" smtClean="0"/>
              <a:t>18.02.2024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578705817"/>
      </p:ext>
    </p:extLst>
  </p:cSld>
  <p:clrMapOvr>
    <a:masterClrMapping/>
  </p:clrMapOvr>
  <p:hf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57300" y="2909102"/>
            <a:ext cx="4800600" cy="299639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633864" y="2909102"/>
            <a:ext cx="4800600" cy="299639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894EED87-3990-44DA-908B-F081D0B68C56}" type="datetime1">
              <a:rPr lang="uk-UA" smtClean="0"/>
              <a:t>18.02.2024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4181284658"/>
      </p:ext>
    </p:extLst>
  </p:cSld>
  <p:clrMapOvr>
    <a:masterClrMapping/>
  </p:clrMapOvr>
  <p:hf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894EED87-3990-44DA-908B-F081D0B68C56}" type="datetime1">
              <a:rPr lang="uk-UA" smtClean="0"/>
              <a:t>18.02.2024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350595110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4EED87-3990-44DA-908B-F081D0B68C56}" type="datetime1">
              <a:rPr lang="uk-UA" smtClean="0"/>
              <a:t>18.02.2024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72826421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65051" y="6375679"/>
            <a:ext cx="1233355" cy="348462"/>
          </a:xfrm>
        </p:spPr>
        <p:txBody>
          <a:bodyPr/>
          <a:lstStyle/>
          <a:p>
            <a:fld id="{894EED87-3990-44DA-908B-F081D0B68C56}" type="datetime1">
              <a:rPr lang="uk-UA" smtClean="0"/>
              <a:t>18.02.2024</a:t>
            </a:fld>
            <a:endParaRPr lang="uk-UA"/>
          </a:p>
        </p:txBody>
      </p:sp>
      <p:sp>
        <p:nvSpPr>
          <p:cNvPr id="6" name="Footer Placeholder 5"/>
          <p:cNvSpPr>
            <a:spLocks noGrp="1"/>
          </p:cNvSpPr>
          <p:nvPr>
            <p:ph type="ftr" sz="quarter" idx="11"/>
          </p:nvPr>
        </p:nvSpPr>
        <p:spPr>
          <a:xfrm>
            <a:off x="2103620" y="6375679"/>
            <a:ext cx="3482179" cy="345796"/>
          </a:xfrm>
        </p:spPr>
        <p:txBody>
          <a:bodyPr/>
          <a:lstStyle/>
          <a:p>
            <a:endParaRPr lang="uk-UA"/>
          </a:p>
        </p:txBody>
      </p:sp>
      <p:sp>
        <p:nvSpPr>
          <p:cNvPr id="7" name="Slide Number Placeholder 6"/>
          <p:cNvSpPr>
            <a:spLocks noGrp="1"/>
          </p:cNvSpPr>
          <p:nvPr>
            <p:ph type="sldNum" sz="quarter" idx="12"/>
          </p:nvPr>
        </p:nvSpPr>
        <p:spPr>
          <a:xfrm>
            <a:off x="5691014" y="6375679"/>
            <a:ext cx="1232456" cy="345796"/>
          </a:xfrm>
        </p:spPr>
        <p:txBody>
          <a:bodyPr/>
          <a:lstStyle/>
          <a:p>
            <a:fld id="{D07DC24B-8650-405F-98BC-E78A8ACB2E7F}" type="slidenum">
              <a:rPr lang="uk-UA" smtClean="0"/>
              <a:pPr/>
              <a:t>‹№›</a:t>
            </a:fld>
            <a:endParaRPr lang="uk-UA"/>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5589786"/>
      </p:ext>
    </p:extLst>
  </p:cSld>
  <p:clrMapOvr>
    <a:masterClrMapping/>
  </p:clrMapOvr>
  <p:hf hdr="0" ftr="0" dt="0"/>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65950" y="6375679"/>
            <a:ext cx="1232456" cy="348462"/>
          </a:xfrm>
        </p:spPr>
        <p:txBody>
          <a:bodyPr/>
          <a:lstStyle/>
          <a:p>
            <a:fld id="{894EED87-3990-44DA-908B-F081D0B68C56}" type="datetime1">
              <a:rPr lang="uk-UA" smtClean="0"/>
              <a:t>18.02.2024</a:t>
            </a:fld>
            <a:endParaRPr lang="uk-UA"/>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15604304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894EED87-3990-44DA-908B-F081D0B68C56}" type="datetime1">
              <a:rPr lang="uk-UA" smtClean="0"/>
              <a:t>18.02.2024</a:t>
            </a:fld>
            <a:endParaRPr lang="uk-UA"/>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uk-UA"/>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D07DC24B-8650-405F-98BC-E78A8ACB2E7F}" type="slidenum">
              <a:rPr lang="uk-UA" smtClean="0"/>
              <a:pPr/>
              <a:t>‹№›</a:t>
            </a:fld>
            <a:endParaRPr lang="uk-UA"/>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819411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1678" y="793869"/>
            <a:ext cx="10178322" cy="1492132"/>
          </a:xfrm>
        </p:spPr>
        <p:txBody>
          <a:bodyPr>
            <a:normAutofit/>
          </a:bodyPr>
          <a:lstStyle/>
          <a:p>
            <a:pPr algn="ctr"/>
            <a:r>
              <a:rPr lang="uk-UA" sz="4800" b="1" u="sng"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2.1</a:t>
            </a:r>
          </a:p>
        </p:txBody>
      </p:sp>
      <p:sp>
        <p:nvSpPr>
          <p:cNvPr id="3" name="Объект 2"/>
          <p:cNvSpPr>
            <a:spLocks noGrp="1"/>
          </p:cNvSpPr>
          <p:nvPr>
            <p:ph idx="1"/>
          </p:nvPr>
        </p:nvSpPr>
        <p:spPr/>
        <p:txBody>
          <a:bodyPr>
            <a:normAutofit/>
          </a:bodyPr>
          <a:lstStyle/>
          <a:p>
            <a:pPr marL="0" indent="0" algn="ctr">
              <a:buNone/>
            </a:pPr>
            <a:r>
              <a:rPr lang="uk-UA" sz="3600" b="1" dirty="0">
                <a:solidFill>
                  <a:schemeClr val="accent1">
                    <a:lumMod val="75000"/>
                  </a:schemeClr>
                </a:solidFill>
                <a:latin typeface="Times New Roman" panose="02020603050405020304" pitchFamily="18" charset="0"/>
                <a:cs typeface="Times New Roman" panose="02020603050405020304" pitchFamily="18" charset="0"/>
              </a:rPr>
              <a:t>ЕКОЛОГІЧНА БЕЗПЕКА АТМОСФЕРИ</a:t>
            </a:r>
          </a:p>
        </p:txBody>
      </p:sp>
      <p:sp>
        <p:nvSpPr>
          <p:cNvPr id="4" name="Місце для номера слайда 3">
            <a:extLst>
              <a:ext uri="{FF2B5EF4-FFF2-40B4-BE49-F238E27FC236}">
                <a16:creationId xmlns:a16="http://schemas.microsoft.com/office/drawing/2014/main" id="{83E06AA8-0E89-21EE-B676-76DACA6C2156}"/>
              </a:ext>
            </a:extLst>
          </p:cNvPr>
          <p:cNvSpPr>
            <a:spLocks noGrp="1"/>
          </p:cNvSpPr>
          <p:nvPr>
            <p:ph type="sldNum" sz="quarter" idx="12"/>
          </p:nvPr>
        </p:nvSpPr>
        <p:spPr/>
        <p:txBody>
          <a:bodyPr/>
          <a:lstStyle/>
          <a:p>
            <a:fld id="{D07DC24B-8650-405F-98BC-E78A8ACB2E7F}" type="slidenum">
              <a:rPr lang="uk-UA" smtClean="0"/>
              <a:pPr/>
              <a:t>1</a:t>
            </a:fld>
            <a:endParaRPr lang="uk-UA"/>
          </a:p>
        </p:txBody>
      </p:sp>
      <p:sp>
        <p:nvSpPr>
          <p:cNvPr id="6" name="TextBox 5">
            <a:extLst>
              <a:ext uri="{FF2B5EF4-FFF2-40B4-BE49-F238E27FC236}">
                <a16:creationId xmlns:a16="http://schemas.microsoft.com/office/drawing/2014/main" id="{215A7406-9D7A-12BA-16CE-0BB1CB68CBCD}"/>
              </a:ext>
            </a:extLst>
          </p:cNvPr>
          <p:cNvSpPr txBox="1"/>
          <p:nvPr/>
        </p:nvSpPr>
        <p:spPr>
          <a:xfrm>
            <a:off x="1055735" y="3604736"/>
            <a:ext cx="10657294" cy="2246769"/>
          </a:xfrm>
          <a:prstGeom prst="rect">
            <a:avLst/>
          </a:prstGeom>
          <a:noFill/>
        </p:spPr>
        <p:txBody>
          <a:bodyPr wrap="square">
            <a:spAutoFit/>
          </a:bodyPr>
          <a:lstStyle/>
          <a:p>
            <a:pPr indent="342900" algn="ctr">
              <a:spcAft>
                <a:spcPts val="0"/>
              </a:spcAft>
            </a:pPr>
            <a:r>
              <a:rPr lang="uk-UA" sz="2800" b="1" dirty="0">
                <a:solidFill>
                  <a:schemeClr val="accent5">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ПЛАН:</a:t>
            </a:r>
          </a:p>
          <a:p>
            <a:pPr indent="358775" algn="just"/>
            <a:r>
              <a:rPr lang="uk-UA" sz="2800" dirty="0">
                <a:latin typeface="Times New Roman" panose="02020603050405020304" pitchFamily="18" charset="0"/>
                <a:cs typeface="Times New Roman" panose="02020603050405020304" pitchFamily="18" charset="0"/>
              </a:rPr>
              <a:t>1. </a:t>
            </a:r>
            <a:r>
              <a:rPr lang="ru-RU" sz="2800" dirty="0">
                <a:latin typeface="Times New Roman" panose="02020603050405020304" pitchFamily="18" charset="0"/>
                <a:cs typeface="Times New Roman" panose="02020603050405020304" pitchFamily="18" charset="0"/>
              </a:rPr>
              <a:t>О</a:t>
            </a:r>
            <a:r>
              <a:rPr lang="uk-UA" sz="2800" dirty="0" err="1">
                <a:latin typeface="Times New Roman" panose="02020603050405020304" pitchFamily="18" charset="0"/>
                <a:cs typeface="Times New Roman" panose="02020603050405020304" pitchFamily="18" charset="0"/>
              </a:rPr>
              <a:t>сновні</a:t>
            </a:r>
            <a:r>
              <a:rPr lang="uk-UA" sz="2800" dirty="0">
                <a:latin typeface="Times New Roman" panose="02020603050405020304" pitchFamily="18" charset="0"/>
                <a:cs typeface="Times New Roman" panose="02020603050405020304" pitchFamily="18" charset="0"/>
              </a:rPr>
              <a:t> види техногенних забруднень атмосфери </a:t>
            </a:r>
          </a:p>
          <a:p>
            <a:pPr indent="358775" algn="just"/>
            <a:r>
              <a:rPr lang="uk-UA" sz="2800" dirty="0">
                <a:latin typeface="Times New Roman" panose="02020603050405020304" pitchFamily="18" charset="0"/>
                <a:cs typeface="Times New Roman" panose="02020603050405020304" pitchFamily="18" charset="0"/>
              </a:rPr>
              <a:t>2. Контроль якості атмосферного повітря в зоні впливу викидів промислових підприємств </a:t>
            </a:r>
          </a:p>
          <a:p>
            <a:pPr indent="358775" algn="just"/>
            <a:r>
              <a:rPr lang="uk-UA" sz="2800" dirty="0">
                <a:latin typeface="Times New Roman" panose="02020603050405020304" pitchFamily="18" charset="0"/>
                <a:cs typeface="Times New Roman" panose="02020603050405020304" pitchFamily="18" charset="0"/>
              </a:rPr>
              <a:t>3. Санітарно-захисна зона підприємства </a:t>
            </a:r>
          </a:p>
        </p:txBody>
      </p:sp>
    </p:spTree>
    <p:extLst>
      <p:ext uri="{BB962C8B-B14F-4D97-AF65-F5344CB8AC3E}">
        <p14:creationId xmlns:p14="http://schemas.microsoft.com/office/powerpoint/2010/main" val="3493038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9971" y="246373"/>
            <a:ext cx="10820401" cy="1168770"/>
          </a:xfrm>
        </p:spPr>
        <p:txBody>
          <a:bodyPr>
            <a:noAutofit/>
          </a:bodyPr>
          <a:lstStyle/>
          <a:p>
            <a:pPr algn="ctr"/>
            <a:r>
              <a:rPr lang="uk-UA" sz="2800" b="1" dirty="0">
                <a:solidFill>
                  <a:schemeClr val="accent1">
                    <a:lumMod val="75000"/>
                  </a:schemeClr>
                </a:solidFill>
                <a:latin typeface="Times New Roman" panose="02020603050405020304" pitchFamily="18" charset="0"/>
                <a:cs typeface="Times New Roman" panose="02020603050405020304" pitchFamily="18" charset="0"/>
              </a:rPr>
              <a:t>2. Контроль якості атмосферного повітря  в зоні впливу викидів промислових підприємств</a:t>
            </a:r>
            <a:endParaRPr lang="uk-UA" sz="2800" dirty="0">
              <a:solidFill>
                <a:schemeClr val="accent1">
                  <a:lumMod val="75000"/>
                </a:schemeClr>
              </a:solidFill>
            </a:endParaRPr>
          </a:p>
        </p:txBody>
      </p:sp>
      <p:sp>
        <p:nvSpPr>
          <p:cNvPr id="3" name="Содержимое 2"/>
          <p:cNvSpPr>
            <a:spLocks noGrp="1"/>
          </p:cNvSpPr>
          <p:nvPr>
            <p:ph idx="1"/>
          </p:nvPr>
        </p:nvSpPr>
        <p:spPr>
          <a:xfrm>
            <a:off x="859971" y="1505008"/>
            <a:ext cx="10961915" cy="5216467"/>
          </a:xfrm>
        </p:spPr>
        <p:txBody>
          <a:bodyPr>
            <a:normAutofit/>
          </a:bodyPr>
          <a:lstStyle/>
          <a:p>
            <a:pPr marL="0" indent="360363" algn="ctr">
              <a:lnSpc>
                <a:spcPct val="100000"/>
              </a:lnSpc>
              <a:spcBef>
                <a:spcPts val="1200"/>
              </a:spcBef>
              <a:buNone/>
            </a:pPr>
            <a:r>
              <a:rPr lang="uk-UA" sz="2400" b="1" dirty="0">
                <a:solidFill>
                  <a:schemeClr val="tx2">
                    <a:lumMod val="75000"/>
                  </a:schemeClr>
                </a:solidFill>
                <a:latin typeface="Times New Roman" pitchFamily="18" charset="0"/>
                <a:cs typeface="Times New Roman" pitchFamily="18" charset="0"/>
              </a:rPr>
              <a:t>Нормативні акти, які відповідають в Україні за правове регулювання у сфері якості атмосферного повітря:</a:t>
            </a:r>
            <a:endParaRPr lang="uk-UA" sz="2400" dirty="0">
              <a:solidFill>
                <a:schemeClr val="tx2">
                  <a:lumMod val="75000"/>
                </a:schemeClr>
              </a:solidFill>
              <a:latin typeface="Times New Roman" pitchFamily="18" charset="0"/>
              <a:cs typeface="Times New Roman" pitchFamily="18" charset="0"/>
            </a:endParaRPr>
          </a:p>
          <a:p>
            <a:pPr marL="0" lvl="0" indent="360363" algn="just">
              <a:lnSpc>
                <a:spcPct val="100000"/>
              </a:lnSpc>
              <a:spcBef>
                <a:spcPts val="1200"/>
              </a:spcBef>
              <a:buNone/>
            </a:pPr>
            <a:r>
              <a:rPr lang="uk-UA" sz="2400" dirty="0">
                <a:solidFill>
                  <a:schemeClr val="tx1">
                    <a:lumMod val="85000"/>
                    <a:lumOff val="15000"/>
                  </a:schemeClr>
                </a:solidFill>
                <a:latin typeface="Times New Roman" pitchFamily="18" charset="0"/>
                <a:cs typeface="Times New Roman" pitchFamily="18" charset="0"/>
              </a:rPr>
              <a:t>Закон України «Про охорону атмосферного повітря» </a:t>
            </a:r>
            <a:r>
              <a:rPr lang="uk-UA" sz="2400" dirty="0" err="1">
                <a:solidFill>
                  <a:schemeClr val="tx1">
                    <a:lumMod val="85000"/>
                    <a:lumOff val="15000"/>
                  </a:schemeClr>
                </a:solidFill>
                <a:latin typeface="Times New Roman" pitchFamily="18" charset="0"/>
                <a:cs typeface="Times New Roman" pitchFamily="18" charset="0"/>
              </a:rPr>
              <a:t>вiд</a:t>
            </a:r>
            <a:r>
              <a:rPr lang="uk-UA" sz="2400" dirty="0">
                <a:solidFill>
                  <a:schemeClr val="tx1">
                    <a:lumMod val="85000"/>
                    <a:lumOff val="15000"/>
                  </a:schemeClr>
                </a:solidFill>
                <a:latin typeface="Times New Roman" pitchFamily="18" charset="0"/>
                <a:cs typeface="Times New Roman" pitchFamily="18" charset="0"/>
              </a:rPr>
              <a:t> 16.10.1992 № 2707-XII.</a:t>
            </a:r>
          </a:p>
          <a:p>
            <a:pPr marL="0" lvl="0" indent="360363" algn="just">
              <a:lnSpc>
                <a:spcPct val="100000"/>
              </a:lnSpc>
              <a:spcBef>
                <a:spcPts val="1200"/>
              </a:spcBef>
              <a:buNone/>
            </a:pPr>
            <a:r>
              <a:rPr lang="uk-UA" sz="2400" dirty="0">
                <a:solidFill>
                  <a:schemeClr val="tx1">
                    <a:lumMod val="85000"/>
                    <a:lumOff val="15000"/>
                  </a:schemeClr>
                </a:solidFill>
                <a:latin typeface="Times New Roman" pitchFamily="18" charset="0"/>
                <a:cs typeface="Times New Roman" pitchFamily="18" charset="0"/>
              </a:rPr>
              <a:t>Про затвердження Порядку функціонування національної системи оцінки антропогенних викидів та абсорбції парникових газів, які не регулюються </a:t>
            </a:r>
            <a:r>
              <a:rPr lang="uk-UA" sz="2400" dirty="0" err="1">
                <a:solidFill>
                  <a:schemeClr val="tx1">
                    <a:lumMod val="85000"/>
                    <a:lumOff val="15000"/>
                  </a:schemeClr>
                </a:solidFill>
                <a:latin typeface="Times New Roman" pitchFamily="18" charset="0"/>
                <a:cs typeface="Times New Roman" pitchFamily="18" charset="0"/>
              </a:rPr>
              <a:t>Монреальським</a:t>
            </a:r>
            <a:r>
              <a:rPr lang="uk-UA" sz="2400" dirty="0">
                <a:solidFill>
                  <a:schemeClr val="tx1">
                    <a:lumMod val="85000"/>
                    <a:lumOff val="15000"/>
                  </a:schemeClr>
                </a:solidFill>
                <a:latin typeface="Times New Roman" pitchFamily="18" charset="0"/>
                <a:cs typeface="Times New Roman" pitchFamily="18" charset="0"/>
              </a:rPr>
              <a:t> протоколом про речовини, що руйнують озоновий шар, затверджений постановою Кабінету Міністрів України від 21 квітня 2006 р. № 554.</a:t>
            </a:r>
          </a:p>
          <a:p>
            <a:pPr marL="0" lvl="0" indent="360363" algn="just">
              <a:lnSpc>
                <a:spcPct val="100000"/>
              </a:lnSpc>
              <a:spcBef>
                <a:spcPts val="1200"/>
              </a:spcBef>
              <a:buNone/>
            </a:pPr>
            <a:r>
              <a:rPr lang="uk-UA" sz="2400" dirty="0">
                <a:solidFill>
                  <a:schemeClr val="tx1">
                    <a:lumMod val="85000"/>
                    <a:lumOff val="15000"/>
                  </a:schemeClr>
                </a:solidFill>
                <a:latin typeface="Times New Roman" pitchFamily="18" charset="0"/>
                <a:cs typeface="Times New Roman" pitchFamily="18" charset="0"/>
              </a:rPr>
              <a:t>Порядок розроблення та затвердження нормативів вмісту забруднюючих речовин у відпрацьованих газах та впливу фізичних факторів пересувних джерел забруднення атмосферного повітря, затверджений постановою Кабінету Міністрів України від 13 березня 2002 р. № 303.</a:t>
            </a:r>
          </a:p>
        </p:txBody>
      </p:sp>
      <p:sp>
        <p:nvSpPr>
          <p:cNvPr id="4" name="Місце для номера слайда 3">
            <a:extLst>
              <a:ext uri="{FF2B5EF4-FFF2-40B4-BE49-F238E27FC236}">
                <a16:creationId xmlns:a16="http://schemas.microsoft.com/office/drawing/2014/main" id="{0925C740-B3B0-6790-DAB7-9ECCA29DEDDB}"/>
              </a:ext>
            </a:extLst>
          </p:cNvPr>
          <p:cNvSpPr>
            <a:spLocks noGrp="1"/>
          </p:cNvSpPr>
          <p:nvPr>
            <p:ph type="sldNum" sz="quarter" idx="12"/>
          </p:nvPr>
        </p:nvSpPr>
        <p:spPr/>
        <p:txBody>
          <a:bodyPr/>
          <a:lstStyle/>
          <a:p>
            <a:fld id="{D07DC24B-8650-405F-98BC-E78A8ACB2E7F}" type="slidenum">
              <a:rPr lang="uk-UA" smtClean="0"/>
              <a:pPr/>
              <a:t>10</a:t>
            </a:fld>
            <a:endParaRPr lang="uk-U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D06152D-C432-ADAA-003D-DBE839A4CF3E}"/>
              </a:ext>
            </a:extLst>
          </p:cNvPr>
          <p:cNvSpPr>
            <a:spLocks noGrp="1"/>
          </p:cNvSpPr>
          <p:nvPr>
            <p:ph idx="1"/>
          </p:nvPr>
        </p:nvSpPr>
        <p:spPr>
          <a:xfrm>
            <a:off x="1251678" y="729343"/>
            <a:ext cx="10178322" cy="5150249"/>
          </a:xfrm>
        </p:spPr>
        <p:txBody>
          <a:bodyPr>
            <a:normAutofit fontScale="92500" lnSpcReduction="10000"/>
          </a:bodyPr>
          <a:lstStyle/>
          <a:p>
            <a:pPr marL="0" lvl="0" indent="360363" algn="just">
              <a:lnSpc>
                <a:spcPct val="120000"/>
              </a:lnSpc>
              <a:spcBef>
                <a:spcPts val="600"/>
              </a:spcBef>
              <a:buNone/>
            </a:pPr>
            <a:r>
              <a:rPr lang="uk-UA" sz="2800" dirty="0">
                <a:solidFill>
                  <a:schemeClr val="tx1"/>
                </a:solidFill>
                <a:latin typeface="Times New Roman" pitchFamily="18" charset="0"/>
                <a:cs typeface="Times New Roman" pitchFamily="18" charset="0"/>
              </a:rPr>
              <a:t>Порядок розроблення та затвердження нормативів граничнодопустимих викидів забруднюючих речовин із стаціонарних джерел, затверджений Постановою Кабінету Міністрів України від 28 грудня 2001 р. № 1780.</a:t>
            </a:r>
          </a:p>
          <a:p>
            <a:pPr marL="0" lvl="0" indent="360363" algn="just">
              <a:lnSpc>
                <a:spcPct val="120000"/>
              </a:lnSpc>
              <a:spcBef>
                <a:spcPts val="600"/>
              </a:spcBef>
              <a:buNone/>
            </a:pPr>
            <a:r>
              <a:rPr lang="uk-UA" sz="2800" dirty="0">
                <a:solidFill>
                  <a:schemeClr val="tx1"/>
                </a:solidFill>
                <a:latin typeface="Times New Roman" pitchFamily="18" charset="0"/>
                <a:cs typeface="Times New Roman" pitchFamily="18" charset="0"/>
              </a:rPr>
              <a:t>Нормативи граничнодопустимих викидів забруднюючих речовин із стаціонарних джерел, затверджені Наказом Міністерства охорони навколишнього природного середовища України від 27 червня 2006 р. № 309.</a:t>
            </a:r>
          </a:p>
          <a:p>
            <a:pPr marL="0" lvl="0" indent="360363" algn="just">
              <a:lnSpc>
                <a:spcPct val="120000"/>
              </a:lnSpc>
              <a:spcBef>
                <a:spcPts val="600"/>
              </a:spcBef>
              <a:buNone/>
            </a:pPr>
            <a:r>
              <a:rPr lang="uk-UA" sz="2800" dirty="0">
                <a:solidFill>
                  <a:schemeClr val="tx1"/>
                </a:solidFill>
                <a:latin typeface="Times New Roman" pitchFamily="18" charset="0"/>
                <a:cs typeface="Times New Roman" pitchFamily="18" charset="0"/>
              </a:rPr>
              <a:t>Державні санітарні правила планування та забудови населених пунктів, затверджені Наказом Міністерства охорони здоров’я України від 19 червня 1996 р. № 173</a:t>
            </a:r>
          </a:p>
          <a:p>
            <a:endParaRPr lang="uk-UA" sz="2800" dirty="0">
              <a:solidFill>
                <a:schemeClr val="tx1"/>
              </a:solidFill>
            </a:endParaRPr>
          </a:p>
        </p:txBody>
      </p:sp>
      <p:sp>
        <p:nvSpPr>
          <p:cNvPr id="4" name="Місце для номера слайда 3">
            <a:extLst>
              <a:ext uri="{FF2B5EF4-FFF2-40B4-BE49-F238E27FC236}">
                <a16:creationId xmlns:a16="http://schemas.microsoft.com/office/drawing/2014/main" id="{A44D15C3-7B25-2BC5-D162-CD983C3BD3AC}"/>
              </a:ext>
            </a:extLst>
          </p:cNvPr>
          <p:cNvSpPr>
            <a:spLocks noGrp="1"/>
          </p:cNvSpPr>
          <p:nvPr>
            <p:ph type="sldNum" sz="quarter" idx="12"/>
          </p:nvPr>
        </p:nvSpPr>
        <p:spPr/>
        <p:txBody>
          <a:bodyPr/>
          <a:lstStyle/>
          <a:p>
            <a:fld id="{D07DC24B-8650-405F-98BC-E78A8ACB2E7F}" type="slidenum">
              <a:rPr lang="uk-UA" smtClean="0"/>
              <a:pPr/>
              <a:t>11</a:t>
            </a:fld>
            <a:endParaRPr lang="uk-UA"/>
          </a:p>
        </p:txBody>
      </p:sp>
    </p:spTree>
    <p:extLst>
      <p:ext uri="{BB962C8B-B14F-4D97-AF65-F5344CB8AC3E}">
        <p14:creationId xmlns:p14="http://schemas.microsoft.com/office/powerpoint/2010/main" val="316859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9971" y="346364"/>
            <a:ext cx="10999520" cy="6141522"/>
          </a:xfrm>
        </p:spPr>
        <p:txBody>
          <a:bodyPr>
            <a:noAutofit/>
          </a:bodyPr>
          <a:lstStyle/>
          <a:p>
            <a:pPr algn="ctr">
              <a:buNone/>
            </a:pPr>
            <a:r>
              <a:rPr lang="uk-UA" sz="2800" dirty="0">
                <a:solidFill>
                  <a:schemeClr val="tx2">
                    <a:lumMod val="75000"/>
                  </a:schemeClr>
                </a:solidFill>
                <a:latin typeface="Times New Roman" pitchFamily="18" charset="0"/>
                <a:cs typeface="Times New Roman" pitchFamily="18" charset="0"/>
              </a:rPr>
              <a:t>ЗУ  «Про охорону атмосферного повітря» передбачає визначення наступних термінів:</a:t>
            </a:r>
          </a:p>
          <a:p>
            <a:pPr algn="just"/>
            <a:r>
              <a:rPr lang="uk-UA" sz="2400" b="1" dirty="0">
                <a:solidFill>
                  <a:schemeClr val="accent1">
                    <a:lumMod val="75000"/>
                  </a:schemeClr>
                </a:solidFill>
                <a:latin typeface="Times New Roman" pitchFamily="18" charset="0"/>
                <a:cs typeface="Times New Roman" pitchFamily="18" charset="0"/>
              </a:rPr>
              <a:t>атмосферне повітря</a:t>
            </a:r>
            <a:r>
              <a:rPr lang="uk-UA" sz="2400" dirty="0">
                <a:solidFill>
                  <a:schemeClr val="accent1">
                    <a:lumMod val="75000"/>
                  </a:schemeClr>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 життєво важливий компонент навколишнього природного середовища, який являє собою природну суміш газів, що знаходиться за межами жилих, виробничих та інших приміщень;</a:t>
            </a:r>
          </a:p>
          <a:p>
            <a:pPr algn="just"/>
            <a:r>
              <a:rPr lang="uk-UA" sz="2400" b="1" dirty="0">
                <a:solidFill>
                  <a:schemeClr val="accent1">
                    <a:lumMod val="75000"/>
                  </a:schemeClr>
                </a:solidFill>
                <a:latin typeface="Times New Roman" pitchFamily="18" charset="0"/>
                <a:cs typeface="Times New Roman" pitchFamily="18" charset="0"/>
              </a:rPr>
              <a:t>охорона атмосферного повітря</a:t>
            </a:r>
            <a:r>
              <a:rPr lang="uk-UA" sz="2400" dirty="0">
                <a:solidFill>
                  <a:schemeClr val="accent1">
                    <a:lumMod val="75000"/>
                  </a:schemeClr>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 система заходів, пов'язаних із збереженням, поліпшенням та відновленням стану атмосферного повітря, запобіганням та зниженням рівня його забруднення та впливу на нього хімічних сполук, фізичних та біологічних факторів;</a:t>
            </a:r>
          </a:p>
          <a:p>
            <a:pPr algn="just"/>
            <a:r>
              <a:rPr lang="uk-UA" sz="2400" b="1" dirty="0">
                <a:solidFill>
                  <a:schemeClr val="accent1">
                    <a:lumMod val="75000"/>
                  </a:schemeClr>
                </a:solidFill>
                <a:latin typeface="Times New Roman" pitchFamily="18" charset="0"/>
                <a:cs typeface="Times New Roman" pitchFamily="18" charset="0"/>
              </a:rPr>
              <a:t>забруднення атмосферного повітря</a:t>
            </a:r>
            <a:r>
              <a:rPr lang="uk-UA" sz="2400" dirty="0">
                <a:solidFill>
                  <a:schemeClr val="accent1">
                    <a:lumMod val="75000"/>
                  </a:schemeClr>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 змінення складу і властивостей атмосферного повітря в результаті надходження або утворення в ньому фізичних, біологічних факторів і (або) хімічних сполук, що можуть несприятливо впливати на здоров'я людини та стан навколишнього природного середовища;</a:t>
            </a:r>
            <a:endParaRPr lang="en-US" sz="2400" dirty="0">
              <a:solidFill>
                <a:schemeClr val="tx1"/>
              </a:solidFill>
              <a:latin typeface="Times New Roman" pitchFamily="18" charset="0"/>
              <a:cs typeface="Times New Roman" pitchFamily="18" charset="0"/>
            </a:endParaRPr>
          </a:p>
        </p:txBody>
      </p:sp>
      <p:sp>
        <p:nvSpPr>
          <p:cNvPr id="2" name="Місце для номера слайда 1">
            <a:extLst>
              <a:ext uri="{FF2B5EF4-FFF2-40B4-BE49-F238E27FC236}">
                <a16:creationId xmlns:a16="http://schemas.microsoft.com/office/drawing/2014/main" id="{DF0B7DFB-B6E3-AC9F-108C-8F3FA0E8D80C}"/>
              </a:ext>
            </a:extLst>
          </p:cNvPr>
          <p:cNvSpPr>
            <a:spLocks noGrp="1"/>
          </p:cNvSpPr>
          <p:nvPr>
            <p:ph type="sldNum" sz="quarter" idx="12"/>
          </p:nvPr>
        </p:nvSpPr>
        <p:spPr/>
        <p:txBody>
          <a:bodyPr/>
          <a:lstStyle/>
          <a:p>
            <a:fld id="{D07DC24B-8650-405F-98BC-E78A8ACB2E7F}" type="slidenum">
              <a:rPr lang="uk-UA" smtClean="0"/>
              <a:pPr/>
              <a:t>12</a:t>
            </a:fld>
            <a:endParaRPr lang="uk-U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90600" y="387927"/>
            <a:ext cx="10678885" cy="5860473"/>
          </a:xfrm>
        </p:spPr>
        <p:txBody>
          <a:bodyPr>
            <a:noAutofit/>
          </a:bodyPr>
          <a:lstStyle/>
          <a:p>
            <a:pPr algn="just">
              <a:lnSpc>
                <a:spcPct val="100000"/>
              </a:lnSpc>
            </a:pPr>
            <a:r>
              <a:rPr lang="uk-UA" sz="2400" b="1" dirty="0">
                <a:solidFill>
                  <a:schemeClr val="accent1">
                    <a:lumMod val="75000"/>
                  </a:schemeClr>
                </a:solidFill>
                <a:latin typeface="Times New Roman" pitchFamily="18" charset="0"/>
                <a:cs typeface="Times New Roman" pitchFamily="18" charset="0"/>
              </a:rPr>
              <a:t>забруднююча речовина</a:t>
            </a:r>
            <a:r>
              <a:rPr lang="uk-UA" sz="2400" dirty="0">
                <a:solidFill>
                  <a:schemeClr val="accent1">
                    <a:lumMod val="75000"/>
                  </a:schemeClr>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 речовина хімічного або біологічного походження, що присутня або надходить в атмосферне повітря і може прямо або опосередковано справляти негативний вплив на здоров'я людини та стан навколишнього природного середовища;</a:t>
            </a:r>
            <a:endParaRPr lang="en-US" sz="2400" dirty="0">
              <a:solidFill>
                <a:schemeClr val="tx1"/>
              </a:solidFill>
              <a:latin typeface="Times New Roman" pitchFamily="18" charset="0"/>
              <a:cs typeface="Times New Roman" pitchFamily="18" charset="0"/>
            </a:endParaRPr>
          </a:p>
          <a:p>
            <a:pPr algn="just">
              <a:lnSpc>
                <a:spcPct val="100000"/>
              </a:lnSpc>
            </a:pPr>
            <a:r>
              <a:rPr lang="uk-UA" sz="2400" b="1" dirty="0">
                <a:solidFill>
                  <a:schemeClr val="accent1">
                    <a:lumMod val="75000"/>
                  </a:schemeClr>
                </a:solidFill>
                <a:latin typeface="Times New Roman" pitchFamily="18" charset="0"/>
                <a:cs typeface="Times New Roman" pitchFamily="18" charset="0"/>
              </a:rPr>
              <a:t>викид</a:t>
            </a:r>
            <a:r>
              <a:rPr lang="uk-UA" sz="2400" dirty="0">
                <a:solidFill>
                  <a:schemeClr val="tx1"/>
                </a:solidFill>
                <a:latin typeface="Times New Roman" pitchFamily="18" charset="0"/>
                <a:cs typeface="Times New Roman" pitchFamily="18" charset="0"/>
              </a:rPr>
              <a:t> - надходження в атмосферне повітря забруднюючих речовин або суміші таких речовин;</a:t>
            </a:r>
            <a:endParaRPr lang="en-US" sz="2400" b="1" dirty="0">
              <a:solidFill>
                <a:schemeClr val="tx1"/>
              </a:solidFill>
              <a:latin typeface="Times New Roman" pitchFamily="18" charset="0"/>
              <a:cs typeface="Times New Roman" pitchFamily="18" charset="0"/>
            </a:endParaRPr>
          </a:p>
          <a:p>
            <a:pPr algn="just">
              <a:lnSpc>
                <a:spcPct val="100000"/>
              </a:lnSpc>
            </a:pPr>
            <a:r>
              <a:rPr lang="uk-UA" sz="2400" b="1" dirty="0">
                <a:solidFill>
                  <a:schemeClr val="accent1">
                    <a:lumMod val="75000"/>
                  </a:schemeClr>
                </a:solidFill>
                <a:latin typeface="Times New Roman" pitchFamily="18" charset="0"/>
                <a:cs typeface="Times New Roman" pitchFamily="18" charset="0"/>
              </a:rPr>
              <a:t>нормативи екологічної безпеки атмосферного повітря</a:t>
            </a:r>
            <a:r>
              <a:rPr lang="uk-UA" sz="2400" dirty="0">
                <a:solidFill>
                  <a:schemeClr val="accent1">
                    <a:lumMod val="75000"/>
                  </a:schemeClr>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 група нормативів, дотримання яких запобігає виникненню небезпеки для здоров'я людини та стану навколишнього природного середовища від впливу шкідливих чинників атмосферного повітря;</a:t>
            </a:r>
          </a:p>
          <a:p>
            <a:pPr algn="just">
              <a:lnSpc>
                <a:spcPct val="100000"/>
              </a:lnSpc>
            </a:pPr>
            <a:r>
              <a:rPr lang="uk-UA" sz="2400" b="1" dirty="0">
                <a:solidFill>
                  <a:schemeClr val="accent1">
                    <a:lumMod val="75000"/>
                  </a:schemeClr>
                </a:solidFill>
                <a:latin typeface="Times New Roman" pitchFamily="18" charset="0"/>
                <a:cs typeface="Times New Roman" pitchFamily="18" charset="0"/>
              </a:rPr>
              <a:t>норматив якості атмосферного повітря</a:t>
            </a:r>
            <a:r>
              <a:rPr lang="uk-UA" sz="2400" dirty="0">
                <a:solidFill>
                  <a:schemeClr val="accent1">
                    <a:lumMod val="75000"/>
                  </a:schemeClr>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 критерій якості атмосферного повітря, який відображає гранично допустимий максимальний вміст забруднюючих речовин в атмосферному повітрі і при якому відсутній негативний вплив на здоров'я людини та стан навколишнього природного середовища;</a:t>
            </a:r>
          </a:p>
        </p:txBody>
      </p:sp>
      <p:sp>
        <p:nvSpPr>
          <p:cNvPr id="2" name="Місце для номера слайда 1">
            <a:extLst>
              <a:ext uri="{FF2B5EF4-FFF2-40B4-BE49-F238E27FC236}">
                <a16:creationId xmlns:a16="http://schemas.microsoft.com/office/drawing/2014/main" id="{CE998A4A-917E-F3F2-CA4D-EB23CCB46BA6}"/>
              </a:ext>
            </a:extLst>
          </p:cNvPr>
          <p:cNvSpPr>
            <a:spLocks noGrp="1"/>
          </p:cNvSpPr>
          <p:nvPr>
            <p:ph type="sldNum" sz="quarter" idx="12"/>
          </p:nvPr>
        </p:nvSpPr>
        <p:spPr/>
        <p:txBody>
          <a:bodyPr/>
          <a:lstStyle/>
          <a:p>
            <a:fld id="{D07DC24B-8650-405F-98BC-E78A8ACB2E7F}" type="slidenum">
              <a:rPr lang="uk-UA" smtClean="0"/>
              <a:pPr/>
              <a:t>13</a:t>
            </a:fld>
            <a:endParaRPr lang="uk-U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B9C75BF-7C44-00B1-CDE8-8E42F14448EF}"/>
              </a:ext>
            </a:extLst>
          </p:cNvPr>
          <p:cNvSpPr>
            <a:spLocks noGrp="1"/>
          </p:cNvSpPr>
          <p:nvPr>
            <p:ph idx="1"/>
          </p:nvPr>
        </p:nvSpPr>
        <p:spPr>
          <a:xfrm>
            <a:off x="1251678" y="381001"/>
            <a:ext cx="10178322" cy="3593591"/>
          </a:xfrm>
        </p:spPr>
        <p:txBody>
          <a:bodyPr>
            <a:noAutofit/>
          </a:bodyPr>
          <a:lstStyle/>
          <a:p>
            <a:pPr algn="just"/>
            <a:r>
              <a:rPr lang="uk-UA" sz="2400" b="1" dirty="0" err="1">
                <a:solidFill>
                  <a:schemeClr val="accent1">
                    <a:lumMod val="75000"/>
                  </a:schemeClr>
                </a:solidFill>
                <a:effectLst/>
                <a:latin typeface="Times New Roman" panose="02020603050405020304" pitchFamily="18" charset="0"/>
                <a:ea typeface="Times New Roman" panose="02020603050405020304" pitchFamily="18" charset="0"/>
              </a:rPr>
              <a:t>якicть</a:t>
            </a:r>
            <a:r>
              <a:rPr lang="uk-UA" sz="2400" b="1"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400" b="1" dirty="0" err="1">
                <a:solidFill>
                  <a:schemeClr val="accent1">
                    <a:lumMod val="75000"/>
                  </a:schemeClr>
                </a:solidFill>
                <a:effectLst/>
                <a:latin typeface="Times New Roman" panose="02020603050405020304" pitchFamily="18" charset="0"/>
                <a:ea typeface="Times New Roman" panose="02020603050405020304" pitchFamily="18" charset="0"/>
              </a:rPr>
              <a:t>атмоcферного</a:t>
            </a:r>
            <a:r>
              <a:rPr lang="uk-UA" sz="2400" b="1"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400" b="1" dirty="0" err="1">
                <a:solidFill>
                  <a:schemeClr val="accent1">
                    <a:lumMod val="75000"/>
                  </a:schemeClr>
                </a:solidFill>
                <a:effectLst/>
                <a:latin typeface="Times New Roman" panose="02020603050405020304" pitchFamily="18" charset="0"/>
                <a:ea typeface="Times New Roman" panose="02020603050405020304" pitchFamily="18" charset="0"/>
              </a:rPr>
              <a:t>повiтря</a:t>
            </a:r>
            <a:r>
              <a:rPr lang="uk-UA" sz="24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сукупність властивостей повітря, яка визначає ступінь впливу фізичних, хімічних і біологічних чинників на людей, рослинний і тваринний світ, а також на матеріали і конструкції, на довкілля загалом;</a:t>
            </a:r>
          </a:p>
          <a:p>
            <a:pPr algn="just"/>
            <a:r>
              <a:rPr lang="uk-UA" sz="2400" b="1" dirty="0">
                <a:solidFill>
                  <a:schemeClr val="accent1">
                    <a:lumMod val="75000"/>
                  </a:schemeClr>
                </a:solidFill>
                <a:latin typeface="Times New Roman" pitchFamily="18" charset="0"/>
                <a:cs typeface="Times New Roman" pitchFamily="18" charset="0"/>
              </a:rPr>
              <a:t>джерело викиду</a:t>
            </a:r>
            <a:r>
              <a:rPr lang="uk-UA" sz="2400" dirty="0">
                <a:solidFill>
                  <a:schemeClr val="accent1">
                    <a:lumMod val="75000"/>
                  </a:schemeClr>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 об'єкт (підприємство, цех, агрегат, установка, транспортний засіб тощо), з якого надходить в атмосферне повітря забруднююча речовина або суміш таких речовин.</a:t>
            </a:r>
          </a:p>
          <a:p>
            <a:pPr marL="0" indent="0" algn="just">
              <a:buNone/>
            </a:pPr>
            <a:endParaRPr lang="uk-UA" sz="2400" dirty="0">
              <a:solidFill>
                <a:schemeClr val="tx1"/>
              </a:solidFill>
              <a:latin typeface="Times New Roman" pitchFamily="18" charset="0"/>
              <a:cs typeface="Times New Roman" pitchFamily="18" charset="0"/>
            </a:endParaRPr>
          </a:p>
          <a:p>
            <a:pPr marL="0" indent="360363" algn="just">
              <a:buNone/>
            </a:pPr>
            <a:r>
              <a:rPr lang="uk-UA" sz="2400" dirty="0">
                <a:solidFill>
                  <a:schemeClr val="tx1"/>
                </a:solidFill>
                <a:latin typeface="Times New Roman" pitchFamily="18" charset="0"/>
                <a:cs typeface="Times New Roman" pitchFamily="18" charset="0"/>
              </a:rPr>
              <a:t>Відносини в галузі охорони атмосферного повітря регулюються цим Законом, Законом України "Про охорону навколишнього природного середовища" та іншими нормативно-правовими актами.</a:t>
            </a:r>
          </a:p>
          <a:p>
            <a:endParaRPr lang="uk-UA" sz="2400" dirty="0">
              <a:solidFill>
                <a:schemeClr val="tx1"/>
              </a:solidFill>
            </a:endParaRPr>
          </a:p>
        </p:txBody>
      </p:sp>
      <p:sp>
        <p:nvSpPr>
          <p:cNvPr id="4" name="Місце для номера слайда 3">
            <a:extLst>
              <a:ext uri="{FF2B5EF4-FFF2-40B4-BE49-F238E27FC236}">
                <a16:creationId xmlns:a16="http://schemas.microsoft.com/office/drawing/2014/main" id="{D5AC0D48-2BE8-BCAE-02AF-BFA59253F390}"/>
              </a:ext>
            </a:extLst>
          </p:cNvPr>
          <p:cNvSpPr>
            <a:spLocks noGrp="1"/>
          </p:cNvSpPr>
          <p:nvPr>
            <p:ph type="sldNum" sz="quarter" idx="12"/>
          </p:nvPr>
        </p:nvSpPr>
        <p:spPr/>
        <p:txBody>
          <a:bodyPr/>
          <a:lstStyle/>
          <a:p>
            <a:fld id="{D07DC24B-8650-405F-98BC-E78A8ACB2E7F}" type="slidenum">
              <a:rPr lang="uk-UA" smtClean="0"/>
              <a:pPr/>
              <a:t>14</a:t>
            </a:fld>
            <a:endParaRPr lang="uk-UA"/>
          </a:p>
        </p:txBody>
      </p:sp>
    </p:spTree>
    <p:extLst>
      <p:ext uri="{BB962C8B-B14F-4D97-AF65-F5344CB8AC3E}">
        <p14:creationId xmlns:p14="http://schemas.microsoft.com/office/powerpoint/2010/main" val="4052739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66799" y="706582"/>
            <a:ext cx="10482943" cy="5470381"/>
          </a:xfrm>
        </p:spPr>
        <p:txBody>
          <a:bodyPr>
            <a:normAutofit/>
          </a:bodyPr>
          <a:lstStyle/>
          <a:p>
            <a:pPr algn="ctr">
              <a:buNone/>
            </a:pPr>
            <a:r>
              <a:rPr lang="uk-UA" sz="2600" b="1" dirty="0">
                <a:solidFill>
                  <a:schemeClr val="tx2"/>
                </a:solidFill>
                <a:latin typeface="Times New Roman" pitchFamily="18" charset="0"/>
                <a:cs typeface="Times New Roman" pitchFamily="18" charset="0"/>
              </a:rPr>
              <a:t>Державне управління в галузі охорони атмосферного повітря відповідно до закону здійснюють:</a:t>
            </a:r>
            <a:endParaRPr lang="uk-UA" sz="2600" dirty="0">
              <a:solidFill>
                <a:schemeClr val="tx2"/>
              </a:solidFill>
              <a:latin typeface="Times New Roman" pitchFamily="18" charset="0"/>
              <a:cs typeface="Times New Roman" pitchFamily="18" charset="0"/>
            </a:endParaRPr>
          </a:p>
          <a:p>
            <a:pPr marL="514350" lvl="0" indent="-514350" algn="just">
              <a:buFont typeface="+mj-lt"/>
              <a:buAutoNum type="arabicPeriod"/>
            </a:pPr>
            <a:r>
              <a:rPr lang="uk-UA" sz="2600" dirty="0">
                <a:solidFill>
                  <a:schemeClr val="tx1"/>
                </a:solidFill>
                <a:latin typeface="Times New Roman" pitchFamily="18" charset="0"/>
                <a:cs typeface="Times New Roman" pitchFamily="18" charset="0"/>
              </a:rPr>
              <a:t>Кабінет Міністрів України;</a:t>
            </a:r>
          </a:p>
          <a:p>
            <a:pPr marL="514350" lvl="0" indent="-514350" algn="just">
              <a:buFont typeface="+mj-lt"/>
              <a:buAutoNum type="arabicPeriod"/>
            </a:pPr>
            <a:r>
              <a:rPr lang="uk-UA" sz="2600" dirty="0">
                <a:solidFill>
                  <a:schemeClr val="tx1"/>
                </a:solidFill>
                <a:latin typeface="Times New Roman" pitchFamily="18" charset="0"/>
                <a:cs typeface="Times New Roman" pitchFamily="18" charset="0"/>
              </a:rPr>
              <a:t>спеціально уповноважений центральний орган виконавчої влади з питань екології та природних ресурсів;</a:t>
            </a:r>
          </a:p>
          <a:p>
            <a:pPr marL="514350" lvl="0" indent="-514350" algn="just">
              <a:buFont typeface="+mj-lt"/>
              <a:buAutoNum type="arabicPeriod"/>
            </a:pPr>
            <a:r>
              <a:rPr lang="uk-UA" sz="2600" dirty="0">
                <a:solidFill>
                  <a:schemeClr val="tx1"/>
                </a:solidFill>
                <a:latin typeface="Times New Roman" pitchFamily="18" charset="0"/>
                <a:cs typeface="Times New Roman" pitchFamily="18" charset="0"/>
              </a:rPr>
              <a:t>спеціально уповноважений центральний орган виконавчої влади з питань охорони здоров'я;</a:t>
            </a:r>
          </a:p>
          <a:p>
            <a:pPr marL="514350" lvl="0" indent="-514350" algn="just">
              <a:buFont typeface="+mj-lt"/>
              <a:buAutoNum type="arabicPeriod"/>
            </a:pPr>
            <a:r>
              <a:rPr lang="uk-UA" sz="2600" dirty="0">
                <a:solidFill>
                  <a:schemeClr val="tx1"/>
                </a:solidFill>
                <a:latin typeface="Times New Roman" pitchFamily="18" charset="0"/>
                <a:cs typeface="Times New Roman" pitchFamily="18" charset="0"/>
              </a:rPr>
              <a:t>Рада міністрів Автономної Республіки Крим, місцеві державні адміністрації, інші центральні та місцеві органи виконавчої влади, органи місцевого самоврядування.</a:t>
            </a:r>
          </a:p>
        </p:txBody>
      </p:sp>
      <p:sp>
        <p:nvSpPr>
          <p:cNvPr id="2" name="Місце для номера слайда 1">
            <a:extLst>
              <a:ext uri="{FF2B5EF4-FFF2-40B4-BE49-F238E27FC236}">
                <a16:creationId xmlns:a16="http://schemas.microsoft.com/office/drawing/2014/main" id="{750A30EB-4AF6-A287-155B-6B7A9C809096}"/>
              </a:ext>
            </a:extLst>
          </p:cNvPr>
          <p:cNvSpPr>
            <a:spLocks noGrp="1"/>
          </p:cNvSpPr>
          <p:nvPr>
            <p:ph type="sldNum" sz="quarter" idx="12"/>
          </p:nvPr>
        </p:nvSpPr>
        <p:spPr/>
        <p:txBody>
          <a:bodyPr/>
          <a:lstStyle/>
          <a:p>
            <a:fld id="{D07DC24B-8650-405F-98BC-E78A8ACB2E7F}" type="slidenum">
              <a:rPr lang="uk-UA" smtClean="0"/>
              <a:pPr/>
              <a:t>15</a:t>
            </a:fld>
            <a:endParaRPr lang="uk-U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21228" y="435429"/>
            <a:ext cx="10450286" cy="5940249"/>
          </a:xfrm>
        </p:spPr>
        <p:txBody>
          <a:bodyPr>
            <a:noAutofit/>
          </a:bodyPr>
          <a:lstStyle/>
          <a:p>
            <a:pPr algn="ctr">
              <a:buNone/>
            </a:pPr>
            <a:r>
              <a:rPr lang="uk-UA" sz="2600" b="1" dirty="0">
                <a:solidFill>
                  <a:schemeClr val="tx2"/>
                </a:solidFill>
                <a:latin typeface="Times New Roman" pitchFamily="18" charset="0"/>
                <a:cs typeface="Times New Roman" pitchFamily="18" charset="0"/>
              </a:rPr>
              <a:t>Стандартизація і нормування в галузі охорони атмосферного повітря спрямовані на:</a:t>
            </a:r>
            <a:endParaRPr lang="uk-UA" sz="2600" dirty="0">
              <a:solidFill>
                <a:schemeClr val="tx2"/>
              </a:solidFill>
              <a:latin typeface="Times New Roman" pitchFamily="18" charset="0"/>
              <a:cs typeface="Times New Roman" pitchFamily="18" charset="0"/>
            </a:endParaRPr>
          </a:p>
          <a:p>
            <a:pPr lvl="0" algn="just">
              <a:buFont typeface="Wingdings" panose="05000000000000000000" pitchFamily="2" charset="2"/>
              <a:buChar char="ü"/>
              <a:tabLst>
                <a:tab pos="533400" algn="l"/>
                <a:tab pos="804863" algn="l"/>
              </a:tabLst>
            </a:pPr>
            <a:r>
              <a:rPr lang="uk-UA" sz="2600" dirty="0">
                <a:solidFill>
                  <a:schemeClr val="tx1">
                    <a:lumMod val="95000"/>
                    <a:lumOff val="5000"/>
                  </a:schemeClr>
                </a:solidFill>
                <a:latin typeface="Times New Roman" pitchFamily="18" charset="0"/>
                <a:cs typeface="Times New Roman" pitchFamily="18" charset="0"/>
              </a:rPr>
              <a:t>забезпечення безпечного навколишнього природного середовища та запобігання екологічним катастрофам;</a:t>
            </a:r>
          </a:p>
          <a:p>
            <a:pPr lvl="0" algn="just">
              <a:buFont typeface="Wingdings" panose="05000000000000000000" pitchFamily="2" charset="2"/>
              <a:buChar char="ü"/>
              <a:tabLst>
                <a:tab pos="533400" algn="l"/>
                <a:tab pos="804863" algn="l"/>
              </a:tabLst>
            </a:pPr>
            <a:r>
              <a:rPr lang="uk-UA" sz="2600" dirty="0">
                <a:solidFill>
                  <a:schemeClr val="tx1">
                    <a:lumMod val="95000"/>
                    <a:lumOff val="5000"/>
                  </a:schemeClr>
                </a:solidFill>
                <a:latin typeface="Times New Roman" pitchFamily="18" charset="0"/>
                <a:cs typeface="Times New Roman" pitchFamily="18" charset="0"/>
              </a:rPr>
              <a:t>реалізацію єдиної науково-технічної політики в галузі охорони атмосферного повітря;</a:t>
            </a:r>
          </a:p>
          <a:p>
            <a:pPr lvl="0" algn="just">
              <a:buFont typeface="Wingdings" panose="05000000000000000000" pitchFamily="2" charset="2"/>
              <a:buChar char="ü"/>
              <a:tabLst>
                <a:tab pos="533400" algn="l"/>
                <a:tab pos="804863" algn="l"/>
              </a:tabLst>
            </a:pPr>
            <a:r>
              <a:rPr lang="uk-UA" sz="2600" dirty="0">
                <a:solidFill>
                  <a:schemeClr val="tx1">
                    <a:lumMod val="95000"/>
                    <a:lumOff val="5000"/>
                  </a:schemeClr>
                </a:solidFill>
                <a:latin typeface="Times New Roman" pitchFamily="18" charset="0"/>
                <a:cs typeface="Times New Roman" pitchFamily="18" charset="0"/>
              </a:rPr>
              <a:t>встановлення єдиних вимог до обладнання і споруд щодо охорони атмосферного повітря від забруднення;</a:t>
            </a:r>
          </a:p>
          <a:p>
            <a:pPr lvl="0" algn="just">
              <a:buFont typeface="Wingdings" panose="05000000000000000000" pitchFamily="2" charset="2"/>
              <a:buChar char="ü"/>
              <a:tabLst>
                <a:tab pos="533400" algn="l"/>
                <a:tab pos="804863" algn="l"/>
              </a:tabLst>
            </a:pPr>
            <a:r>
              <a:rPr lang="uk-UA" sz="2600" dirty="0">
                <a:solidFill>
                  <a:schemeClr val="tx1">
                    <a:lumMod val="95000"/>
                    <a:lumOff val="5000"/>
                  </a:schemeClr>
                </a:solidFill>
                <a:latin typeface="Times New Roman" pitchFamily="18" charset="0"/>
                <a:cs typeface="Times New Roman" pitchFamily="18" charset="0"/>
              </a:rPr>
              <a:t>забезпечення безпеки господарських об'єктів і запобігання виникненню аварій та техногенних катастроф;</a:t>
            </a:r>
          </a:p>
          <a:p>
            <a:pPr lvl="0" algn="just">
              <a:buFont typeface="Wingdings" panose="05000000000000000000" pitchFamily="2" charset="2"/>
              <a:buChar char="ü"/>
              <a:tabLst>
                <a:tab pos="533400" algn="l"/>
                <a:tab pos="804863" algn="l"/>
              </a:tabLst>
            </a:pPr>
            <a:r>
              <a:rPr lang="uk-UA" sz="2600" dirty="0">
                <a:solidFill>
                  <a:schemeClr val="tx1">
                    <a:lumMod val="95000"/>
                    <a:lumOff val="5000"/>
                  </a:schemeClr>
                </a:solidFill>
                <a:latin typeface="Times New Roman" pitchFamily="18" charset="0"/>
                <a:cs typeface="Times New Roman" pitchFamily="18" charset="0"/>
              </a:rPr>
              <a:t>впровадження і використання сучасних екологічно безпечних технологій.</a:t>
            </a:r>
          </a:p>
        </p:txBody>
      </p:sp>
      <p:sp>
        <p:nvSpPr>
          <p:cNvPr id="2" name="Місце для номера слайда 1">
            <a:extLst>
              <a:ext uri="{FF2B5EF4-FFF2-40B4-BE49-F238E27FC236}">
                <a16:creationId xmlns:a16="http://schemas.microsoft.com/office/drawing/2014/main" id="{A22B597C-D70C-C9F2-3920-9C314E159E42}"/>
              </a:ext>
            </a:extLst>
          </p:cNvPr>
          <p:cNvSpPr>
            <a:spLocks noGrp="1"/>
          </p:cNvSpPr>
          <p:nvPr>
            <p:ph type="sldNum" sz="quarter" idx="12"/>
          </p:nvPr>
        </p:nvSpPr>
        <p:spPr/>
        <p:txBody>
          <a:bodyPr/>
          <a:lstStyle/>
          <a:p>
            <a:fld id="{D07DC24B-8650-405F-98BC-E78A8ACB2E7F}" type="slidenum">
              <a:rPr lang="uk-UA" smtClean="0"/>
              <a:pPr/>
              <a:t>16</a:t>
            </a:fld>
            <a:endParaRPr lang="uk-UA"/>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66800" y="533493"/>
            <a:ext cx="10515600" cy="5137872"/>
          </a:xfrm>
        </p:spPr>
        <p:txBody>
          <a:bodyPr>
            <a:noAutofit/>
          </a:bodyPr>
          <a:lstStyle/>
          <a:p>
            <a:pPr algn="ctr">
              <a:buNone/>
            </a:pPr>
            <a:r>
              <a:rPr lang="uk-UA" sz="2800" b="1" dirty="0">
                <a:solidFill>
                  <a:schemeClr val="tx2"/>
                </a:solidFill>
                <a:latin typeface="Times New Roman" pitchFamily="18" charset="0"/>
                <a:cs typeface="Times New Roman" pitchFamily="18" charset="0"/>
              </a:rPr>
              <a:t>У галузі охорони атмосферного повітря встановлюються </a:t>
            </a:r>
          </a:p>
          <a:p>
            <a:pPr algn="ctr">
              <a:buNone/>
            </a:pPr>
            <a:r>
              <a:rPr lang="uk-UA" sz="2800" b="1" dirty="0">
                <a:solidFill>
                  <a:schemeClr val="tx2"/>
                </a:solidFill>
                <a:latin typeface="Times New Roman" pitchFamily="18" charset="0"/>
                <a:cs typeface="Times New Roman" pitchFamily="18" charset="0"/>
              </a:rPr>
              <a:t>такі нормативи:</a:t>
            </a:r>
            <a:endParaRPr lang="en-US" sz="2800" b="1" dirty="0">
              <a:solidFill>
                <a:schemeClr val="tx2"/>
              </a:solidFill>
              <a:latin typeface="Times New Roman" pitchFamily="18" charset="0"/>
              <a:cs typeface="Times New Roman" pitchFamily="18" charset="0"/>
            </a:endParaRPr>
          </a:p>
          <a:p>
            <a:pPr lvl="0" algn="just"/>
            <a:r>
              <a:rPr lang="uk-UA" sz="2600" dirty="0">
                <a:solidFill>
                  <a:schemeClr val="tx1"/>
                </a:solidFill>
                <a:latin typeface="Times New Roman" pitchFamily="18" charset="0"/>
                <a:cs typeface="Times New Roman" pitchFamily="18" charset="0"/>
              </a:rPr>
              <a:t>нормативи екологічної безпеки атмосферного повітря;</a:t>
            </a:r>
          </a:p>
          <a:p>
            <a:pPr lvl="0" algn="just"/>
            <a:r>
              <a:rPr lang="uk-UA" sz="2600" dirty="0">
                <a:solidFill>
                  <a:schemeClr val="tx1"/>
                </a:solidFill>
                <a:latin typeface="Times New Roman" pitchFamily="18" charset="0"/>
                <a:cs typeface="Times New Roman" pitchFamily="18" charset="0"/>
              </a:rPr>
              <a:t>нормативи гранично допустимих викидів забруднюючих речовин стаціонарних джерел;</a:t>
            </a:r>
          </a:p>
          <a:p>
            <a:pPr lvl="0" algn="just"/>
            <a:r>
              <a:rPr lang="uk-UA" sz="2600" dirty="0">
                <a:solidFill>
                  <a:schemeClr val="tx1"/>
                </a:solidFill>
                <a:latin typeface="Times New Roman" pitchFamily="18" charset="0"/>
                <a:cs typeface="Times New Roman" pitchFamily="18" charset="0"/>
              </a:rPr>
              <a:t>нормативи гранично допустимого впливу фізичних та біологічних факторів стаціонарних джерел;</a:t>
            </a:r>
          </a:p>
          <a:p>
            <a:pPr lvl="0" algn="just"/>
            <a:r>
              <a:rPr lang="uk-UA" sz="2600" dirty="0">
                <a:solidFill>
                  <a:schemeClr val="tx1"/>
                </a:solidFill>
                <a:latin typeface="Times New Roman" pitchFamily="18" charset="0"/>
                <a:cs typeface="Times New Roman" pitchFamily="18" charset="0"/>
              </a:rPr>
              <a:t>нормативи вмісту забруднюючих речовин у відпрацьованих газах та впливу фізичних факторів пересувних джерел;</a:t>
            </a:r>
          </a:p>
          <a:p>
            <a:pPr lvl="0" algn="just"/>
            <a:r>
              <a:rPr lang="uk-UA" sz="2600" dirty="0">
                <a:solidFill>
                  <a:schemeClr val="tx1"/>
                </a:solidFill>
                <a:latin typeface="Times New Roman" pitchFamily="18" charset="0"/>
                <a:cs typeface="Times New Roman" pitchFamily="18" charset="0"/>
              </a:rPr>
              <a:t>технологічні нормативи допустимого викиду забруднюючих речовин.</a:t>
            </a:r>
          </a:p>
          <a:p>
            <a:pPr algn="just">
              <a:buNone/>
            </a:pPr>
            <a:endParaRPr lang="uk-UA" sz="2600" dirty="0">
              <a:latin typeface="Times New Roman" pitchFamily="18" charset="0"/>
              <a:cs typeface="Times New Roman" pitchFamily="18" charset="0"/>
            </a:endParaRPr>
          </a:p>
        </p:txBody>
      </p:sp>
      <p:sp>
        <p:nvSpPr>
          <p:cNvPr id="2" name="Місце для номера слайда 1">
            <a:extLst>
              <a:ext uri="{FF2B5EF4-FFF2-40B4-BE49-F238E27FC236}">
                <a16:creationId xmlns:a16="http://schemas.microsoft.com/office/drawing/2014/main" id="{F7518A50-D500-DA8D-4B1D-4FCD234EAFFC}"/>
              </a:ext>
            </a:extLst>
          </p:cNvPr>
          <p:cNvSpPr>
            <a:spLocks noGrp="1"/>
          </p:cNvSpPr>
          <p:nvPr>
            <p:ph type="sldNum" sz="quarter" idx="12"/>
          </p:nvPr>
        </p:nvSpPr>
        <p:spPr/>
        <p:txBody>
          <a:bodyPr/>
          <a:lstStyle/>
          <a:p>
            <a:fld id="{D07DC24B-8650-405F-98BC-E78A8ACB2E7F}" type="slidenum">
              <a:rPr lang="uk-UA" smtClean="0"/>
              <a:pPr/>
              <a:t>17</a:t>
            </a:fld>
            <a:endParaRPr lang="uk-UA"/>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07CE6AE-16C7-B395-4E56-09AAF9A864E8}"/>
              </a:ext>
            </a:extLst>
          </p:cNvPr>
          <p:cNvSpPr>
            <a:spLocks noGrp="1"/>
          </p:cNvSpPr>
          <p:nvPr>
            <p:ph idx="1"/>
          </p:nvPr>
        </p:nvSpPr>
        <p:spPr>
          <a:xfrm>
            <a:off x="1077686" y="511629"/>
            <a:ext cx="10537371" cy="5844243"/>
          </a:xfrm>
        </p:spPr>
        <p:txBody>
          <a:bodyPr>
            <a:normAutofit/>
          </a:bodyPr>
          <a:lstStyle/>
          <a:p>
            <a:pPr marL="0" indent="358775" algn="just">
              <a:lnSpc>
                <a:spcPct val="110000"/>
              </a:lnSpc>
              <a:buNone/>
            </a:pPr>
            <a:r>
              <a:rPr lang="uk-UA" sz="2400" b="1" i="1" cap="none" dirty="0">
                <a:solidFill>
                  <a:schemeClr val="tx2"/>
                </a:solidFill>
                <a:effectLst/>
                <a:latin typeface="Times New Roman" panose="02020603050405020304" pitchFamily="18" charset="0"/>
                <a:ea typeface="Times New Roman" panose="02020603050405020304" pitchFamily="18" charset="0"/>
              </a:rPr>
              <a:t>Нормативи екологічної безпеки атмосферного повітря. </a:t>
            </a:r>
            <a:r>
              <a:rPr lang="uk-UA" sz="2400" dirty="0">
                <a:solidFill>
                  <a:schemeClr val="tx1"/>
                </a:solidFill>
                <a:effectLst/>
                <a:latin typeface="Times New Roman" panose="02020603050405020304" pitchFamily="18" charset="0"/>
                <a:ea typeface="Times New Roman" panose="02020603050405020304" pitchFamily="18" charset="0"/>
              </a:rPr>
              <a:t>Для оцінки стану забруднення атмосферного повітря встановлюються нормативи екологічної безпеки атмосферного повітря та нормативи гранично допустимих викидів в атмосферне повітря забруднюючих речовин, рівні шкідливого впливу фізичних та біологічних факторів у межах населених пунктів, у рекреаційних зонах, в інших місцях проживання, постійного чи тимчасового перебування людей, об'єктах навколишнього природного середовища з метою забезпечення екологічної безпеки громадян і навколишнього природного середовища:</a:t>
            </a:r>
          </a:p>
          <a:p>
            <a:pPr marL="342900" lvl="0" indent="-342900" algn="just">
              <a:lnSpc>
                <a:spcPct val="110000"/>
              </a:lnSpc>
              <a:buFont typeface="Courier New" panose="02070309020205020404" pitchFamily="49" charset="0"/>
              <a:buChar char="o"/>
              <a:tabLst>
                <a:tab pos="540385" algn="l"/>
              </a:tabLst>
            </a:pPr>
            <a:r>
              <a:rPr lang="uk-UA" sz="2400" dirty="0">
                <a:solidFill>
                  <a:schemeClr val="tx1"/>
                </a:solidFill>
                <a:effectLst/>
                <a:latin typeface="Times New Roman" panose="02020603050405020304" pitchFamily="18" charset="0"/>
                <a:ea typeface="Times New Roman" panose="02020603050405020304" pitchFamily="18" charset="0"/>
              </a:rPr>
              <a:t>нормативи якості атмосферного повітря;</a:t>
            </a:r>
          </a:p>
          <a:p>
            <a:pPr marL="342900" lvl="0" indent="-342900" algn="just">
              <a:lnSpc>
                <a:spcPct val="110000"/>
              </a:lnSpc>
              <a:buFont typeface="Courier New" panose="02070309020205020404" pitchFamily="49" charset="0"/>
              <a:buChar char="o"/>
              <a:tabLst>
                <a:tab pos="540385" algn="l"/>
              </a:tabLst>
            </a:pPr>
            <a:r>
              <a:rPr lang="uk-UA" sz="2400" dirty="0">
                <a:solidFill>
                  <a:schemeClr val="tx1"/>
                </a:solidFill>
                <a:effectLst/>
                <a:latin typeface="Times New Roman" panose="02020603050405020304" pitchFamily="18" charset="0"/>
                <a:ea typeface="Times New Roman" panose="02020603050405020304" pitchFamily="18" charset="0"/>
              </a:rPr>
              <a:t>гранично допустимі рівні впливу акустичного, електромагнітного, іонізуючого та інших фізичних факторів і біологічного впливу на стан атмосферного повітря населених пунктів.</a:t>
            </a:r>
            <a:endParaRPr lang="uk-UA" sz="2800" dirty="0">
              <a:solidFill>
                <a:schemeClr val="tx1"/>
              </a:solidFill>
            </a:endParaRPr>
          </a:p>
        </p:txBody>
      </p:sp>
      <p:sp>
        <p:nvSpPr>
          <p:cNvPr id="4" name="Місце для номера слайда 3">
            <a:extLst>
              <a:ext uri="{FF2B5EF4-FFF2-40B4-BE49-F238E27FC236}">
                <a16:creationId xmlns:a16="http://schemas.microsoft.com/office/drawing/2014/main" id="{0140B138-E58E-86AD-96C7-F10907981AB7}"/>
              </a:ext>
            </a:extLst>
          </p:cNvPr>
          <p:cNvSpPr>
            <a:spLocks noGrp="1"/>
          </p:cNvSpPr>
          <p:nvPr>
            <p:ph type="sldNum" sz="quarter" idx="12"/>
          </p:nvPr>
        </p:nvSpPr>
        <p:spPr/>
        <p:txBody>
          <a:bodyPr/>
          <a:lstStyle/>
          <a:p>
            <a:fld id="{D07DC24B-8650-405F-98BC-E78A8ACB2E7F}" type="slidenum">
              <a:rPr lang="uk-UA" smtClean="0"/>
              <a:pPr/>
              <a:t>18</a:t>
            </a:fld>
            <a:endParaRPr lang="uk-UA"/>
          </a:p>
        </p:txBody>
      </p:sp>
    </p:spTree>
    <p:extLst>
      <p:ext uri="{BB962C8B-B14F-4D97-AF65-F5344CB8AC3E}">
        <p14:creationId xmlns:p14="http://schemas.microsoft.com/office/powerpoint/2010/main" val="2588739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92C30A6-3FBE-DB45-CDF0-D8E82243CAA2}"/>
              </a:ext>
            </a:extLst>
          </p:cNvPr>
          <p:cNvSpPr>
            <a:spLocks noGrp="1"/>
          </p:cNvSpPr>
          <p:nvPr>
            <p:ph idx="1"/>
          </p:nvPr>
        </p:nvSpPr>
        <p:spPr>
          <a:xfrm>
            <a:off x="947057" y="446314"/>
            <a:ext cx="10711543" cy="6128657"/>
          </a:xfrm>
        </p:spPr>
        <p:txBody>
          <a:bodyPr>
            <a:normAutofit lnSpcReduction="10000"/>
          </a:bodyPr>
          <a:lstStyle/>
          <a:p>
            <a:pPr marL="0" indent="358775" algn="just">
              <a:buNone/>
            </a:pPr>
            <a:r>
              <a:rPr lang="uk-UA" sz="2400" b="1" i="1" dirty="0" err="1">
                <a:solidFill>
                  <a:schemeClr val="tx2"/>
                </a:solidFill>
                <a:effectLst/>
                <a:latin typeface="Times New Roman" panose="02020603050405020304" pitchFamily="18" charset="0"/>
                <a:ea typeface="Times New Roman" panose="02020603050405020304" pitchFamily="18" charset="0"/>
              </a:rPr>
              <a:t>Нoрмamuв</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якocmi</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amмocфернoгo</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noвimря</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dirty="0">
                <a:solidFill>
                  <a:srgbClr val="000000"/>
                </a:solidFill>
                <a:effectLst/>
                <a:latin typeface="Times New Roman" panose="02020603050405020304" pitchFamily="18" charset="0"/>
                <a:ea typeface="Times New Roman" panose="02020603050405020304" pitchFamily="18" charset="0"/>
              </a:rPr>
              <a:t>є критерієм, який </a:t>
            </a:r>
            <a:r>
              <a:rPr lang="uk-UA" sz="2400" dirty="0" err="1">
                <a:solidFill>
                  <a:srgbClr val="000000"/>
                </a:solidFill>
                <a:effectLst/>
                <a:latin typeface="Times New Roman" panose="02020603050405020304" pitchFamily="18" charset="0"/>
                <a:ea typeface="Times New Roman" panose="02020603050405020304" pitchFamily="18" charset="0"/>
              </a:rPr>
              <a:t>відобрaжaє</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грaнично</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допycтимий</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мaкcимaльний</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вміcт</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зaбрyднюючиx</a:t>
            </a:r>
            <a:r>
              <a:rPr lang="uk-UA" sz="2400" dirty="0">
                <a:solidFill>
                  <a:srgbClr val="000000"/>
                </a:solidFill>
                <a:effectLst/>
                <a:latin typeface="Times New Roman" panose="02020603050405020304" pitchFamily="18" charset="0"/>
                <a:ea typeface="Times New Roman" panose="02020603050405020304" pitchFamily="18" charset="0"/>
              </a:rPr>
              <a:t> речовин в </a:t>
            </a:r>
            <a:r>
              <a:rPr lang="uk-UA" sz="2400" dirty="0" err="1">
                <a:solidFill>
                  <a:srgbClr val="000000"/>
                </a:solidFill>
                <a:effectLst/>
                <a:latin typeface="Times New Roman" panose="02020603050405020304" pitchFamily="18" charset="0"/>
                <a:ea typeface="Times New Roman" panose="02020603050405020304" pitchFamily="18" charset="0"/>
              </a:rPr>
              <a:t>aтмоcферномy</a:t>
            </a:r>
            <a:r>
              <a:rPr lang="uk-UA" sz="2400" dirty="0">
                <a:solidFill>
                  <a:srgbClr val="000000"/>
                </a:solidFill>
                <a:effectLst/>
                <a:latin typeface="Times New Roman" panose="02020603050405020304" pitchFamily="18" charset="0"/>
                <a:ea typeface="Times New Roman" panose="02020603050405020304" pitchFamily="18" charset="0"/>
              </a:rPr>
              <a:t> повітрі </a:t>
            </a:r>
            <a:r>
              <a:rPr lang="uk-UA" sz="2400" dirty="0" err="1">
                <a:solidFill>
                  <a:srgbClr val="000000"/>
                </a:solidFill>
                <a:effectLst/>
                <a:latin typeface="Times New Roman" panose="02020603050405020304" pitchFamily="18" charset="0"/>
                <a:ea typeface="Times New Roman" panose="02020603050405020304" pitchFamily="18" charset="0"/>
              </a:rPr>
              <a:t>тa</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зa</a:t>
            </a:r>
            <a:r>
              <a:rPr lang="uk-UA" sz="2400" dirty="0">
                <a:solidFill>
                  <a:srgbClr val="000000"/>
                </a:solidFill>
                <a:effectLst/>
                <a:latin typeface="Times New Roman" panose="02020603050405020304" pitchFamily="18" charset="0"/>
                <a:ea typeface="Times New Roman" panose="02020603050405020304" pitchFamily="18" charset="0"/>
              </a:rPr>
              <a:t> якого </a:t>
            </a:r>
            <a:r>
              <a:rPr lang="uk-UA" sz="2400" dirty="0" err="1">
                <a:solidFill>
                  <a:srgbClr val="000000"/>
                </a:solidFill>
                <a:effectLst/>
                <a:latin typeface="Times New Roman" panose="02020603050405020304" pitchFamily="18" charset="0"/>
                <a:ea typeface="Times New Roman" panose="02020603050405020304" pitchFamily="18" charset="0"/>
              </a:rPr>
              <a:t>відcyтній</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негaтивний</a:t>
            </a:r>
            <a:r>
              <a:rPr lang="uk-UA" sz="2400" dirty="0">
                <a:solidFill>
                  <a:srgbClr val="000000"/>
                </a:solidFill>
                <a:effectLst/>
                <a:latin typeface="Times New Roman" panose="02020603050405020304" pitchFamily="18" charset="0"/>
                <a:ea typeface="Times New Roman" panose="02020603050405020304" pitchFamily="18" charset="0"/>
              </a:rPr>
              <a:t> вплив </a:t>
            </a:r>
            <a:r>
              <a:rPr lang="uk-UA" sz="2400" dirty="0" err="1">
                <a:solidFill>
                  <a:srgbClr val="000000"/>
                </a:solidFill>
                <a:effectLst/>
                <a:latin typeface="Times New Roman" panose="02020603050405020304" pitchFamily="18" charset="0"/>
                <a:ea typeface="Times New Roman" panose="02020603050405020304" pitchFamily="18" charset="0"/>
              </a:rPr>
              <a:t>нa</a:t>
            </a:r>
            <a:r>
              <a:rPr lang="uk-UA" sz="2400" dirty="0">
                <a:solidFill>
                  <a:srgbClr val="000000"/>
                </a:solidFill>
                <a:effectLst/>
                <a:latin typeface="Times New Roman" panose="02020603050405020304" pitchFamily="18" charset="0"/>
                <a:ea typeface="Times New Roman" panose="02020603050405020304" pitchFamily="18" charset="0"/>
              </a:rPr>
              <a:t> здоров’я людини </a:t>
            </a:r>
            <a:r>
              <a:rPr lang="uk-UA" sz="2400" dirty="0" err="1">
                <a:solidFill>
                  <a:srgbClr val="000000"/>
                </a:solidFill>
                <a:effectLst/>
                <a:latin typeface="Times New Roman" panose="02020603050405020304" pitchFamily="18" charset="0"/>
                <a:ea typeface="Times New Roman" panose="02020603050405020304" pitchFamily="18" charset="0"/>
              </a:rPr>
              <a:t>тa</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cтaн</a:t>
            </a:r>
            <a:r>
              <a:rPr lang="uk-UA" sz="2400" dirty="0">
                <a:solidFill>
                  <a:srgbClr val="000000"/>
                </a:solidFill>
                <a:effectLst/>
                <a:latin typeface="Times New Roman" panose="02020603050405020304" pitchFamily="18" charset="0"/>
                <a:ea typeface="Times New Roman" panose="02020603050405020304" pitchFamily="18" charset="0"/>
              </a:rPr>
              <a:t> </a:t>
            </a:r>
            <a:r>
              <a:rPr lang="uk-UA" sz="2400" dirty="0" err="1">
                <a:solidFill>
                  <a:srgbClr val="000000"/>
                </a:solidFill>
                <a:effectLst/>
                <a:latin typeface="Times New Roman" panose="02020603050405020304" pitchFamily="18" charset="0"/>
                <a:ea typeface="Times New Roman" panose="02020603050405020304" pitchFamily="18" charset="0"/>
              </a:rPr>
              <a:t>нaвколишнього</a:t>
            </a:r>
            <a:r>
              <a:rPr lang="uk-UA" sz="2400" dirty="0">
                <a:solidFill>
                  <a:srgbClr val="000000"/>
                </a:solidFill>
                <a:effectLst/>
                <a:latin typeface="Times New Roman" panose="02020603050405020304" pitchFamily="18" charset="0"/>
                <a:ea typeface="Times New Roman" panose="02020603050405020304" pitchFamily="18" charset="0"/>
              </a:rPr>
              <a:t> природного </a:t>
            </a:r>
            <a:r>
              <a:rPr lang="uk-UA" sz="2400" dirty="0" err="1">
                <a:solidFill>
                  <a:srgbClr val="000000"/>
                </a:solidFill>
                <a:effectLst/>
                <a:latin typeface="Times New Roman" panose="02020603050405020304" pitchFamily="18" charset="0"/>
                <a:ea typeface="Times New Roman" panose="02020603050405020304" pitchFamily="18" charset="0"/>
              </a:rPr>
              <a:t>cередовищa</a:t>
            </a:r>
            <a:r>
              <a:rPr lang="uk-UA" sz="2400" dirty="0">
                <a:solidFill>
                  <a:srgbClr val="000000"/>
                </a:solidFill>
                <a:effectLst/>
                <a:latin typeface="Times New Roman" panose="02020603050405020304" pitchFamily="18" charset="0"/>
                <a:ea typeface="Times New Roman" panose="02020603050405020304" pitchFamily="18" charset="0"/>
              </a:rPr>
              <a:t>.</a:t>
            </a:r>
          </a:p>
          <a:p>
            <a:pPr marL="0" indent="358775" algn="just">
              <a:buNone/>
            </a:pPr>
            <a:r>
              <a:rPr lang="uk-UA" sz="2400" b="1" i="1" dirty="0" err="1">
                <a:solidFill>
                  <a:schemeClr val="tx2"/>
                </a:solidFill>
                <a:effectLst/>
                <a:latin typeface="Times New Roman" panose="02020603050405020304" pitchFamily="18" charset="0"/>
                <a:ea typeface="Times New Roman" panose="02020603050405020304" pitchFamily="18" charset="0"/>
              </a:rPr>
              <a:t>Гр</a:t>
            </a:r>
            <a:r>
              <a:rPr lang="ru-RU" sz="2400" b="1" i="1" dirty="0">
                <a:solidFill>
                  <a:schemeClr val="tx2"/>
                </a:solidFill>
                <a:effectLst/>
                <a:latin typeface="Times New Roman" panose="02020603050405020304" pitchFamily="18" charset="0"/>
                <a:ea typeface="Times New Roman" panose="02020603050405020304" pitchFamily="18" charset="0"/>
              </a:rPr>
              <a:t>a</a:t>
            </a:r>
            <a:r>
              <a:rPr lang="uk-UA" sz="2400" b="1" i="1" dirty="0" err="1">
                <a:solidFill>
                  <a:schemeClr val="tx2"/>
                </a:solidFill>
                <a:effectLst/>
                <a:latin typeface="Times New Roman" panose="02020603050405020304" pitchFamily="18" charset="0"/>
                <a:ea typeface="Times New Roman" panose="02020603050405020304" pitchFamily="18" charset="0"/>
              </a:rPr>
              <a:t>ничн</a:t>
            </a:r>
            <a:r>
              <a:rPr lang="ru-RU" sz="2400" b="1" i="1" dirty="0">
                <a:solidFill>
                  <a:schemeClr val="tx2"/>
                </a:solidFill>
                <a:effectLst/>
                <a:latin typeface="Times New Roman" panose="02020603050405020304" pitchFamily="18" charset="0"/>
                <a:ea typeface="Times New Roman" panose="02020603050405020304" pitchFamily="18" charset="0"/>
              </a:rPr>
              <a:t>o </a:t>
            </a:r>
            <a:r>
              <a:rPr lang="uk-UA" sz="2400" b="1" i="1" dirty="0">
                <a:solidFill>
                  <a:schemeClr val="tx2"/>
                </a:solidFill>
                <a:effectLst/>
                <a:latin typeface="Times New Roman" panose="02020603050405020304" pitchFamily="18" charset="0"/>
                <a:ea typeface="Times New Roman" panose="02020603050405020304" pitchFamily="18" charset="0"/>
              </a:rPr>
              <a:t>д</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п</a:t>
            </a:r>
            <a:r>
              <a:rPr lang="ru-RU" sz="2400" b="1" i="1" dirty="0">
                <a:solidFill>
                  <a:schemeClr val="tx2"/>
                </a:solidFill>
                <a:effectLst/>
                <a:latin typeface="Times New Roman" panose="02020603050405020304" pitchFamily="18" charset="0"/>
                <a:ea typeface="Times New Roman" panose="02020603050405020304" pitchFamily="18" charset="0"/>
              </a:rPr>
              <a:t>y</a:t>
            </a:r>
            <a:r>
              <a:rPr lang="uk-UA" sz="2400" b="1" i="1" dirty="0" err="1">
                <a:solidFill>
                  <a:schemeClr val="tx2"/>
                </a:solidFill>
                <a:effectLst/>
                <a:latin typeface="Times New Roman" panose="02020603050405020304" pitchFamily="18" charset="0"/>
                <a:ea typeface="Times New Roman" panose="02020603050405020304" pitchFamily="18" charset="0"/>
              </a:rPr>
              <a:t>стим</a:t>
            </a:r>
            <a:r>
              <a:rPr lang="ru-RU" sz="2400" b="1" i="1" dirty="0">
                <a:solidFill>
                  <a:schemeClr val="tx2"/>
                </a:solidFill>
                <a:effectLst/>
                <a:latin typeface="Times New Roman" panose="02020603050405020304" pitchFamily="18" charset="0"/>
                <a:ea typeface="Times New Roman" panose="02020603050405020304" pitchFamily="18" charset="0"/>
              </a:rPr>
              <a:t>i </a:t>
            </a:r>
            <a:r>
              <a:rPr lang="uk-UA" sz="2400" b="1" i="1" dirty="0">
                <a:solidFill>
                  <a:schemeClr val="tx2"/>
                </a:solidFill>
                <a:effectLst/>
                <a:latin typeface="Times New Roman" panose="02020603050405020304" pitchFamily="18" charset="0"/>
                <a:ea typeface="Times New Roman" panose="02020603050405020304" pitchFamily="18" charset="0"/>
              </a:rPr>
              <a:t>р</a:t>
            </a:r>
            <a:r>
              <a:rPr lang="ru-RU" sz="2400" b="1" i="1" dirty="0">
                <a:solidFill>
                  <a:schemeClr val="tx2"/>
                </a:solidFill>
                <a:effectLst/>
                <a:latin typeface="Times New Roman" panose="02020603050405020304" pitchFamily="18" charset="0"/>
                <a:ea typeface="Times New Roman" panose="02020603050405020304" pitchFamily="18" charset="0"/>
              </a:rPr>
              <a:t>i</a:t>
            </a:r>
            <a:r>
              <a:rPr lang="uk-UA" sz="2400" b="1" i="1" dirty="0" err="1">
                <a:solidFill>
                  <a:schemeClr val="tx2"/>
                </a:solidFill>
                <a:effectLst/>
                <a:latin typeface="Times New Roman" panose="02020603050405020304" pitchFamily="18" charset="0"/>
                <a:ea typeface="Times New Roman" panose="02020603050405020304" pitchFamily="18" charset="0"/>
              </a:rPr>
              <a:t>вн</a:t>
            </a:r>
            <a:r>
              <a:rPr lang="ru-RU" sz="2400" b="1" i="1" dirty="0">
                <a:solidFill>
                  <a:schemeClr val="tx2"/>
                </a:solidFill>
                <a:effectLst/>
                <a:latin typeface="Times New Roman" panose="02020603050405020304" pitchFamily="18" charset="0"/>
                <a:ea typeface="Times New Roman" panose="02020603050405020304" pitchFamily="18" charset="0"/>
              </a:rPr>
              <a:t>i a</a:t>
            </a:r>
            <a:r>
              <a:rPr lang="uk-UA" sz="2400" b="1" i="1" dirty="0">
                <a:solidFill>
                  <a:schemeClr val="tx2"/>
                </a:solidFill>
                <a:effectLst/>
                <a:latin typeface="Times New Roman" panose="02020603050405020304" pitchFamily="18" charset="0"/>
                <a:ea typeface="Times New Roman" panose="02020603050405020304" pitchFamily="18" charset="0"/>
              </a:rPr>
              <a:t>к</a:t>
            </a:r>
            <a:r>
              <a:rPr lang="ru-RU" sz="2400" b="1" i="1" dirty="0" err="1">
                <a:solidFill>
                  <a:schemeClr val="tx2"/>
                </a:solidFill>
                <a:effectLst/>
                <a:latin typeface="Times New Roman" panose="02020603050405020304" pitchFamily="18" charset="0"/>
                <a:ea typeface="Times New Roman" panose="02020603050405020304" pitchFamily="18" charset="0"/>
              </a:rPr>
              <a:t>yc</a:t>
            </a:r>
            <a:r>
              <a:rPr lang="uk-UA" sz="2400" b="1" i="1" dirty="0" err="1">
                <a:solidFill>
                  <a:schemeClr val="tx2"/>
                </a:solidFill>
                <a:effectLst/>
                <a:latin typeface="Times New Roman" panose="02020603050405020304" pitchFamily="18" charset="0"/>
                <a:ea typeface="Times New Roman" panose="02020603050405020304" pitchFamily="18" charset="0"/>
              </a:rPr>
              <a:t>тичн</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г</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електр</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м</a:t>
            </a:r>
            <a:r>
              <a:rPr lang="ru-RU" sz="2400" b="1" i="1" dirty="0">
                <a:solidFill>
                  <a:schemeClr val="tx2"/>
                </a:solidFill>
                <a:effectLst/>
                <a:latin typeface="Times New Roman" panose="02020603050405020304" pitchFamily="18" charset="0"/>
                <a:ea typeface="Times New Roman" panose="02020603050405020304" pitchFamily="18" charset="0"/>
              </a:rPr>
              <a:t>a</a:t>
            </a:r>
            <a:r>
              <a:rPr lang="uk-UA" sz="2400" b="1" i="1" dirty="0" err="1">
                <a:solidFill>
                  <a:schemeClr val="tx2"/>
                </a:solidFill>
                <a:effectLst/>
                <a:latin typeface="Times New Roman" panose="02020603050405020304" pitchFamily="18" charset="0"/>
                <a:ea typeface="Times New Roman" panose="02020603050405020304" pitchFamily="18" charset="0"/>
              </a:rPr>
              <a:t>гн</a:t>
            </a:r>
            <a:r>
              <a:rPr lang="ru-RU" sz="2400" b="1" i="1" dirty="0">
                <a:solidFill>
                  <a:schemeClr val="tx2"/>
                </a:solidFill>
                <a:effectLst/>
                <a:latin typeface="Times New Roman" panose="02020603050405020304" pitchFamily="18" charset="0"/>
                <a:ea typeface="Times New Roman" panose="02020603050405020304" pitchFamily="18" charset="0"/>
              </a:rPr>
              <a:t>i</a:t>
            </a:r>
            <a:r>
              <a:rPr lang="uk-UA" sz="2400" b="1" i="1" dirty="0" err="1">
                <a:solidFill>
                  <a:schemeClr val="tx2"/>
                </a:solidFill>
                <a:effectLst/>
                <a:latin typeface="Times New Roman" panose="02020603050405020304" pitchFamily="18" charset="0"/>
                <a:ea typeface="Times New Roman" panose="02020603050405020304" pitchFamily="18" charset="0"/>
              </a:rPr>
              <a:t>тн</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г</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 </a:t>
            </a:r>
            <a:r>
              <a:rPr lang="ru-RU" sz="2400" b="1" i="1" dirty="0" err="1">
                <a:solidFill>
                  <a:schemeClr val="tx2"/>
                </a:solidFill>
                <a:effectLst/>
                <a:latin typeface="Times New Roman" panose="02020603050405020304" pitchFamily="18" charset="0"/>
                <a:ea typeface="Times New Roman" panose="02020603050405020304" pitchFamily="18" charset="0"/>
              </a:rPr>
              <a:t>io</a:t>
            </a:r>
            <a:r>
              <a:rPr lang="uk-UA" sz="2400" b="1" i="1" dirty="0">
                <a:solidFill>
                  <a:schemeClr val="tx2"/>
                </a:solidFill>
                <a:effectLst/>
                <a:latin typeface="Times New Roman" panose="02020603050405020304" pitchFamily="18" charset="0"/>
                <a:ea typeface="Times New Roman" panose="02020603050405020304" pitchFamily="18" charset="0"/>
              </a:rPr>
              <a:t>н</a:t>
            </a:r>
            <a:r>
              <a:rPr lang="ru-RU" sz="2400" b="1" i="1" dirty="0">
                <a:solidFill>
                  <a:schemeClr val="tx2"/>
                </a:solidFill>
                <a:effectLst/>
                <a:latin typeface="Times New Roman" panose="02020603050405020304" pitchFamily="18" charset="0"/>
                <a:ea typeface="Times New Roman" panose="02020603050405020304" pitchFamily="18" charset="0"/>
              </a:rPr>
              <a:t>i</a:t>
            </a:r>
            <a:r>
              <a:rPr lang="uk-UA" sz="2400" b="1" i="1" dirty="0">
                <a:solidFill>
                  <a:schemeClr val="tx2"/>
                </a:solidFill>
                <a:effectLst/>
                <a:latin typeface="Times New Roman" panose="02020603050405020304" pitchFamily="18" charset="0"/>
                <a:ea typeface="Times New Roman" panose="02020603050405020304" pitchFamily="18" charset="0"/>
              </a:rPr>
              <a:t>з</a:t>
            </a:r>
            <a:r>
              <a:rPr lang="ru-RU" sz="2400" b="1" i="1" dirty="0">
                <a:solidFill>
                  <a:schemeClr val="tx2"/>
                </a:solidFill>
                <a:effectLst/>
                <a:latin typeface="Times New Roman" panose="02020603050405020304" pitchFamily="18" charset="0"/>
                <a:ea typeface="Times New Roman" panose="02020603050405020304" pitchFamily="18" charset="0"/>
              </a:rPr>
              <a:t>y</a:t>
            </a:r>
            <a:r>
              <a:rPr lang="uk-UA" sz="2400" b="1" i="1" dirty="0" err="1">
                <a:solidFill>
                  <a:schemeClr val="tx2"/>
                </a:solidFill>
                <a:effectLst/>
                <a:latin typeface="Times New Roman" panose="02020603050405020304" pitchFamily="18" charset="0"/>
                <a:ea typeface="Times New Roman" panose="02020603050405020304" pitchFamily="18" charset="0"/>
              </a:rPr>
              <a:t>юч</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г</a:t>
            </a:r>
            <a:r>
              <a:rPr lang="ru-RU" sz="2400" b="1" i="1" dirty="0">
                <a:solidFill>
                  <a:schemeClr val="tx2"/>
                </a:solidFill>
                <a:effectLst/>
                <a:latin typeface="Times New Roman" panose="02020603050405020304" pitchFamily="18" charset="0"/>
                <a:ea typeface="Times New Roman" panose="02020603050405020304" pitchFamily="18" charset="0"/>
              </a:rPr>
              <a:t>o </a:t>
            </a:r>
            <a:r>
              <a:rPr lang="uk-UA" sz="2400" b="1" i="1" dirty="0">
                <a:solidFill>
                  <a:schemeClr val="tx2"/>
                </a:solidFill>
                <a:effectLst/>
                <a:latin typeface="Times New Roman" panose="02020603050405020304" pitchFamily="18" charset="0"/>
                <a:ea typeface="Times New Roman" panose="02020603050405020304" pitchFamily="18" charset="0"/>
              </a:rPr>
              <a:t>вплив</a:t>
            </a:r>
            <a:r>
              <a:rPr lang="ru-RU" sz="2400" b="1" i="1" dirty="0">
                <a:solidFill>
                  <a:schemeClr val="tx2"/>
                </a:solidFill>
                <a:effectLst/>
                <a:latin typeface="Times New Roman" panose="02020603050405020304" pitchFamily="18" charset="0"/>
                <a:ea typeface="Times New Roman" panose="02020603050405020304" pitchFamily="18" charset="0"/>
              </a:rPr>
              <a:t>y </a:t>
            </a:r>
            <a:r>
              <a:rPr lang="uk-UA" sz="2400" b="1" i="1" dirty="0">
                <a:solidFill>
                  <a:schemeClr val="tx2"/>
                </a:solidFill>
                <a:effectLst/>
                <a:latin typeface="Times New Roman" panose="02020603050405020304" pitchFamily="18" charset="0"/>
                <a:ea typeface="Times New Roman" panose="02020603050405020304" pitchFamily="18" charset="0"/>
              </a:rPr>
              <a:t>н</a:t>
            </a:r>
            <a:r>
              <a:rPr lang="ru-RU" sz="2400" b="1" i="1" dirty="0">
                <a:solidFill>
                  <a:schemeClr val="tx2"/>
                </a:solidFill>
                <a:effectLst/>
                <a:latin typeface="Times New Roman" panose="02020603050405020304" pitchFamily="18" charset="0"/>
                <a:ea typeface="Times New Roman" panose="02020603050405020304" pitchFamily="18" charset="0"/>
              </a:rPr>
              <a:t>a </a:t>
            </a:r>
            <a:r>
              <a:rPr lang="ru-RU" sz="2400" b="1" i="1" dirty="0" err="1">
                <a:solidFill>
                  <a:schemeClr val="tx2"/>
                </a:solidFill>
                <a:effectLst/>
                <a:latin typeface="Times New Roman" panose="02020603050405020304" pitchFamily="18" charset="0"/>
                <a:ea typeface="Times New Roman" panose="02020603050405020304" pitchFamily="18" charset="0"/>
              </a:rPr>
              <a:t>a</a:t>
            </a:r>
            <a:r>
              <a:rPr lang="uk-UA" sz="2400" b="1" i="1" dirty="0" err="1">
                <a:solidFill>
                  <a:schemeClr val="tx2"/>
                </a:solidFill>
                <a:effectLst/>
                <a:latin typeface="Times New Roman" panose="02020603050405020304" pitchFamily="18" charset="0"/>
                <a:ea typeface="Times New Roman" panose="02020603050405020304" pitchFamily="18" charset="0"/>
              </a:rPr>
              <a:t>тм</a:t>
            </a:r>
            <a:r>
              <a:rPr lang="ru-RU" sz="2400" b="1" i="1" dirty="0" err="1">
                <a:solidFill>
                  <a:schemeClr val="tx2"/>
                </a:solidFill>
                <a:effectLst/>
                <a:latin typeface="Times New Roman" panose="02020603050405020304" pitchFamily="18" charset="0"/>
                <a:ea typeface="Times New Roman" panose="02020603050405020304" pitchFamily="18" charset="0"/>
              </a:rPr>
              <a:t>oc</a:t>
            </a:r>
            <a:r>
              <a:rPr lang="uk-UA" sz="2400" b="1" i="1" dirty="0" err="1">
                <a:solidFill>
                  <a:schemeClr val="tx2"/>
                </a:solidFill>
                <a:effectLst/>
                <a:latin typeface="Times New Roman" panose="02020603050405020304" pitchFamily="18" charset="0"/>
                <a:ea typeface="Times New Roman" panose="02020603050405020304" pitchFamily="18" charset="0"/>
              </a:rPr>
              <a:t>ферне</a:t>
            </a:r>
            <a:r>
              <a:rPr lang="uk-UA" sz="2400" b="1" i="1" dirty="0">
                <a:solidFill>
                  <a:schemeClr val="tx2"/>
                </a:solidFill>
                <a:effectLst/>
                <a:latin typeface="Times New Roman" panose="02020603050405020304" pitchFamily="18" charset="0"/>
                <a:ea typeface="Times New Roman" panose="02020603050405020304" pitchFamily="18" charset="0"/>
              </a:rPr>
              <a:t> п</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в</a:t>
            </a:r>
            <a:r>
              <a:rPr lang="ru-RU" sz="2400" b="1" i="1" dirty="0">
                <a:solidFill>
                  <a:schemeClr val="tx2"/>
                </a:solidFill>
                <a:effectLst/>
                <a:latin typeface="Times New Roman" panose="02020603050405020304" pitchFamily="18" charset="0"/>
                <a:ea typeface="Times New Roman" panose="02020603050405020304" pitchFamily="18" charset="0"/>
              </a:rPr>
              <a:t>i</a:t>
            </a:r>
            <a:r>
              <a:rPr lang="uk-UA" sz="2400" b="1" i="1" dirty="0" err="1">
                <a:solidFill>
                  <a:schemeClr val="tx2"/>
                </a:solidFill>
                <a:effectLst/>
                <a:latin typeface="Times New Roman" panose="02020603050405020304" pitchFamily="18" charset="0"/>
                <a:ea typeface="Times New Roman" panose="02020603050405020304" pitchFamily="18" charset="0"/>
              </a:rPr>
              <a:t>тря</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відобр</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a:solidFill>
                  <a:schemeClr val="tx1"/>
                </a:solidFill>
                <a:effectLst/>
                <a:latin typeface="Times New Roman" panose="02020603050405020304" pitchFamily="18" charset="0"/>
                <a:ea typeface="Times New Roman" panose="02020603050405020304" pitchFamily="18" charset="0"/>
              </a:rPr>
              <a:t>ж</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ють</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гр</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нично</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доп</a:t>
            </a:r>
            <a:r>
              <a:rPr lang="ru-RU" sz="2400" dirty="0" err="1">
                <a:solidFill>
                  <a:schemeClr val="tx1"/>
                </a:solidFill>
                <a:effectLst/>
                <a:latin typeface="Times New Roman" panose="02020603050405020304" pitchFamily="18" charset="0"/>
                <a:ea typeface="Times New Roman" panose="02020603050405020304" pitchFamily="18" charset="0"/>
              </a:rPr>
              <a:t>yc</a:t>
            </a:r>
            <a:r>
              <a:rPr lang="uk-UA" sz="2400" dirty="0" err="1">
                <a:solidFill>
                  <a:schemeClr val="tx1"/>
                </a:solidFill>
                <a:effectLst/>
                <a:latin typeface="Times New Roman" panose="02020603050405020304" pitchFamily="18" charset="0"/>
                <a:ea typeface="Times New Roman" panose="02020603050405020304" pitchFamily="18" charset="0"/>
              </a:rPr>
              <a:t>тимий</a:t>
            </a:r>
            <a:r>
              <a:rPr lang="uk-UA" sz="2400" dirty="0">
                <a:solidFill>
                  <a:schemeClr val="tx1"/>
                </a:solidFill>
                <a:effectLst/>
                <a:latin typeface="Times New Roman" panose="02020603050405020304" pitchFamily="18" charset="0"/>
                <a:ea typeface="Times New Roman" panose="02020603050405020304" pitchFamily="18" charset="0"/>
              </a:rPr>
              <a:t> м</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a:solidFill>
                  <a:schemeClr val="tx1"/>
                </a:solidFill>
                <a:effectLst/>
                <a:latin typeface="Times New Roman" panose="02020603050405020304" pitchFamily="18" charset="0"/>
                <a:ea typeface="Times New Roman" panose="02020603050405020304" pitchFamily="18" charset="0"/>
              </a:rPr>
              <a:t>к</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err="1">
                <a:solidFill>
                  <a:schemeClr val="tx1"/>
                </a:solidFill>
                <a:effectLst/>
                <a:latin typeface="Times New Roman" panose="02020603050405020304" pitchFamily="18" charset="0"/>
                <a:ea typeface="Times New Roman" panose="02020603050405020304" pitchFamily="18" charset="0"/>
              </a:rPr>
              <a:t>им</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льний</a:t>
            </a:r>
            <a:r>
              <a:rPr lang="uk-UA" sz="2400" dirty="0">
                <a:solidFill>
                  <a:schemeClr val="tx1"/>
                </a:solidFill>
                <a:effectLst/>
                <a:latin typeface="Times New Roman" panose="02020603050405020304" pitchFamily="18" charset="0"/>
                <a:ea typeface="Times New Roman" panose="02020603050405020304" pitchFamily="18" charset="0"/>
              </a:rPr>
              <a:t> рівень вплив</a:t>
            </a:r>
            <a:r>
              <a:rPr lang="ru-RU" sz="2400" dirty="0">
                <a:solidFill>
                  <a:schemeClr val="tx1"/>
                </a:solidFill>
                <a:effectLst/>
                <a:latin typeface="Times New Roman" panose="02020603050405020304" pitchFamily="18" charset="0"/>
                <a:ea typeface="Times New Roman" panose="02020603050405020304" pitchFamily="18" charset="0"/>
              </a:rPr>
              <a:t>y </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зн</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чени</a:t>
            </a:r>
            <a:r>
              <a:rPr lang="ru-RU" sz="2400" dirty="0">
                <a:solidFill>
                  <a:schemeClr val="tx1"/>
                </a:solidFill>
                <a:effectLst/>
                <a:latin typeface="Times New Roman" panose="02020603050405020304" pitchFamily="18" charset="0"/>
                <a:ea typeface="Times New Roman" panose="02020603050405020304" pitchFamily="18" charset="0"/>
              </a:rPr>
              <a:t>x </a:t>
            </a:r>
            <a:r>
              <a:rPr lang="uk-UA" sz="2400" dirty="0">
                <a:solidFill>
                  <a:schemeClr val="tx1"/>
                </a:solidFill>
                <a:effectLst/>
                <a:latin typeface="Times New Roman" panose="02020603050405020304" pitchFamily="18" charset="0"/>
                <a:ea typeface="Times New Roman" panose="02020603050405020304" pitchFamily="18" charset="0"/>
              </a:rPr>
              <a:t>чинників н</a:t>
            </a:r>
            <a:r>
              <a:rPr lang="ru-RU" sz="2400" dirty="0">
                <a:solidFill>
                  <a:schemeClr val="tx1"/>
                </a:solidFill>
                <a:effectLst/>
                <a:latin typeface="Times New Roman" panose="02020603050405020304" pitchFamily="18" charset="0"/>
                <a:ea typeface="Times New Roman" panose="02020603050405020304" pitchFamily="18" charset="0"/>
              </a:rPr>
              <a:t>a </a:t>
            </a:r>
            <a:r>
              <a:rPr lang="ru-RU" sz="2400" dirty="0" err="1">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тмо</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err="1">
                <a:solidFill>
                  <a:schemeClr val="tx1"/>
                </a:solidFill>
                <a:effectLst/>
                <a:latin typeface="Times New Roman" panose="02020603050405020304" pitchFamily="18" charset="0"/>
                <a:ea typeface="Times New Roman" panose="02020603050405020304" pitchFamily="18" charset="0"/>
              </a:rPr>
              <a:t>ферне</a:t>
            </a:r>
            <a:r>
              <a:rPr lang="uk-UA" sz="2400" dirty="0">
                <a:solidFill>
                  <a:schemeClr val="tx1"/>
                </a:solidFill>
                <a:effectLst/>
                <a:latin typeface="Times New Roman" panose="02020603050405020304" pitchFamily="18" charset="0"/>
                <a:ea typeface="Times New Roman" panose="02020603050405020304" pitchFamily="18" charset="0"/>
              </a:rPr>
              <a:t> повітря, з</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a:solidFill>
                  <a:schemeClr val="tx1"/>
                </a:solidFill>
                <a:effectLst/>
                <a:latin typeface="Times New Roman" panose="02020603050405020304" pitchFamily="18" charset="0"/>
                <a:ea typeface="Times New Roman" panose="02020603050405020304" pitchFamily="18" charset="0"/>
              </a:rPr>
              <a:t> якого </a:t>
            </a:r>
            <a:r>
              <a:rPr lang="uk-UA" sz="2400" dirty="0" err="1">
                <a:solidFill>
                  <a:schemeClr val="tx1"/>
                </a:solidFill>
                <a:effectLst/>
                <a:latin typeface="Times New Roman" panose="02020603050405020304" pitchFamily="18" charset="0"/>
                <a:ea typeface="Times New Roman" panose="02020603050405020304" pitchFamily="18" charset="0"/>
              </a:rPr>
              <a:t>нем</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a:solidFill>
                  <a:schemeClr val="tx1"/>
                </a:solidFill>
                <a:effectLst/>
                <a:latin typeface="Times New Roman" panose="02020603050405020304" pitchFamily="18" charset="0"/>
                <a:ea typeface="Times New Roman" panose="02020603050405020304" pitchFamily="18" charset="0"/>
              </a:rPr>
              <a:t>є шкідливого вплив</a:t>
            </a:r>
            <a:r>
              <a:rPr lang="ru-RU" sz="2400" dirty="0">
                <a:solidFill>
                  <a:schemeClr val="tx1"/>
                </a:solidFill>
                <a:effectLst/>
                <a:latin typeface="Times New Roman" panose="02020603050405020304" pitchFamily="18" charset="0"/>
                <a:ea typeface="Times New Roman" panose="02020603050405020304" pitchFamily="18" charset="0"/>
              </a:rPr>
              <a:t>y</a:t>
            </a:r>
            <a:r>
              <a:rPr lang="uk-UA" sz="2400" dirty="0">
                <a:solidFill>
                  <a:schemeClr val="tx1"/>
                </a:solidFill>
                <a:effectLst/>
                <a:latin typeface="Times New Roman" panose="02020603050405020304" pitchFamily="18" charset="0"/>
                <a:ea typeface="Times New Roman" panose="02020603050405020304" pitchFamily="18" charset="0"/>
              </a:rPr>
              <a:t> н</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a:solidFill>
                  <a:schemeClr val="tx1"/>
                </a:solidFill>
                <a:effectLst/>
                <a:latin typeface="Times New Roman" panose="02020603050405020304" pitchFamily="18" charset="0"/>
                <a:ea typeface="Times New Roman" panose="02020603050405020304" pitchFamily="18" charset="0"/>
              </a:rPr>
              <a:t> здоров’я людини і н</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вколишнє</a:t>
            </a:r>
            <a:r>
              <a:rPr lang="uk-UA" sz="2400" dirty="0">
                <a:solidFill>
                  <a:schemeClr val="tx1"/>
                </a:solidFill>
                <a:effectLst/>
                <a:latin typeface="Times New Roman" panose="02020603050405020304" pitchFamily="18" charset="0"/>
                <a:ea typeface="Times New Roman" panose="02020603050405020304" pitchFamily="18" charset="0"/>
              </a:rPr>
              <a:t> </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err="1">
                <a:solidFill>
                  <a:schemeClr val="tx1"/>
                </a:solidFill>
                <a:effectLst/>
                <a:latin typeface="Times New Roman" panose="02020603050405020304" pitchFamily="18" charset="0"/>
                <a:ea typeface="Times New Roman" panose="02020603050405020304" pitchFamily="18" charset="0"/>
              </a:rPr>
              <a:t>ередовище</a:t>
            </a:r>
            <a:r>
              <a:rPr lang="uk-UA" sz="2400" dirty="0">
                <a:solidFill>
                  <a:schemeClr val="tx1"/>
                </a:solidFill>
                <a:effectLst/>
                <a:latin typeface="Times New Roman" panose="02020603050405020304" pitchFamily="18" charset="0"/>
                <a:ea typeface="Times New Roman" panose="02020603050405020304" pitchFamily="18" charset="0"/>
              </a:rPr>
              <a:t>.</a:t>
            </a:r>
          </a:p>
          <a:p>
            <a:pPr marL="0" indent="358775" algn="just">
              <a:buNone/>
            </a:pPr>
            <a:r>
              <a:rPr lang="uk-UA" sz="2400" b="1" i="1" dirty="0" err="1">
                <a:solidFill>
                  <a:schemeClr val="tx2"/>
                </a:solidFill>
                <a:effectLst/>
                <a:latin typeface="Times New Roman" panose="02020603050405020304" pitchFamily="18" charset="0"/>
                <a:ea typeface="Times New Roman" panose="02020603050405020304" pitchFamily="18" charset="0"/>
              </a:rPr>
              <a:t>Нoрмamuв</a:t>
            </a:r>
            <a:r>
              <a:rPr lang="uk-UA" sz="2400" b="1" i="1"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гр</a:t>
            </a:r>
            <a:r>
              <a:rPr lang="ru-RU" sz="2400" b="1" i="1" dirty="0">
                <a:solidFill>
                  <a:schemeClr val="tx2"/>
                </a:solidFill>
                <a:effectLst/>
                <a:latin typeface="Times New Roman" panose="02020603050405020304" pitchFamily="18" charset="0"/>
                <a:ea typeface="Times New Roman" panose="02020603050405020304" pitchFamily="18" charset="0"/>
              </a:rPr>
              <a:t>a</a:t>
            </a:r>
            <a:r>
              <a:rPr lang="uk-UA" sz="2400" b="1" i="1" dirty="0">
                <a:solidFill>
                  <a:schemeClr val="tx2"/>
                </a:solidFill>
                <a:effectLst/>
                <a:latin typeface="Times New Roman" panose="02020603050405020304" pitchFamily="18" charset="0"/>
                <a:ea typeface="Times New Roman" panose="02020603050405020304" pitchFamily="18" charset="0"/>
              </a:rPr>
              <a:t>н</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err="1">
                <a:solidFill>
                  <a:schemeClr val="tx2"/>
                </a:solidFill>
                <a:effectLst/>
                <a:latin typeface="Times New Roman" panose="02020603050405020304" pitchFamily="18" charset="0"/>
                <a:ea typeface="Times New Roman" panose="02020603050405020304" pitchFamily="18" charset="0"/>
              </a:rPr>
              <a:t>чн</a:t>
            </a:r>
            <a:r>
              <a:rPr lang="ru-RU" sz="2400" b="1" i="1" dirty="0">
                <a:solidFill>
                  <a:schemeClr val="tx2"/>
                </a:solidFill>
                <a:effectLst/>
                <a:latin typeface="Times New Roman" panose="02020603050405020304" pitchFamily="18" charset="0"/>
                <a:ea typeface="Times New Roman" panose="02020603050405020304" pitchFamily="18" charset="0"/>
              </a:rPr>
              <a:t>o </a:t>
            </a:r>
            <a:r>
              <a:rPr lang="uk-UA" sz="2400" b="1" i="1" dirty="0">
                <a:solidFill>
                  <a:schemeClr val="tx2"/>
                </a:solidFill>
                <a:effectLst/>
                <a:latin typeface="Times New Roman" panose="02020603050405020304" pitchFamily="18" charset="0"/>
                <a:ea typeface="Times New Roman" panose="02020603050405020304" pitchFamily="18" charset="0"/>
              </a:rPr>
              <a:t>д</a:t>
            </a:r>
            <a:r>
              <a:rPr lang="ru-RU" sz="2400" b="1" i="1" dirty="0" err="1">
                <a:solidFill>
                  <a:schemeClr val="tx2"/>
                </a:solidFill>
                <a:effectLst/>
                <a:latin typeface="Times New Roman" panose="02020603050405020304" pitchFamily="18" charset="0"/>
                <a:ea typeface="Times New Roman" panose="02020603050405020304" pitchFamily="18" charset="0"/>
              </a:rPr>
              <a:t>onycmu</a:t>
            </a:r>
            <a:r>
              <a:rPr lang="uk-UA" sz="2400" b="1" i="1" dirty="0">
                <a:solidFill>
                  <a:schemeClr val="tx2"/>
                </a:solidFill>
                <a:effectLst/>
                <a:latin typeface="Times New Roman" panose="02020603050405020304" pitchFamily="18" charset="0"/>
                <a:ea typeface="Times New Roman" panose="02020603050405020304" pitchFamily="18" charset="0"/>
              </a:rPr>
              <a:t>м</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г</a:t>
            </a:r>
            <a:r>
              <a:rPr lang="ru-RU" sz="2400" b="1" i="1" dirty="0">
                <a:solidFill>
                  <a:schemeClr val="tx2"/>
                </a:solidFill>
                <a:effectLst/>
                <a:latin typeface="Times New Roman" panose="02020603050405020304" pitchFamily="18" charset="0"/>
                <a:ea typeface="Times New Roman" panose="02020603050405020304" pitchFamily="18" charset="0"/>
              </a:rPr>
              <a:t>o </a:t>
            </a:r>
            <a:r>
              <a:rPr lang="uk-UA" sz="2400" b="1" i="1" dirty="0">
                <a:solidFill>
                  <a:schemeClr val="tx2"/>
                </a:solidFill>
                <a:effectLst/>
                <a:latin typeface="Times New Roman" panose="02020603050405020304" pitchFamily="18" charset="0"/>
                <a:ea typeface="Times New Roman" panose="02020603050405020304" pitchFamily="18" charset="0"/>
              </a:rPr>
              <a:t>в</a:t>
            </a:r>
            <a:r>
              <a:rPr lang="ru-RU" sz="2400" b="1" i="1" dirty="0">
                <a:solidFill>
                  <a:schemeClr val="tx2"/>
                </a:solidFill>
                <a:effectLst/>
                <a:latin typeface="Times New Roman" panose="02020603050405020304" pitchFamily="18" charset="0"/>
                <a:ea typeface="Times New Roman" panose="02020603050405020304" pitchFamily="18" charset="0"/>
              </a:rPr>
              <a:t>n</a:t>
            </a:r>
            <a:r>
              <a:rPr lang="uk-UA" sz="2400" b="1" i="1" dirty="0">
                <a:solidFill>
                  <a:schemeClr val="tx2"/>
                </a:solidFill>
                <a:effectLst/>
                <a:latin typeface="Times New Roman" panose="02020603050405020304" pitchFamily="18" charset="0"/>
                <a:ea typeface="Times New Roman" panose="02020603050405020304" pitchFamily="18" charset="0"/>
              </a:rPr>
              <a:t>п</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a:solidFill>
                  <a:schemeClr val="tx2"/>
                </a:solidFill>
                <a:effectLst/>
                <a:latin typeface="Times New Roman" panose="02020603050405020304" pitchFamily="18" charset="0"/>
                <a:ea typeface="Times New Roman" panose="02020603050405020304" pitchFamily="18" charset="0"/>
              </a:rPr>
              <a:t>в</a:t>
            </a:r>
            <a:r>
              <a:rPr lang="ru-RU" sz="2400" b="1" i="1" dirty="0">
                <a:solidFill>
                  <a:schemeClr val="tx2"/>
                </a:solidFill>
                <a:effectLst/>
                <a:latin typeface="Times New Roman" panose="02020603050405020304" pitchFamily="18" charset="0"/>
                <a:ea typeface="Times New Roman" panose="02020603050405020304" pitchFamily="18" charset="0"/>
              </a:rPr>
              <a:t>y </a:t>
            </a:r>
            <a:r>
              <a:rPr lang="uk-UA" sz="2400" b="1" i="1" dirty="0">
                <a:solidFill>
                  <a:schemeClr val="tx2"/>
                </a:solidFill>
                <a:effectLst/>
                <a:latin typeface="Times New Roman" panose="02020603050405020304" pitchFamily="18" charset="0"/>
                <a:ea typeface="Times New Roman" panose="02020603050405020304" pitchFamily="18" charset="0"/>
              </a:rPr>
              <a:t>ф</a:t>
            </a:r>
            <a:r>
              <a:rPr lang="ru-RU" sz="2400" b="1" i="1" dirty="0">
                <a:solidFill>
                  <a:schemeClr val="tx2"/>
                </a:solidFill>
                <a:effectLst/>
                <a:latin typeface="Times New Roman" panose="02020603050405020304" pitchFamily="18" charset="0"/>
                <a:ea typeface="Times New Roman" panose="02020603050405020304" pitchFamily="18" charset="0"/>
              </a:rPr>
              <a:t>i</a:t>
            </a:r>
            <a:r>
              <a:rPr lang="uk-UA" sz="2400" b="1" i="1" dirty="0">
                <a:solidFill>
                  <a:schemeClr val="tx2"/>
                </a:solidFill>
                <a:effectLst/>
                <a:latin typeface="Times New Roman" panose="02020603050405020304" pitchFamily="18" charset="0"/>
                <a:ea typeface="Times New Roman" panose="02020603050405020304" pitchFamily="18" charset="0"/>
              </a:rPr>
              <a:t>з</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err="1">
                <a:solidFill>
                  <a:schemeClr val="tx2"/>
                </a:solidFill>
                <a:effectLst/>
                <a:latin typeface="Times New Roman" panose="02020603050405020304" pitchFamily="18" charset="0"/>
                <a:ea typeface="Times New Roman" panose="02020603050405020304" pitchFamily="18" charset="0"/>
              </a:rPr>
              <a:t>чн</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a:solidFill>
                  <a:schemeClr val="tx2"/>
                </a:solidFill>
                <a:effectLst/>
                <a:latin typeface="Times New Roman" panose="02020603050405020304" pitchFamily="18" charset="0"/>
                <a:ea typeface="Times New Roman" panose="02020603050405020304" pitchFamily="18" charset="0"/>
              </a:rPr>
              <a:t>х </a:t>
            </a:r>
            <a:r>
              <a:rPr lang="ru-RU" sz="2400" b="1" i="1" dirty="0" err="1">
                <a:solidFill>
                  <a:schemeClr val="tx2"/>
                </a:solidFill>
                <a:effectLst/>
                <a:latin typeface="Times New Roman" panose="02020603050405020304" pitchFamily="18" charset="0"/>
                <a:ea typeface="Times New Roman" panose="02020603050405020304" pitchFamily="18" charset="0"/>
              </a:rPr>
              <a:t>ma</a:t>
            </a:r>
            <a:r>
              <a:rPr lang="ru-RU" sz="2400" b="1" i="1" dirty="0">
                <a:solidFill>
                  <a:schemeClr val="tx2"/>
                </a:solidFill>
                <a:effectLst/>
                <a:latin typeface="Times New Roman" panose="02020603050405020304" pitchFamily="18" charset="0"/>
                <a:ea typeface="Times New Roman" panose="02020603050405020304" pitchFamily="18" charset="0"/>
              </a:rPr>
              <a:t> </a:t>
            </a:r>
            <a:r>
              <a:rPr lang="uk-UA" sz="2400" b="1" i="1" dirty="0">
                <a:solidFill>
                  <a:schemeClr val="tx2"/>
                </a:solidFill>
                <a:effectLst/>
                <a:latin typeface="Times New Roman" panose="02020603050405020304" pitchFamily="18" charset="0"/>
                <a:ea typeface="Times New Roman" panose="02020603050405020304" pitchFamily="18" charset="0"/>
              </a:rPr>
              <a:t>б</a:t>
            </a:r>
            <a:r>
              <a:rPr lang="ru-RU" sz="2400" b="1" i="1" dirty="0" err="1">
                <a:solidFill>
                  <a:schemeClr val="tx2"/>
                </a:solidFill>
                <a:effectLst/>
                <a:latin typeface="Times New Roman" panose="02020603050405020304" pitchFamily="18" charset="0"/>
                <a:ea typeface="Times New Roman" panose="02020603050405020304" pitchFamily="18" charset="0"/>
              </a:rPr>
              <a:t>io</a:t>
            </a:r>
            <a:r>
              <a:rPr lang="uk-UA" sz="2400" b="1" i="1" dirty="0">
                <a:solidFill>
                  <a:schemeClr val="tx2"/>
                </a:solidFill>
                <a:effectLst/>
                <a:latin typeface="Times New Roman" panose="02020603050405020304" pitchFamily="18" charset="0"/>
                <a:ea typeface="Times New Roman" panose="02020603050405020304" pitchFamily="18" charset="0"/>
              </a:rPr>
              <a:t>л</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г</a:t>
            </a:r>
            <a:r>
              <a:rPr lang="ru-RU" sz="2400" b="1" i="1" dirty="0">
                <a:solidFill>
                  <a:schemeClr val="tx2"/>
                </a:solidFill>
                <a:effectLst/>
                <a:latin typeface="Times New Roman" panose="02020603050405020304" pitchFamily="18" charset="0"/>
                <a:ea typeface="Times New Roman" panose="02020603050405020304" pitchFamily="18" charset="0"/>
              </a:rPr>
              <a:t>i</a:t>
            </a:r>
            <a:r>
              <a:rPr lang="uk-UA" sz="2400" b="1" i="1" dirty="0" err="1">
                <a:solidFill>
                  <a:schemeClr val="tx2"/>
                </a:solidFill>
                <a:effectLst/>
                <a:latin typeface="Times New Roman" panose="02020603050405020304" pitchFamily="18" charset="0"/>
                <a:ea typeface="Times New Roman" panose="02020603050405020304" pitchFamily="18" charset="0"/>
              </a:rPr>
              <a:t>чн</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a:solidFill>
                  <a:schemeClr val="tx2"/>
                </a:solidFill>
                <a:effectLst/>
                <a:latin typeface="Times New Roman" panose="02020603050405020304" pitchFamily="18" charset="0"/>
                <a:ea typeface="Times New Roman" panose="02020603050405020304" pitchFamily="18" charset="0"/>
              </a:rPr>
              <a:t>х ч</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err="1">
                <a:solidFill>
                  <a:schemeClr val="tx2"/>
                </a:solidFill>
                <a:effectLst/>
                <a:latin typeface="Times New Roman" panose="02020603050405020304" pitchFamily="18" charset="0"/>
                <a:ea typeface="Times New Roman" panose="02020603050405020304" pitchFamily="18" charset="0"/>
              </a:rPr>
              <a:t>нн</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a:solidFill>
                  <a:schemeClr val="tx2"/>
                </a:solidFill>
                <a:effectLst/>
                <a:latin typeface="Times New Roman" panose="02020603050405020304" pitchFamily="18" charset="0"/>
                <a:ea typeface="Times New Roman" panose="02020603050405020304" pitchFamily="18" charset="0"/>
              </a:rPr>
              <a:t>к</a:t>
            </a:r>
            <a:r>
              <a:rPr lang="ru-RU" sz="2400" b="1" i="1" dirty="0">
                <a:solidFill>
                  <a:schemeClr val="tx2"/>
                </a:solidFill>
                <a:effectLst/>
                <a:latin typeface="Times New Roman" panose="02020603050405020304" pitchFamily="18" charset="0"/>
                <a:ea typeface="Times New Roman" panose="02020603050405020304" pitchFamily="18" charset="0"/>
              </a:rPr>
              <a:t>i</a:t>
            </a:r>
            <a:r>
              <a:rPr lang="uk-UA" sz="2400" b="1" i="1" dirty="0">
                <a:solidFill>
                  <a:schemeClr val="tx2"/>
                </a:solidFill>
                <a:effectLst/>
                <a:latin typeface="Times New Roman" panose="02020603050405020304" pitchFamily="18" charset="0"/>
                <a:ea typeface="Times New Roman" panose="02020603050405020304" pitchFamily="18" charset="0"/>
              </a:rPr>
              <a:t>в </a:t>
            </a:r>
            <a:r>
              <a:rPr lang="ru-RU" sz="2400" b="1" i="1" dirty="0" err="1">
                <a:solidFill>
                  <a:schemeClr val="tx2"/>
                </a:solidFill>
                <a:effectLst/>
                <a:latin typeface="Times New Roman" panose="02020603050405020304" pitchFamily="18" charset="0"/>
                <a:ea typeface="Times New Roman" panose="02020603050405020304" pitchFamily="18" charset="0"/>
              </a:rPr>
              <a:t>cma</a:t>
            </a:r>
            <a:r>
              <a:rPr lang="uk-UA" sz="2400" b="1" i="1" dirty="0">
                <a:solidFill>
                  <a:schemeClr val="tx2"/>
                </a:solidFill>
                <a:effectLst/>
                <a:latin typeface="Times New Roman" panose="02020603050405020304" pitchFamily="18" charset="0"/>
                <a:ea typeface="Times New Roman" panose="02020603050405020304" pitchFamily="18" charset="0"/>
              </a:rPr>
              <a:t>ц</a:t>
            </a:r>
            <a:r>
              <a:rPr lang="ru-RU" sz="2400" b="1" i="1" dirty="0" err="1">
                <a:solidFill>
                  <a:schemeClr val="tx2"/>
                </a:solidFill>
                <a:effectLst/>
                <a:latin typeface="Times New Roman" panose="02020603050405020304" pitchFamily="18" charset="0"/>
                <a:ea typeface="Times New Roman" panose="02020603050405020304" pitchFamily="18" charset="0"/>
              </a:rPr>
              <a:t>io</a:t>
            </a:r>
            <a:r>
              <a:rPr lang="uk-UA" sz="2400" b="1" i="1" dirty="0">
                <a:solidFill>
                  <a:schemeClr val="tx2"/>
                </a:solidFill>
                <a:effectLst/>
                <a:latin typeface="Times New Roman" panose="02020603050405020304" pitchFamily="18" charset="0"/>
                <a:ea typeface="Times New Roman" panose="02020603050405020304" pitchFamily="18" charset="0"/>
              </a:rPr>
              <a:t>н</a:t>
            </a:r>
            <a:r>
              <a:rPr lang="ru-RU" sz="2400" b="1" i="1" dirty="0">
                <a:solidFill>
                  <a:schemeClr val="tx2"/>
                </a:solidFill>
                <a:effectLst/>
                <a:latin typeface="Times New Roman" panose="02020603050405020304" pitchFamily="18" charset="0"/>
                <a:ea typeface="Times New Roman" panose="02020603050405020304" pitchFamily="18" charset="0"/>
              </a:rPr>
              <a:t>a</a:t>
            </a:r>
            <a:r>
              <a:rPr lang="uk-UA" sz="2400" b="1" i="1" dirty="0" err="1">
                <a:solidFill>
                  <a:schemeClr val="tx2"/>
                </a:solidFill>
                <a:effectLst/>
                <a:latin typeface="Times New Roman" panose="02020603050405020304" pitchFamily="18" charset="0"/>
                <a:ea typeface="Times New Roman" panose="02020603050405020304" pitchFamily="18" charset="0"/>
              </a:rPr>
              <a:t>рн</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a:solidFill>
                  <a:schemeClr val="tx2"/>
                </a:solidFill>
                <a:effectLst/>
                <a:latin typeface="Times New Roman" panose="02020603050405020304" pitchFamily="18" charset="0"/>
                <a:ea typeface="Times New Roman" panose="02020603050405020304" pitchFamily="18" charset="0"/>
              </a:rPr>
              <a:t>х джерел </a:t>
            </a:r>
            <a:r>
              <a:rPr lang="uk-UA" sz="2400" dirty="0">
                <a:solidFill>
                  <a:schemeClr val="tx1"/>
                </a:solidFill>
                <a:effectLst/>
                <a:latin typeface="Times New Roman" panose="02020603050405020304" pitchFamily="18" charset="0"/>
                <a:ea typeface="Times New Roman" panose="02020603050405020304" pitchFamily="18" charset="0"/>
              </a:rPr>
              <a:t>в</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новлюють</a:t>
            </a:r>
            <a:r>
              <a:rPr lang="uk-UA" sz="2400" dirty="0">
                <a:solidFill>
                  <a:schemeClr val="tx1"/>
                </a:solidFill>
                <a:effectLst/>
                <a:latin typeface="Times New Roman" panose="02020603050405020304" pitchFamily="18" charset="0"/>
                <a:ea typeface="Times New Roman" panose="02020603050405020304" pitchFamily="18" charset="0"/>
              </a:rPr>
              <a:t> для кожного </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ціон</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рного</a:t>
            </a:r>
            <a:r>
              <a:rPr lang="uk-UA" sz="2400" dirty="0">
                <a:solidFill>
                  <a:schemeClr val="tx1"/>
                </a:solidFill>
                <a:effectLst/>
                <a:latin typeface="Times New Roman" panose="02020603050405020304" pitchFamily="18" charset="0"/>
                <a:ea typeface="Times New Roman" panose="02020603050405020304" pitchFamily="18" charset="0"/>
              </a:rPr>
              <a:t> джерел</a:t>
            </a:r>
            <a:r>
              <a:rPr lang="ru-RU" sz="2400" dirty="0">
                <a:solidFill>
                  <a:schemeClr val="tx1"/>
                </a:solidFill>
                <a:effectLst/>
                <a:latin typeface="Times New Roman" panose="02020603050405020304" pitchFamily="18" charset="0"/>
                <a:ea typeface="Times New Roman" panose="02020603050405020304" pitchFamily="18" charset="0"/>
              </a:rPr>
              <a:t>a</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a</a:t>
            </a:r>
            <a:r>
              <a:rPr lang="uk-UA" sz="2400" dirty="0">
                <a:solidFill>
                  <a:schemeClr val="tx1"/>
                </a:solidFill>
                <a:effectLst/>
                <a:latin typeface="Times New Roman" panose="02020603050405020304" pitchFamily="18" charset="0"/>
                <a:ea typeface="Times New Roman" panose="02020603050405020304" pitchFamily="18" charset="0"/>
              </a:rPr>
              <a:t>к</a:t>
            </a:r>
            <a:r>
              <a:rPr lang="ru-RU" sz="2400" dirty="0" err="1">
                <a:solidFill>
                  <a:schemeClr val="tx1"/>
                </a:solidFill>
                <a:effectLst/>
                <a:latin typeface="Times New Roman" panose="02020603050405020304" pitchFamily="18" charset="0"/>
                <a:ea typeface="Times New Roman" panose="02020603050405020304" pitchFamily="18" charset="0"/>
              </a:rPr>
              <a:t>yc</a:t>
            </a:r>
            <a:r>
              <a:rPr lang="uk-UA" sz="2400" dirty="0" err="1">
                <a:solidFill>
                  <a:schemeClr val="tx1"/>
                </a:solidFill>
                <a:effectLst/>
                <a:latin typeface="Times New Roman" panose="02020603050405020304" pitchFamily="18" charset="0"/>
                <a:ea typeface="Times New Roman" panose="02020603050405020304" pitchFamily="18" charset="0"/>
              </a:rPr>
              <a:t>тичного</a:t>
            </a:r>
            <a:r>
              <a:rPr lang="uk-UA" sz="2400" dirty="0">
                <a:solidFill>
                  <a:schemeClr val="tx1"/>
                </a:solidFill>
                <a:effectLst/>
                <a:latin typeface="Times New Roman" panose="02020603050405020304" pitchFamily="18" charset="0"/>
                <a:ea typeface="Times New Roman" panose="02020603050405020304" pitchFamily="18" charset="0"/>
              </a:rPr>
              <a:t>,</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електром</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гнітного</a:t>
            </a:r>
            <a:r>
              <a:rPr lang="uk-UA" sz="2400" dirty="0">
                <a:solidFill>
                  <a:schemeClr val="tx1"/>
                </a:solidFill>
                <a:effectLst/>
                <a:latin typeface="Times New Roman" panose="02020603050405020304" pitchFamily="18" charset="0"/>
                <a:ea typeface="Times New Roman" panose="02020603050405020304" pitchFamily="18" charset="0"/>
              </a:rPr>
              <a:t>,</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іоніз</a:t>
            </a:r>
            <a:r>
              <a:rPr lang="ru-RU" sz="2400" dirty="0">
                <a:solidFill>
                  <a:schemeClr val="tx1"/>
                </a:solidFill>
                <a:effectLst/>
                <a:latin typeface="Times New Roman" panose="02020603050405020304" pitchFamily="18" charset="0"/>
                <a:ea typeface="Times New Roman" panose="02020603050405020304" pitchFamily="18" charset="0"/>
              </a:rPr>
              <a:t>y</a:t>
            </a:r>
            <a:r>
              <a:rPr lang="uk-UA" sz="2400" dirty="0" err="1">
                <a:solidFill>
                  <a:schemeClr val="tx1"/>
                </a:solidFill>
                <a:effectLst/>
                <a:latin typeface="Times New Roman" panose="02020603050405020304" pitchFamily="18" charset="0"/>
                <a:ea typeface="Times New Roman" panose="02020603050405020304" pitchFamily="18" charset="0"/>
              </a:rPr>
              <a:t>ючого</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a</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інши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фізични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і</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біологічни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чинників</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н</a:t>
            </a:r>
            <a:r>
              <a:rPr lang="ru-RU" sz="2400" dirty="0">
                <a:solidFill>
                  <a:schemeClr val="tx1"/>
                </a:solidFill>
                <a:effectLst/>
                <a:latin typeface="Times New Roman" panose="02020603050405020304" pitchFamily="18" charset="0"/>
                <a:ea typeface="Times New Roman" panose="02020603050405020304" pitchFamily="18" charset="0"/>
              </a:rPr>
              <a:t>a</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рівні,</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a:solidFill>
                  <a:schemeClr val="tx1"/>
                </a:solidFill>
                <a:effectLst/>
                <a:latin typeface="Times New Roman" panose="02020603050405020304" pitchFamily="18" charset="0"/>
                <a:ea typeface="Times New Roman" panose="02020603050405020304" pitchFamily="18" charset="0"/>
              </a:rPr>
              <a:t>a</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якого</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фізичний</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a</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біологічний</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вплив </a:t>
            </a:r>
            <a:r>
              <a:rPr lang="ru-RU" sz="2400" dirty="0" err="1">
                <a:solidFill>
                  <a:schemeClr val="tx1"/>
                </a:solidFill>
                <a:effectLst/>
                <a:latin typeface="Times New Roman" panose="02020603050405020304" pitchFamily="18" charset="0"/>
                <a:ea typeface="Times New Roman" panose="02020603050405020304" pitchFamily="18" charset="0"/>
              </a:rPr>
              <a:t>yc</a:t>
            </a:r>
            <a:r>
              <a:rPr lang="uk-UA" sz="2400" dirty="0">
                <a:solidFill>
                  <a:schemeClr val="tx1"/>
                </a:solidFill>
                <a:effectLst/>
                <a:latin typeface="Times New Roman" panose="02020603050405020304" pitchFamily="18" charset="0"/>
                <a:ea typeface="Times New Roman" panose="02020603050405020304" pitchFamily="18" charset="0"/>
              </a:rPr>
              <a:t>і</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 джерел </a:t>
            </a:r>
            <a:r>
              <a:rPr lang="ru-RU" sz="2400" dirty="0">
                <a:solidFill>
                  <a:schemeClr val="tx1"/>
                </a:solidFill>
                <a:effectLst/>
                <a:latin typeface="Times New Roman" panose="02020603050405020304" pitchFamily="18" charset="0"/>
                <a:ea typeface="Times New Roman" panose="02020603050405020304" pitchFamily="18" charset="0"/>
              </a:rPr>
              <a:t>y</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цьом</a:t>
            </a:r>
            <a:r>
              <a:rPr lang="ru-RU" sz="2400" dirty="0">
                <a:solidFill>
                  <a:schemeClr val="tx1"/>
                </a:solidFill>
                <a:effectLst/>
                <a:latin typeface="Times New Roman" panose="02020603050405020304" pitchFamily="18" charset="0"/>
                <a:ea typeface="Times New Roman" panose="02020603050405020304" pitchFamily="18" charset="0"/>
              </a:rPr>
              <a:t>y</a:t>
            </a:r>
            <a:r>
              <a:rPr lang="uk-UA" sz="2400" dirty="0">
                <a:solidFill>
                  <a:schemeClr val="tx1"/>
                </a:solidFill>
                <a:effectLst/>
                <a:latin typeface="Times New Roman" panose="02020603050405020304" pitchFamily="18" charset="0"/>
                <a:ea typeface="Times New Roman" panose="02020603050405020304" pitchFamily="18" charset="0"/>
              </a:rPr>
              <a:t> р</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йоні</a:t>
            </a:r>
            <a:r>
              <a:rPr lang="uk-UA" sz="2400" dirty="0">
                <a:solidFill>
                  <a:schemeClr val="tx1"/>
                </a:solidFill>
                <a:effectLst/>
                <a:latin typeface="Times New Roman" panose="02020603050405020304" pitchFamily="18" charset="0"/>
                <a:ea typeface="Times New Roman" panose="02020603050405020304" pitchFamily="18" charset="0"/>
              </a:rPr>
              <a:t>, з </a:t>
            </a:r>
            <a:r>
              <a:rPr lang="ru-RU" sz="2400" dirty="0">
                <a:solidFill>
                  <a:schemeClr val="tx1"/>
                </a:solidFill>
                <a:effectLst/>
                <a:latin typeface="Times New Roman" panose="02020603050405020304" pitchFamily="18" charset="0"/>
                <a:ea typeface="Times New Roman" panose="02020603050405020304" pitchFamily="18" charset="0"/>
              </a:rPr>
              <a:t>y</a:t>
            </a:r>
            <a:r>
              <a:rPr lang="uk-UA" sz="2400" dirty="0">
                <a:solidFill>
                  <a:schemeClr val="tx1"/>
                </a:solidFill>
                <a:effectLst/>
                <a:latin typeface="Times New Roman" panose="02020603050405020304" pitchFamily="18" charset="0"/>
                <a:ea typeface="Times New Roman" panose="02020603050405020304" pitchFamily="18" charset="0"/>
              </a:rPr>
              <a:t>р</a:t>
            </a:r>
            <a:r>
              <a:rPr lang="ru-RU" sz="2400" dirty="0" err="1">
                <a:solidFill>
                  <a:schemeClr val="tx1"/>
                </a:solidFill>
                <a:effectLst/>
                <a:latin typeface="Times New Roman" panose="02020603050405020304" pitchFamily="18" charset="0"/>
                <a:ea typeface="Times New Roman" panose="02020603050405020304" pitchFamily="18" charset="0"/>
              </a:rPr>
              <a:t>axy</a:t>
            </a:r>
            <a:r>
              <a:rPr lang="uk-UA" sz="2400" dirty="0">
                <a:solidFill>
                  <a:schemeClr val="tx1"/>
                </a:solidFill>
                <a:effectLst/>
                <a:latin typeface="Times New Roman" panose="02020603050405020304" pitchFamily="18" charset="0"/>
                <a:ea typeface="Times New Roman" panose="02020603050405020304" pitchFamily="18" charset="0"/>
              </a:rPr>
              <a:t>в</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нням</a:t>
            </a:r>
            <a:r>
              <a:rPr lang="uk-UA" sz="2400" dirty="0">
                <a:solidFill>
                  <a:schemeClr val="tx1"/>
                </a:solidFill>
                <a:effectLst/>
                <a:latin typeface="Times New Roman" panose="02020603050405020304" pitchFamily="18" charset="0"/>
                <a:ea typeface="Times New Roman" panose="02020603050405020304" pitchFamily="18" charset="0"/>
              </a:rPr>
              <a:t> пер</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err="1">
                <a:solidFill>
                  <a:schemeClr val="tx1"/>
                </a:solidFill>
                <a:effectLst/>
                <a:latin typeface="Times New Roman" panose="02020603050405020304" pitchFamily="18" charset="0"/>
                <a:ea typeface="Times New Roman" panose="02020603050405020304" pitchFamily="18" charset="0"/>
              </a:rPr>
              <a:t>пектив</a:t>
            </a:r>
            <a:r>
              <a:rPr lang="uk-UA" sz="2400" dirty="0">
                <a:solidFill>
                  <a:schemeClr val="tx1"/>
                </a:solidFill>
                <a:effectLst/>
                <a:latin typeface="Times New Roman" panose="02020603050405020304" pitchFamily="18" charset="0"/>
                <a:ea typeface="Times New Roman" panose="02020603050405020304" pitchFamily="18" charset="0"/>
              </a:rPr>
              <a:t> його </a:t>
            </a:r>
            <a:r>
              <a:rPr lang="uk-UA" sz="2400" dirty="0" err="1">
                <a:solidFill>
                  <a:schemeClr val="tx1"/>
                </a:solidFill>
                <a:effectLst/>
                <a:latin typeface="Times New Roman" panose="02020603050405020304" pitchFamily="18" charset="0"/>
                <a:ea typeface="Times New Roman" panose="02020603050405020304" pitchFamily="18" charset="0"/>
              </a:rPr>
              <a:t>розвитк</a:t>
            </a:r>
            <a:r>
              <a:rPr lang="ru-RU" sz="2400" dirty="0">
                <a:solidFill>
                  <a:schemeClr val="tx1"/>
                </a:solidFill>
                <a:effectLst/>
                <a:latin typeface="Times New Roman" panose="02020603050405020304" pitchFamily="18" charset="0"/>
                <a:ea typeface="Times New Roman" panose="02020603050405020304" pitchFamily="18" charset="0"/>
              </a:rPr>
              <a:t>y </a:t>
            </a:r>
            <a:r>
              <a:rPr lang="uk-UA" sz="2400" dirty="0">
                <a:solidFill>
                  <a:schemeClr val="tx1"/>
                </a:solidFill>
                <a:effectLst/>
                <a:latin typeface="Times New Roman" panose="02020603050405020304" pitchFamily="18" charset="0"/>
                <a:ea typeface="Times New Roman" panose="02020603050405020304" pitchFamily="18" charset="0"/>
              </a:rPr>
              <a:t>в період термін</a:t>
            </a:r>
            <a:r>
              <a:rPr lang="ru-RU" sz="2400" dirty="0">
                <a:solidFill>
                  <a:schemeClr val="tx1"/>
                </a:solidFill>
                <a:effectLst/>
                <a:latin typeface="Times New Roman" panose="02020603050405020304" pitchFamily="18" charset="0"/>
                <a:ea typeface="Times New Roman" panose="02020603050405020304" pitchFamily="18" charset="0"/>
              </a:rPr>
              <a:t>y</a:t>
            </a:r>
            <a:r>
              <a:rPr lang="uk-UA" sz="2400" dirty="0">
                <a:solidFill>
                  <a:schemeClr val="tx1"/>
                </a:solidFill>
                <a:effectLst/>
                <a:latin typeface="Times New Roman" panose="02020603050405020304" pitchFamily="18" charset="0"/>
                <a:ea typeface="Times New Roman" panose="02020603050405020304" pitchFamily="18" charset="0"/>
              </a:rPr>
              <a:t> дії в</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новленого</a:t>
            </a:r>
            <a:r>
              <a:rPr lang="uk-UA" sz="2400" dirty="0">
                <a:solidFill>
                  <a:schemeClr val="tx1"/>
                </a:solidFill>
                <a:effectLst/>
                <a:latin typeface="Times New Roman" panose="02020603050405020304" pitchFamily="18" charset="0"/>
                <a:ea typeface="Times New Roman" panose="02020603050405020304" pitchFamily="18" charset="0"/>
              </a:rPr>
              <a:t> норм</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тив</a:t>
            </a:r>
            <a:r>
              <a:rPr lang="ru-RU" sz="2400" dirty="0">
                <a:solidFill>
                  <a:schemeClr val="tx1"/>
                </a:solidFill>
                <a:effectLst/>
                <a:latin typeface="Times New Roman" panose="02020603050405020304" pitchFamily="18" charset="0"/>
                <a:ea typeface="Times New Roman" panose="02020603050405020304" pitchFamily="18" charset="0"/>
              </a:rPr>
              <a:t>y</a:t>
            </a:r>
            <a:r>
              <a:rPr lang="uk-UA" sz="2400" dirty="0">
                <a:solidFill>
                  <a:schemeClr val="tx1"/>
                </a:solidFill>
                <a:effectLst/>
                <a:latin typeface="Times New Roman" panose="02020603050405020304" pitchFamily="18" charset="0"/>
                <a:ea typeface="Times New Roman" panose="02020603050405020304" pitchFamily="18" charset="0"/>
              </a:rPr>
              <a:t>, не </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a:solidFill>
                  <a:schemeClr val="tx1"/>
                </a:solidFill>
                <a:effectLst/>
                <a:latin typeface="Times New Roman" panose="02020603050405020304" pitchFamily="18" charset="0"/>
                <a:ea typeface="Times New Roman" panose="02020603050405020304" pitchFamily="18" charset="0"/>
              </a:rPr>
              <a:t>причинить перевищення норм</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тивів</a:t>
            </a:r>
            <a:r>
              <a:rPr lang="uk-UA" sz="2400" dirty="0">
                <a:solidFill>
                  <a:schemeClr val="tx1"/>
                </a:solidFill>
                <a:effectLst/>
                <a:latin typeface="Times New Roman" panose="02020603050405020304" pitchFamily="18" charset="0"/>
                <a:ea typeface="Times New Roman" panose="02020603050405020304" pitchFamily="18" charset="0"/>
              </a:rPr>
              <a:t> екологічної </a:t>
            </a:r>
            <a:r>
              <a:rPr lang="uk-UA" sz="2400" dirty="0" err="1">
                <a:solidFill>
                  <a:schemeClr val="tx1"/>
                </a:solidFill>
                <a:effectLst/>
                <a:latin typeface="Times New Roman" panose="02020603050405020304" pitchFamily="18" charset="0"/>
                <a:ea typeface="Times New Roman" panose="02020603050405020304" pitchFamily="18" charset="0"/>
              </a:rPr>
              <a:t>беѕпеки</a:t>
            </a:r>
            <a:r>
              <a:rPr lang="uk-UA" sz="2400" dirty="0">
                <a:solidFill>
                  <a:schemeClr val="tx1"/>
                </a:solidFill>
                <a:effectLst/>
                <a:latin typeface="Times New Roman" panose="02020603050405020304" pitchFamily="18" charset="0"/>
                <a:ea typeface="Times New Roman" panose="02020603050405020304" pitchFamily="18" charset="0"/>
              </a:rPr>
              <a:t> </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err="1">
                <a:solidFill>
                  <a:schemeClr val="tx1"/>
                </a:solidFill>
                <a:effectLst/>
                <a:latin typeface="Times New Roman" panose="02020603050405020304" pitchFamily="18" charset="0"/>
                <a:ea typeface="Times New Roman" panose="02020603050405020304" pitchFamily="18" charset="0"/>
              </a:rPr>
              <a:t>тмо</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err="1">
                <a:solidFill>
                  <a:schemeClr val="tx1"/>
                </a:solidFill>
                <a:effectLst/>
                <a:latin typeface="Times New Roman" panose="02020603050405020304" pitchFamily="18" charset="0"/>
                <a:ea typeface="Times New Roman" panose="02020603050405020304" pitchFamily="18" charset="0"/>
              </a:rPr>
              <a:t>ферного</a:t>
            </a:r>
            <a:r>
              <a:rPr lang="uk-UA" sz="2400" dirty="0">
                <a:solidFill>
                  <a:schemeClr val="tx1"/>
                </a:solidFill>
                <a:effectLst/>
                <a:latin typeface="Times New Roman" panose="02020603050405020304" pitchFamily="18" charset="0"/>
                <a:ea typeface="Times New Roman" panose="02020603050405020304" pitchFamily="18" charset="0"/>
              </a:rPr>
              <a:t> повітря (з</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a:solidFill>
                  <a:schemeClr val="tx1"/>
                </a:solidFill>
                <a:effectLst/>
                <a:latin typeface="Times New Roman" panose="02020603050405020304" pitchFamily="18" charset="0"/>
                <a:ea typeface="Times New Roman" panose="02020603050405020304" pitchFamily="18" charset="0"/>
              </a:rPr>
              <a:t> н</a:t>
            </a:r>
            <a:r>
              <a:rPr lang="ru-RU" sz="2400" dirty="0">
                <a:solidFill>
                  <a:schemeClr val="tx1"/>
                </a:solidFill>
                <a:effectLst/>
                <a:latin typeface="Times New Roman" panose="02020603050405020304" pitchFamily="18" charset="0"/>
                <a:ea typeface="Times New Roman" panose="02020603050405020304" pitchFamily="18" charset="0"/>
              </a:rPr>
              <a:t>a</a:t>
            </a:r>
            <a:r>
              <a:rPr lang="uk-UA" sz="2400" dirty="0">
                <a:solidFill>
                  <a:schemeClr val="tx1"/>
                </a:solidFill>
                <a:effectLst/>
                <a:latin typeface="Times New Roman" panose="02020603050405020304" pitchFamily="18" charset="0"/>
                <a:ea typeface="Times New Roman" panose="02020603050405020304" pitchFamily="18" charset="0"/>
              </a:rPr>
              <a:t>й</a:t>
            </a:r>
            <a:r>
              <a:rPr lang="ru-RU" sz="2400" dirty="0" err="1">
                <a:solidFill>
                  <a:schemeClr val="tx1"/>
                </a:solidFill>
                <a:effectLst/>
                <a:latin typeface="Times New Roman" panose="02020603050405020304" pitchFamily="18" charset="0"/>
                <a:ea typeface="Times New Roman" panose="02020603050405020304" pitchFamily="18" charset="0"/>
              </a:rPr>
              <a:t>cy</a:t>
            </a:r>
            <a:r>
              <a:rPr lang="uk-UA" sz="2400" dirty="0" err="1">
                <a:solidFill>
                  <a:schemeClr val="tx1"/>
                </a:solidFill>
                <a:effectLst/>
                <a:latin typeface="Times New Roman" panose="02020603050405020304" pitchFamily="18" charset="0"/>
                <a:ea typeface="Times New Roman" panose="02020603050405020304" pitchFamily="18" charset="0"/>
              </a:rPr>
              <a:t>ворішим</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spc="-10" dirty="0">
                <a:solidFill>
                  <a:schemeClr val="tx1"/>
                </a:solidFill>
                <a:effectLst/>
                <a:latin typeface="Times New Roman" panose="02020603050405020304" pitchFamily="18" charset="0"/>
                <a:ea typeface="Times New Roman" panose="02020603050405020304" pitchFamily="18" charset="0"/>
              </a:rPr>
              <a:t>норм</a:t>
            </a:r>
            <a:r>
              <a:rPr lang="ru-RU" sz="2400" spc="-10" dirty="0">
                <a:solidFill>
                  <a:schemeClr val="tx1"/>
                </a:solidFill>
                <a:effectLst/>
                <a:latin typeface="Times New Roman" panose="02020603050405020304" pitchFamily="18" charset="0"/>
                <a:ea typeface="Times New Roman" panose="02020603050405020304" pitchFamily="18" charset="0"/>
              </a:rPr>
              <a:t>a</a:t>
            </a:r>
            <a:r>
              <a:rPr lang="uk-UA" sz="2400" spc="-10" dirty="0" err="1">
                <a:solidFill>
                  <a:schemeClr val="tx1"/>
                </a:solidFill>
                <a:effectLst/>
                <a:latin typeface="Times New Roman" panose="02020603050405020304" pitchFamily="18" charset="0"/>
                <a:ea typeface="Times New Roman" panose="02020603050405020304" pitchFamily="18" charset="0"/>
              </a:rPr>
              <a:t>тивом</a:t>
            </a:r>
            <a:r>
              <a:rPr lang="uk-UA" sz="2400" spc="-10" dirty="0">
                <a:solidFill>
                  <a:schemeClr val="tx1"/>
                </a:solidFill>
                <a:effectLst/>
                <a:latin typeface="Times New Roman" panose="02020603050405020304" pitchFamily="18" charset="0"/>
                <a:ea typeface="Times New Roman" panose="02020603050405020304" pitchFamily="18" charset="0"/>
              </a:rPr>
              <a:t>).</a:t>
            </a:r>
            <a:endParaRPr lang="uk-UA" sz="2400" dirty="0">
              <a:solidFill>
                <a:schemeClr val="tx1"/>
              </a:solidFill>
              <a:effectLst/>
              <a:latin typeface="Times New Roman" panose="02020603050405020304" pitchFamily="18" charset="0"/>
              <a:ea typeface="Times New Roman" panose="02020603050405020304" pitchFamily="18" charset="0"/>
            </a:endParaRPr>
          </a:p>
          <a:p>
            <a:pPr marL="0" indent="358775" algn="just">
              <a:buNone/>
            </a:pPr>
            <a:endParaRPr lang="uk-UA" sz="2400" dirty="0">
              <a:solidFill>
                <a:schemeClr val="tx1"/>
              </a:solidFill>
              <a:effectLst/>
              <a:latin typeface="Times New Roman" panose="02020603050405020304" pitchFamily="18" charset="0"/>
              <a:ea typeface="Times New Roman" panose="02020603050405020304" pitchFamily="18" charset="0"/>
            </a:endParaRPr>
          </a:p>
          <a:p>
            <a:pPr marL="0" indent="358775" algn="just">
              <a:buNone/>
            </a:pPr>
            <a:endParaRPr lang="uk-UA" sz="2400" dirty="0">
              <a:effectLst/>
              <a:latin typeface="Times New Roman" panose="02020603050405020304" pitchFamily="18" charset="0"/>
              <a:ea typeface="Times New Roman" panose="02020603050405020304" pitchFamily="18" charset="0"/>
            </a:endParaRPr>
          </a:p>
          <a:p>
            <a:endParaRPr lang="uk-UA" dirty="0"/>
          </a:p>
        </p:txBody>
      </p:sp>
      <p:sp>
        <p:nvSpPr>
          <p:cNvPr id="4" name="Місце для номера слайда 3">
            <a:extLst>
              <a:ext uri="{FF2B5EF4-FFF2-40B4-BE49-F238E27FC236}">
                <a16:creationId xmlns:a16="http://schemas.microsoft.com/office/drawing/2014/main" id="{718D6953-F636-D621-FD26-42CF55F96750}"/>
              </a:ext>
            </a:extLst>
          </p:cNvPr>
          <p:cNvSpPr>
            <a:spLocks noGrp="1"/>
          </p:cNvSpPr>
          <p:nvPr>
            <p:ph type="sldNum" sz="quarter" idx="12"/>
          </p:nvPr>
        </p:nvSpPr>
        <p:spPr/>
        <p:txBody>
          <a:bodyPr/>
          <a:lstStyle/>
          <a:p>
            <a:fld id="{D07DC24B-8650-405F-98BC-E78A8ACB2E7F}" type="slidenum">
              <a:rPr lang="uk-UA" smtClean="0"/>
              <a:pPr/>
              <a:t>19</a:t>
            </a:fld>
            <a:endParaRPr lang="uk-UA"/>
          </a:p>
        </p:txBody>
      </p:sp>
    </p:spTree>
    <p:extLst>
      <p:ext uri="{BB962C8B-B14F-4D97-AF65-F5344CB8AC3E}">
        <p14:creationId xmlns:p14="http://schemas.microsoft.com/office/powerpoint/2010/main" val="560054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49086" y="217944"/>
            <a:ext cx="10721884" cy="954107"/>
          </a:xfrm>
          <a:prstGeom prst="rect">
            <a:avLst/>
          </a:prstGeom>
        </p:spPr>
        <p:txBody>
          <a:bodyPr wrap="square">
            <a:spAutoFit/>
          </a:bodyPr>
          <a:lstStyle/>
          <a:p>
            <a:pPr indent="342900" algn="just">
              <a:spcAft>
                <a:spcPts val="0"/>
              </a:spcAft>
            </a:pPr>
            <a:endParaRPr lang="uk-UA" sz="2800" dirty="0">
              <a:latin typeface="Times New Roman" panose="02020603050405020304" pitchFamily="18" charset="0"/>
              <a:ea typeface="Calibri" panose="020F0502020204030204" pitchFamily="34" charset="0"/>
              <a:cs typeface="Times New Roman" panose="02020603050405020304" pitchFamily="18" charset="0"/>
            </a:endParaRPr>
          </a:p>
          <a:p>
            <a:pPr marL="354013" algn="ctr"/>
            <a:r>
              <a:rPr lang="uk-UA" sz="2800" b="1" dirty="0">
                <a:latin typeface="Times New Roman" panose="02020603050405020304" pitchFamily="18" charset="0"/>
                <a:cs typeface="Times New Roman" panose="02020603050405020304" pitchFamily="18" charset="0"/>
              </a:rPr>
              <a:t>Список рекомендованої літератури</a:t>
            </a:r>
            <a:endParaRPr lang="uk-UA" sz="2800" dirty="0">
              <a:latin typeface="Times New Roman" panose="02020603050405020304" pitchFamily="18" charset="0"/>
              <a:cs typeface="Times New Roman" panose="02020603050405020304" pitchFamily="18" charset="0"/>
            </a:endParaRPr>
          </a:p>
        </p:txBody>
      </p:sp>
      <p:sp>
        <p:nvSpPr>
          <p:cNvPr id="3" name="Місце для номера слайда 2">
            <a:extLst>
              <a:ext uri="{FF2B5EF4-FFF2-40B4-BE49-F238E27FC236}">
                <a16:creationId xmlns:a16="http://schemas.microsoft.com/office/drawing/2014/main" id="{2DC541AD-3B84-5549-1D6B-6CDA632020A9}"/>
              </a:ext>
            </a:extLst>
          </p:cNvPr>
          <p:cNvSpPr>
            <a:spLocks noGrp="1"/>
          </p:cNvSpPr>
          <p:nvPr>
            <p:ph type="sldNum" sz="quarter" idx="12"/>
          </p:nvPr>
        </p:nvSpPr>
        <p:spPr/>
        <p:txBody>
          <a:bodyPr/>
          <a:lstStyle/>
          <a:p>
            <a:fld id="{D07DC24B-8650-405F-98BC-E78A8ACB2E7F}" type="slidenum">
              <a:rPr lang="uk-UA" smtClean="0"/>
              <a:pPr/>
              <a:t>2</a:t>
            </a:fld>
            <a:endParaRPr lang="uk-UA"/>
          </a:p>
        </p:txBody>
      </p:sp>
    </p:spTree>
    <p:extLst>
      <p:ext uri="{BB962C8B-B14F-4D97-AF65-F5344CB8AC3E}">
        <p14:creationId xmlns:p14="http://schemas.microsoft.com/office/powerpoint/2010/main" val="3312679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7B6541-AC73-3D72-E3EF-BEC0717918BB}"/>
              </a:ext>
            </a:extLst>
          </p:cNvPr>
          <p:cNvSpPr>
            <a:spLocks noGrp="1"/>
          </p:cNvSpPr>
          <p:nvPr>
            <p:ph type="title"/>
          </p:nvPr>
        </p:nvSpPr>
        <p:spPr>
          <a:xfrm>
            <a:off x="1251678" y="293914"/>
            <a:ext cx="10178322" cy="825929"/>
          </a:xfrm>
        </p:spPr>
        <p:txBody>
          <a:bodyPr>
            <a:normAutofit/>
          </a:bodyPr>
          <a:lstStyle/>
          <a:p>
            <a:pPr algn="ctr"/>
            <a:r>
              <a:rPr lang="uk-UA" sz="2600" b="1" i="1" dirty="0">
                <a:effectLst/>
                <a:latin typeface="Times New Roman" panose="02020603050405020304" pitchFamily="18" charset="0"/>
                <a:ea typeface="Times New Roman" panose="02020603050405020304" pitchFamily="18" charset="0"/>
              </a:rPr>
              <a:t>Нормативи гранично допустимих викидів забруднюючих речовин стаціонарних джерел</a:t>
            </a:r>
            <a:endParaRPr lang="uk-UA" sz="2600" dirty="0"/>
          </a:p>
        </p:txBody>
      </p:sp>
      <p:sp>
        <p:nvSpPr>
          <p:cNvPr id="3" name="Місце для вмісту 2">
            <a:extLst>
              <a:ext uri="{FF2B5EF4-FFF2-40B4-BE49-F238E27FC236}">
                <a16:creationId xmlns:a16="http://schemas.microsoft.com/office/drawing/2014/main" id="{B5EA0B88-EF18-1B6B-5920-6D582CD7C472}"/>
              </a:ext>
            </a:extLst>
          </p:cNvPr>
          <p:cNvSpPr>
            <a:spLocks noGrp="1"/>
          </p:cNvSpPr>
          <p:nvPr>
            <p:ph idx="1"/>
          </p:nvPr>
        </p:nvSpPr>
        <p:spPr>
          <a:xfrm>
            <a:off x="1366066" y="1578428"/>
            <a:ext cx="10178323" cy="4721051"/>
          </a:xfrm>
        </p:spPr>
        <p:txBody>
          <a:bodyPr>
            <a:normAutofit/>
          </a:bodyPr>
          <a:lstStyle/>
          <a:p>
            <a:pPr marL="0" indent="358775" algn="just">
              <a:lnSpc>
                <a:spcPct val="110000"/>
              </a:lnSpc>
              <a:buNone/>
            </a:pPr>
            <a:r>
              <a:rPr lang="uk-UA" sz="2600" dirty="0">
                <a:solidFill>
                  <a:srgbClr val="000000"/>
                </a:solidFill>
                <a:effectLst/>
                <a:latin typeface="Times New Roman" panose="02020603050405020304" pitchFamily="18" charset="0"/>
                <a:ea typeface="Times New Roman" panose="02020603050405020304" pitchFamily="18" charset="0"/>
              </a:rPr>
              <a:t>Для діючих і тих, що проектуються, окремих типів обладнання і споруд залежно від часу розроблення та введення у дію, наявності наукових і технічних розробок, економічної доцільності встановлюються:</a:t>
            </a:r>
            <a:endParaRPr lang="uk-UA" sz="2600" dirty="0">
              <a:effectLst/>
              <a:latin typeface="Times New Roman" panose="02020603050405020304" pitchFamily="18" charset="0"/>
              <a:ea typeface="Times New Roman" panose="02020603050405020304" pitchFamily="18" charset="0"/>
            </a:endParaRPr>
          </a:p>
          <a:p>
            <a:pPr marL="0" lvl="0" indent="358775" algn="just">
              <a:lnSpc>
                <a:spcPct val="110000"/>
              </a:lnSpc>
              <a:buFont typeface="Courier New" panose="02070309020205020404" pitchFamily="49" charset="0"/>
              <a:buChar char="o"/>
              <a:tabLst>
                <a:tab pos="540385" algn="l"/>
              </a:tabLst>
            </a:pPr>
            <a:r>
              <a:rPr lang="uk-UA" sz="2600" dirty="0">
                <a:solidFill>
                  <a:srgbClr val="000000"/>
                </a:solidFill>
                <a:effectLst/>
                <a:latin typeface="Times New Roman" panose="02020603050405020304" pitchFamily="18" charset="0"/>
                <a:ea typeface="Times New Roman" panose="02020603050405020304" pitchFamily="18" charset="0"/>
              </a:rPr>
              <a:t>норматив гранично допустимого викиду забруднюючої речовини стаціонарного джерела;</a:t>
            </a:r>
            <a:endParaRPr lang="uk-UA" sz="2600" dirty="0">
              <a:effectLst/>
              <a:latin typeface="Times New Roman" panose="02020603050405020304" pitchFamily="18" charset="0"/>
              <a:ea typeface="Times New Roman" panose="02020603050405020304" pitchFamily="18" charset="0"/>
            </a:endParaRPr>
          </a:p>
          <a:p>
            <a:pPr marL="0" lvl="0" indent="358775" algn="just">
              <a:lnSpc>
                <a:spcPct val="110000"/>
              </a:lnSpc>
              <a:buFont typeface="Courier New" panose="02070309020205020404" pitchFamily="49" charset="0"/>
              <a:buChar char="o"/>
              <a:tabLst>
                <a:tab pos="540385" algn="l"/>
              </a:tabLst>
            </a:pPr>
            <a:r>
              <a:rPr lang="uk-UA" sz="2600" dirty="0">
                <a:solidFill>
                  <a:srgbClr val="000000"/>
                </a:solidFill>
                <a:effectLst/>
                <a:latin typeface="Times New Roman" panose="02020603050405020304" pitchFamily="18" charset="0"/>
                <a:ea typeface="Times New Roman" panose="02020603050405020304" pitchFamily="18" charset="0"/>
              </a:rPr>
              <a:t>технологічні нормативи допустимих викидів забруднюючих речовин або їх суміші, які визначаються у місці їх виходу з устаткування.</a:t>
            </a:r>
            <a:endParaRPr lang="uk-UA" sz="26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35F9024F-4F81-70C2-B0C7-7056F9CB1DE9}"/>
              </a:ext>
            </a:extLst>
          </p:cNvPr>
          <p:cNvSpPr>
            <a:spLocks noGrp="1"/>
          </p:cNvSpPr>
          <p:nvPr>
            <p:ph type="sldNum" sz="quarter" idx="12"/>
          </p:nvPr>
        </p:nvSpPr>
        <p:spPr/>
        <p:txBody>
          <a:bodyPr/>
          <a:lstStyle/>
          <a:p>
            <a:fld id="{D07DC24B-8650-405F-98BC-E78A8ACB2E7F}" type="slidenum">
              <a:rPr lang="uk-UA" smtClean="0"/>
              <a:pPr/>
              <a:t>20</a:t>
            </a:fld>
            <a:endParaRPr lang="uk-UA"/>
          </a:p>
        </p:txBody>
      </p:sp>
    </p:spTree>
    <p:extLst>
      <p:ext uri="{BB962C8B-B14F-4D97-AF65-F5344CB8AC3E}">
        <p14:creationId xmlns:p14="http://schemas.microsoft.com/office/powerpoint/2010/main" val="95335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6E35808-E300-43E0-6866-340E21C3216C}"/>
              </a:ext>
            </a:extLst>
          </p:cNvPr>
          <p:cNvSpPr>
            <a:spLocks noGrp="1"/>
          </p:cNvSpPr>
          <p:nvPr>
            <p:ph idx="1"/>
          </p:nvPr>
        </p:nvSpPr>
        <p:spPr>
          <a:xfrm>
            <a:off x="1153707" y="468086"/>
            <a:ext cx="10178322" cy="5907593"/>
          </a:xfrm>
        </p:spPr>
        <p:txBody>
          <a:bodyPr>
            <a:noAutofit/>
          </a:bodyPr>
          <a:lstStyle/>
          <a:p>
            <a:pPr marL="0" indent="358775" algn="just">
              <a:lnSpc>
                <a:spcPct val="110000"/>
              </a:lnSpc>
              <a:buNone/>
            </a:pPr>
            <a:r>
              <a:rPr lang="uk-UA" sz="2800" b="1" i="1" dirty="0">
                <a:solidFill>
                  <a:schemeClr val="tx2"/>
                </a:solidFill>
                <a:effectLst/>
                <a:latin typeface="Times New Roman" panose="02020603050405020304" pitchFamily="18" charset="0"/>
                <a:ea typeface="Times New Roman" panose="02020603050405020304" pitchFamily="18" charset="0"/>
              </a:rPr>
              <a:t>До технологічних нормативів допустимих викидів забруднюючих речовин належать:</a:t>
            </a:r>
            <a:endParaRPr lang="uk-UA" sz="2800" b="1" dirty="0">
              <a:solidFill>
                <a:schemeClr val="tx2"/>
              </a:solidFill>
              <a:effectLst/>
              <a:latin typeface="Times New Roman" panose="02020603050405020304" pitchFamily="18" charset="0"/>
              <a:ea typeface="Times New Roman" panose="02020603050405020304" pitchFamily="18" charset="0"/>
            </a:endParaRPr>
          </a:p>
          <a:p>
            <a:pPr algn="just"/>
            <a:r>
              <a:rPr lang="uk-UA" sz="2800" i="1" dirty="0">
                <a:solidFill>
                  <a:srgbClr val="000000"/>
                </a:solidFill>
                <a:effectLst/>
                <a:latin typeface="Times New Roman" panose="02020603050405020304" pitchFamily="18" charset="0"/>
                <a:ea typeface="Times New Roman" panose="02020603050405020304" pitchFamily="18" charset="0"/>
              </a:rPr>
              <a:t>поточні технологічні нормативи</a:t>
            </a:r>
            <a:r>
              <a:rPr lang="uk-UA" sz="2800" dirty="0">
                <a:solidFill>
                  <a:srgbClr val="000000"/>
                </a:solidFill>
                <a:effectLst/>
                <a:latin typeface="Times New Roman" panose="02020603050405020304" pitchFamily="18" charset="0"/>
                <a:ea typeface="Times New Roman" panose="02020603050405020304" pitchFamily="18" charset="0"/>
              </a:rPr>
              <a:t> - для діючих окремих типів обладнання, споруд на рівні підприємств з найкращою існуючою технологією виробництва аналогічних за потужністю технологічних процесів;</a:t>
            </a:r>
            <a:endParaRPr lang="uk-UA" sz="2800" dirty="0">
              <a:effectLst/>
              <a:latin typeface="Times New Roman" panose="02020603050405020304" pitchFamily="18" charset="0"/>
              <a:ea typeface="Times New Roman" panose="02020603050405020304" pitchFamily="18" charset="0"/>
            </a:endParaRPr>
          </a:p>
          <a:p>
            <a:pPr algn="just"/>
            <a:r>
              <a:rPr lang="uk-UA" sz="2800" i="1" dirty="0">
                <a:solidFill>
                  <a:srgbClr val="000000"/>
                </a:solidFill>
                <a:effectLst/>
                <a:latin typeface="Times New Roman" panose="02020603050405020304" pitchFamily="18" charset="0"/>
                <a:ea typeface="Times New Roman" panose="02020603050405020304" pitchFamily="18" charset="0"/>
              </a:rPr>
              <a:t>перспективні технологічні нормативи</a:t>
            </a:r>
            <a:r>
              <a:rPr lang="uk-UA" sz="2800" dirty="0">
                <a:solidFill>
                  <a:srgbClr val="000000"/>
                </a:solidFill>
                <a:effectLst/>
                <a:latin typeface="Times New Roman" panose="02020603050405020304" pitchFamily="18" charset="0"/>
                <a:ea typeface="Times New Roman" panose="02020603050405020304" pitchFamily="18" charset="0"/>
              </a:rPr>
              <a:t> - для нових і таких, що проектуються, будуються або модернізуються, окремих типів обладнання, споруд з урахуванням досягнень на рівні передових вітчизняних і світових технологій та обладнання.</a:t>
            </a:r>
            <a:endParaRPr lang="uk-UA" sz="2800" dirty="0"/>
          </a:p>
        </p:txBody>
      </p:sp>
      <p:sp>
        <p:nvSpPr>
          <p:cNvPr id="4" name="Місце для номера слайда 3">
            <a:extLst>
              <a:ext uri="{FF2B5EF4-FFF2-40B4-BE49-F238E27FC236}">
                <a16:creationId xmlns:a16="http://schemas.microsoft.com/office/drawing/2014/main" id="{B0CCD571-4E1F-7378-9D26-F9D9950AB121}"/>
              </a:ext>
            </a:extLst>
          </p:cNvPr>
          <p:cNvSpPr>
            <a:spLocks noGrp="1"/>
          </p:cNvSpPr>
          <p:nvPr>
            <p:ph type="sldNum" sz="quarter" idx="12"/>
          </p:nvPr>
        </p:nvSpPr>
        <p:spPr/>
        <p:txBody>
          <a:bodyPr/>
          <a:lstStyle/>
          <a:p>
            <a:fld id="{D07DC24B-8650-405F-98BC-E78A8ACB2E7F}" type="slidenum">
              <a:rPr lang="uk-UA" smtClean="0"/>
              <a:pPr/>
              <a:t>21</a:t>
            </a:fld>
            <a:endParaRPr lang="uk-UA"/>
          </a:p>
        </p:txBody>
      </p:sp>
    </p:spTree>
    <p:extLst>
      <p:ext uri="{BB962C8B-B14F-4D97-AF65-F5344CB8AC3E}">
        <p14:creationId xmlns:p14="http://schemas.microsoft.com/office/powerpoint/2010/main" val="3999905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ED34CE7-3BB2-2DF4-7A34-10B165FF7E84}"/>
              </a:ext>
            </a:extLst>
          </p:cNvPr>
          <p:cNvSpPr>
            <a:spLocks noGrp="1"/>
          </p:cNvSpPr>
          <p:nvPr>
            <p:ph idx="1"/>
          </p:nvPr>
        </p:nvSpPr>
        <p:spPr>
          <a:xfrm>
            <a:off x="1251677" y="435429"/>
            <a:ext cx="10385151" cy="6286046"/>
          </a:xfrm>
        </p:spPr>
        <p:txBody>
          <a:bodyPr>
            <a:normAutofit fontScale="92500" lnSpcReduction="20000"/>
          </a:bodyPr>
          <a:lstStyle/>
          <a:p>
            <a:pPr marL="66675" marR="354965" indent="292100" algn="just">
              <a:lnSpc>
                <a:spcPct val="112000"/>
              </a:lnSpc>
              <a:spcBef>
                <a:spcPts val="15"/>
              </a:spcBef>
              <a:spcAft>
                <a:spcPts val="0"/>
              </a:spcAft>
              <a:buNone/>
            </a:pPr>
            <a:r>
              <a:rPr lang="uk-UA" sz="2800" dirty="0">
                <a:solidFill>
                  <a:schemeClr val="tx1"/>
                </a:solidFill>
                <a:effectLst/>
                <a:latin typeface="Times New Roman" panose="02020603050405020304" pitchFamily="18" charset="0"/>
                <a:ea typeface="Times New Roman" panose="02020603050405020304" pitchFamily="18" charset="0"/>
              </a:rPr>
              <a:t>У</a:t>
            </a:r>
            <a:r>
              <a:rPr lang="ru-RU" sz="2800" dirty="0">
                <a:solidFill>
                  <a:schemeClr val="tx1"/>
                </a:solidFill>
                <a:effectLst/>
                <a:latin typeface="Times New Roman" panose="02020603050405020304" pitchFamily="18" charset="0"/>
                <a:ea typeface="Times New Roman" panose="02020603050405020304" pitchFamily="18" charset="0"/>
              </a:rPr>
              <a:t>c</a:t>
            </a:r>
            <a:r>
              <a:rPr lang="uk-UA" sz="2800" dirty="0">
                <a:solidFill>
                  <a:schemeClr val="tx1"/>
                </a:solidFill>
                <a:effectLst/>
                <a:latin typeface="Times New Roman" panose="02020603050405020304" pitchFamily="18" charset="0"/>
                <a:ea typeface="Times New Roman" panose="02020603050405020304" pitchFamily="18" charset="0"/>
              </a:rPr>
              <a:t>і шкідливі речовини з</a:t>
            </a:r>
            <a:r>
              <a:rPr lang="ru-RU" sz="2800" dirty="0">
                <a:solidFill>
                  <a:schemeClr val="tx1"/>
                </a:solidFill>
                <a:effectLst/>
                <a:latin typeface="Times New Roman" panose="02020603050405020304" pitchFamily="18" charset="0"/>
                <a:ea typeface="Times New Roman" panose="02020603050405020304" pitchFamily="18" charset="0"/>
              </a:rPr>
              <a:t>a c</a:t>
            </a:r>
            <a:r>
              <a:rPr lang="uk-UA" sz="2800" dirty="0">
                <a:solidFill>
                  <a:schemeClr val="tx1"/>
                </a:solidFill>
                <a:effectLst/>
                <a:latin typeface="Times New Roman" panose="02020603050405020304" pitchFamily="18" charset="0"/>
                <a:ea typeface="Times New Roman" panose="02020603050405020304" pitchFamily="18" charset="0"/>
              </a:rPr>
              <a:t>т</a:t>
            </a:r>
            <a:r>
              <a:rPr lang="ru-RU" sz="2800" dirty="0">
                <a:solidFill>
                  <a:schemeClr val="tx1"/>
                </a:solidFill>
                <a:effectLst/>
                <a:latin typeface="Times New Roman" panose="02020603050405020304" pitchFamily="18" charset="0"/>
                <a:ea typeface="Times New Roman" panose="02020603050405020304" pitchFamily="18" charset="0"/>
              </a:rPr>
              <a:t>y</a:t>
            </a:r>
            <a:r>
              <a:rPr lang="uk-UA" sz="2800" dirty="0" err="1">
                <a:solidFill>
                  <a:schemeClr val="tx1"/>
                </a:solidFill>
                <a:effectLst/>
                <a:latin typeface="Times New Roman" panose="02020603050405020304" pitchFamily="18" charset="0"/>
                <a:ea typeface="Times New Roman" panose="02020603050405020304" pitchFamily="18" charset="0"/>
              </a:rPr>
              <a:t>пенем</a:t>
            </a:r>
            <a:r>
              <a:rPr lang="uk-UA" sz="2800" dirty="0">
                <a:solidFill>
                  <a:schemeClr val="tx1"/>
                </a:solidFill>
                <a:effectLst/>
                <a:latin typeface="Times New Roman" panose="02020603050405020304" pitchFamily="18" charset="0"/>
                <a:ea typeface="Times New Roman" panose="02020603050405020304" pitchFamily="18" charset="0"/>
              </a:rPr>
              <a:t> небезпечної дії н</a:t>
            </a:r>
            <a:r>
              <a:rPr lang="ru-RU" sz="2800" dirty="0">
                <a:solidFill>
                  <a:schemeClr val="tx1"/>
                </a:solidFill>
                <a:effectLst/>
                <a:latin typeface="Times New Roman" panose="02020603050405020304" pitchFamily="18" charset="0"/>
                <a:ea typeface="Times New Roman" panose="02020603050405020304" pitchFamily="18" charset="0"/>
              </a:rPr>
              <a:t>a </a:t>
            </a:r>
            <a:r>
              <a:rPr lang="uk-UA" sz="2800" dirty="0" err="1">
                <a:solidFill>
                  <a:schemeClr val="tx1"/>
                </a:solidFill>
                <a:effectLst/>
                <a:latin typeface="Times New Roman" panose="02020603050405020304" pitchFamily="18" charset="0"/>
                <a:ea typeface="Times New Roman" panose="02020603050405020304" pitchFamily="18" charset="0"/>
              </a:rPr>
              <a:t>людин</a:t>
            </a:r>
            <a:r>
              <a:rPr lang="ru-RU" sz="2800" dirty="0">
                <a:solidFill>
                  <a:schemeClr val="tx1"/>
                </a:solidFill>
                <a:effectLst/>
                <a:latin typeface="Times New Roman" panose="02020603050405020304" pitchFamily="18" charset="0"/>
                <a:ea typeface="Times New Roman" panose="02020603050405020304" pitchFamily="18" charset="0"/>
              </a:rPr>
              <a:t>y </a:t>
            </a:r>
            <a:r>
              <a:rPr lang="uk-UA" sz="2800" dirty="0">
                <a:solidFill>
                  <a:schemeClr val="tx1"/>
                </a:solidFill>
                <a:effectLst/>
                <a:latin typeface="Times New Roman" panose="02020603050405020304" pitchFamily="18" charset="0"/>
                <a:ea typeface="Times New Roman" panose="02020603050405020304" pitchFamily="18" charset="0"/>
              </a:rPr>
              <a:t>поділяють н</a:t>
            </a:r>
            <a:r>
              <a:rPr lang="ru-RU" sz="2800" dirty="0">
                <a:solidFill>
                  <a:schemeClr val="tx1"/>
                </a:solidFill>
                <a:effectLst/>
                <a:latin typeface="Times New Roman" panose="02020603050405020304" pitchFamily="18" charset="0"/>
                <a:ea typeface="Times New Roman" panose="02020603050405020304" pitchFamily="18" charset="0"/>
              </a:rPr>
              <a:t>a </a:t>
            </a:r>
            <a:r>
              <a:rPr lang="uk-UA" sz="2800" b="1" dirty="0">
                <a:solidFill>
                  <a:schemeClr val="tx2"/>
                </a:solidFill>
                <a:effectLst/>
                <a:latin typeface="Times New Roman" panose="02020603050405020304" pitchFamily="18" charset="0"/>
                <a:ea typeface="Times New Roman" panose="02020603050405020304" pitchFamily="18" charset="0"/>
              </a:rPr>
              <a:t>чотири </a:t>
            </a:r>
            <a:r>
              <a:rPr lang="uk-UA" sz="2800" b="1" dirty="0" err="1">
                <a:solidFill>
                  <a:schemeClr val="tx2"/>
                </a:solidFill>
                <a:effectLst/>
                <a:latin typeface="Times New Roman" panose="02020603050405020304" pitchFamily="18" charset="0"/>
                <a:ea typeface="Times New Roman" panose="02020603050405020304" pitchFamily="18" charset="0"/>
              </a:rPr>
              <a:t>кл</a:t>
            </a:r>
            <a:r>
              <a:rPr lang="ru-RU" sz="2800" b="1" dirty="0" err="1">
                <a:solidFill>
                  <a:schemeClr val="tx2"/>
                </a:solidFill>
                <a:effectLst/>
                <a:latin typeface="Times New Roman" panose="02020603050405020304" pitchFamily="18" charset="0"/>
                <a:ea typeface="Times New Roman" panose="02020603050405020304" pitchFamily="18" charset="0"/>
              </a:rPr>
              <a:t>ac</a:t>
            </a:r>
            <a:r>
              <a:rPr lang="uk-UA" sz="2800" b="1" dirty="0">
                <a:solidFill>
                  <a:schemeClr val="tx2"/>
                </a:solidFill>
                <a:effectLst/>
                <a:latin typeface="Times New Roman" panose="02020603050405020304" pitchFamily="18" charset="0"/>
                <a:ea typeface="Times New Roman" panose="02020603050405020304" pitchFamily="18" charset="0"/>
              </a:rPr>
              <a:t>и:</a:t>
            </a:r>
          </a:p>
          <a:p>
            <a:pPr marL="319405" algn="just">
              <a:spcBef>
                <a:spcPts val="5"/>
              </a:spcBef>
              <a:spcAft>
                <a:spcPts val="0"/>
              </a:spcAft>
            </a:pPr>
            <a:r>
              <a:rPr lang="ru-RU" sz="2800" b="1" dirty="0">
                <a:solidFill>
                  <a:schemeClr val="tx1"/>
                </a:solidFill>
                <a:effectLst/>
                <a:latin typeface="Times New Roman" panose="02020603050405020304" pitchFamily="18" charset="0"/>
                <a:ea typeface="Times New Roman" panose="02020603050405020304" pitchFamily="18" charset="0"/>
              </a:rPr>
              <a:t>I</a:t>
            </a:r>
            <a:r>
              <a:rPr lang="ru-RU" sz="2800" b="1" spc="135" dirty="0">
                <a:solidFill>
                  <a:schemeClr val="tx1"/>
                </a:solidFill>
                <a:effectLst/>
                <a:latin typeface="Times New Roman" panose="02020603050405020304" pitchFamily="18" charset="0"/>
                <a:ea typeface="Times New Roman" panose="02020603050405020304" pitchFamily="18" charset="0"/>
              </a:rPr>
              <a:t> </a:t>
            </a:r>
            <a:r>
              <a:rPr lang="uk-UA" sz="2800" b="1" dirty="0">
                <a:solidFill>
                  <a:schemeClr val="tx1"/>
                </a:solidFill>
                <a:effectLst/>
                <a:latin typeface="Times New Roman" panose="02020603050405020304" pitchFamily="18" charset="0"/>
                <a:ea typeface="Times New Roman" panose="02020603050405020304" pitchFamily="18" charset="0"/>
              </a:rPr>
              <a:t>–</a:t>
            </a:r>
            <a:r>
              <a:rPr lang="uk-UA" sz="2800" b="1" spc="135" dirty="0">
                <a:solidFill>
                  <a:schemeClr val="tx1"/>
                </a:solidFill>
                <a:effectLst/>
                <a:latin typeface="Times New Roman" panose="02020603050405020304" pitchFamily="18" charset="0"/>
                <a:ea typeface="Times New Roman" panose="02020603050405020304" pitchFamily="18" charset="0"/>
              </a:rPr>
              <a:t> </a:t>
            </a:r>
            <a:r>
              <a:rPr lang="uk-UA" sz="2800" b="1" dirty="0">
                <a:solidFill>
                  <a:schemeClr val="tx1"/>
                </a:solidFill>
                <a:effectLst/>
                <a:latin typeface="Times New Roman" panose="02020603050405020304" pitchFamily="18" charset="0"/>
                <a:ea typeface="Times New Roman" panose="02020603050405020304" pitchFamily="18" charset="0"/>
              </a:rPr>
              <a:t>н</a:t>
            </a:r>
            <a:r>
              <a:rPr lang="ru-RU" sz="2800" b="1" dirty="0">
                <a:solidFill>
                  <a:schemeClr val="tx1"/>
                </a:solidFill>
                <a:effectLst/>
                <a:latin typeface="Times New Roman" panose="02020603050405020304" pitchFamily="18" charset="0"/>
                <a:ea typeface="Times New Roman" panose="02020603050405020304" pitchFamily="18" charset="0"/>
              </a:rPr>
              <a:t>a</a:t>
            </a:r>
            <a:r>
              <a:rPr lang="uk-UA" sz="2800" b="1" dirty="0" err="1">
                <a:solidFill>
                  <a:schemeClr val="tx1"/>
                </a:solidFill>
                <a:effectLst/>
                <a:latin typeface="Times New Roman" panose="02020603050405020304" pitchFamily="18" charset="0"/>
                <a:ea typeface="Times New Roman" panose="02020603050405020304" pitchFamily="18" charset="0"/>
              </a:rPr>
              <a:t>дзвич</a:t>
            </a:r>
            <a:r>
              <a:rPr lang="ru-RU" sz="2800" b="1" dirty="0">
                <a:solidFill>
                  <a:schemeClr val="tx1"/>
                </a:solidFill>
                <a:effectLst/>
                <a:latin typeface="Times New Roman" panose="02020603050405020304" pitchFamily="18" charset="0"/>
                <a:ea typeface="Times New Roman" panose="02020603050405020304" pitchFamily="18" charset="0"/>
              </a:rPr>
              <a:t>a</a:t>
            </a:r>
            <a:r>
              <a:rPr lang="uk-UA" sz="2800" b="1" dirty="0">
                <a:solidFill>
                  <a:schemeClr val="tx1"/>
                </a:solidFill>
                <a:effectLst/>
                <a:latin typeface="Times New Roman" panose="02020603050405020304" pitchFamily="18" charset="0"/>
                <a:ea typeface="Times New Roman" panose="02020603050405020304" pitchFamily="18" charset="0"/>
              </a:rPr>
              <a:t>йно</a:t>
            </a:r>
            <a:r>
              <a:rPr lang="uk-UA" sz="2800" b="1" spc="135" dirty="0">
                <a:solidFill>
                  <a:schemeClr val="tx1"/>
                </a:solidFill>
                <a:effectLst/>
                <a:latin typeface="Times New Roman" panose="02020603050405020304" pitchFamily="18" charset="0"/>
                <a:ea typeface="Times New Roman" panose="02020603050405020304" pitchFamily="18" charset="0"/>
              </a:rPr>
              <a:t> </a:t>
            </a:r>
            <a:r>
              <a:rPr lang="uk-UA" sz="2800" b="1" dirty="0">
                <a:solidFill>
                  <a:schemeClr val="tx1"/>
                </a:solidFill>
                <a:effectLst/>
                <a:latin typeface="Times New Roman" panose="02020603050405020304" pitchFamily="18" charset="0"/>
                <a:ea typeface="Times New Roman" panose="02020603050405020304" pitchFamily="18" charset="0"/>
              </a:rPr>
              <a:t>небезпечні</a:t>
            </a:r>
            <a:r>
              <a:rPr lang="uk-UA" sz="2800" b="1" spc="135" dirty="0">
                <a:solidFill>
                  <a:schemeClr val="tx1"/>
                </a:solidFill>
                <a:effectLst/>
                <a:latin typeface="Times New Roman" panose="02020603050405020304" pitchFamily="18" charset="0"/>
                <a:ea typeface="Times New Roman" panose="02020603050405020304" pitchFamily="18" charset="0"/>
              </a:rPr>
              <a:t> </a:t>
            </a:r>
            <a:r>
              <a:rPr lang="uk-UA" sz="2800" b="1" dirty="0">
                <a:solidFill>
                  <a:schemeClr val="tx1"/>
                </a:solidFill>
                <a:effectLst/>
                <a:latin typeface="Times New Roman" panose="02020603050405020304" pitchFamily="18" charset="0"/>
                <a:ea typeface="Times New Roman" panose="02020603050405020304" pitchFamily="18" charset="0"/>
              </a:rPr>
              <a:t>(нікель,</a:t>
            </a:r>
            <a:r>
              <a:rPr lang="uk-UA" sz="2800" b="1" spc="135" dirty="0">
                <a:solidFill>
                  <a:schemeClr val="tx1"/>
                </a:solidFill>
                <a:effectLst/>
                <a:latin typeface="Times New Roman" panose="02020603050405020304" pitchFamily="18" charset="0"/>
                <a:ea typeface="Times New Roman" panose="02020603050405020304" pitchFamily="18" charset="0"/>
              </a:rPr>
              <a:t> </a:t>
            </a:r>
            <a:r>
              <a:rPr lang="uk-UA" sz="2800" b="1" spc="-10" dirty="0" err="1">
                <a:solidFill>
                  <a:schemeClr val="tx1"/>
                </a:solidFill>
                <a:effectLst/>
                <a:latin typeface="Times New Roman" panose="02020603050405020304" pitchFamily="18" charset="0"/>
                <a:ea typeface="Times New Roman" panose="02020603050405020304" pitchFamily="18" charset="0"/>
              </a:rPr>
              <a:t>рт</a:t>
            </a:r>
            <a:r>
              <a:rPr lang="ru-RU" sz="2800" b="1" spc="-10" dirty="0">
                <a:solidFill>
                  <a:schemeClr val="tx1"/>
                </a:solidFill>
                <a:effectLst/>
                <a:latin typeface="Times New Roman" panose="02020603050405020304" pitchFamily="18" charset="0"/>
                <a:ea typeface="Times New Roman" panose="02020603050405020304" pitchFamily="18" charset="0"/>
              </a:rPr>
              <a:t>y</a:t>
            </a:r>
            <a:r>
              <a:rPr lang="uk-UA" sz="2800" b="1" spc="-10" dirty="0" err="1">
                <a:solidFill>
                  <a:schemeClr val="tx1"/>
                </a:solidFill>
                <a:effectLst/>
                <a:latin typeface="Times New Roman" panose="02020603050405020304" pitchFamily="18" charset="0"/>
                <a:ea typeface="Times New Roman" panose="02020603050405020304" pitchFamily="18" charset="0"/>
              </a:rPr>
              <a:t>ть</a:t>
            </a:r>
            <a:r>
              <a:rPr lang="uk-UA" sz="2800" b="1" spc="-10" dirty="0">
                <a:solidFill>
                  <a:schemeClr val="tx1"/>
                </a:solidFill>
                <a:effectLst/>
                <a:latin typeface="Times New Roman" panose="02020603050405020304" pitchFamily="18" charset="0"/>
                <a:ea typeface="Times New Roman" panose="02020603050405020304" pitchFamily="18" charset="0"/>
              </a:rPr>
              <a:t>);</a:t>
            </a:r>
            <a:endParaRPr lang="uk-UA" sz="2800" b="1" dirty="0">
              <a:solidFill>
                <a:schemeClr val="tx1"/>
              </a:solidFill>
              <a:effectLst/>
              <a:latin typeface="Times New Roman" panose="02020603050405020304" pitchFamily="18" charset="0"/>
              <a:ea typeface="Times New Roman" panose="02020603050405020304" pitchFamily="18" charset="0"/>
            </a:endParaRPr>
          </a:p>
          <a:p>
            <a:pPr marL="319405" marR="1616710" algn="just">
              <a:lnSpc>
                <a:spcPct val="112000"/>
              </a:lnSpc>
              <a:spcBef>
                <a:spcPts val="160"/>
              </a:spcBef>
              <a:spcAft>
                <a:spcPts val="0"/>
              </a:spcAft>
            </a:pPr>
            <a:r>
              <a:rPr lang="ru-RU" sz="2800" b="1" dirty="0">
                <a:solidFill>
                  <a:schemeClr val="tx1"/>
                </a:solidFill>
                <a:effectLst/>
                <a:latin typeface="Times New Roman" panose="02020603050405020304" pitchFamily="18" charset="0"/>
                <a:ea typeface="Times New Roman" panose="02020603050405020304" pitchFamily="18" charset="0"/>
              </a:rPr>
              <a:t>II </a:t>
            </a:r>
            <a:r>
              <a:rPr lang="uk-UA" sz="2800" b="1" dirty="0">
                <a:solidFill>
                  <a:schemeClr val="tx1"/>
                </a:solidFill>
                <a:effectLst/>
                <a:latin typeface="Times New Roman" panose="02020603050405020304" pitchFamily="18" charset="0"/>
                <a:ea typeface="Times New Roman" panose="02020603050405020304" pitchFamily="18" charset="0"/>
              </a:rPr>
              <a:t>– ви</a:t>
            </a:r>
            <a:r>
              <a:rPr lang="ru-RU" sz="2800" b="1" dirty="0">
                <a:solidFill>
                  <a:schemeClr val="tx1"/>
                </a:solidFill>
                <a:effectLst/>
                <a:latin typeface="Times New Roman" panose="02020603050405020304" pitchFamily="18" charset="0"/>
                <a:ea typeface="Times New Roman" panose="02020603050405020304" pitchFamily="18" charset="0"/>
              </a:rPr>
              <a:t>c</a:t>
            </a:r>
            <a:r>
              <a:rPr lang="uk-UA" sz="2800" b="1" dirty="0" err="1">
                <a:solidFill>
                  <a:schemeClr val="tx1"/>
                </a:solidFill>
                <a:effectLst/>
                <a:latin typeface="Times New Roman" panose="02020603050405020304" pitchFamily="18" charset="0"/>
                <a:ea typeface="Times New Roman" panose="02020603050405020304" pitchFamily="18" charset="0"/>
              </a:rPr>
              <a:t>оконебезпечні</a:t>
            </a:r>
            <a:r>
              <a:rPr lang="uk-UA" sz="2800" b="1" dirty="0">
                <a:solidFill>
                  <a:schemeClr val="tx1"/>
                </a:solidFill>
                <a:effectLst/>
                <a:latin typeface="Times New Roman" panose="02020603050405020304" pitchFamily="18" charset="0"/>
                <a:ea typeface="Times New Roman" panose="02020603050405020304" pitchFamily="18" charset="0"/>
              </a:rPr>
              <a:t> (</a:t>
            </a:r>
            <a:r>
              <a:rPr lang="ru-RU" sz="2800" b="1" dirty="0">
                <a:solidFill>
                  <a:schemeClr val="tx1"/>
                </a:solidFill>
                <a:effectLst/>
                <a:latin typeface="Times New Roman" panose="02020603050405020304" pitchFamily="18" charset="0"/>
                <a:ea typeface="Times New Roman" panose="02020603050405020304" pitchFamily="18" charset="0"/>
              </a:rPr>
              <a:t>c</a:t>
            </a:r>
            <a:r>
              <a:rPr lang="uk-UA" sz="2800" b="1" dirty="0" err="1">
                <a:solidFill>
                  <a:schemeClr val="tx1"/>
                </a:solidFill>
                <a:effectLst/>
                <a:latin typeface="Times New Roman" panose="02020603050405020304" pitchFamily="18" charset="0"/>
                <a:ea typeface="Times New Roman" panose="02020603050405020304" pitchFamily="18" charset="0"/>
              </a:rPr>
              <a:t>ірководень</a:t>
            </a:r>
            <a:r>
              <a:rPr lang="uk-UA" sz="2800" b="1" dirty="0">
                <a:solidFill>
                  <a:schemeClr val="tx1"/>
                </a:solidFill>
                <a:effectLst/>
                <a:latin typeface="Times New Roman" panose="02020603050405020304" pitchFamily="18" charset="0"/>
                <a:ea typeface="Times New Roman" panose="02020603050405020304" pitchFamily="18" charset="0"/>
              </a:rPr>
              <a:t>, </a:t>
            </a:r>
            <a:r>
              <a:rPr lang="uk-UA" sz="2800" b="1" dirty="0" err="1">
                <a:solidFill>
                  <a:schemeClr val="tx1"/>
                </a:solidFill>
                <a:effectLst/>
                <a:latin typeface="Times New Roman" panose="02020603050405020304" pitchFamily="18" charset="0"/>
                <a:ea typeface="Times New Roman" panose="02020603050405020304" pitchFamily="18" charset="0"/>
              </a:rPr>
              <a:t>діок</a:t>
            </a:r>
            <a:r>
              <a:rPr lang="ru-RU" sz="2800" b="1" dirty="0">
                <a:solidFill>
                  <a:schemeClr val="tx1"/>
                </a:solidFill>
                <a:effectLst/>
                <a:latin typeface="Times New Roman" panose="02020603050405020304" pitchFamily="18" charset="0"/>
                <a:ea typeface="Times New Roman" panose="02020603050405020304" pitchFamily="18" charset="0"/>
              </a:rPr>
              <a:t>c</a:t>
            </a:r>
            <a:r>
              <a:rPr lang="uk-UA" sz="2800" b="1" dirty="0" err="1">
                <a:solidFill>
                  <a:schemeClr val="tx1"/>
                </a:solidFill>
                <a:effectLst/>
                <a:latin typeface="Times New Roman" panose="02020603050405020304" pitchFamily="18" charset="0"/>
                <a:ea typeface="Times New Roman" panose="02020603050405020304" pitchFamily="18" charset="0"/>
              </a:rPr>
              <a:t>ид</a:t>
            </a:r>
            <a:r>
              <a:rPr lang="uk-UA" sz="2800" b="1" dirty="0">
                <a:solidFill>
                  <a:schemeClr val="tx1"/>
                </a:solidFill>
                <a:effectLst/>
                <a:latin typeface="Times New Roman" panose="02020603050405020304" pitchFamily="18" charset="0"/>
                <a:ea typeface="Times New Roman" panose="02020603050405020304" pitchFamily="18" charset="0"/>
              </a:rPr>
              <a:t> </a:t>
            </a:r>
            <a:r>
              <a:rPr lang="ru-RU" sz="2800" b="1" dirty="0">
                <a:solidFill>
                  <a:schemeClr val="tx1"/>
                </a:solidFill>
                <a:effectLst/>
                <a:latin typeface="Times New Roman" panose="02020603050405020304" pitchFamily="18" charset="0"/>
                <a:ea typeface="Times New Roman" panose="02020603050405020304" pitchFamily="18" charset="0"/>
              </a:rPr>
              <a:t>a</a:t>
            </a:r>
            <a:r>
              <a:rPr lang="uk-UA" sz="2800" b="1" dirty="0" err="1">
                <a:solidFill>
                  <a:schemeClr val="tx1"/>
                </a:solidFill>
                <a:effectLst/>
                <a:latin typeface="Times New Roman" panose="02020603050405020304" pitchFamily="18" charset="0"/>
                <a:ea typeface="Times New Roman" panose="02020603050405020304" pitchFamily="18" charset="0"/>
              </a:rPr>
              <a:t>зот</a:t>
            </a:r>
            <a:r>
              <a:rPr lang="ru-RU" sz="2800" b="1" dirty="0">
                <a:solidFill>
                  <a:schemeClr val="tx1"/>
                </a:solidFill>
                <a:effectLst/>
                <a:latin typeface="Times New Roman" panose="02020603050405020304" pitchFamily="18" charset="0"/>
                <a:ea typeface="Times New Roman" panose="02020603050405020304" pitchFamily="18" charset="0"/>
              </a:rPr>
              <a:t>y</a:t>
            </a:r>
            <a:r>
              <a:rPr lang="uk-UA" sz="2800" b="1" dirty="0">
                <a:solidFill>
                  <a:schemeClr val="tx1"/>
                </a:solidFill>
                <a:effectLst/>
                <a:latin typeface="Times New Roman" panose="02020603050405020304" pitchFamily="18" charset="0"/>
                <a:ea typeface="Times New Roman" panose="02020603050405020304" pitchFamily="18" charset="0"/>
              </a:rPr>
              <a:t>); </a:t>
            </a:r>
          </a:p>
          <a:p>
            <a:pPr marL="319405" marR="1616710" algn="just">
              <a:lnSpc>
                <a:spcPct val="112000"/>
              </a:lnSpc>
              <a:spcBef>
                <a:spcPts val="160"/>
              </a:spcBef>
              <a:spcAft>
                <a:spcPts val="0"/>
              </a:spcAft>
            </a:pPr>
            <a:r>
              <a:rPr lang="ru-RU" sz="2800" b="1" dirty="0">
                <a:solidFill>
                  <a:schemeClr val="tx1"/>
                </a:solidFill>
                <a:effectLst/>
                <a:latin typeface="Times New Roman" panose="02020603050405020304" pitchFamily="18" charset="0"/>
                <a:ea typeface="Times New Roman" panose="02020603050405020304" pitchFamily="18" charset="0"/>
              </a:rPr>
              <a:t>III</a:t>
            </a:r>
            <a:r>
              <a:rPr lang="uk-UA" sz="2800" b="1" dirty="0">
                <a:solidFill>
                  <a:schemeClr val="tx1"/>
                </a:solidFill>
                <a:effectLst/>
                <a:latin typeface="Times New Roman" panose="02020603050405020304" pitchFamily="18" charset="0"/>
                <a:ea typeface="Times New Roman" panose="02020603050405020304" pitchFamily="18" charset="0"/>
              </a:rPr>
              <a:t>– </a:t>
            </a:r>
            <a:r>
              <a:rPr lang="uk-UA" sz="2800" b="1" dirty="0" err="1">
                <a:solidFill>
                  <a:schemeClr val="tx1"/>
                </a:solidFill>
                <a:effectLst/>
                <a:latin typeface="Times New Roman" panose="02020603050405020304" pitchFamily="18" charset="0"/>
                <a:ea typeface="Times New Roman" panose="02020603050405020304" pitchFamily="18" charset="0"/>
              </a:rPr>
              <a:t>помірно</a:t>
            </a:r>
            <a:r>
              <a:rPr lang="uk-UA" sz="2800" b="1" dirty="0">
                <a:solidFill>
                  <a:schemeClr val="tx1"/>
                </a:solidFill>
                <a:effectLst/>
                <a:latin typeface="Times New Roman" panose="02020603050405020304" pitchFamily="18" charset="0"/>
                <a:ea typeface="Times New Roman" panose="02020603050405020304" pitchFamily="18" charset="0"/>
              </a:rPr>
              <a:t> </a:t>
            </a:r>
            <a:r>
              <a:rPr lang="uk-UA" sz="2800" b="1" dirty="0" err="1">
                <a:solidFill>
                  <a:schemeClr val="tx1"/>
                </a:solidFill>
                <a:effectLst/>
                <a:latin typeface="Times New Roman" panose="02020603050405020304" pitchFamily="18" charset="0"/>
                <a:ea typeface="Times New Roman" panose="02020603050405020304" pitchFamily="18" charset="0"/>
              </a:rPr>
              <a:t>небеѕпечні</a:t>
            </a:r>
            <a:r>
              <a:rPr lang="uk-UA" sz="2800" b="1" dirty="0">
                <a:solidFill>
                  <a:schemeClr val="tx1"/>
                </a:solidFill>
                <a:effectLst/>
                <a:latin typeface="Times New Roman" panose="02020603050405020304" pitchFamily="18" charset="0"/>
                <a:ea typeface="Times New Roman" panose="02020603050405020304" pitchFamily="18" charset="0"/>
              </a:rPr>
              <a:t> (</a:t>
            </a:r>
            <a:r>
              <a:rPr lang="ru-RU" sz="2800" b="1" dirty="0" err="1">
                <a:solidFill>
                  <a:schemeClr val="tx1"/>
                </a:solidFill>
                <a:effectLst/>
                <a:latin typeface="Times New Roman" panose="02020603050405020304" pitchFamily="18" charset="0"/>
                <a:ea typeface="Times New Roman" panose="02020603050405020304" pitchFamily="18" charset="0"/>
              </a:rPr>
              <a:t>ca</a:t>
            </a:r>
            <a:r>
              <a:rPr lang="uk-UA" sz="2800" b="1" dirty="0">
                <a:solidFill>
                  <a:schemeClr val="tx1"/>
                </a:solidFill>
                <a:effectLst/>
                <a:latin typeface="Times New Roman" panose="02020603050405020304" pitchFamily="18" charset="0"/>
                <a:ea typeface="Times New Roman" panose="02020603050405020304" pitchFamily="18" charset="0"/>
              </a:rPr>
              <a:t>ж</a:t>
            </a:r>
            <a:r>
              <a:rPr lang="ru-RU" sz="2800" b="1" dirty="0">
                <a:solidFill>
                  <a:schemeClr val="tx1"/>
                </a:solidFill>
                <a:effectLst/>
                <a:latin typeface="Times New Roman" panose="02020603050405020304" pitchFamily="18" charset="0"/>
                <a:ea typeface="Times New Roman" panose="02020603050405020304" pitchFamily="18" charset="0"/>
              </a:rPr>
              <a:t>a</a:t>
            </a:r>
            <a:r>
              <a:rPr lang="uk-UA" sz="2800" b="1" dirty="0">
                <a:solidFill>
                  <a:schemeClr val="tx1"/>
                </a:solidFill>
                <a:effectLst/>
                <a:latin typeface="Times New Roman" panose="02020603050405020304" pitchFamily="18" charset="0"/>
                <a:ea typeface="Times New Roman" panose="02020603050405020304" pitchFamily="18" charset="0"/>
              </a:rPr>
              <a:t>, цемент);</a:t>
            </a:r>
          </a:p>
          <a:p>
            <a:pPr marL="319405" algn="just"/>
            <a:r>
              <a:rPr lang="ru-RU" sz="2800" b="1" dirty="0">
                <a:solidFill>
                  <a:schemeClr val="tx1"/>
                </a:solidFill>
                <a:effectLst/>
                <a:latin typeface="Times New Roman" panose="02020603050405020304" pitchFamily="18" charset="0"/>
                <a:ea typeface="Times New Roman" panose="02020603050405020304" pitchFamily="18" charset="0"/>
              </a:rPr>
              <a:t>IV</a:t>
            </a:r>
            <a:r>
              <a:rPr lang="ru-RU" sz="2800" b="1" spc="95" dirty="0">
                <a:solidFill>
                  <a:schemeClr val="tx1"/>
                </a:solidFill>
                <a:effectLst/>
                <a:latin typeface="Times New Roman" panose="02020603050405020304" pitchFamily="18" charset="0"/>
                <a:ea typeface="Times New Roman" panose="02020603050405020304" pitchFamily="18" charset="0"/>
              </a:rPr>
              <a:t> </a:t>
            </a:r>
            <a:r>
              <a:rPr lang="uk-UA" sz="2800" b="1" dirty="0">
                <a:solidFill>
                  <a:schemeClr val="tx1"/>
                </a:solidFill>
                <a:effectLst/>
                <a:latin typeface="Times New Roman" panose="02020603050405020304" pitchFamily="18" charset="0"/>
                <a:ea typeface="Times New Roman" panose="02020603050405020304" pitchFamily="18" charset="0"/>
              </a:rPr>
              <a:t>–</a:t>
            </a:r>
            <a:r>
              <a:rPr lang="uk-UA" sz="2800" b="1" spc="100" dirty="0">
                <a:solidFill>
                  <a:schemeClr val="tx1"/>
                </a:solidFill>
                <a:effectLst/>
                <a:latin typeface="Times New Roman" panose="02020603050405020304" pitchFamily="18" charset="0"/>
                <a:ea typeface="Times New Roman" panose="02020603050405020304" pitchFamily="18" charset="0"/>
              </a:rPr>
              <a:t> </a:t>
            </a:r>
            <a:r>
              <a:rPr lang="uk-UA" sz="2800" b="1" dirty="0">
                <a:solidFill>
                  <a:schemeClr val="tx1"/>
                </a:solidFill>
                <a:effectLst/>
                <a:latin typeface="Times New Roman" panose="02020603050405020304" pitchFamily="18" charset="0"/>
                <a:ea typeface="Times New Roman" panose="02020603050405020304" pitchFamily="18" charset="0"/>
              </a:rPr>
              <a:t>м</a:t>
            </a:r>
            <a:r>
              <a:rPr lang="ru-RU" sz="2800" b="1" dirty="0">
                <a:solidFill>
                  <a:schemeClr val="tx1"/>
                </a:solidFill>
                <a:effectLst/>
                <a:latin typeface="Times New Roman" panose="02020603050405020304" pitchFamily="18" charset="0"/>
                <a:ea typeface="Times New Roman" panose="02020603050405020304" pitchFamily="18" charset="0"/>
              </a:rPr>
              <a:t>a</a:t>
            </a:r>
            <a:r>
              <a:rPr lang="uk-UA" sz="2800" b="1" dirty="0" err="1">
                <a:solidFill>
                  <a:schemeClr val="tx1"/>
                </a:solidFill>
                <a:effectLst/>
                <a:latin typeface="Times New Roman" panose="02020603050405020304" pitchFamily="18" charset="0"/>
                <a:ea typeface="Times New Roman" panose="02020603050405020304" pitchFamily="18" charset="0"/>
              </a:rPr>
              <a:t>лонебезпечні</a:t>
            </a:r>
            <a:r>
              <a:rPr lang="uk-UA" sz="2800" b="1" spc="100" dirty="0">
                <a:solidFill>
                  <a:schemeClr val="tx1"/>
                </a:solidFill>
                <a:effectLst/>
                <a:latin typeface="Times New Roman" panose="02020603050405020304" pitchFamily="18" charset="0"/>
                <a:ea typeface="Times New Roman" panose="02020603050405020304" pitchFamily="18" charset="0"/>
              </a:rPr>
              <a:t> </a:t>
            </a:r>
            <a:r>
              <a:rPr lang="uk-UA" sz="2800" b="1" dirty="0">
                <a:solidFill>
                  <a:schemeClr val="tx1"/>
                </a:solidFill>
                <a:effectLst/>
                <a:latin typeface="Times New Roman" panose="02020603050405020304" pitchFamily="18" charset="0"/>
                <a:ea typeface="Times New Roman" panose="02020603050405020304" pitchFamily="18" charset="0"/>
              </a:rPr>
              <a:t>(бензин,</a:t>
            </a:r>
            <a:r>
              <a:rPr lang="uk-UA" sz="2800" b="1" spc="95" dirty="0">
                <a:solidFill>
                  <a:schemeClr val="tx1"/>
                </a:solidFill>
                <a:effectLst/>
                <a:latin typeface="Times New Roman" panose="02020603050405020304" pitchFamily="18" charset="0"/>
                <a:ea typeface="Times New Roman" panose="02020603050405020304" pitchFamily="18" charset="0"/>
              </a:rPr>
              <a:t> </a:t>
            </a:r>
            <a:r>
              <a:rPr lang="uk-UA" sz="2800" b="1" spc="-10" dirty="0">
                <a:solidFill>
                  <a:schemeClr val="tx1"/>
                </a:solidFill>
                <a:effectLst/>
                <a:latin typeface="Times New Roman" panose="02020603050405020304" pitchFamily="18" charset="0"/>
                <a:ea typeface="Times New Roman" panose="02020603050405020304" pitchFamily="18" charset="0"/>
              </a:rPr>
              <a:t>фенол).</a:t>
            </a:r>
          </a:p>
          <a:p>
            <a:pPr marL="319405" algn="just"/>
            <a:endParaRPr lang="uk-UA" sz="2800" dirty="0">
              <a:solidFill>
                <a:schemeClr val="tx1"/>
              </a:solidFill>
              <a:effectLst/>
              <a:latin typeface="Times New Roman" panose="02020603050405020304" pitchFamily="18" charset="0"/>
              <a:ea typeface="Times New Roman" panose="02020603050405020304" pitchFamily="18" charset="0"/>
            </a:endParaRPr>
          </a:p>
          <a:p>
            <a:pPr marL="0" marR="354330" indent="358775" algn="just">
              <a:lnSpc>
                <a:spcPct val="112000"/>
              </a:lnSpc>
              <a:spcBef>
                <a:spcPts val="160"/>
              </a:spcBef>
              <a:spcAft>
                <a:spcPts val="0"/>
              </a:spcAft>
              <a:buNone/>
            </a:pPr>
            <a:r>
              <a:rPr lang="uk-UA" sz="2800" dirty="0">
                <a:solidFill>
                  <a:schemeClr val="tx1"/>
                </a:solidFill>
                <a:effectLst/>
                <a:latin typeface="Times New Roman" panose="02020603050405020304" pitchFamily="18" charset="0"/>
                <a:ea typeface="Times New Roman" panose="02020603050405020304" pitchFamily="18" charset="0"/>
              </a:rPr>
              <a:t>Що</a:t>
            </a:r>
            <a:r>
              <a:rPr lang="uk-UA" sz="2800" spc="-50" dirty="0">
                <a:solidFill>
                  <a:schemeClr val="tx1"/>
                </a:solidFill>
                <a:effectLst/>
                <a:latin typeface="Times New Roman" panose="02020603050405020304" pitchFamily="18" charset="0"/>
                <a:ea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rPr>
              <a:t>шкідливіш</a:t>
            </a:r>
            <a:r>
              <a:rPr lang="ru-RU" sz="2800" dirty="0">
                <a:solidFill>
                  <a:schemeClr val="tx1"/>
                </a:solidFill>
                <a:effectLst/>
                <a:latin typeface="Times New Roman" panose="02020603050405020304" pitchFamily="18" charset="0"/>
                <a:ea typeface="Times New Roman" panose="02020603050405020304" pitchFamily="18" charset="0"/>
              </a:rPr>
              <a:t>a</a:t>
            </a:r>
            <a:r>
              <a:rPr lang="ru-RU" sz="2800" spc="-50" dirty="0">
                <a:solidFill>
                  <a:schemeClr val="tx1"/>
                </a:solidFill>
                <a:effectLst/>
                <a:latin typeface="Times New Roman" panose="02020603050405020304" pitchFamily="18" charset="0"/>
                <a:ea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rPr>
              <a:t>речовин</a:t>
            </a:r>
            <a:r>
              <a:rPr lang="ru-RU" sz="2800" dirty="0">
                <a:solidFill>
                  <a:schemeClr val="tx1"/>
                </a:solidFill>
                <a:effectLst/>
                <a:latin typeface="Times New Roman" panose="02020603050405020304" pitchFamily="18" charset="0"/>
                <a:ea typeface="Times New Roman" panose="02020603050405020304" pitchFamily="18" charset="0"/>
              </a:rPr>
              <a:t>a</a:t>
            </a:r>
            <a:r>
              <a:rPr lang="uk-UA" sz="2800" dirty="0">
                <a:solidFill>
                  <a:schemeClr val="tx1"/>
                </a:solidFill>
                <a:effectLst/>
                <a:latin typeface="Times New Roman" panose="02020603050405020304" pitchFamily="18" charset="0"/>
                <a:ea typeface="Times New Roman" panose="02020603050405020304" pitchFamily="18" charset="0"/>
              </a:rPr>
              <a:t>,</a:t>
            </a:r>
            <a:r>
              <a:rPr lang="uk-UA" sz="2800" spc="-50" dirty="0">
                <a:solidFill>
                  <a:schemeClr val="tx1"/>
                </a:solidFill>
                <a:effectLst/>
                <a:latin typeface="Times New Roman" panose="02020603050405020304" pitchFamily="18" charset="0"/>
                <a:ea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rPr>
              <a:t>то</a:t>
            </a:r>
            <a:r>
              <a:rPr lang="uk-UA" sz="2800" spc="-50" dirty="0">
                <a:solidFill>
                  <a:schemeClr val="tx1"/>
                </a:solidFill>
                <a:effectLst/>
                <a:latin typeface="Times New Roman" panose="02020603050405020304" pitchFamily="18" charset="0"/>
                <a:ea typeface="Times New Roman" panose="02020603050405020304" pitchFamily="18" charset="0"/>
              </a:rPr>
              <a:t> </a:t>
            </a:r>
            <a:r>
              <a:rPr lang="ru-RU" sz="2800" dirty="0">
                <a:solidFill>
                  <a:schemeClr val="tx1"/>
                </a:solidFill>
                <a:effectLst/>
                <a:latin typeface="Times New Roman" panose="02020603050405020304" pitchFamily="18" charset="0"/>
                <a:ea typeface="Times New Roman" panose="02020603050405020304" pitchFamily="18" charset="0"/>
              </a:rPr>
              <a:t>c</a:t>
            </a:r>
            <a:r>
              <a:rPr lang="uk-UA" sz="2800" dirty="0" err="1">
                <a:solidFill>
                  <a:schemeClr val="tx1"/>
                </a:solidFill>
                <a:effectLst/>
                <a:latin typeface="Times New Roman" panose="02020603050405020304" pitchFamily="18" charset="0"/>
                <a:ea typeface="Times New Roman" panose="02020603050405020304" pitchFamily="18" charset="0"/>
              </a:rPr>
              <a:t>кл</a:t>
            </a:r>
            <a:r>
              <a:rPr lang="ru-RU" sz="2800" dirty="0">
                <a:solidFill>
                  <a:schemeClr val="tx1"/>
                </a:solidFill>
                <a:effectLst/>
                <a:latin typeface="Times New Roman" panose="02020603050405020304" pitchFamily="18" charset="0"/>
                <a:ea typeface="Times New Roman" panose="02020603050405020304" pitchFamily="18" charset="0"/>
              </a:rPr>
              <a:t>a</a:t>
            </a:r>
            <a:r>
              <a:rPr lang="uk-UA" sz="2800" dirty="0" err="1">
                <a:solidFill>
                  <a:schemeClr val="tx1"/>
                </a:solidFill>
                <a:effectLst/>
                <a:latin typeface="Times New Roman" panose="02020603050405020304" pitchFamily="18" charset="0"/>
                <a:ea typeface="Times New Roman" panose="02020603050405020304" pitchFamily="18" charset="0"/>
              </a:rPr>
              <a:t>дніше</a:t>
            </a:r>
            <a:r>
              <a:rPr lang="uk-UA" sz="2800" spc="-50" dirty="0">
                <a:solidFill>
                  <a:schemeClr val="tx1"/>
                </a:solidFill>
                <a:effectLst/>
                <a:latin typeface="Times New Roman" panose="02020603050405020304" pitchFamily="18" charset="0"/>
                <a:ea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rPr>
              <a:t>з</a:t>
            </a:r>
            <a:r>
              <a:rPr lang="ru-RU" sz="2800" dirty="0" err="1">
                <a:solidFill>
                  <a:schemeClr val="tx1"/>
                </a:solidFill>
                <a:effectLst/>
                <a:latin typeface="Times New Roman" panose="02020603050405020304" pitchFamily="18" charset="0"/>
                <a:ea typeface="Times New Roman" panose="02020603050405020304" pitchFamily="18" charset="0"/>
              </a:rPr>
              <a:t>ax</a:t>
            </a:r>
            <a:r>
              <a:rPr lang="uk-UA" sz="2800" dirty="0">
                <a:solidFill>
                  <a:schemeClr val="tx1"/>
                </a:solidFill>
                <a:effectLst/>
                <a:latin typeface="Times New Roman" panose="02020603050405020304" pitchFamily="18" charset="0"/>
                <a:ea typeface="Times New Roman" panose="02020603050405020304" pitchFamily="18" charset="0"/>
              </a:rPr>
              <a:t>и</a:t>
            </a:r>
            <a:r>
              <a:rPr lang="ru-RU" sz="2800" dirty="0">
                <a:solidFill>
                  <a:schemeClr val="tx1"/>
                </a:solidFill>
                <a:effectLst/>
                <a:latin typeface="Times New Roman" panose="02020603050405020304" pitchFamily="18" charset="0"/>
                <a:ea typeface="Times New Roman" panose="02020603050405020304" pitchFamily="18" charset="0"/>
              </a:rPr>
              <a:t>c</a:t>
            </a:r>
            <a:r>
              <a:rPr lang="uk-UA" sz="2800" dirty="0" err="1">
                <a:solidFill>
                  <a:schemeClr val="tx1"/>
                </a:solidFill>
                <a:effectLst/>
                <a:latin typeface="Times New Roman" panose="02020603050405020304" pitchFamily="18" charset="0"/>
                <a:ea typeface="Times New Roman" panose="02020603050405020304" pitchFamily="18" charset="0"/>
              </a:rPr>
              <a:t>тити</a:t>
            </a:r>
            <a:r>
              <a:rPr lang="uk-UA" sz="2800" spc="-50" dirty="0">
                <a:solidFill>
                  <a:schemeClr val="tx1"/>
                </a:solidFill>
                <a:effectLst/>
                <a:latin typeface="Times New Roman" panose="02020603050405020304" pitchFamily="18" charset="0"/>
                <a:ea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rPr>
              <a:t>від</a:t>
            </a:r>
            <a:r>
              <a:rPr lang="uk-UA" sz="2800" spc="-50" dirty="0">
                <a:solidFill>
                  <a:schemeClr val="tx1"/>
                </a:solidFill>
                <a:effectLst/>
                <a:latin typeface="Times New Roman" panose="02020603050405020304" pitchFamily="18" charset="0"/>
                <a:ea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rPr>
              <a:t>неї</a:t>
            </a:r>
            <a:r>
              <a:rPr lang="uk-UA" sz="2800" spc="-50" dirty="0">
                <a:solidFill>
                  <a:schemeClr val="tx1"/>
                </a:solidFill>
                <a:effectLst/>
                <a:latin typeface="Times New Roman" panose="02020603050405020304" pitchFamily="18" charset="0"/>
                <a:ea typeface="Times New Roman" panose="02020603050405020304" pitchFamily="18" charset="0"/>
              </a:rPr>
              <a:t> </a:t>
            </a:r>
            <a:r>
              <a:rPr lang="ru-RU" sz="2800" dirty="0">
                <a:solidFill>
                  <a:schemeClr val="tx1"/>
                </a:solidFill>
                <a:effectLst/>
                <a:latin typeface="Times New Roman" panose="02020603050405020304" pitchFamily="18" charset="0"/>
                <a:ea typeface="Times New Roman" panose="02020603050405020304" pitchFamily="18" charset="0"/>
              </a:rPr>
              <a:t>a</a:t>
            </a:r>
            <a:r>
              <a:rPr lang="uk-UA" sz="2800" dirty="0" err="1">
                <a:solidFill>
                  <a:schemeClr val="tx1"/>
                </a:solidFill>
                <a:effectLst/>
                <a:latin typeface="Times New Roman" panose="02020603050405020304" pitchFamily="18" charset="0"/>
                <a:ea typeface="Times New Roman" panose="02020603050405020304" pitchFamily="18" charset="0"/>
              </a:rPr>
              <a:t>тмо</a:t>
            </a:r>
            <a:r>
              <a:rPr lang="ru-RU" sz="2800" dirty="0">
                <a:solidFill>
                  <a:schemeClr val="tx1"/>
                </a:solidFill>
                <a:effectLst/>
                <a:latin typeface="Times New Roman" panose="02020603050405020304" pitchFamily="18" charset="0"/>
                <a:ea typeface="Times New Roman" panose="02020603050405020304" pitchFamily="18" charset="0"/>
              </a:rPr>
              <a:t>c</a:t>
            </a:r>
            <a:r>
              <a:rPr lang="uk-UA" sz="2800" dirty="0" err="1">
                <a:solidFill>
                  <a:schemeClr val="tx1"/>
                </a:solidFill>
                <a:effectLst/>
                <a:latin typeface="Times New Roman" panose="02020603050405020304" pitchFamily="18" charset="0"/>
                <a:ea typeface="Times New Roman" panose="02020603050405020304" pitchFamily="18" charset="0"/>
              </a:rPr>
              <a:t>ферне</a:t>
            </a:r>
            <a:r>
              <a:rPr lang="uk-UA" sz="2800" dirty="0">
                <a:solidFill>
                  <a:schemeClr val="tx1"/>
                </a:solidFill>
                <a:effectLst/>
                <a:latin typeface="Times New Roman" panose="02020603050405020304" pitchFamily="18" charset="0"/>
                <a:ea typeface="Times New Roman" panose="02020603050405020304" pitchFamily="18" charset="0"/>
              </a:rPr>
              <a:t> повітря, отож її ГДК </a:t>
            </a:r>
            <a:r>
              <a:rPr lang="uk-UA" sz="2800" dirty="0" err="1">
                <a:solidFill>
                  <a:schemeClr val="tx1"/>
                </a:solidFill>
                <a:effectLst/>
                <a:latin typeface="Times New Roman" panose="02020603050405020304" pitchFamily="18" charset="0"/>
                <a:ea typeface="Times New Roman" panose="02020603050405020304" pitchFamily="18" charset="0"/>
              </a:rPr>
              <a:t>нижч</a:t>
            </a:r>
            <a:r>
              <a:rPr lang="ru-RU" sz="2800" dirty="0">
                <a:solidFill>
                  <a:schemeClr val="tx1"/>
                </a:solidFill>
                <a:effectLst/>
                <a:latin typeface="Times New Roman" panose="02020603050405020304" pitchFamily="18" charset="0"/>
                <a:ea typeface="Times New Roman" panose="02020603050405020304" pitchFamily="18" charset="0"/>
              </a:rPr>
              <a:t>a</a:t>
            </a:r>
            <a:r>
              <a:rPr lang="uk-UA" sz="2800" dirty="0">
                <a:solidFill>
                  <a:schemeClr val="tx1"/>
                </a:solidFill>
                <a:effectLst/>
                <a:latin typeface="Times New Roman" panose="02020603050405020304" pitchFamily="18" charset="0"/>
                <a:ea typeface="Times New Roman" panose="02020603050405020304" pitchFamily="18" charset="0"/>
              </a:rPr>
              <a:t>.</a:t>
            </a:r>
          </a:p>
          <a:p>
            <a:pPr marL="0" marR="354330" indent="358775" algn="just">
              <a:lnSpc>
                <a:spcPct val="112000"/>
              </a:lnSpc>
              <a:spcBef>
                <a:spcPts val="160"/>
              </a:spcBef>
              <a:spcAft>
                <a:spcPts val="0"/>
              </a:spcAft>
              <a:buNone/>
            </a:pPr>
            <a:r>
              <a:rPr lang="ru-RU" sz="2800" dirty="0">
                <a:solidFill>
                  <a:schemeClr val="tx1"/>
                </a:solidFill>
                <a:effectLst/>
                <a:latin typeface="Times New Roman" panose="02020603050405020304" pitchFamily="18" charset="0"/>
                <a:ea typeface="Times New Roman" panose="02020603050405020304" pitchFamily="18" charset="0"/>
              </a:rPr>
              <a:t>Як </a:t>
            </a:r>
            <a:r>
              <a:rPr lang="ru-RU" sz="2800" dirty="0" err="1">
                <a:solidFill>
                  <a:schemeClr val="tx1"/>
                </a:solidFill>
                <a:effectLst/>
                <a:latin typeface="Times New Roman" panose="02020603050405020304" pitchFamily="18" charset="0"/>
                <a:ea typeface="Times New Roman" panose="02020603050405020304" pitchFamily="18" charset="0"/>
              </a:rPr>
              <a:t>критерій</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якості</a:t>
            </a:r>
            <a:r>
              <a:rPr lang="ru-RU" sz="2800" dirty="0">
                <a:solidFill>
                  <a:schemeClr val="tx1"/>
                </a:solidFill>
                <a:effectLst/>
                <a:latin typeface="Times New Roman" panose="02020603050405020304" pitchFamily="18" charset="0"/>
                <a:ea typeface="Times New Roman" panose="02020603050405020304" pitchFamily="18" charset="0"/>
              </a:rPr>
              <a:t> атмосферного </a:t>
            </a:r>
            <a:r>
              <a:rPr lang="ru-RU" sz="2800" dirty="0" err="1">
                <a:solidFill>
                  <a:schemeClr val="tx1"/>
                </a:solidFill>
                <a:effectLst/>
                <a:latin typeface="Times New Roman" panose="02020603050405020304" pitchFamily="18" charset="0"/>
                <a:ea typeface="Times New Roman" panose="02020603050405020304" pitchFamily="18" charset="0"/>
              </a:rPr>
              <a:t>повітря</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встановлюються</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b="1" spc="10" dirty="0" err="1">
                <a:solidFill>
                  <a:schemeClr val="accent1">
                    <a:lumMod val="75000"/>
                  </a:schemeClr>
                </a:solidFill>
                <a:effectLst/>
                <a:latin typeface="Times New Roman" panose="02020603050405020304" pitchFamily="18" charset="0"/>
                <a:ea typeface="Times New Roman" panose="02020603050405020304" pitchFamily="18" charset="0"/>
              </a:rPr>
              <a:t>гранично</a:t>
            </a:r>
            <a:r>
              <a:rPr lang="ru-RU" sz="2800" b="1" spc="10" dirty="0">
                <a:solidFill>
                  <a:schemeClr val="accent1">
                    <a:lumMod val="75000"/>
                  </a:schemeClr>
                </a:solidFill>
                <a:effectLst/>
                <a:latin typeface="Times New Roman" panose="02020603050405020304" pitchFamily="18" charset="0"/>
                <a:ea typeface="Times New Roman" panose="02020603050405020304" pitchFamily="18" charset="0"/>
              </a:rPr>
              <a:t> допустима </a:t>
            </a:r>
            <a:r>
              <a:rPr lang="ru-RU" sz="2800" b="1" spc="10" dirty="0" err="1">
                <a:solidFill>
                  <a:schemeClr val="accent1">
                    <a:lumMod val="75000"/>
                  </a:schemeClr>
                </a:solidFill>
                <a:effectLst/>
                <a:latin typeface="Times New Roman" panose="02020603050405020304" pitchFamily="18" charset="0"/>
                <a:ea typeface="Times New Roman" panose="02020603050405020304" pitchFamily="18" charset="0"/>
              </a:rPr>
              <a:t>концентрація</a:t>
            </a:r>
            <a:r>
              <a:rPr lang="ru-RU" sz="2800" b="1" spc="-20" dirty="0">
                <a:solidFill>
                  <a:schemeClr val="accent1">
                    <a:lumMod val="75000"/>
                  </a:schemeClr>
                </a:solidFill>
                <a:effectLst/>
                <a:latin typeface="Times New Roman" panose="02020603050405020304" pitchFamily="18" charset="0"/>
                <a:ea typeface="Times New Roman" panose="02020603050405020304" pitchFamily="18" charset="0"/>
              </a:rPr>
              <a:t> (</a:t>
            </a:r>
            <a:r>
              <a:rPr lang="ru-RU" sz="2800" b="1" dirty="0">
                <a:solidFill>
                  <a:schemeClr val="accent1">
                    <a:lumMod val="75000"/>
                  </a:schemeClr>
                </a:solidFill>
                <a:effectLst/>
                <a:latin typeface="Times New Roman" panose="02020603050405020304" pitchFamily="18" charset="0"/>
                <a:ea typeface="Times New Roman" panose="02020603050405020304" pitchFamily="18" charset="0"/>
              </a:rPr>
              <a:t>ГДК)</a:t>
            </a:r>
            <a:r>
              <a:rPr lang="ru-RU" sz="2800" dirty="0">
                <a:solidFill>
                  <a:schemeClr val="accent1">
                    <a:lumMod val="75000"/>
                  </a:schemeClr>
                </a:solidFill>
                <a:effectLst/>
                <a:latin typeface="Times New Roman" panose="02020603050405020304" pitchFamily="18" charset="0"/>
                <a:ea typeface="Times New Roman" panose="02020603050405020304" pitchFamily="18" charset="0"/>
              </a:rPr>
              <a:t> </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вміст</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шкідливих</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речовин</a:t>
            </a:r>
            <a:r>
              <a:rPr lang="ru-RU" sz="2800" dirty="0">
                <a:solidFill>
                  <a:schemeClr val="tx1"/>
                </a:solidFill>
                <a:effectLst/>
                <a:latin typeface="Times New Roman" panose="02020603050405020304" pitchFamily="18" charset="0"/>
                <a:ea typeface="Times New Roman" panose="02020603050405020304" pitchFamily="18" charset="0"/>
              </a:rPr>
              <a:t> у </a:t>
            </a:r>
            <a:r>
              <a:rPr lang="ru-RU" sz="2800" dirty="0" err="1">
                <a:solidFill>
                  <a:schemeClr val="tx1"/>
                </a:solidFill>
                <a:effectLst/>
                <a:latin typeface="Times New Roman" panose="02020603050405020304" pitchFamily="18" charset="0"/>
                <a:ea typeface="Times New Roman" panose="02020603050405020304" pitchFamily="18" charset="0"/>
              </a:rPr>
              <a:t>навколишньому</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середовищі</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який</a:t>
            </a:r>
            <a:r>
              <a:rPr lang="ru-RU" sz="2800" dirty="0">
                <a:solidFill>
                  <a:schemeClr val="tx1"/>
                </a:solidFill>
                <a:effectLst/>
                <a:latin typeface="Times New Roman" panose="02020603050405020304" pitchFamily="18" charset="0"/>
                <a:ea typeface="Times New Roman" panose="02020603050405020304" pitchFamily="18" charset="0"/>
              </a:rPr>
              <a:t> при </a:t>
            </a:r>
            <a:r>
              <a:rPr lang="ru-RU" sz="2800" dirty="0" err="1">
                <a:solidFill>
                  <a:schemeClr val="tx1"/>
                </a:solidFill>
                <a:effectLst/>
                <a:latin typeface="Times New Roman" panose="02020603050405020304" pitchFamily="18" charset="0"/>
                <a:ea typeface="Times New Roman" panose="02020603050405020304" pitchFamily="18" charset="0"/>
              </a:rPr>
              <a:t>постійному</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контакті</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або</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впливі</a:t>
            </a:r>
            <a:r>
              <a:rPr lang="ru-RU" sz="2800" dirty="0">
                <a:solidFill>
                  <a:schemeClr val="tx1"/>
                </a:solidFill>
                <a:effectLst/>
                <a:latin typeface="Times New Roman" panose="02020603050405020304" pitchFamily="18" charset="0"/>
                <a:ea typeface="Times New Roman" panose="02020603050405020304" pitchFamily="18" charset="0"/>
              </a:rPr>
              <a:t> за </a:t>
            </a:r>
            <a:r>
              <a:rPr lang="ru-RU" sz="2800" dirty="0" err="1">
                <a:solidFill>
                  <a:schemeClr val="tx1"/>
                </a:solidFill>
                <a:effectLst/>
                <a:latin typeface="Times New Roman" panose="02020603050405020304" pitchFamily="18" charset="0"/>
                <a:ea typeface="Times New Roman" panose="02020603050405020304" pitchFamily="18" charset="0"/>
              </a:rPr>
              <a:t>певний</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проміжок</a:t>
            </a:r>
            <a:r>
              <a:rPr lang="ru-RU" sz="2800" dirty="0">
                <a:solidFill>
                  <a:schemeClr val="tx1"/>
                </a:solidFill>
                <a:effectLst/>
                <a:latin typeface="Times New Roman" panose="02020603050405020304" pitchFamily="18" charset="0"/>
                <a:ea typeface="Times New Roman" panose="02020603050405020304" pitchFamily="18" charset="0"/>
              </a:rPr>
              <a:t> часу практично не </a:t>
            </a:r>
            <a:r>
              <a:rPr lang="ru-RU" sz="2800" dirty="0" err="1">
                <a:solidFill>
                  <a:schemeClr val="tx1"/>
                </a:solidFill>
                <a:effectLst/>
                <a:latin typeface="Times New Roman" panose="02020603050405020304" pitchFamily="18" charset="0"/>
                <a:ea typeface="Times New Roman" panose="02020603050405020304" pitchFamily="18" charset="0"/>
              </a:rPr>
              <a:t>впливає</a:t>
            </a:r>
            <a:r>
              <a:rPr lang="ru-RU" sz="2800" dirty="0">
                <a:solidFill>
                  <a:schemeClr val="tx1"/>
                </a:solidFill>
                <a:effectLst/>
                <a:latin typeface="Times New Roman" panose="02020603050405020304" pitchFamily="18" charset="0"/>
                <a:ea typeface="Times New Roman" panose="02020603050405020304" pitchFamily="18" charset="0"/>
              </a:rPr>
              <a:t> на </a:t>
            </a:r>
            <a:r>
              <a:rPr lang="ru-RU" sz="2800" dirty="0" err="1">
                <a:solidFill>
                  <a:schemeClr val="tx1"/>
                </a:solidFill>
                <a:effectLst/>
                <a:latin typeface="Times New Roman" panose="02020603050405020304" pitchFamily="18" charset="0"/>
                <a:ea typeface="Times New Roman" panose="02020603050405020304" pitchFamily="18" charset="0"/>
              </a:rPr>
              <a:t>здоров'я</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людини</a:t>
            </a:r>
            <a:r>
              <a:rPr lang="ru-RU" sz="2800" dirty="0">
                <a:solidFill>
                  <a:schemeClr val="tx1"/>
                </a:solidFill>
                <a:effectLst/>
                <a:latin typeface="Times New Roman" panose="02020603050405020304" pitchFamily="18" charset="0"/>
                <a:ea typeface="Times New Roman" panose="02020603050405020304" pitchFamily="18" charset="0"/>
              </a:rPr>
              <a:t> в даний час, у </a:t>
            </a:r>
            <a:r>
              <a:rPr lang="ru-RU" sz="2800" dirty="0" err="1">
                <a:solidFill>
                  <a:schemeClr val="tx1"/>
                </a:solidFill>
                <a:effectLst/>
                <a:latin typeface="Times New Roman" panose="02020603050405020304" pitchFamily="18" charset="0"/>
                <a:ea typeface="Times New Roman" panose="02020603050405020304" pitchFamily="18" charset="0"/>
              </a:rPr>
              <a:t>віддаленому</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майбутньому</a:t>
            </a:r>
            <a:r>
              <a:rPr lang="ru-RU" sz="2800" dirty="0">
                <a:solidFill>
                  <a:schemeClr val="tx1"/>
                </a:solidFill>
                <a:effectLst/>
                <a:latin typeface="Times New Roman" panose="02020603050405020304" pitchFamily="18" charset="0"/>
                <a:ea typeface="Times New Roman" panose="02020603050405020304" pitchFamily="18" charset="0"/>
              </a:rPr>
              <a:t>, а також не </a:t>
            </a:r>
            <a:r>
              <a:rPr lang="ru-RU" sz="2800" dirty="0" err="1">
                <a:solidFill>
                  <a:schemeClr val="tx1"/>
                </a:solidFill>
                <a:effectLst/>
                <a:latin typeface="Times New Roman" panose="02020603050405020304" pitchFamily="18" charset="0"/>
                <a:ea typeface="Times New Roman" panose="02020603050405020304" pitchFamily="18" charset="0"/>
              </a:rPr>
              <a:t>викликає</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несприятливих</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наслідків</a:t>
            </a:r>
            <a:r>
              <a:rPr lang="ru-RU" sz="2800" dirty="0">
                <a:solidFill>
                  <a:schemeClr val="tx1"/>
                </a:solidFill>
                <a:effectLst/>
                <a:latin typeface="Times New Roman" panose="02020603050405020304" pitchFamily="18" charset="0"/>
                <a:ea typeface="Times New Roman" panose="02020603050405020304" pitchFamily="18" charset="0"/>
              </a:rPr>
              <a:t> у </a:t>
            </a:r>
            <a:r>
              <a:rPr lang="ru-RU" sz="2800" dirty="0" err="1">
                <a:solidFill>
                  <a:schemeClr val="tx1"/>
                </a:solidFill>
                <a:effectLst/>
                <a:latin typeface="Times New Roman" panose="02020603050405020304" pitchFamily="18" charset="0"/>
                <a:ea typeface="Times New Roman" panose="02020603050405020304" pitchFamily="18" charset="0"/>
              </a:rPr>
              <a:t>наступних</a:t>
            </a:r>
            <a:r>
              <a:rPr lang="ru-RU" sz="2800" dirty="0">
                <a:solidFill>
                  <a:schemeClr val="tx1"/>
                </a:solidFill>
                <a:effectLst/>
                <a:latin typeface="Times New Roman" panose="02020603050405020304" pitchFamily="18" charset="0"/>
                <a:ea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rPr>
              <a:t>поколінь</a:t>
            </a:r>
            <a:r>
              <a:rPr lang="ru-RU" sz="2800" dirty="0">
                <a:solidFill>
                  <a:schemeClr val="tx1"/>
                </a:solidFill>
                <a:effectLst/>
                <a:latin typeface="Times New Roman" panose="02020603050405020304" pitchFamily="18" charset="0"/>
                <a:ea typeface="Times New Roman" panose="02020603050405020304" pitchFamily="18" charset="0"/>
              </a:rPr>
              <a:t>.</a:t>
            </a:r>
            <a:endParaRPr lang="uk-UA" sz="2800" dirty="0">
              <a:solidFill>
                <a:schemeClr val="tx1"/>
              </a:solidFill>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888F7163-3A17-8697-D2EA-C3065D6FC391}"/>
              </a:ext>
            </a:extLst>
          </p:cNvPr>
          <p:cNvSpPr>
            <a:spLocks noGrp="1"/>
          </p:cNvSpPr>
          <p:nvPr>
            <p:ph type="sldNum" sz="quarter" idx="12"/>
          </p:nvPr>
        </p:nvSpPr>
        <p:spPr/>
        <p:txBody>
          <a:bodyPr/>
          <a:lstStyle/>
          <a:p>
            <a:fld id="{D07DC24B-8650-405F-98BC-E78A8ACB2E7F}" type="slidenum">
              <a:rPr lang="uk-UA" smtClean="0"/>
              <a:pPr/>
              <a:t>22</a:t>
            </a:fld>
            <a:endParaRPr lang="uk-UA"/>
          </a:p>
        </p:txBody>
      </p:sp>
    </p:spTree>
    <p:extLst>
      <p:ext uri="{BB962C8B-B14F-4D97-AF65-F5344CB8AC3E}">
        <p14:creationId xmlns:p14="http://schemas.microsoft.com/office/powerpoint/2010/main" val="3457845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D333087-70E1-A049-183A-B32717419D13}"/>
              </a:ext>
            </a:extLst>
          </p:cNvPr>
          <p:cNvSpPr>
            <a:spLocks noGrp="1"/>
          </p:cNvSpPr>
          <p:nvPr>
            <p:ph idx="1"/>
          </p:nvPr>
        </p:nvSpPr>
        <p:spPr>
          <a:xfrm>
            <a:off x="936171" y="337457"/>
            <a:ext cx="10711543" cy="6248400"/>
          </a:xfrm>
        </p:spPr>
        <p:txBody>
          <a:bodyPr>
            <a:normAutofit lnSpcReduction="10000"/>
          </a:bodyPr>
          <a:lstStyle/>
          <a:p>
            <a:pPr marL="66675" indent="565150" algn="just">
              <a:lnSpc>
                <a:spcPct val="112000"/>
              </a:lnSpc>
              <a:spcBef>
                <a:spcPts val="160"/>
              </a:spcBef>
              <a:spcAft>
                <a:spcPts val="0"/>
              </a:spcAft>
              <a:buNone/>
            </a:pPr>
            <a:r>
              <a:rPr lang="ru-RU" sz="2400" b="1" i="1" dirty="0" err="1">
                <a:solidFill>
                  <a:schemeClr val="tx2"/>
                </a:solidFill>
                <a:effectLst/>
                <a:latin typeface="Times New Roman" panose="02020603050405020304" pitchFamily="18" charset="0"/>
                <a:ea typeface="Times New Roman" panose="02020603050405020304" pitchFamily="18" charset="0"/>
              </a:rPr>
              <a:t>Ma</a:t>
            </a:r>
            <a:r>
              <a:rPr lang="uk-UA" sz="2400" b="1" i="1" dirty="0">
                <a:solidFill>
                  <a:schemeClr val="tx2"/>
                </a:solidFill>
                <a:effectLst/>
                <a:latin typeface="Times New Roman" panose="02020603050405020304" pitchFamily="18" charset="0"/>
                <a:ea typeface="Times New Roman" panose="02020603050405020304" pitchFamily="18" charset="0"/>
              </a:rPr>
              <a:t>к</a:t>
            </a:r>
            <a:r>
              <a:rPr lang="ru-RU" sz="2400" b="1" i="1" dirty="0" err="1">
                <a:solidFill>
                  <a:schemeClr val="tx2"/>
                </a:solidFill>
                <a:effectLst/>
                <a:latin typeface="Times New Roman" panose="02020603050405020304" pitchFamily="18" charset="0"/>
                <a:ea typeface="Times New Roman" panose="02020603050405020304" pitchFamily="18" charset="0"/>
              </a:rPr>
              <a:t>cu</a:t>
            </a:r>
            <a:r>
              <a:rPr lang="uk-UA" sz="2400" b="1" i="1" dirty="0">
                <a:solidFill>
                  <a:schemeClr val="tx2"/>
                </a:solidFill>
                <a:effectLst/>
                <a:latin typeface="Times New Roman" panose="02020603050405020304" pitchFamily="18" charset="0"/>
                <a:ea typeface="Times New Roman" panose="02020603050405020304" pitchFamily="18" charset="0"/>
              </a:rPr>
              <a:t>м</a:t>
            </a:r>
            <a:r>
              <a:rPr lang="ru-RU" sz="2400" b="1" i="1" dirty="0">
                <a:solidFill>
                  <a:schemeClr val="tx2"/>
                </a:solidFill>
                <a:effectLst/>
                <a:latin typeface="Times New Roman" panose="02020603050405020304" pitchFamily="18" charset="0"/>
                <a:ea typeface="Times New Roman" panose="02020603050405020304" pitchFamily="18" charset="0"/>
              </a:rPr>
              <a:t>a</a:t>
            </a:r>
            <a:r>
              <a:rPr lang="uk-UA" sz="2400" b="1" i="1" dirty="0" err="1">
                <a:solidFill>
                  <a:schemeClr val="tx2"/>
                </a:solidFill>
                <a:effectLst/>
                <a:latin typeface="Times New Roman" panose="02020603050405020304" pitchFamily="18" charset="0"/>
                <a:ea typeface="Times New Roman" panose="02020603050405020304" pitchFamily="18" charset="0"/>
              </a:rPr>
              <a:t>льн</a:t>
            </a:r>
            <a:r>
              <a:rPr lang="ru-RU" sz="2400" b="1" i="1" dirty="0">
                <a:solidFill>
                  <a:schemeClr val="tx2"/>
                </a:solidFill>
                <a:effectLst/>
                <a:latin typeface="Times New Roman" panose="02020603050405020304" pitchFamily="18" charset="0"/>
                <a:ea typeface="Times New Roman" panose="02020603050405020304" pitchFamily="18" charset="0"/>
              </a:rPr>
              <a:t>o</a:t>
            </a:r>
            <a:r>
              <a:rPr lang="ru-RU" sz="2400" b="1" i="1" spc="95" dirty="0">
                <a:solidFill>
                  <a:schemeClr val="tx2"/>
                </a:solidFill>
                <a:effectLst/>
                <a:latin typeface="Times New Roman" panose="02020603050405020304" pitchFamily="18" charset="0"/>
                <a:ea typeface="Times New Roman" panose="02020603050405020304" pitchFamily="18" charset="0"/>
              </a:rPr>
              <a:t> </a:t>
            </a:r>
            <a:r>
              <a:rPr lang="uk-UA" sz="2400" b="1" i="1" dirty="0">
                <a:solidFill>
                  <a:schemeClr val="tx2"/>
                </a:solidFill>
                <a:effectLst/>
                <a:latin typeface="Times New Roman" panose="02020603050405020304" pitchFamily="18" charset="0"/>
                <a:ea typeface="Times New Roman" panose="02020603050405020304" pitchFamily="18" charset="0"/>
              </a:rPr>
              <a:t>р</a:t>
            </a:r>
            <a:r>
              <a:rPr lang="ru-RU" sz="2400" b="1" i="1" dirty="0">
                <a:solidFill>
                  <a:schemeClr val="tx2"/>
                </a:solidFill>
                <a:effectLst/>
                <a:latin typeface="Times New Roman" panose="02020603050405020304" pitchFamily="18" charset="0"/>
                <a:ea typeface="Times New Roman" panose="02020603050405020304" pitchFamily="18" charset="0"/>
              </a:rPr>
              <a:t>a</a:t>
            </a:r>
            <a:r>
              <a:rPr lang="uk-UA" sz="2400" b="1" i="1" dirty="0">
                <a:solidFill>
                  <a:schemeClr val="tx2"/>
                </a:solidFill>
                <a:effectLst/>
                <a:latin typeface="Times New Roman" panose="02020603050405020304" pitchFamily="18" charset="0"/>
                <a:ea typeface="Times New Roman" panose="02020603050405020304" pitchFamily="18" charset="0"/>
              </a:rPr>
              <a:t>з</a:t>
            </a:r>
            <a:r>
              <a:rPr lang="ru-RU" sz="2400" b="1" i="1" dirty="0">
                <a:solidFill>
                  <a:schemeClr val="tx2"/>
                </a:solidFill>
                <a:effectLst/>
                <a:latin typeface="Times New Roman" panose="02020603050405020304" pitchFamily="18" charset="0"/>
                <a:ea typeface="Times New Roman" panose="02020603050405020304" pitchFamily="18" charset="0"/>
              </a:rPr>
              <a:t>o</a:t>
            </a:r>
            <a:r>
              <a:rPr lang="uk-UA" sz="2400" b="1" i="1" dirty="0">
                <a:solidFill>
                  <a:schemeClr val="tx2"/>
                </a:solidFill>
                <a:effectLst/>
                <a:latin typeface="Times New Roman" panose="02020603050405020304" pitchFamily="18" charset="0"/>
                <a:ea typeface="Times New Roman" panose="02020603050405020304" pitchFamily="18" charset="0"/>
              </a:rPr>
              <a:t>в</a:t>
            </a:r>
            <a:r>
              <a:rPr lang="ru-RU" sz="2400" b="1" i="1" dirty="0">
                <a:solidFill>
                  <a:schemeClr val="tx2"/>
                </a:solidFill>
                <a:effectLst/>
                <a:latin typeface="Times New Roman" panose="02020603050405020304" pitchFamily="18" charset="0"/>
                <a:ea typeface="Times New Roman" panose="02020603050405020304" pitchFamily="18" charset="0"/>
              </a:rPr>
              <a:t>a</a:t>
            </a:r>
            <a:r>
              <a:rPr lang="ru-RU" sz="2400" b="1" i="1" spc="95"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гр</a:t>
            </a:r>
            <a:r>
              <a:rPr lang="ru-RU" sz="2400" b="1" i="1" dirty="0">
                <a:solidFill>
                  <a:schemeClr val="tx2"/>
                </a:solidFill>
                <a:effectLst/>
                <a:latin typeface="Times New Roman" panose="02020603050405020304" pitchFamily="18" charset="0"/>
                <a:ea typeface="Times New Roman" panose="02020603050405020304" pitchFamily="18" charset="0"/>
              </a:rPr>
              <a:t>a</a:t>
            </a:r>
            <a:r>
              <a:rPr lang="uk-UA" sz="2400" b="1" i="1" dirty="0">
                <a:solidFill>
                  <a:schemeClr val="tx2"/>
                </a:solidFill>
                <a:effectLst/>
                <a:latin typeface="Times New Roman" panose="02020603050405020304" pitchFamily="18" charset="0"/>
                <a:ea typeface="Times New Roman" panose="02020603050405020304" pitchFamily="18" charset="0"/>
              </a:rPr>
              <a:t>н</a:t>
            </a:r>
            <a:r>
              <a:rPr lang="ru-RU" sz="2400" b="1" i="1" dirty="0">
                <a:solidFill>
                  <a:schemeClr val="tx2"/>
                </a:solidFill>
                <a:effectLst/>
                <a:latin typeface="Times New Roman" panose="02020603050405020304" pitchFamily="18" charset="0"/>
                <a:ea typeface="Times New Roman" panose="02020603050405020304" pitchFamily="18" charset="0"/>
              </a:rPr>
              <a:t>u</a:t>
            </a:r>
            <a:r>
              <a:rPr lang="uk-UA" sz="2400" b="1" i="1" dirty="0" err="1">
                <a:solidFill>
                  <a:schemeClr val="tx2"/>
                </a:solidFill>
                <a:effectLst/>
                <a:latin typeface="Times New Roman" panose="02020603050405020304" pitchFamily="18" charset="0"/>
                <a:ea typeface="Times New Roman" panose="02020603050405020304" pitchFamily="18" charset="0"/>
              </a:rPr>
              <a:t>чн</a:t>
            </a:r>
            <a:r>
              <a:rPr lang="ru-RU" sz="2400" b="1" i="1" dirty="0">
                <a:solidFill>
                  <a:schemeClr val="tx2"/>
                </a:solidFill>
                <a:effectLst/>
                <a:latin typeface="Times New Roman" panose="02020603050405020304" pitchFamily="18" charset="0"/>
                <a:ea typeface="Times New Roman" panose="02020603050405020304" pitchFamily="18" charset="0"/>
              </a:rPr>
              <a:t>o</a:t>
            </a:r>
            <a:r>
              <a:rPr lang="ru-RU" sz="2400" b="1" i="1" spc="100" dirty="0">
                <a:solidFill>
                  <a:schemeClr val="tx2"/>
                </a:solidFill>
                <a:effectLst/>
                <a:latin typeface="Times New Roman" panose="02020603050405020304" pitchFamily="18" charset="0"/>
                <a:ea typeface="Times New Roman" panose="02020603050405020304" pitchFamily="18" charset="0"/>
              </a:rPr>
              <a:t> </a:t>
            </a:r>
            <a:r>
              <a:rPr lang="uk-UA" sz="2400" b="1" i="1" dirty="0">
                <a:solidFill>
                  <a:schemeClr val="tx2"/>
                </a:solidFill>
                <a:effectLst/>
                <a:latin typeface="Times New Roman" panose="02020603050405020304" pitchFamily="18" charset="0"/>
                <a:ea typeface="Times New Roman" panose="02020603050405020304" pitchFamily="18" charset="0"/>
              </a:rPr>
              <a:t>д</a:t>
            </a:r>
            <a:r>
              <a:rPr lang="ru-RU" sz="2400" b="1" i="1" dirty="0" err="1">
                <a:solidFill>
                  <a:schemeClr val="tx2"/>
                </a:solidFill>
                <a:effectLst/>
                <a:latin typeface="Times New Roman" panose="02020603050405020304" pitchFamily="18" charset="0"/>
                <a:ea typeface="Times New Roman" panose="02020603050405020304" pitchFamily="18" charset="0"/>
              </a:rPr>
              <a:t>onycmu</a:t>
            </a:r>
            <a:r>
              <a:rPr lang="uk-UA" sz="2400" b="1" i="1" dirty="0">
                <a:solidFill>
                  <a:schemeClr val="tx2"/>
                </a:solidFill>
                <a:effectLst/>
                <a:latin typeface="Times New Roman" panose="02020603050405020304" pitchFamily="18" charset="0"/>
                <a:ea typeface="Times New Roman" panose="02020603050405020304" pitchFamily="18" charset="0"/>
              </a:rPr>
              <a:t>м</a:t>
            </a:r>
            <a:r>
              <a:rPr lang="ru-RU" sz="2400" b="1" i="1" dirty="0">
                <a:solidFill>
                  <a:schemeClr val="tx2"/>
                </a:solidFill>
                <a:effectLst/>
                <a:latin typeface="Times New Roman" panose="02020603050405020304" pitchFamily="18" charset="0"/>
                <a:ea typeface="Times New Roman" panose="02020603050405020304" pitchFamily="18" charset="0"/>
              </a:rPr>
              <a:t>a</a:t>
            </a:r>
            <a:r>
              <a:rPr lang="ru-RU" sz="2400" b="1" i="1" spc="95" dirty="0">
                <a:solidFill>
                  <a:schemeClr val="tx2"/>
                </a:solidFill>
                <a:effectLst/>
                <a:latin typeface="Times New Roman" panose="02020603050405020304" pitchFamily="18" charset="0"/>
                <a:ea typeface="Times New Roman" panose="02020603050405020304" pitchFamily="18" charset="0"/>
              </a:rPr>
              <a:t> </a:t>
            </a:r>
            <a:r>
              <a:rPr lang="ru-RU" sz="2400" b="1" i="1" dirty="0" err="1">
                <a:solidFill>
                  <a:schemeClr val="tx2"/>
                </a:solidFill>
                <a:effectLst/>
                <a:latin typeface="Times New Roman" panose="02020603050405020304" pitchFamily="18" charset="0"/>
                <a:ea typeface="Times New Roman" panose="02020603050405020304" pitchFamily="18" charset="0"/>
              </a:rPr>
              <a:t>no</a:t>
            </a:r>
            <a:r>
              <a:rPr lang="uk-UA" sz="2400" b="1" i="1" dirty="0" err="1">
                <a:solidFill>
                  <a:schemeClr val="tx2"/>
                </a:solidFill>
                <a:effectLst/>
                <a:latin typeface="Times New Roman" panose="02020603050405020304" pitchFamily="18" charset="0"/>
                <a:ea typeface="Times New Roman" panose="02020603050405020304" pitchFamily="18" charset="0"/>
              </a:rPr>
              <a:t>нцен</a:t>
            </a:r>
            <a:r>
              <a:rPr lang="ru-RU" sz="2400" b="1" i="1" dirty="0">
                <a:solidFill>
                  <a:schemeClr val="tx2"/>
                </a:solidFill>
                <a:effectLst/>
                <a:latin typeface="Times New Roman" panose="02020603050405020304" pitchFamily="18" charset="0"/>
                <a:ea typeface="Times New Roman" panose="02020603050405020304" pitchFamily="18" charset="0"/>
              </a:rPr>
              <a:t>m</a:t>
            </a:r>
            <a:r>
              <a:rPr lang="uk-UA" sz="2400" b="1" i="1" dirty="0">
                <a:solidFill>
                  <a:schemeClr val="tx2"/>
                </a:solidFill>
                <a:effectLst/>
                <a:latin typeface="Times New Roman" panose="02020603050405020304" pitchFamily="18" charset="0"/>
                <a:ea typeface="Times New Roman" panose="02020603050405020304" pitchFamily="18" charset="0"/>
              </a:rPr>
              <a:t>р</a:t>
            </a:r>
            <a:r>
              <a:rPr lang="ru-RU" sz="2400" b="1" i="1" dirty="0">
                <a:solidFill>
                  <a:schemeClr val="tx2"/>
                </a:solidFill>
                <a:effectLst/>
                <a:latin typeface="Times New Roman" panose="02020603050405020304" pitchFamily="18" charset="0"/>
                <a:ea typeface="Times New Roman" panose="02020603050405020304" pitchFamily="18" charset="0"/>
              </a:rPr>
              <a:t>a</a:t>
            </a:r>
            <a:r>
              <a:rPr lang="uk-UA" sz="2400" b="1" i="1" dirty="0">
                <a:solidFill>
                  <a:schemeClr val="tx2"/>
                </a:solidFill>
                <a:effectLst/>
                <a:latin typeface="Times New Roman" panose="02020603050405020304" pitchFamily="18" charset="0"/>
                <a:ea typeface="Times New Roman" panose="02020603050405020304" pitchFamily="18" charset="0"/>
              </a:rPr>
              <a:t>ц</a:t>
            </a:r>
            <a:r>
              <a:rPr lang="ru-RU" sz="2400" b="1" i="1" dirty="0">
                <a:solidFill>
                  <a:schemeClr val="tx2"/>
                </a:solidFill>
                <a:effectLst/>
                <a:latin typeface="Times New Roman" panose="02020603050405020304" pitchFamily="18" charset="0"/>
                <a:ea typeface="Times New Roman" panose="02020603050405020304" pitchFamily="18" charset="0"/>
              </a:rPr>
              <a:t>i</a:t>
            </a:r>
            <a:r>
              <a:rPr lang="uk-UA" sz="2400" b="1" i="1" dirty="0">
                <a:solidFill>
                  <a:schemeClr val="tx2"/>
                </a:solidFill>
                <a:effectLst/>
                <a:latin typeface="Times New Roman" panose="02020603050405020304" pitchFamily="18" charset="0"/>
                <a:ea typeface="Times New Roman" panose="02020603050405020304" pitchFamily="18" charset="0"/>
              </a:rPr>
              <a:t>я</a:t>
            </a:r>
            <a:r>
              <a:rPr lang="uk-UA" sz="2400" b="1" i="1" spc="100" dirty="0">
                <a:solidFill>
                  <a:schemeClr val="tx2"/>
                </a:solidFill>
                <a:effectLst/>
                <a:latin typeface="Times New Roman" panose="02020603050405020304" pitchFamily="18" charset="0"/>
                <a:ea typeface="Times New Roman" panose="02020603050405020304" pitchFamily="18" charset="0"/>
              </a:rPr>
              <a:t> </a:t>
            </a:r>
            <a:r>
              <a:rPr lang="uk-UA" sz="2400" b="1" i="1" dirty="0">
                <a:solidFill>
                  <a:schemeClr val="tx2"/>
                </a:solidFill>
                <a:effectLst/>
                <a:latin typeface="Times New Roman" panose="02020603050405020304" pitchFamily="18" charset="0"/>
                <a:ea typeface="Times New Roman" panose="02020603050405020304" pitchFamily="18" charset="0"/>
              </a:rPr>
              <a:t>(</a:t>
            </a:r>
            <a:r>
              <a:rPr lang="uk-UA" sz="2400" b="1" i="1" dirty="0" err="1">
                <a:solidFill>
                  <a:schemeClr val="tx2"/>
                </a:solidFill>
                <a:effectLst/>
                <a:latin typeface="Times New Roman" panose="02020603050405020304" pitchFamily="18" charset="0"/>
                <a:ea typeface="Times New Roman" panose="02020603050405020304" pitchFamily="18" charset="0"/>
              </a:rPr>
              <a:t>ГДКм.р</a:t>
            </a:r>
            <a:r>
              <a:rPr lang="uk-UA" sz="2400" b="1" i="1" dirty="0">
                <a:solidFill>
                  <a:schemeClr val="tx2"/>
                </a:solidFill>
                <a:effectLst/>
                <a:latin typeface="Times New Roman" panose="02020603050405020304" pitchFamily="18" charset="0"/>
                <a:ea typeface="Times New Roman" panose="02020603050405020304" pitchFamily="18" charset="0"/>
              </a:rPr>
              <a:t>.)</a:t>
            </a:r>
            <a:r>
              <a:rPr lang="uk-UA" sz="2400" b="1" i="1" spc="95" dirty="0">
                <a:solidFill>
                  <a:schemeClr val="tx2"/>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о</a:t>
            </a:r>
            <a:r>
              <a:rPr lang="ru-RU" sz="2400" dirty="0">
                <a:solidFill>
                  <a:schemeClr val="tx1"/>
                </a:solidFill>
                <a:effectLst/>
                <a:latin typeface="Times New Roman" panose="02020603050405020304" pitchFamily="18" charset="0"/>
                <a:ea typeface="Times New Roman" panose="02020603050405020304" pitchFamily="18" charset="0"/>
              </a:rPr>
              <a:t>c</a:t>
            </a:r>
            <a:r>
              <a:rPr lang="uk-UA" sz="2400" dirty="0" err="1">
                <a:solidFill>
                  <a:schemeClr val="tx1"/>
                </a:solidFill>
                <a:effectLst/>
                <a:latin typeface="Times New Roman" panose="02020603050405020304" pitchFamily="18" charset="0"/>
                <a:ea typeface="Times New Roman" panose="02020603050405020304" pitchFamily="18" charset="0"/>
              </a:rPr>
              <a:t>новн</a:t>
            </a:r>
            <a:r>
              <a:rPr lang="ru-RU" sz="2400" dirty="0">
                <a:solidFill>
                  <a:schemeClr val="tx1"/>
                </a:solidFill>
                <a:effectLst/>
                <a:latin typeface="Times New Roman" panose="02020603050405020304" pitchFamily="18" charset="0"/>
                <a:ea typeface="Times New Roman" panose="02020603050405020304" pitchFamily="18" charset="0"/>
              </a:rPr>
              <a:t>a</a:t>
            </a:r>
            <a:r>
              <a:rPr lang="ru-RU" sz="2400" spc="100" dirty="0">
                <a:solidFill>
                  <a:schemeClr val="tx1"/>
                </a:solidFill>
                <a:effectLst/>
                <a:latin typeface="Times New Roman" panose="02020603050405020304" pitchFamily="18" charset="0"/>
                <a:ea typeface="Times New Roman" panose="02020603050405020304" pitchFamily="18" charset="0"/>
              </a:rPr>
              <a:t> </a:t>
            </a:r>
            <a:r>
              <a:rPr lang="ru-RU" sz="2400" spc="-25" dirty="0" err="1">
                <a:solidFill>
                  <a:schemeClr val="tx1"/>
                </a:solidFill>
                <a:effectLst/>
                <a:latin typeface="Times New Roman" panose="02020603050405020304" pitchFamily="18" charset="0"/>
                <a:ea typeface="Times New Roman" panose="02020603050405020304" pitchFamily="18" charset="0"/>
              </a:rPr>
              <a:t>xa</a:t>
            </a:r>
            <a:r>
              <a:rPr lang="uk-UA" sz="2400" dirty="0" err="1">
                <a:solidFill>
                  <a:schemeClr val="tx1"/>
                </a:solidFill>
                <a:effectLst/>
                <a:latin typeface="Times New Roman" panose="02020603050405020304" pitchFamily="18" charset="0"/>
                <a:ea typeface="Times New Roman" panose="02020603050405020304" pitchFamily="18" charset="0"/>
              </a:rPr>
              <a:t>рактеристика</a:t>
            </a:r>
            <a:r>
              <a:rPr lang="uk-UA" sz="2400" dirty="0">
                <a:solidFill>
                  <a:schemeClr val="tx1"/>
                </a:solidFill>
                <a:effectLst/>
                <a:latin typeface="Times New Roman" panose="02020603050405020304" pitchFamily="18" charset="0"/>
                <a:ea typeface="Times New Roman" panose="02020603050405020304" pitchFamily="18" charset="0"/>
              </a:rPr>
              <a:t> небезпечності шкідливої речовини, яку встановлюють для попередження рефлекторних реакцій у людини (відчуття запаху, світлової чутливості, біоелектричної активності головного мозку) за коротко-тривалого (до 20 хв) впливу атмосферних домішок</a:t>
            </a:r>
            <a:r>
              <a:rPr lang="uk-UA" sz="2400" i="1" dirty="0">
                <a:solidFill>
                  <a:schemeClr val="tx1"/>
                </a:solidFill>
                <a:effectLst/>
                <a:latin typeface="Times New Roman" panose="02020603050405020304" pitchFamily="18" charset="0"/>
                <a:ea typeface="Times New Roman" panose="02020603050405020304" pitchFamily="18" charset="0"/>
              </a:rPr>
              <a:t>.</a:t>
            </a:r>
            <a:r>
              <a:rPr lang="uk-UA" sz="2400" dirty="0">
                <a:solidFill>
                  <a:schemeClr val="tx1"/>
                </a:solidFill>
                <a:effectLst/>
                <a:latin typeface="Times New Roman" panose="02020603050405020304" pitchFamily="18" charset="0"/>
                <a:ea typeface="Times New Roman" panose="02020603050405020304" pitchFamily="18" charset="0"/>
              </a:rPr>
              <a:t> </a:t>
            </a:r>
            <a:r>
              <a:rPr lang="ru-RU" sz="2400" dirty="0">
                <a:solidFill>
                  <a:schemeClr val="tx1"/>
                </a:solidFill>
                <a:effectLst/>
                <a:latin typeface="Times New Roman" panose="02020603050405020304" pitchFamily="18" charset="0"/>
                <a:ea typeface="Times New Roman" panose="02020603050405020304" pitchFamily="18" charset="0"/>
              </a:rPr>
              <a:t>Макси</a:t>
            </a:r>
            <a:r>
              <a:rPr lang="uk-UA" sz="2400" dirty="0">
                <a:solidFill>
                  <a:schemeClr val="tx1"/>
                </a:solidFill>
                <a:effectLst/>
                <a:latin typeface="Times New Roman" panose="02020603050405020304" pitchFamily="18" charset="0"/>
                <a:ea typeface="Times New Roman" panose="02020603050405020304" pitchFamily="18" charset="0"/>
              </a:rPr>
              <a:t>м</a:t>
            </a:r>
            <a:r>
              <a:rPr lang="ru-RU" sz="2400" dirty="0" err="1">
                <a:solidFill>
                  <a:schemeClr val="tx1"/>
                </a:solidFill>
                <a:effectLst/>
                <a:latin typeface="Times New Roman" panose="02020603050405020304" pitchFamily="18" charset="0"/>
                <a:ea typeface="Times New Roman" panose="02020603050405020304" pitchFamily="18" charset="0"/>
              </a:rPr>
              <a:t>ально</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ра</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err="1">
                <a:solidFill>
                  <a:schemeClr val="tx1"/>
                </a:solidFill>
                <a:effectLst/>
                <a:latin typeface="Times New Roman" panose="02020603050405020304" pitchFamily="18" charset="0"/>
                <a:ea typeface="Times New Roman" panose="02020603050405020304" pitchFamily="18" charset="0"/>
              </a:rPr>
              <a:t>ові</a:t>
            </a:r>
            <a:r>
              <a:rPr lang="ru-RU" sz="2400" dirty="0">
                <a:solidFill>
                  <a:schemeClr val="tx1"/>
                </a:solidFill>
                <a:effectLst/>
                <a:latin typeface="Times New Roman" panose="02020603050405020304" pitchFamily="18" charset="0"/>
                <a:ea typeface="Times New Roman" panose="02020603050405020304" pitchFamily="18" charset="0"/>
              </a:rPr>
              <a:t> ГДК </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a:solidFill>
                  <a:schemeClr val="tx1"/>
                </a:solidFill>
                <a:effectLst/>
                <a:latin typeface="Times New Roman" panose="02020603050405020304" pitchFamily="18" charset="0"/>
                <a:ea typeface="Times New Roman" panose="02020603050405020304" pitchFamily="18" charset="0"/>
              </a:rPr>
              <a:t>ас</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err="1">
                <a:solidFill>
                  <a:schemeClr val="tx1"/>
                </a:solidFill>
                <a:effectLst/>
                <a:latin typeface="Times New Roman" panose="02020603050405020304" pitchFamily="18" charset="0"/>
                <a:ea typeface="Times New Roman" panose="02020603050405020304" pitchFamily="18" charset="0"/>
              </a:rPr>
              <a:t>осовую</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ь </a:t>
            </a:r>
            <a:r>
              <a:rPr lang="ru-RU" sz="2400" dirty="0" err="1">
                <a:solidFill>
                  <a:schemeClr val="tx1"/>
                </a:solidFill>
                <a:effectLst/>
                <a:latin typeface="Times New Roman" panose="02020603050405020304" pitchFamily="18" charset="0"/>
                <a:ea typeface="Times New Roman" panose="02020603050405020304" pitchFamily="18" charset="0"/>
              </a:rPr>
              <a:t>під</a:t>
            </a:r>
            <a:r>
              <a:rPr lang="ru-RU" sz="2400" dirty="0">
                <a:solidFill>
                  <a:schemeClr val="tx1"/>
                </a:solidFill>
                <a:effectLst/>
                <a:latin typeface="Times New Roman" panose="02020603050405020304" pitchFamily="18" charset="0"/>
                <a:ea typeface="Times New Roman" panose="02020603050405020304" pitchFamily="18" charset="0"/>
              </a:rPr>
              <a:t> час </a:t>
            </a:r>
            <a:r>
              <a:rPr lang="ru-RU" sz="2400" dirty="0" err="1">
                <a:solidFill>
                  <a:schemeClr val="tx1"/>
                </a:solidFill>
                <a:effectLst/>
                <a:latin typeface="Times New Roman" panose="02020603050405020304" pitchFamily="18" charset="0"/>
                <a:ea typeface="Times New Roman" panose="02020603050405020304" pitchFamily="18" charset="0"/>
              </a:rPr>
              <a:t>оцінювання</a:t>
            </a:r>
            <a:r>
              <a:rPr lang="ru-RU" sz="2400" dirty="0">
                <a:solidFill>
                  <a:schemeClr val="tx1"/>
                </a:solidFill>
                <a:effectLst/>
                <a:latin typeface="Times New Roman" panose="02020603050405020304" pitchFamily="18" charset="0"/>
                <a:ea typeface="Times New Roman" panose="02020603050405020304" pitchFamily="18" charset="0"/>
              </a:rPr>
              <a:t> у</a:t>
            </a:r>
            <a:r>
              <a:rPr lang="uk-UA" sz="2400" dirty="0">
                <a:solidFill>
                  <a:schemeClr val="tx1"/>
                </a:solidFill>
                <a:effectLst/>
                <a:latin typeface="Times New Roman" panose="02020603050405020304" pitchFamily="18" charset="0"/>
                <a:ea typeface="Times New Roman" panose="02020603050405020304" pitchFamily="18" charset="0"/>
              </a:rPr>
              <a:t>м</a:t>
            </a:r>
            <a:r>
              <a:rPr lang="ru-RU" sz="2400" dirty="0" err="1">
                <a:solidFill>
                  <a:schemeClr val="tx1"/>
                </a:solidFill>
                <a:effectLst/>
                <a:latin typeface="Times New Roman" panose="02020603050405020304" pitchFamily="18" charset="0"/>
                <a:ea typeface="Times New Roman" panose="02020603050405020304" pitchFamily="18" charset="0"/>
              </a:rPr>
              <a:t>ов</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праці</a:t>
            </a:r>
            <a:r>
              <a:rPr lang="ru-RU" sz="2400" dirty="0">
                <a:solidFill>
                  <a:schemeClr val="tx1"/>
                </a:solidFill>
                <a:effectLst/>
                <a:latin typeface="Times New Roman" panose="02020603050405020304" pitchFamily="18" charset="0"/>
                <a:ea typeface="Times New Roman" panose="02020603050405020304" pitchFamily="18" charset="0"/>
              </a:rPr>
              <a:t> у </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a:solidFill>
                  <a:schemeClr val="tx1"/>
                </a:solidFill>
                <a:effectLst/>
                <a:latin typeface="Times New Roman" panose="02020603050405020304" pitchFamily="18" charset="0"/>
                <a:ea typeface="Times New Roman" panose="02020603050405020304" pitchFamily="18" charset="0"/>
              </a:rPr>
              <a:t>а</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err="1">
                <a:solidFill>
                  <a:schemeClr val="tx1"/>
                </a:solidFill>
                <a:effectLst/>
                <a:latin typeface="Times New Roman" panose="02020603050405020304" pitchFamily="18" charset="0"/>
                <a:ea typeface="Times New Roman" panose="02020603050405020304" pitchFamily="18" charset="0"/>
              </a:rPr>
              <a:t>руднених</a:t>
            </a:r>
            <a:r>
              <a:rPr lang="ru-RU" sz="2400" dirty="0">
                <a:solidFill>
                  <a:schemeClr val="tx1"/>
                </a:solidFill>
                <a:effectLst/>
                <a:latin typeface="Times New Roman" panose="02020603050405020304" pitchFamily="18" charset="0"/>
                <a:ea typeface="Times New Roman" panose="02020603050405020304" pitchFamily="18" charset="0"/>
              </a:rPr>
              <a:t> при</a:t>
            </a:r>
            <a:r>
              <a:rPr lang="uk-UA" sz="2400" dirty="0">
                <a:solidFill>
                  <a:schemeClr val="tx1"/>
                </a:solidFill>
                <a:effectLst/>
                <a:latin typeface="Times New Roman" panose="02020603050405020304" pitchFamily="18" charset="0"/>
                <a:ea typeface="Times New Roman" panose="02020603050405020304" pitchFamily="18" charset="0"/>
              </a:rPr>
              <a:t>м</a:t>
            </a:r>
            <a:r>
              <a:rPr lang="ru-RU" sz="2400" dirty="0" err="1">
                <a:solidFill>
                  <a:schemeClr val="tx1"/>
                </a:solidFill>
                <a:effectLst/>
                <a:latin typeface="Times New Roman" panose="02020603050405020304" pitchFamily="18" charset="0"/>
                <a:ea typeface="Times New Roman" panose="02020603050405020304" pitchFamily="18" charset="0"/>
              </a:rPr>
              <a:t>іщеннях</a:t>
            </a:r>
            <a:r>
              <a:rPr lang="ru-RU" sz="2400" dirty="0">
                <a:solidFill>
                  <a:schemeClr val="tx1"/>
                </a:solidFill>
                <a:effectLst/>
                <a:latin typeface="Times New Roman" panose="02020603050405020304" pitchFamily="18" charset="0"/>
                <a:ea typeface="Times New Roman" panose="02020603050405020304" pitchFamily="18" charset="0"/>
              </a:rPr>
              <a:t>. </a:t>
            </a:r>
          </a:p>
          <a:p>
            <a:pPr marL="66675" indent="565150" algn="just">
              <a:lnSpc>
                <a:spcPct val="112000"/>
              </a:lnSpc>
              <a:spcBef>
                <a:spcPts val="160"/>
              </a:spcBef>
              <a:spcAft>
                <a:spcPts val="0"/>
              </a:spcAft>
              <a:buNone/>
            </a:pPr>
            <a:r>
              <a:rPr lang="uk-UA" sz="2400" b="1" i="1" dirty="0" err="1">
                <a:solidFill>
                  <a:schemeClr val="tx2"/>
                </a:solidFill>
                <a:effectLst/>
                <a:latin typeface="Times New Roman" panose="02020603050405020304" pitchFamily="18" charset="0"/>
                <a:ea typeface="Times New Roman" panose="02020603050405020304" pitchFamily="18" charset="0"/>
              </a:rPr>
              <a:t>Середньoдoбoвa</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грaничнo</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дonycmимa</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b="1" i="1" dirty="0" err="1">
                <a:solidFill>
                  <a:schemeClr val="tx2"/>
                </a:solidFill>
                <a:effectLst/>
                <a:latin typeface="Times New Roman" panose="02020603050405020304" pitchFamily="18" charset="0"/>
                <a:ea typeface="Times New Roman" panose="02020603050405020304" pitchFamily="18" charset="0"/>
              </a:rPr>
              <a:t>пoнценmрaція</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b="1" dirty="0" err="1">
                <a:solidFill>
                  <a:schemeClr val="tx2"/>
                </a:solidFill>
                <a:effectLst/>
                <a:latin typeface="Times New Roman" panose="02020603050405020304" pitchFamily="18" charset="0"/>
                <a:ea typeface="Times New Roman" panose="02020603050405020304" pitchFamily="18" charset="0"/>
              </a:rPr>
              <a:t>ГДКс.д</a:t>
            </a:r>
            <a:r>
              <a:rPr lang="uk-UA" sz="2400" b="1" dirty="0">
                <a:solidFill>
                  <a:schemeClr val="tx2"/>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 це середньоарифметичне значення разових концентрацій у пробах атмосферного повітря впродовж 24 годин безперервно або з рівними інтервалами між відборами. Середньодобову ГДК (</a:t>
            </a:r>
            <a:r>
              <a:rPr lang="uk-UA" sz="2400" dirty="0" err="1">
                <a:solidFill>
                  <a:schemeClr val="tx1"/>
                </a:solidFill>
                <a:effectLst/>
                <a:latin typeface="Times New Roman" panose="02020603050405020304" pitchFamily="18" charset="0"/>
                <a:ea typeface="Times New Roman" panose="02020603050405020304" pitchFamily="18" charset="0"/>
              </a:rPr>
              <a:t>ГДКс.д</a:t>
            </a:r>
            <a:r>
              <a:rPr lang="uk-UA" sz="2400" dirty="0">
                <a:solidFill>
                  <a:schemeClr val="tx1"/>
                </a:solidFill>
                <a:effectLst/>
                <a:latin typeface="Times New Roman" panose="02020603050405020304" pitchFamily="18" charset="0"/>
                <a:ea typeface="Times New Roman" panose="02020603050405020304" pitchFamily="18" charset="0"/>
              </a:rPr>
              <a:t>.) встановлюють для запобігання негативному впливу на людський організм протягом цілодобового використання повітря. </a:t>
            </a:r>
            <a:r>
              <a:rPr lang="uk-UA" sz="2400" dirty="0" err="1">
                <a:solidFill>
                  <a:schemeClr val="tx1"/>
                </a:solidFill>
                <a:effectLst/>
                <a:latin typeface="Times New Roman" panose="02020603050405020304" pitchFamily="18" charset="0"/>
                <a:ea typeface="Times New Roman" panose="02020603050405020304" pitchFamily="18" charset="0"/>
              </a:rPr>
              <a:t>ГДКс.д</a:t>
            </a:r>
            <a:r>
              <a:rPr lang="uk-UA" sz="2400" dirty="0">
                <a:solidFill>
                  <a:schemeClr val="tx1"/>
                </a:solidFill>
                <a:effectLst/>
                <a:latin typeface="Times New Roman" panose="02020603050405020304" pitchFamily="18" charset="0"/>
                <a:ea typeface="Times New Roman" panose="02020603050405020304" pitchFamily="18" charset="0"/>
              </a:rPr>
              <a:t>. – це характеристика небезпечності шкідливої речовини, встановлена для попередження </a:t>
            </a:r>
            <a:r>
              <a:rPr lang="uk-UA" sz="2400" dirty="0" err="1">
                <a:solidFill>
                  <a:schemeClr val="tx1"/>
                </a:solidFill>
                <a:effectLst/>
                <a:latin typeface="Times New Roman" panose="02020603050405020304" pitchFamily="18" charset="0"/>
                <a:ea typeface="Times New Roman" panose="02020603050405020304" pitchFamily="18" charset="0"/>
              </a:rPr>
              <a:t>загальнотоксичного</a:t>
            </a:r>
            <a:r>
              <a:rPr lang="uk-UA" sz="2400" dirty="0">
                <a:solidFill>
                  <a:schemeClr val="tx1"/>
                </a:solidFill>
                <a:effectLst/>
                <a:latin typeface="Times New Roman" panose="02020603050405020304" pitchFamily="18" charset="0"/>
                <a:ea typeface="Times New Roman" panose="02020603050405020304" pitchFamily="18" charset="0"/>
              </a:rPr>
              <a:t>, канцерогенного, мутагенного та інших впливів речовин на організм людини. Речовини, які оцінюють за цим нормативом, здатні тимчасово або постійно накопичуватися в організмі людини.</a:t>
            </a:r>
            <a:endParaRPr lang="uk-UA" sz="2800" dirty="0">
              <a:solidFill>
                <a:schemeClr val="tx1"/>
              </a:solidFill>
            </a:endParaRPr>
          </a:p>
        </p:txBody>
      </p:sp>
      <p:sp>
        <p:nvSpPr>
          <p:cNvPr id="4" name="Місце для номера слайда 3">
            <a:extLst>
              <a:ext uri="{FF2B5EF4-FFF2-40B4-BE49-F238E27FC236}">
                <a16:creationId xmlns:a16="http://schemas.microsoft.com/office/drawing/2014/main" id="{48DE51B8-475C-C59A-5EE0-F728C4514BAF}"/>
              </a:ext>
            </a:extLst>
          </p:cNvPr>
          <p:cNvSpPr>
            <a:spLocks noGrp="1"/>
          </p:cNvSpPr>
          <p:nvPr>
            <p:ph type="sldNum" sz="quarter" idx="12"/>
          </p:nvPr>
        </p:nvSpPr>
        <p:spPr/>
        <p:txBody>
          <a:bodyPr/>
          <a:lstStyle/>
          <a:p>
            <a:fld id="{D07DC24B-8650-405F-98BC-E78A8ACB2E7F}" type="slidenum">
              <a:rPr lang="uk-UA" smtClean="0"/>
              <a:pPr/>
              <a:t>23</a:t>
            </a:fld>
            <a:endParaRPr lang="uk-UA"/>
          </a:p>
        </p:txBody>
      </p:sp>
    </p:spTree>
    <p:extLst>
      <p:ext uri="{BB962C8B-B14F-4D97-AF65-F5344CB8AC3E}">
        <p14:creationId xmlns:p14="http://schemas.microsoft.com/office/powerpoint/2010/main" val="3108133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600" y="451491"/>
            <a:ext cx="10711543" cy="5693866"/>
          </a:xfrm>
          <a:prstGeom prst="rect">
            <a:avLst/>
          </a:prstGeom>
        </p:spPr>
        <p:txBody>
          <a:bodyPr wrap="square">
            <a:spAutoFit/>
          </a:bodyPr>
          <a:lstStyle/>
          <a:p>
            <a:pPr lvl="0" indent="449263" algn="just" eaLnBrk="0" fontAlgn="base" hangingPunct="0">
              <a:spcBef>
                <a:spcPct val="0"/>
              </a:spcBef>
              <a:spcAft>
                <a:spcPct val="0"/>
              </a:spcAft>
            </a:pPr>
            <a:r>
              <a:rPr lang="uk-UA" altLang="uk-UA" sz="2800" b="1" i="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ГДК шкідливих речовин у повітрі робочої зони </a:t>
            </a:r>
            <a:r>
              <a:rPr lang="uk-UA" altLang="uk-UA" sz="2800" b="1" i="1" dirty="0" err="1">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ГДК</a:t>
            </a:r>
            <a:r>
              <a:rPr lang="uk-UA" altLang="uk-UA" sz="2800" b="1" i="1" baseline="-30000" dirty="0" err="1">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рз</a:t>
            </a:r>
            <a:r>
              <a:rPr lang="uk-UA" altLang="uk-UA" sz="2800" b="1" i="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 </a:t>
            </a:r>
            <a:r>
              <a:rPr lang="uk-UA" altLang="uk-UA" sz="2800" dirty="0">
                <a:latin typeface="Times New Roman" panose="02020603050405020304" pitchFamily="18" charset="0"/>
                <a:ea typeface="Times New Roman" panose="02020603050405020304" pitchFamily="18" charset="0"/>
                <a:cs typeface="Times New Roman" panose="02020603050405020304" pitchFamily="18" charset="0"/>
              </a:rPr>
              <a:t>концентрації, які при щоденній (крім вихідних днів) роботі протягом 8 годин або іншої тривалості, але не більше 41 години на тиждень, протягом усього робочого стажу не можуть викликати захворювань або відхилень здоров’я людини, що виявляються сучасними методами досліджень, або несприятливих наслідків у нащадків. </a:t>
            </a:r>
            <a:endParaRPr lang="uk-UA" altLang="uk-UA" sz="2800" dirty="0">
              <a:latin typeface="Times New Roman" panose="02020603050405020304" pitchFamily="18" charset="0"/>
              <a:cs typeface="Times New Roman" panose="02020603050405020304" pitchFamily="18" charset="0"/>
            </a:endParaRPr>
          </a:p>
          <a:p>
            <a:pPr lvl="0" indent="449263" algn="just" eaLnBrk="0" fontAlgn="base" hangingPunct="0">
              <a:spcBef>
                <a:spcPct val="0"/>
              </a:spcBef>
              <a:spcAft>
                <a:spcPct val="0"/>
              </a:spcAft>
            </a:pPr>
            <a:r>
              <a:rPr lang="uk-UA" altLang="uk-UA" sz="2800" b="1" dirty="0">
                <a:latin typeface="Times New Roman" panose="02020603050405020304" pitchFamily="18" charset="0"/>
                <a:ea typeface="Times New Roman" panose="02020603050405020304" pitchFamily="18" charset="0"/>
                <a:cs typeface="Times New Roman" panose="02020603050405020304" pitchFamily="18" charset="0"/>
              </a:rPr>
              <a:t>Робоча зона </a:t>
            </a:r>
            <a:r>
              <a:rPr lang="uk-UA" altLang="uk-UA"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uk-UA" altLang="uk-UA" sz="2800" dirty="0">
                <a:latin typeface="Times New Roman" panose="02020603050405020304" pitchFamily="18" charset="0"/>
                <a:ea typeface="Times New Roman" panose="02020603050405020304" pitchFamily="18" charset="0"/>
                <a:cs typeface="Times New Roman" panose="02020603050405020304" pitchFamily="18" charset="0"/>
              </a:rPr>
              <a:t>простір висотою 2 м над рівнем підлоги або площадки, де розміщені місця постійного перебування робітників.</a:t>
            </a:r>
          </a:p>
          <a:p>
            <a:pPr indent="449263" algn="just" eaLnBrk="0" fontAlgn="base" hangingPunct="0">
              <a:spcBef>
                <a:spcPct val="0"/>
              </a:spcBef>
              <a:spcAft>
                <a:spcPct val="0"/>
              </a:spcAft>
            </a:pPr>
            <a:endParaRPr lang="uk-UA" sz="2800" dirty="0">
              <a:solidFill>
                <a:schemeClr val="accent1">
                  <a:lumMod val="75000"/>
                </a:schemeClr>
              </a:solidFill>
              <a:effectLst/>
              <a:latin typeface="Times New Roman" panose="02020603050405020304" pitchFamily="18" charset="0"/>
              <a:ea typeface="Times New Roman" panose="02020603050405020304" pitchFamily="18" charset="0"/>
            </a:endParaRPr>
          </a:p>
          <a:p>
            <a:pPr indent="449263" algn="just" eaLnBrk="0" fontAlgn="base" hangingPunct="0">
              <a:spcBef>
                <a:spcPct val="0"/>
              </a:spcBef>
              <a:spcAft>
                <a:spcPct val="0"/>
              </a:spcAft>
            </a:pPr>
            <a:r>
              <a:rPr lang="uk-UA" sz="2800" dirty="0">
                <a:solidFill>
                  <a:schemeClr val="accent1">
                    <a:lumMod val="75000"/>
                  </a:schemeClr>
                </a:solidFill>
                <a:effectLst/>
                <a:latin typeface="Times New Roman" panose="02020603050405020304" pitchFamily="18" charset="0"/>
                <a:ea typeface="Times New Roman" panose="02020603050405020304" pitchFamily="18" charset="0"/>
              </a:rPr>
              <a:t>Якщо атмосфера забруднена речовинами, для яких ГДК не визначено, МOЗ встановлює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орієнтовно безпечні рівні впливу (OБРВ),</a:t>
            </a:r>
            <a:r>
              <a:rPr lang="uk-UA" sz="2800" dirty="0">
                <a:solidFill>
                  <a:schemeClr val="accent1">
                    <a:lumMod val="75000"/>
                  </a:schemeClr>
                </a:solidFill>
                <a:effectLst/>
                <a:latin typeface="Times New Roman" panose="02020603050405020304" pitchFamily="18" charset="0"/>
                <a:ea typeface="Times New Roman" panose="02020603050405020304" pitchFamily="18" charset="0"/>
              </a:rPr>
              <a:t> які найчастіше визначають розрахунковим шляхом.</a:t>
            </a:r>
          </a:p>
          <a:p>
            <a:pPr lvl="0" indent="449263" algn="just" eaLnBrk="0" fontAlgn="base" hangingPunct="0">
              <a:spcBef>
                <a:spcPct val="0"/>
              </a:spcBef>
              <a:spcAft>
                <a:spcPct val="0"/>
              </a:spcAft>
            </a:pPr>
            <a:endParaRPr lang="uk-UA"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Місце для номера слайда 2">
            <a:extLst>
              <a:ext uri="{FF2B5EF4-FFF2-40B4-BE49-F238E27FC236}">
                <a16:creationId xmlns:a16="http://schemas.microsoft.com/office/drawing/2014/main" id="{B6AA3CDB-F02F-423C-32F0-BA79E4ED4BF9}"/>
              </a:ext>
            </a:extLst>
          </p:cNvPr>
          <p:cNvSpPr>
            <a:spLocks noGrp="1"/>
          </p:cNvSpPr>
          <p:nvPr>
            <p:ph type="sldNum" sz="quarter" idx="12"/>
          </p:nvPr>
        </p:nvSpPr>
        <p:spPr/>
        <p:txBody>
          <a:bodyPr/>
          <a:lstStyle/>
          <a:p>
            <a:fld id="{D07DC24B-8650-405F-98BC-E78A8ACB2E7F}" type="slidenum">
              <a:rPr lang="uk-UA" smtClean="0"/>
              <a:pPr/>
              <a:t>24</a:t>
            </a:fld>
            <a:endParaRPr lang="uk-UA"/>
          </a:p>
        </p:txBody>
      </p:sp>
    </p:spTree>
    <p:extLst>
      <p:ext uri="{BB962C8B-B14F-4D97-AF65-F5344CB8AC3E}">
        <p14:creationId xmlns:p14="http://schemas.microsoft.com/office/powerpoint/2010/main" val="3201355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1857" y="247710"/>
            <a:ext cx="10178144" cy="6124754"/>
          </a:xfrm>
          <a:prstGeom prst="rect">
            <a:avLst/>
          </a:prstGeom>
        </p:spPr>
        <p:txBody>
          <a:bodyPr wrap="square">
            <a:spAutoFit/>
          </a:bodyPr>
          <a:lstStyle/>
          <a:p>
            <a:pPr lvl="0" indent="536575" algn="just"/>
            <a:r>
              <a:rPr lang="uk-UA" altLang="uk-UA" sz="2800" dirty="0">
                <a:latin typeface="Times New Roman" panose="02020603050405020304" pitchFamily="18" charset="0"/>
                <a:ea typeface="Times New Roman" panose="02020603050405020304" pitchFamily="18" charset="0"/>
                <a:cs typeface="Times New Roman" panose="02020603050405020304" pitchFamily="18" charset="0"/>
              </a:rPr>
              <a:t>З метою обмеження забруднення атмосферного повітря для підприємств установлюється </a:t>
            </a:r>
            <a:r>
              <a:rPr lang="uk-UA" altLang="uk-UA" sz="2800" b="1"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ГДВ (гранично допустимий викид)</a:t>
            </a:r>
            <a:r>
              <a:rPr lang="uk-UA" altLang="uk-UA" sz="2800" dirty="0">
                <a:latin typeface="Times New Roman" panose="02020603050405020304" pitchFamily="18" charset="0"/>
                <a:ea typeface="Times New Roman" panose="02020603050405020304" pitchFamily="18" charset="0"/>
                <a:cs typeface="Times New Roman" panose="02020603050405020304" pitchFamily="18" charset="0"/>
              </a:rPr>
              <a:t> - максимальний викид забруднюючих речовин для конкретного джерела, який встановлюється за умови, що викиди від даного джерела і всієї сукупності джерел викидів даної території (міста, іншого населеного пункту)  з урахуванням їх розсіювання і перетворення в атмосфері, а також перспектив розвитку регіону, не створять у приземному шарі атмосфери концентрацій забруднень, що перевищують нормативи ГДК</a:t>
            </a:r>
            <a:r>
              <a:rPr lang="uk-UA" altLang="uk-UA" sz="2800" baseline="-30000" dirty="0">
                <a:latin typeface="Times New Roman" panose="02020603050405020304" pitchFamily="18" charset="0"/>
                <a:ea typeface="Times New Roman" panose="02020603050405020304" pitchFamily="18" charset="0"/>
                <a:cs typeface="Times New Roman" panose="02020603050405020304" pitchFamily="18" charset="0"/>
              </a:rPr>
              <a:t>МР</a:t>
            </a:r>
            <a:r>
              <a:rPr lang="uk-UA" altLang="uk-UA" sz="2800" dirty="0">
                <a:latin typeface="Times New Roman" panose="02020603050405020304" pitchFamily="18" charset="0"/>
                <a:ea typeface="Times New Roman" panose="02020603050405020304" pitchFamily="18" charset="0"/>
                <a:cs typeface="Times New Roman" panose="02020603050405020304" pitchFamily="18" charset="0"/>
              </a:rPr>
              <a:t>. Якщо по якийсь причині на деякому етапі неможливо виконати норматив ГДВ, то за узгодженням з Комітетом із природних ресурсів і охорони навколишнього середовища може бути встановлений тимчасово погоджений викид. Норматив ГДВ переглядається не рідше, ніж раз в 5 років.</a:t>
            </a:r>
            <a:r>
              <a:rPr lang="uk-UA" altLang="uk-UA" sz="2800" dirty="0">
                <a:latin typeface="Times New Roman" panose="02020603050405020304" pitchFamily="18" charset="0"/>
                <a:cs typeface="Times New Roman" panose="02020603050405020304" pitchFamily="18" charset="0"/>
              </a:rPr>
              <a:t> </a:t>
            </a:r>
            <a:endParaRPr lang="uk-UA" sz="2800" dirty="0">
              <a:latin typeface="Times New Roman" panose="02020603050405020304" pitchFamily="18" charset="0"/>
              <a:cs typeface="Times New Roman" panose="02020603050405020304" pitchFamily="18" charset="0"/>
            </a:endParaRPr>
          </a:p>
        </p:txBody>
      </p:sp>
      <p:sp>
        <p:nvSpPr>
          <p:cNvPr id="9" name="Rectangle 8"/>
          <p:cNvSpPr>
            <a:spLocks noChangeArrowheads="1"/>
          </p:cNvSpPr>
          <p:nvPr/>
        </p:nvSpPr>
        <p:spPr bwMode="auto">
          <a:xfrm>
            <a:off x="-33147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 name="Місце для номера слайда 2">
            <a:extLst>
              <a:ext uri="{FF2B5EF4-FFF2-40B4-BE49-F238E27FC236}">
                <a16:creationId xmlns:a16="http://schemas.microsoft.com/office/drawing/2014/main" id="{9888B67E-7DDA-6642-BDAF-57696160E3B4}"/>
              </a:ext>
            </a:extLst>
          </p:cNvPr>
          <p:cNvSpPr>
            <a:spLocks noGrp="1"/>
          </p:cNvSpPr>
          <p:nvPr>
            <p:ph type="sldNum" sz="quarter" idx="12"/>
          </p:nvPr>
        </p:nvSpPr>
        <p:spPr/>
        <p:txBody>
          <a:bodyPr/>
          <a:lstStyle/>
          <a:p>
            <a:fld id="{D07DC24B-8650-405F-98BC-E78A8ACB2E7F}" type="slidenum">
              <a:rPr lang="uk-UA" smtClean="0"/>
              <a:pPr/>
              <a:t>25</a:t>
            </a:fld>
            <a:endParaRPr lang="uk-UA"/>
          </a:p>
        </p:txBody>
      </p:sp>
    </p:spTree>
    <p:extLst>
      <p:ext uri="{BB962C8B-B14F-4D97-AF65-F5344CB8AC3E}">
        <p14:creationId xmlns:p14="http://schemas.microsoft.com/office/powerpoint/2010/main" val="1082184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34390" y="5516225"/>
            <a:ext cx="10641330" cy="707886"/>
          </a:xfrm>
          <a:prstGeom prst="rect">
            <a:avLst/>
          </a:prstGeom>
        </p:spPr>
        <p:txBody>
          <a:bodyPr wrap="square">
            <a:spAutoFit/>
          </a:bodyPr>
          <a:lstStyle/>
          <a:p>
            <a:pPr algn="ctr">
              <a:spcAft>
                <a:spcPts val="0"/>
              </a:spcAft>
            </a:pPr>
            <a:r>
              <a:rPr lang="uk-UA" sz="2000" i="1" dirty="0">
                <a:latin typeface="Times New Roman" panose="02020603050405020304" pitchFamily="18" charset="0"/>
                <a:ea typeface="Times New Roman" panose="02020603050405020304" pitchFamily="18" charset="0"/>
              </a:rPr>
              <a:t>Схема нормування домішок шкідливих речовин у повітрі з врахуванням їх переносу</a:t>
            </a:r>
          </a:p>
          <a:p>
            <a:pPr algn="ctr">
              <a:spcAft>
                <a:spcPts val="0"/>
              </a:spcAft>
            </a:pPr>
            <a:r>
              <a:rPr lang="uk-UA" sz="2000" i="1" dirty="0">
                <a:latin typeface="Times New Roman" panose="02020603050405020304" pitchFamily="18" charset="0"/>
                <a:ea typeface="Times New Roman" panose="02020603050405020304" pitchFamily="18" charset="0"/>
              </a:rPr>
              <a:t> й розсіювання в атмосфері</a:t>
            </a:r>
            <a:endParaRPr lang="uk-UA" sz="2000" i="1" dirty="0">
              <a:effectLst/>
              <a:latin typeface="Times New Roman" panose="02020603050405020304" pitchFamily="18" charset="0"/>
              <a:ea typeface="Times New Roman" panose="02020603050405020304" pitchFamily="18" charset="0"/>
            </a:endParaRPr>
          </a:p>
        </p:txBody>
      </p:sp>
      <p:sp>
        <p:nvSpPr>
          <p:cNvPr id="2" name="Місце для номера слайда 1">
            <a:extLst>
              <a:ext uri="{FF2B5EF4-FFF2-40B4-BE49-F238E27FC236}">
                <a16:creationId xmlns:a16="http://schemas.microsoft.com/office/drawing/2014/main" id="{0F1A5834-E077-B14C-82B6-294232CF142A}"/>
              </a:ext>
            </a:extLst>
          </p:cNvPr>
          <p:cNvSpPr>
            <a:spLocks noGrp="1"/>
          </p:cNvSpPr>
          <p:nvPr>
            <p:ph type="sldNum" sz="quarter" idx="12"/>
          </p:nvPr>
        </p:nvSpPr>
        <p:spPr/>
        <p:txBody>
          <a:bodyPr/>
          <a:lstStyle/>
          <a:p>
            <a:fld id="{D07DC24B-8650-405F-98BC-E78A8ACB2E7F}" type="slidenum">
              <a:rPr lang="uk-UA" smtClean="0"/>
              <a:pPr/>
              <a:t>26</a:t>
            </a:fld>
            <a:endParaRPr lang="uk-UA"/>
          </a:p>
        </p:txBody>
      </p:sp>
      <p:pic>
        <p:nvPicPr>
          <p:cNvPr id="1027" name="Picture 3" descr="ХНУ - Лабораторна робота">
            <a:extLst>
              <a:ext uri="{FF2B5EF4-FFF2-40B4-BE49-F238E27FC236}">
                <a16:creationId xmlns:a16="http://schemas.microsoft.com/office/drawing/2014/main" id="{5DC0B2A7-68C9-2A13-C10C-64CDD0B55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9803" y="549048"/>
            <a:ext cx="8226665" cy="4815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2790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3B7366FD-750C-F196-8D5A-9B1F9396691A}"/>
              </a:ext>
            </a:extLst>
          </p:cNvPr>
          <p:cNvSpPr>
            <a:spLocks noGrp="1"/>
          </p:cNvSpPr>
          <p:nvPr>
            <p:ph type="title"/>
          </p:nvPr>
        </p:nvSpPr>
        <p:spPr>
          <a:xfrm>
            <a:off x="914399" y="382385"/>
            <a:ext cx="10994571" cy="717072"/>
          </a:xfrm>
        </p:spPr>
        <p:txBody>
          <a:bodyPr>
            <a:noAutofit/>
          </a:bodyPr>
          <a:lstStyle/>
          <a:p>
            <a:pPr algn="ctr"/>
            <a:r>
              <a:rPr lang="uk-UA" altLang="uk-UA" sz="3200" b="1"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3. Санітарно-захисна зона підприємства</a:t>
            </a:r>
            <a:endParaRPr lang="uk-UA" sz="2800" dirty="0">
              <a:solidFill>
                <a:schemeClr val="accent1">
                  <a:lumMod val="75000"/>
                </a:schemeClr>
              </a:solidFill>
            </a:endParaRPr>
          </a:p>
        </p:txBody>
      </p:sp>
      <p:sp>
        <p:nvSpPr>
          <p:cNvPr id="5" name="Місце для вмісту 4">
            <a:extLst>
              <a:ext uri="{FF2B5EF4-FFF2-40B4-BE49-F238E27FC236}">
                <a16:creationId xmlns:a16="http://schemas.microsoft.com/office/drawing/2014/main" id="{3F1AC5DB-7D3C-731A-D0A3-962B44DD1C86}"/>
              </a:ext>
            </a:extLst>
          </p:cNvPr>
          <p:cNvSpPr>
            <a:spLocks noGrp="1"/>
          </p:cNvSpPr>
          <p:nvPr>
            <p:ph idx="1"/>
          </p:nvPr>
        </p:nvSpPr>
        <p:spPr>
          <a:xfrm>
            <a:off x="914399" y="957943"/>
            <a:ext cx="10853058" cy="5763532"/>
          </a:xfrm>
        </p:spPr>
        <p:txBody>
          <a:bodyPr>
            <a:normAutofit fontScale="92500"/>
          </a:bodyPr>
          <a:lstStyle/>
          <a:p>
            <a:pPr marL="0" indent="0" algn="ctr">
              <a:buNone/>
            </a:pPr>
            <a:r>
              <a:rPr lang="uk-UA" sz="2400" b="1" spc="-60"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Санiтарнi</a:t>
            </a:r>
            <a:r>
              <a:rPr lang="uk-UA" sz="2400" b="1" spc="-25"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60"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вимoги</a:t>
            </a:r>
            <a:r>
              <a:rPr lang="uk-UA" sz="2400" b="1" spc="-20"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60"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дo</a:t>
            </a:r>
            <a:r>
              <a:rPr lang="uk-UA" sz="2400" b="1" spc="-20"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60"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oхoрoни</a:t>
            </a:r>
            <a:r>
              <a:rPr lang="uk-UA" sz="2400" b="1" spc="-20"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60"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атмoсфернoгo</a:t>
            </a:r>
            <a:r>
              <a:rPr lang="uk-UA" sz="2400" b="1" spc="-60"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пoвiтря</a:t>
            </a:r>
            <a:r>
              <a:rPr lang="uk-UA" sz="2400" b="1"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пoселень</a:t>
            </a:r>
            <a:r>
              <a:rPr lang="uk-UA" sz="2400" b="1"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при </a:t>
            </a:r>
            <a:r>
              <a:rPr lang="uk-UA" sz="2400" b="1"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експлатацiї</a:t>
            </a:r>
            <a:r>
              <a:rPr lang="uk-UA" sz="2400" b="1"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oб’єктiв</a:t>
            </a:r>
            <a:r>
              <a:rPr lang="uk-UA" sz="2400" b="1"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40"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щo</a:t>
            </a:r>
            <a:r>
              <a:rPr lang="uk-UA" sz="2400" b="1" spc="-45"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40"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є джерелами </a:t>
            </a:r>
            <a:r>
              <a:rPr lang="uk-UA" sz="2400" b="1" spc="-40"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забрyднення</a:t>
            </a:r>
            <a:r>
              <a:rPr lang="uk-UA" sz="2400" b="1" spc="-40"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40" dirty="0" err="1">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атмoсфери</a:t>
            </a:r>
            <a:endParaRPr lang="uk-UA" sz="2400" b="1" spc="-40"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12000"/>
              </a:lnSpc>
              <a:spcBef>
                <a:spcPts val="1020"/>
              </a:spcBef>
              <a:buNone/>
            </a:pPr>
            <a:r>
              <a:rPr lang="uk-UA" sz="2400" dirty="0">
                <a:solidFill>
                  <a:schemeClr val="tx1"/>
                </a:solidFill>
                <a:effectLst/>
                <a:latin typeface="Times New Roman" panose="02020603050405020304" pitchFamily="18" charset="0"/>
                <a:ea typeface="Times New Roman" panose="02020603050405020304" pitchFamily="18" charset="0"/>
              </a:rPr>
              <a:t>Керівники</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(власники)</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об’єктів,</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експлуатація</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яких</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пов’язана</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 викидами забруднюючих речовин в атмосферу, зобов’язані:</a:t>
            </a:r>
          </a:p>
          <a:p>
            <a:pPr algn="just">
              <a:lnSpc>
                <a:spcPct val="112000"/>
              </a:lnSpc>
              <a:buSzPts val="1050"/>
              <a:tabLst>
                <a:tab pos="525145" algn="l"/>
              </a:tabLst>
            </a:pP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здійснювати</a:t>
            </a:r>
            <a:r>
              <a:rPr lang="uk-UA" sz="24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a:t>
            </a:r>
            <a:r>
              <a:rPr lang="uk-UA" sz="24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встановленому</a:t>
            </a:r>
            <a:r>
              <a:rPr lang="uk-UA" sz="24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порядку</a:t>
            </a:r>
            <a:r>
              <a:rPr lang="uk-UA" sz="24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постійний</a:t>
            </a:r>
            <a:r>
              <a:rPr lang="uk-UA" sz="24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облік</a:t>
            </a:r>
            <a:r>
              <a:rPr lang="uk-UA" sz="24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a:t>
            </a:r>
            <a:r>
              <a:rPr lang="uk-UA" sz="24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контроль за</a:t>
            </a:r>
            <a:r>
              <a:rPr lang="uk-UA"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якісним</a:t>
            </a:r>
            <a:r>
              <a:rPr lang="uk-UA"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a:t>
            </a:r>
            <a:r>
              <a:rPr lang="uk-UA"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кількісним</a:t>
            </a:r>
            <a:r>
              <a:rPr lang="uk-UA"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складом</a:t>
            </a:r>
            <a:r>
              <a:rPr lang="uk-UA"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забруднюючих</a:t>
            </a:r>
            <a:r>
              <a:rPr lang="uk-UA"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речовин</a:t>
            </a:r>
            <a:r>
              <a:rPr lang="uk-UA"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uk-UA"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викидів в атмосферне повітря та додержанням нормативів ГДВ, визначених проектною документацією;</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algn="just">
              <a:lnSpc>
                <a:spcPct val="112000"/>
              </a:lnSpc>
              <a:spcBef>
                <a:spcPts val="160"/>
              </a:spcBef>
              <a:buSzPts val="1050"/>
              <a:tabLst>
                <a:tab pos="524510" algn="l"/>
              </a:tabLst>
            </a:pP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печува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a:t>
            </a:r>
            <a:r>
              <a:rPr lang="ru-RU" sz="24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виконання</a:t>
            </a:r>
            <a:r>
              <a:rPr lang="ru-RU" sz="24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власними</a:t>
            </a:r>
            <a:r>
              <a:rPr lang="ru-RU" sz="24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силами</a:t>
            </a:r>
            <a:r>
              <a:rPr lang="ru-RU" sz="24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(силами</a:t>
            </a:r>
            <a:r>
              <a:rPr lang="ru-RU" sz="2400" spc="1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відомства</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контролю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 станом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руднення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атмосферного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повітря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селите</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них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територій</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оні</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впливу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єкта</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гідно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діючими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стандартами та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керівними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документами;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перелік</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руднюючих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речовин</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періодичність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точки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ору про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повітря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нео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хідно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годжувати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місцевими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органами державного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санітарного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нагляду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виконання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ла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ораторних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досліджень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силами ла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ораторій</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не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атестованих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органами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держстандарту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країни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MOЗ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України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вс</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ановленому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порядку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оронено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0" indent="0" algn="ctr">
              <a:buNone/>
            </a:pP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uk-UA" dirty="0"/>
          </a:p>
        </p:txBody>
      </p:sp>
      <p:sp>
        <p:nvSpPr>
          <p:cNvPr id="2" name="Місце для номера слайда 1">
            <a:extLst>
              <a:ext uri="{FF2B5EF4-FFF2-40B4-BE49-F238E27FC236}">
                <a16:creationId xmlns:a16="http://schemas.microsoft.com/office/drawing/2014/main" id="{299D4F4C-38C4-6D7E-6976-6D75644FA39A}"/>
              </a:ext>
            </a:extLst>
          </p:cNvPr>
          <p:cNvSpPr>
            <a:spLocks noGrp="1"/>
          </p:cNvSpPr>
          <p:nvPr>
            <p:ph type="sldNum" sz="quarter" idx="12"/>
          </p:nvPr>
        </p:nvSpPr>
        <p:spPr/>
        <p:txBody>
          <a:bodyPr/>
          <a:lstStyle/>
          <a:p>
            <a:fld id="{D07DC24B-8650-405F-98BC-E78A8ACB2E7F}" type="slidenum">
              <a:rPr lang="uk-UA" smtClean="0"/>
              <a:pPr/>
              <a:t>27</a:t>
            </a:fld>
            <a:endParaRPr lang="uk-UA"/>
          </a:p>
        </p:txBody>
      </p:sp>
    </p:spTree>
    <p:extLst>
      <p:ext uri="{BB962C8B-B14F-4D97-AF65-F5344CB8AC3E}">
        <p14:creationId xmlns:p14="http://schemas.microsoft.com/office/powerpoint/2010/main" val="21075633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a:extLst>
              <a:ext uri="{FF2B5EF4-FFF2-40B4-BE49-F238E27FC236}">
                <a16:creationId xmlns:a16="http://schemas.microsoft.com/office/drawing/2014/main" id="{BE7638A6-E46E-522D-37B0-F0515EA81690}"/>
              </a:ext>
            </a:extLst>
          </p:cNvPr>
          <p:cNvSpPr>
            <a:spLocks noGrp="1"/>
          </p:cNvSpPr>
          <p:nvPr>
            <p:ph idx="1"/>
          </p:nvPr>
        </p:nvSpPr>
        <p:spPr>
          <a:xfrm>
            <a:off x="968829" y="381001"/>
            <a:ext cx="10776857" cy="6340474"/>
          </a:xfrm>
        </p:spPr>
        <p:txBody>
          <a:bodyPr>
            <a:noAutofit/>
          </a:bodyPr>
          <a:lstStyle/>
          <a:p>
            <a:pPr algn="just" defTabSz="919163"/>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систематично</a:t>
            </a:r>
            <a:r>
              <a:rPr lang="ru-RU" sz="2200" spc="13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передавати</a:t>
            </a:r>
            <a:r>
              <a:rPr lang="ru-RU" sz="22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відомості</a:t>
            </a:r>
            <a:r>
              <a:rPr lang="ru-RU" sz="22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щодо</a:t>
            </a:r>
            <a:r>
              <a:rPr lang="ru-RU" sz="22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характеру,</a:t>
            </a:r>
            <a:r>
              <a:rPr lang="ru-RU" sz="22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сягів</a:t>
            </a:r>
            <a:r>
              <a:rPr lang="ru-RU" sz="22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в атмосферу та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виявлених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концентрацій</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руднюючих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речовин</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оні</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впливу</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о6’єкта до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відповідних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органів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порядку,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встановленому</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єдиною</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системою державного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моніторингу</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навколишнього</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природного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середовища</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p>
          <a:p>
            <a:pPr algn="just" defTabSz="919163"/>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щорічно</a:t>
            </a:r>
            <a:r>
              <a:rPr lang="ru-RU" sz="2200" spc="24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ро</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ро</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ля</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a:t>
            </a:r>
            <a:r>
              <a:rPr lang="ru-RU" sz="2200" spc="25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та</a:t>
            </a:r>
            <a:r>
              <a:rPr lang="ru-RU" sz="2200" spc="25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годжувати</a:t>
            </a:r>
            <a:r>
              <a:rPr lang="ru-RU" sz="2200" spc="25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200" spc="25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органами</a:t>
            </a:r>
            <a:r>
              <a:rPr lang="ru-RU" sz="2200" spc="25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державного</a:t>
            </a:r>
            <a:r>
              <a:rPr lang="ru-RU" sz="2200" spc="25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тарного</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нагляду</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плани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органі</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аційно-технічних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інших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аходів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спрямованих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на подальше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ниження</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повітря</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руднюючих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речовин</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печення</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ійної</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ефективної</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роботи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і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підтримання</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справному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стані</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споруд</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устаткування</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й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апаратури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для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очищення</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вловлювання</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а6о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нешкодження</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руднюючих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речовин</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контролю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їхньою</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ро6отою;</a:t>
            </a:r>
            <a:endParaRPr lang="uk-UA" sz="2200" dirty="0">
              <a:solidFill>
                <a:schemeClr val="tx1"/>
              </a:solidFill>
              <a:latin typeface="Calibri" panose="020F0502020204030204" pitchFamily="34" charset="0"/>
              <a:ea typeface="Symbol" panose="05050102010706020507" pitchFamily="18" charset="2"/>
              <a:cs typeface="Symbol" panose="05050102010706020507" pitchFamily="18" charset="2"/>
            </a:endParaRPr>
          </a:p>
          <a:p>
            <a:pPr algn="just" defTabSz="919163"/>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вживати</a:t>
            </a:r>
            <a:r>
              <a:rPr lang="ru-RU" sz="2200" spc="-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аходів</a:t>
            </a:r>
            <a:r>
              <a:rPr lang="ru-RU" sz="2200" spc="-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щодо</a:t>
            </a:r>
            <a:r>
              <a:rPr lang="ru-RU" sz="2200" spc="-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печення</a:t>
            </a:r>
            <a:r>
              <a:rPr lang="ru-RU" sz="2200" spc="-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якості</a:t>
            </a:r>
            <a:r>
              <a:rPr lang="ru-RU" sz="2200" spc="-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атмосферного</a:t>
            </a:r>
            <a:r>
              <a:rPr lang="ru-RU" sz="2200" spc="-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повітря</a:t>
            </a:r>
            <a:r>
              <a:rPr lang="ru-RU" sz="2200" spc="-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25"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селених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пунктів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оні</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впливу</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об’єкта</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не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перевищувати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гігієнічних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нормативів</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(ГДК,</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OБРВ,</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ГДЗ,</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а6о</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0,8</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ГДК,</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0,8</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OБРВ,</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0,8</a:t>
            </a:r>
            <a:r>
              <a:rPr lang="ru-RU" sz="22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ГДЗ);</a:t>
            </a:r>
            <a:endParaRPr lang="uk-UA" sz="2200" dirty="0">
              <a:solidFill>
                <a:schemeClr val="tx1"/>
              </a:solidFill>
              <a:latin typeface="Calibri" panose="020F0502020204030204" pitchFamily="34" charset="0"/>
              <a:ea typeface="Symbol" panose="05050102010706020507" pitchFamily="18" charset="2"/>
              <a:cs typeface="Symbol" panose="05050102010706020507" pitchFamily="18" charset="2"/>
            </a:endParaRPr>
          </a:p>
          <a:p>
            <a:pPr algn="just" defTabSz="919163"/>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органі</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овува</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a:t>
            </a:r>
            <a:r>
              <a:rPr lang="ru-RU" sz="2200" spc="1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перехід</a:t>
            </a:r>
            <a:r>
              <a:rPr lang="ru-RU" sz="2200" spc="1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ро</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a:t>
            </a:r>
            <a:r>
              <a:rPr lang="ru-RU" sz="2200" spc="16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a:t>
            </a:r>
            <a:r>
              <a:rPr lang="ru-RU" sz="2200" spc="1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режим,</a:t>
            </a:r>
            <a:r>
              <a:rPr lang="ru-RU" sz="2200" spc="1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що</a:t>
            </a:r>
            <a:r>
              <a:rPr lang="ru-RU" sz="2200" spc="16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печує</a:t>
            </a:r>
            <a:r>
              <a:rPr lang="ru-RU" sz="2200" spc="16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ниження</a:t>
            </a:r>
            <a:r>
              <a:rPr lang="ru-RU" sz="22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періоди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несприятливих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метеорологічних</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умов,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гідно</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технічними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рішеннями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перед</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аченими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атвердженими</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проектами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нормативів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ГДВ;</a:t>
            </a:r>
            <a:endParaRPr lang="uk-UA" sz="2200" dirty="0">
              <a:solidFill>
                <a:schemeClr val="tx1"/>
              </a:solidFill>
            </a:endParaRPr>
          </a:p>
        </p:txBody>
      </p:sp>
      <p:sp>
        <p:nvSpPr>
          <p:cNvPr id="2" name="Місце для номера слайда 1">
            <a:extLst>
              <a:ext uri="{FF2B5EF4-FFF2-40B4-BE49-F238E27FC236}">
                <a16:creationId xmlns:a16="http://schemas.microsoft.com/office/drawing/2014/main" id="{CE9F83AC-456B-86F6-B01D-8236A3154E4F}"/>
              </a:ext>
            </a:extLst>
          </p:cNvPr>
          <p:cNvSpPr>
            <a:spLocks noGrp="1"/>
          </p:cNvSpPr>
          <p:nvPr>
            <p:ph type="sldNum" sz="quarter" idx="12"/>
          </p:nvPr>
        </p:nvSpPr>
        <p:spPr/>
        <p:txBody>
          <a:bodyPr/>
          <a:lstStyle/>
          <a:p>
            <a:fld id="{D07DC24B-8650-405F-98BC-E78A8ACB2E7F}" type="slidenum">
              <a:rPr lang="uk-UA" smtClean="0"/>
              <a:pPr/>
              <a:t>28</a:t>
            </a:fld>
            <a:endParaRPr lang="uk-UA"/>
          </a:p>
        </p:txBody>
      </p:sp>
    </p:spTree>
    <p:extLst>
      <p:ext uri="{BB962C8B-B14F-4D97-AF65-F5344CB8AC3E}">
        <p14:creationId xmlns:p14="http://schemas.microsoft.com/office/powerpoint/2010/main" val="3728618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a:extLst>
              <a:ext uri="{FF2B5EF4-FFF2-40B4-BE49-F238E27FC236}">
                <a16:creationId xmlns:a16="http://schemas.microsoft.com/office/drawing/2014/main" id="{77FEF651-C2EA-63A2-4FF1-295F502D5225}"/>
              </a:ext>
            </a:extLst>
          </p:cNvPr>
          <p:cNvSpPr>
            <a:spLocks noGrp="1"/>
          </p:cNvSpPr>
          <p:nvPr>
            <p:ph idx="1"/>
          </p:nvPr>
        </p:nvSpPr>
        <p:spPr>
          <a:xfrm>
            <a:off x="957943" y="511629"/>
            <a:ext cx="10722428" cy="6096000"/>
          </a:xfrm>
        </p:spPr>
        <p:txBody>
          <a:bodyPr>
            <a:noAutofit/>
          </a:bodyPr>
          <a:lstStyle/>
          <a:p>
            <a:pPr algn="just">
              <a:lnSpc>
                <a:spcPct val="112000"/>
              </a:lnSpc>
              <a:spcBef>
                <a:spcPts val="160"/>
              </a:spcBef>
              <a:buSzPts val="1050"/>
              <a:tabLst>
                <a:tab pos="524510" algn="l"/>
              </a:tabLst>
            </a:pP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годжува</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a:t>
            </a:r>
            <a:r>
              <a:rPr lang="ru-RU" sz="2200" spc="18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200" spc="18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органами</a:t>
            </a:r>
            <a:r>
              <a:rPr lang="ru-RU" sz="2200" spc="18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державного</a:t>
            </a:r>
            <a:r>
              <a:rPr lang="ru-RU" sz="2200" spc="18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арного</a:t>
            </a:r>
            <a:r>
              <a:rPr lang="ru-RU" sz="2200" spc="18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нагляду</a:t>
            </a:r>
            <a:r>
              <a:rPr lang="ru-RU" sz="2200" spc="18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докумен</a:t>
            </a:r>
            <a:r>
              <a:rPr lang="uk-UA" sz="22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ацію</a:t>
            </a:r>
            <a:r>
              <a:rPr lang="ru-RU" sz="22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плани</a:t>
            </a:r>
            <a:r>
              <a:rPr lang="ru-RU" sz="22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капітальних</a:t>
            </a:r>
            <a:r>
              <a:rPr lang="ru-RU" sz="22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чи</a:t>
            </a:r>
            <a:r>
              <a:rPr lang="ru-RU" sz="22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поточних</a:t>
            </a:r>
            <a:r>
              <a:rPr lang="ru-RU" sz="22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ремонтів</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2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аміни</a:t>
            </a:r>
            <a:r>
              <a:rPr lang="ru-RU" sz="22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a:t>
            </a:r>
            <a:r>
              <a:rPr lang="ru-RU" sz="22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2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модер</a:t>
            </a:r>
            <a:r>
              <a:rPr lang="uk-UA" sz="22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нізації</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устаткування, проекти технічного переоснащення окремих виробничих ділянок, ро6очі креслення та ін.), якою передбачено внесення змін у технологічні процеси чи устаткування з метою з6ільшення виро6ничої потужності, інтенсифікації процесів та інших відхилень від затвердженого проекту;</a:t>
            </a:r>
            <a:endParaRPr lang="uk-UA" sz="22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228600" lvl="1" algn="just">
              <a:lnSpc>
                <a:spcPct val="112000"/>
              </a:lnSpc>
              <a:spcBef>
                <a:spcPts val="155"/>
              </a:spcBef>
              <a:buSzPts val="1050"/>
              <a:buFont typeface="Arial" panose="020B0604020202020204" pitchFamily="34" charset="0"/>
              <a:buChar char="•"/>
              <a:tabLst>
                <a:tab pos="812800" algn="l"/>
              </a:tabLst>
            </a:pP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a:t>
            </a:r>
            <a:r>
              <a:rPr lang="uk-UA" sz="2200" spc="2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об’єктах,</a:t>
            </a:r>
            <a:r>
              <a:rPr lang="uk-UA" sz="2200" spc="2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які</a:t>
            </a:r>
            <a:r>
              <a:rPr lang="uk-UA" sz="2200" spc="2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не</a:t>
            </a:r>
            <a:r>
              <a:rPr lang="uk-UA" sz="2200" spc="2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мають</a:t>
            </a:r>
            <a:r>
              <a:rPr lang="uk-UA" sz="2200" spc="2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санітарно-захисних</a:t>
            </a:r>
            <a:r>
              <a:rPr lang="uk-UA" sz="2200" spc="2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зон,</a:t>
            </a:r>
            <a:r>
              <a:rPr lang="uk-UA" sz="2200" spc="2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забезпечувати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виконання робіт з проектування та здійснення заходів щодо їхньої організації, а також благоустрою та озеленення;</a:t>
            </a:r>
            <a:endParaRPr lang="uk-UA" sz="22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228600" lvl="1" algn="just">
              <a:lnSpc>
                <a:spcPct val="112000"/>
              </a:lnSpc>
              <a:spcBef>
                <a:spcPts val="155"/>
              </a:spcBef>
              <a:buSzPts val="1050"/>
              <a:buFont typeface="Arial" panose="020B0604020202020204" pitchFamily="34" charset="0"/>
              <a:buChar char="•"/>
              <a:tabLst>
                <a:tab pos="812800" algn="l"/>
              </a:tabLst>
            </a:pP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інформувати</a:t>
            </a:r>
            <a:r>
              <a:rPr lang="uk-UA" sz="2200" spc="3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органи</a:t>
            </a:r>
            <a:r>
              <a:rPr lang="uk-UA" sz="2200" spc="3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державного</a:t>
            </a:r>
            <a:r>
              <a:rPr lang="uk-UA" sz="2200" spc="3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санітарного</a:t>
            </a:r>
            <a:r>
              <a:rPr lang="uk-UA" sz="2200" spc="3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нагляду</a:t>
            </a:r>
            <a:r>
              <a:rPr lang="uk-UA" sz="2200" spc="3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про</a:t>
            </a:r>
            <a:r>
              <a:rPr lang="uk-UA" sz="2200" spc="3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всі</a:t>
            </a:r>
            <a:r>
              <a:rPr lang="uk-UA" sz="2200" spc="3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падки</a:t>
            </a:r>
            <a:r>
              <a:rPr lang="uk-UA" sz="2200" spc="-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залпових</a:t>
            </a:r>
            <a:r>
              <a:rPr lang="uk-UA" sz="2200" spc="-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викидів</a:t>
            </a:r>
            <a:r>
              <a:rPr lang="uk-UA" sz="2200" spc="-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або</a:t>
            </a:r>
            <a:r>
              <a:rPr lang="uk-UA" sz="2200" spc="-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інших</a:t>
            </a:r>
            <a:r>
              <a:rPr lang="uk-UA" sz="2200" spc="-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аварійних</a:t>
            </a:r>
            <a:r>
              <a:rPr lang="uk-UA" sz="2200" spc="-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ситуацій,</a:t>
            </a:r>
            <a:r>
              <a:rPr lang="uk-UA" sz="2200" spc="-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які</a:t>
            </a:r>
            <a:r>
              <a:rPr lang="uk-UA" sz="2200" spc="-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2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можуть спричинити небезпечне для здоров’я людей забруднення атмосферного повітря у поселенській зоні, мати заздалегідь розроблений комплекс заходів з запобігання подібних ситуацій у майбутньому, а також провадити оперативні роботи з ліквідації причин та наслідків забруднення атмосфери;</a:t>
            </a:r>
            <a:endParaRPr lang="uk-UA" sz="2200" dirty="0">
              <a:solidFill>
                <a:schemeClr val="tx1"/>
              </a:solidFill>
            </a:endParaRPr>
          </a:p>
        </p:txBody>
      </p:sp>
      <p:sp>
        <p:nvSpPr>
          <p:cNvPr id="2" name="Місце для номера слайда 1">
            <a:extLst>
              <a:ext uri="{FF2B5EF4-FFF2-40B4-BE49-F238E27FC236}">
                <a16:creationId xmlns:a16="http://schemas.microsoft.com/office/drawing/2014/main" id="{4C7E88D6-ECCC-4897-9959-9233BDB0160F}"/>
              </a:ext>
            </a:extLst>
          </p:cNvPr>
          <p:cNvSpPr>
            <a:spLocks noGrp="1"/>
          </p:cNvSpPr>
          <p:nvPr>
            <p:ph type="sldNum" sz="quarter" idx="12"/>
          </p:nvPr>
        </p:nvSpPr>
        <p:spPr/>
        <p:txBody>
          <a:bodyPr/>
          <a:lstStyle/>
          <a:p>
            <a:fld id="{D07DC24B-8650-405F-98BC-E78A8ACB2E7F}" type="slidenum">
              <a:rPr lang="uk-UA" smtClean="0"/>
              <a:pPr/>
              <a:t>29</a:t>
            </a:fld>
            <a:endParaRPr lang="uk-UA"/>
          </a:p>
        </p:txBody>
      </p:sp>
    </p:spTree>
    <p:extLst>
      <p:ext uri="{BB962C8B-B14F-4D97-AF65-F5344CB8AC3E}">
        <p14:creationId xmlns:p14="http://schemas.microsoft.com/office/powerpoint/2010/main" val="3157964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90600" y="254541"/>
            <a:ext cx="10820400" cy="5847755"/>
          </a:xfrm>
          <a:prstGeom prst="rect">
            <a:avLst/>
          </a:prstGeom>
        </p:spPr>
        <p:txBody>
          <a:bodyPr wrap="square">
            <a:spAutoFit/>
          </a:bodyPr>
          <a:lstStyle/>
          <a:p>
            <a:pPr indent="342900" algn="ctr">
              <a:spcAft>
                <a:spcPts val="0"/>
              </a:spcAft>
              <a:buAutoNum type="arabicPeriod"/>
            </a:pPr>
            <a:r>
              <a:rPr lang="uk-UA" sz="2800" b="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ОСНОВНІ ВИДИ ТЕХНОГЕННИХ ЗАБРУДНЕНЬ АТМОСФЕРИ</a:t>
            </a:r>
            <a:endParaRPr lang="en-US" sz="2800" b="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indent="342900" algn="ctr">
              <a:spcAft>
                <a:spcPts val="0"/>
              </a:spcAft>
            </a:pPr>
            <a:endParaRPr lang="uk-UA"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536575" algn="just">
              <a:spcBef>
                <a:spcPts val="1200"/>
              </a:spcBef>
            </a:pPr>
            <a:r>
              <a:rPr lang="uk-UA" sz="2600" dirty="0">
                <a:latin typeface="Times New Roman" panose="02020603050405020304" pitchFamily="18" charset="0"/>
                <a:cs typeface="Times New Roman" panose="02020603050405020304" pitchFamily="18" charset="0"/>
              </a:rPr>
              <a:t>Оптимальні для життя й діяльності людини умови навколишнього середовища, зокрема найважливішого компонента - </a:t>
            </a:r>
            <a:r>
              <a:rPr lang="uk-UA" sz="2600" b="1" dirty="0">
                <a:latin typeface="Times New Roman" panose="02020603050405020304" pitchFamily="18" charset="0"/>
                <a:cs typeface="Times New Roman" panose="02020603050405020304" pitchFamily="18" charset="0"/>
              </a:rPr>
              <a:t>атмосферного повітря</a:t>
            </a:r>
            <a:r>
              <a:rPr lang="uk-UA" sz="2600" dirty="0">
                <a:latin typeface="Times New Roman" panose="02020603050405020304" pitchFamily="18" charset="0"/>
                <a:cs typeface="Times New Roman" panose="02020603050405020304" pitchFamily="18" charset="0"/>
              </a:rPr>
              <a:t>, перебувають у певних, досить вузьких межах. Збільшення або зменшення границь цих меж означає якісну зміну умов життя людини.</a:t>
            </a:r>
          </a:p>
          <a:p>
            <a:pPr indent="536575" algn="just">
              <a:spcBef>
                <a:spcPts val="1200"/>
              </a:spcBef>
            </a:pPr>
            <a:r>
              <a:rPr lang="uk-UA" sz="2600" dirty="0">
                <a:latin typeface="Times New Roman" panose="02020603050405020304" pitchFamily="18" charset="0"/>
                <a:cs typeface="Times New Roman" panose="02020603050405020304" pitchFamily="18" charset="0"/>
              </a:rPr>
              <a:t>Надходження в повітряне середовище - прямий результат недосконалості технологічних процесів та обладнання, а також відсутності або недостатньої ефективності газоочисного устаткування. </a:t>
            </a:r>
          </a:p>
          <a:p>
            <a:pPr indent="536575" algn="just">
              <a:spcBef>
                <a:spcPts val="1200"/>
              </a:spcBef>
            </a:pPr>
            <a:r>
              <a:rPr lang="en-US" sz="2600" b="1" dirty="0" err="1">
                <a:solidFill>
                  <a:schemeClr val="accent1">
                    <a:lumMod val="50000"/>
                  </a:schemeClr>
                </a:solidFill>
                <a:latin typeface="Times New Roman" pitchFamily="18" charset="0"/>
                <a:cs typeface="Times New Roman" pitchFamily="18" charset="0"/>
              </a:rPr>
              <a:t>Якість</a:t>
            </a:r>
            <a:r>
              <a:rPr lang="en-US" sz="2600" b="1" dirty="0">
                <a:solidFill>
                  <a:schemeClr val="accent1">
                    <a:lumMod val="50000"/>
                  </a:schemeClr>
                </a:solidFill>
                <a:latin typeface="Times New Roman" pitchFamily="18" charset="0"/>
                <a:cs typeface="Times New Roman" pitchFamily="18" charset="0"/>
              </a:rPr>
              <a:t> </a:t>
            </a:r>
            <a:r>
              <a:rPr lang="en-US" sz="2600" b="1" dirty="0" err="1">
                <a:solidFill>
                  <a:schemeClr val="accent1">
                    <a:lumMod val="50000"/>
                  </a:schemeClr>
                </a:solidFill>
                <a:latin typeface="Times New Roman" pitchFamily="18" charset="0"/>
                <a:cs typeface="Times New Roman" pitchFamily="18" charset="0"/>
              </a:rPr>
              <a:t>атмосфери</a:t>
            </a:r>
            <a:r>
              <a:rPr lang="en-US" sz="2600" b="1" dirty="0">
                <a:solidFill>
                  <a:schemeClr val="accent1">
                    <a:lumMod val="50000"/>
                  </a:schemeClr>
                </a:solidFill>
                <a:latin typeface="Times New Roman" pitchFamily="18" charset="0"/>
                <a:cs typeface="Times New Roman" pitchFamily="18" charset="0"/>
              </a:rPr>
              <a:t> – </a:t>
            </a:r>
            <a:r>
              <a:rPr lang="en-US" sz="2600" dirty="0" err="1">
                <a:solidFill>
                  <a:schemeClr val="accent1">
                    <a:lumMod val="50000"/>
                  </a:schemeClr>
                </a:solidFill>
                <a:latin typeface="Times New Roman" pitchFamily="18" charset="0"/>
                <a:cs typeface="Times New Roman" pitchFamily="18" charset="0"/>
              </a:rPr>
              <a:t>це</a:t>
            </a:r>
            <a:r>
              <a:rPr lang="en-US" sz="2600" dirty="0">
                <a:solidFill>
                  <a:schemeClr val="accent1">
                    <a:lumMod val="50000"/>
                  </a:schemeClr>
                </a:solidFill>
                <a:latin typeface="Times New Roman" pitchFamily="18" charset="0"/>
                <a:cs typeface="Times New Roman" pitchFamily="18" charset="0"/>
              </a:rPr>
              <a:t> </a:t>
            </a:r>
            <a:r>
              <a:rPr lang="uk-UA" sz="2600" dirty="0">
                <a:solidFill>
                  <a:schemeClr val="accent1">
                    <a:lumMod val="50000"/>
                  </a:schemeClr>
                </a:solidFill>
                <a:latin typeface="Times New Roman" pitchFamily="18" charset="0"/>
                <a:cs typeface="Times New Roman" pitchFamily="18" charset="0"/>
              </a:rPr>
              <a:t>сукупність властивостей атмосфери (фізичних, хімічних та біологічних), що впливають на людей, рослинний та тваринний світ, а також на матеріали, конструкції і довкілля в цілому.</a:t>
            </a:r>
          </a:p>
        </p:txBody>
      </p:sp>
      <p:sp>
        <p:nvSpPr>
          <p:cNvPr id="2" name="Місце для номера слайда 1">
            <a:extLst>
              <a:ext uri="{FF2B5EF4-FFF2-40B4-BE49-F238E27FC236}">
                <a16:creationId xmlns:a16="http://schemas.microsoft.com/office/drawing/2014/main" id="{82C5FB1C-117A-14AC-F7F8-C4BD1999B6BC}"/>
              </a:ext>
            </a:extLst>
          </p:cNvPr>
          <p:cNvSpPr>
            <a:spLocks noGrp="1"/>
          </p:cNvSpPr>
          <p:nvPr>
            <p:ph type="sldNum" sz="quarter" idx="12"/>
          </p:nvPr>
        </p:nvSpPr>
        <p:spPr/>
        <p:txBody>
          <a:bodyPr/>
          <a:lstStyle/>
          <a:p>
            <a:fld id="{D07DC24B-8650-405F-98BC-E78A8ACB2E7F}" type="slidenum">
              <a:rPr lang="uk-UA" smtClean="0"/>
              <a:pPr/>
              <a:t>3</a:t>
            </a:fld>
            <a:endParaRPr lang="uk-UA"/>
          </a:p>
        </p:txBody>
      </p:sp>
    </p:spTree>
    <p:extLst>
      <p:ext uri="{BB962C8B-B14F-4D97-AF65-F5344CB8AC3E}">
        <p14:creationId xmlns:p14="http://schemas.microsoft.com/office/powerpoint/2010/main" val="34150411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DC55B52-3515-0E9A-9C74-E3A9CA593041}"/>
              </a:ext>
            </a:extLst>
          </p:cNvPr>
          <p:cNvSpPr>
            <a:spLocks noGrp="1"/>
          </p:cNvSpPr>
          <p:nvPr>
            <p:ph idx="1"/>
          </p:nvPr>
        </p:nvSpPr>
        <p:spPr>
          <a:xfrm>
            <a:off x="1006839" y="762001"/>
            <a:ext cx="10575561" cy="5613678"/>
          </a:xfrm>
        </p:spPr>
        <p:txBody>
          <a:bodyPr>
            <a:noAutofit/>
          </a:bodyPr>
          <a:lstStyle/>
          <a:p>
            <a:pPr marL="533400" lvl="1" indent="-261938" algn="just">
              <a:lnSpc>
                <a:spcPct val="112000"/>
              </a:lnSpc>
              <a:spcBef>
                <a:spcPts val="155"/>
              </a:spcBef>
              <a:buSzPts val="1050"/>
              <a:buFont typeface="Arial" panose="020B0604020202020204" pitchFamily="34" charset="0"/>
              <a:buChar char="•"/>
              <a:tabLst>
                <a:tab pos="812800"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припиня</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a:t>
            </a:r>
            <a:r>
              <a:rPr lang="ru-RU" sz="2400" spc="25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функціонування</a:t>
            </a:r>
            <a:r>
              <a:rPr lang="ru-RU" sz="2400" spc="2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єк</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ru-RU" sz="2400" spc="2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агалом</a:t>
            </a:r>
            <a:r>
              <a:rPr lang="ru-RU" sz="2400" spc="25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ru-RU" sz="2400" spc="2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пос</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ановою</a:t>
            </a:r>
            <a:r>
              <a:rPr lang="ru-RU" sz="2400" spc="2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відпо</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відного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органу державного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арного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нагляду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ою</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припинення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меншення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шкідливого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впливу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рудненого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мосферного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пові</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на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доров’я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людей;</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533400" lvl="1" indent="-261938" algn="just">
              <a:lnSpc>
                <a:spcPct val="112000"/>
              </a:lnSpc>
              <a:spcBef>
                <a:spcPts val="155"/>
              </a:spcBef>
              <a:buSzPts val="1050"/>
              <a:buFont typeface="Arial" panose="020B0604020202020204" pitchFamily="34" charset="0"/>
              <a:buChar char="•"/>
              <a:tabLst>
                <a:tab pos="812800"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провадити</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комплекс</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аходів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400" spc="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перед</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ачених</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аконодавством</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та</a:t>
            </a:r>
            <a:r>
              <a:rPr lang="ru-RU" sz="2400" spc="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Державними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санітарним</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правилами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охорони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атмосферного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повітря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населених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місць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забруднення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хімічними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біологічними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речовинами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щодо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відвернення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і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меншення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забруднення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атмосферного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повітря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автотранспортними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іншими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пересувними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засобами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установками,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які</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використовують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на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об’єкті</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533400" lvl="1" indent="-261938" algn="just">
              <a:lnSpc>
                <a:spcPct val="112000"/>
              </a:lnSpc>
              <a:spcBef>
                <a:spcPts val="155"/>
              </a:spcBef>
              <a:buSzPts val="1050"/>
              <a:buFont typeface="Arial" panose="020B0604020202020204" pitchFamily="34" charset="0"/>
              <a:buChar char="•"/>
              <a:tabLst>
                <a:tab pos="812800"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сплачувати</a:t>
            </a:r>
            <a:r>
              <a:rPr lang="ru-RU" sz="2400" spc="-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гідно</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діючим</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порядком</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платежі</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викиди</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руднюю</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чих</a:t>
            </a:r>
            <a:r>
              <a:rPr lang="ru-RU" sz="2400" spc="-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речовин</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атмосферне</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повітря</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встановленими</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нормативами.</a:t>
            </a:r>
            <a:endParaRPr lang="uk-UA" sz="2400" dirty="0">
              <a:solidFill>
                <a:schemeClr val="tx1"/>
              </a:solidFill>
            </a:endParaRPr>
          </a:p>
        </p:txBody>
      </p:sp>
      <p:sp>
        <p:nvSpPr>
          <p:cNvPr id="4" name="Місце для номера слайда 3">
            <a:extLst>
              <a:ext uri="{FF2B5EF4-FFF2-40B4-BE49-F238E27FC236}">
                <a16:creationId xmlns:a16="http://schemas.microsoft.com/office/drawing/2014/main" id="{71C17922-CE3C-4F2D-1302-74271B03D215}"/>
              </a:ext>
            </a:extLst>
          </p:cNvPr>
          <p:cNvSpPr>
            <a:spLocks noGrp="1"/>
          </p:cNvSpPr>
          <p:nvPr>
            <p:ph type="sldNum" sz="quarter" idx="12"/>
          </p:nvPr>
        </p:nvSpPr>
        <p:spPr/>
        <p:txBody>
          <a:bodyPr/>
          <a:lstStyle/>
          <a:p>
            <a:fld id="{D07DC24B-8650-405F-98BC-E78A8ACB2E7F}" type="slidenum">
              <a:rPr lang="uk-UA" smtClean="0"/>
              <a:pPr/>
              <a:t>30</a:t>
            </a:fld>
            <a:endParaRPr lang="uk-UA"/>
          </a:p>
        </p:txBody>
      </p:sp>
    </p:spTree>
    <p:extLst>
      <p:ext uri="{BB962C8B-B14F-4D97-AF65-F5344CB8AC3E}">
        <p14:creationId xmlns:p14="http://schemas.microsoft.com/office/powerpoint/2010/main" val="34293357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1E3E7C3-265E-5ABF-5876-F8999F0BAF49}"/>
              </a:ext>
            </a:extLst>
          </p:cNvPr>
          <p:cNvSpPr>
            <a:spLocks noGrp="1"/>
          </p:cNvSpPr>
          <p:nvPr>
            <p:ph idx="1"/>
          </p:nvPr>
        </p:nvSpPr>
        <p:spPr>
          <a:xfrm>
            <a:off x="1251678" y="468087"/>
            <a:ext cx="10396036" cy="5411506"/>
          </a:xfrm>
        </p:spPr>
        <p:txBody>
          <a:bodyPr>
            <a:normAutofit/>
          </a:bodyPr>
          <a:lstStyle/>
          <a:p>
            <a:pPr marL="0" indent="358775" algn="just">
              <a:lnSpc>
                <a:spcPct val="112000"/>
              </a:lnSpc>
              <a:spcBef>
                <a:spcPts val="155"/>
              </a:spcBef>
              <a:buNone/>
            </a:pPr>
            <a:r>
              <a:rPr lang="ru-RU" sz="2400" dirty="0">
                <a:solidFill>
                  <a:schemeClr val="tx1"/>
                </a:solidFill>
                <a:effectLst/>
                <a:latin typeface="Times New Roman" panose="02020603050405020304" pitchFamily="18" charset="0"/>
                <a:ea typeface="Times New Roman" panose="02020603050405020304" pitchFamily="18" charset="0"/>
              </a:rPr>
              <a:t>За</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err="1">
                <a:solidFill>
                  <a:schemeClr val="tx1"/>
                </a:solidFill>
                <a:effectLst/>
                <a:latin typeface="Times New Roman" panose="02020603050405020304" pitchFamily="18" charset="0"/>
                <a:ea typeface="Times New Roman" panose="02020603050405020304" pitchFamily="18" charset="0"/>
              </a:rPr>
              <a:t>оронено</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зб</a:t>
            </a:r>
            <a:r>
              <a:rPr lang="ru-RU" sz="2400" dirty="0" err="1">
                <a:solidFill>
                  <a:schemeClr val="tx1"/>
                </a:solidFill>
                <a:effectLst/>
                <a:latin typeface="Times New Roman" panose="02020603050405020304" pitchFamily="18" charset="0"/>
                <a:ea typeface="Times New Roman" panose="02020603050405020304" pitchFamily="18" charset="0"/>
              </a:rPr>
              <a:t>ільшення</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продуктивності</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err="1">
                <a:solidFill>
                  <a:schemeClr val="tx1"/>
                </a:solidFill>
                <a:effectLst/>
                <a:latin typeface="Times New Roman" panose="02020603050405020304" pitchFamily="18" charset="0"/>
                <a:ea typeface="Times New Roman" panose="02020603050405020304" pitchFamily="18" charset="0"/>
              </a:rPr>
              <a:t>ехнологічних</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агрегатів</a:t>
            </a:r>
            <a:r>
              <a:rPr lang="ru-RU" sz="2400" dirty="0">
                <a:solidFill>
                  <a:schemeClr val="tx1"/>
                </a:solidFill>
                <a:effectLst/>
                <a:latin typeface="Times New Roman" panose="02020603050405020304" pitchFamily="18" charset="0"/>
                <a:ea typeface="Times New Roman" panose="02020603050405020304" pitchFamily="18" charset="0"/>
              </a:rPr>
              <a:t>, яке </a:t>
            </a:r>
            <a:r>
              <a:rPr lang="ru-RU" sz="2400" dirty="0" err="1">
                <a:solidFill>
                  <a:schemeClr val="tx1"/>
                </a:solidFill>
                <a:effectLst/>
                <a:latin typeface="Times New Roman" panose="02020603050405020304" pitchFamily="18" charset="0"/>
                <a:ea typeface="Times New Roman" panose="02020603050405020304" pitchFamily="18" charset="0"/>
              </a:rPr>
              <a:t>супроводжуватиметься</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err="1">
                <a:solidFill>
                  <a:schemeClr val="tx1"/>
                </a:solidFill>
                <a:effectLst/>
                <a:latin typeface="Times New Roman" panose="02020603050405020304" pitchFamily="18" charset="0"/>
                <a:ea typeface="Times New Roman" panose="02020603050405020304" pitchFamily="18" charset="0"/>
              </a:rPr>
              <a:t>ростанням</a:t>
            </a:r>
            <a:r>
              <a:rPr lang="ru-RU" sz="2400" dirty="0">
                <a:solidFill>
                  <a:schemeClr val="tx1"/>
                </a:solidFill>
                <a:effectLst/>
                <a:latin typeface="Times New Roman" panose="02020603050405020304" pitchFamily="18" charset="0"/>
                <a:ea typeface="Times New Roman" panose="02020603050405020304" pitchFamily="18" charset="0"/>
              </a:rPr>
              <a:t> о</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err="1">
                <a:solidFill>
                  <a:schemeClr val="tx1"/>
                </a:solidFill>
                <a:effectLst/>
                <a:latin typeface="Times New Roman" panose="02020603050405020304" pitchFamily="18" charset="0"/>
                <a:ea typeface="Times New Roman" panose="02020603050405020304" pitchFamily="18" charset="0"/>
              </a:rPr>
              <a:t>сягів</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відхідних</a:t>
            </a:r>
            <a:r>
              <a:rPr lang="ru-RU" sz="2400" dirty="0">
                <a:solidFill>
                  <a:schemeClr val="tx1"/>
                </a:solidFill>
                <a:effectLst/>
                <a:latin typeface="Times New Roman" panose="02020603050405020304" pitchFamily="18" charset="0"/>
                <a:ea typeface="Times New Roman" panose="02020603050405020304" pitchFamily="18" charset="0"/>
              </a:rPr>
              <a:t> га</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err="1">
                <a:solidFill>
                  <a:schemeClr val="tx1"/>
                </a:solidFill>
                <a:effectLst/>
                <a:latin typeface="Times New Roman" panose="02020603050405020304" pitchFamily="18" charset="0"/>
                <a:ea typeface="Times New Roman" panose="02020603050405020304" pitchFamily="18" charset="0"/>
              </a:rPr>
              <a:t>ів</a:t>
            </a:r>
            <a:r>
              <a:rPr lang="ru-RU" sz="2400" dirty="0">
                <a:solidFill>
                  <a:schemeClr val="tx1"/>
                </a:solidFill>
                <a:effectLst/>
                <a:latin typeface="Times New Roman" panose="02020603050405020304" pitchFamily="18" charset="0"/>
                <a:ea typeface="Times New Roman" panose="02020603050405020304" pitchFamily="18" charset="0"/>
              </a:rPr>
              <a:t> а</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a:solidFill>
                  <a:schemeClr val="tx1"/>
                </a:solidFill>
                <a:effectLst/>
                <a:latin typeface="Times New Roman" panose="02020603050405020304" pitchFamily="18" charset="0"/>
                <a:ea typeface="Times New Roman" panose="02020603050405020304" pitchFamily="18" charset="0"/>
              </a:rPr>
              <a:t>о </a:t>
            </a:r>
            <a:r>
              <a:rPr lang="ru-RU" sz="2400" dirty="0" err="1">
                <a:solidFill>
                  <a:schemeClr val="tx1"/>
                </a:solidFill>
                <a:effectLst/>
                <a:latin typeface="Times New Roman" panose="02020603050405020304" pitchFamily="18" charset="0"/>
                <a:ea typeface="Times New Roman" panose="02020603050405020304" pitchFamily="18" charset="0"/>
              </a:rPr>
              <a:t>концентрацій</a:t>
            </a:r>
            <a:r>
              <a:rPr lang="ru-RU" sz="2400" dirty="0">
                <a:solidFill>
                  <a:schemeClr val="tx1"/>
                </a:solidFill>
                <a:effectLst/>
                <a:latin typeface="Times New Roman" panose="02020603050405020304" pitchFamily="18" charset="0"/>
                <a:ea typeface="Times New Roman" panose="02020603050405020304" pitchFamily="18" charset="0"/>
              </a:rPr>
              <a:t> у них </a:t>
            </a:r>
            <a:r>
              <a:rPr lang="ru-RU" sz="2400" dirty="0" err="1">
                <a:solidFill>
                  <a:schemeClr val="tx1"/>
                </a:solidFill>
                <a:effectLst/>
                <a:latin typeface="Times New Roman" panose="02020603050405020304" pitchFamily="18" charset="0"/>
                <a:ea typeface="Times New Roman" panose="02020603050405020304" pitchFamily="18" charset="0"/>
              </a:rPr>
              <a:t>речовин</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без </a:t>
            </a:r>
            <a:r>
              <a:rPr lang="ru-RU" sz="2400" dirty="0" err="1">
                <a:solidFill>
                  <a:schemeClr val="tx1"/>
                </a:solidFill>
                <a:effectLst/>
                <a:latin typeface="Times New Roman" panose="02020603050405020304" pitchFamily="18" charset="0"/>
                <a:ea typeface="Times New Roman" panose="02020603050405020304" pitchFamily="18" charset="0"/>
              </a:rPr>
              <a:t>одночасного</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зб</a:t>
            </a:r>
            <a:r>
              <a:rPr lang="ru-RU" sz="2400" dirty="0" err="1">
                <a:solidFill>
                  <a:schemeClr val="tx1"/>
                </a:solidFill>
                <a:effectLst/>
                <a:latin typeface="Times New Roman" panose="02020603050405020304" pitchFamily="18" charset="0"/>
                <a:ea typeface="Times New Roman" panose="02020603050405020304" pitchFamily="18" charset="0"/>
              </a:rPr>
              <a:t>ільшення</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потужності</a:t>
            </a:r>
            <a:r>
              <a:rPr lang="ru-RU" sz="2400" dirty="0">
                <a:solidFill>
                  <a:schemeClr val="tx1"/>
                </a:solidFill>
                <a:effectLst/>
                <a:latin typeface="Times New Roman" panose="02020603050405020304" pitchFamily="18" charset="0"/>
                <a:ea typeface="Times New Roman" panose="02020603050405020304" pitchFamily="18" charset="0"/>
              </a:rPr>
              <a:t> га</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err="1">
                <a:solidFill>
                  <a:schemeClr val="tx1"/>
                </a:solidFill>
                <a:effectLst/>
                <a:latin typeface="Times New Roman" panose="02020603050405020304" pitchFamily="18" charset="0"/>
                <a:ea typeface="Times New Roman" panose="02020603050405020304" pitchFamily="18" charset="0"/>
              </a:rPr>
              <a:t>опилоуловлюючих</a:t>
            </a:r>
            <a:r>
              <a:rPr lang="ru-RU" sz="2400" dirty="0">
                <a:solidFill>
                  <a:schemeClr val="tx1"/>
                </a:solidFill>
                <a:effectLst/>
                <a:latin typeface="Times New Roman" panose="02020603050405020304" pitchFamily="18" charset="0"/>
                <a:ea typeface="Times New Roman" panose="02020603050405020304" pitchFamily="18" charset="0"/>
              </a:rPr>
              <a:t> систем </a:t>
            </a:r>
            <a:r>
              <a:rPr lang="ru-RU" sz="2400" dirty="0" err="1">
                <a:solidFill>
                  <a:schemeClr val="tx1"/>
                </a:solidFill>
                <a:effectLst/>
                <a:latin typeface="Times New Roman" panose="02020603050405020304" pitchFamily="18" charset="0"/>
                <a:ea typeface="Times New Roman" panose="02020603050405020304" pitchFamily="18" charset="0"/>
              </a:rPr>
              <a:t>чи</a:t>
            </a:r>
            <a:r>
              <a:rPr lang="ru-RU" sz="2400" dirty="0">
                <a:solidFill>
                  <a:schemeClr val="tx1"/>
                </a:solidFill>
                <a:effectLst/>
                <a:latin typeface="Times New Roman" panose="02020603050405020304" pitchFamily="18" charset="0"/>
                <a:ea typeface="Times New Roman" panose="02020603050405020304" pitchFamily="18" charset="0"/>
              </a:rPr>
              <a:t> установок.</a:t>
            </a:r>
          </a:p>
          <a:p>
            <a:pPr marL="0" indent="358775" algn="just">
              <a:lnSpc>
                <a:spcPct val="112000"/>
              </a:lnSpc>
              <a:spcBef>
                <a:spcPts val="155"/>
              </a:spcBef>
              <a:buNone/>
            </a:pPr>
            <a:endParaRPr lang="uk-UA" sz="2400" dirty="0">
              <a:solidFill>
                <a:schemeClr val="tx1"/>
              </a:solidFill>
              <a:effectLst/>
              <a:latin typeface="Times New Roman" panose="02020603050405020304" pitchFamily="18" charset="0"/>
              <a:ea typeface="Times New Roman" panose="02020603050405020304" pitchFamily="18" charset="0"/>
            </a:endParaRPr>
          </a:p>
          <a:p>
            <a:pPr marL="0" indent="358775" algn="just">
              <a:lnSpc>
                <a:spcPct val="112000"/>
              </a:lnSpc>
              <a:spcBef>
                <a:spcPts val="10"/>
              </a:spcBef>
              <a:buNone/>
            </a:pPr>
            <a:r>
              <a:rPr lang="ru-RU" sz="2400" dirty="0" err="1">
                <a:solidFill>
                  <a:schemeClr val="tx1"/>
                </a:solidFill>
                <a:effectLst/>
                <a:latin typeface="Times New Roman" panose="02020603050405020304" pitchFamily="18" charset="0"/>
                <a:ea typeface="Times New Roman" panose="02020603050405020304" pitchFamily="18" charset="0"/>
              </a:rPr>
              <a:t>Неприпустиме</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спалювання</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виро</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a:solidFill>
                  <a:schemeClr val="tx1"/>
                </a:solidFill>
                <a:effectLst/>
                <a:latin typeface="Times New Roman" panose="02020603050405020304" pitchFamily="18" charset="0"/>
                <a:ea typeface="Times New Roman" panose="02020603050405020304" pitchFamily="18" charset="0"/>
              </a:rPr>
              <a:t>ничих</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відходів</a:t>
            </a:r>
            <a:r>
              <a:rPr lang="ru-RU" sz="2400" dirty="0">
                <a:solidFill>
                  <a:schemeClr val="tx1"/>
                </a:solidFill>
                <a:effectLst/>
                <a:latin typeface="Times New Roman" panose="02020603050405020304" pitchFamily="18" charset="0"/>
                <a:ea typeface="Times New Roman" panose="02020603050405020304" pitchFamily="18" charset="0"/>
              </a:rPr>
              <a:t>,</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a:solidFill>
                  <a:schemeClr val="tx1"/>
                </a:solidFill>
                <a:effectLst/>
                <a:latin typeface="Times New Roman" panose="02020603050405020304" pitchFamily="18" charset="0"/>
                <a:ea typeface="Times New Roman" panose="02020603050405020304" pitchFamily="18" charset="0"/>
              </a:rPr>
              <a:t>по</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err="1">
                <a:solidFill>
                  <a:schemeClr val="tx1"/>
                </a:solidFill>
                <a:effectLst/>
                <a:latin typeface="Times New Roman" panose="02020603050405020304" pitchFamily="18" charset="0"/>
                <a:ea typeface="Times New Roman" panose="02020603050405020304" pitchFamily="18" charset="0"/>
              </a:rPr>
              <a:t>утового</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сміття</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а </a:t>
            </a:r>
            <a:r>
              <a:rPr lang="ru-RU" sz="2400" dirty="0" err="1">
                <a:solidFill>
                  <a:schemeClr val="tx1"/>
                </a:solidFill>
                <a:effectLst/>
                <a:latin typeface="Times New Roman" panose="02020603050405020304" pitchFamily="18" charset="0"/>
                <a:ea typeface="Times New Roman" panose="02020603050405020304" pitchFamily="18" charset="0"/>
              </a:rPr>
              <a:t>інших</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відходів</a:t>
            </a:r>
            <a:r>
              <a:rPr lang="ru-RU" sz="2400" dirty="0">
                <a:solidFill>
                  <a:schemeClr val="tx1"/>
                </a:solidFill>
                <a:effectLst/>
                <a:latin typeface="Times New Roman" panose="02020603050405020304" pitchFamily="18" charset="0"/>
                <a:ea typeface="Times New Roman" panose="02020603050405020304" pitchFamily="18" charset="0"/>
              </a:rPr>
              <a:t> на </a:t>
            </a:r>
            <a:r>
              <a:rPr lang="ru-RU" sz="2400" dirty="0" err="1">
                <a:solidFill>
                  <a:schemeClr val="tx1"/>
                </a:solidFill>
                <a:effectLst/>
                <a:latin typeface="Times New Roman" panose="02020603050405020304" pitchFamily="18" charset="0"/>
                <a:ea typeface="Times New Roman" panose="02020603050405020304" pitchFamily="18" charset="0"/>
              </a:rPr>
              <a:t>території</a:t>
            </a:r>
            <a:r>
              <a:rPr lang="ru-RU" sz="2400" dirty="0">
                <a:solidFill>
                  <a:schemeClr val="tx1"/>
                </a:solidFill>
                <a:effectLst/>
                <a:latin typeface="Times New Roman" panose="02020603050405020304" pitchFamily="18" charset="0"/>
                <a:ea typeface="Times New Roman" panose="02020603050405020304" pitchFamily="18" charset="0"/>
              </a:rPr>
              <a:t> о</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a:solidFill>
                  <a:schemeClr val="tx1"/>
                </a:solidFill>
                <a:effectLst/>
                <a:latin typeface="Times New Roman" panose="02020603050405020304" pitchFamily="18" charset="0"/>
                <a:ea typeface="Times New Roman" panose="02020603050405020304" pitchFamily="18" charset="0"/>
              </a:rPr>
              <a:t>’</a:t>
            </a:r>
            <a:r>
              <a:rPr lang="ru-RU" sz="2400" dirty="0" err="1">
                <a:solidFill>
                  <a:schemeClr val="tx1"/>
                </a:solidFill>
                <a:effectLst/>
                <a:latin typeface="Times New Roman" panose="02020603050405020304" pitchFamily="18" charset="0"/>
                <a:ea typeface="Times New Roman" panose="02020603050405020304" pitchFamily="18" charset="0"/>
              </a:rPr>
              <a:t>єктів</a:t>
            </a:r>
            <a:r>
              <a:rPr lang="ru-RU" sz="2400" dirty="0">
                <a:solidFill>
                  <a:schemeClr val="tx1"/>
                </a:solidFill>
                <a:effectLst/>
                <a:latin typeface="Times New Roman" panose="02020603050405020304" pitchFamily="18" charset="0"/>
                <a:ea typeface="Times New Roman" panose="02020603050405020304" pitchFamily="18" charset="0"/>
              </a:rPr>
              <a:t> і </a:t>
            </a:r>
            <a:r>
              <a:rPr lang="ru-RU" sz="2400" dirty="0" err="1">
                <a:solidFill>
                  <a:schemeClr val="tx1"/>
                </a:solidFill>
                <a:effectLst/>
                <a:latin typeface="Times New Roman" panose="02020603050405020304" pitchFamily="18" charset="0"/>
                <a:ea typeface="Times New Roman" panose="02020603050405020304" pitchFamily="18" charset="0"/>
              </a:rPr>
              <a:t>населених</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пунктів</a:t>
            </a:r>
            <a:r>
              <a:rPr lang="ru-RU" sz="2400" dirty="0">
                <a:solidFill>
                  <a:schemeClr val="tx1"/>
                </a:solidFill>
                <a:effectLst/>
                <a:latin typeface="Times New Roman" panose="02020603050405020304" pitchFamily="18" charset="0"/>
                <a:ea typeface="Times New Roman" panose="02020603050405020304" pitchFamily="18" charset="0"/>
              </a:rPr>
              <a:t>; у </a:t>
            </a:r>
            <a:r>
              <a:rPr lang="ru-RU" sz="2400" dirty="0" err="1">
                <a:solidFill>
                  <a:schemeClr val="tx1"/>
                </a:solidFill>
                <a:effectLst/>
                <a:latin typeface="Times New Roman" panose="02020603050405020304" pitchFamily="18" charset="0"/>
                <a:ea typeface="Times New Roman" panose="02020603050405020304" pitchFamily="18" charset="0"/>
              </a:rPr>
              <a:t>випадках</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err="1">
                <a:solidFill>
                  <a:schemeClr val="tx1"/>
                </a:solidFill>
                <a:effectLst/>
                <a:latin typeface="Times New Roman" panose="02020603050405020304" pitchFamily="18" charset="0"/>
                <a:ea typeface="Times New Roman" panose="02020603050405020304" pitchFamily="18" charset="0"/>
              </a:rPr>
              <a:t>ехнологічної</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нео</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err="1">
                <a:solidFill>
                  <a:schemeClr val="tx1"/>
                </a:solidFill>
                <a:effectLst/>
                <a:latin typeface="Times New Roman" panose="02020603050405020304" pitchFamily="18" charset="0"/>
                <a:ea typeface="Times New Roman" panose="02020603050405020304" pitchFamily="18" charset="0"/>
              </a:rPr>
              <a:t>хідності</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err="1">
                <a:solidFill>
                  <a:schemeClr val="tx1"/>
                </a:solidFill>
                <a:effectLst/>
                <a:latin typeface="Times New Roman" panose="02020603050405020304" pitchFamily="18" charset="0"/>
                <a:ea typeface="Times New Roman" panose="02020603050405020304" pitchFamily="18" charset="0"/>
              </a:rPr>
              <a:t>дійснення</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спалювання</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відходів</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a:solidFill>
                  <a:schemeClr val="tx1"/>
                </a:solidFill>
                <a:effectLst/>
                <a:latin typeface="Times New Roman" panose="02020603050405020304" pitchFamily="18" charset="0"/>
                <a:ea typeface="Times New Roman" panose="02020603050405020304" pitchFamily="18" charset="0"/>
              </a:rPr>
              <a:t>у</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спеціальних</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a:solidFill>
                  <a:schemeClr val="tx1"/>
                </a:solidFill>
                <a:effectLst/>
                <a:latin typeface="Times New Roman" panose="02020603050405020304" pitchFamily="18" charset="0"/>
                <a:ea typeface="Times New Roman" panose="02020603050405020304" pitchFamily="18" charset="0"/>
              </a:rPr>
              <a:t>установках</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а</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з</a:t>
            </a:r>
            <a:r>
              <a:rPr lang="ru-RU" sz="2400" dirty="0">
                <a:solidFill>
                  <a:schemeClr val="tx1"/>
                </a:solidFill>
                <a:effectLst/>
                <a:latin typeface="Times New Roman" panose="02020603050405020304" pitchFamily="18" charset="0"/>
                <a:ea typeface="Times New Roman" panose="02020603050405020304" pitchFamily="18" charset="0"/>
              </a:rPr>
              <a:t>а</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err="1">
                <a:solidFill>
                  <a:schemeClr val="tx1"/>
                </a:solidFill>
                <a:effectLst/>
                <a:latin typeface="Times New Roman" panose="02020603050405020304" pitchFamily="18" charset="0"/>
                <a:ea typeface="Times New Roman" panose="02020603050405020304" pitchFamily="18" charset="0"/>
              </a:rPr>
              <a:t>еѕпеченням</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відповідних</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повітроохоронних</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err="1">
                <a:solidFill>
                  <a:schemeClr val="tx1"/>
                </a:solidFill>
                <a:effectLst/>
                <a:latin typeface="Times New Roman" panose="02020603050405020304" pitchFamily="18" charset="0"/>
                <a:ea typeface="Times New Roman" panose="02020603050405020304" pitchFamily="18" charset="0"/>
              </a:rPr>
              <a:t>аходів</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їхнє</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ро</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err="1">
                <a:solidFill>
                  <a:schemeClr val="tx1"/>
                </a:solidFill>
                <a:effectLst/>
                <a:latin typeface="Times New Roman" panose="02020603050405020304" pitchFamily="18" charset="0"/>
                <a:ea typeface="Times New Roman" panose="02020603050405020304" pitchFamily="18" charset="0"/>
              </a:rPr>
              <a:t>міщення</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а </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err="1">
                <a:solidFill>
                  <a:schemeClr val="tx1"/>
                </a:solidFill>
                <a:effectLst/>
                <a:latin typeface="Times New Roman" panose="02020603050405020304" pitchFamily="18" charset="0"/>
                <a:ea typeface="Times New Roman" panose="02020603050405020304" pitchFamily="18" charset="0"/>
              </a:rPr>
              <a:t>удівництво</a:t>
            </a:r>
            <a:r>
              <a:rPr lang="ru-RU" sz="2400" dirty="0">
                <a:solidFill>
                  <a:schemeClr val="tx1"/>
                </a:solidFill>
                <a:effectLst/>
                <a:latin typeface="Times New Roman" panose="02020603050405020304" pitchFamily="18" charset="0"/>
                <a:ea typeface="Times New Roman" panose="02020603050405020304" pitchFamily="18" charset="0"/>
              </a:rPr>
              <a:t> на </a:t>
            </a:r>
            <a:r>
              <a:rPr lang="ru-RU" sz="2400" dirty="0" err="1">
                <a:solidFill>
                  <a:schemeClr val="tx1"/>
                </a:solidFill>
                <a:effectLst/>
                <a:latin typeface="Times New Roman" panose="02020603050405020304" pitchFamily="18" charset="0"/>
                <a:ea typeface="Times New Roman" panose="02020603050405020304" pitchFamily="18" charset="0"/>
              </a:rPr>
              <a:t>проммайданчику</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припускають</a:t>
            </a:r>
            <a:r>
              <a:rPr lang="ru-RU" sz="2400" spc="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лише</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a:solidFill>
                  <a:schemeClr val="tx1"/>
                </a:solidFill>
                <a:effectLst/>
                <a:latin typeface="Times New Roman" panose="02020603050405020304" pitchFamily="18" charset="0"/>
                <a:ea typeface="Times New Roman" panose="02020603050405020304" pitchFamily="18" charset="0"/>
              </a:rPr>
              <a:t>а </a:t>
            </a:r>
            <a:r>
              <a:rPr lang="ru-RU" sz="2400" dirty="0" err="1">
                <a:solidFill>
                  <a:schemeClr val="tx1"/>
                </a:solidFill>
                <a:effectLst/>
                <a:latin typeface="Times New Roman" panose="02020603050405020304" pitchFamily="18" charset="0"/>
                <a:ea typeface="Times New Roman" panose="02020603050405020304" pitchFamily="18" charset="0"/>
              </a:rPr>
              <a:t>погодження</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 </a:t>
            </a:r>
            <a:r>
              <a:rPr lang="ru-RU" sz="2400" dirty="0" err="1">
                <a:solidFill>
                  <a:schemeClr val="tx1"/>
                </a:solidFill>
                <a:effectLst/>
                <a:latin typeface="Times New Roman" panose="02020603050405020304" pitchFamily="18" charset="0"/>
                <a:ea typeface="Times New Roman" panose="02020603050405020304" pitchFamily="18" charset="0"/>
              </a:rPr>
              <a:t>відповідним</a:t>
            </a:r>
            <a:r>
              <a:rPr lang="ru-RU" sz="2400" dirty="0">
                <a:solidFill>
                  <a:schemeClr val="tx1"/>
                </a:solidFill>
                <a:effectLst/>
                <a:latin typeface="Times New Roman" panose="02020603050405020304" pitchFamily="18" charset="0"/>
                <a:ea typeface="Times New Roman" panose="02020603050405020304" pitchFamily="18" charset="0"/>
              </a:rPr>
              <a:t> органом державного </a:t>
            </a:r>
            <a:r>
              <a:rPr lang="ru-RU" sz="2400" dirty="0" err="1">
                <a:solidFill>
                  <a:schemeClr val="tx1"/>
                </a:solidFill>
                <a:effectLst/>
                <a:latin typeface="Times New Roman" panose="02020603050405020304" pitchFamily="18" charset="0"/>
                <a:ea typeface="Times New Roman" panose="02020603050405020304" pitchFamily="18" charset="0"/>
              </a:rPr>
              <a:t>санітарного</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на</a:t>
            </a:r>
            <a:r>
              <a:rPr lang="ru-RU" sz="2400" spc="-10" dirty="0" err="1">
                <a:solidFill>
                  <a:schemeClr val="tx1"/>
                </a:solidFill>
                <a:effectLst/>
                <a:latin typeface="Times New Roman" panose="02020603050405020304" pitchFamily="18" charset="0"/>
                <a:ea typeface="Times New Roman" panose="02020603050405020304" pitchFamily="18" charset="0"/>
              </a:rPr>
              <a:t>гляду</a:t>
            </a:r>
            <a:r>
              <a:rPr lang="ru-RU" sz="2400" spc="-10" dirty="0">
                <a:solidFill>
                  <a:schemeClr val="tx1"/>
                </a:solidFill>
                <a:effectLst/>
                <a:latin typeface="Times New Roman" panose="02020603050405020304" pitchFamily="18" charset="0"/>
                <a:ea typeface="Times New Roman" panose="02020603050405020304" pitchFamily="18" charset="0"/>
              </a:rPr>
              <a:t>).</a:t>
            </a:r>
            <a:endParaRPr lang="uk-UA" sz="2800" dirty="0">
              <a:solidFill>
                <a:schemeClr val="tx1"/>
              </a:solidFill>
            </a:endParaRPr>
          </a:p>
        </p:txBody>
      </p:sp>
      <p:sp>
        <p:nvSpPr>
          <p:cNvPr id="4" name="Місце для номера слайда 3">
            <a:extLst>
              <a:ext uri="{FF2B5EF4-FFF2-40B4-BE49-F238E27FC236}">
                <a16:creationId xmlns:a16="http://schemas.microsoft.com/office/drawing/2014/main" id="{3CC88011-8E32-9ED0-6DE5-3CF07500F0DC}"/>
              </a:ext>
            </a:extLst>
          </p:cNvPr>
          <p:cNvSpPr>
            <a:spLocks noGrp="1"/>
          </p:cNvSpPr>
          <p:nvPr>
            <p:ph type="sldNum" sz="quarter" idx="12"/>
          </p:nvPr>
        </p:nvSpPr>
        <p:spPr/>
        <p:txBody>
          <a:bodyPr/>
          <a:lstStyle/>
          <a:p>
            <a:fld id="{D07DC24B-8650-405F-98BC-E78A8ACB2E7F}" type="slidenum">
              <a:rPr lang="uk-UA" smtClean="0"/>
              <a:pPr/>
              <a:t>31</a:t>
            </a:fld>
            <a:endParaRPr lang="uk-UA"/>
          </a:p>
        </p:txBody>
      </p:sp>
    </p:spTree>
    <p:extLst>
      <p:ext uri="{BB962C8B-B14F-4D97-AF65-F5344CB8AC3E}">
        <p14:creationId xmlns:p14="http://schemas.microsoft.com/office/powerpoint/2010/main" val="2686589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30F8950-2CEE-09D0-FA56-C49ABEDD72DE}"/>
              </a:ext>
            </a:extLst>
          </p:cNvPr>
          <p:cNvSpPr>
            <a:spLocks noGrp="1"/>
          </p:cNvSpPr>
          <p:nvPr>
            <p:ph idx="1"/>
          </p:nvPr>
        </p:nvSpPr>
        <p:spPr>
          <a:xfrm>
            <a:off x="1066800" y="457200"/>
            <a:ext cx="10602686" cy="6019800"/>
          </a:xfrm>
        </p:spPr>
        <p:txBody>
          <a:bodyPr>
            <a:normAutofit lnSpcReduction="10000"/>
          </a:bodyPr>
          <a:lstStyle/>
          <a:p>
            <a:pPr marL="0" indent="0" algn="ctr">
              <a:buNone/>
            </a:pP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Санimарнi</a:t>
            </a:r>
            <a:r>
              <a:rPr lang="uk-UA" sz="24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вuмoгu</a:t>
            </a:r>
            <a:r>
              <a:rPr lang="uk-UA" sz="24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дo</a:t>
            </a:r>
            <a:r>
              <a:rPr lang="uk-UA" sz="24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oхoрoнu</a:t>
            </a:r>
            <a:r>
              <a:rPr lang="uk-UA" sz="24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аmмoсфернoгo</a:t>
            </a:r>
            <a:r>
              <a:rPr lang="uk-UA" sz="2400" b="1" spc="-7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пoвimря</a:t>
            </a:r>
            <a:r>
              <a:rPr lang="uk-UA" sz="2400" b="1" spc="-25"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пoсеnень</a:t>
            </a:r>
            <a:r>
              <a:rPr lang="uk-UA" sz="2400" b="1" spc="-1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вiд</a:t>
            </a:r>
            <a:r>
              <a:rPr lang="uk-UA" sz="2400" b="1" spc="-1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забруднення</a:t>
            </a:r>
            <a:r>
              <a:rPr lang="uk-UA" sz="2400" b="1" spc="-1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7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вuкuдамu</a:t>
            </a:r>
            <a:r>
              <a:rPr lang="uk-UA" sz="2400" b="1" spc="-7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5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mранспoрmнuх</a:t>
            </a:r>
            <a:r>
              <a:rPr lang="uk-UA" sz="2400" b="1" spc="-25"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5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xасoбiв</a:t>
            </a:r>
            <a:r>
              <a:rPr lang="uk-UA" sz="2400" b="1" spc="-25"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5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uk-UA" sz="2400" b="1" spc="-25"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5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двuгунамu</a:t>
            </a:r>
            <a:r>
              <a:rPr lang="uk-UA" sz="2400" b="1" spc="-5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2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внуmрiшньoгo</a:t>
            </a:r>
            <a:r>
              <a:rPr lang="uk-UA" sz="2400" b="1" spc="-6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spc="-2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згoрання</a:t>
            </a:r>
            <a:endParaRPr lang="uk-UA" sz="2400" b="1"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358775" algn="just">
              <a:lnSpc>
                <a:spcPct val="100000"/>
              </a:lnSpc>
              <a:buNone/>
            </a:pPr>
            <a:r>
              <a:rPr lang="uk-UA" sz="2400" dirty="0">
                <a:solidFill>
                  <a:schemeClr val="tx1"/>
                </a:solidFill>
                <a:effectLst/>
                <a:latin typeface="Times New Roman" panose="02020603050405020304" pitchFamily="18" charset="0"/>
                <a:ea typeface="Times New Roman" panose="02020603050405020304" pitchFamily="18" charset="0"/>
              </a:rPr>
              <a:t>Підприємства, які виробляють чи експлуатують автомобілі та інші транспортні</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засоби</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двигунами</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внутрішнього</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згорання,</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зобов’язані:</a:t>
            </a:r>
          </a:p>
          <a:p>
            <a:pPr marL="0" indent="358775" algn="just">
              <a:lnSpc>
                <a:spcPct val="100000"/>
              </a:lnSpc>
              <a:buNone/>
            </a:pPr>
            <a:r>
              <a:rPr lang="uk-UA" sz="2400" dirty="0">
                <a:solidFill>
                  <a:schemeClr val="tx1"/>
                </a:solidFill>
                <a:effectLst/>
                <a:latin typeface="Times New Roman" panose="02020603050405020304" pitchFamily="18" charset="0"/>
                <a:ea typeface="Times New Roman" panose="02020603050405020304" pitchFamily="18" charset="0"/>
              </a:rPr>
              <a:t>а)</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забезпечувати</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виконання</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вимог</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державни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стандартів</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і</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здійснення контролю за ї</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нім дотриманням згідно з галузевими </a:t>
            </a:r>
            <a:r>
              <a:rPr lang="uk-UA" sz="2400" dirty="0" err="1">
                <a:solidFill>
                  <a:schemeClr val="tx1"/>
                </a:solidFill>
                <a:effectLst/>
                <a:latin typeface="Times New Roman" panose="02020603050405020304" pitchFamily="18" charset="0"/>
                <a:ea typeface="Times New Roman" panose="02020603050405020304" pitchFamily="18" charset="0"/>
              </a:rPr>
              <a:t>інструктивно</a:t>
            </a:r>
            <a:r>
              <a:rPr lang="uk-UA" sz="2400" dirty="0">
                <a:solidFill>
                  <a:schemeClr val="tx1"/>
                </a:solidFill>
                <a:effectLst/>
                <a:latin typeface="Times New Roman" panose="02020603050405020304" pitchFamily="18" charset="0"/>
                <a:ea typeface="Times New Roman" panose="02020603050405020304" pitchFamily="18" charset="0"/>
              </a:rPr>
              <a:t>-методичними документами, погодженими з органами державного санітарного нагляду;</a:t>
            </a:r>
          </a:p>
          <a:p>
            <a:pPr marL="0" indent="358775" algn="just">
              <a:lnSpc>
                <a:spcPct val="100000"/>
              </a:lnSpc>
              <a:buNone/>
            </a:pPr>
            <a:r>
              <a:rPr lang="uk-UA" sz="2400" dirty="0">
                <a:solidFill>
                  <a:schemeClr val="tx1"/>
                </a:solidFill>
                <a:effectLst/>
                <a:latin typeface="Times New Roman" panose="02020603050405020304" pitchFamily="18" charset="0"/>
                <a:ea typeface="Times New Roman" panose="02020603050405020304" pitchFamily="18" charset="0"/>
              </a:rPr>
              <a:t>б) розробляти та виконувати комплекс за</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одів, </a:t>
            </a:r>
            <a:r>
              <a:rPr lang="uk-UA" sz="2400" dirty="0" err="1">
                <a:solidFill>
                  <a:schemeClr val="tx1"/>
                </a:solidFill>
                <a:effectLst/>
                <a:latin typeface="Times New Roman" panose="02020603050405020304" pitchFamily="18" charset="0"/>
                <a:ea typeface="Times New Roman" panose="02020603050405020304" pitchFamily="18" charset="0"/>
              </a:rPr>
              <a:t>спрямовани</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 на подальше</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зниження</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токсичності</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викидів,</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переведення</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транспортни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засобів на використання електроенергії або менш токсичні види палива, вдосконалення те</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err="1">
                <a:solidFill>
                  <a:schemeClr val="tx1"/>
                </a:solidFill>
                <a:effectLst/>
                <a:latin typeface="Times New Roman" panose="02020603050405020304" pitchFamily="18" charset="0"/>
                <a:ea typeface="Times New Roman" panose="02020603050405020304" pitchFamily="18" charset="0"/>
              </a:rPr>
              <a:t>нології</a:t>
            </a:r>
            <a:r>
              <a:rPr lang="uk-UA" sz="2400" dirty="0">
                <a:solidFill>
                  <a:schemeClr val="tx1"/>
                </a:solidFill>
                <a:effectLst/>
                <a:latin typeface="Times New Roman" panose="02020603050405020304" pitchFamily="18" charset="0"/>
                <a:ea typeface="Times New Roman" panose="02020603050405020304" pitchFamily="18" charset="0"/>
              </a:rPr>
              <a:t> транспортування і зберігання палива, забезпечення постійного контролю за його якістю, вдосконалення роботи контрольно-</a:t>
            </a:r>
            <a:r>
              <a:rPr lang="uk-UA" sz="2400" dirty="0" err="1">
                <a:solidFill>
                  <a:schemeClr val="tx1"/>
                </a:solidFill>
                <a:effectLst/>
                <a:latin typeface="Times New Roman" panose="02020603050405020304" pitchFamily="18" charset="0"/>
                <a:ea typeface="Times New Roman" panose="02020603050405020304" pitchFamily="18" charset="0"/>
              </a:rPr>
              <a:t>регулювальни</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 та </a:t>
            </a:r>
            <a:r>
              <a:rPr lang="uk-UA" sz="2400" dirty="0" err="1">
                <a:solidFill>
                  <a:schemeClr val="tx1"/>
                </a:solidFill>
                <a:effectLst/>
                <a:latin typeface="Times New Roman" panose="02020603050405020304" pitchFamily="18" charset="0"/>
                <a:ea typeface="Times New Roman" panose="02020603050405020304" pitchFamily="18" charset="0"/>
              </a:rPr>
              <a:t>діагностични</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 пунктів з перевірки вмісту забруднюючи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речовин</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у</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відпрацьовани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газа</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тощо.</a:t>
            </a:r>
          </a:p>
          <a:p>
            <a:endParaRPr lang="uk-UA" dirty="0"/>
          </a:p>
        </p:txBody>
      </p:sp>
      <p:sp>
        <p:nvSpPr>
          <p:cNvPr id="4" name="Місце для номера слайда 3">
            <a:extLst>
              <a:ext uri="{FF2B5EF4-FFF2-40B4-BE49-F238E27FC236}">
                <a16:creationId xmlns:a16="http://schemas.microsoft.com/office/drawing/2014/main" id="{EFF339F3-738F-59F1-1114-D9FAC5C39C93}"/>
              </a:ext>
            </a:extLst>
          </p:cNvPr>
          <p:cNvSpPr>
            <a:spLocks noGrp="1"/>
          </p:cNvSpPr>
          <p:nvPr>
            <p:ph type="sldNum" sz="quarter" idx="12"/>
          </p:nvPr>
        </p:nvSpPr>
        <p:spPr/>
        <p:txBody>
          <a:bodyPr/>
          <a:lstStyle/>
          <a:p>
            <a:fld id="{D07DC24B-8650-405F-98BC-E78A8ACB2E7F}" type="slidenum">
              <a:rPr lang="uk-UA" smtClean="0"/>
              <a:pPr/>
              <a:t>32</a:t>
            </a:fld>
            <a:endParaRPr lang="uk-UA"/>
          </a:p>
        </p:txBody>
      </p:sp>
    </p:spTree>
    <p:extLst>
      <p:ext uri="{BB962C8B-B14F-4D97-AF65-F5344CB8AC3E}">
        <p14:creationId xmlns:p14="http://schemas.microsoft.com/office/powerpoint/2010/main" val="2406550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65A97B0-42BC-00BB-35D4-613E2D6DB24A}"/>
              </a:ext>
            </a:extLst>
          </p:cNvPr>
          <p:cNvSpPr>
            <a:spLocks noGrp="1"/>
          </p:cNvSpPr>
          <p:nvPr>
            <p:ph idx="1"/>
          </p:nvPr>
        </p:nvSpPr>
        <p:spPr>
          <a:xfrm>
            <a:off x="1023257" y="217715"/>
            <a:ext cx="10755086" cy="6281056"/>
          </a:xfrm>
        </p:spPr>
        <p:txBody>
          <a:bodyPr>
            <a:normAutofit/>
          </a:bodyPr>
          <a:lstStyle/>
          <a:p>
            <a:pPr marL="0" indent="358775" algn="just">
              <a:buNone/>
            </a:pPr>
            <a:r>
              <a:rPr lang="uk-UA" sz="2400" dirty="0" err="1">
                <a:solidFill>
                  <a:schemeClr val="tx1"/>
                </a:solidFill>
                <a:effectLst/>
                <a:latin typeface="Times New Roman" panose="02020603050405020304" pitchFamily="18" charset="0"/>
                <a:ea typeface="Times New Roman" panose="02020603050405020304" pitchFamily="18" charset="0"/>
              </a:rPr>
              <a:t>Передпроектна</a:t>
            </a:r>
            <a:r>
              <a:rPr lang="uk-UA" sz="2400" dirty="0">
                <a:solidFill>
                  <a:schemeClr val="tx1"/>
                </a:solidFill>
                <a:effectLst/>
                <a:latin typeface="Times New Roman" panose="02020603050405020304" pitchFamily="18" charset="0"/>
                <a:ea typeface="Times New Roman" panose="02020603050405020304" pitchFamily="18" charset="0"/>
              </a:rPr>
              <a:t> та проектна документація містобудівного спрямування (с</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err="1">
                <a:solidFill>
                  <a:schemeClr val="tx1"/>
                </a:solidFill>
                <a:effectLst/>
                <a:latin typeface="Times New Roman" panose="02020603050405020304" pitchFamily="18" charset="0"/>
                <a:ea typeface="Times New Roman" panose="02020603050405020304" pitchFamily="18" charset="0"/>
              </a:rPr>
              <a:t>еми</a:t>
            </a:r>
            <a:r>
              <a:rPr lang="uk-UA" sz="2400" dirty="0">
                <a:solidFill>
                  <a:schemeClr val="tx1"/>
                </a:solidFill>
                <a:effectLst/>
                <a:latin typeface="Times New Roman" panose="02020603050405020304" pitchFamily="18" charset="0"/>
                <a:ea typeface="Times New Roman" panose="02020603050405020304" pitchFamily="18" charset="0"/>
              </a:rPr>
              <a:t> районного планування, с</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err="1">
                <a:solidFill>
                  <a:schemeClr val="tx1"/>
                </a:solidFill>
                <a:effectLst/>
                <a:latin typeface="Times New Roman" panose="02020603050405020304" pitchFamily="18" charset="0"/>
                <a:ea typeface="Times New Roman" panose="02020603050405020304" pitchFamily="18" charset="0"/>
              </a:rPr>
              <a:t>еми</a:t>
            </a:r>
            <a:r>
              <a:rPr lang="uk-UA" sz="2400" dirty="0">
                <a:solidFill>
                  <a:schemeClr val="tx1"/>
                </a:solidFill>
                <a:effectLst/>
                <a:latin typeface="Times New Roman" panose="02020603050405020304" pitchFamily="18" charset="0"/>
                <a:ea typeface="Times New Roman" panose="02020603050405020304" pitchFamily="18" charset="0"/>
              </a:rPr>
              <a:t> промвузлів, генеральні плани розвитку міст, проекти планування та забудови </a:t>
            </a:r>
            <a:r>
              <a:rPr lang="uk-UA" sz="2400" dirty="0" err="1">
                <a:solidFill>
                  <a:schemeClr val="tx1"/>
                </a:solidFill>
                <a:effectLst/>
                <a:latin typeface="Times New Roman" panose="02020603050405020304" pitchFamily="18" charset="0"/>
                <a:ea typeface="Times New Roman" panose="02020603050405020304" pitchFamily="18" charset="0"/>
              </a:rPr>
              <a:t>населени</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 пунктів та ін.), проекти будівництва підприємств та </a:t>
            </a:r>
            <a:r>
              <a:rPr lang="uk-UA" sz="2400" dirty="0" err="1">
                <a:solidFill>
                  <a:schemeClr val="tx1"/>
                </a:solidFill>
                <a:effectLst/>
                <a:latin typeface="Times New Roman" panose="02020603050405020304" pitchFamily="18" charset="0"/>
                <a:ea typeface="Times New Roman" panose="02020603050405020304" pitchFamily="18" charset="0"/>
              </a:rPr>
              <a:t>інши</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 об’єктів, до </a:t>
            </a:r>
            <a:r>
              <a:rPr lang="uk-UA" sz="2400" dirty="0" err="1">
                <a:solidFill>
                  <a:schemeClr val="tx1"/>
                </a:solidFill>
                <a:effectLst/>
                <a:latin typeface="Times New Roman" panose="02020603050405020304" pitchFamily="18" charset="0"/>
                <a:ea typeface="Times New Roman" panose="02020603050405020304" pitchFamily="18" charset="0"/>
              </a:rPr>
              <a:t>яки</a:t>
            </a:r>
            <a:r>
              <a:rPr lang="ru-RU" sz="2400" dirty="0">
                <a:solidFill>
                  <a:schemeClr val="tx1"/>
                </a:solidFill>
                <a:effectLst/>
                <a:latin typeface="Times New Roman" panose="02020603050405020304" pitchFamily="18" charset="0"/>
                <a:ea typeface="Times New Roman" panose="02020603050405020304" pitchFamily="18" charset="0"/>
              </a:rPr>
              <a:t>x </a:t>
            </a:r>
            <a:r>
              <a:rPr lang="uk-UA" sz="2400" dirty="0">
                <a:solidFill>
                  <a:schemeClr val="tx1"/>
                </a:solidFill>
                <a:effectLst/>
                <a:latin typeface="Times New Roman" panose="02020603050405020304" pitchFamily="18" charset="0"/>
                <a:ea typeface="Times New Roman" panose="02020603050405020304" pitchFamily="18" charset="0"/>
              </a:rPr>
              <a:t>зачислено самостійні автотранспортні це</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и або автогосподарства, повинні мати в розділі “О</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err="1">
                <a:solidFill>
                  <a:schemeClr val="tx1"/>
                </a:solidFill>
                <a:effectLst/>
                <a:latin typeface="Times New Roman" panose="02020603050405020304" pitchFamily="18" charset="0"/>
                <a:ea typeface="Times New Roman" panose="02020603050405020304" pitchFamily="18" charset="0"/>
              </a:rPr>
              <a:t>орона</a:t>
            </a:r>
            <a:r>
              <a:rPr lang="uk-UA" sz="2400" dirty="0">
                <a:solidFill>
                  <a:schemeClr val="tx1"/>
                </a:solidFill>
                <a:effectLst/>
                <a:latin typeface="Times New Roman" panose="02020603050405020304" pitchFamily="18" charset="0"/>
                <a:ea typeface="Times New Roman" panose="02020603050405020304" pitchFamily="18" charset="0"/>
              </a:rPr>
              <a:t> навколишнього середовища” окремі підрозділи з </a:t>
            </a:r>
            <a:r>
              <a:rPr lang="uk-UA" sz="2400" dirty="0" err="1">
                <a:solidFill>
                  <a:schemeClr val="tx1"/>
                </a:solidFill>
                <a:effectLst/>
                <a:latin typeface="Times New Roman" panose="02020603050405020304" pitchFamily="18" charset="0"/>
                <a:ea typeface="Times New Roman" panose="02020603050405020304" pitchFamily="18" charset="0"/>
              </a:rPr>
              <a:t>обгрунтуваннями</a:t>
            </a:r>
            <a:r>
              <a:rPr lang="uk-UA" sz="2400" dirty="0">
                <a:solidFill>
                  <a:schemeClr val="tx1"/>
                </a:solidFill>
                <a:effectLst/>
                <a:latin typeface="Times New Roman" panose="02020603050405020304" pitchFamily="18" charset="0"/>
                <a:ea typeface="Times New Roman" panose="02020603050405020304" pitchFamily="18" charset="0"/>
              </a:rPr>
              <a:t> за</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одів щодо запобігання забрудненню атмосферного повітря ви</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err="1">
                <a:solidFill>
                  <a:schemeClr val="tx1"/>
                </a:solidFill>
                <a:effectLst/>
                <a:latin typeface="Times New Roman" panose="02020603050405020304" pitchFamily="18" charset="0"/>
                <a:ea typeface="Times New Roman" panose="02020603050405020304" pitchFamily="18" charset="0"/>
              </a:rPr>
              <a:t>лопними</a:t>
            </a:r>
            <a:r>
              <a:rPr lang="uk-UA" sz="2400" dirty="0">
                <a:solidFill>
                  <a:schemeClr val="tx1"/>
                </a:solidFill>
                <a:effectLst/>
                <a:latin typeface="Times New Roman" panose="02020603050405020304" pitchFamily="18" charset="0"/>
                <a:ea typeface="Times New Roman" panose="02020603050405020304" pitchFamily="18" charset="0"/>
              </a:rPr>
              <a:t> газами, серед </a:t>
            </a:r>
            <a:r>
              <a:rPr lang="uk-UA" sz="2400" dirty="0" err="1">
                <a:solidFill>
                  <a:schemeClr val="tx1"/>
                </a:solidFill>
                <a:effectLst/>
                <a:latin typeface="Times New Roman" panose="02020603050405020304" pitchFamily="18" charset="0"/>
                <a:ea typeface="Times New Roman" panose="02020603050405020304" pitchFamily="18" charset="0"/>
              </a:rPr>
              <a:t>яки</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a:t>
            </a:r>
          </a:p>
          <a:p>
            <a:pPr marL="0" lvl="0" indent="358775" algn="just">
              <a:spcAft>
                <a:spcPts val="0"/>
              </a:spcAft>
              <a:buSzPts val="1050"/>
              <a:buFont typeface="Symbol" panose="05050102010706020507" pitchFamily="18" charset="2"/>
              <a:buChar char=""/>
              <a:tabLst>
                <a:tab pos="525145" algn="l"/>
              </a:tabLst>
            </a:pP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удівниц</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во 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’ї</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ниx</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шляxів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для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винесення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потоків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тран</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итного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автотранспорту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межі</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житлової</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удови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0" lvl="0" indent="358775" algn="just">
              <a:spcAft>
                <a:spcPts val="0"/>
              </a:spcAft>
              <a:buSzPts val="1050"/>
              <a:buFont typeface="Symbol" panose="05050102010706020507" pitchFamily="18" charset="2"/>
              <a:buChar char=""/>
              <a:tabLst>
                <a:tab pos="524510" algn="l"/>
              </a:tabLst>
            </a:pP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удівниц</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во</a:t>
            </a:r>
            <a:r>
              <a:rPr lang="ru-RU" sz="2400" spc="1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шляxів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-ду</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лерів</a:t>
            </a:r>
            <a:r>
              <a:rPr lang="ru-RU" sz="2400" spc="1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ru-RU" sz="2400" spc="1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швидкісниx</a:t>
            </a:r>
            <a:r>
              <a:rPr lang="ru-RU" sz="2400" spc="1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автомагістралей</a:t>
            </a:r>
            <a:r>
              <a:rPr lang="ru-RU" sz="24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400" spc="1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25"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німальною</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кількіс</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ю</a:t>
            </a:r>
            <a:r>
              <a:rPr lang="ru-RU" sz="2400" spc="2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переxрес</a:t>
            </a:r>
            <a:r>
              <a:rPr lang="uk-UA"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ь;</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0" lvl="0" indent="358775" algn="just">
              <a:spcAft>
                <a:spcPts val="0"/>
              </a:spcAft>
              <a:buSzPts val="1050"/>
              <a:buFont typeface="Symbol" panose="05050102010706020507" pitchFamily="18" charset="2"/>
              <a:buChar char=""/>
              <a:tabLst>
                <a:tab pos="525145"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спорудження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під</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емниx</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переxодів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мос</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ес</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акад</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унелів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в’я</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ок</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на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переxрес</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яx</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доріг</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енсивним</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руxом</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для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uk-UA"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зпе</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чення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мінімальної</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кількос</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упинок</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800" dirty="0">
              <a:solidFill>
                <a:schemeClr val="tx1"/>
              </a:solidFill>
            </a:endParaRPr>
          </a:p>
        </p:txBody>
      </p:sp>
      <p:sp>
        <p:nvSpPr>
          <p:cNvPr id="4" name="Місце для номера слайда 3">
            <a:extLst>
              <a:ext uri="{FF2B5EF4-FFF2-40B4-BE49-F238E27FC236}">
                <a16:creationId xmlns:a16="http://schemas.microsoft.com/office/drawing/2014/main" id="{758B182C-98BC-0A54-26EE-A0B65C185D53}"/>
              </a:ext>
            </a:extLst>
          </p:cNvPr>
          <p:cNvSpPr>
            <a:spLocks noGrp="1"/>
          </p:cNvSpPr>
          <p:nvPr>
            <p:ph type="sldNum" sz="quarter" idx="12"/>
          </p:nvPr>
        </p:nvSpPr>
        <p:spPr/>
        <p:txBody>
          <a:bodyPr/>
          <a:lstStyle/>
          <a:p>
            <a:fld id="{D07DC24B-8650-405F-98BC-E78A8ACB2E7F}" type="slidenum">
              <a:rPr lang="uk-UA" smtClean="0"/>
              <a:pPr/>
              <a:t>33</a:t>
            </a:fld>
            <a:endParaRPr lang="uk-UA"/>
          </a:p>
        </p:txBody>
      </p:sp>
    </p:spTree>
    <p:extLst>
      <p:ext uri="{BB962C8B-B14F-4D97-AF65-F5344CB8AC3E}">
        <p14:creationId xmlns:p14="http://schemas.microsoft.com/office/powerpoint/2010/main" val="3082240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7609CC0-E96A-5A35-D30D-6DF7A863514E}"/>
              </a:ext>
            </a:extLst>
          </p:cNvPr>
          <p:cNvSpPr>
            <a:spLocks noGrp="1"/>
          </p:cNvSpPr>
          <p:nvPr>
            <p:ph idx="1"/>
          </p:nvPr>
        </p:nvSpPr>
        <p:spPr>
          <a:xfrm>
            <a:off x="1012371" y="304801"/>
            <a:ext cx="10646229" cy="6416674"/>
          </a:xfrm>
        </p:spPr>
        <p:txBody>
          <a:bodyPr>
            <a:normAutofit/>
          </a:bodyPr>
          <a:lstStyle/>
          <a:p>
            <a:pPr marL="342900" lvl="0" indent="-342900" algn="just">
              <a:spcAft>
                <a:spcPts val="0"/>
              </a:spcAft>
              <a:buSzPts val="1050"/>
              <a:buFont typeface="Symbol" panose="05050102010706020507" pitchFamily="18" charset="2"/>
              <a:buChar char=""/>
              <a:tabLst>
                <a:tab pos="812800"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впровадження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автомати</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ованих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систем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регулювання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дорожнього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руху</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допомогою</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світлофорів</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принципом</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елена</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хвиля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lvl="0" indent="-342900" algn="just">
              <a:spcAft>
                <a:spcPts val="0"/>
              </a:spcAft>
              <a:buSzPts val="1050"/>
              <a:buFont typeface="Symbol" panose="05050102010706020507" pitchFamily="18" charset="2"/>
              <a:buChar char=""/>
              <a:tabLst>
                <a:tab pos="812165"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переведення</a:t>
            </a:r>
            <a:r>
              <a:rPr lang="ru-RU" sz="2400" spc="1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вулиць</a:t>
            </a:r>
            <a:r>
              <a:rPr lang="ru-RU" sz="2400" spc="13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400" spc="13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енсивним</a:t>
            </a:r>
            <a:r>
              <a:rPr lang="ru-RU" sz="2400" spc="1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рухом</a:t>
            </a:r>
            <a:r>
              <a:rPr lang="ru-RU" sz="2400" spc="13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автотранспорту</a:t>
            </a:r>
            <a:r>
              <a:rPr lang="ru-RU" sz="2400" spc="13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a:t>
            </a:r>
            <a:r>
              <a:rPr lang="ru-RU" sz="2400" spc="13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одно</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оронній</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2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рух;</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lvl="0" indent="-342900" algn="just">
              <a:spcAft>
                <a:spcPts val="0"/>
              </a:spcAft>
              <a:buSzPts val="1050"/>
              <a:buFont typeface="Symbol" panose="05050102010706020507" pitchFamily="18" charset="2"/>
              <a:buChar char=""/>
              <a:tabLst>
                <a:tab pos="812800"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влаштування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промислово-складських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районах,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смугах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відвед</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них для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алі</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ниць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ни</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инах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санітарно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ахисних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онах,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інших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нежитлових</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територіях</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спеціалі</a:t>
            </a:r>
            <a:r>
              <a:rPr lang="uk-UA"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ованих</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автомо6ільних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шляхів</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реважно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для руху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вантажних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автомо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ілів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lvl="0" indent="-342900" algn="just">
              <a:spcAft>
                <a:spcPts val="0"/>
              </a:spcAft>
              <a:buSzPts val="1050"/>
              <a:buFont typeface="Symbol" panose="05050102010706020507" pitchFamily="18" charset="2"/>
              <a:buChar char=""/>
              <a:tabLst>
                <a:tab pos="812165"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виведення</a:t>
            </a:r>
            <a:r>
              <a:rPr lang="ru-RU" sz="2400" spc="1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400" spc="1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території</a:t>
            </a:r>
            <a:r>
              <a:rPr lang="ru-RU" sz="2400" spc="1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житлової</a:t>
            </a:r>
            <a:r>
              <a:rPr lang="ru-RU" sz="2400" spc="1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они</a:t>
            </a:r>
            <a:r>
              <a:rPr lang="ru-RU" sz="2400" spc="1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400" spc="1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аправних</a:t>
            </a:r>
            <a:r>
              <a:rPr lang="ru-RU" sz="2400" spc="1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стан</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цій</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авторемонтних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майстерень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автопарків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станцій</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технічного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слуговування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інших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автогосподарств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lvl="0" indent="-342900" algn="just">
              <a:spcAft>
                <a:spcPts val="0"/>
              </a:spcAft>
              <a:buSzPts val="1050"/>
              <a:buFont typeface="Symbol" panose="05050102010706020507" pitchFamily="18" charset="2"/>
              <a:buChar char=""/>
              <a:tabLst>
                <a:tab pos="812165"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ташування</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плані</a:t>
            </a:r>
            <a:r>
              <a:rPr lang="ru-RU" sz="2400" spc="2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населеного</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пункту</a:t>
            </a:r>
            <a:r>
              <a:rPr lang="ru-RU" sz="2400" spc="2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швидкісних</a:t>
            </a:r>
            <a:r>
              <a:rPr lang="ru-RU" sz="24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a:t>
            </a:r>
            <a:r>
              <a:rPr lang="ru-RU" sz="2400" spc="2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спеціалі</a:t>
            </a:r>
            <a:r>
              <a:rPr lang="uk-UA"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зо</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ваних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шляхів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для руху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вантажного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автотранспорту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відповідно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до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вимог</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правил та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урахуванням</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напрямів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переважаючих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вітрів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p:txBody>
      </p:sp>
      <p:sp>
        <p:nvSpPr>
          <p:cNvPr id="4" name="Місце для номера слайда 3">
            <a:extLst>
              <a:ext uri="{FF2B5EF4-FFF2-40B4-BE49-F238E27FC236}">
                <a16:creationId xmlns:a16="http://schemas.microsoft.com/office/drawing/2014/main" id="{93BC2C63-9A16-0D15-5653-006A1E2E3D4C}"/>
              </a:ext>
            </a:extLst>
          </p:cNvPr>
          <p:cNvSpPr>
            <a:spLocks noGrp="1"/>
          </p:cNvSpPr>
          <p:nvPr>
            <p:ph type="sldNum" sz="quarter" idx="12"/>
          </p:nvPr>
        </p:nvSpPr>
        <p:spPr/>
        <p:txBody>
          <a:bodyPr/>
          <a:lstStyle/>
          <a:p>
            <a:fld id="{D07DC24B-8650-405F-98BC-E78A8ACB2E7F}" type="slidenum">
              <a:rPr lang="uk-UA" smtClean="0"/>
              <a:pPr/>
              <a:t>34</a:t>
            </a:fld>
            <a:endParaRPr lang="uk-UA"/>
          </a:p>
        </p:txBody>
      </p:sp>
    </p:spTree>
    <p:extLst>
      <p:ext uri="{BB962C8B-B14F-4D97-AF65-F5344CB8AC3E}">
        <p14:creationId xmlns:p14="http://schemas.microsoft.com/office/powerpoint/2010/main" val="2538539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B791553-D99F-A542-B0C7-FD914FE4216A}"/>
              </a:ext>
            </a:extLst>
          </p:cNvPr>
          <p:cNvSpPr>
            <a:spLocks noGrp="1"/>
          </p:cNvSpPr>
          <p:nvPr>
            <p:ph idx="1"/>
          </p:nvPr>
        </p:nvSpPr>
        <p:spPr>
          <a:xfrm>
            <a:off x="990600" y="293914"/>
            <a:ext cx="10624458" cy="6259285"/>
          </a:xfrm>
        </p:spPr>
        <p:txBody>
          <a:bodyPr>
            <a:normAutofit/>
          </a:bodyPr>
          <a:lstStyle/>
          <a:p>
            <a:pPr marL="342900" lvl="0" indent="-342900" algn="just">
              <a:spcAft>
                <a:spcPts val="0"/>
              </a:spcAft>
              <a:buSzPts val="1050"/>
              <a:buFont typeface="Symbol" panose="05050102010706020507" pitchFamily="18" charset="2"/>
              <a:buChar char=""/>
              <a:tabLst>
                <a:tab pos="812165" algn="l"/>
              </a:tabLst>
            </a:pP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аміна</a:t>
            </a:r>
            <a:r>
              <a:rPr lang="ru-RU" sz="2400" spc="3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міських</a:t>
            </a:r>
            <a:r>
              <a:rPr lang="ru-RU" sz="2400" spc="3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усних</a:t>
            </a:r>
            <a:r>
              <a:rPr lang="ru-RU" sz="2400" spc="3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маршрутів</a:t>
            </a:r>
            <a:r>
              <a:rPr lang="ru-RU" sz="2400" spc="3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a:t>
            </a:r>
            <a:r>
              <a:rPr lang="ru-RU" sz="2400" spc="3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електротранспорт</a:t>
            </a:r>
            <a:r>
              <a:rPr lang="ru-RU" sz="2400" spc="3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тро</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лей</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ус,</a:t>
            </a:r>
            <a:r>
              <a:rPr lang="ru-RU" sz="2400" spc="22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трамвай);</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lvl="0" indent="-342900" algn="just">
              <a:spcAft>
                <a:spcPts val="0"/>
              </a:spcAft>
              <a:buSzPts val="1050"/>
              <a:buFont typeface="Symbol" panose="05050102010706020507" pitchFamily="18" charset="2"/>
              <a:buChar char=""/>
              <a:tabLst>
                <a:tab pos="812800"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міщення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єктів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комунально-по6утового при</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начення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пов’я</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начними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вантажними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переве</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еннями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посередній</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ли</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ькості</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до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магістральних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вулиць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для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скорочення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простягання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прої</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територією</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житлової</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удови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lvl="0" indent="-342900" algn="just">
              <a:spcAft>
                <a:spcPts val="0"/>
              </a:spcAft>
              <a:buSzPts val="1050"/>
              <a:buFont typeface="Symbol" panose="05050102010706020507" pitchFamily="18" charset="2"/>
              <a:buChar char=""/>
              <a:tabLst>
                <a:tab pos="812165" algn="l"/>
              </a:tabLst>
            </a:pP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еленення</a:t>
            </a:r>
            <a:r>
              <a:rPr lang="ru-RU" sz="2400" spc="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придорожних</a:t>
            </a:r>
            <a:r>
              <a:rPr lang="ru-RU" sz="2400" spc="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територій</a:t>
            </a:r>
            <a:r>
              <a:rPr lang="ru-RU" sz="2400" spc="2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відповідно</a:t>
            </a:r>
            <a:r>
              <a:rPr lang="ru-RU" sz="2400" spc="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a:t>
            </a:r>
            <a:r>
              <a:rPr lang="ru-RU" sz="2400" spc="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нормативних</a:t>
            </a:r>
            <a:r>
              <a:rPr lang="ru-RU" sz="2400" spc="2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25"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кументів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які</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регламентують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удівництво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автошляхів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у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населених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пунктах і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санітарно-гігієнічні</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вимоги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планування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і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удови</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населених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місць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indent="-342900" algn="just">
              <a:buSzPts val="1050"/>
              <a:buFont typeface="Symbol" panose="05050102010706020507" pitchFamily="18" charset="2"/>
              <a:buChar char=""/>
              <a:tabLst>
                <a:tab pos="812165"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створення</a:t>
            </a:r>
            <a:r>
              <a:rPr lang="ru-RU" sz="2400" spc="8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санітарно</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ахисних</a:t>
            </a:r>
            <a:r>
              <a:rPr lang="ru-RU" sz="2400" spc="8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8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он</a:t>
            </a:r>
            <a:r>
              <a:rPr lang="ru-RU" sz="2400" spc="8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a:t>
            </a:r>
            <a:r>
              <a:rPr lang="ru-RU" sz="2400" spc="9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автомагістралей</a:t>
            </a:r>
            <a:r>
              <a:rPr lang="ru-RU" sz="2400" spc="8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та</a:t>
            </a:r>
            <a:r>
              <a:rPr lang="ru-RU" sz="2400" spc="8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автошля</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хів</a:t>
            </a:r>
            <a:r>
              <a:rPr lang="ru-RU" sz="2400" spc="13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4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інтенсивним</a:t>
            </a:r>
            <a:r>
              <a:rPr lang="ru-RU" sz="2400" spc="13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рухом</a:t>
            </a:r>
            <a:r>
              <a:rPr lang="ru-RU" sz="24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гідно</a:t>
            </a:r>
            <a:r>
              <a:rPr lang="ru-RU" sz="2400" spc="13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4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нормативними</a:t>
            </a:r>
            <a:r>
              <a:rPr lang="ru-RU" sz="2400" spc="1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документами);</a:t>
            </a:r>
          </a:p>
          <a:p>
            <a:pPr marL="342900" indent="-342900" algn="just">
              <a:buSzPts val="1050"/>
              <a:buFont typeface="Symbol" panose="05050102010706020507" pitchFamily="18" charset="2"/>
              <a:buChar char=""/>
              <a:tabLst>
                <a:tab pos="812165"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недопущення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влаштування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упинок</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авто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усів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інших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автотранспортних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асо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міських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пасажирських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переве</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ень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неподалік</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дитячих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лікувальних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доровчих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установ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lvl="0" indent="-342900" algn="just">
              <a:spcAft>
                <a:spcPts val="0"/>
              </a:spcAft>
              <a:buSzPts val="1050"/>
              <a:buFont typeface="Symbol" panose="05050102010706020507" pitchFamily="18" charset="2"/>
              <a:buChar char=""/>
              <a:tabLst>
                <a:tab pos="812165" algn="l"/>
              </a:tabLst>
            </a:pP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p:txBody>
      </p:sp>
      <p:sp>
        <p:nvSpPr>
          <p:cNvPr id="4" name="Місце для номера слайда 3">
            <a:extLst>
              <a:ext uri="{FF2B5EF4-FFF2-40B4-BE49-F238E27FC236}">
                <a16:creationId xmlns:a16="http://schemas.microsoft.com/office/drawing/2014/main" id="{F033FDFE-34F8-6BD8-BF71-9A6211C93C22}"/>
              </a:ext>
            </a:extLst>
          </p:cNvPr>
          <p:cNvSpPr>
            <a:spLocks noGrp="1"/>
          </p:cNvSpPr>
          <p:nvPr>
            <p:ph type="sldNum" sz="quarter" idx="12"/>
          </p:nvPr>
        </p:nvSpPr>
        <p:spPr/>
        <p:txBody>
          <a:bodyPr/>
          <a:lstStyle/>
          <a:p>
            <a:fld id="{D07DC24B-8650-405F-98BC-E78A8ACB2E7F}" type="slidenum">
              <a:rPr lang="uk-UA" smtClean="0"/>
              <a:pPr/>
              <a:t>35</a:t>
            </a:fld>
            <a:endParaRPr lang="uk-UA"/>
          </a:p>
        </p:txBody>
      </p:sp>
    </p:spTree>
    <p:extLst>
      <p:ext uri="{BB962C8B-B14F-4D97-AF65-F5344CB8AC3E}">
        <p14:creationId xmlns:p14="http://schemas.microsoft.com/office/powerpoint/2010/main" val="42396172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E553598-3E69-7803-83FB-05C05AD6F6CE}"/>
              </a:ext>
            </a:extLst>
          </p:cNvPr>
          <p:cNvSpPr>
            <a:spLocks noGrp="1"/>
          </p:cNvSpPr>
          <p:nvPr>
            <p:ph idx="1"/>
          </p:nvPr>
        </p:nvSpPr>
        <p:spPr>
          <a:xfrm>
            <a:off x="1175478" y="500744"/>
            <a:ext cx="10178322" cy="3593591"/>
          </a:xfrm>
        </p:spPr>
        <p:txBody>
          <a:bodyPr>
            <a:normAutofit/>
          </a:bodyPr>
          <a:lstStyle/>
          <a:p>
            <a:pPr marL="342900" lvl="0" indent="-342900" algn="just">
              <a:spcAft>
                <a:spcPts val="0"/>
              </a:spcAft>
              <a:buSzPts val="1050"/>
              <a:buFont typeface="Symbol" panose="05050102010706020507" pitchFamily="18" charset="2"/>
              <a:buChar char=""/>
              <a:tabLst>
                <a:tab pos="812165" algn="l"/>
              </a:tabLst>
            </a:pP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раціональна</a:t>
            </a:r>
            <a:r>
              <a:rPr lang="ru-RU" sz="2400" spc="-4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органі</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ація</a:t>
            </a:r>
            <a:r>
              <a:rPr lang="ru-RU" sz="2400" spc="-4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в’ї</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дів</a:t>
            </a:r>
            <a:r>
              <a:rPr lang="ru-RU" sz="24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a:t>
            </a:r>
            <a:r>
              <a:rPr lang="ru-RU" sz="2400" spc="-4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виї</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дів</a:t>
            </a:r>
            <a:r>
              <a:rPr lang="ru-RU" sz="24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400" spc="-4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території</a:t>
            </a:r>
            <a:r>
              <a:rPr lang="ru-RU" sz="2400" spc="-4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підприємств</a:t>
            </a:r>
            <a:r>
              <a:rPr lang="ru-RU" sz="2400" spc="-4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та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інших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єктів</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метою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апо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ігання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їхньому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ро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міщенню</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по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ли</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житлових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і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громадських</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удівель</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о</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меження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в’ї</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ду у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місця</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відпочинку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і тури</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му</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342900" lvl="0" indent="-342900" algn="just">
              <a:spcAft>
                <a:spcPts val="0"/>
              </a:spcAft>
              <a:buSzPts val="1050"/>
              <a:buFont typeface="Symbol" panose="05050102010706020507" pitchFamily="18" charset="2"/>
              <a:buChar char=""/>
              <a:tabLst>
                <a:tab pos="812165" algn="l"/>
              </a:tabLst>
            </a:pP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a:t>
            </a:r>
            <a:r>
              <a:rPr lang="uk-UA"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печення</a:t>
            </a:r>
            <a:r>
              <a:rPr lang="ru-RU" sz="2400" spc="1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утримання</a:t>
            </a:r>
            <a:r>
              <a:rPr lang="ru-RU" sz="2400" spc="1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a:t>
            </a:r>
            <a:r>
              <a:rPr lang="ru-RU" sz="2400" spc="12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належному</a:t>
            </a:r>
            <a:r>
              <a:rPr lang="ru-RU" sz="2400" spc="1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стані</a:t>
            </a:r>
            <a:r>
              <a:rPr lang="ru-RU" sz="2400" spc="12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автомо6ільних</a:t>
            </a:r>
            <a:r>
              <a:rPr lang="ru-RU" sz="2400" spc="11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шляхів</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та</a:t>
            </a:r>
            <a:r>
              <a:rPr lang="ru-RU" sz="2400" spc="1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вуличного</a:t>
            </a:r>
            <a:r>
              <a:rPr lang="ru-RU" sz="2400" spc="10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4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покриття</a:t>
            </a:r>
            <a:r>
              <a:rPr lang="ru-RU" sz="24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4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0" indent="0">
              <a:buNone/>
            </a:pPr>
            <a:endParaRPr lang="uk-UA" sz="2400" dirty="0">
              <a:solidFill>
                <a:schemeClr val="tx1"/>
              </a:solidFill>
            </a:endParaRPr>
          </a:p>
        </p:txBody>
      </p:sp>
      <p:sp>
        <p:nvSpPr>
          <p:cNvPr id="4" name="Місце для номера слайда 3">
            <a:extLst>
              <a:ext uri="{FF2B5EF4-FFF2-40B4-BE49-F238E27FC236}">
                <a16:creationId xmlns:a16="http://schemas.microsoft.com/office/drawing/2014/main" id="{35CBF8D1-137C-D12C-DBD3-7EDC7B544608}"/>
              </a:ext>
            </a:extLst>
          </p:cNvPr>
          <p:cNvSpPr>
            <a:spLocks noGrp="1"/>
          </p:cNvSpPr>
          <p:nvPr>
            <p:ph type="sldNum" sz="quarter" idx="12"/>
          </p:nvPr>
        </p:nvSpPr>
        <p:spPr/>
        <p:txBody>
          <a:bodyPr/>
          <a:lstStyle/>
          <a:p>
            <a:fld id="{D07DC24B-8650-405F-98BC-E78A8ACB2E7F}" type="slidenum">
              <a:rPr lang="uk-UA" smtClean="0"/>
              <a:pPr/>
              <a:t>36</a:t>
            </a:fld>
            <a:endParaRPr lang="uk-UA"/>
          </a:p>
        </p:txBody>
      </p:sp>
      <p:sp>
        <p:nvSpPr>
          <p:cNvPr id="5" name="TextBox 4">
            <a:extLst>
              <a:ext uri="{FF2B5EF4-FFF2-40B4-BE49-F238E27FC236}">
                <a16:creationId xmlns:a16="http://schemas.microsoft.com/office/drawing/2014/main" id="{60DCD896-3233-7E23-B3D1-9D45D79BB05A}"/>
              </a:ext>
            </a:extLst>
          </p:cNvPr>
          <p:cNvSpPr txBox="1"/>
          <p:nvPr/>
        </p:nvSpPr>
        <p:spPr>
          <a:xfrm>
            <a:off x="1175478" y="3251655"/>
            <a:ext cx="10254522" cy="2837187"/>
          </a:xfrm>
          <a:prstGeom prst="rect">
            <a:avLst/>
          </a:prstGeom>
          <a:noFill/>
        </p:spPr>
        <p:txBody>
          <a:bodyPr wrap="square">
            <a:spAutoFit/>
          </a:bodyPr>
          <a:lstStyle/>
          <a:p>
            <a:pPr indent="358775" algn="just">
              <a:lnSpc>
                <a:spcPct val="130000"/>
              </a:lnSpc>
            </a:pPr>
            <a:r>
              <a:rPr lang="ru-RU" sz="2800" b="1" dirty="0" err="1">
                <a:effectLst/>
                <a:latin typeface="Times New Roman" panose="02020603050405020304" pitchFamily="18" charset="0"/>
                <a:ea typeface="Times New Roman" panose="02020603050405020304" pitchFamily="18" charset="0"/>
              </a:rPr>
              <a:t>Зaхoд</a:t>
            </a:r>
            <a:r>
              <a:rPr lang="uk-UA" sz="2800" b="1" dirty="0">
                <a:effectLst/>
                <a:latin typeface="Times New Roman" panose="02020603050405020304" pitchFamily="18" charset="0"/>
                <a:ea typeface="Times New Roman" panose="02020603050405020304" pitchFamily="18" charset="0"/>
              </a:rPr>
              <a:t>и з</a:t>
            </a:r>
            <a:r>
              <a:rPr lang="ru-RU" sz="2800" b="1" dirty="0">
                <a:effectLst/>
                <a:latin typeface="Times New Roman" panose="02020603050405020304" pitchFamily="18" charset="0"/>
                <a:ea typeface="Times New Roman" panose="02020603050405020304" pitchFamily="18" charset="0"/>
              </a:rPr>
              <a:t>i </a:t>
            </a:r>
            <a:r>
              <a:rPr lang="uk-UA" sz="2800" b="1" dirty="0">
                <a:effectLst/>
                <a:latin typeface="Times New Roman" panose="02020603050405020304" pitchFamily="18" charset="0"/>
                <a:ea typeface="Times New Roman" panose="02020603050405020304" pitchFamily="18" charset="0"/>
              </a:rPr>
              <a:t>з</a:t>
            </a:r>
            <a:r>
              <a:rPr lang="ru-RU" sz="2800" b="1" dirty="0">
                <a:effectLst/>
                <a:latin typeface="Times New Roman" panose="02020603050405020304" pitchFamily="18" charset="0"/>
                <a:ea typeface="Times New Roman" panose="02020603050405020304" pitchFamily="18" charset="0"/>
              </a:rPr>
              <a:t>н</a:t>
            </a:r>
            <a:r>
              <a:rPr lang="uk-UA" sz="2800" b="1" dirty="0" err="1">
                <a:effectLst/>
                <a:latin typeface="Times New Roman" panose="02020603050405020304" pitchFamily="18" charset="0"/>
                <a:ea typeface="Times New Roman" panose="02020603050405020304" pitchFamily="18" charset="0"/>
              </a:rPr>
              <a:t>иж</a:t>
            </a:r>
            <a:r>
              <a:rPr lang="ru-RU" sz="2800" b="1" dirty="0" err="1">
                <a:effectLst/>
                <a:latin typeface="Times New Roman" panose="02020603050405020304" pitchFamily="18" charset="0"/>
                <a:ea typeface="Times New Roman" panose="02020603050405020304" pitchFamily="18" charset="0"/>
              </a:rPr>
              <a:t>ення</a:t>
            </a:r>
            <a:r>
              <a:rPr lang="ru-RU" sz="2800" b="1" dirty="0">
                <a:effectLst/>
                <a:latin typeface="Times New Roman" panose="02020603050405020304" pitchFamily="18" charset="0"/>
                <a:ea typeface="Times New Roman" panose="02020603050405020304" pitchFamily="18" charset="0"/>
              </a:rPr>
              <a:t> </a:t>
            </a:r>
            <a:r>
              <a:rPr lang="uk-UA" sz="2800" b="1" dirty="0">
                <a:effectLst/>
                <a:latin typeface="Times New Roman" panose="02020603050405020304" pitchFamily="18" charset="0"/>
                <a:ea typeface="Times New Roman" panose="02020603050405020304" pitchFamily="18" charset="0"/>
              </a:rPr>
              <a:t>з</a:t>
            </a:r>
            <a:r>
              <a:rPr lang="ru-RU" sz="2800" b="1" dirty="0">
                <a:effectLst/>
                <a:latin typeface="Times New Roman" panose="02020603050405020304" pitchFamily="18" charset="0"/>
                <a:ea typeface="Times New Roman" panose="02020603050405020304" pitchFamily="18" charset="0"/>
              </a:rPr>
              <a:t>a</a:t>
            </a:r>
            <a:r>
              <a:rPr lang="uk-UA" sz="2800" b="1" dirty="0">
                <a:effectLst/>
                <a:latin typeface="Times New Roman" panose="02020603050405020304" pitchFamily="18" charset="0"/>
                <a:ea typeface="Times New Roman" panose="02020603050405020304" pitchFamily="18" charset="0"/>
              </a:rPr>
              <a:t>б</a:t>
            </a:r>
            <a:r>
              <a:rPr lang="ru-RU" sz="2800" b="1" dirty="0" err="1">
                <a:effectLst/>
                <a:latin typeface="Times New Roman" panose="02020603050405020304" pitchFamily="18" charset="0"/>
                <a:ea typeface="Times New Roman" panose="02020603050405020304" pitchFamily="18" charset="0"/>
              </a:rPr>
              <a:t>ру</a:t>
            </a:r>
            <a:r>
              <a:rPr lang="uk-UA" sz="2800" b="1" dirty="0">
                <a:effectLst/>
                <a:latin typeface="Times New Roman" panose="02020603050405020304" pitchFamily="18" charset="0"/>
                <a:ea typeface="Times New Roman" panose="02020603050405020304" pitchFamily="18" charset="0"/>
              </a:rPr>
              <a:t>д</a:t>
            </a:r>
            <a:r>
              <a:rPr lang="ru-RU" sz="2800" b="1" dirty="0" err="1">
                <a:effectLst/>
                <a:latin typeface="Times New Roman" panose="02020603050405020304" pitchFamily="18" charset="0"/>
                <a:ea typeface="Times New Roman" panose="02020603050405020304" pitchFamily="18" charset="0"/>
              </a:rPr>
              <a:t>нення</a:t>
            </a:r>
            <a:r>
              <a:rPr lang="ru-RU" sz="2800" b="1" dirty="0">
                <a:effectLst/>
                <a:latin typeface="Times New Roman" panose="02020603050405020304" pitchFamily="18" charset="0"/>
                <a:ea typeface="Times New Roman" panose="02020603050405020304" pitchFamily="18" charset="0"/>
              </a:rPr>
              <a:t> a</a:t>
            </a:r>
            <a:r>
              <a:rPr lang="uk-UA" sz="2800" b="1" dirty="0">
                <a:effectLst/>
                <a:latin typeface="Times New Roman" panose="02020603050405020304" pitchFamily="18" charset="0"/>
                <a:ea typeface="Times New Roman" panose="02020603050405020304" pitchFamily="18" charset="0"/>
              </a:rPr>
              <a:t>т</a:t>
            </a:r>
            <a:r>
              <a:rPr lang="ru-RU" sz="2800" b="1" dirty="0" err="1">
                <a:effectLst/>
                <a:latin typeface="Times New Roman" panose="02020603050405020304" pitchFamily="18" charset="0"/>
                <a:ea typeface="Times New Roman" panose="02020603050405020304" pitchFamily="18" charset="0"/>
              </a:rPr>
              <a:t>мoсфернoгo</a:t>
            </a:r>
            <a:r>
              <a:rPr lang="ru-RU" sz="2800" b="1" dirty="0">
                <a:effectLst/>
                <a:latin typeface="Times New Roman" panose="02020603050405020304" pitchFamily="18" charset="0"/>
                <a:ea typeface="Times New Roman" panose="02020603050405020304" pitchFamily="18" charset="0"/>
              </a:rPr>
              <a:t> </a:t>
            </a:r>
            <a:r>
              <a:rPr lang="ru-RU" sz="2800" b="1" spc="-10" dirty="0" err="1">
                <a:effectLst/>
                <a:latin typeface="Times New Roman" panose="02020603050405020304" pitchFamily="18" charset="0"/>
                <a:ea typeface="Times New Roman" panose="02020603050405020304" pitchFamily="18" charset="0"/>
              </a:rPr>
              <a:t>пoвi</a:t>
            </a:r>
            <a:r>
              <a:rPr lang="uk-UA" sz="2800" b="1" spc="-10" dirty="0">
                <a:effectLst/>
                <a:latin typeface="Times New Roman" panose="02020603050405020304" pitchFamily="18" charset="0"/>
                <a:ea typeface="Times New Roman" panose="02020603050405020304" pitchFamily="18" charset="0"/>
              </a:rPr>
              <a:t>т</a:t>
            </a:r>
            <a:r>
              <a:rPr lang="ru-RU" sz="2800" b="1" spc="-10" dirty="0" err="1">
                <a:effectLst/>
                <a:latin typeface="Times New Roman" panose="02020603050405020304" pitchFamily="18" charset="0"/>
                <a:ea typeface="Times New Roman" panose="02020603050405020304" pitchFamily="18" charset="0"/>
              </a:rPr>
              <a:t>ря</a:t>
            </a:r>
            <a:endParaRPr lang="uk-UA" sz="2800" dirty="0">
              <a:effectLst/>
              <a:latin typeface="Times New Roman" panose="02020603050405020304" pitchFamily="18" charset="0"/>
              <a:ea typeface="Times New Roman" panose="02020603050405020304" pitchFamily="18" charset="0"/>
            </a:endParaRPr>
          </a:p>
          <a:p>
            <a:pPr indent="358775" algn="just">
              <a:lnSpc>
                <a:spcPct val="130000"/>
              </a:lnSpc>
            </a:pPr>
            <a:r>
              <a:rPr lang="uk-UA" sz="2800" dirty="0">
                <a:effectLst/>
                <a:latin typeface="Times New Roman" panose="02020603050405020304" pitchFamily="18" charset="0"/>
                <a:ea typeface="Times New Roman" panose="02020603050405020304" pitchFamily="18" charset="0"/>
              </a:rPr>
              <a:t>Для</a:t>
            </a:r>
            <a:r>
              <a:rPr lang="uk-UA" sz="2800" spc="-5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зниження</a:t>
            </a:r>
            <a:r>
              <a:rPr lang="uk-UA" sz="2800" spc="-5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рівня</a:t>
            </a:r>
            <a:r>
              <a:rPr lang="uk-UA" sz="2800" spc="-5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забруднення</a:t>
            </a:r>
            <a:r>
              <a:rPr lang="uk-UA" sz="2800" spc="-5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повітря</a:t>
            </a:r>
            <a:r>
              <a:rPr lang="uk-UA" sz="2800" spc="-5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розробляють</a:t>
            </a:r>
            <a:r>
              <a:rPr lang="uk-UA" sz="2800" spc="-5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і</a:t>
            </a:r>
            <a:r>
              <a:rPr lang="uk-UA" sz="2800" spc="-5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реалізують</a:t>
            </a:r>
            <a:r>
              <a:rPr lang="uk-UA" sz="2800" spc="-7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систему</a:t>
            </a:r>
            <a:r>
              <a:rPr lang="uk-UA" sz="2800" spc="-70" dirty="0">
                <a:effectLst/>
                <a:latin typeface="Times New Roman" panose="02020603050405020304" pitchFamily="18" charset="0"/>
                <a:ea typeface="Times New Roman" panose="02020603050405020304" pitchFamily="18" charset="0"/>
              </a:rPr>
              <a:t> </a:t>
            </a:r>
            <a:r>
              <a:rPr lang="uk-UA" sz="2800" dirty="0">
                <a:effectLst/>
                <a:latin typeface="Times New Roman" panose="02020603050405020304" pitchFamily="18" charset="0"/>
                <a:ea typeface="Times New Roman" panose="02020603050405020304" pitchFamily="18" charset="0"/>
              </a:rPr>
              <a:t>за</a:t>
            </a:r>
            <a:r>
              <a:rPr lang="ru-RU" sz="2800" dirty="0">
                <a:effectLst/>
                <a:latin typeface="Times New Roman" panose="02020603050405020304" pitchFamily="18" charset="0"/>
                <a:ea typeface="Times New Roman" panose="02020603050405020304" pitchFamily="18" charset="0"/>
              </a:rPr>
              <a:t>x</a:t>
            </a:r>
            <a:r>
              <a:rPr lang="uk-UA" sz="2800" dirty="0">
                <a:effectLst/>
                <a:latin typeface="Times New Roman" panose="02020603050405020304" pitchFamily="18" charset="0"/>
                <a:ea typeface="Times New Roman" panose="02020603050405020304" pitchFamily="18" charset="0"/>
              </a:rPr>
              <a:t>одів:</a:t>
            </a:r>
            <a:r>
              <a:rPr lang="uk-UA" sz="2800" spc="-70" dirty="0">
                <a:effectLst/>
                <a:latin typeface="Times New Roman" panose="02020603050405020304" pitchFamily="18" charset="0"/>
                <a:ea typeface="Times New Roman" panose="02020603050405020304" pitchFamily="18" charset="0"/>
              </a:rPr>
              <a:t> </a:t>
            </a:r>
            <a:r>
              <a:rPr lang="uk-UA" sz="2800" i="1" u="sng" dirty="0">
                <a:effectLst/>
                <a:latin typeface="Times New Roman" panose="02020603050405020304" pitchFamily="18" charset="0"/>
                <a:ea typeface="Times New Roman" panose="02020603050405020304" pitchFamily="18" charset="0"/>
              </a:rPr>
              <a:t>те</a:t>
            </a:r>
            <a:r>
              <a:rPr lang="ru-RU" sz="2800" i="1" u="sng" dirty="0">
                <a:effectLst/>
                <a:latin typeface="Times New Roman" panose="02020603050405020304" pitchFamily="18" charset="0"/>
                <a:ea typeface="Times New Roman" panose="02020603050405020304" pitchFamily="18" charset="0"/>
              </a:rPr>
              <a:t>x</a:t>
            </a:r>
            <a:r>
              <a:rPr lang="uk-UA" sz="2800" i="1" u="sng" dirty="0" err="1">
                <a:effectLst/>
                <a:latin typeface="Times New Roman" panose="02020603050405020304" pitchFamily="18" charset="0"/>
                <a:ea typeface="Times New Roman" panose="02020603050405020304" pitchFamily="18" charset="0"/>
              </a:rPr>
              <a:t>нологічни</a:t>
            </a:r>
            <a:r>
              <a:rPr lang="ru-RU" sz="2800" i="1" u="sng" dirty="0">
                <a:effectLst/>
                <a:latin typeface="Times New Roman" panose="02020603050405020304" pitchFamily="18" charset="0"/>
                <a:ea typeface="Times New Roman" panose="02020603050405020304" pitchFamily="18" charset="0"/>
              </a:rPr>
              <a:t>x</a:t>
            </a:r>
            <a:r>
              <a:rPr lang="uk-UA" sz="2800" i="1" u="sng" dirty="0">
                <a:effectLst/>
                <a:latin typeface="Times New Roman" panose="02020603050405020304" pitchFamily="18" charset="0"/>
                <a:ea typeface="Times New Roman" panose="02020603050405020304" pitchFamily="18" charset="0"/>
              </a:rPr>
              <a:t>,</a:t>
            </a:r>
            <a:r>
              <a:rPr lang="uk-UA" sz="2800" i="1" u="sng" spc="-70" dirty="0">
                <a:effectLst/>
                <a:latin typeface="Times New Roman" panose="02020603050405020304" pitchFamily="18" charset="0"/>
                <a:ea typeface="Times New Roman" panose="02020603050405020304" pitchFamily="18" charset="0"/>
              </a:rPr>
              <a:t> </a:t>
            </a:r>
            <a:r>
              <a:rPr lang="uk-UA" sz="2800" i="1" u="sng" dirty="0" err="1">
                <a:effectLst/>
                <a:latin typeface="Times New Roman" panose="02020603050405020304" pitchFamily="18" charset="0"/>
                <a:ea typeface="Times New Roman" panose="02020603050405020304" pitchFamily="18" charset="0"/>
              </a:rPr>
              <a:t>планувальни</a:t>
            </a:r>
            <a:r>
              <a:rPr lang="ru-RU" sz="2800" i="1" u="sng" dirty="0">
                <a:effectLst/>
                <a:latin typeface="Times New Roman" panose="02020603050405020304" pitchFamily="18" charset="0"/>
                <a:ea typeface="Times New Roman" panose="02020603050405020304" pitchFamily="18" charset="0"/>
              </a:rPr>
              <a:t>x</a:t>
            </a:r>
            <a:r>
              <a:rPr lang="uk-UA" sz="2800" i="1" u="sng" dirty="0">
                <a:effectLst/>
                <a:latin typeface="Times New Roman" panose="02020603050405020304" pitchFamily="18" charset="0"/>
                <a:ea typeface="Times New Roman" panose="02020603050405020304" pitchFamily="18" charset="0"/>
              </a:rPr>
              <a:t>,</a:t>
            </a:r>
            <a:r>
              <a:rPr lang="uk-UA" sz="2800" i="1" u="sng" spc="-65" dirty="0">
                <a:effectLst/>
                <a:latin typeface="Times New Roman" panose="02020603050405020304" pitchFamily="18" charset="0"/>
                <a:ea typeface="Times New Roman" panose="02020603050405020304" pitchFamily="18" charset="0"/>
              </a:rPr>
              <a:t> </a:t>
            </a:r>
            <a:r>
              <a:rPr lang="uk-UA" sz="2800" i="1" u="sng" dirty="0">
                <a:effectLst/>
                <a:latin typeface="Times New Roman" panose="02020603050405020304" pitchFamily="18" charset="0"/>
                <a:ea typeface="Times New Roman" panose="02020603050405020304" pitchFamily="18" charset="0"/>
              </a:rPr>
              <a:t>санітарно-те</a:t>
            </a:r>
            <a:r>
              <a:rPr lang="ru-RU" sz="2800" i="1" u="sng" dirty="0">
                <a:effectLst/>
                <a:latin typeface="Times New Roman" panose="02020603050405020304" pitchFamily="18" charset="0"/>
                <a:ea typeface="Times New Roman" panose="02020603050405020304" pitchFamily="18" charset="0"/>
              </a:rPr>
              <a:t>x</a:t>
            </a:r>
            <a:r>
              <a:rPr lang="uk-UA" sz="2800" i="1" u="sng" dirty="0" err="1">
                <a:effectLst/>
                <a:latin typeface="Times New Roman" panose="02020603050405020304" pitchFamily="18" charset="0"/>
                <a:ea typeface="Times New Roman" panose="02020603050405020304" pitchFamily="18" charset="0"/>
              </a:rPr>
              <a:t>нічни</a:t>
            </a:r>
            <a:r>
              <a:rPr lang="ru-RU" sz="2800" i="1" u="sng" dirty="0">
                <a:effectLst/>
                <a:latin typeface="Times New Roman" panose="02020603050405020304" pitchFamily="18" charset="0"/>
                <a:ea typeface="Times New Roman" panose="02020603050405020304" pitchFamily="18" charset="0"/>
              </a:rPr>
              <a:t>x</a:t>
            </a:r>
            <a:r>
              <a:rPr lang="uk-UA" sz="2800" i="1" u="sng" dirty="0">
                <a:effectLst/>
                <a:latin typeface="Times New Roman" panose="02020603050405020304" pitchFamily="18" charset="0"/>
                <a:ea typeface="Times New Roman" panose="02020603050405020304" pitchFamily="18" charset="0"/>
              </a:rPr>
              <a:t>; інженерно-</a:t>
            </a:r>
            <a:r>
              <a:rPr lang="uk-UA" sz="2800" i="1" u="sng" dirty="0" err="1">
                <a:effectLst/>
                <a:latin typeface="Times New Roman" panose="02020603050405020304" pitchFamily="18" charset="0"/>
                <a:ea typeface="Times New Roman" panose="02020603050405020304" pitchFamily="18" charset="0"/>
              </a:rPr>
              <a:t>організаційни</a:t>
            </a:r>
            <a:r>
              <a:rPr lang="ru-RU" sz="2800" i="1" u="sng" dirty="0">
                <a:effectLst/>
                <a:latin typeface="Times New Roman" panose="02020603050405020304" pitchFamily="18" charset="0"/>
                <a:ea typeface="Times New Roman" panose="02020603050405020304" pitchFamily="18" charset="0"/>
              </a:rPr>
              <a:t>x</a:t>
            </a:r>
            <a:r>
              <a:rPr lang="uk-UA" sz="2800" i="1" u="sng" dirty="0">
                <a:effectLst/>
                <a:latin typeface="Times New Roman" panose="02020603050405020304" pitchFamily="18" charset="0"/>
                <a:ea typeface="Times New Roman" panose="02020603050405020304" pitchFamily="18" charset="0"/>
              </a:rPr>
              <a:t> і контролю якості повітря</a:t>
            </a:r>
            <a:r>
              <a:rPr lang="uk-UA" sz="2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831453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23C442C-E116-9DF9-51A8-A3B621C6ED60}"/>
              </a:ext>
            </a:extLst>
          </p:cNvPr>
          <p:cNvSpPr>
            <a:spLocks noGrp="1"/>
          </p:cNvSpPr>
          <p:nvPr>
            <p:ph idx="1"/>
          </p:nvPr>
        </p:nvSpPr>
        <p:spPr>
          <a:xfrm>
            <a:off x="1251678" y="511630"/>
            <a:ext cx="10178322" cy="5650992"/>
          </a:xfrm>
        </p:spPr>
        <p:txBody>
          <a:bodyPr>
            <a:normAutofit lnSpcReduction="10000"/>
          </a:bodyPr>
          <a:lstStyle/>
          <a:p>
            <a:pPr marL="0" indent="358775" algn="just">
              <a:lnSpc>
                <a:spcPct val="130000"/>
              </a:lnSpc>
              <a:buNone/>
              <a:tabLst>
                <a:tab pos="540385" algn="l"/>
              </a:tabLst>
            </a:pPr>
            <a:r>
              <a:rPr lang="uk-UA" sz="2800" b="1" dirty="0">
                <a:solidFill>
                  <a:schemeClr val="tx2"/>
                </a:solidFill>
                <a:effectLst/>
                <a:latin typeface="Times New Roman" panose="02020603050405020304" pitchFamily="18" charset="0"/>
                <a:ea typeface="Times New Roman" panose="02020603050405020304" pitchFamily="18" charset="0"/>
              </a:rPr>
              <a:t>Найперспективнішими</a:t>
            </a:r>
            <a:r>
              <a:rPr lang="uk-UA" sz="2800" b="1" spc="240" dirty="0">
                <a:solidFill>
                  <a:schemeClr val="tx2"/>
                </a:solidFill>
                <a:effectLst/>
                <a:latin typeface="Times New Roman" panose="02020603050405020304" pitchFamily="18" charset="0"/>
                <a:ea typeface="Times New Roman" panose="02020603050405020304" pitchFamily="18" charset="0"/>
              </a:rPr>
              <a:t> </a:t>
            </a:r>
            <a:r>
              <a:rPr lang="uk-UA" sz="2800" b="1" i="1" dirty="0">
                <a:solidFill>
                  <a:schemeClr val="tx2"/>
                </a:solidFill>
                <a:effectLst/>
                <a:latin typeface="Times New Roman" panose="02020603050405020304" pitchFamily="18" charset="0"/>
                <a:ea typeface="Times New Roman" panose="02020603050405020304" pitchFamily="18" charset="0"/>
              </a:rPr>
              <a:t>технологічними</a:t>
            </a:r>
            <a:r>
              <a:rPr lang="uk-UA" sz="2800" b="1" spc="240" dirty="0">
                <a:solidFill>
                  <a:schemeClr val="tx2"/>
                </a:solidFill>
                <a:effectLst/>
                <a:latin typeface="Times New Roman" panose="02020603050405020304" pitchFamily="18" charset="0"/>
                <a:ea typeface="Times New Roman" panose="02020603050405020304" pitchFamily="18" charset="0"/>
              </a:rPr>
              <a:t> </a:t>
            </a:r>
            <a:r>
              <a:rPr lang="uk-UA" sz="2800" b="1" i="1" dirty="0">
                <a:solidFill>
                  <a:schemeClr val="tx2"/>
                </a:solidFill>
                <a:effectLst/>
                <a:latin typeface="Times New Roman" panose="02020603050405020304" pitchFamily="18" charset="0"/>
                <a:ea typeface="Times New Roman" panose="02020603050405020304" pitchFamily="18" charset="0"/>
              </a:rPr>
              <a:t>заходами</a:t>
            </a:r>
            <a:r>
              <a:rPr lang="uk-UA" sz="2800" b="1" spc="245" dirty="0">
                <a:solidFill>
                  <a:schemeClr val="tx2"/>
                </a:solidFill>
                <a:effectLst/>
                <a:latin typeface="Times New Roman" panose="02020603050405020304" pitchFamily="18" charset="0"/>
                <a:ea typeface="Times New Roman" panose="02020603050405020304" pitchFamily="18" charset="0"/>
              </a:rPr>
              <a:t> </a:t>
            </a:r>
            <a:r>
              <a:rPr lang="uk-UA" sz="2800" b="1" spc="-25" dirty="0">
                <a:solidFill>
                  <a:schemeClr val="tx2"/>
                </a:solidFill>
                <a:effectLst/>
                <a:latin typeface="Times New Roman" panose="02020603050405020304" pitchFamily="18" charset="0"/>
                <a:ea typeface="Times New Roman" panose="02020603050405020304" pitchFamily="18" charset="0"/>
              </a:rPr>
              <a:t>є:</a:t>
            </a:r>
            <a:endParaRPr lang="uk-UA" sz="2800" b="1" dirty="0">
              <a:solidFill>
                <a:schemeClr val="tx2"/>
              </a:solidFill>
              <a:effectLst/>
              <a:latin typeface="Times New Roman" panose="02020603050405020304" pitchFamily="18" charset="0"/>
              <a:ea typeface="Times New Roman" panose="02020603050405020304" pitchFamily="18" charset="0"/>
            </a:endParaRPr>
          </a:p>
          <a:p>
            <a:pPr marL="0" lvl="0" indent="358775" algn="just">
              <a:lnSpc>
                <a:spcPct val="130000"/>
              </a:lnSpc>
              <a:buSzPts val="1050"/>
              <a:buFont typeface="Symbol" panose="05050102010706020507" pitchFamily="18" charset="2"/>
              <a:buChar char=""/>
              <a:tabLst>
                <a:tab pos="540385" algn="l"/>
              </a:tabLst>
            </a:pP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переxід</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теплоенергетики</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uk-UA"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твердого</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палива</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на</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природний</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га</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що</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даватиме</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могу </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меншити</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викиди</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в атмосферу пилу і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сполук</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сірки</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8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0" lvl="0" indent="358775" algn="just">
              <a:lnSpc>
                <a:spcPct val="130000"/>
              </a:lnSpc>
              <a:buSzPts val="1050"/>
              <a:buFont typeface="Symbol" panose="05050102010706020507" pitchFamily="18" charset="2"/>
              <a:buChar char=""/>
              <a:tabLst>
                <a:tab pos="540385" algn="l"/>
              </a:tabLst>
            </a:pP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оп</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имі</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ація</a:t>
            </a:r>
            <a:r>
              <a:rPr lang="ru-RU" sz="2800" spc="2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спалювання</a:t>
            </a:r>
            <a:r>
              <a:rPr lang="ru-RU" sz="2800" spc="2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1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палива</a:t>
            </a:r>
            <a:r>
              <a:rPr lang="ru-RU" sz="2800" spc="-1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8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0" lvl="0" indent="358775" algn="just">
              <a:lnSpc>
                <a:spcPct val="130000"/>
              </a:lnSpc>
              <a:buSzPts val="1050"/>
              <a:buFont typeface="Symbol" panose="05050102010706020507" pitchFamily="18" charset="2"/>
              <a:buChar char=""/>
              <a:tabLst>
                <a:tab pos="540385" algn="l"/>
              </a:tabLst>
            </a:pP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меншення</a:t>
            </a:r>
            <a:r>
              <a:rPr lang="ru-RU" sz="28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енергоємнос</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a:t>
            </a:r>
            <a:r>
              <a:rPr lang="ru-RU" sz="28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виро</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ниц</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ва</a:t>
            </a:r>
            <a:r>
              <a:rPr lang="ru-RU" sz="28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a:t>
            </a:r>
            <a:r>
              <a:rPr lang="ru-RU" sz="28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викорис</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ання</a:t>
            </a:r>
            <a:r>
              <a:rPr lang="ru-RU" sz="2800" spc="19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оринниx</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енергоносіїв</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гаряча</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вода</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гарячі</a:t>
            </a:r>
            <a:r>
              <a:rPr lang="ru-RU" sz="2800" spc="20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га</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a:t>
            </a:r>
            <a:endParaRPr lang="uk-UA" sz="28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0" lvl="0" indent="358775" algn="just">
              <a:lnSpc>
                <a:spcPct val="130000"/>
              </a:lnSpc>
              <a:buSzPts val="1050"/>
              <a:buFont typeface="Symbol" panose="05050102010706020507" pitchFamily="18" charset="2"/>
              <a:buChar char=""/>
              <a:tabLst>
                <a:tab pos="540385" algn="l"/>
              </a:tabLst>
            </a:pP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очищення</a:t>
            </a:r>
            <a:r>
              <a:rPr lang="ru-RU" sz="28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пилога</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овиx</a:t>
            </a:r>
            <a:r>
              <a:rPr lang="ru-RU" sz="28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викидів</a:t>
            </a:r>
            <a:r>
              <a:rPr lang="ru-RU" sz="28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промисловиx</a:t>
            </a:r>
            <a:r>
              <a:rPr lang="ru-RU" sz="28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підприємс</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a:t>
            </a:r>
            <a:r>
              <a:rPr lang="ru-RU" sz="2800" spc="15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25"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для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очис</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т</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ки</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використовують</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меxанічні</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xімічні</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фі</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з</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ико-xімічні</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та </a:t>
            </a:r>
            <a:r>
              <a:rPr lang="uk-UA"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б</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іологічні</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 </a:t>
            </a:r>
            <a:r>
              <a:rPr lang="ru-RU" sz="2800" spc="0" dirty="0" err="1">
                <a:solidFill>
                  <a:schemeClr val="tx1"/>
                </a:solidFill>
                <a:effectLst/>
                <a:latin typeface="Times New Roman" panose="02020603050405020304" pitchFamily="18" charset="0"/>
                <a:ea typeface="Symbol" panose="05050102010706020507" pitchFamily="18" charset="2"/>
                <a:cs typeface="Symbol" panose="05050102010706020507" pitchFamily="18" charset="2"/>
              </a:rPr>
              <a:t>методи</a:t>
            </a:r>
            <a:r>
              <a:rPr lang="ru-RU" sz="2800" spc="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rPr>
              <a:t>.</a:t>
            </a:r>
            <a:endParaRPr lang="uk-UA" sz="2800" spc="0" dirty="0">
              <a:solidFill>
                <a:schemeClr val="tx1"/>
              </a:solidFill>
              <a:effectLst/>
              <a:latin typeface="Calibri" panose="020F0502020204030204" pitchFamily="34" charset="0"/>
              <a:ea typeface="Symbol" panose="05050102010706020507" pitchFamily="18" charset="2"/>
              <a:cs typeface="Symbol" panose="05050102010706020507" pitchFamily="18" charset="2"/>
            </a:endParaRPr>
          </a:p>
          <a:p>
            <a:pPr marL="0" indent="358775" algn="just"/>
            <a:endParaRPr lang="uk-UA" sz="3200" dirty="0">
              <a:solidFill>
                <a:schemeClr val="tx1"/>
              </a:solidFill>
            </a:endParaRPr>
          </a:p>
        </p:txBody>
      </p:sp>
      <p:sp>
        <p:nvSpPr>
          <p:cNvPr id="4" name="Місце для номера слайда 3">
            <a:extLst>
              <a:ext uri="{FF2B5EF4-FFF2-40B4-BE49-F238E27FC236}">
                <a16:creationId xmlns:a16="http://schemas.microsoft.com/office/drawing/2014/main" id="{E544A8D9-2EE0-8F4E-AD00-319192DECB41}"/>
              </a:ext>
            </a:extLst>
          </p:cNvPr>
          <p:cNvSpPr>
            <a:spLocks noGrp="1"/>
          </p:cNvSpPr>
          <p:nvPr>
            <p:ph type="sldNum" sz="quarter" idx="12"/>
          </p:nvPr>
        </p:nvSpPr>
        <p:spPr/>
        <p:txBody>
          <a:bodyPr/>
          <a:lstStyle/>
          <a:p>
            <a:fld id="{D07DC24B-8650-405F-98BC-E78A8ACB2E7F}" type="slidenum">
              <a:rPr lang="uk-UA" smtClean="0"/>
              <a:pPr/>
              <a:t>37</a:t>
            </a:fld>
            <a:endParaRPr lang="uk-UA"/>
          </a:p>
        </p:txBody>
      </p:sp>
    </p:spTree>
    <p:extLst>
      <p:ext uri="{BB962C8B-B14F-4D97-AF65-F5344CB8AC3E}">
        <p14:creationId xmlns:p14="http://schemas.microsoft.com/office/powerpoint/2010/main" val="23499236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F94AAC9-2208-C225-1618-0C65C9169F6B}"/>
              </a:ext>
            </a:extLst>
          </p:cNvPr>
          <p:cNvSpPr>
            <a:spLocks noGrp="1"/>
          </p:cNvSpPr>
          <p:nvPr>
            <p:ph idx="1"/>
          </p:nvPr>
        </p:nvSpPr>
        <p:spPr>
          <a:xfrm>
            <a:off x="947057" y="239487"/>
            <a:ext cx="10798629" cy="6270170"/>
          </a:xfrm>
        </p:spPr>
        <p:txBody>
          <a:bodyPr>
            <a:normAutofit fontScale="92500" lnSpcReduction="10000"/>
          </a:bodyPr>
          <a:lstStyle/>
          <a:p>
            <a:pPr marL="0" indent="0" algn="just">
              <a:lnSpc>
                <a:spcPct val="130000"/>
              </a:lnSpc>
              <a:buNone/>
              <a:tabLst>
                <a:tab pos="540385" algn="l"/>
              </a:tabLst>
            </a:pPr>
            <a:r>
              <a:rPr lang="uk-UA" sz="2600" i="1" dirty="0" err="1">
                <a:solidFill>
                  <a:schemeClr val="tx1"/>
                </a:solidFill>
                <a:effectLst/>
                <a:latin typeface="Times New Roman" panose="02020603050405020304" pitchFamily="18" charset="0"/>
                <a:ea typeface="Times New Roman" panose="02020603050405020304" pitchFamily="18" charset="0"/>
              </a:rPr>
              <a:t>Чаcткові</a:t>
            </a:r>
            <a:r>
              <a:rPr lang="uk-UA" sz="2600" dirty="0">
                <a:solidFill>
                  <a:schemeClr val="tx1"/>
                </a:solidFill>
                <a:effectLst/>
                <a:latin typeface="Times New Roman" panose="02020603050405020304" pitchFamily="18" charset="0"/>
                <a:ea typeface="Times New Roman" panose="02020603050405020304" pitchFamily="18" charset="0"/>
              </a:rPr>
              <a:t> </a:t>
            </a:r>
            <a:r>
              <a:rPr lang="uk-UA" sz="2600" i="1" dirty="0">
                <a:solidFill>
                  <a:schemeClr val="tx1"/>
                </a:solidFill>
                <a:effectLst/>
                <a:latin typeface="Times New Roman" panose="02020603050405020304" pitchFamily="18" charset="0"/>
                <a:ea typeface="Times New Roman" panose="02020603050405020304" pitchFamily="18" charset="0"/>
              </a:rPr>
              <a:t>заходи,</a:t>
            </a:r>
            <a:r>
              <a:rPr lang="uk-UA" sz="2600" dirty="0">
                <a:solidFill>
                  <a:schemeClr val="tx1"/>
                </a:solidFill>
                <a:effectLst/>
                <a:latin typeface="Times New Roman" panose="02020603050405020304" pitchFamily="18" charset="0"/>
                <a:ea typeface="Times New Roman" panose="02020603050405020304" pitchFamily="18" charset="0"/>
              </a:rPr>
              <a:t> </a:t>
            </a:r>
            <a:r>
              <a:rPr lang="uk-UA" sz="2600" i="1" dirty="0">
                <a:solidFill>
                  <a:schemeClr val="tx1"/>
                </a:solidFill>
                <a:effectLst/>
                <a:latin typeface="Times New Roman" panose="02020603050405020304" pitchFamily="18" charset="0"/>
                <a:ea typeface="Times New Roman" panose="02020603050405020304" pitchFamily="18" charset="0"/>
              </a:rPr>
              <a:t>які</a:t>
            </a:r>
            <a:r>
              <a:rPr lang="uk-UA" sz="2600" dirty="0">
                <a:solidFill>
                  <a:schemeClr val="tx1"/>
                </a:solidFill>
                <a:effectLst/>
                <a:latin typeface="Times New Roman" panose="02020603050405020304" pitchFamily="18" charset="0"/>
                <a:ea typeface="Times New Roman" panose="02020603050405020304" pitchFamily="18" charset="0"/>
              </a:rPr>
              <a:t> </a:t>
            </a:r>
            <a:r>
              <a:rPr lang="uk-UA" sz="2600" i="1" dirty="0">
                <a:solidFill>
                  <a:schemeClr val="tx1"/>
                </a:solidFill>
                <a:effectLst/>
                <a:latin typeface="Times New Roman" panose="02020603050405020304" pitchFamily="18" charset="0"/>
                <a:ea typeface="Times New Roman" panose="02020603050405020304" pitchFamily="18" charset="0"/>
              </a:rPr>
              <a:t>понижують</a:t>
            </a:r>
            <a:r>
              <a:rPr lang="uk-UA" sz="2600" dirty="0">
                <a:solidFill>
                  <a:schemeClr val="tx1"/>
                </a:solidFill>
                <a:effectLst/>
                <a:latin typeface="Times New Roman" panose="02020603050405020304" pitchFamily="18" charset="0"/>
                <a:ea typeface="Times New Roman" panose="02020603050405020304" pitchFamily="18" charset="0"/>
              </a:rPr>
              <a:t> </a:t>
            </a:r>
            <a:r>
              <a:rPr lang="uk-UA" sz="2600" i="1" dirty="0">
                <a:solidFill>
                  <a:schemeClr val="tx1"/>
                </a:solidFill>
                <a:effectLst/>
                <a:latin typeface="Times New Roman" panose="02020603050405020304" pitchFamily="18" charset="0"/>
                <a:ea typeface="Times New Roman" panose="02020603050405020304" pitchFamily="18" charset="0"/>
              </a:rPr>
              <a:t>небезпеку</a:t>
            </a:r>
            <a:r>
              <a:rPr lang="uk-UA" sz="2600" dirty="0">
                <a:solidFill>
                  <a:schemeClr val="tx1"/>
                </a:solidFill>
                <a:effectLst/>
                <a:latin typeface="Times New Roman" panose="02020603050405020304" pitchFamily="18" charset="0"/>
                <a:ea typeface="Times New Roman" panose="02020603050405020304" pitchFamily="18" charset="0"/>
              </a:rPr>
              <a:t> </a:t>
            </a:r>
            <a:r>
              <a:rPr lang="uk-UA" sz="2600" i="1" dirty="0">
                <a:solidFill>
                  <a:schemeClr val="tx1"/>
                </a:solidFill>
                <a:effectLst/>
                <a:latin typeface="Times New Roman" panose="02020603050405020304" pitchFamily="18" charset="0"/>
                <a:ea typeface="Times New Roman" panose="02020603050405020304" pitchFamily="18" charset="0"/>
              </a:rPr>
              <a:t>забруднення,</a:t>
            </a:r>
            <a:r>
              <a:rPr lang="uk-UA" sz="2600" dirty="0">
                <a:solidFill>
                  <a:schemeClr val="tx1"/>
                </a:solidFill>
                <a:effectLst/>
                <a:latin typeface="Times New Roman" panose="02020603050405020304" pitchFamily="18" charset="0"/>
                <a:ea typeface="Times New Roman" panose="02020603050405020304" pitchFamily="18" charset="0"/>
              </a:rPr>
              <a:t> </a:t>
            </a:r>
            <a:r>
              <a:rPr lang="uk-UA" sz="2600" i="1" dirty="0">
                <a:solidFill>
                  <a:schemeClr val="tx1"/>
                </a:solidFill>
                <a:effectLst/>
                <a:latin typeface="Times New Roman" panose="02020603050405020304" pitchFamily="18" charset="0"/>
                <a:ea typeface="Times New Roman" panose="02020603050405020304" pitchFamily="18" charset="0"/>
              </a:rPr>
              <a:t>доволі</a:t>
            </a:r>
            <a:r>
              <a:rPr lang="uk-UA" sz="2600" dirty="0">
                <a:solidFill>
                  <a:schemeClr val="tx1"/>
                </a:solidFill>
                <a:effectLst/>
                <a:latin typeface="Times New Roman" panose="02020603050405020304" pitchFamily="18" charset="0"/>
                <a:ea typeface="Times New Roman" panose="02020603050405020304" pitchFamily="18" charset="0"/>
              </a:rPr>
              <a:t> </a:t>
            </a:r>
            <a:r>
              <a:rPr lang="uk-UA" sz="2600" i="1" dirty="0">
                <a:solidFill>
                  <a:schemeClr val="tx1"/>
                </a:solidFill>
                <a:effectLst/>
                <a:latin typeface="Times New Roman" panose="02020603050405020304" pitchFamily="18" charset="0"/>
                <a:ea typeface="Times New Roman" panose="02020603050405020304" pitchFamily="18" charset="0"/>
              </a:rPr>
              <a:t>різном</a:t>
            </a:r>
            <a:r>
              <a:rPr lang="uk-UA" sz="2600" i="1" spc="-10" dirty="0">
                <a:solidFill>
                  <a:schemeClr val="tx1"/>
                </a:solidFill>
                <a:effectLst/>
                <a:latin typeface="Times New Roman" panose="02020603050405020304" pitchFamily="18" charset="0"/>
                <a:ea typeface="Times New Roman" panose="02020603050405020304" pitchFamily="18" charset="0"/>
              </a:rPr>
              <a:t>анітні:</a:t>
            </a:r>
            <a:endParaRPr lang="uk-UA" sz="2600" dirty="0">
              <a:solidFill>
                <a:schemeClr val="tx1"/>
              </a:solidFill>
              <a:effectLst/>
              <a:latin typeface="Times New Roman" panose="02020603050405020304" pitchFamily="18" charset="0"/>
              <a:ea typeface="Times New Roman" panose="02020603050405020304" pitchFamily="18" charset="0"/>
            </a:endParaRPr>
          </a:p>
          <a:p>
            <a:pPr marL="533400" lvl="1" indent="-261938" algn="just">
              <a:lnSpc>
                <a:spcPct val="130000"/>
              </a:lnSpc>
              <a:buSzPts val="1400"/>
              <a:buFont typeface="Times New Roman" panose="02020603050405020304" pitchFamily="18" charset="0"/>
              <a:buAutoNum type="arabicParenR"/>
              <a:tabLst>
                <a:tab pos="509270" algn="l"/>
                <a:tab pos="540385" algn="l"/>
              </a:tabLst>
            </a:pPr>
            <a:r>
              <a:rPr lang="uk-UA" sz="2400" spc="-5" dirty="0">
                <a:solidFill>
                  <a:schemeClr val="tx1"/>
                </a:solidFill>
                <a:effectLst/>
                <a:latin typeface="Times New Roman" panose="02020603050405020304" pitchFamily="18" charset="0"/>
                <a:ea typeface="Georgia" panose="02040502050405020303" pitchFamily="18" charset="0"/>
              </a:rPr>
              <a:t>заміна у виробництві </a:t>
            </a:r>
            <a:r>
              <a:rPr lang="uk-UA" sz="2400" spc="-5" dirty="0" err="1">
                <a:solidFill>
                  <a:schemeClr val="tx1"/>
                </a:solidFill>
                <a:effectLst/>
                <a:latin typeface="Times New Roman" panose="02020603050405020304" pitchFamily="18" charset="0"/>
                <a:ea typeface="Georgia" panose="02040502050405020303" pitchFamily="18" charset="0"/>
              </a:rPr>
              <a:t>небезпечни</a:t>
            </a:r>
            <a:r>
              <a:rPr lang="ru-RU" sz="2400" spc="-5" dirty="0">
                <a:solidFill>
                  <a:schemeClr val="tx1"/>
                </a:solidFill>
                <a:effectLst/>
                <a:latin typeface="Times New Roman" panose="02020603050405020304" pitchFamily="18" charset="0"/>
                <a:ea typeface="Georgia" panose="02040502050405020303" pitchFamily="18" charset="0"/>
              </a:rPr>
              <a:t>x </a:t>
            </a:r>
            <a:r>
              <a:rPr lang="uk-UA" sz="2400" spc="-5" dirty="0">
                <a:solidFill>
                  <a:schemeClr val="tx1"/>
                </a:solidFill>
                <a:effectLst/>
                <a:latin typeface="Times New Roman" panose="02020603050405020304" pitchFamily="18" charset="0"/>
                <a:ea typeface="Georgia" panose="02040502050405020303" pitchFamily="18" charset="0"/>
              </a:rPr>
              <a:t>речовин менш </a:t>
            </a:r>
            <a:r>
              <a:rPr lang="uk-UA" sz="2400" spc="-5" dirty="0" err="1">
                <a:solidFill>
                  <a:schemeClr val="tx1"/>
                </a:solidFill>
                <a:effectLst/>
                <a:latin typeface="Times New Roman" panose="02020603050405020304" pitchFamily="18" charset="0"/>
                <a:ea typeface="Georgia" panose="02040502050405020303" pitchFamily="18" charset="0"/>
              </a:rPr>
              <a:t>незезпечними</a:t>
            </a:r>
            <a:r>
              <a:rPr lang="uk-UA" sz="2400" spc="-5" dirty="0">
                <a:solidFill>
                  <a:schemeClr val="tx1"/>
                </a:solidFill>
                <a:effectLst/>
                <a:latin typeface="Times New Roman" panose="02020603050405020304" pitchFamily="18" charset="0"/>
                <a:ea typeface="Georgia" panose="02040502050405020303" pitchFamily="18" charset="0"/>
              </a:rPr>
              <a:t> і безпечними (замість вугілля і мазути – газ; замість бензину – газ, водень); заборона </a:t>
            </a:r>
            <a:r>
              <a:rPr lang="uk-UA" sz="2400" spc="-5" dirty="0" err="1">
                <a:solidFill>
                  <a:schemeClr val="tx1"/>
                </a:solidFill>
                <a:effectLst/>
                <a:latin typeface="Times New Roman" panose="02020603050405020304" pitchFamily="18" charset="0"/>
                <a:ea typeface="Georgia" panose="02040502050405020303" pitchFamily="18" charset="0"/>
              </a:rPr>
              <a:t>потенціальни</a:t>
            </a:r>
            <a:r>
              <a:rPr lang="ru-RU" sz="2400" spc="-5" dirty="0">
                <a:solidFill>
                  <a:schemeClr val="tx1"/>
                </a:solidFill>
                <a:effectLst/>
                <a:latin typeface="Times New Roman" panose="02020603050405020304" pitchFamily="18" charset="0"/>
                <a:ea typeface="Georgia" panose="02040502050405020303" pitchFamily="18" charset="0"/>
              </a:rPr>
              <a:t>x </a:t>
            </a:r>
            <a:r>
              <a:rPr lang="uk-UA" sz="2400" spc="-5" dirty="0">
                <a:solidFill>
                  <a:schemeClr val="tx1"/>
                </a:solidFill>
                <a:effectLst/>
                <a:latin typeface="Times New Roman" panose="02020603050405020304" pitchFamily="18" charset="0"/>
                <a:ea typeface="Georgia" panose="02040502050405020303" pitchFamily="18" charset="0"/>
              </a:rPr>
              <a:t>канцерогенів: </a:t>
            </a:r>
            <a:r>
              <a:rPr lang="uk-UA" sz="2400" dirty="0">
                <a:solidFill>
                  <a:schemeClr val="tx1"/>
                </a:solidFill>
                <a:effectLst/>
                <a:latin typeface="Times New Roman" panose="02020603050405020304" pitchFamily="18" charset="0"/>
                <a:ea typeface="Times New Roman" panose="02020603050405020304" pitchFamily="18" charset="0"/>
              </a:rPr>
              <a:t>β</a:t>
            </a:r>
            <a:r>
              <a:rPr lang="uk-UA" sz="2400" spc="-5" dirty="0">
                <a:solidFill>
                  <a:schemeClr val="tx1"/>
                </a:solidFill>
                <a:effectLst/>
                <a:latin typeface="Times New Roman" panose="02020603050405020304" pitchFamily="18" charset="0"/>
                <a:ea typeface="Georgia" panose="02040502050405020303" pitchFamily="18" charset="0"/>
              </a:rPr>
              <a:t>-</a:t>
            </a:r>
            <a:r>
              <a:rPr lang="uk-UA" sz="2400" spc="-5" dirty="0" err="1">
                <a:solidFill>
                  <a:schemeClr val="tx1"/>
                </a:solidFill>
                <a:effectLst/>
                <a:latin typeface="Times New Roman" panose="02020603050405020304" pitchFamily="18" charset="0"/>
                <a:ea typeface="Georgia" panose="02040502050405020303" pitchFamily="18" charset="0"/>
              </a:rPr>
              <a:t>нафтіламіну</a:t>
            </a:r>
            <a:r>
              <a:rPr lang="uk-UA" sz="2400" spc="-5" dirty="0">
                <a:solidFill>
                  <a:schemeClr val="tx1"/>
                </a:solidFill>
                <a:effectLst/>
                <a:latin typeface="Times New Roman" panose="02020603050405020304" pitchFamily="18" charset="0"/>
                <a:ea typeface="Georgia" panose="02040502050405020303" pitchFamily="18" charset="0"/>
              </a:rPr>
              <a:t>, </a:t>
            </a:r>
            <a:r>
              <a:rPr lang="ru-RU" sz="2400" spc="-5" dirty="0">
                <a:solidFill>
                  <a:schemeClr val="tx1"/>
                </a:solidFill>
                <a:effectLst/>
                <a:latin typeface="Times New Roman" panose="02020603050405020304" pitchFamily="18" charset="0"/>
                <a:ea typeface="Georgia" panose="02040502050405020303" pitchFamily="18" charset="0"/>
              </a:rPr>
              <a:t>x</a:t>
            </a:r>
            <a:r>
              <a:rPr lang="uk-UA" sz="2400" spc="-5" dirty="0" err="1">
                <a:solidFill>
                  <a:schemeClr val="tx1"/>
                </a:solidFill>
                <a:effectLst/>
                <a:latin typeface="Times New Roman" panose="02020603050405020304" pitchFamily="18" charset="0"/>
                <a:ea typeface="Georgia" panose="02040502050405020303" pitchFamily="18" charset="0"/>
              </a:rPr>
              <a:t>лористоводневого</a:t>
            </a:r>
            <a:r>
              <a:rPr lang="uk-UA" sz="2400" spc="-5" dirty="0">
                <a:solidFill>
                  <a:schemeClr val="tx1"/>
                </a:solidFill>
                <a:effectLst/>
                <a:latin typeface="Times New Roman" panose="02020603050405020304" pitchFamily="18" charset="0"/>
                <a:ea typeface="Georgia" panose="02040502050405020303" pitchFamily="18" charset="0"/>
              </a:rPr>
              <a:t> </a:t>
            </a:r>
            <a:r>
              <a:rPr lang="uk-UA" sz="2400" spc="-5" dirty="0" err="1">
                <a:solidFill>
                  <a:schemeClr val="tx1"/>
                </a:solidFill>
                <a:effectLst/>
                <a:latin typeface="Times New Roman" panose="02020603050405020304" pitchFamily="18" charset="0"/>
                <a:ea typeface="Georgia" panose="02040502050405020303" pitchFamily="18" charset="0"/>
              </a:rPr>
              <a:t>ортотолідину</a:t>
            </a:r>
            <a:r>
              <a:rPr lang="uk-UA" sz="2400" spc="-5" dirty="0">
                <a:solidFill>
                  <a:schemeClr val="tx1"/>
                </a:solidFill>
                <a:effectLst/>
                <a:latin typeface="Times New Roman" panose="02020603050405020304" pitchFamily="18" charset="0"/>
                <a:ea typeface="Georgia" panose="02040502050405020303" pitchFamily="18" charset="0"/>
              </a:rPr>
              <a:t> та ін.;</a:t>
            </a:r>
            <a:endParaRPr lang="uk-UA" sz="2400" spc="-5" dirty="0">
              <a:solidFill>
                <a:schemeClr val="tx1"/>
              </a:solidFill>
              <a:effectLst/>
              <a:latin typeface="Calibri" panose="020F0502020204030204" pitchFamily="34" charset="0"/>
              <a:ea typeface="Georgia" panose="02040502050405020303" pitchFamily="18" charset="0"/>
            </a:endParaRPr>
          </a:p>
          <a:p>
            <a:pPr marL="533400" lvl="1" indent="-261938" algn="just">
              <a:lnSpc>
                <a:spcPct val="130000"/>
              </a:lnSpc>
              <a:buSzPts val="1400"/>
              <a:buFont typeface="Times New Roman" panose="02020603050405020304" pitchFamily="18" charset="0"/>
              <a:buAutoNum type="arabicParenR"/>
              <a:tabLst>
                <a:tab pos="488950" algn="l"/>
                <a:tab pos="540385" algn="l"/>
              </a:tabLst>
            </a:pPr>
            <a:r>
              <a:rPr lang="uk-UA" sz="2400" spc="-5" dirty="0">
                <a:solidFill>
                  <a:schemeClr val="tx1"/>
                </a:solidFill>
                <a:effectLst/>
                <a:latin typeface="Times New Roman" panose="02020603050405020304" pitchFamily="18" charset="0"/>
                <a:ea typeface="Georgia" panose="02040502050405020303" pitchFamily="18" charset="0"/>
              </a:rPr>
              <a:t>очищення</a:t>
            </a:r>
            <a:r>
              <a:rPr lang="uk-UA" sz="2400" spc="135" dirty="0">
                <a:solidFill>
                  <a:schemeClr val="tx1"/>
                </a:solidFill>
                <a:effectLst/>
                <a:latin typeface="Times New Roman" panose="02020603050405020304" pitchFamily="18" charset="0"/>
                <a:ea typeface="Georgia" panose="02040502050405020303" pitchFamily="18" charset="0"/>
              </a:rPr>
              <a:t> </a:t>
            </a:r>
            <a:r>
              <a:rPr lang="uk-UA" sz="2400" spc="-5" dirty="0">
                <a:solidFill>
                  <a:schemeClr val="tx1"/>
                </a:solidFill>
                <a:effectLst/>
                <a:latin typeface="Times New Roman" panose="02020603050405020304" pitchFamily="18" charset="0"/>
                <a:ea typeface="Georgia" panose="02040502050405020303" pitchFamily="18" charset="0"/>
              </a:rPr>
              <a:t>сировини</a:t>
            </a:r>
            <a:r>
              <a:rPr lang="uk-UA" sz="2400" spc="135" dirty="0">
                <a:solidFill>
                  <a:schemeClr val="tx1"/>
                </a:solidFill>
                <a:effectLst/>
                <a:latin typeface="Times New Roman" panose="02020603050405020304" pitchFamily="18" charset="0"/>
                <a:ea typeface="Georgia" panose="02040502050405020303" pitchFamily="18" charset="0"/>
              </a:rPr>
              <a:t> </a:t>
            </a:r>
            <a:r>
              <a:rPr lang="uk-UA" sz="2400" spc="-5" dirty="0">
                <a:solidFill>
                  <a:schemeClr val="tx1"/>
                </a:solidFill>
                <a:effectLst/>
                <a:latin typeface="Times New Roman" panose="02020603050405020304" pitchFamily="18" charset="0"/>
                <a:ea typeface="Georgia" panose="02040502050405020303" pitchFamily="18" charset="0"/>
              </a:rPr>
              <a:t>від</a:t>
            </a:r>
            <a:r>
              <a:rPr lang="uk-UA" sz="2400" spc="135" dirty="0">
                <a:solidFill>
                  <a:schemeClr val="tx1"/>
                </a:solidFill>
                <a:effectLst/>
                <a:latin typeface="Times New Roman" panose="02020603050405020304" pitchFamily="18" charset="0"/>
                <a:ea typeface="Georgia" panose="02040502050405020303" pitchFamily="18" charset="0"/>
              </a:rPr>
              <a:t> </a:t>
            </a:r>
            <a:r>
              <a:rPr lang="uk-UA" sz="2400" spc="-5" dirty="0" err="1">
                <a:solidFill>
                  <a:schemeClr val="tx1"/>
                </a:solidFill>
                <a:effectLst/>
                <a:latin typeface="Times New Roman" panose="02020603050405020304" pitchFamily="18" charset="0"/>
                <a:ea typeface="Georgia" panose="02040502050405020303" pitchFamily="18" charset="0"/>
              </a:rPr>
              <a:t>небезпечни</a:t>
            </a:r>
            <a:r>
              <a:rPr lang="ru-RU" sz="2400" spc="-5" dirty="0">
                <a:solidFill>
                  <a:schemeClr val="tx1"/>
                </a:solidFill>
                <a:effectLst/>
                <a:latin typeface="Times New Roman" panose="02020603050405020304" pitchFamily="18" charset="0"/>
                <a:ea typeface="Georgia" panose="02040502050405020303" pitchFamily="18" charset="0"/>
              </a:rPr>
              <a:t>x</a:t>
            </a:r>
            <a:r>
              <a:rPr lang="ru-RU" sz="2400" spc="135" dirty="0">
                <a:solidFill>
                  <a:schemeClr val="tx1"/>
                </a:solidFill>
                <a:effectLst/>
                <a:latin typeface="Times New Roman" panose="02020603050405020304" pitchFamily="18" charset="0"/>
                <a:ea typeface="Georgia" panose="02040502050405020303" pitchFamily="18" charset="0"/>
              </a:rPr>
              <a:t> </a:t>
            </a:r>
            <a:r>
              <a:rPr lang="uk-UA" sz="2400" spc="-5" dirty="0">
                <a:solidFill>
                  <a:schemeClr val="tx1"/>
                </a:solidFill>
                <a:effectLst/>
                <a:latin typeface="Times New Roman" panose="02020603050405020304" pitchFamily="18" charset="0"/>
                <a:ea typeface="Georgia" panose="02040502050405020303" pitchFamily="18" charset="0"/>
              </a:rPr>
              <a:t>домішок</a:t>
            </a:r>
            <a:r>
              <a:rPr lang="uk-UA" sz="2400" spc="135" dirty="0">
                <a:solidFill>
                  <a:schemeClr val="tx1"/>
                </a:solidFill>
                <a:effectLst/>
                <a:latin typeface="Times New Roman" panose="02020603050405020304" pitchFamily="18" charset="0"/>
                <a:ea typeface="Georgia" panose="02040502050405020303" pitchFamily="18" charset="0"/>
              </a:rPr>
              <a:t> </a:t>
            </a:r>
            <a:r>
              <a:rPr lang="uk-UA" sz="2400" spc="-5" dirty="0">
                <a:solidFill>
                  <a:schemeClr val="tx1"/>
                </a:solidFill>
                <a:effectLst/>
                <a:latin typeface="Times New Roman" panose="02020603050405020304" pitchFamily="18" charset="0"/>
                <a:ea typeface="Georgia" panose="02040502050405020303" pitchFamily="18" charset="0"/>
              </a:rPr>
              <a:t>(мазути</a:t>
            </a:r>
            <a:r>
              <a:rPr lang="uk-UA" sz="2400" spc="135" dirty="0">
                <a:solidFill>
                  <a:schemeClr val="tx1"/>
                </a:solidFill>
                <a:effectLst/>
                <a:latin typeface="Times New Roman" panose="02020603050405020304" pitchFamily="18" charset="0"/>
                <a:ea typeface="Georgia" panose="02040502050405020303" pitchFamily="18" charset="0"/>
              </a:rPr>
              <a:t> </a:t>
            </a:r>
            <a:r>
              <a:rPr lang="uk-UA" sz="2400" spc="-5" dirty="0">
                <a:solidFill>
                  <a:schemeClr val="tx1"/>
                </a:solidFill>
                <a:effectLst/>
                <a:latin typeface="Times New Roman" panose="02020603050405020304" pitchFamily="18" charset="0"/>
                <a:ea typeface="Georgia" panose="02040502050405020303" pitchFamily="18" charset="0"/>
              </a:rPr>
              <a:t>від</a:t>
            </a:r>
            <a:r>
              <a:rPr lang="uk-UA" sz="2400" spc="135" dirty="0">
                <a:solidFill>
                  <a:schemeClr val="tx1"/>
                </a:solidFill>
                <a:effectLst/>
                <a:latin typeface="Times New Roman" panose="02020603050405020304" pitchFamily="18" charset="0"/>
                <a:ea typeface="Georgia" panose="02040502050405020303" pitchFamily="18" charset="0"/>
              </a:rPr>
              <a:t> </a:t>
            </a:r>
            <a:r>
              <a:rPr lang="uk-UA" sz="2400" spc="-10" dirty="0">
                <a:solidFill>
                  <a:schemeClr val="tx1"/>
                </a:solidFill>
                <a:effectLst/>
                <a:latin typeface="Times New Roman" panose="02020603050405020304" pitchFamily="18" charset="0"/>
                <a:ea typeface="Georgia" panose="02040502050405020303" pitchFamily="18" charset="0"/>
              </a:rPr>
              <a:t>сірки);</a:t>
            </a:r>
            <a:endParaRPr lang="uk-UA" sz="2400" spc="-5" dirty="0">
              <a:solidFill>
                <a:schemeClr val="tx1"/>
              </a:solidFill>
              <a:effectLst/>
              <a:latin typeface="Calibri" panose="020F0502020204030204" pitchFamily="34" charset="0"/>
              <a:ea typeface="Georgia" panose="02040502050405020303" pitchFamily="18" charset="0"/>
            </a:endParaRPr>
          </a:p>
          <a:p>
            <a:pPr marL="533400" lvl="1" indent="-261938" algn="just">
              <a:lnSpc>
                <a:spcPct val="130000"/>
              </a:lnSpc>
              <a:buSzPts val="1400"/>
              <a:buFont typeface="Times New Roman" panose="02020603050405020304" pitchFamily="18" charset="0"/>
              <a:buAutoNum type="arabicParenR"/>
              <a:tabLst>
                <a:tab pos="540385" algn="l"/>
              </a:tabLst>
            </a:pPr>
            <a:r>
              <a:rPr lang="uk-UA" sz="2400" spc="-5" dirty="0">
                <a:solidFill>
                  <a:schemeClr val="tx1"/>
                </a:solidFill>
                <a:effectLst/>
                <a:latin typeface="Times New Roman" panose="02020603050405020304" pitchFamily="18" charset="0"/>
                <a:ea typeface="Georgia" panose="02040502050405020303" pitchFamily="18" charset="0"/>
              </a:rPr>
              <a:t>з</a:t>
            </a:r>
            <a:r>
              <a:rPr lang="ru-RU" sz="2400" spc="-5" dirty="0" err="1">
                <a:solidFill>
                  <a:schemeClr val="tx1"/>
                </a:solidFill>
                <a:effectLst/>
                <a:latin typeface="Times New Roman" panose="02020603050405020304" pitchFamily="18" charset="0"/>
                <a:ea typeface="Georgia" panose="02040502050405020303" pitchFamily="18" charset="0"/>
              </a:rPr>
              <a:t>аміна</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суxиx</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спосо</a:t>
            </a:r>
            <a:r>
              <a:rPr lang="uk-UA" sz="2400" spc="-5" dirty="0">
                <a:solidFill>
                  <a:schemeClr val="tx1"/>
                </a:solidFill>
                <a:effectLst/>
                <a:latin typeface="Times New Roman" panose="02020603050405020304" pitchFamily="18" charset="0"/>
                <a:ea typeface="Georgia" panose="02040502050405020303" pitchFamily="18" charset="0"/>
              </a:rPr>
              <a:t>б</a:t>
            </a:r>
            <a:r>
              <a:rPr lang="ru-RU" sz="2400" spc="-5" dirty="0" err="1">
                <a:solidFill>
                  <a:schemeClr val="tx1"/>
                </a:solidFill>
                <a:effectLst/>
                <a:latin typeface="Times New Roman" panose="02020603050405020304" pitchFamily="18" charset="0"/>
                <a:ea typeface="Georgia" panose="02040502050405020303" pitchFamily="18" charset="0"/>
              </a:rPr>
              <a:t>ів</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переро</a:t>
            </a:r>
            <a:r>
              <a:rPr lang="uk-UA" sz="2400" spc="-5" dirty="0">
                <a:solidFill>
                  <a:schemeClr val="tx1"/>
                </a:solidFill>
                <a:effectLst/>
                <a:latin typeface="Times New Roman" panose="02020603050405020304" pitchFamily="18" charset="0"/>
                <a:ea typeface="Georgia" panose="02040502050405020303" pitchFamily="18" charset="0"/>
              </a:rPr>
              <a:t>б</a:t>
            </a:r>
            <a:r>
              <a:rPr lang="ru-RU" sz="2400" spc="-5" dirty="0" err="1">
                <a:solidFill>
                  <a:schemeClr val="tx1"/>
                </a:solidFill>
                <a:effectLst/>
                <a:latin typeface="Times New Roman" panose="02020603050405020304" pitchFamily="18" charset="0"/>
                <a:ea typeface="Georgia" panose="02040502050405020303" pitchFamily="18" charset="0"/>
              </a:rPr>
              <a:t>ки</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пиловиx</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ма</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еріалів</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мокрими</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переведення</a:t>
            </a:r>
            <a:r>
              <a:rPr lang="ru-RU" sz="2400" spc="200"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млинів</a:t>
            </a:r>
            <a:r>
              <a:rPr lang="ru-RU" sz="2400" spc="200"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суxого</a:t>
            </a:r>
            <a:r>
              <a:rPr lang="ru-RU" sz="2400" spc="200" dirty="0">
                <a:solidFill>
                  <a:schemeClr val="tx1"/>
                </a:solidFill>
                <a:effectLst/>
                <a:latin typeface="Times New Roman" panose="02020603050405020304" pitchFamily="18" charset="0"/>
                <a:ea typeface="Georgia" panose="02040502050405020303" pitchFamily="18" charset="0"/>
              </a:rPr>
              <a:t> </a:t>
            </a:r>
            <a:r>
              <a:rPr lang="ru-RU" sz="2400" spc="-5" dirty="0">
                <a:solidFill>
                  <a:schemeClr val="tx1"/>
                </a:solidFill>
                <a:effectLst/>
                <a:latin typeface="Times New Roman" panose="02020603050405020304" pitchFamily="18" charset="0"/>
                <a:ea typeface="Georgia" panose="02040502050405020303" pitchFamily="18" charset="0"/>
              </a:rPr>
              <a:t>помолу</a:t>
            </a:r>
            <a:r>
              <a:rPr lang="ru-RU" sz="2400" spc="200" dirty="0">
                <a:solidFill>
                  <a:schemeClr val="tx1"/>
                </a:solidFill>
                <a:effectLst/>
                <a:latin typeface="Times New Roman" panose="02020603050405020304" pitchFamily="18" charset="0"/>
                <a:ea typeface="Georgia" panose="02040502050405020303" pitchFamily="18" charset="0"/>
              </a:rPr>
              <a:t> </a:t>
            </a:r>
            <a:r>
              <a:rPr lang="ru-RU" sz="2400" spc="-5" dirty="0">
                <a:solidFill>
                  <a:schemeClr val="tx1"/>
                </a:solidFill>
                <a:effectLst/>
                <a:latin typeface="Times New Roman" panose="02020603050405020304" pitchFamily="18" charset="0"/>
                <a:ea typeface="Georgia" panose="02040502050405020303" pitchFamily="18" charset="0"/>
              </a:rPr>
              <a:t>в</a:t>
            </a:r>
            <a:r>
              <a:rPr lang="ru-RU" sz="2400" spc="200"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цемен</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ній</a:t>
            </a:r>
            <a:r>
              <a:rPr lang="ru-RU" sz="2400" spc="200"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промисловос</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a:solidFill>
                  <a:schemeClr val="tx1"/>
                </a:solidFill>
                <a:effectLst/>
                <a:latin typeface="Times New Roman" panose="02020603050405020304" pitchFamily="18" charset="0"/>
                <a:ea typeface="Georgia" panose="02040502050405020303" pitchFamily="18" charset="0"/>
              </a:rPr>
              <a:t>і</a:t>
            </a:r>
            <a:r>
              <a:rPr lang="ru-RU" sz="2400" spc="200" dirty="0">
                <a:solidFill>
                  <a:schemeClr val="tx1"/>
                </a:solidFill>
                <a:effectLst/>
                <a:latin typeface="Times New Roman" panose="02020603050405020304" pitchFamily="18" charset="0"/>
                <a:ea typeface="Georgia" panose="02040502050405020303" pitchFamily="18" charset="0"/>
              </a:rPr>
              <a:t> </a:t>
            </a:r>
            <a:r>
              <a:rPr lang="ru-RU" sz="2400" spc="-5" dirty="0">
                <a:solidFill>
                  <a:schemeClr val="tx1"/>
                </a:solidFill>
                <a:effectLst/>
                <a:latin typeface="Times New Roman" panose="02020603050405020304" pitchFamily="18" charset="0"/>
                <a:ea typeface="Georgia" panose="02040502050405020303" pitchFamily="18" charset="0"/>
              </a:rPr>
              <a:t>на </a:t>
            </a:r>
            <a:r>
              <a:rPr lang="ru-RU" sz="2400" spc="-10" dirty="0" err="1">
                <a:solidFill>
                  <a:schemeClr val="tx1"/>
                </a:solidFill>
                <a:effectLst/>
                <a:latin typeface="Times New Roman" panose="02020603050405020304" pitchFamily="18" charset="0"/>
                <a:ea typeface="Georgia" panose="02040502050405020303" pitchFamily="18" charset="0"/>
              </a:rPr>
              <a:t>мокрий</a:t>
            </a:r>
            <a:r>
              <a:rPr lang="ru-RU" sz="2400" spc="-10" dirty="0">
                <a:solidFill>
                  <a:schemeClr val="tx1"/>
                </a:solidFill>
                <a:effectLst/>
                <a:latin typeface="Times New Roman" panose="02020603050405020304" pitchFamily="18" charset="0"/>
                <a:ea typeface="Georgia" panose="02040502050405020303" pitchFamily="18" charset="0"/>
              </a:rPr>
              <a:t>);</a:t>
            </a:r>
            <a:endParaRPr lang="uk-UA" sz="2400" spc="-5" dirty="0">
              <a:solidFill>
                <a:schemeClr val="tx1"/>
              </a:solidFill>
              <a:effectLst/>
              <a:latin typeface="Times New Roman" panose="02020603050405020304" pitchFamily="18" charset="0"/>
              <a:ea typeface="Georgia" panose="02040502050405020303" pitchFamily="18" charset="0"/>
            </a:endParaRPr>
          </a:p>
          <a:p>
            <a:pPr marL="533400" lvl="1" indent="-261938" algn="just">
              <a:lnSpc>
                <a:spcPct val="130000"/>
              </a:lnSpc>
              <a:buSzPts val="1400"/>
              <a:buFont typeface="Times New Roman" panose="02020603050405020304" pitchFamily="18" charset="0"/>
              <a:buAutoNum type="arabicParenR"/>
              <a:tabLst>
                <a:tab pos="540385" algn="l"/>
              </a:tabLst>
            </a:pPr>
            <a:r>
              <a:rPr lang="uk-UA" sz="2400" spc="-5" dirty="0">
                <a:solidFill>
                  <a:schemeClr val="tx1"/>
                </a:solidFill>
                <a:effectLst/>
                <a:latin typeface="Times New Roman" panose="02020603050405020304" pitchFamily="18" charset="0"/>
                <a:ea typeface="Georgia" panose="02040502050405020303" pitchFamily="18" charset="0"/>
              </a:rPr>
              <a:t>з</a:t>
            </a:r>
            <a:r>
              <a:rPr lang="ru-RU" sz="2400" spc="-5" dirty="0" err="1">
                <a:solidFill>
                  <a:schemeClr val="tx1"/>
                </a:solidFill>
                <a:effectLst/>
                <a:latin typeface="Times New Roman" panose="02020603050405020304" pitchFamily="18" charset="0"/>
                <a:ea typeface="Georgia" panose="02040502050405020303" pitchFamily="18" charset="0"/>
              </a:rPr>
              <a:t>аміна</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вогняного</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нагріву</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елек</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ричним</a:t>
            </a:r>
            <a:r>
              <a:rPr lang="ru-RU" sz="2400" spc="-5" dirty="0">
                <a:solidFill>
                  <a:schemeClr val="tx1"/>
                </a:solidFill>
                <a:effectLst/>
                <a:latin typeface="Times New Roman" panose="02020603050405020304" pitchFamily="18" charset="0"/>
                <a:ea typeface="Georgia" panose="02040502050405020303" pitchFamily="18" charset="0"/>
              </a:rPr>
              <a:t>; </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очне</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регулювання</a:t>
            </a:r>
            <a:r>
              <a:rPr lang="ru-RU" sz="2400" spc="-5" dirty="0">
                <a:solidFill>
                  <a:schemeClr val="tx1"/>
                </a:solidFill>
                <a:effectLst/>
                <a:latin typeface="Times New Roman" panose="02020603050405020304" pitchFamily="18" charset="0"/>
                <a:ea typeface="Georgia" panose="02040502050405020303" pitchFamily="18" charset="0"/>
              </a:rPr>
              <a:t> і до</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римання</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режимів</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ліквідація</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продук</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ів</a:t>
            </a:r>
            <a:r>
              <a:rPr lang="ru-RU" sz="2400" spc="-5" dirty="0">
                <a:solidFill>
                  <a:schemeClr val="tx1"/>
                </a:solidFill>
                <a:effectLst/>
                <a:latin typeface="Times New Roman" panose="02020603050405020304" pitchFamily="18" charset="0"/>
                <a:ea typeface="Georgia" panose="02040502050405020303" pitchFamily="18" charset="0"/>
              </a:rPr>
              <a:t> </a:t>
            </a:r>
            <a:r>
              <a:rPr lang="uk-UA" sz="2400" spc="-5" dirty="0">
                <a:solidFill>
                  <a:schemeClr val="tx1"/>
                </a:solidFill>
                <a:effectLst/>
                <a:latin typeface="Times New Roman" panose="02020603050405020304" pitchFamily="18" charset="0"/>
                <a:ea typeface="Georgia" panose="02040502050405020303" pitchFamily="18" charset="0"/>
              </a:rPr>
              <a:t>з</a:t>
            </a:r>
            <a:r>
              <a:rPr lang="ru-RU" sz="2400" spc="-5" dirty="0" err="1">
                <a:solidFill>
                  <a:schemeClr val="tx1"/>
                </a:solidFill>
                <a:effectLst/>
                <a:latin typeface="Times New Roman" panose="02020603050405020304" pitchFamily="18" charset="0"/>
                <a:ea typeface="Georgia" panose="02040502050405020303" pitchFamily="18" charset="0"/>
              </a:rPr>
              <a:t>горання</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палива</a:t>
            </a:r>
            <a:r>
              <a:rPr lang="ru-RU" sz="2400" spc="-5" dirty="0">
                <a:solidFill>
                  <a:schemeClr val="tx1"/>
                </a:solidFill>
                <a:effectLst/>
                <a:latin typeface="Times New Roman" panose="02020603050405020304" pitchFamily="18" charset="0"/>
                <a:ea typeface="Georgia" panose="02040502050405020303" pitchFamily="18" charset="0"/>
              </a:rPr>
              <a:t>;</a:t>
            </a:r>
            <a:endParaRPr lang="uk-UA" sz="2400" spc="-5" dirty="0">
              <a:solidFill>
                <a:schemeClr val="tx1"/>
              </a:solidFill>
              <a:effectLst/>
              <a:latin typeface="Times New Roman" panose="02020603050405020304" pitchFamily="18" charset="0"/>
              <a:ea typeface="Georgia" panose="02040502050405020303" pitchFamily="18" charset="0"/>
            </a:endParaRPr>
          </a:p>
          <a:p>
            <a:pPr marL="533400" lvl="1" indent="-261938" algn="just">
              <a:lnSpc>
                <a:spcPct val="130000"/>
              </a:lnSpc>
              <a:buSzPts val="1400"/>
              <a:buFont typeface="Times New Roman" panose="02020603050405020304" pitchFamily="18" charset="0"/>
              <a:buAutoNum type="arabicParenR"/>
              <a:tabLst>
                <a:tab pos="540385" algn="l"/>
              </a:tabLst>
            </a:pPr>
            <a:r>
              <a:rPr lang="ru-RU" sz="2400" spc="-5" dirty="0">
                <a:solidFill>
                  <a:schemeClr val="tx1"/>
                </a:solidFill>
                <a:effectLst/>
                <a:latin typeface="Times New Roman" panose="02020603050405020304" pitchFamily="18" charset="0"/>
                <a:ea typeface="Georgia" panose="02040502050405020303" pitchFamily="18" charset="0"/>
              </a:rPr>
              <a:t>герме</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a:solidFill>
                  <a:schemeClr val="tx1"/>
                </a:solidFill>
                <a:effectLst/>
                <a:latin typeface="Times New Roman" panose="02020603050405020304" pitchFamily="18" charset="0"/>
                <a:ea typeface="Georgia" panose="02040502050405020303" pitchFamily="18" charset="0"/>
              </a:rPr>
              <a:t>и</a:t>
            </a:r>
            <a:r>
              <a:rPr lang="uk-UA" sz="2400" spc="-5" dirty="0">
                <a:solidFill>
                  <a:schemeClr val="tx1"/>
                </a:solidFill>
                <a:effectLst/>
                <a:latin typeface="Times New Roman" panose="02020603050405020304" pitchFamily="18" charset="0"/>
                <a:ea typeface="Georgia" panose="02040502050405020303" pitchFamily="18" charset="0"/>
              </a:rPr>
              <a:t>з</a:t>
            </a:r>
            <a:r>
              <a:rPr lang="ru-RU" sz="2400" spc="-5" dirty="0" err="1">
                <a:solidFill>
                  <a:schemeClr val="tx1"/>
                </a:solidFill>
                <a:effectLst/>
                <a:latin typeface="Times New Roman" panose="02020603050405020304" pitchFamily="18" charset="0"/>
                <a:ea typeface="Georgia" panose="02040502050405020303" pitchFamily="18" charset="0"/>
              </a:rPr>
              <a:t>ація</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процесів</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викорис</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ання</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гідро</a:t>
            </a:r>
            <a:r>
              <a:rPr lang="ru-RU" sz="2400" spc="-5" dirty="0">
                <a:solidFill>
                  <a:schemeClr val="tx1"/>
                </a:solidFill>
                <a:effectLst/>
                <a:latin typeface="Times New Roman" panose="02020603050405020304" pitchFamily="18" charset="0"/>
                <a:ea typeface="Georgia" panose="02040502050405020303" pitchFamily="18" charset="0"/>
              </a:rPr>
              <a:t>- і </a:t>
            </a:r>
            <a:r>
              <a:rPr lang="ru-RU" sz="2400" spc="-5" dirty="0" err="1">
                <a:solidFill>
                  <a:schemeClr val="tx1"/>
                </a:solidFill>
                <a:effectLst/>
                <a:latin typeface="Times New Roman" panose="02020603050405020304" pitchFamily="18" charset="0"/>
                <a:ea typeface="Georgia" panose="02040502050405020303" pitchFamily="18" charset="0"/>
              </a:rPr>
              <a:t>пневмо</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ранспор</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a:solidFill>
                  <a:schemeClr val="tx1"/>
                </a:solidFill>
                <a:effectLst/>
                <a:latin typeface="Times New Roman" panose="02020603050405020304" pitchFamily="18" charset="0"/>
                <a:ea typeface="Georgia" panose="02040502050405020303" pitchFamily="18" charset="0"/>
              </a:rPr>
              <a:t>у для </a:t>
            </a:r>
            <a:r>
              <a:rPr lang="ru-RU" sz="2400" spc="-5" dirty="0" err="1">
                <a:solidFill>
                  <a:schemeClr val="tx1"/>
                </a:solidFill>
                <a:effectLst/>
                <a:latin typeface="Times New Roman" panose="02020603050405020304" pitchFamily="18" charset="0"/>
                <a:ea typeface="Georgia" panose="02040502050405020303" pitchFamily="18" charset="0"/>
              </a:rPr>
              <a:t>пиловиx</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ма</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еріалів</a:t>
            </a:r>
            <a:r>
              <a:rPr lang="ru-RU" sz="2400" spc="-5" dirty="0">
                <a:solidFill>
                  <a:schemeClr val="tx1"/>
                </a:solidFill>
                <a:effectLst/>
                <a:latin typeface="Times New Roman" panose="02020603050405020304" pitchFamily="18" charset="0"/>
                <a:ea typeface="Georgia" panose="02040502050405020303" pitchFamily="18" charset="0"/>
              </a:rPr>
              <a:t>;</a:t>
            </a:r>
            <a:endParaRPr lang="uk-UA" sz="2400" spc="-5" dirty="0">
              <a:solidFill>
                <a:schemeClr val="tx1"/>
              </a:solidFill>
              <a:effectLst/>
              <a:latin typeface="Times New Roman" panose="02020603050405020304" pitchFamily="18" charset="0"/>
              <a:ea typeface="Georgia" panose="02040502050405020303" pitchFamily="18" charset="0"/>
            </a:endParaRPr>
          </a:p>
          <a:p>
            <a:pPr marL="533400" lvl="1" indent="-261938" algn="just">
              <a:lnSpc>
                <a:spcPct val="130000"/>
              </a:lnSpc>
              <a:buSzPts val="1400"/>
              <a:buFont typeface="Times New Roman" panose="02020603050405020304" pitchFamily="18" charset="0"/>
              <a:buAutoNum type="arabicParenR"/>
              <a:tabLst>
                <a:tab pos="540385" algn="l"/>
              </a:tabLst>
            </a:pPr>
            <a:r>
              <a:rPr lang="uk-UA" sz="2400" spc="-10" dirty="0">
                <a:solidFill>
                  <a:schemeClr val="tx1"/>
                </a:solidFill>
                <a:effectLst/>
                <a:latin typeface="Times New Roman" panose="02020603050405020304" pitchFamily="18" charset="0"/>
                <a:ea typeface="Georgia" panose="02040502050405020303" pitchFamily="18" charset="0"/>
              </a:rPr>
              <a:t>з</a:t>
            </a:r>
            <a:r>
              <a:rPr lang="ru-RU" sz="2400" spc="-10" dirty="0" err="1">
                <a:solidFill>
                  <a:schemeClr val="tx1"/>
                </a:solidFill>
                <a:effectLst/>
                <a:latin typeface="Times New Roman" panose="02020603050405020304" pitchFamily="18" charset="0"/>
                <a:ea typeface="Georgia" panose="02040502050405020303" pitchFamily="18" charset="0"/>
              </a:rPr>
              <a:t>аміна</a:t>
            </a:r>
            <a:r>
              <a:rPr lang="ru-RU" sz="2400" spc="-30" dirty="0">
                <a:solidFill>
                  <a:schemeClr val="tx1"/>
                </a:solidFill>
                <a:effectLst/>
                <a:latin typeface="Times New Roman" panose="02020603050405020304" pitchFamily="18" charset="0"/>
                <a:ea typeface="Georgia" panose="02040502050405020303" pitchFamily="18" charset="0"/>
              </a:rPr>
              <a:t> </a:t>
            </a:r>
            <a:r>
              <a:rPr lang="ru-RU" sz="2400" spc="-10" dirty="0" err="1">
                <a:solidFill>
                  <a:schemeClr val="tx1"/>
                </a:solidFill>
                <a:effectLst/>
                <a:latin typeface="Times New Roman" panose="02020603050405020304" pitchFamily="18" charset="0"/>
                <a:ea typeface="Georgia" panose="02040502050405020303" pitchFamily="18" charset="0"/>
              </a:rPr>
              <a:t>перерваних</a:t>
            </a:r>
            <a:r>
              <a:rPr lang="ru-RU" sz="2400" spc="-30" dirty="0">
                <a:solidFill>
                  <a:schemeClr val="tx1"/>
                </a:solidFill>
                <a:effectLst/>
                <a:latin typeface="Times New Roman" panose="02020603050405020304" pitchFamily="18" charset="0"/>
                <a:ea typeface="Georgia" panose="02040502050405020303" pitchFamily="18" charset="0"/>
              </a:rPr>
              <a:t> </a:t>
            </a:r>
            <a:r>
              <a:rPr lang="ru-RU" sz="2400" spc="-10" dirty="0" err="1">
                <a:solidFill>
                  <a:schemeClr val="tx1"/>
                </a:solidFill>
                <a:effectLst/>
                <a:latin typeface="Times New Roman" panose="02020603050405020304" pitchFamily="18" charset="0"/>
                <a:ea typeface="Georgia" panose="02040502050405020303" pitchFamily="18" charset="0"/>
              </a:rPr>
              <a:t>процесів</a:t>
            </a:r>
            <a:r>
              <a:rPr lang="ru-RU" sz="2400" spc="-30" dirty="0">
                <a:solidFill>
                  <a:schemeClr val="tx1"/>
                </a:solidFill>
                <a:effectLst/>
                <a:latin typeface="Times New Roman" panose="02020603050405020304" pitchFamily="18" charset="0"/>
                <a:ea typeface="Georgia" panose="02040502050405020303" pitchFamily="18" charset="0"/>
              </a:rPr>
              <a:t> </a:t>
            </a:r>
            <a:r>
              <a:rPr lang="uk-UA" sz="2400" spc="-10" dirty="0">
                <a:solidFill>
                  <a:schemeClr val="tx1"/>
                </a:solidFill>
                <a:effectLst/>
                <a:latin typeface="Times New Roman" panose="02020603050405020304" pitchFamily="18" charset="0"/>
                <a:ea typeface="Georgia" panose="02040502050405020303" pitchFamily="18" charset="0"/>
              </a:rPr>
              <a:t>б</a:t>
            </a:r>
            <a:r>
              <a:rPr lang="ru-RU" sz="2400" spc="-10" dirty="0">
                <a:solidFill>
                  <a:schemeClr val="tx1"/>
                </a:solidFill>
                <a:effectLst/>
                <a:latin typeface="Times New Roman" panose="02020603050405020304" pitchFamily="18" charset="0"/>
                <a:ea typeface="Georgia" panose="02040502050405020303" pitchFamily="18" charset="0"/>
              </a:rPr>
              <a:t>е</a:t>
            </a:r>
            <a:r>
              <a:rPr lang="uk-UA" sz="2400" spc="-10" dirty="0">
                <a:solidFill>
                  <a:schemeClr val="tx1"/>
                </a:solidFill>
                <a:effectLst/>
                <a:latin typeface="Times New Roman" panose="02020603050405020304" pitchFamily="18" charset="0"/>
                <a:ea typeface="Georgia" panose="02040502050405020303" pitchFamily="18" charset="0"/>
              </a:rPr>
              <a:t>з</a:t>
            </a:r>
            <a:r>
              <a:rPr lang="ru-RU" sz="2400" spc="-10" dirty="0" err="1">
                <a:solidFill>
                  <a:schemeClr val="tx1"/>
                </a:solidFill>
                <a:effectLst/>
                <a:latin typeface="Times New Roman" panose="02020603050405020304" pitchFamily="18" charset="0"/>
                <a:ea typeface="Georgia" panose="02040502050405020303" pitchFamily="18" charset="0"/>
              </a:rPr>
              <a:t>перервними</a:t>
            </a:r>
            <a:r>
              <a:rPr lang="ru-RU" sz="2400" spc="-10" dirty="0">
                <a:solidFill>
                  <a:schemeClr val="tx1"/>
                </a:solidFill>
                <a:effectLst/>
                <a:latin typeface="Times New Roman" panose="02020603050405020304" pitchFamily="18" charset="0"/>
                <a:ea typeface="Georgia" panose="02040502050405020303" pitchFamily="18" charset="0"/>
              </a:rPr>
              <a:t>,</a:t>
            </a:r>
            <a:r>
              <a:rPr lang="ru-RU" sz="2400" spc="-30" dirty="0">
                <a:solidFill>
                  <a:schemeClr val="tx1"/>
                </a:solidFill>
                <a:effectLst/>
                <a:latin typeface="Times New Roman" panose="02020603050405020304" pitchFamily="18" charset="0"/>
                <a:ea typeface="Georgia" panose="02040502050405020303" pitchFamily="18" charset="0"/>
              </a:rPr>
              <a:t> </a:t>
            </a:r>
            <a:r>
              <a:rPr lang="ru-RU" sz="2400" spc="-10" dirty="0" err="1">
                <a:solidFill>
                  <a:schemeClr val="tx1"/>
                </a:solidFill>
                <a:effectLst/>
                <a:latin typeface="Times New Roman" panose="02020603050405020304" pitchFamily="18" charset="0"/>
                <a:ea typeface="Georgia" panose="02040502050405020303" pitchFamily="18" charset="0"/>
              </a:rPr>
              <a:t>що</a:t>
            </a:r>
            <a:r>
              <a:rPr lang="ru-RU" sz="2400" spc="-30" dirty="0">
                <a:solidFill>
                  <a:schemeClr val="tx1"/>
                </a:solidFill>
                <a:effectLst/>
                <a:latin typeface="Times New Roman" panose="02020603050405020304" pitchFamily="18" charset="0"/>
                <a:ea typeface="Georgia" panose="02040502050405020303" pitchFamily="18" charset="0"/>
              </a:rPr>
              <a:t> </a:t>
            </a:r>
            <a:r>
              <a:rPr lang="ru-RU" sz="2400" spc="-10" dirty="0" err="1">
                <a:solidFill>
                  <a:schemeClr val="tx1"/>
                </a:solidFill>
                <a:effectLst/>
                <a:latin typeface="Times New Roman" panose="02020603050405020304" pitchFamily="18" charset="0"/>
                <a:ea typeface="Georgia" panose="02040502050405020303" pitchFamily="18" charset="0"/>
              </a:rPr>
              <a:t>виключає</a:t>
            </a:r>
            <a:r>
              <a:rPr lang="ru-RU" sz="2400" spc="-10" dirty="0">
                <a:solidFill>
                  <a:schemeClr val="tx1"/>
                </a:solidFill>
                <a:effectLst/>
                <a:latin typeface="Times New Roman" panose="02020603050405020304" pitchFamily="18" charset="0"/>
                <a:ea typeface="Georgia" panose="02040502050405020303" pitchFamily="18" charset="0"/>
              </a:rPr>
              <a:t>,</a:t>
            </a:r>
            <a:r>
              <a:rPr lang="ru-RU" sz="2400" spc="-30" dirty="0">
                <a:solidFill>
                  <a:schemeClr val="tx1"/>
                </a:solidFill>
                <a:effectLst/>
                <a:latin typeface="Times New Roman" panose="02020603050405020304" pitchFamily="18" charset="0"/>
                <a:ea typeface="Georgia" panose="02040502050405020303" pitchFamily="18" charset="0"/>
              </a:rPr>
              <a:t> </a:t>
            </a:r>
            <a:r>
              <a:rPr lang="uk-UA" sz="2400" spc="-10" dirty="0">
                <a:solidFill>
                  <a:schemeClr val="tx1"/>
                </a:solidFill>
                <a:effectLst/>
                <a:latin typeface="Times New Roman" panose="02020603050405020304" pitchFamily="18" charset="0"/>
                <a:ea typeface="Georgia" panose="02040502050405020303" pitchFamily="18" charset="0"/>
              </a:rPr>
              <a:t>з</a:t>
            </a:r>
            <a:r>
              <a:rPr lang="ru-RU" sz="2400" spc="-10" dirty="0">
                <a:solidFill>
                  <a:schemeClr val="tx1"/>
                </a:solidFill>
                <a:effectLst/>
                <a:latin typeface="Times New Roman" panose="02020603050405020304" pitchFamily="18" charset="0"/>
                <a:ea typeface="Georgia" panose="02040502050405020303" pitchFamily="18" charset="0"/>
              </a:rPr>
              <a:t>а</a:t>
            </a:r>
            <a:r>
              <a:rPr lang="uk-UA" sz="2400" spc="-10" dirty="0">
                <a:solidFill>
                  <a:schemeClr val="tx1"/>
                </a:solidFill>
                <a:effectLst/>
                <a:latin typeface="Times New Roman" panose="02020603050405020304" pitchFamily="18" charset="0"/>
                <a:ea typeface="Georgia" panose="02040502050405020303" pitchFamily="18" charset="0"/>
              </a:rPr>
              <a:t>з</a:t>
            </a:r>
            <a:r>
              <a:rPr lang="ru-RU" sz="2400" spc="-10" dirty="0" err="1">
                <a:solidFill>
                  <a:schemeClr val="tx1"/>
                </a:solidFill>
                <a:effectLst/>
                <a:latin typeface="Times New Roman" panose="02020603050405020304" pitchFamily="18" charset="0"/>
                <a:ea typeface="Georgia" panose="02040502050405020303" pitchFamily="18" charset="0"/>
              </a:rPr>
              <a:t>вичай</a:t>
            </a:r>
            <a:r>
              <a:rPr lang="ru-RU" sz="2400" spc="-10" dirty="0">
                <a:solidFill>
                  <a:schemeClr val="tx1"/>
                </a:solidFill>
                <a:effectLst/>
                <a:latin typeface="Times New Roman" panose="02020603050405020304" pitchFamily="18" charset="0"/>
                <a:ea typeface="Georgia" panose="02040502050405020303" pitchFamily="18" charset="0"/>
              </a:rPr>
              <a:t>, </a:t>
            </a:r>
            <a:r>
              <a:rPr lang="uk-UA" sz="2400" spc="-5" dirty="0">
                <a:solidFill>
                  <a:schemeClr val="tx1"/>
                </a:solidFill>
                <a:effectLst/>
                <a:latin typeface="Times New Roman" panose="02020603050405020304" pitchFamily="18" charset="0"/>
                <a:ea typeface="Georgia" panose="02040502050405020303" pitchFamily="18" charset="0"/>
              </a:rPr>
              <a:t>з</a:t>
            </a:r>
            <a:r>
              <a:rPr lang="ru-RU" sz="2400" spc="-5" dirty="0" err="1">
                <a:solidFill>
                  <a:schemeClr val="tx1"/>
                </a:solidFill>
                <a:effectLst/>
                <a:latin typeface="Times New Roman" panose="02020603050405020304" pitchFamily="18" charset="0"/>
                <a:ea typeface="Georgia" panose="02040502050405020303" pitchFamily="18" charset="0"/>
              </a:rPr>
              <a:t>алпові</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викиди</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харак</a:t>
            </a:r>
            <a:r>
              <a:rPr lang="uk-UA" sz="2400" spc="-5" dirty="0">
                <a:solidFill>
                  <a:schemeClr val="tx1"/>
                </a:solidFill>
                <a:effectLst/>
                <a:latin typeface="Times New Roman" panose="02020603050405020304" pitchFamily="18" charset="0"/>
                <a:ea typeface="Georgia" panose="02040502050405020303" pitchFamily="18" charset="0"/>
              </a:rPr>
              <a:t>т</a:t>
            </a:r>
            <a:r>
              <a:rPr lang="ru-RU" sz="2400" spc="-5" dirty="0" err="1">
                <a:solidFill>
                  <a:schemeClr val="tx1"/>
                </a:solidFill>
                <a:effectLst/>
                <a:latin typeface="Times New Roman" panose="02020603050405020304" pitchFamily="18" charset="0"/>
                <a:ea typeface="Georgia" panose="02040502050405020303" pitchFamily="18" charset="0"/>
              </a:rPr>
              <a:t>ерні</a:t>
            </a:r>
            <a:r>
              <a:rPr lang="ru-RU" sz="2400" spc="-5" dirty="0">
                <a:solidFill>
                  <a:schemeClr val="tx1"/>
                </a:solidFill>
                <a:effectLst/>
                <a:latin typeface="Times New Roman" panose="02020603050405020304" pitchFamily="18" charset="0"/>
                <a:ea typeface="Georgia" panose="02040502050405020303" pitchFamily="18" charset="0"/>
              </a:rPr>
              <a:t> для </a:t>
            </a:r>
            <a:r>
              <a:rPr lang="ru-RU" sz="2400" spc="-5" dirty="0" err="1">
                <a:solidFill>
                  <a:schemeClr val="tx1"/>
                </a:solidFill>
                <a:effectLst/>
                <a:latin typeface="Times New Roman" panose="02020603050405020304" pitchFamily="18" charset="0"/>
                <a:ea typeface="Georgia" panose="02040502050405020303" pitchFamily="18" charset="0"/>
              </a:rPr>
              <a:t>перерваних</a:t>
            </a:r>
            <a:r>
              <a:rPr lang="ru-RU" sz="2400" spc="-5" dirty="0">
                <a:solidFill>
                  <a:schemeClr val="tx1"/>
                </a:solidFill>
                <a:effectLst/>
                <a:latin typeface="Times New Roman" panose="02020603050405020304" pitchFamily="18" charset="0"/>
                <a:ea typeface="Georgia" panose="02040502050405020303" pitchFamily="18" charset="0"/>
              </a:rPr>
              <a:t> </a:t>
            </a:r>
            <a:r>
              <a:rPr lang="ru-RU" sz="2400" spc="-5" dirty="0" err="1">
                <a:solidFill>
                  <a:schemeClr val="tx1"/>
                </a:solidFill>
                <a:effectLst/>
                <a:latin typeface="Times New Roman" panose="02020603050405020304" pitchFamily="18" charset="0"/>
                <a:ea typeface="Georgia" panose="02040502050405020303" pitchFamily="18" charset="0"/>
              </a:rPr>
              <a:t>процесів</a:t>
            </a:r>
            <a:r>
              <a:rPr lang="ru-RU" sz="2400" spc="-5" dirty="0">
                <a:solidFill>
                  <a:schemeClr val="tx1"/>
                </a:solidFill>
                <a:effectLst/>
                <a:latin typeface="Times New Roman" panose="02020603050405020304" pitchFamily="18" charset="0"/>
                <a:ea typeface="Georgia" panose="02040502050405020303" pitchFamily="18" charset="0"/>
              </a:rPr>
              <a:t>.</a:t>
            </a:r>
            <a:endParaRPr lang="uk-UA" sz="2400" spc="-5" dirty="0">
              <a:solidFill>
                <a:schemeClr val="tx1"/>
              </a:solidFill>
              <a:effectLst/>
              <a:latin typeface="Times New Roman" panose="02020603050405020304" pitchFamily="18" charset="0"/>
              <a:ea typeface="Georgia" panose="02040502050405020303" pitchFamily="18" charset="0"/>
            </a:endParaRPr>
          </a:p>
        </p:txBody>
      </p:sp>
      <p:sp>
        <p:nvSpPr>
          <p:cNvPr id="4" name="Місце для номера слайда 3">
            <a:extLst>
              <a:ext uri="{FF2B5EF4-FFF2-40B4-BE49-F238E27FC236}">
                <a16:creationId xmlns:a16="http://schemas.microsoft.com/office/drawing/2014/main" id="{EBDB8EEF-EE5F-AF32-ACF2-8096C8FEA181}"/>
              </a:ext>
            </a:extLst>
          </p:cNvPr>
          <p:cNvSpPr>
            <a:spLocks noGrp="1"/>
          </p:cNvSpPr>
          <p:nvPr>
            <p:ph type="sldNum" sz="quarter" idx="12"/>
          </p:nvPr>
        </p:nvSpPr>
        <p:spPr/>
        <p:txBody>
          <a:bodyPr/>
          <a:lstStyle/>
          <a:p>
            <a:fld id="{D07DC24B-8650-405F-98BC-E78A8ACB2E7F}" type="slidenum">
              <a:rPr lang="uk-UA" smtClean="0"/>
              <a:pPr/>
              <a:t>38</a:t>
            </a:fld>
            <a:endParaRPr lang="uk-UA"/>
          </a:p>
        </p:txBody>
      </p:sp>
    </p:spTree>
    <p:extLst>
      <p:ext uri="{BB962C8B-B14F-4D97-AF65-F5344CB8AC3E}">
        <p14:creationId xmlns:p14="http://schemas.microsoft.com/office/powerpoint/2010/main" val="15326315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E18C190-5174-136B-928A-3CF222663E37}"/>
              </a:ext>
            </a:extLst>
          </p:cNvPr>
          <p:cNvSpPr>
            <a:spLocks noGrp="1"/>
          </p:cNvSpPr>
          <p:nvPr>
            <p:ph idx="1"/>
          </p:nvPr>
        </p:nvSpPr>
        <p:spPr>
          <a:xfrm>
            <a:off x="1166297" y="271612"/>
            <a:ext cx="10178322" cy="5313535"/>
          </a:xfrm>
        </p:spPr>
        <p:txBody>
          <a:bodyPr/>
          <a:lstStyle/>
          <a:p>
            <a:pPr marL="0" indent="358775" algn="just">
              <a:buNone/>
            </a:pPr>
            <a:r>
              <a:rPr lang="uk-UA" sz="2400" i="1" dirty="0">
                <a:solidFill>
                  <a:schemeClr val="tx1"/>
                </a:solidFill>
                <a:effectLst/>
                <a:latin typeface="Times New Roman" panose="02020603050405020304" pitchFamily="18" charset="0"/>
                <a:ea typeface="Times New Roman" panose="02020603050405020304" pitchFamily="18" charset="0"/>
              </a:rPr>
              <a:t>Планувальні</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i="1" dirty="0" err="1">
                <a:solidFill>
                  <a:schemeClr val="tx1"/>
                </a:solidFill>
                <a:effectLst/>
                <a:latin typeface="Times New Roman" panose="02020603050405020304" pitchFamily="18" charset="0"/>
                <a:ea typeface="Times New Roman" panose="02020603050405020304" pitchFamily="18" charset="0"/>
              </a:rPr>
              <a:t>захoдu</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i="1" dirty="0" err="1">
                <a:solidFill>
                  <a:schemeClr val="tx1"/>
                </a:solidFill>
                <a:effectLst/>
                <a:latin typeface="Times New Roman" panose="02020603050405020304" pitchFamily="18" charset="0"/>
                <a:ea typeface="Times New Roman" panose="02020603050405020304" pitchFamily="18" charset="0"/>
              </a:rPr>
              <a:t>nідnрuємства</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i="1" dirty="0">
                <a:solidFill>
                  <a:schemeClr val="tx1"/>
                </a:solidFill>
                <a:effectLst/>
                <a:latin typeface="Times New Roman" panose="02020603050405020304" pitchFamily="18" charset="0"/>
                <a:ea typeface="Times New Roman" panose="02020603050405020304" pitchFamily="18" charset="0"/>
              </a:rPr>
              <a:t>–</a:t>
            </a:r>
            <a:r>
              <a:rPr lang="uk-UA" sz="2400" dirty="0">
                <a:solidFill>
                  <a:schemeClr val="tx1"/>
                </a:solidFill>
                <a:effectLst/>
                <a:latin typeface="Times New Roman" panose="02020603050405020304" pitchFamily="18" charset="0"/>
                <a:ea typeface="Times New Roman" panose="02020603050405020304" pitchFamily="18" charset="0"/>
              </a:rPr>
              <a:t> включають зонування території міст, організацію </a:t>
            </a:r>
            <a:r>
              <a:rPr lang="uk-UA" sz="2400" i="1" dirty="0" err="1">
                <a:solidFill>
                  <a:schemeClr val="tx1"/>
                </a:solidFill>
                <a:effectLst/>
                <a:latin typeface="Times New Roman" panose="02020603050405020304" pitchFamily="18" charset="0"/>
                <a:ea typeface="Times New Roman" panose="02020603050405020304" pitchFamily="18" charset="0"/>
              </a:rPr>
              <a:t>cаніmарнo-захucнuх</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i="1" dirty="0" err="1">
                <a:solidFill>
                  <a:schemeClr val="tx1"/>
                </a:solidFill>
                <a:effectLst/>
                <a:latin typeface="Times New Roman" panose="02020603050405020304" pitchFamily="18" charset="0"/>
                <a:ea typeface="Times New Roman" panose="02020603050405020304" pitchFamily="18" charset="0"/>
              </a:rPr>
              <a:t>зoн</a:t>
            </a:r>
            <a:r>
              <a:rPr lang="uk-UA" sz="2400" dirty="0">
                <a:solidFill>
                  <a:schemeClr val="tx1"/>
                </a:solidFill>
                <a:effectLst/>
                <a:latin typeface="Times New Roman" panose="02020603050405020304" pitchFamily="18" charset="0"/>
                <a:ea typeface="Times New Roman" panose="02020603050405020304" pitchFamily="18" charset="0"/>
              </a:rPr>
              <a:t> (CЗЗ), планування житлових районів, озеленення поселень.</a:t>
            </a:r>
          </a:p>
          <a:p>
            <a:pPr marL="0" indent="0" algn="ctr">
              <a:buNone/>
            </a:pPr>
            <a:r>
              <a:rPr kumimoji="0" lang="uk-UA" altLang="uk-UA" sz="2400" b="1" i="0" u="none" strike="noStrike" cap="none" normalizeH="0" baseline="0" dirty="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Класи шкідливості хімічних </a:t>
            </a:r>
            <a:r>
              <a:rPr kumimoji="0" lang="uk-UA" altLang="uk-UA" sz="2400" b="1" i="0" u="none" strike="noStrike" cap="none" normalizeH="0" baseline="0" dirty="0" err="1">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сполук</a:t>
            </a:r>
            <a:r>
              <a:rPr kumimoji="0" lang="uk-UA" altLang="uk-UA" sz="2400" b="1" i="0" u="none" strike="noStrike" cap="none" normalizeH="0" baseline="0" dirty="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залежно від </a:t>
            </a:r>
            <a:r>
              <a:rPr kumimoji="0" lang="uk-UA" altLang="uk-UA" sz="2400" b="1" i="0" u="none" strike="noStrike" cap="none" normalizeH="0" baseline="0" dirty="0" err="1">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ïхньоï</a:t>
            </a:r>
            <a:r>
              <a:rPr kumimoji="0" lang="uk-UA" altLang="uk-UA" sz="2400" b="1" i="0" u="none" strike="noStrike" cap="none" normalizeH="0" baseline="0" dirty="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токсичності </a:t>
            </a:r>
            <a:endParaRPr kumimoji="0" lang="uk-UA" altLang="uk-UA" sz="1100" b="1" i="0" u="none" strike="noStrike" cap="none" normalizeH="0" baseline="0" dirty="0">
              <a:ln>
                <a:noFill/>
              </a:ln>
              <a:solidFill>
                <a:schemeClr val="tx2"/>
              </a:solidFill>
              <a:effectLst/>
              <a:latin typeface="Times New Roman" panose="02020603050405020304" pitchFamily="18" charset="0"/>
              <a:cs typeface="Times New Roman" panose="02020603050405020304" pitchFamily="18" charset="0"/>
            </a:endParaRPr>
          </a:p>
          <a:p>
            <a:endParaRPr lang="uk-UA" dirty="0"/>
          </a:p>
        </p:txBody>
      </p:sp>
      <p:sp>
        <p:nvSpPr>
          <p:cNvPr id="4" name="Місце для номера слайда 3">
            <a:extLst>
              <a:ext uri="{FF2B5EF4-FFF2-40B4-BE49-F238E27FC236}">
                <a16:creationId xmlns:a16="http://schemas.microsoft.com/office/drawing/2014/main" id="{6ECB9700-2277-AB8B-F7F3-D175260DA009}"/>
              </a:ext>
            </a:extLst>
          </p:cNvPr>
          <p:cNvSpPr>
            <a:spLocks noGrp="1"/>
          </p:cNvSpPr>
          <p:nvPr>
            <p:ph type="sldNum" sz="quarter" idx="12"/>
          </p:nvPr>
        </p:nvSpPr>
        <p:spPr/>
        <p:txBody>
          <a:bodyPr/>
          <a:lstStyle/>
          <a:p>
            <a:fld id="{D07DC24B-8650-405F-98BC-E78A8ACB2E7F}" type="slidenum">
              <a:rPr lang="uk-UA" smtClean="0"/>
              <a:pPr/>
              <a:t>39</a:t>
            </a:fld>
            <a:endParaRPr lang="uk-UA"/>
          </a:p>
        </p:txBody>
      </p:sp>
      <p:graphicFrame>
        <p:nvGraphicFramePr>
          <p:cNvPr id="5" name="Таблиця 4">
            <a:extLst>
              <a:ext uri="{FF2B5EF4-FFF2-40B4-BE49-F238E27FC236}">
                <a16:creationId xmlns:a16="http://schemas.microsoft.com/office/drawing/2014/main" id="{B7F68711-F051-678B-C102-E2D538E693D9}"/>
              </a:ext>
            </a:extLst>
          </p:cNvPr>
          <p:cNvGraphicFramePr>
            <a:graphicFrameLocks noGrp="1"/>
          </p:cNvGraphicFramePr>
          <p:nvPr>
            <p:extLst>
              <p:ext uri="{D42A27DB-BD31-4B8C-83A1-F6EECF244321}">
                <p14:modId xmlns:p14="http://schemas.microsoft.com/office/powerpoint/2010/main" val="1924603453"/>
              </p:ext>
            </p:extLst>
          </p:nvPr>
        </p:nvGraphicFramePr>
        <p:xfrm>
          <a:off x="1120140" y="2084926"/>
          <a:ext cx="10309860" cy="2086020"/>
        </p:xfrm>
        <a:graphic>
          <a:graphicData uri="http://schemas.openxmlformats.org/drawingml/2006/table">
            <a:tbl>
              <a:tblPr firstRow="1" firstCol="1" lastRow="1" lastCol="1" bandRow="1" bandCol="1">
                <a:tableStyleId>{5C22544A-7EE6-4342-B048-85BDC9FD1C3A}</a:tableStyleId>
              </a:tblPr>
              <a:tblGrid>
                <a:gridCol w="3156302">
                  <a:extLst>
                    <a:ext uri="{9D8B030D-6E8A-4147-A177-3AD203B41FA5}">
                      <a16:colId xmlns:a16="http://schemas.microsoft.com/office/drawing/2014/main" val="1494621959"/>
                    </a:ext>
                  </a:extLst>
                </a:gridCol>
                <a:gridCol w="1703748">
                  <a:extLst>
                    <a:ext uri="{9D8B030D-6E8A-4147-A177-3AD203B41FA5}">
                      <a16:colId xmlns:a16="http://schemas.microsoft.com/office/drawing/2014/main" val="3003412695"/>
                    </a:ext>
                  </a:extLst>
                </a:gridCol>
                <a:gridCol w="1703748">
                  <a:extLst>
                    <a:ext uri="{9D8B030D-6E8A-4147-A177-3AD203B41FA5}">
                      <a16:colId xmlns:a16="http://schemas.microsoft.com/office/drawing/2014/main" val="2606391613"/>
                    </a:ext>
                  </a:extLst>
                </a:gridCol>
                <a:gridCol w="1873031">
                  <a:extLst>
                    <a:ext uri="{9D8B030D-6E8A-4147-A177-3AD203B41FA5}">
                      <a16:colId xmlns:a16="http://schemas.microsoft.com/office/drawing/2014/main" val="3859407279"/>
                    </a:ext>
                  </a:extLst>
                </a:gridCol>
                <a:gridCol w="1873031">
                  <a:extLst>
                    <a:ext uri="{9D8B030D-6E8A-4147-A177-3AD203B41FA5}">
                      <a16:colId xmlns:a16="http://schemas.microsoft.com/office/drawing/2014/main" val="4158467424"/>
                    </a:ext>
                  </a:extLst>
                </a:gridCol>
              </a:tblGrid>
              <a:tr h="336376">
                <a:tc rowSpan="2">
                  <a:txBody>
                    <a:bodyPr/>
                    <a:lstStyle/>
                    <a:p>
                      <a:pPr algn="l">
                        <a:lnSpc>
                          <a:spcPct val="110000"/>
                        </a:lnSpc>
                        <a:spcBef>
                          <a:spcPts val="50"/>
                        </a:spcBef>
                      </a:pPr>
                      <a:r>
                        <a:rPr lang="uk-UA" sz="2000" dirty="0">
                          <a:effectLst/>
                          <a:latin typeface="Times New Roman" panose="02020603050405020304" pitchFamily="18" charset="0"/>
                          <a:cs typeface="Times New Roman" panose="02020603050405020304" pitchFamily="18" charset="0"/>
                        </a:rPr>
                        <a:t> </a:t>
                      </a:r>
                      <a:endParaRPr lang="uk-UA" sz="1600" dirty="0">
                        <a:effectLst/>
                        <a:latin typeface="Times New Roman" panose="02020603050405020304" pitchFamily="18" charset="0"/>
                        <a:cs typeface="Times New Roman" panose="02020603050405020304" pitchFamily="18" charset="0"/>
                      </a:endParaRPr>
                    </a:p>
                    <a:p>
                      <a:pPr marL="374650" algn="l">
                        <a:lnSpc>
                          <a:spcPct val="110000"/>
                        </a:lnSpc>
                        <a:spcBef>
                          <a:spcPts val="50"/>
                        </a:spcBef>
                        <a:spcAft>
                          <a:spcPts val="0"/>
                        </a:spcAft>
                      </a:pPr>
                      <a:r>
                        <a:rPr lang="en-US" sz="2000" spc="-10" dirty="0" err="1">
                          <a:effectLst/>
                          <a:latin typeface="Times New Roman" panose="02020603050405020304" pitchFamily="18" charset="0"/>
                          <a:cs typeface="Times New Roman" panose="02020603050405020304" pitchFamily="18" charset="0"/>
                        </a:rPr>
                        <a:t>Показник</a:t>
                      </a:r>
                      <a:endParaRPr lang="uk-UA" sz="1600" dirty="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gridSpan="4">
                  <a:txBody>
                    <a:bodyPr/>
                    <a:lstStyle/>
                    <a:p>
                      <a:pPr marL="1152525" algn="l">
                        <a:lnSpc>
                          <a:spcPct val="110000"/>
                        </a:lnSpc>
                        <a:spcBef>
                          <a:spcPts val="50"/>
                        </a:spcBef>
                        <a:spcAft>
                          <a:spcPts val="0"/>
                        </a:spcAft>
                      </a:pPr>
                      <a:r>
                        <a:rPr lang="en-US" sz="2000" dirty="0" err="1">
                          <a:effectLst/>
                          <a:latin typeface="Times New Roman" panose="02020603050405020304" pitchFamily="18" charset="0"/>
                          <a:cs typeface="Times New Roman" panose="02020603050405020304" pitchFamily="18" charset="0"/>
                        </a:rPr>
                        <a:t>Класи</a:t>
                      </a:r>
                      <a:r>
                        <a:rPr lang="en-US" sz="2000" spc="55" dirty="0">
                          <a:effectLst/>
                          <a:latin typeface="Times New Roman" panose="02020603050405020304" pitchFamily="18" charset="0"/>
                          <a:cs typeface="Times New Roman" panose="02020603050405020304" pitchFamily="18" charset="0"/>
                        </a:rPr>
                        <a:t> </a:t>
                      </a:r>
                      <a:r>
                        <a:rPr lang="en-US" sz="2000" spc="-10" dirty="0" err="1">
                          <a:effectLst/>
                          <a:latin typeface="Times New Roman" panose="02020603050405020304" pitchFamily="18" charset="0"/>
                          <a:cs typeface="Times New Roman" panose="02020603050405020304" pitchFamily="18" charset="0"/>
                        </a:rPr>
                        <a:t>шкідливості</a:t>
                      </a:r>
                      <a:endParaRPr lang="uk-UA" sz="1600" dirty="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31171943"/>
                  </a:ext>
                </a:extLst>
              </a:tr>
              <a:tr h="699003">
                <a:tc vMerge="1">
                  <a:txBody>
                    <a:bodyPr/>
                    <a:lstStyle/>
                    <a:p>
                      <a:endParaRPr lang="uk-UA"/>
                    </a:p>
                  </a:txBody>
                  <a:tcPr/>
                </a:tc>
                <a:tc>
                  <a:txBody>
                    <a:bodyPr/>
                    <a:lstStyle/>
                    <a:p>
                      <a:pPr marL="69215" marR="118110" algn="ctr">
                        <a:lnSpc>
                          <a:spcPct val="110000"/>
                        </a:lnSpc>
                        <a:spcBef>
                          <a:spcPts val="50"/>
                        </a:spcBef>
                        <a:spcAft>
                          <a:spcPts val="0"/>
                        </a:spcAft>
                      </a:pPr>
                      <a:r>
                        <a:rPr lang="en-US" sz="2000" dirty="0">
                          <a:effectLst/>
                          <a:latin typeface="Times New Roman" panose="02020603050405020304" pitchFamily="18" charset="0"/>
                          <a:cs typeface="Times New Roman" panose="02020603050405020304" pitchFamily="18" charset="0"/>
                        </a:rPr>
                        <a:t>I (</a:t>
                      </a:r>
                      <a:r>
                        <a:rPr lang="en-US" sz="2000" dirty="0" err="1">
                          <a:effectLst/>
                          <a:latin typeface="Times New Roman" panose="02020603050405020304" pitchFamily="18" charset="0"/>
                          <a:cs typeface="Times New Roman" panose="02020603050405020304" pitchFamily="18" charset="0"/>
                        </a:rPr>
                        <a:t>дуже</a:t>
                      </a:r>
                      <a:r>
                        <a:rPr lang="en-US" sz="2000" dirty="0">
                          <a:effectLst/>
                          <a:latin typeface="Times New Roman" panose="02020603050405020304" pitchFamily="18" charset="0"/>
                          <a:cs typeface="Times New Roman" panose="02020603050405020304" pitchFamily="18" charset="0"/>
                        </a:rPr>
                        <a:t> </a:t>
                      </a:r>
                      <a:r>
                        <a:rPr lang="en-US" sz="2000" spc="-10" dirty="0" err="1">
                          <a:effectLst/>
                          <a:latin typeface="Times New Roman" panose="02020603050405020304" pitchFamily="18" charset="0"/>
                          <a:cs typeface="Times New Roman" panose="02020603050405020304" pitchFamily="18" charset="0"/>
                        </a:rPr>
                        <a:t>шкідливі</a:t>
                      </a:r>
                      <a:r>
                        <a:rPr lang="en-US" sz="2000" spc="-1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69215" algn="ctr">
                        <a:lnSpc>
                          <a:spcPct val="110000"/>
                        </a:lnSpc>
                        <a:spcBef>
                          <a:spcPts val="50"/>
                        </a:spcBef>
                        <a:spcAft>
                          <a:spcPts val="0"/>
                        </a:spcAft>
                      </a:pPr>
                      <a:r>
                        <a:rPr lang="en-US" sz="2000">
                          <a:effectLst/>
                          <a:latin typeface="Times New Roman" panose="02020603050405020304" pitchFamily="18" charset="0"/>
                          <a:cs typeface="Times New Roman" panose="02020603050405020304" pitchFamily="18" charset="0"/>
                        </a:rPr>
                        <a:t>II</a:t>
                      </a:r>
                      <a:r>
                        <a:rPr lang="en-US" sz="2000" spc="-25">
                          <a:effectLst/>
                          <a:latin typeface="Times New Roman" panose="02020603050405020304" pitchFamily="18" charset="0"/>
                          <a:cs typeface="Times New Roman" panose="02020603050405020304" pitchFamily="18" charset="0"/>
                        </a:rPr>
                        <a:t> </a:t>
                      </a:r>
                      <a:r>
                        <a:rPr lang="en-US" sz="2000">
                          <a:effectLst/>
                          <a:latin typeface="Times New Roman" panose="02020603050405020304" pitchFamily="18" charset="0"/>
                          <a:cs typeface="Times New Roman" panose="02020603050405020304" pitchFamily="18" charset="0"/>
                        </a:rPr>
                        <a:t>(високо- </a:t>
                      </a:r>
                      <a:r>
                        <a:rPr lang="en-US" sz="2000" spc="-10">
                          <a:effectLst/>
                          <a:latin typeface="Times New Roman" panose="02020603050405020304" pitchFamily="18" charset="0"/>
                          <a:cs typeface="Times New Roman" panose="02020603050405020304" pitchFamily="18" charset="0"/>
                        </a:rPr>
                        <a:t>шкідливі)</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69215" algn="ctr">
                        <a:lnSpc>
                          <a:spcPct val="110000"/>
                        </a:lnSpc>
                        <a:spcBef>
                          <a:spcPts val="50"/>
                        </a:spcBef>
                        <a:spcAft>
                          <a:spcPts val="0"/>
                        </a:spcAft>
                      </a:pPr>
                      <a:r>
                        <a:rPr lang="en-US" sz="2000">
                          <a:effectLst/>
                          <a:latin typeface="Times New Roman" panose="02020603050405020304" pitchFamily="18" charset="0"/>
                          <a:cs typeface="Times New Roman" panose="02020603050405020304" pitchFamily="18" charset="0"/>
                        </a:rPr>
                        <a:t>III</a:t>
                      </a:r>
                      <a:r>
                        <a:rPr lang="en-US" sz="2000" spc="-25">
                          <a:effectLst/>
                          <a:latin typeface="Times New Roman" panose="02020603050405020304" pitchFamily="18" charset="0"/>
                          <a:cs typeface="Times New Roman" panose="02020603050405020304" pitchFamily="18" charset="0"/>
                        </a:rPr>
                        <a:t> </a:t>
                      </a:r>
                      <a:r>
                        <a:rPr lang="en-US" sz="2000">
                          <a:effectLst/>
                          <a:latin typeface="Times New Roman" panose="02020603050405020304" pitchFamily="18" charset="0"/>
                          <a:cs typeface="Times New Roman" panose="02020603050405020304" pitchFamily="18" charset="0"/>
                        </a:rPr>
                        <a:t>(помірно </a:t>
                      </a:r>
                      <a:r>
                        <a:rPr lang="en-US" sz="2000" spc="-10">
                          <a:effectLst/>
                          <a:latin typeface="Times New Roman" panose="02020603050405020304" pitchFamily="18" charset="0"/>
                          <a:cs typeface="Times New Roman" panose="02020603050405020304" pitchFamily="18" charset="0"/>
                        </a:rPr>
                        <a:t>шкідливі)</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69215" marR="91440" algn="ctr">
                        <a:lnSpc>
                          <a:spcPct val="110000"/>
                        </a:lnSpc>
                        <a:spcBef>
                          <a:spcPts val="50"/>
                        </a:spcBef>
                        <a:spcAft>
                          <a:spcPts val="0"/>
                        </a:spcAft>
                      </a:pPr>
                      <a:r>
                        <a:rPr lang="en-US" sz="2000" spc="-10">
                          <a:effectLst/>
                          <a:latin typeface="Times New Roman" panose="02020603050405020304" pitchFamily="18" charset="0"/>
                          <a:cs typeface="Times New Roman" panose="02020603050405020304" pitchFamily="18" charset="0"/>
                        </a:rPr>
                        <a:t>IV</a:t>
                      </a:r>
                      <a:r>
                        <a:rPr lang="en-US" sz="2000" spc="-35">
                          <a:effectLst/>
                          <a:latin typeface="Times New Roman" panose="02020603050405020304" pitchFamily="18" charset="0"/>
                          <a:cs typeface="Times New Roman" panose="02020603050405020304" pitchFamily="18" charset="0"/>
                        </a:rPr>
                        <a:t> </a:t>
                      </a:r>
                      <a:r>
                        <a:rPr lang="en-US" sz="2000" spc="-10">
                          <a:effectLst/>
                          <a:latin typeface="Times New Roman" panose="02020603050405020304" pitchFamily="18" charset="0"/>
                          <a:cs typeface="Times New Roman" panose="02020603050405020304" pitchFamily="18" charset="0"/>
                        </a:rPr>
                        <a:t>(мало- шкідливі</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extLst>
                  <a:ext uri="{0D108BD9-81ED-4DB2-BD59-A6C34878D82A}">
                    <a16:rowId xmlns:a16="http://schemas.microsoft.com/office/drawing/2014/main" val="3463954534"/>
                  </a:ext>
                </a:extLst>
              </a:tr>
              <a:tr h="336376">
                <a:tc>
                  <a:txBody>
                    <a:bodyPr/>
                    <a:lstStyle/>
                    <a:p>
                      <a:pPr marL="35560" algn="l">
                        <a:lnSpc>
                          <a:spcPct val="110000"/>
                        </a:lnSpc>
                        <a:spcBef>
                          <a:spcPts val="50"/>
                        </a:spcBef>
                        <a:spcAft>
                          <a:spcPts val="0"/>
                        </a:spcAft>
                      </a:pPr>
                      <a:r>
                        <a:rPr lang="en-US" sz="2000">
                          <a:effectLst/>
                          <a:latin typeface="Times New Roman" panose="02020603050405020304" pitchFamily="18" charset="0"/>
                          <a:cs typeface="Times New Roman" panose="02020603050405020304" pitchFamily="18" charset="0"/>
                        </a:rPr>
                        <a:t>ГДК</a:t>
                      </a:r>
                      <a:r>
                        <a:rPr lang="en-US" sz="2000" spc="175">
                          <a:effectLst/>
                          <a:latin typeface="Times New Roman" panose="02020603050405020304" pitchFamily="18" charset="0"/>
                          <a:cs typeface="Times New Roman" panose="02020603050405020304" pitchFamily="18" charset="0"/>
                        </a:rPr>
                        <a:t> </a:t>
                      </a:r>
                      <a:r>
                        <a:rPr lang="en-US" sz="2000">
                          <a:effectLst/>
                          <a:latin typeface="Times New Roman" panose="02020603050405020304" pitchFamily="18" charset="0"/>
                          <a:cs typeface="Times New Roman" panose="02020603050405020304" pitchFamily="18" charset="0"/>
                        </a:rPr>
                        <a:t>р.з.,</a:t>
                      </a:r>
                      <a:r>
                        <a:rPr lang="en-US" sz="2000" spc="180">
                          <a:effectLst/>
                          <a:latin typeface="Times New Roman" panose="02020603050405020304" pitchFamily="18" charset="0"/>
                          <a:cs typeface="Times New Roman" panose="02020603050405020304" pitchFamily="18" charset="0"/>
                        </a:rPr>
                        <a:t> </a:t>
                      </a:r>
                      <a:r>
                        <a:rPr lang="en-US" sz="2000" spc="-20">
                          <a:effectLst/>
                          <a:latin typeface="Times New Roman" panose="02020603050405020304" pitchFamily="18" charset="0"/>
                          <a:cs typeface="Times New Roman" panose="02020603050405020304" pitchFamily="18" charset="0"/>
                        </a:rPr>
                        <a:t>мг/м</a:t>
                      </a:r>
                      <a:r>
                        <a:rPr lang="en-US" sz="2000" spc="-20" baseline="30000">
                          <a:effectLst/>
                          <a:latin typeface="Times New Roman" panose="02020603050405020304" pitchFamily="18" charset="0"/>
                          <a:cs typeface="Times New Roman" panose="02020603050405020304" pitchFamily="18" charset="0"/>
                        </a:rPr>
                        <a:t>3</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5080" algn="ctr">
                        <a:lnSpc>
                          <a:spcPct val="110000"/>
                        </a:lnSpc>
                        <a:spcBef>
                          <a:spcPts val="50"/>
                        </a:spcBef>
                        <a:spcAft>
                          <a:spcPts val="0"/>
                        </a:spcAft>
                      </a:pPr>
                      <a:r>
                        <a:rPr lang="en-US" sz="2000">
                          <a:effectLst/>
                          <a:latin typeface="Times New Roman" panose="02020603050405020304" pitchFamily="18" charset="0"/>
                          <a:cs typeface="Times New Roman" panose="02020603050405020304" pitchFamily="18" charset="0"/>
                        </a:rPr>
                        <a:t>До</a:t>
                      </a:r>
                      <a:r>
                        <a:rPr lang="en-US" sz="2000" spc="-40">
                          <a:effectLst/>
                          <a:latin typeface="Times New Roman" panose="02020603050405020304" pitchFamily="18" charset="0"/>
                          <a:cs typeface="Times New Roman" panose="02020603050405020304" pitchFamily="18" charset="0"/>
                        </a:rPr>
                        <a:t> </a:t>
                      </a:r>
                      <a:r>
                        <a:rPr lang="en-US" sz="2000" spc="-25">
                          <a:effectLst/>
                          <a:latin typeface="Times New Roman" panose="02020603050405020304" pitchFamily="18" charset="0"/>
                          <a:cs typeface="Times New Roman" panose="02020603050405020304" pitchFamily="18" charset="0"/>
                        </a:rPr>
                        <a:t>0,1</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5080" algn="ctr">
                        <a:lnSpc>
                          <a:spcPct val="110000"/>
                        </a:lnSpc>
                        <a:spcBef>
                          <a:spcPts val="50"/>
                        </a:spcBef>
                        <a:spcAft>
                          <a:spcPts val="0"/>
                        </a:spcAft>
                      </a:pPr>
                      <a:r>
                        <a:rPr lang="en-US" sz="2000" spc="-10">
                          <a:effectLst/>
                          <a:latin typeface="Times New Roman" panose="02020603050405020304" pitchFamily="18" charset="0"/>
                          <a:cs typeface="Times New Roman" panose="02020603050405020304" pitchFamily="18" charset="0"/>
                        </a:rPr>
                        <a:t>0,1–1,0</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5080" marR="635" algn="ctr">
                        <a:lnSpc>
                          <a:spcPct val="110000"/>
                        </a:lnSpc>
                        <a:spcBef>
                          <a:spcPts val="50"/>
                        </a:spcBef>
                        <a:spcAft>
                          <a:spcPts val="0"/>
                        </a:spcAft>
                      </a:pPr>
                      <a:r>
                        <a:rPr lang="en-US" sz="2000" spc="-10">
                          <a:effectLst/>
                          <a:latin typeface="Times New Roman" panose="02020603050405020304" pitchFamily="18" charset="0"/>
                          <a:cs typeface="Times New Roman" panose="02020603050405020304" pitchFamily="18" charset="0"/>
                        </a:rPr>
                        <a:t>1,0–10,0</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43815" algn="l">
                        <a:lnSpc>
                          <a:spcPct val="110000"/>
                        </a:lnSpc>
                        <a:spcBef>
                          <a:spcPts val="50"/>
                        </a:spcBef>
                        <a:spcAft>
                          <a:spcPts val="0"/>
                        </a:spcAft>
                      </a:pPr>
                      <a:r>
                        <a:rPr lang="en-US" sz="2000">
                          <a:effectLst/>
                          <a:latin typeface="Times New Roman" panose="02020603050405020304" pitchFamily="18" charset="0"/>
                          <a:cs typeface="Times New Roman" panose="02020603050405020304" pitchFamily="18" charset="0"/>
                        </a:rPr>
                        <a:t>Понад</a:t>
                      </a:r>
                      <a:r>
                        <a:rPr lang="en-US" sz="2000" spc="90">
                          <a:effectLst/>
                          <a:latin typeface="Times New Roman" panose="02020603050405020304" pitchFamily="18" charset="0"/>
                          <a:cs typeface="Times New Roman" panose="02020603050405020304" pitchFamily="18" charset="0"/>
                        </a:rPr>
                        <a:t> </a:t>
                      </a:r>
                      <a:r>
                        <a:rPr lang="en-US" sz="2000" spc="-20">
                          <a:effectLst/>
                          <a:latin typeface="Times New Roman" panose="02020603050405020304" pitchFamily="18" charset="0"/>
                          <a:cs typeface="Times New Roman" panose="02020603050405020304" pitchFamily="18" charset="0"/>
                        </a:rPr>
                        <a:t>10,0</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extLst>
                  <a:ext uri="{0D108BD9-81ED-4DB2-BD59-A6C34878D82A}">
                    <a16:rowId xmlns:a16="http://schemas.microsoft.com/office/drawing/2014/main" val="266132947"/>
                  </a:ext>
                </a:extLst>
              </a:tr>
              <a:tr h="714265">
                <a:tc>
                  <a:txBody>
                    <a:bodyPr/>
                    <a:lstStyle/>
                    <a:p>
                      <a:pPr marL="35560" marR="50800" algn="just">
                        <a:lnSpc>
                          <a:spcPct val="110000"/>
                        </a:lnSpc>
                        <a:spcBef>
                          <a:spcPts val="50"/>
                        </a:spcBef>
                        <a:spcAft>
                          <a:spcPts val="0"/>
                        </a:spcAft>
                      </a:pPr>
                      <a:r>
                        <a:rPr lang="ru-RU" sz="2000">
                          <a:effectLst/>
                          <a:latin typeface="Times New Roman" panose="02020603050405020304" pitchFamily="18" charset="0"/>
                          <a:cs typeface="Times New Roman" panose="02020603050405020304" pitchFamily="18" charset="0"/>
                        </a:rPr>
                        <a:t>ЛД</a:t>
                      </a:r>
                      <a:r>
                        <a:rPr lang="ru-RU" sz="2000" baseline="-25000">
                          <a:effectLst/>
                          <a:latin typeface="Times New Roman" panose="02020603050405020304" pitchFamily="18" charset="0"/>
                          <a:cs typeface="Times New Roman" panose="02020603050405020304" pitchFamily="18" charset="0"/>
                        </a:rPr>
                        <a:t>50 </a:t>
                      </a:r>
                      <a:r>
                        <a:rPr lang="ru-RU" sz="2000">
                          <a:effectLst/>
                          <a:latin typeface="Times New Roman" panose="02020603050405020304" pitchFamily="18" charset="0"/>
                          <a:cs typeface="Times New Roman" panose="02020603050405020304" pitchFamily="18" charset="0"/>
                        </a:rPr>
                        <a:t>при введенні в шлунок, мг/кг маси </a:t>
                      </a:r>
                      <a:r>
                        <a:rPr lang="ru-RU" sz="2000" spc="-20">
                          <a:effectLst/>
                          <a:latin typeface="Times New Roman" panose="02020603050405020304" pitchFamily="18" charset="0"/>
                          <a:cs typeface="Times New Roman" panose="02020603050405020304" pitchFamily="18" charset="0"/>
                        </a:rPr>
                        <a:t>тіла</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5080" algn="ctr">
                        <a:lnSpc>
                          <a:spcPct val="110000"/>
                        </a:lnSpc>
                        <a:spcBef>
                          <a:spcPts val="50"/>
                        </a:spcBef>
                        <a:spcAft>
                          <a:spcPts val="0"/>
                        </a:spcAft>
                      </a:pPr>
                      <a:r>
                        <a:rPr lang="en-US" sz="2000" dirty="0">
                          <a:effectLst/>
                          <a:latin typeface="Times New Roman" panose="02020603050405020304" pitchFamily="18" charset="0"/>
                          <a:cs typeface="Times New Roman" panose="02020603050405020304" pitchFamily="18" charset="0"/>
                        </a:rPr>
                        <a:t> </a:t>
                      </a:r>
                      <a:endParaRPr lang="uk-UA" sz="1600" dirty="0">
                        <a:effectLst/>
                        <a:latin typeface="Times New Roman" panose="02020603050405020304" pitchFamily="18" charset="0"/>
                        <a:cs typeface="Times New Roman" panose="02020603050405020304" pitchFamily="18" charset="0"/>
                      </a:endParaRPr>
                    </a:p>
                    <a:p>
                      <a:pPr marL="5080" algn="ctr">
                        <a:lnSpc>
                          <a:spcPct val="110000"/>
                        </a:lnSpc>
                        <a:spcBef>
                          <a:spcPts val="50"/>
                        </a:spcBef>
                        <a:spcAft>
                          <a:spcPts val="0"/>
                        </a:spcAft>
                      </a:pPr>
                      <a:r>
                        <a:rPr lang="en-US" sz="2000" dirty="0" err="1">
                          <a:effectLst/>
                          <a:latin typeface="Times New Roman" panose="02020603050405020304" pitchFamily="18" charset="0"/>
                          <a:cs typeface="Times New Roman" panose="02020603050405020304" pitchFamily="18" charset="0"/>
                        </a:rPr>
                        <a:t>До</a:t>
                      </a:r>
                      <a:r>
                        <a:rPr lang="en-US" sz="2000" spc="-40" dirty="0">
                          <a:effectLst/>
                          <a:latin typeface="Times New Roman" panose="02020603050405020304" pitchFamily="18" charset="0"/>
                          <a:cs typeface="Times New Roman" panose="02020603050405020304" pitchFamily="18" charset="0"/>
                        </a:rPr>
                        <a:t> </a:t>
                      </a:r>
                      <a:r>
                        <a:rPr lang="en-US" sz="2000" spc="-25" dirty="0">
                          <a:effectLst/>
                          <a:latin typeface="Times New Roman" panose="02020603050405020304" pitchFamily="18" charset="0"/>
                          <a:cs typeface="Times New Roman" panose="02020603050405020304" pitchFamily="18" charset="0"/>
                        </a:rPr>
                        <a:t>15</a:t>
                      </a:r>
                      <a:endParaRPr lang="uk-UA" sz="1600" dirty="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5080" algn="ctr">
                        <a:lnSpc>
                          <a:spcPct val="110000"/>
                        </a:lnSpc>
                        <a:spcBef>
                          <a:spcPts val="50"/>
                        </a:spcBef>
                        <a:spcAft>
                          <a:spcPts val="0"/>
                        </a:spcAft>
                      </a:pPr>
                      <a:r>
                        <a:rPr lang="en-US" sz="2000" spc="-10" dirty="0">
                          <a:effectLst/>
                          <a:latin typeface="Times New Roman" panose="02020603050405020304" pitchFamily="18" charset="0"/>
                          <a:cs typeface="Times New Roman" panose="02020603050405020304" pitchFamily="18" charset="0"/>
                        </a:rPr>
                        <a:t> </a:t>
                      </a:r>
                      <a:endParaRPr lang="uk-UA" sz="1600" dirty="0">
                        <a:effectLst/>
                        <a:latin typeface="Times New Roman" panose="02020603050405020304" pitchFamily="18" charset="0"/>
                        <a:cs typeface="Times New Roman" panose="02020603050405020304" pitchFamily="18" charset="0"/>
                      </a:endParaRPr>
                    </a:p>
                    <a:p>
                      <a:pPr marL="5080" algn="ctr">
                        <a:lnSpc>
                          <a:spcPct val="110000"/>
                        </a:lnSpc>
                        <a:spcBef>
                          <a:spcPts val="50"/>
                        </a:spcBef>
                        <a:spcAft>
                          <a:spcPts val="0"/>
                        </a:spcAft>
                      </a:pPr>
                      <a:r>
                        <a:rPr lang="en-US" sz="2000" spc="-10" dirty="0">
                          <a:effectLst/>
                          <a:latin typeface="Times New Roman" panose="02020603050405020304" pitchFamily="18" charset="0"/>
                          <a:cs typeface="Times New Roman" panose="02020603050405020304" pitchFamily="18" charset="0"/>
                        </a:rPr>
                        <a:t>15–150</a:t>
                      </a:r>
                      <a:endParaRPr lang="uk-UA" sz="1600" dirty="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L="5080" algn="ctr">
                        <a:lnSpc>
                          <a:spcPct val="110000"/>
                        </a:lnSpc>
                        <a:spcBef>
                          <a:spcPts val="50"/>
                        </a:spcBef>
                        <a:spcAft>
                          <a:spcPts val="0"/>
                        </a:spcAft>
                      </a:pPr>
                      <a:r>
                        <a:rPr lang="en-US" sz="2000">
                          <a:effectLst/>
                          <a:latin typeface="Times New Roman" panose="02020603050405020304" pitchFamily="18" charset="0"/>
                          <a:cs typeface="Times New Roman" panose="02020603050405020304" pitchFamily="18" charset="0"/>
                        </a:rPr>
                        <a:t> </a:t>
                      </a:r>
                      <a:endParaRPr lang="uk-UA" sz="1600">
                        <a:effectLst/>
                        <a:latin typeface="Times New Roman" panose="02020603050405020304" pitchFamily="18" charset="0"/>
                        <a:cs typeface="Times New Roman" panose="02020603050405020304" pitchFamily="18" charset="0"/>
                      </a:endParaRPr>
                    </a:p>
                    <a:p>
                      <a:pPr marL="5080" algn="ctr">
                        <a:lnSpc>
                          <a:spcPct val="110000"/>
                        </a:lnSpc>
                        <a:spcBef>
                          <a:spcPts val="50"/>
                        </a:spcBef>
                        <a:spcAft>
                          <a:spcPts val="0"/>
                        </a:spcAft>
                      </a:pPr>
                      <a:r>
                        <a:rPr lang="en-US" sz="2000">
                          <a:effectLst/>
                          <a:latin typeface="Times New Roman" panose="02020603050405020304" pitchFamily="18" charset="0"/>
                          <a:cs typeface="Times New Roman" panose="02020603050405020304" pitchFamily="18" charset="0"/>
                        </a:rPr>
                        <a:t>150–5</a:t>
                      </a:r>
                      <a:r>
                        <a:rPr lang="en-US" sz="2000" spc="120">
                          <a:effectLst/>
                          <a:latin typeface="Times New Roman" panose="02020603050405020304" pitchFamily="18" charset="0"/>
                          <a:cs typeface="Times New Roman" panose="02020603050405020304" pitchFamily="18" charset="0"/>
                        </a:rPr>
                        <a:t> </a:t>
                      </a:r>
                      <a:r>
                        <a:rPr lang="en-US" sz="2000" spc="-25">
                          <a:effectLst/>
                          <a:latin typeface="Times New Roman" panose="02020603050405020304" pitchFamily="18" charset="0"/>
                          <a:cs typeface="Times New Roman" panose="02020603050405020304" pitchFamily="18" charset="0"/>
                        </a:rPr>
                        <a:t>000</a:t>
                      </a:r>
                      <a:endParaRPr lang="uk-UA" sz="160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tc>
                  <a:txBody>
                    <a:bodyPr/>
                    <a:lstStyle/>
                    <a:p>
                      <a:pPr marR="190500" algn="ctr">
                        <a:lnSpc>
                          <a:spcPct val="110000"/>
                        </a:lnSpc>
                        <a:spcBef>
                          <a:spcPts val="50"/>
                        </a:spcBef>
                        <a:spcAft>
                          <a:spcPts val="0"/>
                        </a:spcAft>
                      </a:pPr>
                      <a:r>
                        <a:rPr lang="en-US" sz="2000" spc="-10" dirty="0">
                          <a:effectLst/>
                          <a:latin typeface="Times New Roman" panose="02020603050405020304" pitchFamily="18" charset="0"/>
                          <a:cs typeface="Times New Roman" panose="02020603050405020304" pitchFamily="18" charset="0"/>
                        </a:rPr>
                        <a:t> </a:t>
                      </a:r>
                      <a:endParaRPr lang="uk-UA" sz="1600" dirty="0">
                        <a:effectLst/>
                        <a:latin typeface="Times New Roman" panose="02020603050405020304" pitchFamily="18" charset="0"/>
                        <a:cs typeface="Times New Roman" panose="02020603050405020304" pitchFamily="18" charset="0"/>
                      </a:endParaRPr>
                    </a:p>
                    <a:p>
                      <a:pPr marR="190500" algn="ctr">
                        <a:lnSpc>
                          <a:spcPct val="110000"/>
                        </a:lnSpc>
                        <a:spcBef>
                          <a:spcPts val="50"/>
                        </a:spcBef>
                        <a:spcAft>
                          <a:spcPts val="0"/>
                        </a:spcAft>
                      </a:pPr>
                      <a:r>
                        <a:rPr lang="en-US" sz="2000" spc="-10" dirty="0" err="1">
                          <a:effectLst/>
                          <a:latin typeface="Times New Roman" panose="02020603050405020304" pitchFamily="18" charset="0"/>
                          <a:cs typeface="Times New Roman" panose="02020603050405020304" pitchFamily="18" charset="0"/>
                        </a:rPr>
                        <a:t>Понад</a:t>
                      </a:r>
                      <a:r>
                        <a:rPr lang="en-US" sz="2000" spc="-10" dirty="0">
                          <a:effectLst/>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5</a:t>
                      </a:r>
                      <a:r>
                        <a:rPr lang="en-US" sz="2000" spc="-25" dirty="0">
                          <a:effectLst/>
                          <a:latin typeface="Times New Roman" panose="02020603050405020304" pitchFamily="18" charset="0"/>
                          <a:cs typeface="Times New Roman" panose="02020603050405020304" pitchFamily="18" charset="0"/>
                        </a:rPr>
                        <a:t>000</a:t>
                      </a:r>
                      <a:endParaRPr lang="uk-UA" sz="1600" dirty="0">
                        <a:effectLst/>
                        <a:latin typeface="Times New Roman" panose="02020603050405020304" pitchFamily="18" charset="0"/>
                        <a:ea typeface="Georgia" panose="02040502050405020303" pitchFamily="18" charset="0"/>
                        <a:cs typeface="Times New Roman" panose="02020603050405020304" pitchFamily="18" charset="0"/>
                      </a:endParaRPr>
                    </a:p>
                  </a:txBody>
                  <a:tcPr marL="0" marR="0" marT="0" marB="0"/>
                </a:tc>
                <a:extLst>
                  <a:ext uri="{0D108BD9-81ED-4DB2-BD59-A6C34878D82A}">
                    <a16:rowId xmlns:a16="http://schemas.microsoft.com/office/drawing/2014/main" val="1178519793"/>
                  </a:ext>
                </a:extLst>
              </a:tr>
            </a:tbl>
          </a:graphicData>
        </a:graphic>
      </p:graphicFrame>
      <p:sp>
        <p:nvSpPr>
          <p:cNvPr id="6" name="Rectangle 1">
            <a:extLst>
              <a:ext uri="{FF2B5EF4-FFF2-40B4-BE49-F238E27FC236}">
                <a16:creationId xmlns:a16="http://schemas.microsoft.com/office/drawing/2014/main" id="{57F72C77-63E4-A174-7A87-875A52BDE57A}"/>
              </a:ext>
            </a:extLst>
          </p:cNvPr>
          <p:cNvSpPr>
            <a:spLocks noChangeArrowheads="1"/>
          </p:cNvSpPr>
          <p:nvPr/>
        </p:nvSpPr>
        <p:spPr bwMode="auto">
          <a:xfrm>
            <a:off x="1100527" y="4170946"/>
            <a:ext cx="1030986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358775" algn="just"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Відповідно до класу шкідливої речовини, що використовують чи виробляють на виробництві, встановлена п’ятибальна санітарна класифікація промислових підприємств та об’єктів. Для кожного класу підприємства визначений розмір санітарно-захисної зони: </a:t>
            </a:r>
            <a:r>
              <a:rPr kumimoji="0" lang="ru-RU"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 A </a:t>
            </a:r>
            <a:r>
              <a:rPr kumimoji="0" lang="uk-UA"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клас небезпеки – 3 000 м; </a:t>
            </a:r>
            <a:r>
              <a:rPr kumimoji="0" lang="ru-RU"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 </a:t>
            </a:r>
            <a:r>
              <a:rPr kumimoji="0" lang="uk-UA"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Б – 1 000 м; </a:t>
            </a:r>
            <a:r>
              <a:rPr kumimoji="0" lang="ru-RU"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II </a:t>
            </a:r>
            <a:r>
              <a:rPr kumimoji="0" lang="uk-UA"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500 м; </a:t>
            </a:r>
            <a:r>
              <a:rPr kumimoji="0" lang="ru-RU"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III </a:t>
            </a:r>
            <a:r>
              <a:rPr kumimoji="0" lang="uk-UA"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з00 м; </a:t>
            </a:r>
            <a:r>
              <a:rPr kumimoji="0" lang="ru-RU"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IV </a:t>
            </a:r>
            <a:r>
              <a:rPr kumimoji="0" lang="uk-UA"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100 м; </a:t>
            </a:r>
            <a:r>
              <a:rPr kumimoji="0" lang="ru-RU"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 </a:t>
            </a:r>
            <a:r>
              <a:rPr kumimoji="0" lang="uk-UA" altLang="uk-UA" sz="24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50 м.</a:t>
            </a:r>
            <a:endParaRPr kumimoji="0" lang="uk-UA" altLang="uk-UA" sz="3200" b="1" i="0" u="none" strike="noStrike" cap="none" normalizeH="0" baseline="0" dirty="0">
              <a:ln>
                <a:noFill/>
              </a:ln>
              <a:solidFill>
                <a:schemeClr val="accent1">
                  <a:lumMod val="75000"/>
                </a:schemeClr>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6133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a:extLst>
              <a:ext uri="{FF2B5EF4-FFF2-40B4-BE49-F238E27FC236}">
                <a16:creationId xmlns:a16="http://schemas.microsoft.com/office/drawing/2014/main" id="{8810E007-CEE0-C1B9-2773-D34C7ACD32BD}"/>
              </a:ext>
            </a:extLst>
          </p:cNvPr>
          <p:cNvSpPr>
            <a:spLocks noGrp="1"/>
          </p:cNvSpPr>
          <p:nvPr>
            <p:ph idx="1"/>
          </p:nvPr>
        </p:nvSpPr>
        <p:spPr>
          <a:xfrm>
            <a:off x="1251678" y="892629"/>
            <a:ext cx="10178322" cy="4986963"/>
          </a:xfrm>
        </p:spPr>
        <p:txBody>
          <a:bodyPr>
            <a:normAutofit/>
          </a:bodyPr>
          <a:lstStyle/>
          <a:p>
            <a:pPr marL="0" indent="358775" algn="just">
              <a:buNone/>
            </a:pPr>
            <a:r>
              <a:rPr lang="uk-UA" sz="2800" dirty="0">
                <a:solidFill>
                  <a:schemeClr val="tx1">
                    <a:lumMod val="95000"/>
                    <a:lumOff val="5000"/>
                  </a:schemeClr>
                </a:solidFill>
                <a:effectLst/>
                <a:latin typeface="Times New Roman" panose="02020603050405020304" pitchFamily="18" charset="0"/>
                <a:ea typeface="Times New Roman" panose="02020603050405020304" pitchFamily="18" charset="0"/>
              </a:rPr>
              <a:t>Забруднення атмосфери переважно визначають як масову концентрацію забруднювача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в міліграмах на кубічний метр (мг/м</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3</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 а за низьких показників</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у</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мікрограмах</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(1</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err="1">
                <a:solidFill>
                  <a:schemeClr val="accent1">
                    <a:lumMod val="75000"/>
                  </a:schemeClr>
                </a:solidFill>
                <a:effectLst/>
                <a:latin typeface="Times New Roman" panose="02020603050405020304" pitchFamily="18" charset="0"/>
                <a:ea typeface="Times New Roman" panose="02020603050405020304" pitchFamily="18" charset="0"/>
              </a:rPr>
              <a:t>мкг</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/м</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3</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10</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-3</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мг/м</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3</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і</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навіть</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у</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err="1">
                <a:solidFill>
                  <a:schemeClr val="accent1">
                    <a:lumMod val="75000"/>
                  </a:schemeClr>
                </a:solidFill>
                <a:effectLst/>
                <a:latin typeface="Times New Roman" panose="02020603050405020304" pitchFamily="18" charset="0"/>
                <a:ea typeface="Times New Roman" panose="02020603050405020304" pitchFamily="18" charset="0"/>
              </a:rPr>
              <a:t>нанограмах</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 (1 </a:t>
            </a:r>
            <a:r>
              <a:rPr lang="uk-UA" sz="2800" b="1" dirty="0" err="1">
                <a:solidFill>
                  <a:schemeClr val="accent1">
                    <a:lumMod val="75000"/>
                  </a:schemeClr>
                </a:solidFill>
                <a:effectLst/>
                <a:latin typeface="Times New Roman" panose="02020603050405020304" pitchFamily="18" charset="0"/>
                <a:ea typeface="Times New Roman" panose="02020603050405020304" pitchFamily="18" charset="0"/>
              </a:rPr>
              <a:t>нг</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/м</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3</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 = 10</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-6</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 мг/м</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3</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dirty="0">
                <a:solidFill>
                  <a:schemeClr val="tx1">
                    <a:lumMod val="95000"/>
                    <a:lumOff val="5000"/>
                  </a:schemeClr>
                </a:solidFill>
                <a:effectLst/>
                <a:latin typeface="Times New Roman" panose="02020603050405020304" pitchFamily="18" charset="0"/>
                <a:ea typeface="Times New Roman" panose="02020603050405020304" pitchFamily="18" charset="0"/>
              </a:rPr>
              <a:t>Вміст атмосферного пилу та аерозолів визначають, окрім того, за їхнім випаданням на </a:t>
            </a:r>
            <a:r>
              <a:rPr lang="uk-UA" sz="2800" dirty="0" err="1">
                <a:solidFill>
                  <a:schemeClr val="tx1">
                    <a:lumMod val="95000"/>
                    <a:lumOff val="5000"/>
                  </a:schemeClr>
                </a:solidFill>
                <a:effectLst/>
                <a:latin typeface="Times New Roman" panose="02020603050405020304" pitchFamily="18" charset="0"/>
                <a:ea typeface="Times New Roman" panose="02020603050405020304" pitchFamily="18" charset="0"/>
              </a:rPr>
              <a:t>підстилаючу</a:t>
            </a:r>
            <a:r>
              <a:rPr lang="uk-UA" sz="2800" dirty="0">
                <a:solidFill>
                  <a:schemeClr val="tx1">
                    <a:lumMod val="95000"/>
                    <a:lumOff val="5000"/>
                  </a:schemeClr>
                </a:solidFill>
                <a:effectLst/>
                <a:latin typeface="Times New Roman" panose="02020603050405020304" pitchFamily="18" charset="0"/>
                <a:ea typeface="Times New Roman" panose="02020603050405020304" pitchFamily="18" charset="0"/>
              </a:rPr>
              <a:t> поверхню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(г/м</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2</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 кг/га; т/км</a:t>
            </a:r>
            <a:r>
              <a:rPr lang="uk-UA" sz="2800" b="1" baseline="30000" dirty="0">
                <a:solidFill>
                  <a:schemeClr val="accent1">
                    <a:lumMod val="75000"/>
                  </a:schemeClr>
                </a:solidFill>
                <a:effectLst/>
                <a:latin typeface="Times New Roman" panose="02020603050405020304" pitchFamily="18" charset="0"/>
                <a:ea typeface="Times New Roman" panose="02020603050405020304" pitchFamily="18" charset="0"/>
              </a:rPr>
              <a:t>2</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a:t>
            </a:r>
            <a:r>
              <a:rPr lang="uk-UA" sz="2800" dirty="0">
                <a:solidFill>
                  <a:schemeClr val="tx1">
                    <a:lumMod val="95000"/>
                    <a:lumOff val="5000"/>
                  </a:schemeClr>
                </a:solidFill>
                <a:effectLst/>
                <a:latin typeface="Times New Roman" panose="02020603050405020304" pitchFamily="18" charset="0"/>
                <a:ea typeface="Times New Roman" panose="02020603050405020304" pitchFamily="18" charset="0"/>
              </a:rPr>
              <a:t>. Використовують також числові концентрації (число частинок</a:t>
            </a:r>
            <a:r>
              <a:rPr lang="uk-UA" sz="2800" spc="200" dirty="0">
                <a:solidFill>
                  <a:schemeClr val="tx1">
                    <a:lumMod val="95000"/>
                    <a:lumOff val="5000"/>
                  </a:schemeClr>
                </a:solidFill>
                <a:effectLst/>
                <a:latin typeface="Times New Roman" panose="02020603050405020304" pitchFamily="18" charset="0"/>
                <a:ea typeface="Times New Roman" panose="02020603050405020304" pitchFamily="18" charset="0"/>
              </a:rPr>
              <a:t> </a:t>
            </a:r>
            <a:r>
              <a:rPr lang="uk-UA" sz="2800" dirty="0">
                <a:solidFill>
                  <a:schemeClr val="tx1">
                    <a:lumMod val="95000"/>
                    <a:lumOff val="5000"/>
                  </a:schemeClr>
                </a:solidFill>
                <a:effectLst/>
                <a:latin typeface="Times New Roman" panose="02020603050405020304" pitchFamily="18" charset="0"/>
                <a:ea typeface="Times New Roman" panose="02020603050405020304" pitchFamily="18" charset="0"/>
              </a:rPr>
              <a:t>в</a:t>
            </a:r>
            <a:r>
              <a:rPr lang="uk-UA" sz="2800" spc="200" dirty="0">
                <a:solidFill>
                  <a:schemeClr val="tx1">
                    <a:lumMod val="95000"/>
                    <a:lumOff val="5000"/>
                  </a:schemeClr>
                </a:solidFill>
                <a:effectLst/>
                <a:latin typeface="Times New Roman" panose="02020603050405020304" pitchFamily="18" charset="0"/>
                <a:ea typeface="Times New Roman" panose="02020603050405020304" pitchFamily="18" charset="0"/>
              </a:rPr>
              <a:t> </a:t>
            </a:r>
            <a:r>
              <a:rPr lang="uk-UA" sz="2800" dirty="0">
                <a:solidFill>
                  <a:schemeClr val="tx1">
                    <a:lumMod val="95000"/>
                    <a:lumOff val="5000"/>
                  </a:schemeClr>
                </a:solidFill>
                <a:effectLst/>
                <a:latin typeface="Times New Roman" panose="02020603050405020304" pitchFamily="18" charset="0"/>
                <a:ea typeface="Times New Roman" panose="02020603050405020304" pitchFamily="18" charset="0"/>
              </a:rPr>
              <a:t>одиниці</a:t>
            </a:r>
            <a:r>
              <a:rPr lang="uk-UA" sz="2800" spc="200" dirty="0">
                <a:solidFill>
                  <a:schemeClr val="tx1">
                    <a:lumMod val="95000"/>
                    <a:lumOff val="5000"/>
                  </a:schemeClr>
                </a:solidFill>
                <a:effectLst/>
                <a:latin typeface="Times New Roman" panose="02020603050405020304" pitchFamily="18" charset="0"/>
                <a:ea typeface="Times New Roman" panose="02020603050405020304" pitchFamily="18" charset="0"/>
              </a:rPr>
              <a:t> </a:t>
            </a:r>
            <a:r>
              <a:rPr lang="uk-UA" sz="2800" dirty="0">
                <a:solidFill>
                  <a:schemeClr val="tx1">
                    <a:lumMod val="95000"/>
                    <a:lumOff val="5000"/>
                  </a:schemeClr>
                </a:solidFill>
                <a:effectLst/>
                <a:latin typeface="Times New Roman" panose="02020603050405020304" pitchFamily="18" charset="0"/>
                <a:ea typeface="Times New Roman" panose="02020603050405020304" pitchFamily="18" charset="0"/>
              </a:rPr>
              <a:t>об’єму).</a:t>
            </a:r>
            <a:r>
              <a:rPr lang="uk-UA" sz="2800" spc="200" dirty="0">
                <a:solidFill>
                  <a:schemeClr val="tx1">
                    <a:lumMod val="95000"/>
                    <a:lumOff val="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Розміри</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частинок</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переважно</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вимірюють</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у</a:t>
            </a:r>
            <a:r>
              <a:rPr lang="uk-UA" sz="2800" b="1" spc="200" dirty="0">
                <a:solidFill>
                  <a:schemeClr val="accent1">
                    <a:lumMod val="75000"/>
                  </a:schemeClr>
                </a:solidFill>
                <a:effectLst/>
                <a:latin typeface="Times New Roman" panose="02020603050405020304" pitchFamily="18" charset="0"/>
                <a:ea typeface="Times New Roman" panose="02020603050405020304" pitchFamily="18" charset="0"/>
              </a:rPr>
              <a:t> </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мікронах (</a:t>
            </a:r>
            <a:r>
              <a:rPr lang="uk-UA" sz="2800" b="1" dirty="0" err="1">
                <a:solidFill>
                  <a:schemeClr val="accent1">
                    <a:lumMod val="75000"/>
                  </a:schemeClr>
                </a:solidFill>
                <a:effectLst/>
                <a:latin typeface="Times New Roman" panose="02020603050405020304" pitchFamily="18" charset="0"/>
                <a:ea typeface="Times New Roman" panose="02020603050405020304" pitchFamily="18" charset="0"/>
              </a:rPr>
              <a:t>мкм</a:t>
            </a:r>
            <a:r>
              <a:rPr lang="uk-UA" sz="2800" b="1" dirty="0">
                <a:solidFill>
                  <a:schemeClr val="accent1">
                    <a:lumMod val="75000"/>
                  </a:schemeClr>
                </a:solidFill>
                <a:effectLst/>
                <a:latin typeface="Times New Roman" panose="02020603050405020304" pitchFamily="18" charset="0"/>
                <a:ea typeface="Times New Roman" panose="02020603050405020304" pitchFamily="18" charset="0"/>
              </a:rPr>
              <a:t>).</a:t>
            </a:r>
            <a:r>
              <a:rPr lang="uk-UA" sz="2800" dirty="0">
                <a:solidFill>
                  <a:schemeClr val="tx1">
                    <a:lumMod val="95000"/>
                    <a:lumOff val="5000"/>
                  </a:schemeClr>
                </a:solidFill>
                <a:effectLst/>
                <a:latin typeface="Times New Roman" panose="02020603050405020304" pitchFamily="18" charset="0"/>
                <a:ea typeface="Times New Roman" panose="02020603050405020304" pitchFamily="18" charset="0"/>
              </a:rPr>
              <a:t> </a:t>
            </a:r>
            <a:endParaRPr lang="uk-UA" dirty="0"/>
          </a:p>
        </p:txBody>
      </p:sp>
      <p:sp>
        <p:nvSpPr>
          <p:cNvPr id="2" name="Місце для номера слайда 1">
            <a:extLst>
              <a:ext uri="{FF2B5EF4-FFF2-40B4-BE49-F238E27FC236}">
                <a16:creationId xmlns:a16="http://schemas.microsoft.com/office/drawing/2014/main" id="{D7E94451-CF1E-983E-2E4E-DA3E88D12A1E}"/>
              </a:ext>
            </a:extLst>
          </p:cNvPr>
          <p:cNvSpPr>
            <a:spLocks noGrp="1"/>
          </p:cNvSpPr>
          <p:nvPr>
            <p:ph type="sldNum" sz="quarter" idx="12"/>
          </p:nvPr>
        </p:nvSpPr>
        <p:spPr/>
        <p:txBody>
          <a:bodyPr/>
          <a:lstStyle/>
          <a:p>
            <a:fld id="{D07DC24B-8650-405F-98BC-E78A8ACB2E7F}" type="slidenum">
              <a:rPr lang="uk-UA" smtClean="0"/>
              <a:pPr/>
              <a:t>4</a:t>
            </a:fld>
            <a:endParaRPr lang="uk-UA"/>
          </a:p>
        </p:txBody>
      </p:sp>
    </p:spTree>
    <p:extLst>
      <p:ext uri="{BB962C8B-B14F-4D97-AF65-F5344CB8AC3E}">
        <p14:creationId xmlns:p14="http://schemas.microsoft.com/office/powerpoint/2010/main" val="21683005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7685" y="528284"/>
            <a:ext cx="10435441" cy="5601533"/>
          </a:xfrm>
          <a:prstGeom prst="rect">
            <a:avLst/>
          </a:prstGeom>
        </p:spPr>
        <p:txBody>
          <a:bodyPr wrap="square">
            <a:spAutoFit/>
          </a:bodyPr>
          <a:lstStyle/>
          <a:p>
            <a:pPr indent="536575" algn="just" eaLnBrk="0" fontAlgn="base" hangingPunct="0">
              <a:spcBef>
                <a:spcPct val="0"/>
              </a:spcBef>
              <a:spcAft>
                <a:spcPts val="600"/>
              </a:spcAft>
              <a:tabLst>
                <a:tab pos="396875" algn="l"/>
              </a:tabLst>
            </a:pPr>
            <a:r>
              <a:rPr lang="uk-UA" sz="2600" b="1" dirty="0">
                <a:latin typeface="Times New Roman" pitchFamily="18" charset="0"/>
                <a:cs typeface="Times New Roman" pitchFamily="18" charset="0"/>
              </a:rPr>
              <a:t>Санітарно-захисна зона</a:t>
            </a:r>
            <a:r>
              <a:rPr lang="uk-UA" sz="2600" dirty="0">
                <a:latin typeface="Times New Roman" pitchFamily="18" charset="0"/>
                <a:cs typeface="Times New Roman" pitchFamily="18" charset="0"/>
              </a:rPr>
              <a:t> — територія навколо потенційно небезпечного підприємства, в межах якої заборонено проживання населення та ведення господарської діяльності, розміри якої встановлюються проектною документацією відповідно до державних нормативних документів. </a:t>
            </a:r>
            <a:endParaRPr lang="en-US" sz="2600" dirty="0">
              <a:latin typeface="Times New Roman" pitchFamily="18" charset="0"/>
              <a:cs typeface="Times New Roman" pitchFamily="18" charset="0"/>
            </a:endParaRPr>
          </a:p>
          <a:p>
            <a:pPr indent="536575" algn="just" eaLnBrk="0" fontAlgn="base" hangingPunct="0">
              <a:spcBef>
                <a:spcPct val="0"/>
              </a:spcBef>
              <a:spcAft>
                <a:spcPts val="600"/>
              </a:spcAft>
              <a:tabLst>
                <a:tab pos="396875" algn="l"/>
              </a:tabLst>
            </a:pPr>
            <a:r>
              <a:rPr lang="uk-UA" sz="2600" dirty="0">
                <a:latin typeface="Times New Roman" pitchFamily="18" charset="0"/>
                <a:cs typeface="Times New Roman" pitchFamily="18" charset="0"/>
              </a:rPr>
              <a:t>Санітарно-захисні зони створюються навколо об'єктів, які є джерелами виділення шкідливих речовин, запахів, підвищених рівнів шуму, вібрації, ультразвукових і електромагнітних хвиль, електронних полів, іонізуючих випромінювань тощо, з метою відокремлення таких об'єктів від територій житлової забудови.</a:t>
            </a:r>
          </a:p>
          <a:p>
            <a:pPr lvl="0" indent="536575" algn="just" eaLnBrk="0" fontAlgn="base" hangingPunct="0">
              <a:spcBef>
                <a:spcPct val="0"/>
              </a:spcBef>
              <a:spcAft>
                <a:spcPts val="600"/>
              </a:spcAft>
            </a:pPr>
            <a:r>
              <a:rPr lang="uk-UA" altLang="uk-UA" sz="2600" b="1" dirty="0">
                <a:latin typeface="Times New Roman" pitchFamily="18" charset="0"/>
                <a:ea typeface="Times New Roman" panose="02020603050405020304" pitchFamily="18" charset="0"/>
                <a:cs typeface="Times New Roman" pitchFamily="18" charset="0"/>
              </a:rPr>
              <a:t>Функції санітарно-захисної зони:</a:t>
            </a:r>
            <a:endParaRPr lang="uk-UA" altLang="uk-UA" sz="2600" b="1" dirty="0">
              <a:latin typeface="Times New Roman" pitchFamily="18" charset="0"/>
              <a:cs typeface="Times New Roman" pitchFamily="18" charset="0"/>
            </a:endParaRPr>
          </a:p>
          <a:p>
            <a:pPr lvl="0" indent="536575" algn="just" eaLnBrk="0" fontAlgn="base" hangingPunct="0">
              <a:spcBef>
                <a:spcPct val="0"/>
              </a:spcBef>
              <a:spcAft>
                <a:spcPts val="600"/>
              </a:spcAft>
            </a:pPr>
            <a:r>
              <a:rPr lang="uk-UA" altLang="uk-UA" sz="2600" dirty="0">
                <a:latin typeface="Times New Roman" pitchFamily="18" charset="0"/>
                <a:ea typeface="Times New Roman" panose="02020603050405020304" pitchFamily="18" charset="0"/>
                <a:cs typeface="Times New Roman" pitchFamily="18" charset="0"/>
              </a:rPr>
              <a:t>- біологічне очищення атмосферного повітря засобами озеленення;</a:t>
            </a:r>
            <a:endParaRPr lang="uk-UA" altLang="uk-UA" sz="2600" dirty="0">
              <a:latin typeface="Times New Roman" pitchFamily="18" charset="0"/>
              <a:cs typeface="Times New Roman" pitchFamily="18" charset="0"/>
            </a:endParaRPr>
          </a:p>
          <a:p>
            <a:pPr lvl="0" indent="536575" algn="just" eaLnBrk="0" fontAlgn="base" hangingPunct="0">
              <a:spcBef>
                <a:spcPct val="0"/>
              </a:spcBef>
              <a:spcAft>
                <a:spcPts val="600"/>
              </a:spcAft>
            </a:pPr>
            <a:r>
              <a:rPr lang="uk-UA" altLang="uk-UA" sz="2600" dirty="0">
                <a:latin typeface="Times New Roman" pitchFamily="18" charset="0"/>
                <a:ea typeface="Times New Roman" panose="02020603050405020304" pitchFamily="18" charset="0"/>
                <a:cs typeface="Times New Roman" pitchFamily="18" charset="0"/>
              </a:rPr>
              <a:t>- розсіювання газових викидів. </a:t>
            </a:r>
            <a:endParaRPr lang="uk-UA" altLang="uk-UA" sz="2600" dirty="0">
              <a:latin typeface="Times New Roman" pitchFamily="18" charset="0"/>
              <a:cs typeface="Times New Roman" pitchFamily="18" charset="0"/>
            </a:endParaRPr>
          </a:p>
        </p:txBody>
      </p:sp>
      <p:sp>
        <p:nvSpPr>
          <p:cNvPr id="3" name="Місце для номера слайда 2">
            <a:extLst>
              <a:ext uri="{FF2B5EF4-FFF2-40B4-BE49-F238E27FC236}">
                <a16:creationId xmlns:a16="http://schemas.microsoft.com/office/drawing/2014/main" id="{F5CA31D6-86DD-0BDE-F63A-772064753859}"/>
              </a:ext>
            </a:extLst>
          </p:cNvPr>
          <p:cNvSpPr>
            <a:spLocks noGrp="1"/>
          </p:cNvSpPr>
          <p:nvPr>
            <p:ph type="sldNum" sz="quarter" idx="12"/>
          </p:nvPr>
        </p:nvSpPr>
        <p:spPr/>
        <p:txBody>
          <a:bodyPr/>
          <a:lstStyle/>
          <a:p>
            <a:fld id="{D07DC24B-8650-405F-98BC-E78A8ACB2E7F}" type="slidenum">
              <a:rPr lang="uk-UA" smtClean="0"/>
              <a:pPr/>
              <a:t>40</a:t>
            </a:fld>
            <a:endParaRPr lang="uk-UA"/>
          </a:p>
        </p:txBody>
      </p:sp>
    </p:spTree>
    <p:extLst>
      <p:ext uri="{BB962C8B-B14F-4D97-AF65-F5344CB8AC3E}">
        <p14:creationId xmlns:p14="http://schemas.microsoft.com/office/powerpoint/2010/main" val="41587222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номера слайда 1">
            <a:extLst>
              <a:ext uri="{FF2B5EF4-FFF2-40B4-BE49-F238E27FC236}">
                <a16:creationId xmlns:a16="http://schemas.microsoft.com/office/drawing/2014/main" id="{E2D8CE9A-00D2-EA05-0FE1-7E7CB7A94B84}"/>
              </a:ext>
            </a:extLst>
          </p:cNvPr>
          <p:cNvSpPr>
            <a:spLocks noGrp="1"/>
          </p:cNvSpPr>
          <p:nvPr>
            <p:ph type="sldNum" sz="quarter" idx="12"/>
          </p:nvPr>
        </p:nvSpPr>
        <p:spPr/>
        <p:txBody>
          <a:bodyPr/>
          <a:lstStyle/>
          <a:p>
            <a:fld id="{D07DC24B-8650-405F-98BC-E78A8ACB2E7F}" type="slidenum">
              <a:rPr lang="uk-UA" smtClean="0"/>
              <a:pPr/>
              <a:t>41</a:t>
            </a:fld>
            <a:endParaRPr lang="uk-UA"/>
          </a:p>
        </p:txBody>
      </p:sp>
      <p:sp>
        <p:nvSpPr>
          <p:cNvPr id="4" name="TextBox 3">
            <a:extLst>
              <a:ext uri="{FF2B5EF4-FFF2-40B4-BE49-F238E27FC236}">
                <a16:creationId xmlns:a16="http://schemas.microsoft.com/office/drawing/2014/main" id="{2D97BCBF-A759-BEA9-CA9B-EB4286C2E87D}"/>
              </a:ext>
            </a:extLst>
          </p:cNvPr>
          <p:cNvSpPr txBox="1"/>
          <p:nvPr/>
        </p:nvSpPr>
        <p:spPr>
          <a:xfrm>
            <a:off x="979714" y="1113376"/>
            <a:ext cx="10624458" cy="3681457"/>
          </a:xfrm>
          <a:prstGeom prst="rect">
            <a:avLst/>
          </a:prstGeom>
          <a:noFill/>
        </p:spPr>
        <p:txBody>
          <a:bodyPr wrap="square">
            <a:spAutoFit/>
          </a:bodyPr>
          <a:lstStyle/>
          <a:p>
            <a:pPr indent="446088" algn="just">
              <a:lnSpc>
                <a:spcPct val="130000"/>
              </a:lnSpc>
            </a:pPr>
            <a:r>
              <a:rPr lang="uk-UA" sz="2600" b="1" dirty="0">
                <a:solidFill>
                  <a:schemeClr val="accent1">
                    <a:lumMod val="75000"/>
                  </a:schemeClr>
                </a:solidFill>
                <a:latin typeface="Times New Roman" panose="02020603050405020304" pitchFamily="18" charset="0"/>
                <a:ea typeface="Times New Roman" panose="02020603050405020304" pitchFamily="18" charset="0"/>
              </a:rPr>
              <a:t>За належного </a:t>
            </a:r>
            <a:r>
              <a:rPr lang="uk-UA" sz="2600" b="1" dirty="0" err="1">
                <a:solidFill>
                  <a:schemeClr val="accent1">
                    <a:lumMod val="75000"/>
                  </a:schemeClr>
                </a:solidFill>
                <a:latin typeface="Times New Roman" panose="02020603050405020304" pitchFamily="18" charset="0"/>
                <a:ea typeface="Times New Roman" panose="02020603050405020304" pitchFamily="18" charset="0"/>
              </a:rPr>
              <a:t>обгрунтування</a:t>
            </a:r>
            <a:r>
              <a:rPr lang="uk-UA" sz="2600" b="1" dirty="0">
                <a:solidFill>
                  <a:schemeClr val="accent1">
                    <a:lumMod val="75000"/>
                  </a:schemeClr>
                </a:solidFill>
                <a:latin typeface="Times New Roman" panose="02020603050405020304" pitchFamily="18" charset="0"/>
                <a:ea typeface="Times New Roman" panose="02020603050405020304" pitchFamily="18" charset="0"/>
              </a:rPr>
              <a:t> CЗЗ можна було б збільшити, проте не більше, ніж утричі. </a:t>
            </a:r>
            <a:r>
              <a:rPr lang="uk-UA" sz="2600" dirty="0">
                <a:solidFill>
                  <a:srgbClr val="000000"/>
                </a:solidFill>
                <a:effectLst/>
                <a:latin typeface="Times New Roman" panose="02020603050405020304" pitchFamily="18" charset="0"/>
                <a:ea typeface="Times New Roman" panose="02020603050405020304" pitchFamily="18" charset="0"/>
              </a:rPr>
              <a:t>Для груп і комплексів великих підприємств I–II класу небезпеки розміри CЗЗ встановлюють окремо в кожному конкретному випадку. На зовнішній межі CЗЗ, зверненої до житлової забудови, концентрації та рівні шкідливих речовин не повинні перевищувати їхні гігієнічні</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нормативи</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(ГДК,</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ГДР),</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на</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межі</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курортно-рекреаційної</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зони</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a:t>
            </a:r>
            <a:r>
              <a:rPr lang="uk-UA" sz="2600" spc="200" dirty="0">
                <a:solidFill>
                  <a:srgbClr val="000000"/>
                </a:solidFill>
                <a:effectLst/>
                <a:latin typeface="Times New Roman" panose="02020603050405020304" pitchFamily="18" charset="0"/>
                <a:ea typeface="Times New Roman" panose="02020603050405020304" pitchFamily="18" charset="0"/>
              </a:rPr>
              <a:t> </a:t>
            </a:r>
            <a:r>
              <a:rPr lang="uk-UA" sz="2600" dirty="0">
                <a:solidFill>
                  <a:srgbClr val="000000"/>
                </a:solidFill>
                <a:effectLst/>
                <a:latin typeface="Times New Roman" panose="02020603050405020304" pitchFamily="18" charset="0"/>
                <a:ea typeface="Times New Roman" panose="02020603050405020304" pitchFamily="18" charset="0"/>
              </a:rPr>
              <a:t>0,8 від значення нормативу.</a:t>
            </a:r>
            <a:endParaRPr lang="uk-UA"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066551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a:extLst>
              <a:ext uri="{FF2B5EF4-FFF2-40B4-BE49-F238E27FC236}">
                <a16:creationId xmlns:a16="http://schemas.microsoft.com/office/drawing/2014/main" id="{E9FB1441-0487-3C8A-6A43-9EE5EC02708B}"/>
              </a:ext>
            </a:extLst>
          </p:cNvPr>
          <p:cNvSpPr>
            <a:spLocks noGrp="1"/>
          </p:cNvSpPr>
          <p:nvPr>
            <p:ph idx="1"/>
          </p:nvPr>
        </p:nvSpPr>
        <p:spPr>
          <a:xfrm>
            <a:off x="1012371" y="500743"/>
            <a:ext cx="10417629" cy="5998028"/>
          </a:xfrm>
        </p:spPr>
        <p:txBody>
          <a:bodyPr>
            <a:normAutofit fontScale="92500" lnSpcReduction="20000"/>
          </a:bodyPr>
          <a:lstStyle/>
          <a:p>
            <a:pPr marL="0" indent="358775" algn="just">
              <a:lnSpc>
                <a:spcPct val="130000"/>
              </a:lnSpc>
              <a:buNone/>
            </a:pPr>
            <a:r>
              <a:rPr lang="ru-RU"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У</a:t>
            </a:r>
            <a:r>
              <a:rPr lang="ru-RU" sz="2800" b="1" spc="16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сані</a:t>
            </a:r>
            <a:r>
              <a:rPr lang="uk-UA"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арно</a:t>
            </a:r>
            <a:r>
              <a:rPr lang="ru-RU"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ахисній</a:t>
            </a:r>
            <a:r>
              <a:rPr lang="ru-RU" sz="2800" b="1" spc="16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оні</a:t>
            </a:r>
            <a:r>
              <a:rPr lang="ru-RU" sz="2800" b="1" spc="16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до</a:t>
            </a:r>
            <a:r>
              <a:rPr lang="uk-UA"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волено</a:t>
            </a:r>
            <a:r>
              <a:rPr lang="ru-RU" sz="2800" b="1" spc="16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ро</a:t>
            </a:r>
            <a:r>
              <a:rPr lang="uk-UA"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зт</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ашовува</a:t>
            </a:r>
            <a:r>
              <a:rPr lang="uk-UA"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и</a:t>
            </a:r>
            <a:r>
              <a:rPr lang="ru-RU" sz="2800" b="1" spc="-1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358775" algn="just">
              <a:lnSpc>
                <a:spcPct val="130000"/>
              </a:lnSpc>
              <a:buSzPts val="1050"/>
              <a:buFont typeface="Georgia" panose="02040502050405020303" pitchFamily="18" charset="0"/>
              <a:buChar char="–"/>
              <a:tabLst>
                <a:tab pos="563245" algn="l"/>
              </a:tabLst>
            </a:pP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підприємс</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ва</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окремі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б</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удівлі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споруди</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 </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виро6ниц</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вами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меншого</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класу</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шкідливос</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і;</a:t>
            </a:r>
            <a:endPar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endParaRPr>
          </a:p>
          <a:p>
            <a:pPr marL="0" lvl="0" indent="358775" algn="just">
              <a:lnSpc>
                <a:spcPct val="130000"/>
              </a:lnSpc>
              <a:buSzPts val="1050"/>
              <a:buFont typeface="Georgia" panose="02040502050405020303" pitchFamily="18" charset="0"/>
              <a:buChar char="–"/>
              <a:tabLst>
                <a:tab pos="563245" algn="l"/>
              </a:tabLst>
            </a:pP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пожежні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депо, ла</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ні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пральні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гаражі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6удівлі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управлінь</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конструкторські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6юро,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науково-дослідні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ус</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анови</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що</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о6слуговую</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 </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аке</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підприємс</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во;</a:t>
            </a:r>
            <a:endPar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endParaRPr>
          </a:p>
          <a:p>
            <a:pPr marL="0" lvl="0" indent="358775" algn="just">
              <a:lnSpc>
                <a:spcPct val="130000"/>
              </a:lnSpc>
              <a:buSzPts val="1050"/>
              <a:buFont typeface="Georgia" panose="02040502050405020303" pitchFamily="18" charset="0"/>
              <a:buChar char="–"/>
              <a:tabLst>
                <a:tab pos="563245" algn="l"/>
              </a:tabLst>
            </a:pP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приміщення</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для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чергових</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аварійних</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служ</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б</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с</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оянки</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ранспор</a:t>
            </a:r>
            <a:r>
              <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у,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електростанції</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системи</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водопостачання</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й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відведення</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стічних</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вод,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очисні</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8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споруди</a:t>
            </a:r>
            <a:r>
              <a:rPr lang="ru-RU"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a:t>
            </a:r>
            <a:endParaRPr lang="uk-UA" sz="28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endParaRPr>
          </a:p>
          <a:p>
            <a:pPr marL="0" indent="358775" algn="just">
              <a:lnSpc>
                <a:spcPct val="130000"/>
              </a:lnSpc>
              <a:buNone/>
            </a:pP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 </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санітарно</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ахисній</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оні</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неприпустиме</a:t>
            </a:r>
            <a:r>
              <a:rPr lang="ru-RU"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ро</a:t>
            </a:r>
            <a:r>
              <a:rPr lang="uk-UA" sz="28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8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ташування</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дач, </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житлових</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б</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удинків</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спортивних</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майданчиків</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профілакторіїв</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лікарень</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шкіл</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ди</a:t>
            </a:r>
            <a:r>
              <a:rPr lang="uk-UA"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ячих</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акладів</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3200" dirty="0">
              <a:solidFill>
                <a:schemeClr val="tx1"/>
              </a:solidFill>
              <a:latin typeface="Times New Roman" panose="02020603050405020304" pitchFamily="18" charset="0"/>
              <a:cs typeface="Times New Roman" panose="02020603050405020304" pitchFamily="18" charset="0"/>
            </a:endParaRPr>
          </a:p>
        </p:txBody>
      </p:sp>
      <p:sp>
        <p:nvSpPr>
          <p:cNvPr id="2" name="Місце для номера слайда 1">
            <a:extLst>
              <a:ext uri="{FF2B5EF4-FFF2-40B4-BE49-F238E27FC236}">
                <a16:creationId xmlns:a16="http://schemas.microsoft.com/office/drawing/2014/main" id="{81217220-BDD8-4D9E-7E4A-D875E911AA98}"/>
              </a:ext>
            </a:extLst>
          </p:cNvPr>
          <p:cNvSpPr>
            <a:spLocks noGrp="1"/>
          </p:cNvSpPr>
          <p:nvPr>
            <p:ph type="sldNum" sz="quarter" idx="12"/>
          </p:nvPr>
        </p:nvSpPr>
        <p:spPr/>
        <p:txBody>
          <a:bodyPr/>
          <a:lstStyle/>
          <a:p>
            <a:fld id="{D07DC24B-8650-405F-98BC-E78A8ACB2E7F}" type="slidenum">
              <a:rPr lang="uk-UA" smtClean="0"/>
              <a:pPr/>
              <a:t>42</a:t>
            </a:fld>
            <a:endParaRPr lang="uk-UA"/>
          </a:p>
        </p:txBody>
      </p:sp>
    </p:spTree>
    <p:extLst>
      <p:ext uri="{BB962C8B-B14F-4D97-AF65-F5344CB8AC3E}">
        <p14:creationId xmlns:p14="http://schemas.microsoft.com/office/powerpoint/2010/main" val="13324716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CB071C7-0E66-0113-DFCB-91332708CDA6}"/>
              </a:ext>
            </a:extLst>
          </p:cNvPr>
          <p:cNvSpPr>
            <a:spLocks noGrp="1"/>
          </p:cNvSpPr>
          <p:nvPr>
            <p:ph idx="1"/>
          </p:nvPr>
        </p:nvSpPr>
        <p:spPr>
          <a:xfrm>
            <a:off x="979714" y="304800"/>
            <a:ext cx="10450286" cy="5389735"/>
          </a:xfrm>
        </p:spPr>
        <p:txBody>
          <a:bodyPr>
            <a:noAutofit/>
          </a:bodyPr>
          <a:lstStyle/>
          <a:p>
            <a:pPr marL="0" indent="0" algn="just">
              <a:lnSpc>
                <a:spcPct val="100000"/>
              </a:lnSpc>
              <a:spcBef>
                <a:spcPts val="0"/>
              </a:spcBef>
              <a:buNone/>
            </a:pP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Для </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меншення</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шкідливої</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дії</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виро</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б</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ниц</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ва</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на о</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б</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єк</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и,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що</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ро</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міщені</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неподалік</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сані</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арно</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ахисних</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он,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насаджую</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ь </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елені</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рослини</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Ці</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нас</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а</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дження</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u="sng"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поділяю</a:t>
            </a:r>
            <a:r>
              <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ь на:</a:t>
            </a:r>
            <a:endParaRPr lang="uk-UA" sz="2400" b="1" u="sng"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buSzPts val="1050"/>
              <a:buFont typeface="Georgia" panose="02040502050405020303" pitchFamily="18" charset="0"/>
              <a:buChar char="–"/>
              <a:tabLst>
                <a:tab pos="444500" algn="l"/>
              </a:tabLst>
            </a:pP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і</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олюючі</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посадки (і</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гус</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опосадженими</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деревами) –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можу</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нижува</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и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б</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рудненіс</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території</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на 25–</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3</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5 %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авдяки</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ро</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сіюванню</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шкідливих</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речовин</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відхиленню</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б</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рудненого</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повітряного</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потоку, а також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внаслідок</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поглинаючої</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дії</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елених</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насаджень</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Ці</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посадки маю</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 ширину 22–25 м,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складаю</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ься</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 </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8-ми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рядів</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дерев і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чагарників</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які</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ро</a:t>
            </a:r>
            <a:r>
              <a:rPr lang="uk-UA"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ашовані</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на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відс</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ані</a:t>
            </a:r>
            <a:r>
              <a:rPr lang="ru-RU" sz="2400" spc="4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1–2 м один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від</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одного.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Ïх</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рекомендую</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 для CЗЗ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підприємс</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 </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мало</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оксичними</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викидами</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a:t>
            </a:r>
            <a:endPar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endParaRPr>
          </a:p>
          <a:p>
            <a:pPr marL="342900" lvl="0" indent="-342900" algn="just">
              <a:lnSpc>
                <a:spcPct val="100000"/>
              </a:lnSpc>
              <a:spcBef>
                <a:spcPts val="0"/>
              </a:spcBef>
              <a:buSzPts val="1050"/>
              <a:buFont typeface="Georgia" panose="02040502050405020303" pitchFamily="18" charset="0"/>
              <a:buChar char="–"/>
              <a:tabLst>
                <a:tab pos="451485" algn="l"/>
              </a:tabLst>
            </a:pP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філь</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руючі</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посадки –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ажурні</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 с</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рук</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урою, до</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б</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ре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провітрюються</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виконують</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роль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механічного</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й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б</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іологічного</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фільтра</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на шляху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проходження</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б</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рудненого</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повітря</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крі</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елений</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масив</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акі</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посадки</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є</a:t>
            </a:r>
            <a:r>
              <a:rPr lang="ru-RU" sz="2400" spc="20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основними</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для CЗЗ. Вони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з</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аймаю</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 90 %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від</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усієї</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ери</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орії</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Ширина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ажурних</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смуг</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с</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анови</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 26–</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3</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2 м: 7–10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рядів</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дерев і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чагарників</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висаджую</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ь на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відс</a:t>
            </a:r>
            <a:r>
              <a:rPr lang="uk-UA"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т</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ані</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4–12 м один </a:t>
            </a:r>
            <a:r>
              <a:rPr lang="ru-RU" sz="2400" spc="0" dirty="0" err="1">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від</a:t>
            </a:r>
            <a:r>
              <a:rPr lang="ru-RU" sz="2400" spc="0" dirty="0">
                <a:solidFill>
                  <a:schemeClr val="tx1"/>
                </a:solidFill>
                <a:effectLst/>
                <a:latin typeface="Times New Roman" panose="02020603050405020304" pitchFamily="18" charset="0"/>
                <a:ea typeface="Georgia" panose="02040502050405020303" pitchFamily="18" charset="0"/>
                <a:cs typeface="Times New Roman" panose="02020603050405020304" pitchFamily="18" charset="0"/>
              </a:rPr>
              <a:t> одного.</a:t>
            </a:r>
            <a:endParaRPr lang="uk-UA" sz="2400" dirty="0">
              <a:solidFill>
                <a:schemeClr val="tx1"/>
              </a:solidFill>
              <a:latin typeface="Times New Roman" panose="02020603050405020304" pitchFamily="18" charset="0"/>
              <a:cs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B689545E-760B-18D9-0D58-7C0931C02376}"/>
              </a:ext>
            </a:extLst>
          </p:cNvPr>
          <p:cNvSpPr>
            <a:spLocks noGrp="1"/>
          </p:cNvSpPr>
          <p:nvPr>
            <p:ph type="sldNum" sz="quarter" idx="12"/>
          </p:nvPr>
        </p:nvSpPr>
        <p:spPr/>
        <p:txBody>
          <a:bodyPr/>
          <a:lstStyle/>
          <a:p>
            <a:fld id="{D07DC24B-8650-405F-98BC-E78A8ACB2E7F}" type="slidenum">
              <a:rPr lang="uk-UA" smtClean="0"/>
              <a:pPr/>
              <a:t>43</a:t>
            </a:fld>
            <a:endParaRPr lang="uk-UA"/>
          </a:p>
        </p:txBody>
      </p:sp>
    </p:spTree>
    <p:extLst>
      <p:ext uri="{BB962C8B-B14F-4D97-AF65-F5344CB8AC3E}">
        <p14:creationId xmlns:p14="http://schemas.microsoft.com/office/powerpoint/2010/main" val="4951663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066799" y="-97807"/>
            <a:ext cx="10799965" cy="6617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536575" algn="just">
              <a:tabLst>
                <a:tab pos="396875" algn="l"/>
              </a:tabLst>
            </a:pPr>
            <a:r>
              <a:rPr lang="uk-UA" altLang="uk-UA" sz="2400" b="1" dirty="0">
                <a:latin typeface="Times New Roman" panose="02020603050405020304" pitchFamily="18" charset="0"/>
                <a:ea typeface="Times New Roman" panose="02020603050405020304" pitchFamily="18" charset="0"/>
                <a:cs typeface="Times New Roman" panose="02020603050405020304" pitchFamily="18" charset="0"/>
              </a:rPr>
              <a:t>Відстань від підприємства до житлової забудови (розміри санітарно-захисної зони) установлюються залежно від кількості і виду забруднюючих речовин, що викидаються в навколишнє середовище, потужності підприємства, особливостей технологічного процесу:</a:t>
            </a:r>
            <a:endParaRPr lang="uk-UA" altLang="uk-UA" sz="2400" b="1" dirty="0">
              <a:latin typeface="Times New Roman" panose="02020603050405020304" pitchFamily="18" charset="0"/>
              <a:cs typeface="Times New Roman" panose="02020603050405020304" pitchFamily="18" charset="0"/>
            </a:endParaRPr>
          </a:p>
          <a:p>
            <a:pPr lvl="0" indent="536575" algn="just">
              <a:buFontTx/>
              <a:buChar char="•"/>
              <a:tabLst>
                <a:tab pos="396875" algn="l"/>
              </a:tabLst>
            </a:pP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I клас - </a:t>
            </a:r>
            <a:r>
              <a:rPr lang="en-US" altLang="uk-UA" sz="2400" dirty="0">
                <a:latin typeface="Times New Roman" panose="02020603050405020304" pitchFamily="18" charset="0"/>
                <a:ea typeface="Times New Roman" panose="02020603050405020304" pitchFamily="18" charset="0"/>
                <a:cs typeface="Times New Roman" panose="02020603050405020304" pitchFamily="18" charset="0"/>
              </a:rPr>
              <a:t>1</a:t>
            </a: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000 м; (підприємства хімічного комплексу, що мають аміак, ангідрид сірчистий, двоокис азоту, кислоту синильну, </a:t>
            </a:r>
            <a:r>
              <a:rPr lang="uk-UA" altLang="uk-UA" sz="2400" dirty="0" err="1">
                <a:latin typeface="Times New Roman" panose="02020603050405020304" pitchFamily="18" charset="0"/>
                <a:ea typeface="Times New Roman" panose="02020603050405020304" pitchFamily="18" charset="0"/>
                <a:cs typeface="Times New Roman" panose="02020603050405020304" pitchFamily="18" charset="0"/>
              </a:rPr>
              <a:t>метилакрилат</a:t>
            </a: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 сірковуглець, фосген, хлор, кислоту азотну, добрива азотні, виробництво целюлози);</a:t>
            </a:r>
            <a:endParaRPr lang="uk-UA" altLang="uk-UA" sz="2400" dirty="0">
              <a:latin typeface="Times New Roman" panose="02020603050405020304" pitchFamily="18" charset="0"/>
              <a:cs typeface="Times New Roman" panose="02020603050405020304" pitchFamily="18" charset="0"/>
            </a:endParaRPr>
          </a:p>
          <a:p>
            <a:pPr lvl="0" indent="536575" algn="just">
              <a:buFontTx/>
              <a:buChar char="•"/>
              <a:tabLst>
                <a:tab pos="396875" algn="l"/>
              </a:tabLst>
            </a:pP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IІ клас - </a:t>
            </a:r>
            <a:r>
              <a:rPr lang="en-US" altLang="uk-UA" sz="2400" dirty="0">
                <a:latin typeface="Times New Roman" panose="02020603050405020304" pitchFamily="18" charset="0"/>
                <a:ea typeface="Times New Roman" panose="02020603050405020304" pitchFamily="18" charset="0"/>
                <a:cs typeface="Times New Roman" panose="02020603050405020304" pitchFamily="18" charset="0"/>
              </a:rPr>
              <a:t>5</a:t>
            </a: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00 м; (автомобільна промисловість, виробництво брому і сполук на його основі, органічних розчинників, сірчаної кислоти, каталізаторів);</a:t>
            </a:r>
            <a:endParaRPr lang="uk-UA" altLang="uk-UA" sz="2400" dirty="0">
              <a:latin typeface="Times New Roman" panose="02020603050405020304" pitchFamily="18" charset="0"/>
              <a:cs typeface="Times New Roman" panose="02020603050405020304" pitchFamily="18" charset="0"/>
            </a:endParaRPr>
          </a:p>
          <a:p>
            <a:pPr lvl="0" indent="536575" algn="just">
              <a:buFontTx/>
              <a:buChar char="•"/>
              <a:tabLst>
                <a:tab pos="396875" algn="l"/>
              </a:tabLst>
            </a:pP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ІІІ клас - </a:t>
            </a:r>
            <a:r>
              <a:rPr lang="en-US" altLang="uk-UA" sz="2400" dirty="0">
                <a:latin typeface="Times New Roman" panose="02020603050405020304" pitchFamily="18" charset="0"/>
                <a:ea typeface="Times New Roman" panose="02020603050405020304" pitchFamily="18" charset="0"/>
                <a:cs typeface="Times New Roman" panose="02020603050405020304" pitchFamily="18" charset="0"/>
              </a:rPr>
              <a:t>3</a:t>
            </a: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00 м; (кальцинована сода аміачним способом, виробництво цинку, </a:t>
            </a:r>
            <a:r>
              <a:rPr lang="uk-UA" altLang="uk-UA" sz="2400" dirty="0" err="1">
                <a:latin typeface="Times New Roman" panose="02020603050405020304" pitchFamily="18" charset="0"/>
                <a:ea typeface="Times New Roman" panose="02020603050405020304" pitchFamily="18" charset="0"/>
                <a:cs typeface="Times New Roman" panose="02020603050405020304" pitchFamily="18" charset="0"/>
              </a:rPr>
              <a:t>купруму</a:t>
            </a: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 нікелю, кобальту електролітичними методами);</a:t>
            </a:r>
            <a:endParaRPr lang="en-US" altLang="uk-UA" sz="2400" dirty="0">
              <a:latin typeface="Times New Roman" panose="02020603050405020304" pitchFamily="18" charset="0"/>
              <a:ea typeface="Times New Roman" panose="02020603050405020304" pitchFamily="18" charset="0"/>
              <a:cs typeface="Times New Roman" panose="02020603050405020304" pitchFamily="18" charset="0"/>
            </a:endParaRPr>
          </a:p>
          <a:p>
            <a:pPr lvl="0" indent="536575" algn="just">
              <a:buFontTx/>
              <a:buChar char="•"/>
              <a:tabLst>
                <a:tab pos="396875" algn="l"/>
              </a:tabLst>
            </a:pP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IV клас - </a:t>
            </a:r>
            <a:r>
              <a:rPr lang="en-US" altLang="uk-UA" sz="2400" dirty="0">
                <a:latin typeface="Times New Roman" panose="02020603050405020304" pitchFamily="18" charset="0"/>
                <a:ea typeface="Times New Roman" panose="02020603050405020304" pitchFamily="18" charset="0"/>
                <a:cs typeface="Times New Roman" panose="02020603050405020304" pitchFamily="18" charset="0"/>
              </a:rPr>
              <a:t>1</a:t>
            </a: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00 м; (виробництво картону з півфабрикатів)</a:t>
            </a:r>
            <a:endParaRPr lang="uk-UA" altLang="uk-UA" sz="2400" dirty="0">
              <a:latin typeface="Times New Roman" panose="02020603050405020304" pitchFamily="18" charset="0"/>
              <a:cs typeface="Times New Roman" panose="02020603050405020304" pitchFamily="18" charset="0"/>
            </a:endParaRPr>
          </a:p>
          <a:p>
            <a:pPr lvl="0" indent="536575" algn="just">
              <a:buFontTx/>
              <a:buChar char="•"/>
              <a:tabLst>
                <a:tab pos="396875" algn="l"/>
              </a:tabLst>
            </a:pP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V клас - </a:t>
            </a:r>
            <a:r>
              <a:rPr lang="en-US" altLang="uk-UA" sz="2400" dirty="0">
                <a:latin typeface="Times New Roman" panose="02020603050405020304" pitchFamily="18" charset="0"/>
                <a:ea typeface="Times New Roman" panose="02020603050405020304" pitchFamily="18" charset="0"/>
                <a:cs typeface="Times New Roman" panose="02020603050405020304" pitchFamily="18" charset="0"/>
              </a:rPr>
              <a:t>5</a:t>
            </a:r>
            <a:r>
              <a:rPr lang="uk-UA" altLang="uk-UA" sz="2400" dirty="0">
                <a:latin typeface="Times New Roman" panose="02020603050405020304" pitchFamily="18" charset="0"/>
                <a:ea typeface="Times New Roman" panose="02020603050405020304" pitchFamily="18" charset="0"/>
                <a:cs typeface="Times New Roman" panose="02020603050405020304" pitchFamily="18" charset="0"/>
              </a:rPr>
              <a:t>0 м (виробництво поліграфічних фарб, неорганічних реактивів (за відсутності хлорного інгредієнта), а також виробництва пластмас і синтетичних смол. </a:t>
            </a:r>
            <a:endParaRPr lang="uk-UA" altLang="uk-UA" sz="2400" dirty="0">
              <a:latin typeface="Times New Roman" panose="02020603050405020304" pitchFamily="18" charset="0"/>
              <a:cs typeface="Times New Roman" panose="02020603050405020304" pitchFamily="18" charset="0"/>
            </a:endParaRPr>
          </a:p>
          <a:p>
            <a:pPr marR="0" lvl="0" indent="536575" algn="just" defTabSz="914400" rtl="0" eaLnBrk="0" fontAlgn="base" latinLnBrk="0" hangingPunct="0">
              <a:lnSpc>
                <a:spcPct val="100000"/>
              </a:lnSpc>
              <a:spcBef>
                <a:spcPct val="0"/>
              </a:spcBef>
              <a:spcAft>
                <a:spcPct val="0"/>
              </a:spcAft>
              <a:buClrTx/>
              <a:buSzTx/>
              <a:buFontTx/>
              <a:buNone/>
              <a:tabLst/>
            </a:pPr>
            <a:r>
              <a:rPr lang="ru-RU" sz="2400" b="1" i="0" dirty="0" err="1">
                <a:solidFill>
                  <a:schemeClr val="accent1">
                    <a:lumMod val="50000"/>
                  </a:schemeClr>
                </a:solidFill>
                <a:effectLst/>
                <a:latin typeface="Times New Roman" panose="02020603050405020304" pitchFamily="18" charset="0"/>
                <a:cs typeface="Times New Roman" panose="02020603050405020304" pitchFamily="18" charset="0"/>
              </a:rPr>
              <a:t>Державні</a:t>
            </a:r>
            <a:r>
              <a:rPr lang="ru-RU" sz="2400" b="1" i="0" dirty="0">
                <a:solidFill>
                  <a:schemeClr val="accent1">
                    <a:lumMod val="50000"/>
                  </a:schemeClr>
                </a:solidFill>
                <a:effectLst/>
                <a:latin typeface="Times New Roman" panose="02020603050405020304" pitchFamily="18" charset="0"/>
                <a:cs typeface="Times New Roman" panose="02020603050405020304" pitchFamily="18" charset="0"/>
              </a:rPr>
              <a:t> </a:t>
            </a:r>
            <a:r>
              <a:rPr lang="ru-RU" sz="2400" b="1" i="0" dirty="0" err="1">
                <a:solidFill>
                  <a:schemeClr val="accent1">
                    <a:lumMod val="50000"/>
                  </a:schemeClr>
                </a:solidFill>
                <a:effectLst/>
                <a:latin typeface="Times New Roman" panose="02020603050405020304" pitchFamily="18" charset="0"/>
                <a:cs typeface="Times New Roman" panose="02020603050405020304" pitchFamily="18" charset="0"/>
              </a:rPr>
              <a:t>санітарні</a:t>
            </a:r>
            <a:r>
              <a:rPr lang="ru-RU" sz="2400" b="1" i="0" dirty="0">
                <a:solidFill>
                  <a:schemeClr val="accent1">
                    <a:lumMod val="50000"/>
                  </a:schemeClr>
                </a:solidFill>
                <a:effectLst/>
                <a:latin typeface="Times New Roman" panose="02020603050405020304" pitchFamily="18" charset="0"/>
                <a:cs typeface="Times New Roman" panose="02020603050405020304" pitchFamily="18" charset="0"/>
              </a:rPr>
              <a:t> правила </a:t>
            </a:r>
            <a:r>
              <a:rPr lang="ru-RU" sz="2400" b="1" i="0" dirty="0" err="1">
                <a:solidFill>
                  <a:schemeClr val="accent1">
                    <a:lumMod val="50000"/>
                  </a:schemeClr>
                </a:solidFill>
                <a:effectLst/>
                <a:latin typeface="Times New Roman" panose="02020603050405020304" pitchFamily="18" charset="0"/>
                <a:cs typeface="Times New Roman" panose="02020603050405020304" pitchFamily="18" charset="0"/>
              </a:rPr>
              <a:t>планування</a:t>
            </a:r>
            <a:r>
              <a:rPr lang="ru-RU" sz="2400" b="1" i="0" dirty="0">
                <a:solidFill>
                  <a:schemeClr val="accent1">
                    <a:lumMod val="50000"/>
                  </a:schemeClr>
                </a:solidFill>
                <a:effectLst/>
                <a:latin typeface="Times New Roman" panose="02020603050405020304" pitchFamily="18" charset="0"/>
                <a:cs typeface="Times New Roman" panose="02020603050405020304" pitchFamily="18" charset="0"/>
              </a:rPr>
              <a:t> та </a:t>
            </a:r>
            <a:r>
              <a:rPr lang="ru-RU" sz="2400" b="1" i="0" dirty="0" err="1">
                <a:solidFill>
                  <a:schemeClr val="accent1">
                    <a:lumMod val="50000"/>
                  </a:schemeClr>
                </a:solidFill>
                <a:effectLst/>
                <a:latin typeface="Times New Roman" panose="02020603050405020304" pitchFamily="18" charset="0"/>
                <a:cs typeface="Times New Roman" panose="02020603050405020304" pitchFamily="18" charset="0"/>
              </a:rPr>
              <a:t>забудови</a:t>
            </a:r>
            <a:r>
              <a:rPr lang="ru-RU" sz="2400" b="1" i="0" dirty="0">
                <a:solidFill>
                  <a:schemeClr val="accent1">
                    <a:lumMod val="50000"/>
                  </a:schemeClr>
                </a:solidFill>
                <a:effectLst/>
                <a:latin typeface="Times New Roman" panose="02020603050405020304" pitchFamily="18" charset="0"/>
                <a:cs typeface="Times New Roman" panose="02020603050405020304" pitchFamily="18" charset="0"/>
              </a:rPr>
              <a:t> </a:t>
            </a:r>
            <a:r>
              <a:rPr lang="ru-RU" sz="2400" b="1" i="0" dirty="0" err="1">
                <a:solidFill>
                  <a:schemeClr val="accent1">
                    <a:lumMod val="50000"/>
                  </a:schemeClr>
                </a:solidFill>
                <a:effectLst/>
                <a:latin typeface="Times New Roman" panose="02020603050405020304" pitchFamily="18" charset="0"/>
                <a:cs typeface="Times New Roman" panose="02020603050405020304" pitchFamily="18" charset="0"/>
              </a:rPr>
              <a:t>населених</a:t>
            </a:r>
            <a:r>
              <a:rPr lang="ru-RU" sz="2400" b="1" i="0" dirty="0">
                <a:solidFill>
                  <a:schemeClr val="accent1">
                    <a:lumMod val="50000"/>
                  </a:schemeClr>
                </a:solidFill>
                <a:effectLst/>
                <a:latin typeface="Times New Roman" panose="02020603050405020304" pitchFamily="18" charset="0"/>
                <a:cs typeface="Times New Roman" panose="02020603050405020304" pitchFamily="18" charset="0"/>
              </a:rPr>
              <a:t> </a:t>
            </a:r>
            <a:r>
              <a:rPr lang="ru-RU" sz="2400" b="1" i="0" dirty="0" err="1">
                <a:solidFill>
                  <a:schemeClr val="accent1">
                    <a:lumMod val="50000"/>
                  </a:schemeClr>
                </a:solidFill>
                <a:effectLst/>
                <a:latin typeface="Times New Roman" panose="02020603050405020304" pitchFamily="18" charset="0"/>
                <a:cs typeface="Times New Roman" panose="02020603050405020304" pitchFamily="18" charset="0"/>
              </a:rPr>
              <a:t>пунктів</a:t>
            </a:r>
            <a:r>
              <a:rPr lang="ru-RU" sz="2400" b="1" i="0" dirty="0">
                <a:solidFill>
                  <a:schemeClr val="accent1">
                    <a:lumMod val="50000"/>
                  </a:schemeClr>
                </a:solidFill>
                <a:effectLst/>
                <a:latin typeface="Times New Roman" panose="02020603050405020304" pitchFamily="18" charset="0"/>
                <a:cs typeface="Times New Roman" panose="02020603050405020304" pitchFamily="18" charset="0"/>
              </a:rPr>
              <a:t>  </a:t>
            </a:r>
            <a:r>
              <a:rPr kumimoji="0" lang="en-US" altLang="uk-UA" sz="1600" b="0" i="0" u="none" strike="noStrike" cap="none" normalizeH="0" baseline="0" dirty="0">
                <a:ln>
                  <a:noFill/>
                </a:ln>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https://zakon.rada.gov.ua/laws/show/z0379-96?find=1&amp;text=%D0%A1%D0%97%D0%97+%D0%86%D0%90#w2_2</a:t>
            </a:r>
            <a:endParaRPr kumimoji="0" lang="en-US" altLang="uk-UA" sz="2400" b="0" i="0" u="none" strike="noStrike" cap="none" normalizeH="0" baseline="0" dirty="0">
              <a:ln>
                <a:noFill/>
              </a:ln>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Місце для номера слайда 1">
            <a:extLst>
              <a:ext uri="{FF2B5EF4-FFF2-40B4-BE49-F238E27FC236}">
                <a16:creationId xmlns:a16="http://schemas.microsoft.com/office/drawing/2014/main" id="{45F77D77-15F4-D5CC-2EC3-A2B09CAC1F64}"/>
              </a:ext>
            </a:extLst>
          </p:cNvPr>
          <p:cNvSpPr>
            <a:spLocks noGrp="1"/>
          </p:cNvSpPr>
          <p:nvPr>
            <p:ph type="sldNum" sz="quarter" idx="12"/>
          </p:nvPr>
        </p:nvSpPr>
        <p:spPr/>
        <p:txBody>
          <a:bodyPr/>
          <a:lstStyle/>
          <a:p>
            <a:fld id="{D07DC24B-8650-405F-98BC-E78A8ACB2E7F}" type="slidenum">
              <a:rPr lang="uk-UA" smtClean="0"/>
              <a:pPr/>
              <a:t>44</a:t>
            </a:fld>
            <a:endParaRPr lang="uk-UA" dirty="0"/>
          </a:p>
        </p:txBody>
      </p:sp>
    </p:spTree>
    <p:extLst>
      <p:ext uri="{BB962C8B-B14F-4D97-AF65-F5344CB8AC3E}">
        <p14:creationId xmlns:p14="http://schemas.microsoft.com/office/powerpoint/2010/main" val="3259050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D05CF1C-758C-C8BE-98E0-F6822EBAA906}"/>
              </a:ext>
            </a:extLst>
          </p:cNvPr>
          <p:cNvSpPr>
            <a:spLocks noGrp="1"/>
          </p:cNvSpPr>
          <p:nvPr>
            <p:ph idx="1"/>
          </p:nvPr>
        </p:nvSpPr>
        <p:spPr>
          <a:xfrm>
            <a:off x="990601" y="391886"/>
            <a:ext cx="10678886" cy="6183085"/>
          </a:xfrm>
        </p:spPr>
        <p:txBody>
          <a:bodyPr>
            <a:normAutofit lnSpcReduction="10000"/>
          </a:bodyPr>
          <a:lstStyle/>
          <a:p>
            <a:pPr marL="0" indent="358775" algn="just">
              <a:spcBef>
                <a:spcPts val="0"/>
              </a:spcBef>
              <a:buNone/>
            </a:pPr>
            <a:r>
              <a:rPr lang="uk-UA" sz="2400" i="1" dirty="0">
                <a:solidFill>
                  <a:schemeClr val="tx1"/>
                </a:solidFill>
                <a:effectLst/>
                <a:latin typeface="Times New Roman" panose="02020603050405020304" pitchFamily="18" charset="0"/>
                <a:ea typeface="Times New Roman" panose="02020603050405020304" pitchFamily="18" charset="0"/>
              </a:rPr>
              <a:t>Санітарно-технічні</a:t>
            </a:r>
            <a:r>
              <a:rPr lang="uk-UA" sz="2400" dirty="0">
                <a:solidFill>
                  <a:schemeClr val="tx1"/>
                </a:solidFill>
                <a:effectLst/>
                <a:latin typeface="Times New Roman" panose="02020603050405020304" pitchFamily="18" charset="0"/>
                <a:ea typeface="Times New Roman" panose="02020603050405020304" pitchFamily="18" charset="0"/>
              </a:rPr>
              <a:t> </a:t>
            </a:r>
            <a:r>
              <a:rPr lang="uk-UA" sz="2400" i="1" dirty="0" err="1">
                <a:solidFill>
                  <a:schemeClr val="tx1"/>
                </a:solidFill>
                <a:effectLst/>
                <a:latin typeface="Times New Roman" panose="02020603050405020304" pitchFamily="18" charset="0"/>
                <a:ea typeface="Times New Roman" panose="02020603050405020304" pitchFamily="18" charset="0"/>
              </a:rPr>
              <a:t>заход</a:t>
            </a:r>
            <a:r>
              <a:rPr lang="ru-RU" sz="2400" i="1" dirty="0">
                <a:solidFill>
                  <a:schemeClr val="tx1"/>
                </a:solidFill>
                <a:effectLst/>
                <a:latin typeface="Times New Roman" panose="02020603050405020304" pitchFamily="18" charset="0"/>
                <a:ea typeface="Times New Roman" panose="02020603050405020304" pitchFamily="18" charset="0"/>
              </a:rPr>
              <a:t>u</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пропонують створення </a:t>
            </a:r>
            <a:r>
              <a:rPr lang="uk-UA" sz="2400" dirty="0" err="1">
                <a:solidFill>
                  <a:schemeClr val="tx1"/>
                </a:solidFill>
                <a:effectLst/>
                <a:latin typeface="Times New Roman" panose="02020603050405020304" pitchFamily="18" charset="0"/>
                <a:ea typeface="Times New Roman" panose="02020603050405020304" pitchFamily="18" charset="0"/>
              </a:rPr>
              <a:t>очисни</a:t>
            </a:r>
            <a:r>
              <a:rPr lang="ru-RU" sz="2400" dirty="0">
                <a:solidFill>
                  <a:schemeClr val="tx1"/>
                </a:solidFill>
                <a:effectLst/>
                <a:latin typeface="Times New Roman" panose="02020603050405020304" pitchFamily="18" charset="0"/>
                <a:ea typeface="Times New Roman" panose="02020603050405020304" pitchFamily="18" charset="0"/>
              </a:rPr>
              <a:t>x </a:t>
            </a:r>
            <a:r>
              <a:rPr lang="uk-UA" sz="2400" dirty="0">
                <a:solidFill>
                  <a:schemeClr val="tx1"/>
                </a:solidFill>
                <a:effectLst/>
                <a:latin typeface="Times New Roman" panose="02020603050405020304" pitchFamily="18" charset="0"/>
                <a:ea typeface="Times New Roman" panose="02020603050405020304" pitchFamily="18" charset="0"/>
              </a:rPr>
              <a:t>споруд для</a:t>
            </a:r>
            <a:r>
              <a:rPr lang="uk-UA" sz="2400" spc="36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вловлювання</a:t>
            </a:r>
            <a:r>
              <a:rPr lang="uk-UA" sz="2400" spc="36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пилу,</a:t>
            </a:r>
            <a:r>
              <a:rPr lang="uk-UA" sz="2400" spc="36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таки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36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як:</a:t>
            </a:r>
            <a:r>
              <a:rPr lang="uk-UA" sz="2400" spc="360" dirty="0">
                <a:solidFill>
                  <a:schemeClr val="tx1"/>
                </a:solidFill>
                <a:effectLst/>
                <a:latin typeface="Times New Roman" panose="02020603050405020304" pitchFamily="18" charset="0"/>
                <a:ea typeface="Times New Roman" panose="02020603050405020304" pitchFamily="18" charset="0"/>
              </a:rPr>
              <a:t> </a:t>
            </a:r>
            <a:endParaRPr lang="uk-UA" sz="2400" dirty="0">
              <a:solidFill>
                <a:schemeClr val="tx1"/>
              </a:solidFill>
              <a:effectLst/>
              <a:latin typeface="Times New Roman" panose="02020603050405020304" pitchFamily="18" charset="0"/>
              <a:ea typeface="Times New Roman" panose="02020603050405020304" pitchFamily="18" charset="0"/>
            </a:endParaRPr>
          </a:p>
          <a:p>
            <a:pPr marL="0" lvl="0" indent="358775" algn="just">
              <a:spcBef>
                <a:spcPts val="0"/>
              </a:spcBef>
              <a:buFont typeface="+mj-lt"/>
              <a:buAutoNum type="arabicParenR"/>
            </a:pPr>
            <a:r>
              <a:rPr lang="uk-UA" sz="2400" dirty="0">
                <a:solidFill>
                  <a:schemeClr val="tx1"/>
                </a:solidFill>
                <a:effectLst/>
                <a:latin typeface="Times New Roman" panose="02020603050405020304" pitchFamily="18" charset="0"/>
                <a:ea typeface="Times New Roman" panose="02020603050405020304" pitchFamily="18" charset="0"/>
              </a:rPr>
              <a:t>су</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і</a:t>
            </a:r>
            <a:r>
              <a:rPr lang="uk-UA" sz="2400" spc="36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ме</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err="1">
                <a:solidFill>
                  <a:schemeClr val="tx1"/>
                </a:solidFill>
                <a:effectLst/>
                <a:latin typeface="Times New Roman" panose="02020603050405020304" pitchFamily="18" charset="0"/>
                <a:ea typeface="Times New Roman" panose="02020603050405020304" pitchFamily="18" charset="0"/>
              </a:rPr>
              <a:t>анічні</a:t>
            </a:r>
            <a:r>
              <a:rPr lang="uk-UA" sz="2400" spc="36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пиловловлювачі;</a:t>
            </a:r>
          </a:p>
          <a:p>
            <a:pPr marL="0" lvl="0" indent="358775" algn="just">
              <a:spcBef>
                <a:spcPts val="0"/>
              </a:spcBef>
              <a:buFont typeface="+mj-lt"/>
              <a:buAutoNum type="arabicParenR"/>
            </a:pPr>
            <a:r>
              <a:rPr lang="uk-UA" sz="2400" dirty="0">
                <a:solidFill>
                  <a:schemeClr val="tx1"/>
                </a:solidFill>
                <a:effectLst/>
                <a:latin typeface="Times New Roman" panose="02020603050405020304" pitchFamily="18" charset="0"/>
                <a:ea typeface="Times New Roman" panose="02020603050405020304" pitchFamily="18" charset="0"/>
              </a:rPr>
              <a:t> апарати фільтрації; </a:t>
            </a:r>
          </a:p>
          <a:p>
            <a:pPr marL="0" lvl="0" indent="358775" algn="just">
              <a:spcBef>
                <a:spcPts val="0"/>
              </a:spcBef>
              <a:buFont typeface="+mj-lt"/>
              <a:buAutoNum type="arabicParenR"/>
            </a:pPr>
            <a:r>
              <a:rPr lang="uk-UA" sz="2400" dirty="0">
                <a:solidFill>
                  <a:schemeClr val="tx1"/>
                </a:solidFill>
                <a:effectLst/>
                <a:latin typeface="Times New Roman" panose="02020603050405020304" pitchFamily="18" charset="0"/>
                <a:ea typeface="Times New Roman" panose="02020603050405020304" pitchFamily="18" charset="0"/>
              </a:rPr>
              <a:t> електростатичні фільтри; </a:t>
            </a:r>
          </a:p>
          <a:p>
            <a:pPr marL="0" lvl="0" indent="358775" algn="just">
              <a:spcBef>
                <a:spcPts val="0"/>
              </a:spcBef>
              <a:buFont typeface="+mj-lt"/>
              <a:buAutoNum type="arabicParenR"/>
            </a:pPr>
            <a:r>
              <a:rPr lang="uk-UA" sz="2400" dirty="0">
                <a:solidFill>
                  <a:schemeClr val="tx1"/>
                </a:solidFill>
                <a:effectLst/>
                <a:latin typeface="Times New Roman" panose="02020603050405020304" pitchFamily="18" charset="0"/>
                <a:ea typeface="Times New Roman" panose="02020603050405020304" pitchFamily="18" charset="0"/>
              </a:rPr>
              <a:t> апарати мокрого очищення. </a:t>
            </a:r>
          </a:p>
          <a:p>
            <a:pPr marL="0" indent="358775" algn="just">
              <a:spcBef>
                <a:spcPts val="0"/>
              </a:spcBef>
              <a:buNone/>
            </a:pPr>
            <a:r>
              <a:rPr lang="uk-UA" sz="2400" dirty="0">
                <a:solidFill>
                  <a:schemeClr val="tx1"/>
                </a:solidFill>
                <a:effectLst/>
                <a:latin typeface="Times New Roman" panose="02020603050405020304" pitchFamily="18" charset="0"/>
                <a:ea typeface="Times New Roman" panose="02020603050405020304" pitchFamily="18" charset="0"/>
              </a:rPr>
              <a:t>Найпоширеніші перші – </a:t>
            </a:r>
            <a:r>
              <a:rPr lang="uk-UA" sz="2400" dirty="0" err="1">
                <a:solidFill>
                  <a:schemeClr val="tx1"/>
                </a:solidFill>
                <a:effectLst/>
                <a:latin typeface="Times New Roman" panose="02020603050405020304" pitchFamily="18" charset="0"/>
                <a:ea typeface="Times New Roman" panose="02020603050405020304" pitchFamily="18" charset="0"/>
              </a:rPr>
              <a:t>пилоосідальні</a:t>
            </a:r>
            <a:r>
              <a:rPr lang="uk-UA" sz="2400" dirty="0">
                <a:solidFill>
                  <a:schemeClr val="tx1"/>
                </a:solidFill>
                <a:effectLst/>
                <a:latin typeface="Times New Roman" panose="02020603050405020304" pitchFamily="18" charset="0"/>
                <a:ea typeface="Times New Roman" panose="02020603050405020304" pitchFamily="18" charset="0"/>
              </a:rPr>
              <a:t> камери, циклони, жалюзійні золовловлювачі. Доволі перспективні димососи – золовловлювачі,</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яки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поєднано</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вентиляцію</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та</a:t>
            </a:r>
            <a:r>
              <a:rPr lang="uk-UA" sz="2400" spc="2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очищення.</a:t>
            </a:r>
          </a:p>
          <a:p>
            <a:pPr marL="0" indent="358775" algn="just">
              <a:spcBef>
                <a:spcPts val="0"/>
              </a:spcBef>
              <a:buNone/>
            </a:pPr>
            <a:r>
              <a:rPr lang="uk-UA" sz="2400" dirty="0">
                <a:solidFill>
                  <a:schemeClr val="tx1"/>
                </a:solidFill>
                <a:effectLst/>
                <a:latin typeface="Times New Roman" panose="02020603050405020304" pitchFamily="18" charset="0"/>
                <a:ea typeface="Times New Roman" panose="02020603050405020304" pitchFamily="18" charset="0"/>
              </a:rPr>
              <a:t>Апарати</a:t>
            </a:r>
            <a:r>
              <a:rPr lang="uk-UA" sz="2400" spc="-4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фільтрації</a:t>
            </a:r>
            <a:r>
              <a:rPr lang="uk-UA" sz="2400" spc="-4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використовують</a:t>
            </a:r>
            <a:r>
              <a:rPr lang="uk-UA" sz="2400" spc="-4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фільтри</a:t>
            </a:r>
            <a:r>
              <a:rPr lang="uk-UA" sz="2400" spc="-4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uk-UA" sz="2400" spc="-4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тканин,</a:t>
            </a:r>
            <a:r>
              <a:rPr lang="uk-UA" sz="2400" spc="-4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кераміки,</a:t>
            </a:r>
            <a:r>
              <a:rPr lang="uk-UA" sz="2400" spc="-4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металокераміки, скловолокна, </a:t>
            </a:r>
            <a:r>
              <a:rPr lang="uk-UA" sz="2400" dirty="0" err="1">
                <a:solidFill>
                  <a:schemeClr val="tx1"/>
                </a:solidFill>
                <a:effectLst/>
                <a:latin typeface="Times New Roman" panose="02020603050405020304" pitchFamily="18" charset="0"/>
                <a:ea typeface="Times New Roman" panose="02020603050405020304" pitchFamily="18" charset="0"/>
              </a:rPr>
              <a:t>графітизовани</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 ниток, а також </a:t>
            </a:r>
            <a:r>
              <a:rPr lang="uk-UA" sz="2400" dirty="0" err="1">
                <a:solidFill>
                  <a:schemeClr val="tx1"/>
                </a:solidFill>
                <a:effectLst/>
                <a:latin typeface="Times New Roman" panose="02020603050405020304" pitchFamily="18" charset="0"/>
                <a:ea typeface="Times New Roman" panose="02020603050405020304" pitchFamily="18" charset="0"/>
              </a:rPr>
              <a:t>повер</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ні- фільтри</a:t>
            </a:r>
            <a:r>
              <a:rPr lang="uk-UA" sz="2400" spc="-3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a:t>
            </a:r>
            <a:r>
              <a:rPr lang="uk-UA" sz="2400" spc="-3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гравію,</a:t>
            </a:r>
            <a:r>
              <a:rPr lang="uk-UA" sz="2400" spc="-3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піску,</a:t>
            </a:r>
            <a:r>
              <a:rPr lang="uk-UA" sz="2400" spc="-30" dirty="0">
                <a:solidFill>
                  <a:schemeClr val="tx1"/>
                </a:solidFill>
                <a:effectLst/>
                <a:latin typeface="Times New Roman" panose="02020603050405020304" pitchFamily="18" charset="0"/>
                <a:ea typeface="Times New Roman" panose="02020603050405020304" pitchFamily="18" charset="0"/>
              </a:rPr>
              <a:t> </a:t>
            </a:r>
            <a:r>
              <a:rPr lang="uk-UA" sz="2400" dirty="0" err="1">
                <a:solidFill>
                  <a:schemeClr val="tx1"/>
                </a:solidFill>
                <a:effectLst/>
                <a:latin typeface="Times New Roman" panose="02020603050405020304" pitchFamily="18" charset="0"/>
                <a:ea typeface="Times New Roman" panose="02020603050405020304" pitchFamily="18" charset="0"/>
              </a:rPr>
              <a:t>металічни</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3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кульок</a:t>
            </a:r>
            <a:r>
              <a:rPr lang="uk-UA" sz="2400" spc="-3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тощо.</a:t>
            </a:r>
            <a:r>
              <a:rPr lang="uk-UA" sz="2400" spc="-3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Високу</a:t>
            </a:r>
            <a:r>
              <a:rPr lang="uk-UA" sz="2400" spc="-3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продуктивність і універсальність мають електрофільтри. Продуктивність ї</a:t>
            </a:r>
            <a:r>
              <a:rPr lang="ru-RU" sz="2400" dirty="0">
                <a:solidFill>
                  <a:schemeClr val="tx1"/>
                </a:solidFill>
                <a:effectLst/>
                <a:latin typeface="Times New Roman" panose="02020603050405020304" pitchFamily="18" charset="0"/>
                <a:ea typeface="Times New Roman" panose="02020603050405020304" pitchFamily="18" charset="0"/>
              </a:rPr>
              <a:t>x</a:t>
            </a:r>
            <a:r>
              <a:rPr lang="uk-UA" sz="2400" dirty="0">
                <a:solidFill>
                  <a:schemeClr val="tx1"/>
                </a:solidFill>
                <a:effectLst/>
                <a:latin typeface="Times New Roman" panose="02020603050405020304" pitchFamily="18" charset="0"/>
                <a:ea typeface="Times New Roman" panose="02020603050405020304" pitchFamily="18" charset="0"/>
              </a:rPr>
              <a:t>ня сягає </a:t>
            </a:r>
            <a:r>
              <a:rPr lang="uk-UA" sz="2400" dirty="0" err="1">
                <a:solidFill>
                  <a:schemeClr val="tx1"/>
                </a:solidFill>
                <a:effectLst/>
                <a:latin typeface="Times New Roman" panose="02020603050405020304" pitchFamily="18" charset="0"/>
                <a:ea typeface="Times New Roman" panose="02020603050405020304" pitchFamily="18" charset="0"/>
              </a:rPr>
              <a:t>декілько</a:t>
            </a:r>
            <a:r>
              <a:rPr lang="ru-RU" sz="2400" dirty="0">
                <a:solidFill>
                  <a:schemeClr val="tx1"/>
                </a:solidFill>
                <a:effectLst/>
                <a:latin typeface="Times New Roman" panose="02020603050405020304" pitchFamily="18" charset="0"/>
                <a:ea typeface="Times New Roman" panose="02020603050405020304" pitchFamily="18" charset="0"/>
              </a:rPr>
              <a:t>x</a:t>
            </a:r>
            <a:r>
              <a:rPr lang="ru-RU"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мільйонів</a:t>
            </a:r>
            <a:r>
              <a:rPr lang="uk-UA"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кубометрів</a:t>
            </a:r>
            <a:r>
              <a:rPr lang="uk-UA"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газу</a:t>
            </a:r>
            <a:r>
              <a:rPr lang="uk-UA"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за</a:t>
            </a:r>
            <a:r>
              <a:rPr lang="uk-UA"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1</a:t>
            </a:r>
            <a:r>
              <a:rPr lang="uk-UA"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год</a:t>
            </a:r>
            <a:r>
              <a:rPr lang="uk-UA"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(практично</a:t>
            </a:r>
            <a:r>
              <a:rPr lang="uk-UA"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досягають</a:t>
            </a:r>
            <a:r>
              <a:rPr lang="uk-UA" sz="2400" spc="-3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ступеня очищення до 99,9 %). </a:t>
            </a:r>
            <a:r>
              <a:rPr lang="ru-RU" sz="2400" dirty="0">
                <a:solidFill>
                  <a:schemeClr val="tx1"/>
                </a:solidFill>
                <a:effectLst/>
                <a:latin typeface="Times New Roman" panose="02020603050405020304" pitchFamily="18" charset="0"/>
                <a:ea typeface="Times New Roman" panose="02020603050405020304" pitchFamily="18" charset="0"/>
              </a:rPr>
              <a:t>Вони </a:t>
            </a:r>
            <a:r>
              <a:rPr lang="uk-UA" sz="2400" dirty="0">
                <a:solidFill>
                  <a:schemeClr val="tx1"/>
                </a:solidFill>
                <a:effectLst/>
                <a:latin typeface="Times New Roman" panose="02020603050405020304" pitchFamily="18" charset="0"/>
                <a:ea typeface="Times New Roman" panose="02020603050405020304" pitchFamily="18" charset="0"/>
              </a:rPr>
              <a:t>б</a:t>
            </a:r>
            <a:r>
              <a:rPr lang="ru-RU" sz="2400" dirty="0" err="1">
                <a:solidFill>
                  <a:schemeClr val="tx1"/>
                </a:solidFill>
                <a:effectLst/>
                <a:latin typeface="Times New Roman" panose="02020603050405020304" pitchFamily="18" charset="0"/>
                <a:ea typeface="Times New Roman" panose="02020603050405020304" pitchFamily="18" charset="0"/>
              </a:rPr>
              <a:t>уваю</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ь “</a:t>
            </a:r>
            <a:r>
              <a:rPr lang="ru-RU" sz="2400" dirty="0" err="1">
                <a:solidFill>
                  <a:schemeClr val="tx1"/>
                </a:solidFill>
                <a:effectLst/>
                <a:latin typeface="Times New Roman" panose="02020603050405020304" pitchFamily="18" charset="0"/>
                <a:ea typeface="Times New Roman" panose="02020603050405020304" pitchFamily="18" charset="0"/>
              </a:rPr>
              <a:t>суxі</a:t>
            </a:r>
            <a:r>
              <a:rPr lang="ru-RU" sz="2400" dirty="0">
                <a:solidFill>
                  <a:schemeClr val="tx1"/>
                </a:solidFill>
                <a:effectLst/>
                <a:latin typeface="Times New Roman" panose="02020603050405020304" pitchFamily="18" charset="0"/>
                <a:ea typeface="Times New Roman" panose="02020603050405020304" pitchFamily="18" charset="0"/>
              </a:rPr>
              <a:t>” й “</a:t>
            </a:r>
            <a:r>
              <a:rPr lang="ru-RU" sz="2400" dirty="0" err="1">
                <a:solidFill>
                  <a:schemeClr val="tx1"/>
                </a:solidFill>
                <a:effectLst/>
                <a:latin typeface="Times New Roman" panose="02020603050405020304" pitchFamily="18" charset="0"/>
                <a:ea typeface="Times New Roman" panose="02020603050405020304" pitchFamily="18" charset="0"/>
              </a:rPr>
              <a:t>мокрі</a:t>
            </a:r>
            <a:r>
              <a:rPr lang="ru-RU" sz="2400" dirty="0">
                <a:solidFill>
                  <a:schemeClr val="tx1"/>
                </a:solidFill>
                <a:effectLst/>
                <a:latin typeface="Times New Roman" panose="02020603050405020304" pitchFamily="18" charset="0"/>
                <a:ea typeface="Times New Roman" panose="02020603050405020304" pitchFamily="18" charset="0"/>
              </a:rPr>
              <a:t>”, гори</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a:solidFill>
                  <a:schemeClr val="tx1"/>
                </a:solidFill>
                <a:effectLst/>
                <a:latin typeface="Times New Roman" panose="02020603050405020304" pitchFamily="18" charset="0"/>
                <a:ea typeface="Times New Roman" panose="02020603050405020304" pitchFamily="18" charset="0"/>
              </a:rPr>
              <a:t>он</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err="1">
                <a:solidFill>
                  <a:schemeClr val="tx1"/>
                </a:solidFill>
                <a:effectLst/>
                <a:latin typeface="Times New Roman" panose="02020603050405020304" pitchFamily="18" charset="0"/>
                <a:ea typeface="Times New Roman" panose="02020603050405020304" pitchFamily="18" charset="0"/>
              </a:rPr>
              <a:t>альні</a:t>
            </a:r>
            <a:r>
              <a:rPr lang="ru-RU" sz="2400"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a:solidFill>
                  <a:schemeClr val="tx1"/>
                </a:solidFill>
                <a:effectLst/>
                <a:latin typeface="Times New Roman" panose="02020603050405020304" pitchFamily="18" charset="0"/>
                <a:ea typeface="Times New Roman" panose="02020603050405020304" pitchFamily="18" charset="0"/>
              </a:rPr>
              <a:t>а вер</a:t>
            </a:r>
            <a:r>
              <a:rPr lang="uk-UA" sz="2400" dirty="0">
                <a:solidFill>
                  <a:schemeClr val="tx1"/>
                </a:solidFill>
                <a:effectLst/>
                <a:latin typeface="Times New Roman" panose="02020603050405020304" pitchFamily="18" charset="0"/>
                <a:ea typeface="Times New Roman" panose="02020603050405020304" pitchFamily="18" charset="0"/>
              </a:rPr>
              <a:t>т</a:t>
            </a:r>
            <a:r>
              <a:rPr lang="ru-RU" sz="2400" dirty="0" err="1">
                <a:solidFill>
                  <a:schemeClr val="tx1"/>
                </a:solidFill>
                <a:effectLst/>
                <a:latin typeface="Times New Roman" panose="02020603050405020304" pitchFamily="18" charset="0"/>
                <a:ea typeface="Times New Roman" panose="02020603050405020304" pitchFamily="18" charset="0"/>
              </a:rPr>
              <a:t>икальні</a:t>
            </a:r>
            <a:r>
              <a:rPr lang="ru-RU" sz="2400" dirty="0">
                <a:solidFill>
                  <a:schemeClr val="tx1"/>
                </a:solidFill>
                <a:effectLst/>
                <a:latin typeface="Times New Roman" panose="02020603050405020304" pitchFamily="18" charset="0"/>
                <a:ea typeface="Times New Roman" panose="02020603050405020304" pitchFamily="18" charset="0"/>
              </a:rPr>
              <a:t>, </a:t>
            </a:r>
            <a:r>
              <a:rPr lang="ru-RU" sz="2400" dirty="0" err="1">
                <a:solidFill>
                  <a:schemeClr val="tx1"/>
                </a:solidFill>
                <a:effectLst/>
                <a:latin typeface="Times New Roman" panose="02020603050405020304" pitchFamily="18" charset="0"/>
                <a:ea typeface="Times New Roman" panose="02020603050405020304" pitchFamily="18" charset="0"/>
              </a:rPr>
              <a:t>ро</a:t>
            </a:r>
            <a:r>
              <a:rPr lang="uk-UA" sz="2400" dirty="0">
                <a:solidFill>
                  <a:schemeClr val="tx1"/>
                </a:solidFill>
                <a:effectLst/>
                <a:latin typeface="Times New Roman" panose="02020603050405020304" pitchFamily="18" charset="0"/>
                <a:ea typeface="Times New Roman" panose="02020603050405020304" pitchFamily="18" charset="0"/>
              </a:rPr>
              <a:t>з</a:t>
            </a:r>
            <a:r>
              <a:rPr lang="ru-RU" sz="2400" dirty="0" err="1">
                <a:solidFill>
                  <a:schemeClr val="tx1"/>
                </a:solidFill>
                <a:effectLst/>
                <a:latin typeface="Times New Roman" panose="02020603050405020304" pitchFamily="18" charset="0"/>
                <a:ea typeface="Times New Roman" panose="02020603050405020304" pitchFamily="18" charset="0"/>
              </a:rPr>
              <a:t>раxовані</a:t>
            </a:r>
            <a:r>
              <a:rPr lang="ru-RU" sz="2400" dirty="0">
                <a:solidFill>
                  <a:schemeClr val="tx1"/>
                </a:solidFill>
                <a:effectLst/>
                <a:latin typeface="Times New Roman" panose="02020603050405020304" pitchFamily="18" charset="0"/>
                <a:ea typeface="Times New Roman" panose="02020603050405020304" pitchFamily="18" charset="0"/>
              </a:rPr>
              <a:t> на </a:t>
            </a:r>
            <a:r>
              <a:rPr lang="ru-RU" sz="2400" dirty="0" err="1">
                <a:solidFill>
                  <a:schemeClr val="tx1"/>
                </a:solidFill>
                <a:effectLst/>
                <a:latin typeface="Times New Roman" panose="02020603050405020304" pitchFamily="18" charset="0"/>
                <a:ea typeface="Times New Roman" panose="02020603050405020304" pitchFamily="18" charset="0"/>
              </a:rPr>
              <a:t>рі</a:t>
            </a:r>
            <a:r>
              <a:rPr lang="uk-UA" sz="2400" dirty="0" err="1">
                <a:solidFill>
                  <a:schemeClr val="tx1"/>
                </a:solidFill>
                <a:effectLst/>
                <a:latin typeface="Times New Roman" panose="02020603050405020304" pitchFamily="18" charset="0"/>
                <a:ea typeface="Times New Roman" panose="02020603050405020304" pitchFamily="18" charset="0"/>
              </a:rPr>
              <a:t>зн</a:t>
            </a:r>
            <a:r>
              <a:rPr lang="ru-RU" sz="2400" dirty="0">
                <a:solidFill>
                  <a:schemeClr val="tx1"/>
                </a:solidFill>
                <a:effectLst/>
                <a:latin typeface="Times New Roman" panose="02020603050405020304" pitchFamily="18" charset="0"/>
                <a:ea typeface="Times New Roman" panose="02020603050405020304" pitchFamily="18" charset="0"/>
              </a:rPr>
              <a:t>у температуру.</a:t>
            </a:r>
            <a:endParaRPr lang="uk-UA" sz="2800" dirty="0">
              <a:solidFill>
                <a:schemeClr val="tx1"/>
              </a:solidFill>
            </a:endParaRPr>
          </a:p>
        </p:txBody>
      </p:sp>
      <p:sp>
        <p:nvSpPr>
          <p:cNvPr id="4" name="Місце для номера слайда 3">
            <a:extLst>
              <a:ext uri="{FF2B5EF4-FFF2-40B4-BE49-F238E27FC236}">
                <a16:creationId xmlns:a16="http://schemas.microsoft.com/office/drawing/2014/main" id="{9DCDB1E6-6461-9055-7664-3532C5D90795}"/>
              </a:ext>
            </a:extLst>
          </p:cNvPr>
          <p:cNvSpPr>
            <a:spLocks noGrp="1"/>
          </p:cNvSpPr>
          <p:nvPr>
            <p:ph type="sldNum" sz="quarter" idx="12"/>
          </p:nvPr>
        </p:nvSpPr>
        <p:spPr/>
        <p:txBody>
          <a:bodyPr/>
          <a:lstStyle/>
          <a:p>
            <a:fld id="{D07DC24B-8650-405F-98BC-E78A8ACB2E7F}" type="slidenum">
              <a:rPr lang="uk-UA" smtClean="0"/>
              <a:pPr/>
              <a:t>45</a:t>
            </a:fld>
            <a:endParaRPr lang="uk-UA"/>
          </a:p>
        </p:txBody>
      </p:sp>
    </p:spTree>
    <p:extLst>
      <p:ext uri="{BB962C8B-B14F-4D97-AF65-F5344CB8AC3E}">
        <p14:creationId xmlns:p14="http://schemas.microsoft.com/office/powerpoint/2010/main" val="2050558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374F53-0D45-85A5-62B9-C939319A767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147F4E0-FBDE-E88A-AA6F-F83B94C30B13}"/>
              </a:ext>
            </a:extLst>
          </p:cNvPr>
          <p:cNvSpPr>
            <a:spLocks noGrp="1"/>
          </p:cNvSpPr>
          <p:nvPr>
            <p:ph idx="1"/>
          </p:nvPr>
        </p:nvSpPr>
        <p:spPr/>
        <p:txBody>
          <a:bodyPr/>
          <a:lstStyle/>
          <a:p>
            <a:endParaRPr lang="uk-UA"/>
          </a:p>
        </p:txBody>
      </p:sp>
      <p:sp>
        <p:nvSpPr>
          <p:cNvPr id="4" name="Місце для номера слайда 3">
            <a:extLst>
              <a:ext uri="{FF2B5EF4-FFF2-40B4-BE49-F238E27FC236}">
                <a16:creationId xmlns:a16="http://schemas.microsoft.com/office/drawing/2014/main" id="{8D801EC6-FB13-4C4D-FF06-BB6580C77109}"/>
              </a:ext>
            </a:extLst>
          </p:cNvPr>
          <p:cNvSpPr>
            <a:spLocks noGrp="1"/>
          </p:cNvSpPr>
          <p:nvPr>
            <p:ph type="sldNum" sz="quarter" idx="12"/>
          </p:nvPr>
        </p:nvSpPr>
        <p:spPr/>
        <p:txBody>
          <a:bodyPr/>
          <a:lstStyle/>
          <a:p>
            <a:fld id="{D07DC24B-8650-405F-98BC-E78A8ACB2E7F}" type="slidenum">
              <a:rPr lang="uk-UA" smtClean="0"/>
              <a:pPr/>
              <a:t>46</a:t>
            </a:fld>
            <a:endParaRPr lang="uk-UA"/>
          </a:p>
        </p:txBody>
      </p:sp>
    </p:spTree>
    <p:extLst>
      <p:ext uri="{BB962C8B-B14F-4D97-AF65-F5344CB8AC3E}">
        <p14:creationId xmlns:p14="http://schemas.microsoft.com/office/powerpoint/2010/main" val="33630274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C3BDAF-D702-A3F5-33F1-2759429CAF0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430678E-6956-52C0-C3E2-B2F826861259}"/>
              </a:ext>
            </a:extLst>
          </p:cNvPr>
          <p:cNvSpPr>
            <a:spLocks noGrp="1"/>
          </p:cNvSpPr>
          <p:nvPr>
            <p:ph idx="1"/>
          </p:nvPr>
        </p:nvSpPr>
        <p:spPr/>
        <p:txBody>
          <a:bodyPr/>
          <a:lstStyle/>
          <a:p>
            <a:endParaRPr lang="uk-UA"/>
          </a:p>
        </p:txBody>
      </p:sp>
      <p:sp>
        <p:nvSpPr>
          <p:cNvPr id="4" name="Місце для номера слайда 3">
            <a:extLst>
              <a:ext uri="{FF2B5EF4-FFF2-40B4-BE49-F238E27FC236}">
                <a16:creationId xmlns:a16="http://schemas.microsoft.com/office/drawing/2014/main" id="{2B46339B-331F-051A-82C2-7D01DA698961}"/>
              </a:ext>
            </a:extLst>
          </p:cNvPr>
          <p:cNvSpPr>
            <a:spLocks noGrp="1"/>
          </p:cNvSpPr>
          <p:nvPr>
            <p:ph type="sldNum" sz="quarter" idx="12"/>
          </p:nvPr>
        </p:nvSpPr>
        <p:spPr/>
        <p:txBody>
          <a:bodyPr/>
          <a:lstStyle/>
          <a:p>
            <a:fld id="{D07DC24B-8650-405F-98BC-E78A8ACB2E7F}" type="slidenum">
              <a:rPr lang="uk-UA" smtClean="0"/>
              <a:pPr/>
              <a:t>47</a:t>
            </a:fld>
            <a:endParaRPr lang="uk-UA"/>
          </a:p>
        </p:txBody>
      </p:sp>
    </p:spTree>
    <p:extLst>
      <p:ext uri="{BB962C8B-B14F-4D97-AF65-F5344CB8AC3E}">
        <p14:creationId xmlns:p14="http://schemas.microsoft.com/office/powerpoint/2010/main" val="25959226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730" y="200025"/>
            <a:ext cx="11212830" cy="6278642"/>
          </a:xfrm>
          <a:prstGeom prst="rect">
            <a:avLst/>
          </a:prstGeom>
        </p:spPr>
        <p:txBody>
          <a:bodyPr wrap="square">
            <a:spAutoFit/>
          </a:bodyPr>
          <a:lstStyle/>
          <a:p>
            <a:pPr algn="ctr"/>
            <a:r>
              <a:rPr lang="uk-UA" sz="2200" b="1" dirty="0">
                <a:solidFill>
                  <a:srgbClr val="FF0000"/>
                </a:solidFill>
                <a:latin typeface="Times New Roman" panose="02020603050405020304" pitchFamily="18" charset="0"/>
                <a:cs typeface="Times New Roman" panose="02020603050405020304" pitchFamily="18" charset="0"/>
              </a:rPr>
              <a:t>Запитання і завдання для самостійної роботи</a:t>
            </a:r>
            <a:endParaRPr lang="uk-UA" sz="2200" dirty="0">
              <a:solidFill>
                <a:srgbClr val="FF0000"/>
              </a:solidFill>
              <a:latin typeface="Times New Roman" panose="02020603050405020304" pitchFamily="18" charset="0"/>
              <a:cs typeface="Times New Roman" panose="02020603050405020304" pitchFamily="18" charset="0"/>
            </a:endParaRPr>
          </a:p>
          <a:p>
            <a:pPr marL="457200" lvl="0" indent="-457200">
              <a:buFont typeface="+mj-lt"/>
              <a:buAutoNum type="arabicPeriod"/>
            </a:pPr>
            <a:r>
              <a:rPr lang="ru-RU" sz="2000" dirty="0" err="1">
                <a:latin typeface="Times New Roman" pitchFamily="18" charset="0"/>
                <a:cs typeface="Times New Roman" pitchFamily="18" charset="0"/>
              </a:rPr>
              <a:t>Забруднення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атмосфери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газовими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викидами</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Методи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знешкодження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викидів</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Сухе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газів</a:t>
            </a:r>
            <a:r>
              <a:rPr lang="ru-RU" sz="2000" dirty="0">
                <a:latin typeface="Times New Roman" pitchFamily="18" charset="0"/>
                <a:cs typeface="Times New Roman" pitchFamily="18" charset="0"/>
              </a:rPr>
              <a:t> за </a:t>
            </a:r>
            <a:r>
              <a:rPr lang="ru-RU" sz="2000" dirty="0" err="1">
                <a:latin typeface="Times New Roman" pitchFamily="18" charset="0"/>
                <a:cs typeface="Times New Roman" pitchFamily="18" charset="0"/>
              </a:rPr>
              <a:t>допомогою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циклонних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апаратів</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Пріоритети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вихрових</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динамічних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пиловловлювачів</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Жалюзійні</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ротаційні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пиловловлювачі</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Електричне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викидів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Різновиди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електрофільтрів</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Апарати</a:t>
            </a:r>
            <a:r>
              <a:rPr lang="ru-RU" sz="2000" dirty="0">
                <a:latin typeface="Times New Roman" pitchFamily="18" charset="0"/>
                <a:cs typeface="Times New Roman" pitchFamily="18" charset="0"/>
              </a:rPr>
              <a:t> мокрого </a:t>
            </a: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газів</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викидів</a:t>
            </a:r>
            <a:r>
              <a:rPr lang="ru-RU" sz="2000" dirty="0">
                <a:latin typeface="Times New Roman" pitchFamily="18" charset="0"/>
                <a:cs typeface="Times New Roman" pitchFamily="18" charset="0"/>
              </a:rPr>
              <a:t> методом </a:t>
            </a:r>
            <a:r>
              <a:rPr lang="ru-RU" sz="2000" dirty="0" err="1">
                <a:latin typeface="Times New Roman" pitchFamily="18" charset="0"/>
                <a:cs typeface="Times New Roman" pitchFamily="18" charset="0"/>
              </a:rPr>
              <a:t>абсорбції</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Абсорбційні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методи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вилучення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діоксида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сірки</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промислових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сірководню</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Методів</a:t>
            </a:r>
            <a:r>
              <a:rPr lang="ru-RU" sz="2000" dirty="0">
                <a:latin typeface="Times New Roman" pitchFamily="18" charset="0"/>
                <a:cs typeface="Times New Roman" pitchFamily="18" charset="0"/>
              </a:rPr>
              <a:t> очистки </a:t>
            </a:r>
            <a:r>
              <a:rPr lang="ru-RU" sz="2000" dirty="0" err="1">
                <a:latin typeface="Times New Roman" pitchFamily="18" charset="0"/>
                <a:cs typeface="Times New Roman" pitchFamily="18" charset="0"/>
              </a:rPr>
              <a:t>промислових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оксидів</a:t>
            </a:r>
            <a:r>
              <a:rPr lang="ru-RU" sz="2000" dirty="0">
                <a:latin typeface="Times New Roman" pitchFamily="18" charset="0"/>
                <a:cs typeface="Times New Roman" pitchFamily="18" charset="0"/>
              </a:rPr>
              <a:t> азоту.</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галогенів</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їх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сполук</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Адсорбційні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методи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що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відходять</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Уловлювання</a:t>
            </a:r>
            <a:r>
              <a:rPr lang="ru-RU" sz="2000" dirty="0">
                <a:latin typeface="Times New Roman" pitchFamily="18" charset="0"/>
                <a:cs typeface="Times New Roman" pitchFamily="18" charset="0"/>
              </a:rPr>
              <a:t> пар летучих </a:t>
            </a:r>
            <a:r>
              <a:rPr lang="ru-RU" sz="2000" dirty="0" err="1">
                <a:latin typeface="Times New Roman" pitchFamily="18" charset="0"/>
                <a:cs typeface="Times New Roman" pitchFamily="18" charset="0"/>
              </a:rPr>
              <a:t>розчинників</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парів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ртуті</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a:latin typeface="Times New Roman" pitchFamily="18" charset="0"/>
                <a:cs typeface="Times New Roman" pitchFamily="18" charset="0"/>
              </a:rPr>
              <a:t>Суть </a:t>
            </a:r>
            <a:r>
              <a:rPr lang="ru-RU" sz="2000" dirty="0" err="1">
                <a:latin typeface="Times New Roman" pitchFamily="18" charset="0"/>
                <a:cs typeface="Times New Roman" pitchFamily="18" charset="0"/>
              </a:rPr>
              <a:t>каталітичних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процесів</a:t>
            </a:r>
            <a:r>
              <a:rPr lang="ru-RU" sz="2000" dirty="0">
                <a:latin typeface="Times New Roman" pitchFamily="18" charset="0"/>
                <a:cs typeface="Times New Roman" pitchFamily="18" charset="0"/>
              </a:rPr>
              <a:t> газоочистки.</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Стадії</a:t>
            </a:r>
            <a:r>
              <a:rPr lang="ru-RU" sz="2000" dirty="0">
                <a:latin typeface="Times New Roman" pitchFamily="18" charset="0"/>
                <a:cs typeface="Times New Roman" pitchFamily="18" charset="0"/>
              </a:rPr>
              <a:t> гетерогенного </a:t>
            </a:r>
            <a:r>
              <a:rPr lang="ru-RU" sz="2000" dirty="0" err="1">
                <a:latin typeface="Times New Roman" pitchFamily="18" charset="0"/>
                <a:cs typeface="Times New Roman" pitchFamily="18" charset="0"/>
              </a:rPr>
              <a:t>каталітичного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перетворення</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ru-RU" sz="2000" dirty="0" err="1">
                <a:latin typeface="Times New Roman" pitchFamily="18" charset="0"/>
                <a:cs typeface="Times New Roman" pitchFamily="18" charset="0"/>
              </a:rPr>
              <a:t>Очищення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органічних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речовин</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a:p>
            <a:pPr marL="457200" lvl="0" indent="-457200">
              <a:buFont typeface="+mj-lt"/>
              <a:buAutoNum type="arabicPeriod"/>
            </a:pPr>
            <a:r>
              <a:rPr lang="uk-UA" sz="2000" dirty="0">
                <a:latin typeface="Times New Roman" pitchFamily="18" charset="0"/>
                <a:cs typeface="Times New Roman" pitchFamily="18" charset="0"/>
              </a:rPr>
              <a:t>Індекс якості повітря.</a:t>
            </a:r>
          </a:p>
        </p:txBody>
      </p:sp>
      <p:sp>
        <p:nvSpPr>
          <p:cNvPr id="3" name="Місце для номера слайда 2">
            <a:extLst>
              <a:ext uri="{FF2B5EF4-FFF2-40B4-BE49-F238E27FC236}">
                <a16:creationId xmlns:a16="http://schemas.microsoft.com/office/drawing/2014/main" id="{15CB7827-FE78-2C95-62D5-D786ABBF7747}"/>
              </a:ext>
            </a:extLst>
          </p:cNvPr>
          <p:cNvSpPr>
            <a:spLocks noGrp="1"/>
          </p:cNvSpPr>
          <p:nvPr>
            <p:ph type="sldNum" sz="quarter" idx="12"/>
          </p:nvPr>
        </p:nvSpPr>
        <p:spPr/>
        <p:txBody>
          <a:bodyPr/>
          <a:lstStyle/>
          <a:p>
            <a:fld id="{D07DC24B-8650-405F-98BC-E78A8ACB2E7F}" type="slidenum">
              <a:rPr lang="uk-UA" smtClean="0"/>
              <a:pPr/>
              <a:t>48</a:t>
            </a:fld>
            <a:endParaRPr lang="uk-UA"/>
          </a:p>
        </p:txBody>
      </p:sp>
    </p:spTree>
    <p:extLst>
      <p:ext uri="{BB962C8B-B14F-4D97-AF65-F5344CB8AC3E}">
        <p14:creationId xmlns:p14="http://schemas.microsoft.com/office/powerpoint/2010/main" val="196350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486937208"/>
              </p:ext>
            </p:extLst>
          </p:nvPr>
        </p:nvGraphicFramePr>
        <p:xfrm>
          <a:off x="903513" y="798923"/>
          <a:ext cx="10858995" cy="5672051"/>
        </p:xfrm>
        <a:graphic>
          <a:graphicData uri="http://schemas.openxmlformats.org/drawingml/2006/table">
            <a:tbl>
              <a:tblPr firstRow="1" firstCol="1" lastRow="1" lastCol="1" bandRow="1" bandCol="1">
                <a:tableStyleId>{5940675A-B579-460E-94D1-54222C63F5DA}</a:tableStyleId>
              </a:tblPr>
              <a:tblGrid>
                <a:gridCol w="5573487">
                  <a:extLst>
                    <a:ext uri="{9D8B030D-6E8A-4147-A177-3AD203B41FA5}">
                      <a16:colId xmlns:a16="http://schemas.microsoft.com/office/drawing/2014/main" val="20000"/>
                    </a:ext>
                  </a:extLst>
                </a:gridCol>
                <a:gridCol w="5285508">
                  <a:extLst>
                    <a:ext uri="{9D8B030D-6E8A-4147-A177-3AD203B41FA5}">
                      <a16:colId xmlns:a16="http://schemas.microsoft.com/office/drawing/2014/main" val="20001"/>
                    </a:ext>
                  </a:extLst>
                </a:gridCol>
              </a:tblGrid>
              <a:tr h="284377">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Виробництво</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b="1" dirty="0">
                          <a:solidFill>
                            <a:schemeClr val="tx1">
                              <a:lumMod val="95000"/>
                              <a:lumOff val="5000"/>
                            </a:schemeClr>
                          </a:solidFill>
                          <a:effectLst/>
                          <a:latin typeface="Times New Roman" panose="02020603050405020304" pitchFamily="18" charset="0"/>
                          <a:cs typeface="Times New Roman" panose="02020603050405020304" pitchFamily="18" charset="0"/>
                        </a:rPr>
                        <a:t>Хімічний склад газоподібних відходів</a:t>
                      </a:r>
                      <a:endParaRPr lang="uk-UA" sz="19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0"/>
                  </a:ext>
                </a:extLst>
              </a:tr>
              <a:tr h="657189">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Переробка нафти</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err="1">
                          <a:effectLst/>
                          <a:latin typeface="Times New Roman" panose="02020603050405020304" pitchFamily="18" charset="0"/>
                          <a:cs typeface="Times New Roman" panose="02020603050405020304" pitchFamily="18" charset="0"/>
                        </a:rPr>
                        <a:t>Меркаптани</a:t>
                      </a:r>
                      <a:r>
                        <a:rPr lang="uk-UA" sz="1900" dirty="0">
                          <a:effectLst/>
                          <a:latin typeface="Times New Roman" panose="02020603050405020304" pitchFamily="18" charset="0"/>
                          <a:cs typeface="Times New Roman" panose="02020603050405020304" pitchFamily="18" charset="0"/>
                        </a:rPr>
                        <a:t> (С</a:t>
                      </a:r>
                      <a:r>
                        <a:rPr lang="en-US" sz="1900" baseline="-25000" dirty="0" err="1">
                          <a:effectLst/>
                          <a:latin typeface="Times New Roman" panose="02020603050405020304" pitchFamily="18" charset="0"/>
                          <a:cs typeface="Times New Roman" panose="02020603050405020304" pitchFamily="18" charset="0"/>
                        </a:rPr>
                        <a:t>n</a:t>
                      </a:r>
                      <a:r>
                        <a:rPr lang="en-US" sz="1900" dirty="0" err="1">
                          <a:effectLst/>
                          <a:latin typeface="Times New Roman" panose="02020603050405020304" pitchFamily="18" charset="0"/>
                          <a:cs typeface="Times New Roman" panose="02020603050405020304" pitchFamily="18" charset="0"/>
                        </a:rPr>
                        <a:t>H</a:t>
                      </a:r>
                      <a:r>
                        <a:rPr lang="uk-UA" sz="1900" baseline="-25000" dirty="0">
                          <a:effectLst/>
                          <a:latin typeface="Times New Roman" panose="02020603050405020304" pitchFamily="18" charset="0"/>
                          <a:cs typeface="Times New Roman" panose="02020603050405020304" pitchFamily="18" charset="0"/>
                        </a:rPr>
                        <a:t>2</a:t>
                      </a:r>
                      <a:r>
                        <a:rPr lang="en-US" sz="1900" baseline="-25000" dirty="0">
                          <a:effectLst/>
                          <a:latin typeface="Times New Roman" panose="02020603050405020304" pitchFamily="18" charset="0"/>
                          <a:cs typeface="Times New Roman" panose="02020603050405020304" pitchFamily="18" charset="0"/>
                        </a:rPr>
                        <a:t>n</a:t>
                      </a:r>
                      <a:r>
                        <a:rPr lang="uk-UA" sz="1900" baseline="-25000" dirty="0">
                          <a:effectLst/>
                          <a:latin typeface="Times New Roman" panose="02020603050405020304" pitchFamily="18" charset="0"/>
                          <a:cs typeface="Times New Roman" panose="02020603050405020304" pitchFamily="18" charset="0"/>
                        </a:rPr>
                        <a:t>+1</a:t>
                      </a:r>
                      <a:r>
                        <a:rPr lang="en-US" sz="1900" dirty="0">
                          <a:effectLst/>
                          <a:latin typeface="Times New Roman" panose="02020603050405020304" pitchFamily="18" charset="0"/>
                          <a:cs typeface="Times New Roman" panose="02020603050405020304" pitchFamily="18" charset="0"/>
                        </a:rPr>
                        <a:t>SH</a:t>
                      </a:r>
                      <a:r>
                        <a:rPr lang="uk-UA" sz="1900" dirty="0">
                          <a:effectLst/>
                          <a:latin typeface="Times New Roman" panose="02020603050405020304" pitchFamily="18" charset="0"/>
                          <a:cs typeface="Times New Roman" panose="02020603050405020304" pitchFamily="18" charset="0"/>
                        </a:rPr>
                        <a:t>), сірководень, аміак, вуглеводні, органічні сполуки азоту, оксид вуглецю</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1"/>
                  </a:ext>
                </a:extLst>
              </a:tr>
              <a:tr h="346364">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Виробництво газу з кам'яного вугілля</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a:effectLst/>
                          <a:latin typeface="Times New Roman" panose="02020603050405020304" pitchFamily="18" charset="0"/>
                          <a:cs typeface="Times New Roman" panose="02020603050405020304" pitchFamily="18" charset="0"/>
                        </a:rPr>
                        <a:t>Сірководень, сірковуглець</a:t>
                      </a:r>
                      <a:endParaRPr lang="uk-UA" sz="1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2"/>
                  </a:ext>
                </a:extLst>
              </a:tr>
              <a:tr h="284377">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Переробка природного газу</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Сірководень, </a:t>
                      </a:r>
                      <a:r>
                        <a:rPr lang="uk-UA" sz="1900" dirty="0" err="1">
                          <a:effectLst/>
                          <a:latin typeface="Times New Roman" panose="02020603050405020304" pitchFamily="18" charset="0"/>
                          <a:cs typeface="Times New Roman" panose="02020603050405020304" pitchFamily="18" charset="0"/>
                        </a:rPr>
                        <a:t>меркаптани</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3"/>
                  </a:ext>
                </a:extLst>
              </a:tr>
              <a:tr h="284377">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Виробництво кислот та лугів</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Кисневі сполуки азоту та сірки</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4"/>
                  </a:ext>
                </a:extLst>
              </a:tr>
              <a:tr h="349135">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Виробництво мінеральних та органічних добрив</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Аміак, сполуки сірки, </a:t>
                      </a:r>
                      <a:r>
                        <a:rPr lang="uk-UA" sz="1900" dirty="0" err="1">
                          <a:effectLst/>
                          <a:latin typeface="Times New Roman" panose="02020603050405020304" pitchFamily="18" charset="0"/>
                          <a:cs typeface="Times New Roman" panose="02020603050405020304" pitchFamily="18" charset="0"/>
                        </a:rPr>
                        <a:t>меркаптани</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5"/>
                  </a:ext>
                </a:extLst>
              </a:tr>
              <a:tr h="568754">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Хімічні заводи (виробництво лаків, смол, пластмас, олій)</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Формальдегід, аміни, розчинники, сполуки сірки, ацетилен, фенол</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6"/>
                  </a:ext>
                </a:extLst>
              </a:tr>
              <a:tr h="432261">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Фармацевтичні заводи</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Аміни, відновлені сполуки сірки, метанол</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7"/>
                  </a:ext>
                </a:extLst>
              </a:tr>
              <a:tr h="568754">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Текстильні та паперові фабрики</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Сечовина, продукти розпаду крохмалю, </a:t>
                      </a:r>
                      <a:r>
                        <a:rPr lang="uk-UA" sz="1900" dirty="0" err="1">
                          <a:effectLst/>
                          <a:latin typeface="Times New Roman" panose="02020603050405020304" pitchFamily="18" charset="0"/>
                          <a:cs typeface="Times New Roman" panose="02020603050405020304" pitchFamily="18" charset="0"/>
                        </a:rPr>
                        <a:t>диметилсульфід</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8"/>
                  </a:ext>
                </a:extLst>
              </a:tr>
              <a:tr h="681644">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Підприємства чорної металургії</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Пил, оксиди сірки, оксиди металів, сполуки арсену, </a:t>
                      </a:r>
                      <a:r>
                        <a:rPr lang="uk-UA" sz="1900" dirty="0" err="1">
                          <a:effectLst/>
                          <a:latin typeface="Times New Roman" panose="02020603050405020304" pitchFamily="18" charset="0"/>
                          <a:cs typeface="Times New Roman" panose="02020603050405020304" pitchFamily="18" charset="0"/>
                        </a:rPr>
                        <a:t>стибію</a:t>
                      </a:r>
                      <a:r>
                        <a:rPr lang="uk-UA" sz="1900" dirty="0">
                          <a:effectLst/>
                          <a:latin typeface="Times New Roman" panose="02020603050405020304" pitchFamily="18" charset="0"/>
                          <a:cs typeface="Times New Roman" panose="02020603050405020304" pitchFamily="18" charset="0"/>
                        </a:rPr>
                        <a:t>, свинцю, ртуті, смолисті речовини</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09"/>
                  </a:ext>
                </a:extLst>
              </a:tr>
              <a:tr h="387927">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Підприємства кольорової металургії</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Пил, оксиди сірки, метали</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10"/>
                  </a:ext>
                </a:extLst>
              </a:tr>
              <a:tr h="360219">
                <a:tc>
                  <a:txBody>
                    <a:bodyPr/>
                    <a:lstStyle/>
                    <a:p>
                      <a:pPr algn="ctr">
                        <a:spcAft>
                          <a:spcPts val="0"/>
                        </a:spcAft>
                      </a:pPr>
                      <a:r>
                        <a:rPr lang="uk-UA" sz="1900" b="1" i="0" dirty="0">
                          <a:effectLst/>
                          <a:latin typeface="Times New Roman" panose="02020603050405020304" pitchFamily="18" charset="0"/>
                          <a:cs typeface="Times New Roman" panose="02020603050405020304" pitchFamily="18" charset="0"/>
                        </a:rPr>
                        <a:t>Підприємства виробництва будівельних матеріалів</a:t>
                      </a:r>
                      <a:endParaRPr lang="uk-UA" sz="1900" b="1"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nchor="ctr"/>
                </a:tc>
                <a:tc>
                  <a:txBody>
                    <a:bodyPr/>
                    <a:lstStyle/>
                    <a:p>
                      <a:pPr algn="ctr">
                        <a:spcAft>
                          <a:spcPts val="0"/>
                        </a:spcAft>
                      </a:pPr>
                      <a:r>
                        <a:rPr lang="uk-UA" sz="1900" dirty="0">
                          <a:effectLst/>
                          <a:latin typeface="Times New Roman" panose="02020603050405020304" pitchFamily="18" charset="0"/>
                          <a:cs typeface="Times New Roman" panose="02020603050405020304" pitchFamily="18" charset="0"/>
                        </a:rPr>
                        <a:t>Пил, цемент, азбест, смоли, діоксид сірки та азоту</a:t>
                      </a:r>
                      <a:endParaRPr lang="uk-UA" sz="1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75" marR="63575" marT="0" marB="0"/>
                </a:tc>
                <a:extLst>
                  <a:ext uri="{0D108BD9-81ED-4DB2-BD59-A6C34878D82A}">
                    <a16:rowId xmlns:a16="http://schemas.microsoft.com/office/drawing/2014/main" val="10011"/>
                  </a:ext>
                </a:extLst>
              </a:tr>
            </a:tbl>
          </a:graphicData>
        </a:graphic>
      </p:graphicFrame>
      <p:sp>
        <p:nvSpPr>
          <p:cNvPr id="5" name="Прямоугольник 4"/>
          <p:cNvSpPr/>
          <p:nvPr/>
        </p:nvSpPr>
        <p:spPr>
          <a:xfrm>
            <a:off x="1720534" y="196334"/>
            <a:ext cx="8723222" cy="523220"/>
          </a:xfrm>
          <a:prstGeom prst="rect">
            <a:avLst/>
          </a:prstGeom>
        </p:spPr>
        <p:txBody>
          <a:bodyPr wrap="none">
            <a:spAutoFit/>
          </a:bodyPr>
          <a:lstStyle/>
          <a:p>
            <a:pPr indent="536575" algn="ctr"/>
            <a:r>
              <a:rPr lang="uk-UA" sz="2800" b="1" dirty="0">
                <a:solidFill>
                  <a:schemeClr val="accent1">
                    <a:lumMod val="50000"/>
                  </a:schemeClr>
                </a:solidFill>
                <a:latin typeface="Times New Roman" panose="02020603050405020304" pitchFamily="18" charset="0"/>
                <a:cs typeface="Times New Roman" panose="02020603050405020304" pitchFamily="18" charset="0"/>
              </a:rPr>
              <a:t>Склад відхідних газів за галузями промисловості</a:t>
            </a:r>
          </a:p>
        </p:txBody>
      </p:sp>
      <p:sp>
        <p:nvSpPr>
          <p:cNvPr id="2" name="Місце для номера слайда 1">
            <a:extLst>
              <a:ext uri="{FF2B5EF4-FFF2-40B4-BE49-F238E27FC236}">
                <a16:creationId xmlns:a16="http://schemas.microsoft.com/office/drawing/2014/main" id="{9B0821B8-1E35-FCD0-6B49-859FA271827B}"/>
              </a:ext>
            </a:extLst>
          </p:cNvPr>
          <p:cNvSpPr>
            <a:spLocks noGrp="1"/>
          </p:cNvSpPr>
          <p:nvPr>
            <p:ph type="sldNum" sz="quarter" idx="12"/>
          </p:nvPr>
        </p:nvSpPr>
        <p:spPr/>
        <p:txBody>
          <a:bodyPr/>
          <a:lstStyle/>
          <a:p>
            <a:fld id="{D07DC24B-8650-405F-98BC-E78A8ACB2E7F}" type="slidenum">
              <a:rPr lang="uk-UA" smtClean="0"/>
              <a:pPr/>
              <a:t>5</a:t>
            </a:fld>
            <a:endParaRPr lang="uk-UA"/>
          </a:p>
        </p:txBody>
      </p:sp>
    </p:spTree>
    <p:extLst>
      <p:ext uri="{BB962C8B-B14F-4D97-AF65-F5344CB8AC3E}">
        <p14:creationId xmlns:p14="http://schemas.microsoft.com/office/powerpoint/2010/main" val="2199595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09749" y="121946"/>
            <a:ext cx="10178737" cy="1323439"/>
          </a:xfrm>
          <a:prstGeom prst="rect">
            <a:avLst/>
          </a:prstGeom>
        </p:spPr>
        <p:txBody>
          <a:bodyPr wrap="square">
            <a:spAutoFit/>
          </a:bodyPr>
          <a:lstStyle/>
          <a:p>
            <a:pPr algn="ctr"/>
            <a:endParaRPr lang="uk-UA" sz="2400" dirty="0">
              <a:latin typeface="Times New Roman" panose="02020603050405020304" pitchFamily="18" charset="0"/>
              <a:ea typeface="Calibri" panose="020F0502020204030204" pitchFamily="34" charset="0"/>
              <a:cs typeface="Times New Roman" panose="02020603050405020304" pitchFamily="18" charset="0"/>
            </a:endParaRPr>
          </a:p>
          <a:p>
            <a:pPr algn="ctr"/>
            <a:r>
              <a:rPr lang="uk-UA" sz="2800" b="1"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Забруднення атмосфери з різних джерел можна об'єднати в  три групи: </a:t>
            </a:r>
          </a:p>
        </p:txBody>
      </p:sp>
      <p:graphicFrame>
        <p:nvGraphicFramePr>
          <p:cNvPr id="3" name="Таблица 2"/>
          <p:cNvGraphicFramePr>
            <a:graphicFrameLocks noGrp="1"/>
          </p:cNvGraphicFramePr>
          <p:nvPr>
            <p:extLst>
              <p:ext uri="{D42A27DB-BD31-4B8C-83A1-F6EECF244321}">
                <p14:modId xmlns:p14="http://schemas.microsoft.com/office/powerpoint/2010/main" val="134656841"/>
              </p:ext>
            </p:extLst>
          </p:nvPr>
        </p:nvGraphicFramePr>
        <p:xfrm>
          <a:off x="957349" y="1776932"/>
          <a:ext cx="10723022" cy="3840480"/>
        </p:xfrm>
        <a:graphic>
          <a:graphicData uri="http://schemas.openxmlformats.org/drawingml/2006/table">
            <a:tbl>
              <a:tblPr firstRow="1" firstCol="1" lastRow="1" lastCol="1" bandRow="1" bandCol="1">
                <a:tableStyleId>{5940675A-B579-460E-94D1-54222C63F5DA}</a:tableStyleId>
              </a:tblPr>
              <a:tblGrid>
                <a:gridCol w="4082737">
                  <a:extLst>
                    <a:ext uri="{9D8B030D-6E8A-4147-A177-3AD203B41FA5}">
                      <a16:colId xmlns:a16="http://schemas.microsoft.com/office/drawing/2014/main" val="20000"/>
                    </a:ext>
                  </a:extLst>
                </a:gridCol>
                <a:gridCol w="4102984">
                  <a:extLst>
                    <a:ext uri="{9D8B030D-6E8A-4147-A177-3AD203B41FA5}">
                      <a16:colId xmlns:a16="http://schemas.microsoft.com/office/drawing/2014/main" val="20001"/>
                    </a:ext>
                  </a:extLst>
                </a:gridCol>
                <a:gridCol w="2537301">
                  <a:extLst>
                    <a:ext uri="{9D8B030D-6E8A-4147-A177-3AD203B41FA5}">
                      <a16:colId xmlns:a16="http://schemas.microsoft.com/office/drawing/2014/main" val="20002"/>
                    </a:ext>
                  </a:extLst>
                </a:gridCol>
              </a:tblGrid>
              <a:tr h="0">
                <a:tc>
                  <a:txBody>
                    <a:bodyPr/>
                    <a:lstStyle/>
                    <a:p>
                      <a:pPr algn="ctr">
                        <a:spcAft>
                          <a:spcPts val="0"/>
                        </a:spcAft>
                      </a:pPr>
                      <a:r>
                        <a:rPr lang="uk-UA" sz="2800" b="1" i="1" dirty="0" err="1">
                          <a:effectLst/>
                          <a:latin typeface="Times New Roman" panose="02020603050405020304" pitchFamily="18" charset="0"/>
                          <a:cs typeface="Times New Roman" panose="02020603050405020304" pitchFamily="18" charset="0"/>
                        </a:rPr>
                        <a:t>аеродисперсні</a:t>
                      </a:r>
                      <a:r>
                        <a:rPr lang="uk-UA" sz="2800" b="1" i="1" dirty="0">
                          <a:effectLst/>
                          <a:latin typeface="Times New Roman" panose="02020603050405020304" pitchFamily="18" charset="0"/>
                          <a:cs typeface="Times New Roman" panose="02020603050405020304" pitchFamily="18" charset="0"/>
                        </a:rPr>
                        <a:t> системи:</a:t>
                      </a:r>
                    </a:p>
                    <a:p>
                      <a:pPr algn="ctr">
                        <a:spcAft>
                          <a:spcPts val="0"/>
                        </a:spcAft>
                      </a:pPr>
                      <a:r>
                        <a:rPr lang="uk-UA" sz="2800" i="1" dirty="0">
                          <a:effectLst/>
                          <a:latin typeface="Times New Roman" panose="02020603050405020304" pitchFamily="18" charset="0"/>
                          <a:cs typeface="Times New Roman" panose="02020603050405020304" pitchFamily="18" charset="0"/>
                        </a:rPr>
                        <a:t> складаються з твердих або рідких дисперсних часток зважених  у повітряному середовищі  (пил, дим, туман)</a:t>
                      </a:r>
                      <a:endParaRPr lang="uk-UA" sz="2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uk-UA" sz="2800" b="1" i="1" dirty="0">
                          <a:effectLst/>
                          <a:latin typeface="Times New Roman" panose="02020603050405020304" pitchFamily="18" charset="0"/>
                          <a:cs typeface="Times New Roman" panose="02020603050405020304" pitchFamily="18" charset="0"/>
                        </a:rPr>
                        <a:t>газоподібні речовини</a:t>
                      </a:r>
                    </a:p>
                    <a:p>
                      <a:pPr algn="ctr">
                        <a:spcAft>
                          <a:spcPts val="0"/>
                        </a:spcAft>
                      </a:pPr>
                      <a:r>
                        <a:rPr lang="uk-UA" sz="2800" i="1" dirty="0">
                          <a:effectLst/>
                          <a:latin typeface="Times New Roman" panose="02020603050405020304" pitchFamily="18" charset="0"/>
                          <a:cs typeface="Times New Roman" panose="02020603050405020304" pitchFamily="18" charset="0"/>
                        </a:rPr>
                        <a:t>речовини, які при  температурах і тиску,  знаходяться в газоподібному стані. (оксиди сірки SО</a:t>
                      </a:r>
                      <a:r>
                        <a:rPr lang="uk-UA" sz="2800" i="1" baseline="-25000" dirty="0">
                          <a:effectLst/>
                          <a:latin typeface="Times New Roman" panose="02020603050405020304" pitchFamily="18" charset="0"/>
                          <a:cs typeface="Times New Roman" panose="02020603050405020304" pitchFamily="18" charset="0"/>
                        </a:rPr>
                        <a:t>2</a:t>
                      </a:r>
                      <a:r>
                        <a:rPr lang="uk-UA" sz="2800" i="1" dirty="0">
                          <a:effectLst/>
                          <a:latin typeface="Times New Roman" panose="02020603050405020304" pitchFamily="18" charset="0"/>
                          <a:cs typeface="Times New Roman" panose="02020603050405020304" pitchFamily="18" charset="0"/>
                        </a:rPr>
                        <a:t>, SО</a:t>
                      </a:r>
                      <a:r>
                        <a:rPr lang="uk-UA" sz="2800" i="1" baseline="-25000" dirty="0">
                          <a:effectLst/>
                          <a:latin typeface="Times New Roman" panose="02020603050405020304" pitchFamily="18" charset="0"/>
                          <a:cs typeface="Times New Roman" panose="02020603050405020304" pitchFamily="18" charset="0"/>
                        </a:rPr>
                        <a:t>3</a:t>
                      </a:r>
                      <a:r>
                        <a:rPr lang="uk-UA" sz="2800" i="1" dirty="0">
                          <a:effectLst/>
                          <a:latin typeface="Times New Roman" panose="02020603050405020304" pitchFamily="18" charset="0"/>
                          <a:cs typeface="Times New Roman" panose="02020603050405020304" pitchFamily="18" charset="0"/>
                        </a:rPr>
                        <a:t>, сірководень H</a:t>
                      </a:r>
                      <a:r>
                        <a:rPr lang="uk-UA" sz="2800" i="1" baseline="-25000" dirty="0">
                          <a:effectLst/>
                          <a:latin typeface="Times New Roman" panose="02020603050405020304" pitchFamily="18" charset="0"/>
                          <a:cs typeface="Times New Roman" panose="02020603050405020304" pitchFamily="18" charset="0"/>
                        </a:rPr>
                        <a:t>2</a:t>
                      </a:r>
                      <a:r>
                        <a:rPr lang="uk-UA" sz="2800" i="1" dirty="0">
                          <a:effectLst/>
                          <a:latin typeface="Times New Roman" panose="02020603050405020304" pitchFamily="18" charset="0"/>
                          <a:cs typeface="Times New Roman" panose="02020603050405020304" pitchFamily="18" charset="0"/>
                        </a:rPr>
                        <a:t>S, оксиди  азоту NO, NО</a:t>
                      </a:r>
                      <a:r>
                        <a:rPr lang="uk-UA" sz="2800" i="1" baseline="-25000" dirty="0">
                          <a:effectLst/>
                          <a:latin typeface="Times New Roman" panose="02020603050405020304" pitchFamily="18" charset="0"/>
                          <a:cs typeface="Times New Roman" panose="02020603050405020304" pitchFamily="18" charset="0"/>
                        </a:rPr>
                        <a:t>2</a:t>
                      </a:r>
                      <a:r>
                        <a:rPr lang="uk-UA" sz="2800" i="1" dirty="0">
                          <a:effectLst/>
                          <a:latin typeface="Times New Roman" panose="02020603050405020304" pitchFamily="18" charset="0"/>
                          <a:cs typeface="Times New Roman" panose="02020603050405020304" pitchFamily="18" charset="0"/>
                        </a:rPr>
                        <a:t>, оксиди вуглецю, СО</a:t>
                      </a:r>
                      <a:r>
                        <a:rPr lang="uk-UA" sz="2800" i="1" baseline="-25000" dirty="0">
                          <a:effectLst/>
                          <a:latin typeface="Times New Roman" panose="02020603050405020304" pitchFamily="18" charset="0"/>
                          <a:cs typeface="Times New Roman" panose="02020603050405020304" pitchFamily="18" charset="0"/>
                        </a:rPr>
                        <a:t>2</a:t>
                      </a:r>
                      <a:r>
                        <a:rPr lang="uk-UA" sz="2800" i="1" dirty="0">
                          <a:effectLst/>
                          <a:latin typeface="Times New Roman" panose="02020603050405020304" pitchFamily="18" charset="0"/>
                          <a:cs typeface="Times New Roman" panose="02020603050405020304" pitchFamily="18" charset="0"/>
                        </a:rPr>
                        <a:t>, аміак NH</a:t>
                      </a:r>
                      <a:r>
                        <a:rPr lang="uk-UA" sz="2800" i="1" baseline="-25000" dirty="0">
                          <a:effectLst/>
                          <a:latin typeface="Times New Roman" panose="02020603050405020304" pitchFamily="18" charset="0"/>
                          <a:cs typeface="Times New Roman" panose="02020603050405020304" pitchFamily="18" charset="0"/>
                        </a:rPr>
                        <a:t>3</a:t>
                      </a:r>
                      <a:r>
                        <a:rPr lang="uk-UA" sz="2800" i="1" dirty="0">
                          <a:effectLst/>
                          <a:latin typeface="Times New Roman" panose="02020603050405020304" pitchFamily="18" charset="0"/>
                          <a:cs typeface="Times New Roman" panose="02020603050405020304" pitchFamily="18" charset="0"/>
                        </a:rPr>
                        <a:t>)</a:t>
                      </a:r>
                      <a:endParaRPr lang="uk-UA" sz="2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uk-UA" sz="2800" b="1" i="1" dirty="0">
                          <a:effectLst/>
                          <a:latin typeface="Times New Roman" panose="02020603050405020304" pitchFamily="18" charset="0"/>
                          <a:cs typeface="Times New Roman" panose="02020603050405020304" pitchFamily="18" charset="0"/>
                        </a:rPr>
                        <a:t>пари речовин: </a:t>
                      </a:r>
                    </a:p>
                    <a:p>
                      <a:pPr algn="ctr">
                        <a:spcAft>
                          <a:spcPts val="0"/>
                        </a:spcAft>
                      </a:pPr>
                      <a:r>
                        <a:rPr lang="uk-UA" sz="2800" i="1" dirty="0">
                          <a:effectLst/>
                          <a:latin typeface="Times New Roman" panose="02020603050405020304" pitchFamily="18" charset="0"/>
                          <a:cs typeface="Times New Roman" panose="02020603050405020304" pitchFamily="18" charset="0"/>
                        </a:rPr>
                        <a:t>леткі розчинники, вуглеводні і їх галогенопохідні, ароматичні вуглеводні </a:t>
                      </a:r>
                      <a:endParaRPr lang="uk-UA" sz="2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bl>
          </a:graphicData>
        </a:graphic>
      </p:graphicFrame>
      <p:sp>
        <p:nvSpPr>
          <p:cNvPr id="4" name="Місце для номера слайда 3">
            <a:extLst>
              <a:ext uri="{FF2B5EF4-FFF2-40B4-BE49-F238E27FC236}">
                <a16:creationId xmlns:a16="http://schemas.microsoft.com/office/drawing/2014/main" id="{868E94E0-0413-6031-8089-ACB09A1261FA}"/>
              </a:ext>
            </a:extLst>
          </p:cNvPr>
          <p:cNvSpPr>
            <a:spLocks noGrp="1"/>
          </p:cNvSpPr>
          <p:nvPr>
            <p:ph type="sldNum" sz="quarter" idx="12"/>
          </p:nvPr>
        </p:nvSpPr>
        <p:spPr/>
        <p:txBody>
          <a:bodyPr/>
          <a:lstStyle/>
          <a:p>
            <a:fld id="{D07DC24B-8650-405F-98BC-E78A8ACB2E7F}" type="slidenum">
              <a:rPr lang="uk-UA" smtClean="0"/>
              <a:pPr/>
              <a:t>6</a:t>
            </a:fld>
            <a:endParaRPr lang="uk-UA"/>
          </a:p>
        </p:txBody>
      </p:sp>
    </p:spTree>
    <p:extLst>
      <p:ext uri="{BB962C8B-B14F-4D97-AF65-F5344CB8AC3E}">
        <p14:creationId xmlns:p14="http://schemas.microsoft.com/office/powerpoint/2010/main" val="2521499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640064958"/>
              </p:ext>
            </p:extLst>
          </p:nvPr>
        </p:nvGraphicFramePr>
        <p:xfrm>
          <a:off x="990599" y="571500"/>
          <a:ext cx="10699569" cy="5715000"/>
        </p:xfrm>
        <a:graphic>
          <a:graphicData uri="http://schemas.openxmlformats.org/drawingml/2006/table">
            <a:tbl>
              <a:tblPr firstRow="1" firstCol="1" lastRow="1" lastCol="1" bandRow="1" bandCol="1">
                <a:tableStyleId>{5940675A-B579-460E-94D1-54222C63F5DA}</a:tableStyleId>
              </a:tblPr>
              <a:tblGrid>
                <a:gridCol w="5236029">
                  <a:extLst>
                    <a:ext uri="{9D8B030D-6E8A-4147-A177-3AD203B41FA5}">
                      <a16:colId xmlns:a16="http://schemas.microsoft.com/office/drawing/2014/main" val="20000"/>
                    </a:ext>
                  </a:extLst>
                </a:gridCol>
                <a:gridCol w="5463540">
                  <a:extLst>
                    <a:ext uri="{9D8B030D-6E8A-4147-A177-3AD203B41FA5}">
                      <a16:colId xmlns:a16="http://schemas.microsoft.com/office/drawing/2014/main" val="20001"/>
                    </a:ext>
                  </a:extLst>
                </a:gridCol>
              </a:tblGrid>
              <a:tr h="5178299">
                <a:tc>
                  <a:txBody>
                    <a:bodyPr/>
                    <a:lstStyle/>
                    <a:p>
                      <a:pPr marL="0" indent="354013" algn="just">
                        <a:spcAft>
                          <a:spcPts val="0"/>
                        </a:spcAft>
                      </a:pPr>
                      <a:r>
                        <a:rPr lang="uk-UA" sz="2500" b="1" dirty="0">
                          <a:effectLst/>
                          <a:latin typeface="Times New Roman" panose="02020603050405020304" pitchFamily="18" charset="0"/>
                          <a:cs typeface="Times New Roman" panose="02020603050405020304" pitchFamily="18" charset="0"/>
                        </a:rPr>
                        <a:t>Пил </a:t>
                      </a:r>
                      <a:r>
                        <a:rPr lang="uk-UA" sz="2500" dirty="0">
                          <a:effectLst/>
                          <a:latin typeface="Times New Roman" panose="02020603050405020304" pitchFamily="18" charset="0"/>
                          <a:cs typeface="Times New Roman" panose="02020603050405020304" pitchFamily="18" charset="0"/>
                        </a:rPr>
                        <a:t>– тверді частинки, що знаходяться у повітрі у зваженому стані. Пил утворюється в технологічних процесах, пов'язаних з подрібненням твердих матеріалів. Тверді частки пилу мають різні розміри, неправильну форму. </a:t>
                      </a:r>
                    </a:p>
                    <a:p>
                      <a:pPr marL="0" indent="354013" algn="just">
                        <a:spcAft>
                          <a:spcPts val="0"/>
                        </a:spcAft>
                      </a:pPr>
                      <a:r>
                        <a:rPr lang="uk-UA" sz="2500" dirty="0">
                          <a:effectLst/>
                          <a:latin typeface="Times New Roman" panose="02020603050405020304" pitchFamily="18" charset="0"/>
                          <a:cs typeface="Times New Roman" panose="02020603050405020304" pitchFamily="18" charset="0"/>
                        </a:rPr>
                        <a:t>Залежно від розмірів, частки пилу по-різному поводяться в атмосфері. Часточки діаметром більше 75 мкм  швидко осідають поблизу джерела викидів, тоді як частинки  діаметром 5-75 мкм повільно осідають, можуть переноситися повітряними масами на великі відстані від джерела викидів.</a:t>
                      </a:r>
                    </a:p>
                  </a:txBody>
                  <a:tcPr marL="31081" marR="31081" marT="0" marB="0"/>
                </a:tc>
                <a:tc>
                  <a:txBody>
                    <a:bodyPr/>
                    <a:lstStyle/>
                    <a:p>
                      <a:pPr marL="0" indent="536575" algn="just">
                        <a:spcAft>
                          <a:spcPts val="0"/>
                        </a:spcAft>
                      </a:pPr>
                      <a:r>
                        <a:rPr lang="uk-UA" sz="2500" dirty="0">
                          <a:effectLst/>
                          <a:latin typeface="Times New Roman" panose="02020603050405020304" pitchFamily="18" charset="0"/>
                          <a:cs typeface="Times New Roman" panose="02020603050405020304" pitchFamily="18" charset="0"/>
                        </a:rPr>
                        <a:t>В атмосфері забруднюючі речовини можуть взаємодіяти з киснем, водою, між собою з утворенням небезпечних для біосфери  продуктів. Зокрема, таке явище, як кислотні дощі, обумовлене присутністю в атмосфері головним чином  оксидів сірки  й  азоту. </a:t>
                      </a:r>
                    </a:p>
                    <a:p>
                      <a:pPr marL="0" indent="536575" algn="just">
                        <a:spcAft>
                          <a:spcPts val="0"/>
                        </a:spcAft>
                      </a:pPr>
                      <a:r>
                        <a:rPr lang="uk-UA" sz="2500" dirty="0">
                          <a:effectLst/>
                          <a:latin typeface="Times New Roman" panose="02020603050405020304" pitchFamily="18" charset="0"/>
                          <a:cs typeface="Times New Roman" panose="02020603050405020304" pitchFamily="18" charset="0"/>
                        </a:rPr>
                        <a:t>Оксиди сірки й азоту в забрудненій атмосфері поступово реагують з парами води, утворюючи кислоти, які випадають на поверхню землі у вигляді кислотних опадів:</a:t>
                      </a:r>
                    </a:p>
                    <a:p>
                      <a:pPr marL="536575" indent="0" algn="just">
                        <a:spcAft>
                          <a:spcPts val="0"/>
                        </a:spcAft>
                      </a:pPr>
                      <a:r>
                        <a:rPr lang="uk-UA" sz="2500" dirty="0">
                          <a:effectLst/>
                          <a:latin typeface="Times New Roman" panose="02020603050405020304" pitchFamily="18" charset="0"/>
                          <a:cs typeface="Times New Roman" panose="02020603050405020304" pitchFamily="18" charset="0"/>
                        </a:rPr>
                        <a:t>4NO</a:t>
                      </a:r>
                      <a:r>
                        <a:rPr lang="uk-UA" sz="2500" baseline="-25000" dirty="0">
                          <a:effectLst/>
                          <a:latin typeface="Times New Roman" panose="02020603050405020304" pitchFamily="18" charset="0"/>
                          <a:cs typeface="Times New Roman" panose="02020603050405020304" pitchFamily="18" charset="0"/>
                        </a:rPr>
                        <a:t>2</a:t>
                      </a:r>
                      <a:r>
                        <a:rPr lang="uk-UA" sz="2500" dirty="0">
                          <a:effectLst/>
                          <a:latin typeface="Times New Roman" panose="02020603050405020304" pitchFamily="18" charset="0"/>
                          <a:cs typeface="Times New Roman" panose="02020603050405020304" pitchFamily="18" charset="0"/>
                        </a:rPr>
                        <a:t>  + O</a:t>
                      </a:r>
                      <a:r>
                        <a:rPr lang="uk-UA" sz="2500" baseline="-25000" dirty="0">
                          <a:effectLst/>
                          <a:latin typeface="Times New Roman" panose="02020603050405020304" pitchFamily="18" charset="0"/>
                          <a:cs typeface="Times New Roman" panose="02020603050405020304" pitchFamily="18" charset="0"/>
                        </a:rPr>
                        <a:t>2</a:t>
                      </a:r>
                      <a:r>
                        <a:rPr lang="uk-UA" sz="2500" dirty="0">
                          <a:effectLst/>
                          <a:latin typeface="Times New Roman" panose="02020603050405020304" pitchFamily="18" charset="0"/>
                          <a:cs typeface="Times New Roman" panose="02020603050405020304" pitchFamily="18" charset="0"/>
                        </a:rPr>
                        <a:t> + 2Н</a:t>
                      </a:r>
                      <a:r>
                        <a:rPr lang="uk-UA" sz="2500" baseline="-25000" dirty="0">
                          <a:effectLst/>
                          <a:latin typeface="Times New Roman" panose="02020603050405020304" pitchFamily="18" charset="0"/>
                          <a:cs typeface="Times New Roman" panose="02020603050405020304" pitchFamily="18" charset="0"/>
                        </a:rPr>
                        <a:t>2</a:t>
                      </a:r>
                      <a:r>
                        <a:rPr lang="uk-UA" sz="2500" dirty="0">
                          <a:effectLst/>
                          <a:latin typeface="Times New Roman" panose="02020603050405020304" pitchFamily="18" charset="0"/>
                          <a:cs typeface="Times New Roman" panose="02020603050405020304" pitchFamily="18" charset="0"/>
                        </a:rPr>
                        <a:t>О  = 4НNO</a:t>
                      </a:r>
                      <a:r>
                        <a:rPr lang="uk-UA" sz="2500" baseline="-25000" dirty="0">
                          <a:effectLst/>
                          <a:latin typeface="Times New Roman" panose="02020603050405020304" pitchFamily="18" charset="0"/>
                          <a:cs typeface="Times New Roman" panose="02020603050405020304" pitchFamily="18" charset="0"/>
                        </a:rPr>
                        <a:t>3</a:t>
                      </a:r>
                      <a:r>
                        <a:rPr lang="uk-UA" sz="2500" dirty="0">
                          <a:effectLst/>
                          <a:latin typeface="Times New Roman" panose="02020603050405020304" pitchFamily="18" charset="0"/>
                          <a:cs typeface="Times New Roman" panose="02020603050405020304" pitchFamily="18" charset="0"/>
                        </a:rPr>
                        <a:t> 	 </a:t>
                      </a:r>
                    </a:p>
                    <a:p>
                      <a:pPr marL="536575" indent="0" algn="just">
                        <a:spcAft>
                          <a:spcPts val="0"/>
                        </a:spcAft>
                      </a:pPr>
                      <a:r>
                        <a:rPr lang="uk-UA" sz="2500" dirty="0">
                          <a:effectLst/>
                          <a:latin typeface="Times New Roman" panose="02020603050405020304" pitchFamily="18" charset="0"/>
                          <a:cs typeface="Times New Roman" panose="02020603050405020304" pitchFamily="18" charset="0"/>
                        </a:rPr>
                        <a:t>2SO</a:t>
                      </a:r>
                      <a:r>
                        <a:rPr lang="uk-UA" sz="2500" baseline="-25000" dirty="0">
                          <a:effectLst/>
                          <a:latin typeface="Times New Roman" panose="02020603050405020304" pitchFamily="18" charset="0"/>
                          <a:cs typeface="Times New Roman" panose="02020603050405020304" pitchFamily="18" charset="0"/>
                        </a:rPr>
                        <a:t>2</a:t>
                      </a:r>
                      <a:r>
                        <a:rPr lang="uk-UA" sz="2500" dirty="0">
                          <a:effectLst/>
                          <a:latin typeface="Times New Roman" panose="02020603050405020304" pitchFamily="18" charset="0"/>
                          <a:cs typeface="Times New Roman" panose="02020603050405020304" pitchFamily="18" charset="0"/>
                        </a:rPr>
                        <a:t>   + O</a:t>
                      </a:r>
                      <a:r>
                        <a:rPr lang="uk-UA" sz="2500" baseline="-25000" dirty="0">
                          <a:effectLst/>
                          <a:latin typeface="Times New Roman" panose="02020603050405020304" pitchFamily="18" charset="0"/>
                          <a:cs typeface="Times New Roman" panose="02020603050405020304" pitchFamily="18" charset="0"/>
                        </a:rPr>
                        <a:t>2 </a:t>
                      </a:r>
                      <a:r>
                        <a:rPr lang="uk-UA" sz="2500" dirty="0">
                          <a:effectLst/>
                          <a:latin typeface="Times New Roman" panose="02020603050405020304" pitchFamily="18" charset="0"/>
                          <a:cs typeface="Times New Roman" panose="02020603050405020304" pitchFamily="18" charset="0"/>
                        </a:rPr>
                        <a:t>  =  2SO</a:t>
                      </a:r>
                      <a:r>
                        <a:rPr lang="uk-UA" sz="2500" baseline="-25000" dirty="0">
                          <a:effectLst/>
                          <a:latin typeface="Times New Roman" panose="02020603050405020304" pitchFamily="18" charset="0"/>
                          <a:cs typeface="Times New Roman" panose="02020603050405020304" pitchFamily="18" charset="0"/>
                        </a:rPr>
                        <a:t>3</a:t>
                      </a:r>
                      <a:r>
                        <a:rPr lang="uk-UA" sz="2500" dirty="0">
                          <a:effectLst/>
                          <a:latin typeface="Times New Roman" panose="02020603050405020304" pitchFamily="18" charset="0"/>
                          <a:cs typeface="Times New Roman" panose="02020603050405020304" pitchFamily="18" charset="0"/>
                        </a:rPr>
                        <a:t>   </a:t>
                      </a:r>
                    </a:p>
                    <a:p>
                      <a:pPr marL="536575" indent="0" algn="just">
                        <a:spcAft>
                          <a:spcPts val="0"/>
                        </a:spcAft>
                      </a:pPr>
                      <a:r>
                        <a:rPr lang="uk-UA" sz="2500" dirty="0">
                          <a:effectLst/>
                          <a:latin typeface="Times New Roman" panose="02020603050405020304" pitchFamily="18" charset="0"/>
                          <a:cs typeface="Times New Roman" panose="02020603050405020304" pitchFamily="18" charset="0"/>
                        </a:rPr>
                        <a:t>SO</a:t>
                      </a:r>
                      <a:r>
                        <a:rPr lang="uk-UA" sz="2500" baseline="-25000" dirty="0">
                          <a:effectLst/>
                          <a:latin typeface="Times New Roman" panose="02020603050405020304" pitchFamily="18" charset="0"/>
                          <a:cs typeface="Times New Roman" panose="02020603050405020304" pitchFamily="18" charset="0"/>
                        </a:rPr>
                        <a:t>3</a:t>
                      </a:r>
                      <a:r>
                        <a:rPr lang="uk-UA" sz="2500" dirty="0">
                          <a:effectLst/>
                          <a:latin typeface="Times New Roman" panose="02020603050405020304" pitchFamily="18" charset="0"/>
                          <a:cs typeface="Times New Roman" panose="02020603050405020304" pitchFamily="18" charset="0"/>
                        </a:rPr>
                        <a:t>   +  Н</a:t>
                      </a:r>
                      <a:r>
                        <a:rPr lang="uk-UA" sz="2500" baseline="-25000" dirty="0">
                          <a:effectLst/>
                          <a:latin typeface="Times New Roman" panose="02020603050405020304" pitchFamily="18" charset="0"/>
                          <a:cs typeface="Times New Roman" panose="02020603050405020304" pitchFamily="18" charset="0"/>
                        </a:rPr>
                        <a:t>2</a:t>
                      </a:r>
                      <a:r>
                        <a:rPr lang="uk-UA" sz="2500" dirty="0">
                          <a:effectLst/>
                          <a:latin typeface="Times New Roman" panose="02020603050405020304" pitchFamily="18" charset="0"/>
                          <a:cs typeface="Times New Roman" panose="02020603050405020304" pitchFamily="18" charset="0"/>
                        </a:rPr>
                        <a:t>О  =   Н</a:t>
                      </a:r>
                      <a:r>
                        <a:rPr lang="uk-UA" sz="2500" baseline="-25000" dirty="0">
                          <a:effectLst/>
                          <a:latin typeface="Times New Roman" panose="02020603050405020304" pitchFamily="18" charset="0"/>
                          <a:cs typeface="Times New Roman" panose="02020603050405020304" pitchFamily="18" charset="0"/>
                        </a:rPr>
                        <a:t>2</a:t>
                      </a:r>
                      <a:r>
                        <a:rPr lang="uk-UA" sz="2500" dirty="0">
                          <a:effectLst/>
                          <a:latin typeface="Times New Roman" panose="02020603050405020304" pitchFamily="18" charset="0"/>
                          <a:cs typeface="Times New Roman" panose="02020603050405020304" pitchFamily="18" charset="0"/>
                        </a:rPr>
                        <a:t>SO</a:t>
                      </a:r>
                      <a:r>
                        <a:rPr lang="uk-UA" sz="2500" baseline="-25000" dirty="0">
                          <a:effectLst/>
                          <a:latin typeface="Times New Roman" panose="02020603050405020304" pitchFamily="18" charset="0"/>
                          <a:cs typeface="Times New Roman" panose="02020603050405020304" pitchFamily="18" charset="0"/>
                        </a:rPr>
                        <a:t>4</a:t>
                      </a:r>
                      <a:endParaRPr lang="uk-UA" sz="2500" dirty="0">
                        <a:effectLst/>
                        <a:latin typeface="Times New Roman" panose="02020603050405020304" pitchFamily="18" charset="0"/>
                        <a:cs typeface="Times New Roman" panose="02020603050405020304" pitchFamily="18" charset="0"/>
                      </a:endParaRPr>
                    </a:p>
                  </a:txBody>
                  <a:tcPr marL="31081" marR="31081" marT="0" marB="0"/>
                </a:tc>
                <a:extLst>
                  <a:ext uri="{0D108BD9-81ED-4DB2-BD59-A6C34878D82A}">
                    <a16:rowId xmlns:a16="http://schemas.microsoft.com/office/drawing/2014/main" val="10000"/>
                  </a:ext>
                </a:extLst>
              </a:tr>
            </a:tbl>
          </a:graphicData>
        </a:graphic>
      </p:graphicFrame>
      <p:sp>
        <p:nvSpPr>
          <p:cNvPr id="2" name="Місце для номера слайда 1">
            <a:extLst>
              <a:ext uri="{FF2B5EF4-FFF2-40B4-BE49-F238E27FC236}">
                <a16:creationId xmlns:a16="http://schemas.microsoft.com/office/drawing/2014/main" id="{683E2612-A286-DC3E-940B-1FE812E17AF6}"/>
              </a:ext>
            </a:extLst>
          </p:cNvPr>
          <p:cNvSpPr>
            <a:spLocks noGrp="1"/>
          </p:cNvSpPr>
          <p:nvPr>
            <p:ph type="sldNum" sz="quarter" idx="12"/>
          </p:nvPr>
        </p:nvSpPr>
        <p:spPr/>
        <p:txBody>
          <a:bodyPr/>
          <a:lstStyle/>
          <a:p>
            <a:fld id="{D07DC24B-8650-405F-98BC-E78A8ACB2E7F}" type="slidenum">
              <a:rPr lang="uk-UA" smtClean="0"/>
              <a:pPr/>
              <a:t>7</a:t>
            </a:fld>
            <a:endParaRPr lang="uk-UA"/>
          </a:p>
        </p:txBody>
      </p:sp>
    </p:spTree>
    <p:extLst>
      <p:ext uri="{BB962C8B-B14F-4D97-AF65-F5344CB8AC3E}">
        <p14:creationId xmlns:p14="http://schemas.microsoft.com/office/powerpoint/2010/main" val="2023732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884941807"/>
              </p:ext>
            </p:extLst>
          </p:nvPr>
        </p:nvGraphicFramePr>
        <p:xfrm>
          <a:off x="1230086" y="771713"/>
          <a:ext cx="10319657" cy="5151120"/>
        </p:xfrm>
        <a:graphic>
          <a:graphicData uri="http://schemas.openxmlformats.org/drawingml/2006/table">
            <a:tbl>
              <a:tblPr firstRow="1" firstCol="1" lastRow="1" lastCol="1" bandRow="1" bandCol="1">
                <a:tableStyleId>{5940675A-B579-460E-94D1-54222C63F5DA}</a:tableStyleId>
              </a:tblPr>
              <a:tblGrid>
                <a:gridCol w="4940115">
                  <a:extLst>
                    <a:ext uri="{9D8B030D-6E8A-4147-A177-3AD203B41FA5}">
                      <a16:colId xmlns:a16="http://schemas.microsoft.com/office/drawing/2014/main" val="20000"/>
                    </a:ext>
                  </a:extLst>
                </a:gridCol>
                <a:gridCol w="5379542">
                  <a:extLst>
                    <a:ext uri="{9D8B030D-6E8A-4147-A177-3AD203B41FA5}">
                      <a16:colId xmlns:a16="http://schemas.microsoft.com/office/drawing/2014/main" val="20001"/>
                    </a:ext>
                  </a:extLst>
                </a:gridCol>
              </a:tblGrid>
              <a:tr h="4246835">
                <a:tc>
                  <a:txBody>
                    <a:bodyPr/>
                    <a:lstStyle/>
                    <a:p>
                      <a:pPr marL="0" indent="536575" algn="just">
                        <a:spcAft>
                          <a:spcPts val="0"/>
                        </a:spcAft>
                      </a:pPr>
                      <a:r>
                        <a:rPr lang="uk-UA" sz="2600" b="1" dirty="0">
                          <a:effectLst/>
                          <a:latin typeface="Times New Roman" panose="02020603050405020304" pitchFamily="18" charset="0"/>
                          <a:cs typeface="Times New Roman" panose="02020603050405020304" pitchFamily="18" charset="0"/>
                        </a:rPr>
                        <a:t>Димом</a:t>
                      </a:r>
                      <a:r>
                        <a:rPr lang="uk-UA" sz="2600" dirty="0">
                          <a:effectLst/>
                          <a:latin typeface="Times New Roman" panose="02020603050405020304" pitchFamily="18" charset="0"/>
                          <a:cs typeface="Times New Roman" panose="02020603050405020304" pitchFamily="18" charset="0"/>
                        </a:rPr>
                        <a:t> називають аерозолі (частинки (рід. чи </a:t>
                      </a:r>
                      <a:r>
                        <a:rPr lang="uk-UA" sz="2600" dirty="0" err="1">
                          <a:effectLst/>
                          <a:latin typeface="Times New Roman" panose="02020603050405020304" pitchFamily="18" charset="0"/>
                          <a:cs typeface="Times New Roman" panose="02020603050405020304" pitchFamily="18" charset="0"/>
                        </a:rPr>
                        <a:t>твер</a:t>
                      </a:r>
                      <a:r>
                        <a:rPr lang="uk-UA" sz="2600" dirty="0">
                          <a:effectLst/>
                          <a:latin typeface="Times New Roman" panose="02020603050405020304" pitchFamily="18" charset="0"/>
                          <a:cs typeface="Times New Roman" panose="02020603050405020304" pitchFamily="18" charset="0"/>
                        </a:rPr>
                        <a:t>.) перебувають у газовому серед.  у завислому стані), у яких дисперсною фазою є тверді частки, а дисперсійним середовищем - атмосферне повітря. Дим може містити деяку кількість рідких аерозольних часточок. Наприклад, при згоранні палива утворюється дим, що містить як тверді частки, так і найдрібніші краплі води.</a:t>
                      </a:r>
                    </a:p>
                  </a:txBody>
                  <a:tcPr marL="37801" marR="37801" marT="0" marB="0"/>
                </a:tc>
                <a:tc>
                  <a:txBody>
                    <a:bodyPr/>
                    <a:lstStyle/>
                    <a:p>
                      <a:pPr marL="174625" indent="361950" algn="just">
                        <a:spcAft>
                          <a:spcPts val="0"/>
                        </a:spcAft>
                      </a:pPr>
                      <a:r>
                        <a:rPr lang="uk-UA" sz="2600" b="1" dirty="0">
                          <a:effectLst/>
                          <a:latin typeface="Times New Roman" panose="02020603050405020304" pitchFamily="18" charset="0"/>
                          <a:cs typeface="Times New Roman" panose="02020603050405020304" pitchFamily="18" charset="0"/>
                        </a:rPr>
                        <a:t>Кислотними</a:t>
                      </a:r>
                      <a:r>
                        <a:rPr lang="uk-UA" sz="2600" dirty="0">
                          <a:effectLst/>
                          <a:latin typeface="Times New Roman" panose="02020603050405020304" pitchFamily="18" charset="0"/>
                          <a:cs typeface="Times New Roman" panose="02020603050405020304" pitchFamily="18" charset="0"/>
                        </a:rPr>
                        <a:t> називають будь-які опади – дощі, тумани, сніг, </a:t>
                      </a:r>
                      <a:r>
                        <a:rPr lang="uk-UA" sz="2600" dirty="0" err="1">
                          <a:effectLst/>
                          <a:latin typeface="Times New Roman" panose="02020603050405020304" pitchFamily="18" charset="0"/>
                          <a:cs typeface="Times New Roman" panose="02020603050405020304" pitchFamily="18" charset="0"/>
                        </a:rPr>
                        <a:t>рН</a:t>
                      </a:r>
                      <a:r>
                        <a:rPr lang="uk-UA" sz="2600" dirty="0">
                          <a:effectLst/>
                          <a:latin typeface="Times New Roman" panose="02020603050405020304" pitchFamily="18" charset="0"/>
                          <a:cs typeface="Times New Roman" panose="02020603050405020304" pitchFamily="18" charset="0"/>
                        </a:rPr>
                        <a:t> яких має значення 5,5 і менше. Зазвичай кислотність опадів  на дві третини обумовлена сірчаною й на одну третину – азотною кислотою. Значення </a:t>
                      </a:r>
                      <a:r>
                        <a:rPr lang="uk-UA" sz="2600" dirty="0" err="1">
                          <a:effectLst/>
                          <a:latin typeface="Times New Roman" panose="02020603050405020304" pitchFamily="18" charset="0"/>
                          <a:cs typeface="Times New Roman" panose="02020603050405020304" pitchFamily="18" charset="0"/>
                        </a:rPr>
                        <a:t>рН</a:t>
                      </a:r>
                      <a:r>
                        <a:rPr lang="uk-UA" sz="2600" dirty="0">
                          <a:effectLst/>
                          <a:latin typeface="Times New Roman" panose="02020603050405020304" pitchFamily="18" charset="0"/>
                          <a:cs typeface="Times New Roman" panose="02020603050405020304" pitchFamily="18" charset="0"/>
                        </a:rPr>
                        <a:t> опадів залежить від кількості як кислот, так і води, у якій вони розчинені. Туман і роса можуть бути більше кислими, ніж дощ. У туманах кислоти розчинені у відносно невеликій кількості вологи. </a:t>
                      </a:r>
                    </a:p>
                  </a:txBody>
                  <a:tcPr marL="37801" marR="37801" marT="0" marB="0"/>
                </a:tc>
                <a:extLst>
                  <a:ext uri="{0D108BD9-81ED-4DB2-BD59-A6C34878D82A}">
                    <a16:rowId xmlns:a16="http://schemas.microsoft.com/office/drawing/2014/main" val="10000"/>
                  </a:ext>
                </a:extLst>
              </a:tr>
            </a:tbl>
          </a:graphicData>
        </a:graphic>
      </p:graphicFrame>
      <p:sp>
        <p:nvSpPr>
          <p:cNvPr id="2" name="Місце для номера слайда 1">
            <a:extLst>
              <a:ext uri="{FF2B5EF4-FFF2-40B4-BE49-F238E27FC236}">
                <a16:creationId xmlns:a16="http://schemas.microsoft.com/office/drawing/2014/main" id="{CD488B92-DDD0-EF2F-0BB1-193FA497A4C3}"/>
              </a:ext>
            </a:extLst>
          </p:cNvPr>
          <p:cNvSpPr>
            <a:spLocks noGrp="1"/>
          </p:cNvSpPr>
          <p:nvPr>
            <p:ph type="sldNum" sz="quarter" idx="12"/>
          </p:nvPr>
        </p:nvSpPr>
        <p:spPr/>
        <p:txBody>
          <a:bodyPr/>
          <a:lstStyle/>
          <a:p>
            <a:fld id="{D07DC24B-8650-405F-98BC-E78A8ACB2E7F}" type="slidenum">
              <a:rPr lang="uk-UA" smtClean="0"/>
              <a:pPr/>
              <a:t>8</a:t>
            </a:fld>
            <a:endParaRPr lang="uk-UA"/>
          </a:p>
        </p:txBody>
      </p:sp>
    </p:spTree>
    <p:extLst>
      <p:ext uri="{BB962C8B-B14F-4D97-AF65-F5344CB8AC3E}">
        <p14:creationId xmlns:p14="http://schemas.microsoft.com/office/powerpoint/2010/main" val="894543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номера слайда 1">
            <a:extLst>
              <a:ext uri="{FF2B5EF4-FFF2-40B4-BE49-F238E27FC236}">
                <a16:creationId xmlns:a16="http://schemas.microsoft.com/office/drawing/2014/main" id="{6998D7DD-5EEE-670E-095E-2A2A4CD1DC83}"/>
              </a:ext>
            </a:extLst>
          </p:cNvPr>
          <p:cNvSpPr>
            <a:spLocks noGrp="1"/>
          </p:cNvSpPr>
          <p:nvPr>
            <p:ph type="sldNum" sz="quarter" idx="12"/>
          </p:nvPr>
        </p:nvSpPr>
        <p:spPr/>
        <p:txBody>
          <a:bodyPr/>
          <a:lstStyle/>
          <a:p>
            <a:fld id="{D07DC24B-8650-405F-98BC-E78A8ACB2E7F}" type="slidenum">
              <a:rPr lang="uk-UA" smtClean="0"/>
              <a:pPr/>
              <a:t>9</a:t>
            </a:fld>
            <a:endParaRPr lang="uk-UA"/>
          </a:p>
        </p:txBody>
      </p:sp>
      <p:graphicFrame>
        <p:nvGraphicFramePr>
          <p:cNvPr id="3" name="Таблица 3">
            <a:extLst>
              <a:ext uri="{FF2B5EF4-FFF2-40B4-BE49-F238E27FC236}">
                <a16:creationId xmlns:a16="http://schemas.microsoft.com/office/drawing/2014/main" id="{D35ABC0C-CCB4-DDAE-CA2F-648296DB6631}"/>
              </a:ext>
            </a:extLst>
          </p:cNvPr>
          <p:cNvGraphicFramePr>
            <a:graphicFrameLocks noGrp="1"/>
          </p:cNvGraphicFramePr>
          <p:nvPr>
            <p:extLst>
              <p:ext uri="{D42A27DB-BD31-4B8C-83A1-F6EECF244321}">
                <p14:modId xmlns:p14="http://schemas.microsoft.com/office/powerpoint/2010/main" val="3312255059"/>
              </p:ext>
            </p:extLst>
          </p:nvPr>
        </p:nvGraphicFramePr>
        <p:xfrm>
          <a:off x="1012371" y="157759"/>
          <a:ext cx="10744200" cy="6217920"/>
        </p:xfrm>
        <a:graphic>
          <a:graphicData uri="http://schemas.openxmlformats.org/drawingml/2006/table">
            <a:tbl>
              <a:tblPr firstRow="1" firstCol="1" lastRow="1" lastCol="1" bandRow="1" bandCol="1">
                <a:tableStyleId>{5940675A-B579-460E-94D1-54222C63F5DA}</a:tableStyleId>
              </a:tblPr>
              <a:tblGrid>
                <a:gridCol w="4034291">
                  <a:extLst>
                    <a:ext uri="{9D8B030D-6E8A-4147-A177-3AD203B41FA5}">
                      <a16:colId xmlns:a16="http://schemas.microsoft.com/office/drawing/2014/main" val="20000"/>
                    </a:ext>
                  </a:extLst>
                </a:gridCol>
                <a:gridCol w="6709909">
                  <a:extLst>
                    <a:ext uri="{9D8B030D-6E8A-4147-A177-3AD203B41FA5}">
                      <a16:colId xmlns:a16="http://schemas.microsoft.com/office/drawing/2014/main" val="20001"/>
                    </a:ext>
                  </a:extLst>
                </a:gridCol>
              </a:tblGrid>
              <a:tr h="4351338">
                <a:tc>
                  <a:txBody>
                    <a:bodyPr/>
                    <a:lstStyle/>
                    <a:p>
                      <a:pPr marL="0" indent="536575" algn="just">
                        <a:spcAft>
                          <a:spcPts val="0"/>
                        </a:spcAft>
                      </a:pPr>
                      <a:r>
                        <a:rPr lang="uk-UA" sz="2400" b="1" dirty="0">
                          <a:effectLst/>
                          <a:latin typeface="Times New Roman" panose="02020603050405020304" pitchFamily="18" charset="0"/>
                          <a:cs typeface="Times New Roman" panose="02020603050405020304" pitchFamily="18" charset="0"/>
                        </a:rPr>
                        <a:t>Туманом</a:t>
                      </a:r>
                      <a:r>
                        <a:rPr lang="uk-UA" sz="2400" dirty="0">
                          <a:effectLst/>
                          <a:latin typeface="Times New Roman" panose="02020603050405020304" pitchFamily="18" charset="0"/>
                          <a:cs typeface="Times New Roman" panose="02020603050405020304" pitchFamily="18" charset="0"/>
                        </a:rPr>
                        <a:t> називають аерозолі з рідкими частками дисперсної фази, зваженими в дисперсійному середовищі - атмосферному повітрі. Тумани можуть утворитися при конденсації пересиченої пари рідин або розпилених рідин, наприклад, за допомогою форсунок. </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01" marR="37801" marT="0" marB="0"/>
                </a:tc>
                <a:tc>
                  <a:txBody>
                    <a:bodyPr/>
                    <a:lstStyle/>
                    <a:p>
                      <a:pPr marL="174625" indent="361950" algn="just">
                        <a:spcAft>
                          <a:spcPts val="0"/>
                        </a:spcAft>
                      </a:pPr>
                      <a:r>
                        <a:rPr lang="uk-UA" sz="2400" b="1" dirty="0">
                          <a:effectLst/>
                          <a:latin typeface="Times New Roman" panose="02020603050405020304" pitchFamily="18" charset="0"/>
                          <a:cs typeface="Times New Roman" panose="02020603050405020304" pitchFamily="18" charset="0"/>
                        </a:rPr>
                        <a:t>Газоподібні</a:t>
                      </a:r>
                      <a:r>
                        <a:rPr lang="uk-UA" sz="2400" dirty="0">
                          <a:effectLst/>
                          <a:latin typeface="Times New Roman" panose="02020603050405020304" pitchFamily="18" charset="0"/>
                          <a:cs typeface="Times New Roman" panose="02020603050405020304" pitchFamily="18" charset="0"/>
                        </a:rPr>
                        <a:t> забруднюючі речовини і пари ряду органічних речовин при попаданні в атмосферу можуть викликати руйнування озонового екрану - тонкого шару озону, що знаходиться в стратосфері на висоті близько 25 км від поверхні Землі. Озоновий екран захищає поверхню землі від дії ультрафіолетового випромінювання. Якби все ультрафіолетове випромінювання, що попадає у верхні шари атмосфери, досягало поверхні Землі, то навряд чи на ній </a:t>
                      </a:r>
                      <a:r>
                        <a:rPr lang="uk-UA" sz="2400" dirty="0" err="1">
                          <a:effectLst/>
                          <a:latin typeface="Times New Roman" panose="02020603050405020304" pitchFamily="18" charset="0"/>
                          <a:cs typeface="Times New Roman" panose="02020603050405020304" pitchFamily="18" charset="0"/>
                        </a:rPr>
                        <a:t>збереглося</a:t>
                      </a:r>
                      <a:r>
                        <a:rPr lang="uk-UA" sz="2400" dirty="0">
                          <a:effectLst/>
                          <a:latin typeface="Times New Roman" panose="02020603050405020304" pitchFamily="18" charset="0"/>
                          <a:cs typeface="Times New Roman" panose="02020603050405020304" pitchFamily="18" charset="0"/>
                        </a:rPr>
                        <a:t> б життя. До </a:t>
                      </a:r>
                      <a:r>
                        <a:rPr lang="uk-UA" sz="2400" dirty="0" err="1">
                          <a:effectLst/>
                          <a:latin typeface="Times New Roman" panose="02020603050405020304" pitchFamily="18" charset="0"/>
                          <a:cs typeface="Times New Roman" panose="02020603050405020304" pitchFamily="18" charset="0"/>
                        </a:rPr>
                        <a:t>озоноруйнуючих</a:t>
                      </a:r>
                      <a:r>
                        <a:rPr lang="uk-UA" sz="2400" dirty="0">
                          <a:effectLst/>
                          <a:latin typeface="Times New Roman" panose="02020603050405020304" pitchFamily="18" charset="0"/>
                          <a:cs typeface="Times New Roman" panose="02020603050405020304" pitchFamily="18" charset="0"/>
                        </a:rPr>
                        <a:t> забруднень відноситься оксид азоту NO.</a:t>
                      </a:r>
                    </a:p>
                    <a:p>
                      <a:pPr marL="174625" indent="361950" algn="just">
                        <a:spcAft>
                          <a:spcPts val="0"/>
                        </a:spcAft>
                      </a:pPr>
                      <a:r>
                        <a:rPr lang="uk-UA" sz="2400" dirty="0">
                          <a:effectLst/>
                          <a:latin typeface="Times New Roman" panose="02020603050405020304" pitchFamily="18" charset="0"/>
                          <a:cs typeface="Times New Roman" panose="02020603050405020304" pitchFamily="18" charset="0"/>
                        </a:rPr>
                        <a:t>Руйнування озону може також проходити при попаданні в атмосферу </a:t>
                      </a:r>
                      <a:r>
                        <a:rPr lang="uk-UA" sz="2400" dirty="0" err="1">
                          <a:effectLst/>
                          <a:latin typeface="Times New Roman" panose="02020603050405020304" pitchFamily="18" charset="0"/>
                          <a:cs typeface="Times New Roman" panose="02020603050405020304" pitchFamily="18" charset="0"/>
                        </a:rPr>
                        <a:t>хлорфторвуглеводнів</a:t>
                      </a:r>
                      <a:r>
                        <a:rPr lang="uk-UA" sz="2400" dirty="0">
                          <a:effectLst/>
                          <a:latin typeface="Times New Roman" panose="02020603050405020304" pitchFamily="18" charset="0"/>
                          <a:cs typeface="Times New Roman" panose="02020603050405020304" pitchFamily="18" charset="0"/>
                        </a:rPr>
                        <a:t> (</a:t>
                      </a:r>
                      <a:r>
                        <a:rPr lang="uk-UA" sz="2400" dirty="0" err="1">
                          <a:effectLst/>
                          <a:latin typeface="Times New Roman" panose="02020603050405020304" pitchFamily="18" charset="0"/>
                          <a:cs typeface="Times New Roman" panose="02020603050405020304" pitchFamily="18" charset="0"/>
                        </a:rPr>
                        <a:t>фреонів</a:t>
                      </a:r>
                      <a:r>
                        <a:rPr lang="uk-UA" sz="2400" dirty="0">
                          <a:effectLst/>
                          <a:latin typeface="Times New Roman" panose="02020603050405020304" pitchFamily="18" charset="0"/>
                          <a:cs typeface="Times New Roman" panose="02020603050405020304" pitchFamily="18" charset="0"/>
                        </a:rPr>
                        <a:t>), які широко використовуються у техніці й побуті.</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01" marR="37801"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29640849"/>
      </p:ext>
    </p:extLst>
  </p:cSld>
  <p:clrMapOvr>
    <a:masterClrMapping/>
  </p:clrMapOvr>
</p:sld>
</file>

<file path=ppt/theme/theme1.xml><?xml version="1.0" encoding="utf-8"?>
<a:theme xmlns:a="http://schemas.openxmlformats.org/drawingml/2006/main" name="Значок">
  <a:themeElements>
    <a:clrScheme name="Зелений">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Значок">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Значок">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TM10001106[[fn=Значок]]</Template>
  <TotalTime>792</TotalTime>
  <Words>5711</Words>
  <Application>Microsoft Office PowerPoint</Application>
  <PresentationFormat>Широкий екран</PresentationFormat>
  <Paragraphs>302</Paragraphs>
  <Slides>48</Slides>
  <Notes>2</Notes>
  <HiddenSlides>0</HiddenSlides>
  <MMClips>0</MMClips>
  <ScaleCrop>false</ScaleCrop>
  <HeadingPairs>
    <vt:vector size="6" baseType="variant">
      <vt:variant>
        <vt:lpstr>Використані шрифти</vt:lpstr>
      </vt:variant>
      <vt:variant>
        <vt:i4>10</vt:i4>
      </vt:variant>
      <vt:variant>
        <vt:lpstr>Тема</vt:lpstr>
      </vt:variant>
      <vt:variant>
        <vt:i4>1</vt:i4>
      </vt:variant>
      <vt:variant>
        <vt:lpstr>Заголовки слайдів</vt:lpstr>
      </vt:variant>
      <vt:variant>
        <vt:i4>48</vt:i4>
      </vt:variant>
    </vt:vector>
  </HeadingPairs>
  <TitlesOfParts>
    <vt:vector size="59" baseType="lpstr">
      <vt:lpstr>Arial</vt:lpstr>
      <vt:lpstr>Calibri</vt:lpstr>
      <vt:lpstr>Corbel</vt:lpstr>
      <vt:lpstr>Courier New</vt:lpstr>
      <vt:lpstr>Georgia</vt:lpstr>
      <vt:lpstr>Gill Sans MT</vt:lpstr>
      <vt:lpstr>Impact</vt:lpstr>
      <vt:lpstr>Symbol</vt:lpstr>
      <vt:lpstr>Times New Roman</vt:lpstr>
      <vt:lpstr>Wingdings</vt:lpstr>
      <vt:lpstr>Значок</vt:lpstr>
      <vt:lpstr>Тема 2.1</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2. Контроль якості атмосферного повітря  в зоні впливу викидів промислових підприємств</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Нормативи гранично допустимих викидів забруднюючих речовин стаціонарних джерел</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3. Санітарно-захисна зона підприємства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Ірина Кочмар</cp:lastModifiedBy>
  <cp:revision>58</cp:revision>
  <dcterms:created xsi:type="dcterms:W3CDTF">2020-09-16T07:08:31Z</dcterms:created>
  <dcterms:modified xsi:type="dcterms:W3CDTF">2024-02-18T17:30:15Z</dcterms:modified>
</cp:coreProperties>
</file>