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.xml" ContentType="application/inkml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3"/>
  </p:notesMasterIdLst>
  <p:sldIdLst>
    <p:sldId id="256" r:id="rId2"/>
    <p:sldId id="257" r:id="rId3"/>
    <p:sldId id="258" r:id="rId4"/>
    <p:sldId id="313" r:id="rId5"/>
    <p:sldId id="314" r:id="rId6"/>
    <p:sldId id="323" r:id="rId7"/>
    <p:sldId id="315" r:id="rId8"/>
    <p:sldId id="316" r:id="rId9"/>
    <p:sldId id="317" r:id="rId10"/>
    <p:sldId id="318" r:id="rId11"/>
    <p:sldId id="319" r:id="rId12"/>
    <p:sldId id="321" r:id="rId13"/>
    <p:sldId id="327" r:id="rId14"/>
    <p:sldId id="322" r:id="rId15"/>
    <p:sldId id="325" r:id="rId16"/>
    <p:sldId id="328" r:id="rId17"/>
    <p:sldId id="329" r:id="rId18"/>
    <p:sldId id="330" r:id="rId19"/>
    <p:sldId id="332" r:id="rId20"/>
    <p:sldId id="331" r:id="rId21"/>
    <p:sldId id="338" r:id="rId22"/>
    <p:sldId id="333" r:id="rId23"/>
    <p:sldId id="334" r:id="rId24"/>
    <p:sldId id="335" r:id="rId25"/>
    <p:sldId id="336" r:id="rId26"/>
    <p:sldId id="342" r:id="rId27"/>
    <p:sldId id="337" r:id="rId28"/>
    <p:sldId id="339" r:id="rId29"/>
    <p:sldId id="340" r:id="rId30"/>
    <p:sldId id="341" r:id="rId31"/>
    <p:sldId id="343" r:id="rId32"/>
    <p:sldId id="347" r:id="rId33"/>
    <p:sldId id="344" r:id="rId34"/>
    <p:sldId id="345" r:id="rId35"/>
    <p:sldId id="346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63" r:id="rId47"/>
    <p:sldId id="358" r:id="rId48"/>
    <p:sldId id="359" r:id="rId49"/>
    <p:sldId id="360" r:id="rId50"/>
    <p:sldId id="361" r:id="rId51"/>
    <p:sldId id="362" r:id="rId52"/>
    <p:sldId id="364" r:id="rId53"/>
    <p:sldId id="365" r:id="rId54"/>
    <p:sldId id="366" r:id="rId55"/>
    <p:sldId id="368" r:id="rId56"/>
    <p:sldId id="367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80" r:id="rId69"/>
    <p:sldId id="381" r:id="rId70"/>
    <p:sldId id="382" r:id="rId71"/>
    <p:sldId id="383" r:id="rId72"/>
    <p:sldId id="384" r:id="rId73"/>
    <p:sldId id="385" r:id="rId74"/>
    <p:sldId id="386" r:id="rId75"/>
    <p:sldId id="390" r:id="rId76"/>
    <p:sldId id="387" r:id="rId77"/>
    <p:sldId id="388" r:id="rId78"/>
    <p:sldId id="393" r:id="rId79"/>
    <p:sldId id="389" r:id="rId80"/>
    <p:sldId id="391" r:id="rId81"/>
    <p:sldId id="312" r:id="rId82"/>
  </p:sldIdLst>
  <p:sldSz cx="12192000" cy="6858000"/>
  <p:notesSz cx="6858000" cy="9144000"/>
  <p:embeddedFontLst>
    <p:embeddedFont>
      <p:font typeface="Calibri" panose="020F0502020204030204" pitchFamily="34" charset="0"/>
      <p:regular r:id="rId84"/>
      <p:bold r:id="rId85"/>
      <p:italic r:id="rId86"/>
      <p:boldItalic r:id="rId87"/>
    </p:embeddedFont>
    <p:embeddedFont>
      <p:font typeface="Cambria" panose="02040503050406030204" pitchFamily="18" charset="0"/>
      <p:regular r:id="rId88"/>
      <p:bold r:id="rId89"/>
      <p:italic r:id="rId90"/>
      <p:boldItalic r:id="rId91"/>
    </p:embeddedFont>
    <p:embeddedFont>
      <p:font typeface="Consolas" panose="020B0609020204030204" pitchFamily="49" charset="0"/>
      <p:regular r:id="rId92"/>
      <p:bold r:id="rId93"/>
      <p:italic r:id="rId94"/>
      <p:boldItalic r:id="rId95"/>
    </p:embeddedFont>
    <p:embeddedFont>
      <p:font typeface="Libre Franklin Medium" panose="020F0502020204030204" pitchFamily="34" charset="0"/>
      <p:regular r:id="rId96"/>
      <p:bold r:id="rId97"/>
      <p:italic r:id="rId98"/>
      <p:boldItalic r:id="rId9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00" roundtripDataSignature="AMtx7mg8WWCA3qeh+b/Z8aaasaa9CpAnv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945"/>
    <p:restoredTop sz="94656"/>
  </p:normalViewPr>
  <p:slideViewPr>
    <p:cSldViewPr snapToGrid="0">
      <p:cViewPr varScale="1">
        <p:scale>
          <a:sx n="107" d="100"/>
          <a:sy n="107" d="100"/>
        </p:scale>
        <p:origin x="1080" y="176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font" Target="fonts/font1.fntdata"/><Relationship Id="rId89" Type="http://schemas.openxmlformats.org/officeDocument/2006/relationships/font" Target="fonts/font6.fntdata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font" Target="fonts/font7.fntdata"/><Relationship Id="rId95" Type="http://schemas.openxmlformats.org/officeDocument/2006/relationships/font" Target="fonts/font12.fntdata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font" Target="fonts/font2.fntdata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font" Target="fonts/font5.fntdata"/><Relationship Id="rId91" Type="http://schemas.openxmlformats.org/officeDocument/2006/relationships/font" Target="fonts/font8.fntdata"/><Relationship Id="rId96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font" Target="fonts/font3.fntdata"/><Relationship Id="rId94" Type="http://schemas.openxmlformats.org/officeDocument/2006/relationships/font" Target="fonts/font11.fntdata"/><Relationship Id="rId99" Type="http://schemas.openxmlformats.org/officeDocument/2006/relationships/font" Target="fonts/font16.fntdata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font" Target="fonts/font14.fntdata"/><Relationship Id="rId10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font" Target="fonts/font9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font" Target="fonts/font4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customschemas.google.com/relationships/presentationmetadata" Target="meta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font" Target="fonts/font10.fntdata"/><Relationship Id="rId98" Type="http://schemas.openxmlformats.org/officeDocument/2006/relationships/font" Target="fonts/font15.fntdata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5-01-27T09:22:27.9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8582 14210 24575,'0'0'0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50252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450462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454114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543894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4618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22347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647846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30367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476742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22384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45366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60184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034403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2003656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22756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4496069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0843006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907742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79034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31294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2207858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2706943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861852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7258470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9698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47348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8715627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676852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60442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5684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392159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7109617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2878589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548526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379273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6360881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05806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120781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638862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2877518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34773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8842391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6181086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8350943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5111384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011775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1742273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89389685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7659171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46524738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6565873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22945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37291139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9564141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2447822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67114169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0117273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9809113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82044003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77430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4264982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5297521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400678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334809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9533056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56940023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90114028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0530893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86940680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32608585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0907760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45717677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3435272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067986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257235865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09129061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9" name="Google Shape;2659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60" name="Google Shape;2660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" name="Google Shape;11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872857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customXml" Target="../ink/ink1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3" Type="http://schemas.openxmlformats.org/officeDocument/2006/relationships/image" Target="../media/image3.png"/><Relationship Id="rId7" Type="http://schemas.openxmlformats.org/officeDocument/2006/relationships/oleObject" Target="../embeddings/oleObject1.bin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"/>
          <p:cNvSpPr/>
          <p:nvPr/>
        </p:nvSpPr>
        <p:spPr>
          <a:xfrm>
            <a:off x="5536067" y="-223840"/>
            <a:ext cx="2219325" cy="7305675"/>
          </a:xfrm>
          <a:prstGeom prst="parallelogram">
            <a:avLst>
              <a:gd name="adj" fmla="val 58906"/>
            </a:avLst>
          </a:prstGeom>
          <a:solidFill>
            <a:srgbClr val="F27B1D"/>
          </a:solidFill>
          <a:ln>
            <a:noFill/>
          </a:ln>
          <a:effectLst>
            <a:outerShdw blurRad="63500" sx="102000" sy="102000" algn="c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"/>
          <p:cNvSpPr/>
          <p:nvPr/>
        </p:nvSpPr>
        <p:spPr>
          <a:xfrm>
            <a:off x="4651830" y="-223840"/>
            <a:ext cx="2219325" cy="7305675"/>
          </a:xfrm>
          <a:prstGeom prst="parallelogram">
            <a:avLst>
              <a:gd name="adj" fmla="val 58906"/>
            </a:avLst>
          </a:prstGeom>
          <a:solidFill>
            <a:srgbClr val="F6931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"/>
          <p:cNvSpPr/>
          <p:nvPr/>
        </p:nvSpPr>
        <p:spPr>
          <a:xfrm>
            <a:off x="6541587" y="5618480"/>
            <a:ext cx="6555979" cy="803586"/>
          </a:xfrm>
          <a:prstGeom prst="parallelogram">
            <a:avLst>
              <a:gd name="adj" fmla="val 1793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49461" y="318226"/>
            <a:ext cx="5127508" cy="327306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777972" y="-1714979"/>
            <a:ext cx="5127508" cy="327306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"/>
          <p:cNvSpPr/>
          <p:nvPr/>
        </p:nvSpPr>
        <p:spPr>
          <a:xfrm>
            <a:off x="-413202" y="146660"/>
            <a:ext cx="7284357" cy="1082024"/>
          </a:xfrm>
          <a:prstGeom prst="parallelogram">
            <a:avLst>
              <a:gd name="adj" fmla="val 1840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1"/>
          <p:cNvSpPr/>
          <p:nvPr/>
        </p:nvSpPr>
        <p:spPr>
          <a:xfrm>
            <a:off x="-451909" y="2165865"/>
            <a:ext cx="12629970" cy="3259474"/>
          </a:xfrm>
          <a:prstGeom prst="parallelogram">
            <a:avLst>
              <a:gd name="adj" fmla="val 18408"/>
            </a:avLst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p1"/>
          <p:cNvSpPr/>
          <p:nvPr/>
        </p:nvSpPr>
        <p:spPr>
          <a:xfrm>
            <a:off x="15318601" y="-1774351"/>
            <a:ext cx="842095" cy="842095"/>
          </a:xfrm>
          <a:prstGeom prst="rect">
            <a:avLst/>
          </a:prstGeom>
          <a:solidFill>
            <a:srgbClr val="FA951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1"/>
          <p:cNvSpPr/>
          <p:nvPr/>
        </p:nvSpPr>
        <p:spPr>
          <a:xfrm>
            <a:off x="16839396" y="-1774352"/>
            <a:ext cx="842095" cy="842095"/>
          </a:xfrm>
          <a:prstGeom prst="rect">
            <a:avLst/>
          </a:prstGeom>
          <a:solidFill>
            <a:srgbClr val="F9771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" name="Google Shape;106;p1"/>
          <p:cNvSpPr/>
          <p:nvPr/>
        </p:nvSpPr>
        <p:spPr>
          <a:xfrm>
            <a:off x="18238953" y="-1788875"/>
            <a:ext cx="842095" cy="842095"/>
          </a:xfrm>
          <a:prstGeom prst="rect">
            <a:avLst/>
          </a:prstGeom>
          <a:solidFill>
            <a:srgbClr val="F15F1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"/>
          <p:cNvSpPr txBox="1"/>
          <p:nvPr/>
        </p:nvSpPr>
        <p:spPr>
          <a:xfrm>
            <a:off x="13939" y="3010792"/>
            <a:ext cx="11386373" cy="18158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ЛЕКЦІЯ №</a:t>
            </a:r>
            <a:r>
              <a:rPr lang="uk-UA" sz="3200" b="1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2</a:t>
            </a:r>
            <a:r>
              <a:rPr lang="en-US" sz="3200" b="1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. </a:t>
            </a:r>
            <a:endParaRPr sz="3200" b="1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4000" b="0" i="0" u="none" strike="noStrike" dirty="0">
                <a:solidFill>
                  <a:schemeClr val="bg1"/>
                </a:solidFill>
                <a:effectLst/>
                <a:latin typeface="Cambria" panose="02040503050406030204" pitchFamily="18" charset="0"/>
              </a:rPr>
              <a:t>Основні операції та дії. Типи даних. Цикли та розгалуження</a:t>
            </a:r>
            <a:endParaRPr lang="uk-UA" sz="3200" b="1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" name="Google Shape;188;p3">
            <a:extLst>
              <a:ext uri="{FF2B5EF4-FFF2-40B4-BE49-F238E27FC236}">
                <a16:creationId xmlns:a16="http://schemas.microsoft.com/office/drawing/2014/main" id="{9DA4876F-5877-EA06-19D4-47ED89AAB5D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1037" y="-614753"/>
            <a:ext cx="3496060" cy="327306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E840A5-2657-C9E4-B721-5CECB53F3A5C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77467" y="6422066"/>
            <a:ext cx="2743200" cy="365125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4" name="Google Shape;108;p1">
            <a:extLst>
              <a:ext uri="{FF2B5EF4-FFF2-40B4-BE49-F238E27FC236}">
                <a16:creationId xmlns:a16="http://schemas.microsoft.com/office/drawing/2014/main" id="{FF633642-3289-1B31-0261-AC281E9963A0}"/>
              </a:ext>
            </a:extLst>
          </p:cNvPr>
          <p:cNvSpPr txBox="1"/>
          <p:nvPr/>
        </p:nvSpPr>
        <p:spPr>
          <a:xfrm>
            <a:off x="5949406" y="5789461"/>
            <a:ext cx="616501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Викладач: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PhD,</a:t>
            </a: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Юлія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Н</a:t>
            </a:r>
            <a:r>
              <a:rPr lang="uk-UA" sz="2400" dirty="0" err="1">
                <a:solidFill>
                  <a:schemeClr val="bg1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азар</a:t>
            </a:r>
            <a:endParaRPr sz="2400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" name="Google Shape;108;p1">
            <a:extLst>
              <a:ext uri="{FF2B5EF4-FFF2-40B4-BE49-F238E27FC236}">
                <a16:creationId xmlns:a16="http://schemas.microsoft.com/office/drawing/2014/main" id="{ACC62B4A-EC82-F774-F56E-B564CD8D8CA7}"/>
              </a:ext>
            </a:extLst>
          </p:cNvPr>
          <p:cNvSpPr txBox="1"/>
          <p:nvPr/>
        </p:nvSpPr>
        <p:spPr>
          <a:xfrm>
            <a:off x="0" y="386277"/>
            <a:ext cx="6673932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3200" i="1" u="none" strike="noStrike" cap="none" dirty="0">
                <a:solidFill>
                  <a:schemeClr val="accent2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Програмування на </a:t>
            </a:r>
            <a:r>
              <a:rPr lang="en-US" sz="3200" i="1" u="none" strike="noStrike" cap="none" dirty="0">
                <a:solidFill>
                  <a:schemeClr val="accent2"/>
                </a:solidFill>
                <a:latin typeface="Cambria" panose="02040503050406030204" pitchFamily="18" charset="0"/>
                <a:ea typeface="Times New Roman"/>
                <a:cs typeface="Times New Roman"/>
                <a:sym typeface="Times New Roman"/>
              </a:rPr>
              <a:t>java</a:t>
            </a:r>
            <a:endParaRPr sz="3200" i="1" u="none" strike="noStrike" cap="none" dirty="0">
              <a:solidFill>
                <a:schemeClr val="accent2"/>
              </a:solidFill>
              <a:latin typeface="Cambria" panose="0204050305040603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2" name="Таблица 3">
            <a:extLst>
              <a:ext uri="{FF2B5EF4-FFF2-40B4-BE49-F238E27FC236}">
                <a16:creationId xmlns:a16="http://schemas.microsoft.com/office/drawing/2014/main" id="{36C434CB-5A64-5F67-9C8E-B7FABBC2C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1478401"/>
              </p:ext>
            </p:extLst>
          </p:nvPr>
        </p:nvGraphicFramePr>
        <p:xfrm>
          <a:off x="1137684" y="1295111"/>
          <a:ext cx="10216115" cy="259228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90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098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0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66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Тип </a:t>
                      </a: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цілочисельних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 даних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Довжина </a:t>
                      </a:r>
                      <a:endParaRPr lang="uk-UA" sz="140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(в байтах)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Діапазон значень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byte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1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−128..127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short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−32768..32767 (−2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..2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15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−1)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int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−2147483648..2147483647 (−2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31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..2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31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−1)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long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−9.2·10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..9.2·10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18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 (−2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63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..2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63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−1)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7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char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2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0..65535 (0..2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16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−1)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73B89A3B-3F75-26E4-C05B-5FAF94FB5AC4}"/>
              </a:ext>
            </a:extLst>
          </p:cNvPr>
          <p:cNvSpPr/>
          <p:nvPr/>
        </p:nvSpPr>
        <p:spPr>
          <a:xfrm>
            <a:off x="1137684" y="4463463"/>
            <a:ext cx="1021611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1600" b="1" i="1" dirty="0">
                <a:latin typeface="Cambria" panose="02040503050406030204" pitchFamily="18" charset="0"/>
              </a:rPr>
              <a:t>Примітка:</a:t>
            </a:r>
            <a:r>
              <a:rPr lang="uk-UA" sz="1600" dirty="0">
                <a:latin typeface="Cambria" panose="02040503050406030204" pitchFamily="18" charset="0"/>
              </a:rPr>
              <a:t> Тип даних </a:t>
            </a:r>
            <a:r>
              <a:rPr lang="uk-UA" sz="1600" dirty="0" err="1">
                <a:latin typeface="Cambria" panose="02040503050406030204" pitchFamily="18" charset="0"/>
              </a:rPr>
              <a:t>char</a:t>
            </a:r>
            <a:r>
              <a:rPr lang="uk-UA" sz="1600" dirty="0">
                <a:latin typeface="Cambria" panose="02040503050406030204" pitchFamily="18" charset="0"/>
              </a:rPr>
              <a:t> використовують для запису символів. Усі решта типів даних – для запису </a:t>
            </a:r>
            <a:r>
              <a:rPr lang="uk-UA" sz="1600" dirty="0" err="1">
                <a:latin typeface="Cambria" panose="02040503050406030204" pitchFamily="18" charset="0"/>
              </a:rPr>
              <a:t>цілочисельних</a:t>
            </a:r>
            <a:r>
              <a:rPr lang="uk-UA" sz="1600" dirty="0">
                <a:latin typeface="Cambria" panose="02040503050406030204" pitchFamily="18" charset="0"/>
              </a:rPr>
              <a:t> значень. </a:t>
            </a:r>
          </a:p>
          <a:p>
            <a:pPr indent="531813" algn="just"/>
            <a:r>
              <a:rPr lang="uk-UA" sz="1600" dirty="0">
                <a:latin typeface="Cambria" panose="02040503050406030204" pitchFamily="18" charset="0"/>
              </a:rPr>
              <a:t>Найбільш вживаним є тип </a:t>
            </a:r>
            <a:r>
              <a:rPr lang="uk-UA" sz="1600" dirty="0" err="1">
                <a:latin typeface="Cambria" panose="02040503050406030204" pitchFamily="18" charset="0"/>
              </a:rPr>
              <a:t>int</a:t>
            </a:r>
            <a:r>
              <a:rPr lang="uk-UA" sz="1600" dirty="0">
                <a:latin typeface="Cambria" panose="02040503050406030204" pitchFamily="18" charset="0"/>
              </a:rPr>
              <a:t> (</a:t>
            </a:r>
            <a:r>
              <a:rPr lang="uk-UA" sz="1600" dirty="0" err="1">
                <a:latin typeface="Cambria" panose="02040503050406030204" pitchFamily="18" charset="0"/>
              </a:rPr>
              <a:t>integer</a:t>
            </a:r>
            <a:r>
              <a:rPr lang="uk-UA" sz="1600" dirty="0">
                <a:latin typeface="Cambria" panose="02040503050406030204" pitchFamily="18" charset="0"/>
              </a:rPr>
              <a:t> – ціле число), адже займає відносно не великий обсяг пам’яті, попри значний діапазон </a:t>
            </a:r>
            <a:r>
              <a:rPr lang="uk-UA" sz="1600" dirty="0" err="1">
                <a:latin typeface="Cambria" panose="02040503050406030204" pitchFamily="18" charset="0"/>
              </a:rPr>
              <a:t>вмістимих</a:t>
            </a:r>
            <a:r>
              <a:rPr lang="uk-UA" sz="1600" dirty="0">
                <a:latin typeface="Cambria" panose="02040503050406030204" pitchFamily="18" charset="0"/>
              </a:rPr>
              <a:t> значень.</a:t>
            </a:r>
          </a:p>
        </p:txBody>
      </p:sp>
    </p:spTree>
    <p:extLst>
      <p:ext uri="{BB962C8B-B14F-4D97-AF65-F5344CB8AC3E}">
        <p14:creationId xmlns:p14="http://schemas.microsoft.com/office/powerpoint/2010/main" val="33706945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BAE889FA-3ED8-2B08-FEA8-9823018A70D4}"/>
              </a:ext>
            </a:extLst>
          </p:cNvPr>
          <p:cNvSpPr/>
          <p:nvPr/>
        </p:nvSpPr>
        <p:spPr>
          <a:xfrm>
            <a:off x="2164937" y="296061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Примітка:</a:t>
            </a:r>
            <a:r>
              <a:rPr lang="uk-UA" sz="2000" dirty="0">
                <a:latin typeface="Cambria" panose="02040503050406030204" pitchFamily="18" charset="0"/>
              </a:rPr>
              <a:t> Найбільш вживаний – </a:t>
            </a:r>
            <a:r>
              <a:rPr lang="uk-UA" sz="2000" dirty="0" err="1">
                <a:latin typeface="Cambria" panose="02040503050406030204" pitchFamily="18" charset="0"/>
              </a:rPr>
              <a:t>double</a:t>
            </a:r>
            <a:r>
              <a:rPr lang="uk-UA" sz="2000" dirty="0">
                <a:latin typeface="Cambria" panose="02040503050406030204" pitchFamily="18" charset="0"/>
              </a:rPr>
              <a:t>.</a:t>
            </a:r>
          </a:p>
        </p:txBody>
      </p:sp>
      <p:graphicFrame>
        <p:nvGraphicFramePr>
          <p:cNvPr id="3" name="Таблица 13">
            <a:extLst>
              <a:ext uri="{FF2B5EF4-FFF2-40B4-BE49-F238E27FC236}">
                <a16:creationId xmlns:a16="http://schemas.microsoft.com/office/drawing/2014/main" id="{75E52567-5D59-587F-265F-02839EDE75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08163"/>
              </p:ext>
            </p:extLst>
          </p:nvPr>
        </p:nvGraphicFramePr>
        <p:xfrm>
          <a:off x="2171564" y="1105947"/>
          <a:ext cx="7704856" cy="165618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9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733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4208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Тип дробових даних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Довжина</a:t>
                      </a:r>
                      <a:endParaRPr lang="uk-UA" sz="140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(в байтах)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Діапазон значень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7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float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4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−3.4·10</a:t>
                      </a:r>
                      <a:r>
                        <a:rPr lang="uk-UA" sz="1600" baseline="30000">
                          <a:effectLst/>
                          <a:latin typeface="Cambria" panose="02040503050406030204" pitchFamily="18" charset="0"/>
                        </a:rPr>
                        <a:t>38</a:t>
                      </a: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..3.4·10</a:t>
                      </a:r>
                      <a:r>
                        <a:rPr lang="uk-UA" sz="1600" baseline="30000">
                          <a:effectLst/>
                          <a:latin typeface="Cambria" panose="02040503050406030204" pitchFamily="18" charset="0"/>
                        </a:rPr>
                        <a:t>38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704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double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effectLst/>
                          <a:latin typeface="Cambria" panose="02040503050406030204" pitchFamily="18" charset="0"/>
                        </a:rPr>
                        <a:t>8</a:t>
                      </a:r>
                      <a:endParaRPr lang="uk-UA" sz="14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−1.8·10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308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..1.8·10</a:t>
                      </a:r>
                      <a:r>
                        <a:rPr lang="uk-UA" sz="1600" baseline="30000" dirty="0">
                          <a:effectLst/>
                          <a:latin typeface="Cambria" panose="02040503050406030204" pitchFamily="18" charset="0"/>
                        </a:rPr>
                        <a:t>308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Прямоугольник 12">
            <a:extLst>
              <a:ext uri="{FF2B5EF4-FFF2-40B4-BE49-F238E27FC236}">
                <a16:creationId xmlns:a16="http://schemas.microsoft.com/office/drawing/2014/main" id="{BFB606B1-5E16-16E8-70C2-D942161E6068}"/>
              </a:ext>
            </a:extLst>
          </p:cNvPr>
          <p:cNvSpPr/>
          <p:nvPr/>
        </p:nvSpPr>
        <p:spPr>
          <a:xfrm>
            <a:off x="2171564" y="5185696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Примітка:</a:t>
            </a:r>
            <a:r>
              <a:rPr lang="uk-UA" sz="2000" dirty="0">
                <a:latin typeface="Cambria" panose="02040503050406030204" pitchFamily="18" charset="0"/>
              </a:rPr>
              <a:t> Логічний тип даних </a:t>
            </a:r>
            <a:r>
              <a:rPr lang="uk-UA" sz="2000" dirty="0" err="1">
                <a:latin typeface="Cambria" panose="02040503050406030204" pitchFamily="18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</a:rPr>
              <a:t> має два значення, істина або хиба. Використовують для виразу результатів логічних операцій.</a:t>
            </a:r>
          </a:p>
        </p:txBody>
      </p:sp>
      <p:graphicFrame>
        <p:nvGraphicFramePr>
          <p:cNvPr id="5" name="Таблица 1">
            <a:extLst>
              <a:ext uri="{FF2B5EF4-FFF2-40B4-BE49-F238E27FC236}">
                <a16:creationId xmlns:a16="http://schemas.microsoft.com/office/drawing/2014/main" id="{89B65A60-8A61-BA39-3C60-21F89B3ACC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4639550"/>
              </p:ext>
            </p:extLst>
          </p:nvPr>
        </p:nvGraphicFramePr>
        <p:xfrm>
          <a:off x="2171564" y="3899057"/>
          <a:ext cx="7704856" cy="1224136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2191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50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63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52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Логічний тип даних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Довжина 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(в байтах)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Діапазон значень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890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boolean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не визначено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r>
                        <a:rPr lang="uk-UA" sz="1600" dirty="0">
                          <a:effectLst/>
                          <a:latin typeface="Cambria" panose="02040503050406030204" pitchFamily="18" charset="0"/>
                        </a:rPr>
                        <a:t>, </a:t>
                      </a:r>
                      <a:r>
                        <a:rPr lang="uk-UA" sz="1600" dirty="0" err="1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4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7215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pic>
        <p:nvPicPr>
          <p:cNvPr id="2" name="table">
            <a:extLst>
              <a:ext uri="{FF2B5EF4-FFF2-40B4-BE49-F238E27FC236}">
                <a16:creationId xmlns:a16="http://schemas.microsoft.com/office/drawing/2014/main" id="{07AA928A-6D90-527A-7B04-93FB126F08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47278" y="1694641"/>
            <a:ext cx="7135544" cy="4435331"/>
          </a:xfrm>
          <a:prstGeom prst="rect">
            <a:avLst/>
          </a:prstGeom>
        </p:spPr>
      </p:pic>
      <p:sp>
        <p:nvSpPr>
          <p:cNvPr id="3" name="Google Shape;116;p2">
            <a:extLst>
              <a:ext uri="{FF2B5EF4-FFF2-40B4-BE49-F238E27FC236}">
                <a16:creationId xmlns:a16="http://schemas.microsoft.com/office/drawing/2014/main" id="{4C5E73A1-8A49-7E06-6A74-D74CBF253FB9}"/>
              </a:ext>
            </a:extLst>
          </p:cNvPr>
          <p:cNvSpPr txBox="1"/>
          <p:nvPr/>
        </p:nvSpPr>
        <p:spPr>
          <a:xfrm>
            <a:off x="233543" y="893657"/>
            <a:ext cx="10100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2400" b="1" i="1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Значення за замовчуванням:</a:t>
            </a:r>
            <a:endParaRPr lang="en-UA" sz="2400" b="1" i="1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036018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55726E22-DA95-CCAC-DE8A-4C9C6E2131BA}"/>
              </a:ext>
            </a:extLst>
          </p:cNvPr>
          <p:cNvSpPr/>
          <p:nvPr/>
        </p:nvSpPr>
        <p:spPr>
          <a:xfrm>
            <a:off x="892114" y="1124744"/>
            <a:ext cx="107603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Оголошення змінної</a:t>
            </a:r>
            <a:r>
              <a:rPr lang="uk-UA" sz="2000" dirty="0">
                <a:latin typeface="Cambria" panose="02040503050406030204" pitchFamily="18" charset="0"/>
              </a:rPr>
              <a:t> розпочинають із обов'язкового зазначення типу даних, після чого вказують її назву.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B4A45FB-67E7-ACF6-8163-051673FFA0A4}"/>
              </a:ext>
            </a:extLst>
          </p:cNvPr>
          <p:cNvSpPr/>
          <p:nvPr/>
        </p:nvSpPr>
        <p:spPr>
          <a:xfrm>
            <a:off x="1466553" y="1896373"/>
            <a:ext cx="648397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volume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double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degree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kukuruku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2EDCA20-82A8-2686-B55D-DAEAF6F8FA1D}"/>
              </a:ext>
            </a:extLst>
          </p:cNvPr>
          <p:cNvSpPr/>
          <p:nvPr/>
        </p:nvSpPr>
        <p:spPr>
          <a:xfrm>
            <a:off x="323717" y="3245365"/>
            <a:ext cx="114152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dirty="0">
                <a:latin typeface="Cambria" panose="02040503050406030204" pitchFamily="18" charset="0"/>
              </a:rPr>
              <a:t>Важливо!</a:t>
            </a:r>
            <a:r>
              <a:rPr lang="uk-UA" sz="2000" dirty="0">
                <a:latin typeface="Cambria" panose="02040503050406030204" pitchFamily="18" charset="0"/>
              </a:rPr>
              <a:t> Назва змінної повинна починатись з літери.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Java розуміє кирилицю.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В Java враховується регістр символів («K» та «k» – різні змінні).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Заборонено використовувати в якості назв зарезервовані слова (</a:t>
            </a:r>
            <a:r>
              <a:rPr lang="uk-UA" sz="2000" i="1" dirty="0" err="1">
                <a:latin typeface="Cambria" panose="02040503050406030204" pitchFamily="18" charset="0"/>
              </a:rPr>
              <a:t>boolean</a:t>
            </a:r>
            <a:r>
              <a:rPr lang="uk-UA" sz="2000" i="1" dirty="0">
                <a:latin typeface="Cambria" panose="02040503050406030204" pitchFamily="18" charset="0"/>
              </a:rPr>
              <a:t>, </a:t>
            </a:r>
            <a:r>
              <a:rPr lang="uk-UA" sz="2000" i="1" dirty="0" err="1">
                <a:latin typeface="Cambria" panose="02040503050406030204" pitchFamily="18" charset="0"/>
              </a:rPr>
              <a:t>true</a:t>
            </a:r>
            <a:r>
              <a:rPr lang="uk-UA" sz="2000" i="1" dirty="0">
                <a:latin typeface="Cambria" panose="02040503050406030204" pitchFamily="18" charset="0"/>
              </a:rPr>
              <a:t>, </a:t>
            </a:r>
            <a:r>
              <a:rPr lang="uk-UA" sz="2000" i="1" dirty="0" err="1">
                <a:latin typeface="Cambria" panose="02040503050406030204" pitchFamily="18" charset="0"/>
              </a:rPr>
              <a:t>class</a:t>
            </a:r>
            <a:r>
              <a:rPr lang="uk-UA" sz="2000" i="1" dirty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тощо). </a:t>
            </a:r>
          </a:p>
        </p:txBody>
      </p:sp>
      <p:sp>
        <p:nvSpPr>
          <p:cNvPr id="5" name="Прямоугольник 12">
            <a:extLst>
              <a:ext uri="{FF2B5EF4-FFF2-40B4-BE49-F238E27FC236}">
                <a16:creationId xmlns:a16="http://schemas.microsoft.com/office/drawing/2014/main" id="{BBBC4F11-6B2C-0938-0733-9E8B254726AB}"/>
              </a:ext>
            </a:extLst>
          </p:cNvPr>
          <p:cNvSpPr/>
          <p:nvPr/>
        </p:nvSpPr>
        <p:spPr>
          <a:xfrm>
            <a:off x="892114" y="4946146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i="1" dirty="0">
                <a:latin typeface="Cambria" panose="02040503050406030204" pitchFamily="18" charset="0"/>
              </a:rPr>
              <a:t>В одному рядку можна оголошувати декілька змінних: </a:t>
            </a:r>
          </a:p>
        </p:txBody>
      </p:sp>
      <p:sp>
        <p:nvSpPr>
          <p:cNvPr id="6" name="Прямоугольник 2">
            <a:extLst>
              <a:ext uri="{FF2B5EF4-FFF2-40B4-BE49-F238E27FC236}">
                <a16:creationId xmlns:a16="http://schemas.microsoft.com/office/drawing/2014/main" id="{BBBFB29A-6DA6-E6C6-FF6D-C45350BC26B2}"/>
              </a:ext>
            </a:extLst>
          </p:cNvPr>
          <p:cNvSpPr/>
          <p:nvPr/>
        </p:nvSpPr>
        <p:spPr>
          <a:xfrm>
            <a:off x="1466553" y="5442583"/>
            <a:ext cx="64839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k, i</a:t>
            </a:r>
            <a:r>
              <a:rPr lang="en-US" sz="2000" dirty="0">
                <a:latin typeface="Cambria" panose="02040503050406030204" pitchFamily="18" charset="0"/>
                <a:cs typeface="Consolas" pitchFamily="49" charset="0"/>
              </a:rPr>
              <a:t>, j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;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386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122238" y="5814176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2" name="Прямоугольник 12">
            <a:extLst>
              <a:ext uri="{FF2B5EF4-FFF2-40B4-BE49-F238E27FC236}">
                <a16:creationId xmlns:a16="http://schemas.microsoft.com/office/drawing/2014/main" id="{8002ABF7-E252-256E-F628-EBAD4EEB8CF4}"/>
              </a:ext>
            </a:extLst>
          </p:cNvPr>
          <p:cNvSpPr/>
          <p:nvPr/>
        </p:nvSpPr>
        <p:spPr>
          <a:xfrm>
            <a:off x="408671" y="979316"/>
            <a:ext cx="11515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Ініціалізація змінної </a:t>
            </a:r>
            <a:r>
              <a:rPr lang="uk-UA" sz="2000" dirty="0">
                <a:latin typeface="Cambria" panose="02040503050406030204" pitchFamily="18" charset="0"/>
              </a:rPr>
              <a:t>– це присвоєння їй певного значення. Існує два способи ініціалізації. 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BE945A2-086D-23EC-EB1C-5ADC35BCEB3E}"/>
              </a:ext>
            </a:extLst>
          </p:cNvPr>
          <p:cNvSpPr/>
          <p:nvPr/>
        </p:nvSpPr>
        <p:spPr>
          <a:xfrm>
            <a:off x="342291" y="2004577"/>
            <a:ext cx="6320638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volume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double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degree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kukuruku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///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volume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15;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degree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36.6;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'a'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kukuruku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4A10C7F5-09B9-B25A-2909-96EADB8C434D}"/>
              </a:ext>
            </a:extLst>
          </p:cNvPr>
          <p:cNvSpPr/>
          <p:nvPr/>
        </p:nvSpPr>
        <p:spPr>
          <a:xfrm>
            <a:off x="326938" y="1595251"/>
            <a:ext cx="6679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i="1" dirty="0">
                <a:latin typeface="Cambria" panose="02040503050406030204" pitchFamily="18" charset="0"/>
              </a:rPr>
              <a:t>Ініціалізація змінної після її оголошення:</a:t>
            </a:r>
          </a:p>
        </p:txBody>
      </p:sp>
      <p:sp>
        <p:nvSpPr>
          <p:cNvPr id="5" name="Прямоугольник 2">
            <a:extLst>
              <a:ext uri="{FF2B5EF4-FFF2-40B4-BE49-F238E27FC236}">
                <a16:creationId xmlns:a16="http://schemas.microsoft.com/office/drawing/2014/main" id="{2A6BFCC7-E671-A9CA-D0DE-3DF65252A5EF}"/>
              </a:ext>
            </a:extLst>
          </p:cNvPr>
          <p:cNvSpPr/>
          <p:nvPr/>
        </p:nvSpPr>
        <p:spPr>
          <a:xfrm>
            <a:off x="5729975" y="2015363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volume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15;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double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degree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36.6;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oneChar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'a'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kukuruku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</p:txBody>
      </p:sp>
      <p:sp>
        <p:nvSpPr>
          <p:cNvPr id="6" name="Прямоугольник 1">
            <a:extLst>
              <a:ext uri="{FF2B5EF4-FFF2-40B4-BE49-F238E27FC236}">
                <a16:creationId xmlns:a16="http://schemas.microsoft.com/office/drawing/2014/main" id="{AA317CDA-34A5-4A51-B303-DD44ED53456F}"/>
              </a:ext>
            </a:extLst>
          </p:cNvPr>
          <p:cNvSpPr/>
          <p:nvPr/>
        </p:nvSpPr>
        <p:spPr>
          <a:xfrm>
            <a:off x="5614693" y="1602806"/>
            <a:ext cx="64620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i="1" dirty="0">
                <a:latin typeface="Cambria" panose="02040503050406030204" pitchFamily="18" charset="0"/>
              </a:rPr>
              <a:t>Ініціалізація під час оголошення (найбільш вживаний):</a:t>
            </a:r>
          </a:p>
        </p:txBody>
      </p:sp>
      <p:sp>
        <p:nvSpPr>
          <p:cNvPr id="7" name="Прямоугольник 5">
            <a:extLst>
              <a:ext uri="{FF2B5EF4-FFF2-40B4-BE49-F238E27FC236}">
                <a16:creationId xmlns:a16="http://schemas.microsoft.com/office/drawing/2014/main" id="{69C15229-DB20-240B-3F4E-BE324F802B8E}"/>
              </a:ext>
            </a:extLst>
          </p:cNvPr>
          <p:cNvSpPr/>
          <p:nvPr/>
        </p:nvSpPr>
        <p:spPr>
          <a:xfrm>
            <a:off x="5767143" y="3664756"/>
            <a:ext cx="61571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/>
            <a:r>
              <a:rPr lang="uk-UA" sz="1800" b="1" i="1" dirty="0">
                <a:latin typeface="Cambria" panose="02040503050406030204" pitchFamily="18" charset="0"/>
              </a:rPr>
              <a:t>Цікаво!</a:t>
            </a:r>
            <a:r>
              <a:rPr lang="uk-UA" sz="1800" i="1" dirty="0">
                <a:latin typeface="Cambria" panose="02040503050406030204" pitchFamily="18" charset="0"/>
              </a:rPr>
              <a:t> Змінну можна </a:t>
            </a:r>
            <a:r>
              <a:rPr lang="uk-UA" sz="1800" i="1" dirty="0" err="1">
                <a:latin typeface="Cambria" panose="02040503050406030204" pitchFamily="18" charset="0"/>
              </a:rPr>
              <a:t>ініціалізувати</a:t>
            </a:r>
            <a:r>
              <a:rPr lang="uk-UA" sz="1800" i="1" dirty="0">
                <a:latin typeface="Cambria" panose="02040503050406030204" pitchFamily="18" charset="0"/>
              </a:rPr>
              <a:t> не тільки фіксованим значенням, а, до прикладу, арифметичним виразом:</a:t>
            </a:r>
          </a:p>
        </p:txBody>
      </p:sp>
      <p:sp>
        <p:nvSpPr>
          <p:cNvPr id="8" name="Прямоугольник 3">
            <a:extLst>
              <a:ext uri="{FF2B5EF4-FFF2-40B4-BE49-F238E27FC236}">
                <a16:creationId xmlns:a16="http://schemas.microsoft.com/office/drawing/2014/main" id="{B05BF654-C6BC-3DC7-6AAA-B8D52140691C}"/>
              </a:ext>
            </a:extLst>
          </p:cNvPr>
          <p:cNvSpPr/>
          <p:nvPr/>
        </p:nvSpPr>
        <p:spPr>
          <a:xfrm>
            <a:off x="5780506" y="4729810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k, i;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i = 5;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k = 5;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j =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k+i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(j);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2D8EF2E-55F6-4CD1-2E5B-A6994C6535E4}"/>
              </a:ext>
            </a:extLst>
          </p:cNvPr>
          <p:cNvCxnSpPr/>
          <p:nvPr/>
        </p:nvCxnSpPr>
        <p:spPr>
          <a:xfrm>
            <a:off x="5283743" y="1531525"/>
            <a:ext cx="0" cy="46756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116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3AE3726F-2619-949F-3CCE-0F4DC1640AFE}"/>
              </a:ext>
            </a:extLst>
          </p:cNvPr>
          <p:cNvSpPr/>
          <p:nvPr/>
        </p:nvSpPr>
        <p:spPr>
          <a:xfrm>
            <a:off x="971600" y="1194182"/>
            <a:ext cx="106190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Приведення типів</a:t>
            </a:r>
            <a:r>
              <a:rPr lang="uk-UA" sz="2000" dirty="0">
                <a:latin typeface="Cambria" panose="02040503050406030204" pitchFamily="18" charset="0"/>
              </a:rPr>
              <a:t> – в програмуванні це зміна типу сутності одного типу даних на інший, що може відбуватися </a:t>
            </a:r>
            <a:r>
              <a:rPr lang="uk-UA" sz="2000" i="1" u="sng" dirty="0">
                <a:latin typeface="Cambria" panose="02040503050406030204" pitchFamily="18" charset="0"/>
              </a:rPr>
              <a:t>явно</a:t>
            </a:r>
            <a:r>
              <a:rPr lang="uk-UA" sz="2000" i="1" dirty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або </a:t>
            </a:r>
            <a:r>
              <a:rPr lang="uk-UA" sz="2000" i="1" u="sng" dirty="0">
                <a:latin typeface="Cambria" panose="02040503050406030204" pitchFamily="18" charset="0"/>
              </a:rPr>
              <a:t>неявно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</p:txBody>
      </p:sp>
      <p:sp>
        <p:nvSpPr>
          <p:cNvPr id="3" name="Прямоугольник 7">
            <a:extLst>
              <a:ext uri="{FF2B5EF4-FFF2-40B4-BE49-F238E27FC236}">
                <a16:creationId xmlns:a16="http://schemas.microsoft.com/office/drawing/2014/main" id="{F00D949E-5693-F63C-15FE-53374E2878EC}"/>
              </a:ext>
            </a:extLst>
          </p:cNvPr>
          <p:cNvSpPr/>
          <p:nvPr/>
        </p:nvSpPr>
        <p:spPr>
          <a:xfrm>
            <a:off x="936451" y="2096154"/>
            <a:ext cx="10619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Приклад: </a:t>
            </a:r>
            <a:r>
              <a:rPr lang="uk-UA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в процесі розробки програми виникає необхідність визначити дробову частину з певної арифметичної операції. Проте ділення відбувається цілого числа на ціле. В такому разі, результатом роботи програми буде виключно </a:t>
            </a:r>
            <a:r>
              <a:rPr lang="uk-UA" sz="16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цілочисельне</a:t>
            </a:r>
            <a:r>
              <a:rPr lang="uk-UA" sz="16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</a:rPr>
              <a:t> значення, окрім випадку приведення типів …</a:t>
            </a:r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387C4D90-8DF1-CB21-FBF0-85BB57673ACF}"/>
              </a:ext>
            </a:extLst>
          </p:cNvPr>
          <p:cNvSpPr/>
          <p:nvPr/>
        </p:nvSpPr>
        <p:spPr>
          <a:xfrm>
            <a:off x="936451" y="3032826"/>
            <a:ext cx="1058218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Реальний приклад:</a:t>
            </a:r>
          </a:p>
          <a:p>
            <a:pPr indent="531813" algn="just"/>
            <a:endParaRPr lang="uk-UA" sz="2000" b="1" i="1" dirty="0">
              <a:latin typeface="Cambria" panose="02040503050406030204" pitchFamily="18" charset="0"/>
            </a:endParaRP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В процесі розробки виникає необхідність збільшити можливий діапазон запису значень і привести тип даних «</a:t>
            </a:r>
            <a:r>
              <a:rPr lang="uk-UA" sz="2000" dirty="0" err="1">
                <a:latin typeface="Cambria" panose="02040503050406030204" pitchFamily="18" charset="0"/>
              </a:rPr>
              <a:t>short</a:t>
            </a:r>
            <a:r>
              <a:rPr lang="uk-UA" sz="2000" dirty="0">
                <a:latin typeface="Cambria" panose="02040503050406030204" pitchFamily="18" charset="0"/>
              </a:rPr>
              <a:t>» в «</a:t>
            </a:r>
            <a:r>
              <a:rPr lang="uk-UA" sz="2000" dirty="0" err="1">
                <a:latin typeface="Cambria" panose="02040503050406030204" pitchFamily="18" charset="0"/>
              </a:rPr>
              <a:t>int</a:t>
            </a:r>
            <a:r>
              <a:rPr lang="uk-UA" sz="2000" dirty="0">
                <a:latin typeface="Cambria" panose="02040503050406030204" pitchFamily="18" charset="0"/>
              </a:rPr>
              <a:t>»:</a:t>
            </a: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AD697072-9C88-43E0-C1AB-5275E91BAD97}"/>
              </a:ext>
            </a:extLst>
          </p:cNvPr>
          <p:cNvSpPr/>
          <p:nvPr/>
        </p:nvSpPr>
        <p:spPr>
          <a:xfrm>
            <a:off x="1483584" y="4534926"/>
            <a:ext cx="722793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short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b = 5;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a = b; // неявне приведення</a:t>
            </a:r>
          </a:p>
        </p:txBody>
      </p:sp>
    </p:spTree>
    <p:extLst>
      <p:ext uri="{BB962C8B-B14F-4D97-AF65-F5344CB8AC3E}">
        <p14:creationId xmlns:p14="http://schemas.microsoft.com/office/powerpoint/2010/main" val="3567028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4A87D19A-2D1A-5CE2-FC47-61C55273E031}"/>
              </a:ext>
            </a:extLst>
          </p:cNvPr>
          <p:cNvSpPr/>
          <p:nvPr/>
        </p:nvSpPr>
        <p:spPr>
          <a:xfrm>
            <a:off x="971600" y="1196752"/>
            <a:ext cx="71287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Реальний приклад:</a:t>
            </a:r>
          </a:p>
          <a:p>
            <a:pPr indent="531813" algn="just"/>
            <a:endParaRPr lang="uk-UA" sz="2000" b="1" i="1" dirty="0">
              <a:latin typeface="Cambria" panose="02040503050406030204" pitchFamily="18" charset="0"/>
            </a:endParaRPr>
          </a:p>
          <a:p>
            <a:pPr indent="531813" algn="just"/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Навпаки, тип даних «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» в «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short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»: 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6D692CF3-328F-38FF-0047-A7EE52D69F71}"/>
              </a:ext>
            </a:extLst>
          </p:cNvPr>
          <p:cNvSpPr/>
          <p:nvPr/>
        </p:nvSpPr>
        <p:spPr>
          <a:xfrm>
            <a:off x="1584176" y="2405787"/>
            <a:ext cx="622818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short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b = 5;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b = a; // помилка компіляції (неявне приведення)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short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b = 5;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b = (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short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) a; // явне приведення</a:t>
            </a: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493AABFD-32AD-5AF7-7B1E-F8241F21B81F}"/>
              </a:ext>
            </a:extLst>
          </p:cNvPr>
          <p:cNvSpPr/>
          <p:nvPr/>
        </p:nvSpPr>
        <p:spPr>
          <a:xfrm>
            <a:off x="6871334" y="3429000"/>
            <a:ext cx="5040579" cy="2260822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/>
              <a:t>Явне приведення типів можна процитувати: «Я знаю, що це не той тип даних, але я впевнений у працездатності коду».</a:t>
            </a:r>
          </a:p>
        </p:txBody>
      </p:sp>
    </p:spTree>
    <p:extLst>
      <p:ext uri="{BB962C8B-B14F-4D97-AF65-F5344CB8AC3E}">
        <p14:creationId xmlns:p14="http://schemas.microsoft.com/office/powerpoint/2010/main" val="3033308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17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E1F35734-613D-7C37-E83F-241F1061BEE6}"/>
              </a:ext>
            </a:extLst>
          </p:cNvPr>
          <p:cNvSpPr/>
          <p:nvPr/>
        </p:nvSpPr>
        <p:spPr>
          <a:xfrm>
            <a:off x="835907" y="1847857"/>
            <a:ext cx="1092795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 algn="just"/>
            <a:r>
              <a:rPr lang="uk-UA" sz="2000" i="1" dirty="0">
                <a:latin typeface="Cambria" panose="02040503050406030204" pitchFamily="18" charset="0"/>
              </a:rPr>
              <a:t>Неявне приведення компілятор відслідковує та вказує на будь-який не логічний крок 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3DFCB3F9-35EE-2BC4-BF54-D92D05B24AB3}"/>
              </a:ext>
            </a:extLst>
          </p:cNvPr>
          <p:cNvSpPr/>
          <p:nvPr/>
        </p:nvSpPr>
        <p:spPr>
          <a:xfrm>
            <a:off x="936451" y="2719149"/>
            <a:ext cx="10485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іnt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1611;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double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b = 71.92;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a = b; // помилка компіляції (неявне приведення)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((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double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a); 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// результат компіляції 1611.0 (явне приведення)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((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b); 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// результат компіляції 71 (явне приведення)</a:t>
            </a:r>
          </a:p>
        </p:txBody>
      </p:sp>
    </p:spTree>
    <p:extLst>
      <p:ext uri="{BB962C8B-B14F-4D97-AF65-F5344CB8AC3E}">
        <p14:creationId xmlns:p14="http://schemas.microsoft.com/office/powerpoint/2010/main" val="4130387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18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7704AF52-77AD-E65A-4E7E-99A77C95E280}"/>
              </a:ext>
            </a:extLst>
          </p:cNvPr>
          <p:cNvSpPr/>
          <p:nvPr/>
        </p:nvSpPr>
        <p:spPr>
          <a:xfrm>
            <a:off x="971600" y="1601505"/>
            <a:ext cx="10382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uk-UA" sz="2400" dirty="0">
                <a:latin typeface="Cambria" panose="02040503050406030204" pitchFamily="18" charset="0"/>
              </a:rPr>
              <a:t>Стрічки в програмуванні вважаються об’єктними типами даних, адже є об’єктами (екземплярами) класу </a:t>
            </a:r>
            <a:r>
              <a:rPr lang="uk-UA" sz="2400" dirty="0" err="1">
                <a:latin typeface="Cambria" panose="02040503050406030204" pitchFamily="18" charset="0"/>
              </a:rPr>
              <a:t>String</a:t>
            </a:r>
            <a:r>
              <a:rPr lang="uk-UA" sz="2400" dirty="0">
                <a:latin typeface="Cambria" panose="02040503050406030204" pitchFamily="18" charset="0"/>
              </a:rPr>
              <a:t>. Важливо, що стрічкові літерали записують в подвійних лапках:</a:t>
            </a:r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33EE8465-8499-6978-8805-AAB4EBE92EE0}"/>
              </a:ext>
            </a:extLst>
          </p:cNvPr>
          <p:cNvSpPr/>
          <p:nvPr/>
        </p:nvSpPr>
        <p:spPr>
          <a:xfrm>
            <a:off x="1619672" y="3347700"/>
            <a:ext cx="43924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</a:rPr>
              <a:t>oneString</a:t>
            </a:r>
            <a:r>
              <a:rPr lang="uk-UA" sz="2000" dirty="0">
                <a:latin typeface="Cambria" panose="02040503050406030204" pitchFamily="18" charset="0"/>
              </a:rPr>
              <a:t> = "Перша стрічка";</a:t>
            </a:r>
          </a:p>
        </p:txBody>
      </p:sp>
    </p:spTree>
    <p:extLst>
      <p:ext uri="{BB962C8B-B14F-4D97-AF65-F5344CB8AC3E}">
        <p14:creationId xmlns:p14="http://schemas.microsoft.com/office/powerpoint/2010/main" val="1065505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341009" y="3057908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uk-UA" sz="40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uk-UA" sz="40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5283" y="-488646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929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3971264" y="-25998"/>
            <a:ext cx="39267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0" u="none" strike="noStrike" cap="none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agenda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1473499" y="1406968"/>
            <a:ext cx="10100400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lang="en-US" sz="3200" dirty="0">
              <a:solidFill>
                <a:schemeClr val="tx1"/>
              </a:solidFill>
              <a:effectLst/>
              <a:latin typeface="Cambria" panose="02040503050406030204" pitchFamily="18" charset="0"/>
              <a:ea typeface="Montserrat" pitchFamily="2" charset="77"/>
              <a:cs typeface="Montserrat" pitchFamily="2" charset="77"/>
            </a:endParaRP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b="0" i="0" u="none" strike="noStrike" cap="none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b="0" i="0" u="none" strike="noStrike" cap="none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 (умовні оператори)</a:t>
            </a:r>
          </a:p>
          <a:p>
            <a:pPr marL="342900" marR="0" lvl="0" indent="-3429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Noto Sans Symbols"/>
              <a:buChar char="❑"/>
            </a:pPr>
            <a:r>
              <a:rPr lang="uk-UA" sz="3200" dirty="0">
                <a:solidFill>
                  <a:schemeClr val="tx1"/>
                </a:solidFill>
                <a:latin typeface="Cambria"/>
                <a:ea typeface="Cambria"/>
                <a:cs typeface="Cambria"/>
                <a:sym typeface="Cambria"/>
              </a:rPr>
              <a:t>Циклічні оператори</a:t>
            </a:r>
            <a:endParaRPr lang="en-UA" sz="3200" b="0" i="0" u="none" strike="noStrike" cap="none" dirty="0">
              <a:solidFill>
                <a:schemeClr val="tx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17" name="Google Shape;117;p2"/>
          <p:cNvGrpSpPr/>
          <p:nvPr/>
        </p:nvGrpSpPr>
        <p:grpSpPr>
          <a:xfrm>
            <a:off x="1509275" y="5183567"/>
            <a:ext cx="9324000" cy="739290"/>
            <a:chOff x="1766267" y="4154190"/>
            <a:chExt cx="9324000" cy="739290"/>
          </a:xfrm>
        </p:grpSpPr>
        <p:cxnSp>
          <p:nvCxnSpPr>
            <p:cNvPr id="118" name="Google Shape;118;p2"/>
            <p:cNvCxnSpPr/>
            <p:nvPr/>
          </p:nvCxnSpPr>
          <p:spPr>
            <a:xfrm>
              <a:off x="4625743" y="4893480"/>
              <a:ext cx="360504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9" name="Google Shape;119;p2"/>
            <p:cNvCxnSpPr/>
            <p:nvPr/>
          </p:nvCxnSpPr>
          <p:spPr>
            <a:xfrm>
              <a:off x="3125296" y="4523835"/>
              <a:ext cx="6605942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20" name="Google Shape;120;p2"/>
            <p:cNvCxnSpPr/>
            <p:nvPr/>
          </p:nvCxnSpPr>
          <p:spPr>
            <a:xfrm>
              <a:off x="1766267" y="4154190"/>
              <a:ext cx="9324000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grpSp>
        <p:nvGrpSpPr>
          <p:cNvPr id="121" name="Google Shape;121;p2"/>
          <p:cNvGrpSpPr/>
          <p:nvPr/>
        </p:nvGrpSpPr>
        <p:grpSpPr>
          <a:xfrm>
            <a:off x="-263525" y="5815323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F64E21B-0B9D-B4F4-4688-9202B37EC3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20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144DA82C-55EE-7476-805D-E68EADD61BAB}"/>
              </a:ext>
            </a:extLst>
          </p:cNvPr>
          <p:cNvSpPr/>
          <p:nvPr/>
        </p:nvSpPr>
        <p:spPr>
          <a:xfrm>
            <a:off x="899591" y="1582341"/>
            <a:ext cx="1060454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Оператор</a:t>
            </a:r>
            <a:r>
              <a:rPr lang="uk-UA" sz="2000" dirty="0">
                <a:latin typeface="Cambria" panose="02040503050406030204" pitchFamily="18" charset="0"/>
              </a:rPr>
              <a:t> – це спеціальний символ, який повідомляє транслятору про необхідність виконання операції з визначеними змінними (</a:t>
            </a:r>
            <a:r>
              <a:rPr lang="uk-UA" sz="2000" b="1" dirty="0" err="1">
                <a:latin typeface="Cambria" panose="02040503050406030204" pitchFamily="18" charset="0"/>
              </a:rPr>
              <a:t>операндами</a:t>
            </a:r>
            <a:r>
              <a:rPr lang="uk-UA" sz="2000" dirty="0">
                <a:latin typeface="Cambria" panose="02040503050406030204" pitchFamily="18" charset="0"/>
              </a:rPr>
              <a:t>).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Крім арифметичних дій, оператори в мовах програмування можуть виконувати логічні операції, операції з рядками, операції порівняння двох значень тощо.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Оператори є базовими діями мови програмування та позначаються спеціальними символами.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7E91EA5-5742-4DD3-1B00-E7EB6194625F}"/>
              </a:ext>
            </a:extLst>
          </p:cNvPr>
          <p:cNvSpPr/>
          <p:nvPr/>
        </p:nvSpPr>
        <p:spPr>
          <a:xfrm>
            <a:off x="899591" y="3913763"/>
            <a:ext cx="1060454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Оператори, що вимагають одного </a:t>
            </a:r>
            <a:r>
              <a:rPr lang="uk-UA" sz="2000" dirty="0" err="1">
                <a:latin typeface="Cambria" panose="02040503050406030204" pitchFamily="18" charset="0"/>
              </a:rPr>
              <a:t>операнда</a:t>
            </a:r>
            <a:r>
              <a:rPr lang="uk-UA" sz="2000" dirty="0">
                <a:latin typeface="Cambria" panose="02040503050406030204" pitchFamily="18" charset="0"/>
              </a:rPr>
              <a:t> – </a:t>
            </a:r>
            <a:r>
              <a:rPr lang="uk-UA" sz="2000" b="1" i="1" dirty="0" err="1">
                <a:latin typeface="Cambria" panose="02040503050406030204" pitchFamily="18" charset="0"/>
              </a:rPr>
              <a:t>унарні</a:t>
            </a:r>
            <a:r>
              <a:rPr lang="uk-UA" sz="2000" dirty="0">
                <a:latin typeface="Cambria" panose="02040503050406030204" pitchFamily="18" charset="0"/>
              </a:rPr>
              <a:t>.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 Якщо оператор застосований для двох </a:t>
            </a:r>
            <a:r>
              <a:rPr lang="uk-UA" sz="2000" dirty="0" err="1">
                <a:latin typeface="Cambria" panose="02040503050406030204" pitchFamily="18" charset="0"/>
              </a:rPr>
              <a:t>операнд</a:t>
            </a:r>
            <a:r>
              <a:rPr lang="uk-UA" sz="2000" dirty="0">
                <a:latin typeface="Cambria" panose="02040503050406030204" pitchFamily="18" charset="0"/>
              </a:rPr>
              <a:t> (додавання, ділення тощо) – </a:t>
            </a:r>
            <a:r>
              <a:rPr lang="uk-UA" sz="2000" b="1" i="1" dirty="0" err="1">
                <a:latin typeface="Cambria" panose="02040503050406030204" pitchFamily="18" charset="0"/>
              </a:rPr>
              <a:t>інфіксний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Якщо знак оператора ставиться перед </a:t>
            </a:r>
            <a:r>
              <a:rPr lang="uk-UA" sz="2000" dirty="0" err="1">
                <a:latin typeface="Cambria" panose="02040503050406030204" pitchFamily="18" charset="0"/>
              </a:rPr>
              <a:t>операндами</a:t>
            </a:r>
            <a:r>
              <a:rPr lang="uk-UA" sz="2000" dirty="0">
                <a:latin typeface="Cambria" panose="02040503050406030204" pitchFamily="18" charset="0"/>
              </a:rPr>
              <a:t> – </a:t>
            </a:r>
            <a:r>
              <a:rPr lang="uk-UA" sz="2000" b="1" i="1" dirty="0" err="1">
                <a:latin typeface="Cambria" panose="02040503050406030204" pitchFamily="18" charset="0"/>
              </a:rPr>
              <a:t>префіксний</a:t>
            </a:r>
            <a:r>
              <a:rPr lang="uk-UA" sz="2000" dirty="0">
                <a:latin typeface="Cambria" panose="02040503050406030204" pitchFamily="18" charset="0"/>
              </a:rPr>
              <a:t>.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Якщо знак після оператора –  </a:t>
            </a:r>
            <a:r>
              <a:rPr lang="uk-UA" sz="2000" b="1" i="1" dirty="0" err="1">
                <a:latin typeface="Cambria" panose="02040503050406030204" pitchFamily="18" charset="0"/>
              </a:rPr>
              <a:t>постфіксни</a:t>
            </a:r>
            <a:r>
              <a:rPr lang="uk-UA" sz="2000" i="1" dirty="0" err="1">
                <a:latin typeface="Cambria" panose="02040503050406030204" pitchFamily="18" charset="0"/>
              </a:rPr>
              <a:t>й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68244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21</a:t>
            </a:fld>
            <a:endParaRPr lang="en-US"/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3E3A904A-389B-28EA-82EA-770F6FE9ACE2}"/>
              </a:ext>
            </a:extLst>
          </p:cNvPr>
          <p:cNvSpPr/>
          <p:nvPr/>
        </p:nvSpPr>
        <p:spPr>
          <a:xfrm>
            <a:off x="2380468" y="2139433"/>
            <a:ext cx="82484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800" dirty="0">
                <a:latin typeface="Cambria" panose="02040503050406030204" pitchFamily="18" charset="0"/>
                <a:cs typeface="Consolas" pitchFamily="49" charset="0"/>
              </a:rPr>
              <a:t>Оператори можна поділити на 4 групи: </a:t>
            </a:r>
          </a:p>
          <a:p>
            <a:pPr marL="806450" indent="-342900" algn="just">
              <a:buFont typeface="Arial" pitchFamily="34" charset="0"/>
              <a:buChar char="•"/>
            </a:pPr>
            <a:r>
              <a:rPr lang="uk-UA" sz="2800" i="1" dirty="0">
                <a:latin typeface="Cambria" panose="02040503050406030204" pitchFamily="18" charset="0"/>
                <a:cs typeface="Consolas" pitchFamily="49" charset="0"/>
              </a:rPr>
              <a:t>арифметичні;</a:t>
            </a:r>
          </a:p>
          <a:p>
            <a:pPr marL="806450" indent="-342900" algn="just">
              <a:buFont typeface="Arial" pitchFamily="34" charset="0"/>
              <a:buChar char="•"/>
            </a:pPr>
            <a:r>
              <a:rPr lang="uk-UA" sz="2800" i="1" dirty="0">
                <a:latin typeface="Cambria" panose="02040503050406030204" pitchFamily="18" charset="0"/>
                <a:cs typeface="Consolas" pitchFamily="49" charset="0"/>
              </a:rPr>
              <a:t>розрядні (бітові);</a:t>
            </a:r>
          </a:p>
          <a:p>
            <a:pPr marL="806450" indent="-342900" algn="just">
              <a:buFont typeface="Arial" pitchFamily="34" charset="0"/>
              <a:buChar char="•"/>
            </a:pPr>
            <a:r>
              <a:rPr lang="uk-UA" sz="2800" i="1" dirty="0">
                <a:latin typeface="Cambria" panose="02040503050406030204" pitchFamily="18" charset="0"/>
                <a:cs typeface="Consolas" pitchFamily="49" charset="0"/>
              </a:rPr>
              <a:t>оператори відношення;</a:t>
            </a:r>
          </a:p>
          <a:p>
            <a:pPr marL="806450" indent="-342900" algn="just">
              <a:buFont typeface="Arial" pitchFamily="34" charset="0"/>
              <a:buChar char="•"/>
            </a:pPr>
            <a:r>
              <a:rPr lang="uk-UA" sz="2800" i="1" dirty="0">
                <a:latin typeface="Cambria" panose="02040503050406030204" pitchFamily="18" charset="0"/>
                <a:cs typeface="Consolas" pitchFamily="49" charset="0"/>
              </a:rPr>
              <a:t>логічні (</a:t>
            </a:r>
            <a:r>
              <a:rPr lang="uk-UA" sz="2800" i="1" dirty="0" err="1">
                <a:latin typeface="Cambria" panose="02040503050406030204" pitchFamily="18" charset="0"/>
                <a:cs typeface="Consolas" pitchFamily="49" charset="0"/>
              </a:rPr>
              <a:t>булеві</a:t>
            </a:r>
            <a:r>
              <a:rPr lang="uk-UA" sz="2800" i="1" dirty="0">
                <a:latin typeface="Cambria" panose="02040503050406030204" pitchFamily="18" charset="0"/>
                <a:cs typeface="Consolas" pitchFamily="49" charset="0"/>
              </a:rPr>
              <a:t>)</a:t>
            </a:r>
            <a:r>
              <a:rPr lang="uk-UA" sz="2800" dirty="0">
                <a:latin typeface="Cambria" panose="02040503050406030204" pitchFamily="18" charset="0"/>
                <a:cs typeface="Consolas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16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22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885C4FF-4FCC-9093-1E4F-1AD73E98AD19}"/>
              </a:ext>
            </a:extLst>
          </p:cNvPr>
          <p:cNvSpPr/>
          <p:nvPr/>
        </p:nvSpPr>
        <p:spPr>
          <a:xfrm>
            <a:off x="546910" y="1392793"/>
            <a:ext cx="106383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1113" algn="ctr"/>
            <a:r>
              <a:rPr lang="uk-UA" sz="2000" b="1" i="1" dirty="0">
                <a:latin typeface="+mj-lt"/>
              </a:rPr>
              <a:t>Арифметичні оператори</a:t>
            </a:r>
            <a:r>
              <a:rPr lang="uk-UA" sz="2000" dirty="0">
                <a:latin typeface="+mj-lt"/>
              </a:rPr>
              <a:t> використовують в математичних виразах</a:t>
            </a:r>
            <a:endParaRPr lang="uk-UA" sz="2000" dirty="0">
              <a:latin typeface="+mj-lt"/>
              <a:cs typeface="Consolas" pitchFamily="49" charset="0"/>
            </a:endParaRPr>
          </a:p>
        </p:txBody>
      </p:sp>
      <p:graphicFrame>
        <p:nvGraphicFramePr>
          <p:cNvPr id="4" name="Таблица 1">
            <a:extLst>
              <a:ext uri="{FF2B5EF4-FFF2-40B4-BE49-F238E27FC236}">
                <a16:creationId xmlns:a16="http://schemas.microsoft.com/office/drawing/2014/main" id="{5A94DEC2-DAAC-D526-B3D1-AFB2749829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1402738"/>
              </p:ext>
            </p:extLst>
          </p:nvPr>
        </p:nvGraphicFramePr>
        <p:xfrm>
          <a:off x="966628" y="2414151"/>
          <a:ext cx="9962207" cy="295758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449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14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9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226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68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Оператор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Операція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Оператор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Операція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+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Додавання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mbria" panose="02040503050406030204" pitchFamily="18" charset="0"/>
                        </a:rPr>
                        <a:t>+=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Cambria" panose="02040503050406030204" pitchFamily="18" charset="0"/>
                        </a:rPr>
                        <a:t>Додаваня</a:t>
                      </a: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6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-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Віднімання (або </a:t>
                      </a:r>
                      <a:r>
                        <a:rPr lang="uk-UA" sz="1800" dirty="0" err="1">
                          <a:effectLst/>
                          <a:latin typeface="Cambria" panose="02040503050406030204" pitchFamily="18" charset="0"/>
                        </a:rPr>
                        <a:t>унарний</a:t>
                      </a: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 мінус)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-=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Віднімання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*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Множення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mbria" panose="02040503050406030204" pitchFamily="18" charset="0"/>
                        </a:rPr>
                        <a:t>*=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Множення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35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/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Ділення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mbria" panose="02040503050406030204" pitchFamily="18" charset="0"/>
                        </a:rPr>
                        <a:t>/=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Ділення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609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%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Залишок ділення по модулю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effectLst/>
                          <a:latin typeface="Cambria" panose="02040503050406030204" pitchFamily="18" charset="0"/>
                        </a:rPr>
                        <a:t>%=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Залишок ділення по модулю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71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b="0" dirty="0">
                          <a:effectLst/>
                          <a:latin typeface="Cambria" panose="02040503050406030204" pitchFamily="18" charset="0"/>
                        </a:rPr>
                        <a:t>++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Cambria" panose="02040503050406030204" pitchFamily="18" charset="0"/>
                        </a:rPr>
                        <a:t>Інкремент</a:t>
                      </a: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 (збільшення на 1)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--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effectLst/>
                          <a:latin typeface="Cambria" panose="02040503050406030204" pitchFamily="18" charset="0"/>
                        </a:rPr>
                        <a:t>Декремент</a:t>
                      </a:r>
                      <a:r>
                        <a:rPr lang="uk-UA" sz="1800" dirty="0">
                          <a:effectLst/>
                          <a:latin typeface="Cambria" panose="02040503050406030204" pitchFamily="18" charset="0"/>
                        </a:rPr>
                        <a:t> (зменшення на 1)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59689" marR="59689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63410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23</a:t>
            </a:fld>
            <a:endParaRPr lang="en-US"/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66F60927-EAE3-6B8B-A75F-45CA7E248DC2}"/>
              </a:ext>
            </a:extLst>
          </p:cNvPr>
          <p:cNvSpPr/>
          <p:nvPr/>
        </p:nvSpPr>
        <p:spPr>
          <a:xfrm>
            <a:off x="408671" y="2003530"/>
            <a:ext cx="68200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a = 10;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b = 5; // оголошуємо та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ініціалізуємо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дві змінні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c = a + b; // додавання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d = a - c; // віднімання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e = a * b; // множення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f = e / a; // ділення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g = a++; //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постфіксний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інкремент</a:t>
            </a:r>
            <a:endParaRPr lang="uk-UA" sz="18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h = ++a; //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префіксний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інкремент</a:t>
            </a:r>
            <a:endParaRPr lang="uk-UA" sz="18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k = g++;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j = g % b; // залишок від ділення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l = h % b;</a:t>
            </a: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E6FC7770-E872-C6B5-FFF1-4F54CA1CB401}"/>
              </a:ext>
            </a:extLst>
          </p:cNvPr>
          <p:cNvSpPr/>
          <p:nvPr/>
        </p:nvSpPr>
        <p:spPr>
          <a:xfrm>
            <a:off x="6830397" y="2834527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(c); // результат: 15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(d); // результат: -5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(e); // результат: 50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(f); // результат: 5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(g); // результат: 1</a:t>
            </a:r>
            <a:r>
              <a:rPr lang="en-US" sz="1800" dirty="0">
                <a:latin typeface="Cambria" panose="02040503050406030204" pitchFamily="18" charset="0"/>
                <a:cs typeface="Consolas" pitchFamily="49" charset="0"/>
              </a:rPr>
              <a:t>0</a:t>
            </a:r>
            <a:endParaRPr lang="uk-UA" sz="18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(h); // результат: 12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(k); // результат: 10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(j); // результат: 1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(l); // результат: 2</a:t>
            </a:r>
          </a:p>
        </p:txBody>
      </p:sp>
    </p:spTree>
    <p:extLst>
      <p:ext uri="{BB962C8B-B14F-4D97-AF65-F5344CB8AC3E}">
        <p14:creationId xmlns:p14="http://schemas.microsoft.com/office/powerpoint/2010/main" val="3742764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7C4C92E5-EC2B-2D03-B3D4-9D8288D32C87}"/>
              </a:ext>
            </a:extLst>
          </p:cNvPr>
          <p:cNvSpPr/>
          <p:nvPr/>
        </p:nvSpPr>
        <p:spPr>
          <a:xfrm>
            <a:off x="2432489" y="1219239"/>
            <a:ext cx="74888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10;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b = 5; // оголошуємо та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ініціалізуємо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ті самі змінні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c = a += b; // додавання з присвоєнням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d = a -= b; // віднімання з присвоєнням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f = a *= b; // множення з присвоєнням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g = a /= b; // ділення з присвоєнням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h = a %= 3; // залишок ділення з присвоєнням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k = --a; //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префіксний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декремент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(c); // результат: 15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(d); // результат: 10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(f); // результат: 50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(g); // результат: 10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(h); // результат: 1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(k); // результат: 0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D2B90F4-BC83-F975-C5E2-40C6710469C9}"/>
                  </a:ext>
                </a:extLst>
              </p14:cNvPr>
              <p14:cNvContentPartPr/>
              <p14:nvPr/>
            </p14:nvContentPartPr>
            <p14:xfrm>
              <a:off x="3089520" y="5115600"/>
              <a:ext cx="360" cy="3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D2B90F4-BC83-F975-C5E2-40C6710469C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080160" y="510624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73902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4D5B07AE-8BF8-FBEC-8F11-1D05BE05091A}"/>
              </a:ext>
            </a:extLst>
          </p:cNvPr>
          <p:cNvSpPr/>
          <p:nvPr/>
        </p:nvSpPr>
        <p:spPr>
          <a:xfrm>
            <a:off x="408671" y="1575069"/>
            <a:ext cx="110593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Операнди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арифметичних операторів повинні бути чисельних типів.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Не можливо використовувати арифметичні оператори до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операндів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булевого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типу. 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Їх можна застосовувати лише з типом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, оскільки тип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є підмножиною типу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. </a:t>
            </a:r>
          </a:p>
        </p:txBody>
      </p:sp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A43FBF78-C91F-793E-40DD-46AAB6FAF576}"/>
              </a:ext>
            </a:extLst>
          </p:cNvPr>
          <p:cNvSpPr/>
          <p:nvPr/>
        </p:nvSpPr>
        <p:spPr>
          <a:xfrm>
            <a:off x="1450438" y="3173831"/>
            <a:ext cx="919631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'a'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two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'b'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three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'c'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// оголошуємо та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ініціалізуємо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змінні типу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char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rezault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two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three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// зверніть увагу на тип даних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rezault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 // результат: 294</a:t>
            </a:r>
          </a:p>
        </p:txBody>
      </p:sp>
    </p:spTree>
    <p:extLst>
      <p:ext uri="{BB962C8B-B14F-4D97-AF65-F5344CB8AC3E}">
        <p14:creationId xmlns:p14="http://schemas.microsoft.com/office/powerpoint/2010/main" val="3079681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5769F501-6BDE-7853-8D91-CC944BCE00B7}"/>
              </a:ext>
            </a:extLst>
          </p:cNvPr>
          <p:cNvSpPr/>
          <p:nvPr/>
        </p:nvSpPr>
        <p:spPr>
          <a:xfrm>
            <a:off x="670673" y="1175704"/>
            <a:ext cx="108887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Оператори відношення</a:t>
            </a:r>
            <a:r>
              <a:rPr lang="uk-UA" sz="2000" dirty="0">
                <a:latin typeface="Cambria" panose="02040503050406030204" pitchFamily="18" charset="0"/>
              </a:rPr>
              <a:t> (також називають операторами порівняння) визначають відношення одного </a:t>
            </a:r>
            <a:r>
              <a:rPr lang="uk-UA" sz="2000" dirty="0" err="1">
                <a:latin typeface="Cambria" panose="02040503050406030204" pitchFamily="18" charset="0"/>
              </a:rPr>
              <a:t>операнду</a:t>
            </a:r>
            <a:r>
              <a:rPr lang="uk-UA" sz="2000" dirty="0">
                <a:latin typeface="Cambria" panose="02040503050406030204" pitchFamily="18" charset="0"/>
              </a:rPr>
              <a:t> до іншого. Вони визначають рівність та впорядкування </a:t>
            </a:r>
            <a:r>
              <a:rPr lang="uk-UA" sz="2000" dirty="0" err="1">
                <a:latin typeface="Cambria" panose="02040503050406030204" pitchFamily="18" charset="0"/>
              </a:rPr>
              <a:t>операндів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42102FD-EC28-CA47-8A40-1DE1B19C95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652904"/>
              </p:ext>
            </p:extLst>
          </p:nvPr>
        </p:nvGraphicFramePr>
        <p:xfrm>
          <a:off x="1440290" y="2318633"/>
          <a:ext cx="9744958" cy="2244347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9534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914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mbria" panose="02040503050406030204" pitchFamily="18" charset="0"/>
                        </a:rPr>
                        <a:t>Оператор</a:t>
                      </a:r>
                      <a:endParaRPr lang="uk-UA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1" dirty="0">
                          <a:effectLst/>
                          <a:latin typeface="Cambria" panose="02040503050406030204" pitchFamily="18" charset="0"/>
                        </a:rPr>
                        <a:t>Опис</a:t>
                      </a:r>
                      <a:endParaRPr lang="uk-UA" sz="1800" b="1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==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Рівно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 !=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Не рівно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&gt; 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Більше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&lt; 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Менше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&gt;=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Більше рівне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&lt;=</a:t>
                      </a:r>
                      <a:endParaRPr lang="uk-UA" sz="1800" b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Менше рівне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Прямоугольник 1">
            <a:extLst>
              <a:ext uri="{FF2B5EF4-FFF2-40B4-BE49-F238E27FC236}">
                <a16:creationId xmlns:a16="http://schemas.microsoft.com/office/drawing/2014/main" id="{988B214D-3529-16DE-6989-C0DCE7281EE5}"/>
              </a:ext>
            </a:extLst>
          </p:cNvPr>
          <p:cNvSpPr/>
          <p:nvPr/>
        </p:nvSpPr>
        <p:spPr>
          <a:xfrm>
            <a:off x="971600" y="4865836"/>
            <a:ext cx="10382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1800" b="1" dirty="0">
                <a:latin typeface="Cambria" panose="02040503050406030204" pitchFamily="18" charset="0"/>
              </a:rPr>
              <a:t>Примітка:</a:t>
            </a:r>
            <a:r>
              <a:rPr lang="uk-UA" sz="1800" dirty="0">
                <a:latin typeface="Cambria" panose="02040503050406030204" pitchFamily="18" charset="0"/>
              </a:rPr>
              <a:t> Результатом операції порівняння є змінна типу </a:t>
            </a:r>
            <a:r>
              <a:rPr lang="uk-UA" sz="1800" dirty="0" err="1">
                <a:latin typeface="Cambria" panose="02040503050406030204" pitchFamily="18" charset="0"/>
              </a:rPr>
              <a:t>boolean</a:t>
            </a:r>
            <a:r>
              <a:rPr lang="uk-UA" sz="1800" dirty="0">
                <a:latin typeface="Cambria" panose="02040503050406030204" pitchFamily="18" charset="0"/>
              </a:rPr>
              <a:t> із значеннями </a:t>
            </a:r>
            <a:r>
              <a:rPr lang="uk-UA" sz="1800" dirty="0" err="1">
                <a:latin typeface="Cambria" panose="02040503050406030204" pitchFamily="18" charset="0"/>
              </a:rPr>
              <a:t>true</a:t>
            </a:r>
            <a:r>
              <a:rPr lang="uk-UA" sz="1800" dirty="0">
                <a:latin typeface="Cambria" panose="02040503050406030204" pitchFamily="18" charset="0"/>
              </a:rPr>
              <a:t> або </a:t>
            </a:r>
            <a:r>
              <a:rPr lang="uk-UA" sz="1800" dirty="0" err="1">
                <a:latin typeface="Cambria" panose="02040503050406030204" pitchFamily="18" charset="0"/>
              </a:rPr>
              <a:t>false</a:t>
            </a:r>
            <a:r>
              <a:rPr lang="uk-UA" sz="1800" dirty="0">
                <a:latin typeface="Cambria" panose="02040503050406030204" pitchFamily="18" charset="0"/>
              </a:rPr>
              <a:t>. Найчастіше оператори відношення використовують в умовних інструкціях (</a:t>
            </a:r>
            <a:r>
              <a:rPr lang="uk-UA" sz="1800" dirty="0" err="1">
                <a:latin typeface="Cambria" panose="02040503050406030204" pitchFamily="18" charset="0"/>
              </a:rPr>
              <a:t>if</a:t>
            </a:r>
            <a:r>
              <a:rPr lang="uk-UA" sz="1800" dirty="0">
                <a:latin typeface="Cambria" panose="02040503050406030204" pitchFamily="18" charset="0"/>
              </a:rPr>
              <a:t> - </a:t>
            </a:r>
            <a:r>
              <a:rPr lang="uk-UA" sz="1800" dirty="0" err="1">
                <a:latin typeface="Cambria" panose="02040503050406030204" pitchFamily="18" charset="0"/>
              </a:rPr>
              <a:t>else</a:t>
            </a:r>
            <a:r>
              <a:rPr lang="uk-UA" sz="1800" dirty="0">
                <a:latin typeface="Cambria" panose="02040503050406030204" pitchFamily="18" charset="0"/>
              </a:rPr>
              <a:t>) та в циклах.</a:t>
            </a:r>
          </a:p>
          <a:p>
            <a:pPr indent="531813" algn="just"/>
            <a:r>
              <a:rPr lang="uk-UA" sz="1800" dirty="0">
                <a:latin typeface="Cambria" panose="02040503050406030204" pitchFamily="18" charset="0"/>
              </a:rPr>
              <a:t>Оператори рівно (==) та не рівно (!=) можна застосовувати практично зі всіма типами. Оператори впорядкування (більше, менше) можна застосовувати лише до числових типів.</a:t>
            </a:r>
          </a:p>
        </p:txBody>
      </p:sp>
    </p:spTree>
    <p:extLst>
      <p:ext uri="{BB962C8B-B14F-4D97-AF65-F5344CB8AC3E}">
        <p14:creationId xmlns:p14="http://schemas.microsoft.com/office/powerpoint/2010/main" val="262715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CEBD665-BFC5-A1E8-3CB6-03F259C6548C}"/>
              </a:ext>
            </a:extLst>
          </p:cNvPr>
          <p:cNvSpPr/>
          <p:nvPr/>
        </p:nvSpPr>
        <p:spPr>
          <a:xfrm>
            <a:off x="827583" y="992922"/>
            <a:ext cx="105521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27063" algn="just"/>
            <a:r>
              <a:rPr lang="uk-UA" sz="2000" b="1" i="1" dirty="0" err="1">
                <a:latin typeface="Cambria" panose="02040503050406030204" pitchFamily="18" charset="0"/>
              </a:rPr>
              <a:t>Булеві</a:t>
            </a:r>
            <a:r>
              <a:rPr lang="uk-UA" sz="2000" b="1" i="1" dirty="0">
                <a:latin typeface="Cambria" panose="02040503050406030204" pitchFamily="18" charset="0"/>
              </a:rPr>
              <a:t> логічні оператори</a:t>
            </a:r>
            <a:r>
              <a:rPr lang="uk-UA" sz="2000" dirty="0">
                <a:latin typeface="Cambria" panose="02040503050406030204" pitchFamily="18" charset="0"/>
              </a:rPr>
              <a:t> застосовуються для </a:t>
            </a:r>
            <a:r>
              <a:rPr lang="uk-UA" sz="2000" dirty="0" err="1">
                <a:latin typeface="Cambria" panose="02040503050406030204" pitchFamily="18" charset="0"/>
              </a:rPr>
              <a:t>операндів</a:t>
            </a:r>
            <a:r>
              <a:rPr lang="uk-UA" sz="2000" dirty="0">
                <a:latin typeface="Cambria" panose="02040503050406030204" pitchFamily="18" charset="0"/>
              </a:rPr>
              <a:t> типу </a:t>
            </a:r>
            <a:r>
              <a:rPr lang="uk-UA" sz="2000" dirty="0" err="1">
                <a:latin typeface="Cambria" panose="02040503050406030204" pitchFamily="18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</a:rPr>
              <a:t>, результатом є </a:t>
            </a:r>
            <a:r>
              <a:rPr lang="uk-UA" sz="2000" dirty="0" err="1">
                <a:latin typeface="Cambria" panose="02040503050406030204" pitchFamily="18" charset="0"/>
              </a:rPr>
              <a:t>булева</a:t>
            </a:r>
            <a:r>
              <a:rPr lang="uk-UA" sz="2000" dirty="0">
                <a:latin typeface="Cambria" panose="02040503050406030204" pitchFamily="18" charset="0"/>
              </a:rPr>
              <a:t> величина.</a:t>
            </a:r>
          </a:p>
        </p:txBody>
      </p:sp>
      <p:graphicFrame>
        <p:nvGraphicFramePr>
          <p:cNvPr id="4" name="Таблица 5">
            <a:extLst>
              <a:ext uri="{FF2B5EF4-FFF2-40B4-BE49-F238E27FC236}">
                <a16:creationId xmlns:a16="http://schemas.microsoft.com/office/drawing/2014/main" id="{C7E9C5D7-FE1F-0A95-E2D9-3B67230CAE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62870"/>
              </p:ext>
            </p:extLst>
          </p:nvPr>
        </p:nvGraphicFramePr>
        <p:xfrm>
          <a:off x="1229542" y="1950413"/>
          <a:ext cx="10115724" cy="4168019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4474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414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Оператор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Опис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&amp;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Логічне І (AND)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|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Логічне АБО (OR)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^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Логічне виняткове АБО (XOR)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||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Коротке АБО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&amp;&amp;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Коротке І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!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Логічне одиничне НІ (NOT)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&amp;=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І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|=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АБО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^=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Виняткове АБО з присвоєнням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==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Рівність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!=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Не рівність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>
                          <a:effectLst/>
                          <a:latin typeface="Cambria" panose="02040503050406030204" pitchFamily="18" charset="0"/>
                        </a:rPr>
                        <a:t>?: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Тернарний</a:t>
                      </a: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 if-then-else 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980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28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810FABF4-1F18-1137-A854-0EABD7F9D308}"/>
              </a:ext>
            </a:extLst>
          </p:cNvPr>
          <p:cNvSpPr/>
          <p:nvPr/>
        </p:nvSpPr>
        <p:spPr>
          <a:xfrm>
            <a:off x="2067541" y="2284924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Таблиця істинності операторів </a:t>
            </a:r>
            <a:r>
              <a:rPr lang="uk-UA" sz="2400" dirty="0" err="1">
                <a:latin typeface="Cambria" panose="02040503050406030204" pitchFamily="18" charset="0"/>
              </a:rPr>
              <a:t>булевої</a:t>
            </a:r>
            <a:r>
              <a:rPr lang="uk-UA" sz="2400" dirty="0">
                <a:latin typeface="Cambria" panose="02040503050406030204" pitchFamily="18" charset="0"/>
              </a:rPr>
              <a:t> логіки</a:t>
            </a:r>
          </a:p>
        </p:txBody>
      </p:sp>
      <p:graphicFrame>
        <p:nvGraphicFramePr>
          <p:cNvPr id="3" name="Таблица 1">
            <a:extLst>
              <a:ext uri="{FF2B5EF4-FFF2-40B4-BE49-F238E27FC236}">
                <a16:creationId xmlns:a16="http://schemas.microsoft.com/office/drawing/2014/main" id="{F59AC19D-0230-5E4E-38D5-FF4C32CAE5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9507102"/>
              </p:ext>
            </p:extLst>
          </p:nvPr>
        </p:nvGraphicFramePr>
        <p:xfrm>
          <a:off x="1626136" y="3197699"/>
          <a:ext cx="9551772" cy="1603123"/>
        </p:xfrm>
        <a:graphic>
          <a:graphicData uri="http://schemas.openxmlformats.org/drawingml/2006/table">
            <a:tbl>
              <a:tblPr firstRow="1" firstCol="1" bandRow="1">
                <a:tableStyleId>{72833802-FEF1-4C79-8D5D-14CF1EAF98D9}</a:tableStyleId>
              </a:tblPr>
              <a:tblGrid>
                <a:gridCol w="159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919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919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919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919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59196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B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A</a:t>
                      </a:r>
                      <a:r>
                        <a:rPr lang="uk-UA" sz="2000" dirty="0">
                          <a:effectLst/>
                          <a:latin typeface="Cambria" panose="02040503050406030204" pitchFamily="18" charset="0"/>
                        </a:rPr>
                        <a:t> | </a:t>
                      </a: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B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A &amp; B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A ^ B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 !A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b="0" dirty="0" err="1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 b="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True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 err="1">
                          <a:effectLst/>
                          <a:latin typeface="Cambria" panose="02040503050406030204" pitchFamily="18" charset="0"/>
                        </a:rPr>
                        <a:t>False</a:t>
                      </a:r>
                      <a:endParaRPr lang="uk-UA" sz="1800" dirty="0">
                        <a:effectLst/>
                        <a:latin typeface="Cambria" panose="02040503050406030204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670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29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9E33C92E-E4FC-3122-C6C0-0A1FA64201D2}"/>
              </a:ext>
            </a:extLst>
          </p:cNvPr>
          <p:cNvSpPr/>
          <p:nvPr/>
        </p:nvSpPr>
        <p:spPr>
          <a:xfrm>
            <a:off x="2192896" y="1228895"/>
            <a:ext cx="7272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b =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false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/ оголошуємо та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ініціалізуємо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змінні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       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c = a | b;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d = a &amp; b;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e = a ^ b;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f = (!a &amp; b) | (a &amp; !b);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g = !a;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(a);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(b);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false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(c);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(d);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false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(e);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(f);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(g); // результат: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false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79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550765" y="3080170"/>
            <a:ext cx="9778788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40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1. </a:t>
            </a:r>
            <a:r>
              <a:rPr lang="uk-UA" sz="40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lang="en-US" sz="4000" b="1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53769" y="-408930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30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C4284CA-4085-CB8B-7CDF-15375E744154}"/>
              </a:ext>
            </a:extLst>
          </p:cNvPr>
          <p:cNvSpPr/>
          <p:nvPr/>
        </p:nvSpPr>
        <p:spPr>
          <a:xfrm>
            <a:off x="683568" y="1484784"/>
            <a:ext cx="104317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b="1" i="1" dirty="0">
                <a:latin typeface="Cambria" panose="02040503050406030204" pitchFamily="18" charset="0"/>
              </a:rPr>
              <a:t>Оператор присвоєння </a:t>
            </a:r>
            <a:r>
              <a:rPr lang="uk-UA" sz="2000" dirty="0">
                <a:latin typeface="Cambria" panose="02040503050406030204" pitchFamily="18" charset="0"/>
              </a:rPr>
              <a:t>використовують при ініціалізації змінних та присвоєнні результату обчислення: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639B948-96B7-841D-4CCA-843C6DDD3883}"/>
              </a:ext>
            </a:extLst>
          </p:cNvPr>
          <p:cNvSpPr/>
          <p:nvPr/>
        </p:nvSpPr>
        <p:spPr>
          <a:xfrm>
            <a:off x="1328282" y="2257997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x = 5;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k = x + 8;</a:t>
            </a: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19C94327-6436-5F07-6306-12406ACB40B9}"/>
              </a:ext>
            </a:extLst>
          </p:cNvPr>
          <p:cNvSpPr/>
          <p:nvPr/>
        </p:nvSpPr>
        <p:spPr>
          <a:xfrm>
            <a:off x="683567" y="3503910"/>
            <a:ext cx="1043173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Крім того в Java він може застосовуватися для ланцюгового присвоєння змінних:</a:t>
            </a: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D950E880-4698-D798-CB7E-021C7DC5390B}"/>
              </a:ext>
            </a:extLst>
          </p:cNvPr>
          <p:cNvSpPr/>
          <p:nvPr/>
        </p:nvSpPr>
        <p:spPr>
          <a:xfrm>
            <a:off x="1328282" y="4240937"/>
            <a:ext cx="18197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х = k = z = 100;</a:t>
            </a:r>
          </a:p>
        </p:txBody>
      </p:sp>
    </p:spTree>
    <p:extLst>
      <p:ext uri="{BB962C8B-B14F-4D97-AF65-F5344CB8AC3E}">
        <p14:creationId xmlns:p14="http://schemas.microsoft.com/office/powerpoint/2010/main" val="24042678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Основні операції та дії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31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B8F00350-DEBF-68B6-3D43-7B956D3B8BEB}"/>
              </a:ext>
            </a:extLst>
          </p:cNvPr>
          <p:cNvSpPr/>
          <p:nvPr/>
        </p:nvSpPr>
        <p:spPr>
          <a:xfrm>
            <a:off x="671739" y="1683859"/>
            <a:ext cx="10886621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000" dirty="0">
                <a:latin typeface="Cambria" panose="02040503050406030204" pitchFamily="18" charset="0"/>
                <a:cs typeface="Arial" pitchFamily="34" charset="0"/>
              </a:rPr>
              <a:t>?:</a:t>
            </a:r>
            <a:r>
              <a:rPr lang="uk-UA" sz="2000" dirty="0">
                <a:latin typeface="Cambria" panose="02040503050406030204" pitchFamily="18" charset="0"/>
              </a:rPr>
              <a:t> – це </a:t>
            </a:r>
            <a:r>
              <a:rPr lang="uk-UA" sz="2000" dirty="0" err="1">
                <a:latin typeface="Cambria" panose="02040503050406030204" pitchFamily="18" charset="0"/>
              </a:rPr>
              <a:t>тернарний</a:t>
            </a:r>
            <a:r>
              <a:rPr lang="uk-UA" sz="2000" dirty="0">
                <a:latin typeface="Cambria" panose="02040503050406030204" pitchFamily="18" charset="0"/>
              </a:rPr>
              <a:t> оператор, який має три </a:t>
            </a:r>
            <a:r>
              <a:rPr lang="uk-UA" sz="2000" dirty="0" err="1">
                <a:latin typeface="Cambria" panose="02040503050406030204" pitchFamily="18" charset="0"/>
              </a:rPr>
              <a:t>операнди</a:t>
            </a:r>
            <a:r>
              <a:rPr lang="uk-UA" sz="2000" dirty="0">
                <a:latin typeface="Cambria" panose="02040503050406030204" pitchFamily="18" charset="0"/>
              </a:rPr>
              <a:t>. Він може заміняти в певних випадках умовну інструкцію виду if-then-else та має наступний вигляд: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 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Вираз1 </a:t>
            </a:r>
            <a:r>
              <a:rPr lang="uk-UA" sz="2000" dirty="0">
                <a:latin typeface="Cambria" panose="02040503050406030204" pitchFamily="18" charset="0"/>
                <a:cs typeface="Arial" pitchFamily="34" charset="0"/>
              </a:rPr>
              <a:t>?</a:t>
            </a:r>
            <a:r>
              <a:rPr lang="uk-UA" sz="2000" dirty="0">
                <a:latin typeface="Cambria" panose="02040503050406030204" pitchFamily="18" charset="0"/>
              </a:rPr>
              <a:t> вираз2 : вираз3;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 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Приклад: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 </a:t>
            </a:r>
          </a:p>
          <a:p>
            <a:pPr indent="531813"/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x = 0;</a:t>
            </a:r>
          </a:p>
          <a:p>
            <a:pPr indent="531813"/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y = x==0 ? ++x : x;</a:t>
            </a:r>
          </a:p>
          <a:p>
            <a:pPr indent="531813"/>
            <a:r>
              <a:rPr lang="uk-UA" sz="2000" dirty="0">
                <a:latin typeface="Cambria" panose="02040503050406030204" pitchFamily="18" charset="0"/>
              </a:rPr>
              <a:t> </a:t>
            </a:r>
          </a:p>
          <a:p>
            <a:pPr indent="531813" algn="just"/>
            <a:r>
              <a:rPr lang="uk-UA" sz="2000" dirty="0">
                <a:latin typeface="Cambria" panose="02040503050406030204" pitchFamily="18" charset="0"/>
              </a:rPr>
              <a:t>В представленому прикладі перевіряється значення </a:t>
            </a:r>
            <a:r>
              <a:rPr lang="uk-UA" sz="2000" b="1" i="1" dirty="0">
                <a:latin typeface="Cambria" panose="02040503050406030204" pitchFamily="18" charset="0"/>
              </a:rPr>
              <a:t>х</a:t>
            </a:r>
            <a:r>
              <a:rPr lang="uk-UA" sz="2000" dirty="0">
                <a:latin typeface="Cambria" panose="02040503050406030204" pitchFamily="18" charset="0"/>
              </a:rPr>
              <a:t>, якщо воно рівне </a:t>
            </a:r>
            <a:r>
              <a:rPr lang="uk-UA" sz="2000" b="1" i="1" dirty="0">
                <a:latin typeface="Cambria" panose="02040503050406030204" pitchFamily="18" charset="0"/>
              </a:rPr>
              <a:t>0</a:t>
            </a:r>
            <a:r>
              <a:rPr lang="uk-UA" sz="2000" dirty="0">
                <a:latin typeface="Cambria" panose="02040503050406030204" pitchFamily="18" charset="0"/>
              </a:rPr>
              <a:t>, то </a:t>
            </a:r>
            <a:r>
              <a:rPr lang="uk-UA" sz="2000" b="1" i="1" dirty="0">
                <a:latin typeface="Cambria" panose="02040503050406030204" pitchFamily="18" charset="0"/>
              </a:rPr>
              <a:t>х</a:t>
            </a:r>
            <a:r>
              <a:rPr lang="uk-UA" sz="2000" dirty="0">
                <a:latin typeface="Cambria" panose="02040503050406030204" pitchFamily="18" charset="0"/>
              </a:rPr>
              <a:t> збільшується на одиницю і результат присвоюється </a:t>
            </a:r>
            <a:r>
              <a:rPr lang="uk-UA" sz="2000" b="1" i="1" dirty="0">
                <a:latin typeface="Cambria" panose="02040503050406030204" pitchFamily="18" charset="0"/>
              </a:rPr>
              <a:t>y</a:t>
            </a:r>
            <a:r>
              <a:rPr lang="uk-UA" sz="2000" dirty="0">
                <a:latin typeface="Cambria" panose="02040503050406030204" pitchFamily="18" charset="0"/>
              </a:rPr>
              <a:t>, якщо ні, то значення змінної </a:t>
            </a:r>
            <a:r>
              <a:rPr lang="uk-UA" sz="2000" b="1" i="1" dirty="0">
                <a:latin typeface="Cambria" panose="02040503050406030204" pitchFamily="18" charset="0"/>
              </a:rPr>
              <a:t>х</a:t>
            </a:r>
            <a:r>
              <a:rPr lang="uk-UA" sz="2000" dirty="0">
                <a:latin typeface="Cambria" panose="02040503050406030204" pitchFamily="18" charset="0"/>
              </a:rPr>
              <a:t> без змін присвоюється змінній </a:t>
            </a:r>
            <a:r>
              <a:rPr lang="uk-UA" sz="2000" b="1" i="1" dirty="0">
                <a:latin typeface="Cambria" panose="02040503050406030204" pitchFamily="18" charset="0"/>
              </a:rPr>
              <a:t>y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91748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341009" y="3057908"/>
            <a:ext cx="9778788" cy="3231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3</a:t>
            </a:r>
            <a:r>
              <a:rPr lang="uk-UA" sz="40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r>
              <a:rPr lang="uk-UA" sz="40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 </a:t>
            </a:r>
          </a:p>
          <a:p>
            <a:pPr algn="ctr"/>
            <a:r>
              <a:rPr lang="uk-UA" sz="40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(умовні оператори):</a:t>
            </a:r>
          </a:p>
          <a:p>
            <a:pPr marL="2103438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Умовний оператор </a:t>
            </a:r>
            <a:r>
              <a:rPr lang="en-US" sz="2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if</a:t>
            </a:r>
          </a:p>
          <a:p>
            <a:pPr marL="2103438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 розгалуження </a:t>
            </a:r>
            <a:r>
              <a:rPr lang="en-US" sz="2800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switch</a:t>
            </a:r>
            <a:endParaRPr lang="uk-UA" sz="2800" b="0" i="0" u="none" strike="noStrike" cap="none" dirty="0">
              <a:solidFill>
                <a:schemeClr val="bg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algn="ctr">
              <a:lnSpc>
                <a:spcPct val="150000"/>
              </a:lnSpc>
            </a:pPr>
            <a:endParaRPr lang="uk-UA" sz="4000" b="0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5283" y="-488646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9886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33</a:t>
            </a:fld>
            <a:endParaRPr lang="en-US"/>
          </a:p>
        </p:txBody>
      </p:sp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A5685328-C267-79F2-F889-3C5771C592F6}"/>
              </a:ext>
            </a:extLst>
          </p:cNvPr>
          <p:cNvSpPr/>
          <p:nvPr/>
        </p:nvSpPr>
        <p:spPr>
          <a:xfrm>
            <a:off x="4169786" y="2845952"/>
            <a:ext cx="3852428" cy="10081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Керуючі оператори</a:t>
            </a: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68DA19B2-19CE-0599-049C-FACAEF4FDEE5}"/>
              </a:ext>
            </a:extLst>
          </p:cNvPr>
          <p:cNvSpPr/>
          <p:nvPr/>
        </p:nvSpPr>
        <p:spPr>
          <a:xfrm>
            <a:off x="4866039" y="4728753"/>
            <a:ext cx="2461443" cy="7932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2000" dirty="0">
                <a:latin typeface="Cambria" panose="02040503050406030204" pitchFamily="18" charset="0"/>
              </a:rPr>
              <a:t>оператори циклу</a:t>
            </a:r>
          </a:p>
        </p:txBody>
      </p:sp>
      <p:sp>
        <p:nvSpPr>
          <p:cNvPr id="4" name="Стрелка вниз 7">
            <a:extLst>
              <a:ext uri="{FF2B5EF4-FFF2-40B4-BE49-F238E27FC236}">
                <a16:creationId xmlns:a16="http://schemas.microsoft.com/office/drawing/2014/main" id="{63BE7C73-9C66-DCC7-7624-A0E338CED36B}"/>
              </a:ext>
            </a:extLst>
          </p:cNvPr>
          <p:cNvSpPr/>
          <p:nvPr/>
        </p:nvSpPr>
        <p:spPr>
          <a:xfrm>
            <a:off x="5844733" y="3998080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5" name="Стрелка вниз 10">
            <a:extLst>
              <a:ext uri="{FF2B5EF4-FFF2-40B4-BE49-F238E27FC236}">
                <a16:creationId xmlns:a16="http://schemas.microsoft.com/office/drawing/2014/main" id="{995613B2-3791-D936-40EE-AEDC786A8785}"/>
              </a:ext>
            </a:extLst>
          </p:cNvPr>
          <p:cNvSpPr/>
          <p:nvPr/>
        </p:nvSpPr>
        <p:spPr>
          <a:xfrm rot="1800000">
            <a:off x="4226031" y="3998079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6" name="Стрелка вниз 11">
            <a:extLst>
              <a:ext uri="{FF2B5EF4-FFF2-40B4-BE49-F238E27FC236}">
                <a16:creationId xmlns:a16="http://schemas.microsoft.com/office/drawing/2014/main" id="{EA4EAC76-6D2A-0BFF-01A0-E72B02D3D8EA}"/>
              </a:ext>
            </a:extLst>
          </p:cNvPr>
          <p:cNvSpPr/>
          <p:nvPr/>
        </p:nvSpPr>
        <p:spPr>
          <a:xfrm rot="19800000" flipH="1">
            <a:off x="7538399" y="3998079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7" name="Прямоугольник 12">
            <a:extLst>
              <a:ext uri="{FF2B5EF4-FFF2-40B4-BE49-F238E27FC236}">
                <a16:creationId xmlns:a16="http://schemas.microsoft.com/office/drawing/2014/main" id="{118BF342-8F1B-436A-4D46-346F04E0583B}"/>
              </a:ext>
            </a:extLst>
          </p:cNvPr>
          <p:cNvSpPr/>
          <p:nvPr/>
        </p:nvSpPr>
        <p:spPr>
          <a:xfrm>
            <a:off x="2157091" y="4729949"/>
            <a:ext cx="2463390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оператори вибору (розгалуження)</a:t>
            </a:r>
          </a:p>
        </p:txBody>
      </p:sp>
      <p:sp>
        <p:nvSpPr>
          <p:cNvPr id="8" name="Прямоугольник 13">
            <a:extLst>
              <a:ext uri="{FF2B5EF4-FFF2-40B4-BE49-F238E27FC236}">
                <a16:creationId xmlns:a16="http://schemas.microsoft.com/office/drawing/2014/main" id="{319C0A61-5D3B-FB4F-45C4-326AA2582E0E}"/>
              </a:ext>
            </a:extLst>
          </p:cNvPr>
          <p:cNvSpPr/>
          <p:nvPr/>
        </p:nvSpPr>
        <p:spPr>
          <a:xfrm>
            <a:off x="7572809" y="4728753"/>
            <a:ext cx="2501633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оператори переходу</a:t>
            </a:r>
          </a:p>
        </p:txBody>
      </p:sp>
      <p:sp>
        <p:nvSpPr>
          <p:cNvPr id="9" name="Прямоугольник 1">
            <a:extLst>
              <a:ext uri="{FF2B5EF4-FFF2-40B4-BE49-F238E27FC236}">
                <a16:creationId xmlns:a16="http://schemas.microsoft.com/office/drawing/2014/main" id="{7B997559-1ABE-7767-1916-51E4EBDE4B0C}"/>
              </a:ext>
            </a:extLst>
          </p:cNvPr>
          <p:cNvSpPr/>
          <p:nvPr/>
        </p:nvSpPr>
        <p:spPr>
          <a:xfrm>
            <a:off x="556592" y="1225669"/>
            <a:ext cx="112113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850" algn="just"/>
            <a:r>
              <a:rPr lang="uk-UA" sz="2400" dirty="0">
                <a:latin typeface="Cambria" panose="02040503050406030204" pitchFamily="18" charset="0"/>
                <a:cs typeface="Sakkal Majalla" pitchFamily="2" charset="-78"/>
              </a:rPr>
              <a:t>В мовах програмування керуючі оператори застосовують для реалізації переходів і розгалужень в потоці виконання команд програми (залежно від її сценарію). </a:t>
            </a:r>
          </a:p>
        </p:txBody>
      </p:sp>
    </p:spTree>
    <p:extLst>
      <p:ext uri="{BB962C8B-B14F-4D97-AF65-F5344CB8AC3E}">
        <p14:creationId xmlns:p14="http://schemas.microsoft.com/office/powerpoint/2010/main" val="3920521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12265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80557CE0-543C-31B4-33E1-6ED7A32EAE46}"/>
              </a:ext>
            </a:extLst>
          </p:cNvPr>
          <p:cNvSpPr/>
          <p:nvPr/>
        </p:nvSpPr>
        <p:spPr>
          <a:xfrm>
            <a:off x="408671" y="1516955"/>
            <a:ext cx="109710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400" b="1" i="1" dirty="0">
                <a:latin typeface="Cambria" panose="02040503050406030204" pitchFamily="18" charset="0"/>
              </a:rPr>
              <a:t>Оператори вибору </a:t>
            </a:r>
            <a:r>
              <a:rPr lang="uk-UA" sz="2400" dirty="0">
                <a:latin typeface="Cambria" panose="02040503050406030204" pitchFamily="18" charset="0"/>
              </a:rPr>
              <a:t>дозволяють реалізовувати </a:t>
            </a:r>
            <a:r>
              <a:rPr lang="uk-UA" sz="2400" b="1" i="1" dirty="0">
                <a:latin typeface="Cambria" panose="02040503050406030204" pitchFamily="18" charset="0"/>
              </a:rPr>
              <a:t>розгалуження </a:t>
            </a:r>
            <a:r>
              <a:rPr lang="uk-UA" sz="2400" dirty="0">
                <a:latin typeface="Cambria" panose="02040503050406030204" pitchFamily="18" charset="0"/>
              </a:rPr>
              <a:t>у виконанні команд відповідно до заданих умов. </a:t>
            </a:r>
          </a:p>
          <a:p>
            <a:pPr indent="531813" algn="just"/>
            <a:r>
              <a:rPr lang="uk-UA" sz="2400" dirty="0">
                <a:latin typeface="Cambria" panose="02040503050406030204" pitchFamily="18" charset="0"/>
              </a:rPr>
              <a:t>В програмуванні мовою </a:t>
            </a:r>
            <a:r>
              <a:rPr lang="en-US" sz="2400" dirty="0">
                <a:latin typeface="Cambria" panose="02040503050406030204" pitchFamily="18" charset="0"/>
              </a:rPr>
              <a:t>J</a:t>
            </a:r>
            <a:r>
              <a:rPr lang="uk-UA" sz="2400" dirty="0" err="1">
                <a:latin typeface="Cambria" panose="02040503050406030204" pitchFamily="18" charset="0"/>
              </a:rPr>
              <a:t>аvа</a:t>
            </a:r>
            <a:r>
              <a:rPr lang="uk-UA" sz="2400" dirty="0">
                <a:latin typeface="Cambria" panose="02040503050406030204" pitchFamily="18" charset="0"/>
              </a:rPr>
              <a:t> використовують два </a:t>
            </a:r>
            <a:r>
              <a:rPr lang="uk-UA" sz="2400" b="1" i="1" dirty="0">
                <a:latin typeface="Cambria" panose="02040503050406030204" pitchFamily="18" charset="0"/>
              </a:rPr>
              <a:t>оператора вибору</a:t>
            </a:r>
            <a:r>
              <a:rPr lang="uk-UA" sz="2400" dirty="0">
                <a:latin typeface="Cambria" panose="02040503050406030204" pitchFamily="18" charset="0"/>
              </a:rPr>
              <a:t>: </a:t>
            </a:r>
          </a:p>
        </p:txBody>
      </p:sp>
      <p:sp>
        <p:nvSpPr>
          <p:cNvPr id="3" name="Стрелка вниз 12">
            <a:extLst>
              <a:ext uri="{FF2B5EF4-FFF2-40B4-BE49-F238E27FC236}">
                <a16:creationId xmlns:a16="http://schemas.microsoft.com/office/drawing/2014/main" id="{DC0429CB-E9D9-5241-8B44-D1656236E7E0}"/>
              </a:ext>
            </a:extLst>
          </p:cNvPr>
          <p:cNvSpPr/>
          <p:nvPr/>
        </p:nvSpPr>
        <p:spPr>
          <a:xfrm rot="1800000">
            <a:off x="3569694" y="3049209"/>
            <a:ext cx="731405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4" name="Стрелка вниз 13">
            <a:extLst>
              <a:ext uri="{FF2B5EF4-FFF2-40B4-BE49-F238E27FC236}">
                <a16:creationId xmlns:a16="http://schemas.microsoft.com/office/drawing/2014/main" id="{9B67CD84-58D0-CCF1-7E14-C97A53D838E0}"/>
              </a:ext>
            </a:extLst>
          </p:cNvPr>
          <p:cNvSpPr/>
          <p:nvPr/>
        </p:nvSpPr>
        <p:spPr>
          <a:xfrm rot="19800000" flipH="1">
            <a:off x="7133874" y="3053559"/>
            <a:ext cx="731406" cy="648072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5" name="Прямоугольник 14">
            <a:extLst>
              <a:ext uri="{FF2B5EF4-FFF2-40B4-BE49-F238E27FC236}">
                <a16:creationId xmlns:a16="http://schemas.microsoft.com/office/drawing/2014/main" id="{E609386E-208E-57E2-1C57-A9A07E6E7723}"/>
              </a:ext>
            </a:extLst>
          </p:cNvPr>
          <p:cNvSpPr/>
          <p:nvPr/>
        </p:nvSpPr>
        <p:spPr>
          <a:xfrm>
            <a:off x="408671" y="4481726"/>
            <a:ext cx="4432885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умовний оператор </a:t>
            </a:r>
            <a:r>
              <a:rPr lang="uk-UA" sz="2400" dirty="0" err="1">
                <a:latin typeface="Cambria" panose="02040503050406030204" pitchFamily="18" charset="0"/>
              </a:rPr>
              <a:t>if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6" name="Прямоугольник 15">
            <a:extLst>
              <a:ext uri="{FF2B5EF4-FFF2-40B4-BE49-F238E27FC236}">
                <a16:creationId xmlns:a16="http://schemas.microsoft.com/office/drawing/2014/main" id="{38EC3B89-F632-731C-F0A5-E0A88CB7CA7D}"/>
              </a:ext>
            </a:extLst>
          </p:cNvPr>
          <p:cNvSpPr/>
          <p:nvPr/>
        </p:nvSpPr>
        <p:spPr>
          <a:xfrm>
            <a:off x="6886581" y="4481726"/>
            <a:ext cx="4417798" cy="79208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оператор розгалуження </a:t>
            </a:r>
            <a:r>
              <a:rPr lang="uk-UA" sz="2400" dirty="0" err="1">
                <a:latin typeface="Cambria" panose="02040503050406030204" pitchFamily="18" charset="0"/>
              </a:rPr>
              <a:t>switch</a:t>
            </a:r>
            <a:endParaRPr lang="uk-UA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74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sp>
        <p:nvSpPr>
          <p:cNvPr id="2" name="Прямоугольник 16">
            <a:extLst>
              <a:ext uri="{FF2B5EF4-FFF2-40B4-BE49-F238E27FC236}">
                <a16:creationId xmlns:a16="http://schemas.microsoft.com/office/drawing/2014/main" id="{8019BBBE-9CEA-37D7-4EB6-BF4DEBAAD757}"/>
              </a:ext>
            </a:extLst>
          </p:cNvPr>
          <p:cNvSpPr/>
          <p:nvPr/>
        </p:nvSpPr>
        <p:spPr>
          <a:xfrm>
            <a:off x="2641677" y="1408993"/>
            <a:ext cx="8500203" cy="3812143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Cambria" panose="02040503050406030204" pitchFamily="18" charset="0"/>
              </a:rPr>
              <a:t>Дозволяють керувати порядком виконання команд програми у відповідності до умов, </a:t>
            </a:r>
            <a:r>
              <a:rPr lang="uk-UA" sz="3200" b="1" dirty="0">
                <a:latin typeface="Cambria" panose="02040503050406030204" pitchFamily="18" charset="0"/>
              </a:rPr>
              <a:t>які стають відомими лише в процесі виконання самої програми</a:t>
            </a:r>
            <a:r>
              <a:rPr lang="uk-UA" sz="32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7559079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36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254D1EF-5A03-1D7D-8839-C8E3A3F6784D}"/>
              </a:ext>
            </a:extLst>
          </p:cNvPr>
          <p:cNvSpPr/>
          <p:nvPr/>
        </p:nvSpPr>
        <p:spPr>
          <a:xfrm>
            <a:off x="408671" y="1538887"/>
            <a:ext cx="11131624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800" dirty="0">
                <a:latin typeface="Cambria" panose="02040503050406030204" pitchFamily="18" charset="0"/>
              </a:rPr>
              <a:t>Оператор умовного розгалуження </a:t>
            </a:r>
            <a:r>
              <a:rPr lang="en-US" sz="2800" b="1" dirty="0">
                <a:latin typeface="Cambria" panose="02040503050406030204" pitchFamily="18" charset="0"/>
              </a:rPr>
              <a:t>if</a:t>
            </a:r>
            <a:r>
              <a:rPr lang="en-US" sz="2800" dirty="0">
                <a:latin typeface="Cambria" panose="02040503050406030204" pitchFamily="18" charset="0"/>
              </a:rPr>
              <a:t> </a:t>
            </a:r>
            <a:r>
              <a:rPr lang="uk-UA" sz="2800" dirty="0">
                <a:latin typeface="Cambria" panose="02040503050406030204" pitchFamily="18" charset="0"/>
              </a:rPr>
              <a:t>використовують з метою вибору варіантів виконання програми залежно від заданих умов. </a:t>
            </a:r>
          </a:p>
          <a:p>
            <a:pPr indent="531813" algn="just"/>
            <a:r>
              <a:rPr lang="uk-UA" sz="2800" dirty="0">
                <a:latin typeface="Cambria" panose="02040503050406030204" pitchFamily="18" charset="0"/>
              </a:rPr>
              <a:t>Приклад:</a:t>
            </a:r>
          </a:p>
          <a:p>
            <a:pPr indent="531813" algn="just"/>
            <a:endParaRPr lang="uk-UA" sz="2800" dirty="0">
              <a:latin typeface="Cambria" panose="02040503050406030204" pitchFamily="18" charset="0"/>
            </a:endParaRPr>
          </a:p>
          <a:p>
            <a:pPr marL="531813"/>
            <a:r>
              <a:rPr lang="uk-UA" sz="2400" b="1" dirty="0" err="1">
                <a:latin typeface="Cambria" panose="02040503050406030204" pitchFamily="18" charset="0"/>
              </a:rPr>
              <a:t>if</a:t>
            </a:r>
            <a:r>
              <a:rPr lang="uk-UA" sz="2400" dirty="0">
                <a:latin typeface="Cambria" panose="02040503050406030204" pitchFamily="18" charset="0"/>
              </a:rPr>
              <a:t> (умова) оператор1; </a:t>
            </a:r>
          </a:p>
          <a:p>
            <a:pPr marL="531813"/>
            <a:r>
              <a:rPr lang="uk-UA" sz="2400" b="1" dirty="0" err="1">
                <a:latin typeface="Cambria" panose="02040503050406030204" pitchFamily="18" charset="0"/>
              </a:rPr>
              <a:t>else</a:t>
            </a:r>
            <a:r>
              <a:rPr lang="uk-UA" sz="2400" dirty="0">
                <a:latin typeface="Cambria" panose="02040503050406030204" pitchFamily="18" charset="0"/>
              </a:rPr>
              <a:t> оператор2;</a:t>
            </a:r>
          </a:p>
          <a:p>
            <a:pPr indent="531813" algn="just"/>
            <a:endParaRPr lang="uk-UA" sz="2800" dirty="0">
              <a:latin typeface="Cambria" panose="02040503050406030204" pitchFamily="18" charset="0"/>
            </a:endParaRPr>
          </a:p>
          <a:p>
            <a:pPr algn="just"/>
            <a:r>
              <a:rPr lang="uk-UA" sz="2800" dirty="0">
                <a:latin typeface="Cambria" panose="02040503050406030204" pitchFamily="18" charset="0"/>
              </a:rPr>
              <a:t>де </a:t>
            </a:r>
            <a:r>
              <a:rPr lang="uk-UA" sz="2800" dirty="0">
                <a:solidFill>
                  <a:srgbClr val="C00000"/>
                </a:solidFill>
                <a:latin typeface="Cambria" panose="02040503050406030204" pitchFamily="18" charset="0"/>
              </a:rPr>
              <a:t>оператор1 (оператор2) </a:t>
            </a:r>
            <a:r>
              <a:rPr lang="uk-UA" sz="2800" dirty="0">
                <a:latin typeface="Cambria" panose="02040503050406030204" pitchFamily="18" charset="0"/>
              </a:rPr>
              <a:t>задає логіку виконання програми; </a:t>
            </a:r>
            <a:r>
              <a:rPr lang="uk-UA" sz="2800" dirty="0">
                <a:solidFill>
                  <a:srgbClr val="C00000"/>
                </a:solidFill>
                <a:latin typeface="Cambria" panose="02040503050406030204" pitchFamily="18" charset="0"/>
              </a:rPr>
              <a:t>умова</a:t>
            </a:r>
            <a:r>
              <a:rPr lang="uk-UA" sz="2800" dirty="0">
                <a:latin typeface="Cambria" panose="02040503050406030204" pitchFamily="18" charset="0"/>
              </a:rPr>
              <a:t> – будь-який вираз, що повертає логічне значення типу </a:t>
            </a:r>
            <a:r>
              <a:rPr lang="uk-UA" sz="2800" dirty="0" err="1">
                <a:latin typeface="Cambria" panose="02040503050406030204" pitchFamily="18" charset="0"/>
              </a:rPr>
              <a:t>boolean</a:t>
            </a:r>
            <a:r>
              <a:rPr lang="uk-UA" sz="28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999175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37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DBD42CE-6826-1FF1-FF38-D238893F7902}"/>
              </a:ext>
            </a:extLst>
          </p:cNvPr>
          <p:cNvSpPr/>
          <p:nvPr/>
        </p:nvSpPr>
        <p:spPr>
          <a:xfrm>
            <a:off x="755576" y="1237061"/>
            <a:ext cx="10598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1813" algn="just"/>
            <a:r>
              <a:rPr lang="uk-UA" sz="2400" dirty="0">
                <a:latin typeface="Cambria" panose="02040503050406030204" pitchFamily="18" charset="0"/>
              </a:rPr>
              <a:t>Логіка оператора </a:t>
            </a:r>
            <a:r>
              <a:rPr lang="uk-UA" sz="2400" dirty="0" err="1">
                <a:latin typeface="Cambria" panose="02040503050406030204" pitchFamily="18" charset="0"/>
              </a:rPr>
              <a:t>if</a:t>
            </a:r>
            <a:r>
              <a:rPr lang="uk-UA" sz="2400" dirty="0">
                <a:latin typeface="Cambria" panose="02040503050406030204" pitchFamily="18" charset="0"/>
              </a:rPr>
              <a:t> : якщо умова істинна, то програма виконує оператор 1, інакше – оператор 2. В жодному випадку </a:t>
            </a:r>
            <a:r>
              <a:rPr lang="uk-UA" sz="2400" b="1" i="1" dirty="0">
                <a:latin typeface="Cambria" panose="02040503050406030204" pitchFamily="18" charset="0"/>
              </a:rPr>
              <a:t>не буде виконано два оператори</a:t>
            </a:r>
            <a:r>
              <a:rPr lang="uk-UA" sz="2400" dirty="0">
                <a:latin typeface="Cambria" panose="02040503050406030204" pitchFamily="18" charset="0"/>
              </a:rPr>
              <a:t>.</a:t>
            </a:r>
          </a:p>
        </p:txBody>
      </p:sp>
      <p:graphicFrame>
        <p:nvGraphicFramePr>
          <p:cNvPr id="3" name="Объект 3">
            <a:extLst>
              <a:ext uri="{FF2B5EF4-FFF2-40B4-BE49-F238E27FC236}">
                <a16:creationId xmlns:a16="http://schemas.microsoft.com/office/drawing/2014/main" id="{31F41D41-4C3C-F952-76AD-F44393A525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6672398"/>
              </p:ext>
            </p:extLst>
          </p:nvPr>
        </p:nvGraphicFramePr>
        <p:xfrm>
          <a:off x="3225399" y="2663768"/>
          <a:ext cx="5207801" cy="36041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7" imgW="5152091" imgH="4108929" progId="Visio.Drawing.11">
                  <p:embed/>
                </p:oleObj>
              </mc:Choice>
              <mc:Fallback>
                <p:oleObj name="Visio" r:id="rId7" imgW="5152091" imgH="4108929" progId="Visio.Drawing.11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25399" y="2663768"/>
                        <a:ext cx="5207801" cy="360417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2251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813113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38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4DE8EEA8-4B86-7CBE-A9A5-C7A5E53B1C35}"/>
              </a:ext>
            </a:extLst>
          </p:cNvPr>
          <p:cNvSpPr/>
          <p:nvPr/>
        </p:nvSpPr>
        <p:spPr>
          <a:xfrm>
            <a:off x="714998" y="1998225"/>
            <a:ext cx="1063880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b = 2;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(a&gt;b) a = 0;</a:t>
            </a:r>
          </a:p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b = 0;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4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(a); // результат компіляції 0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BDF7EBD-CF3B-F88E-D95E-12A29CB4867A}"/>
              </a:ext>
            </a:extLst>
          </p:cNvPr>
          <p:cNvSpPr/>
          <p:nvPr/>
        </p:nvSpPr>
        <p:spPr>
          <a:xfrm>
            <a:off x="714998" y="4902259"/>
            <a:ext cx="1073302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Cambria" panose="02040503050406030204" pitchFamily="18" charset="0"/>
              </a:rPr>
              <a:t>В жодному разі нульове значення не може бути присвоєно одразу двом змінним.</a:t>
            </a:r>
          </a:p>
        </p:txBody>
      </p:sp>
    </p:spTree>
    <p:extLst>
      <p:ext uri="{BB962C8B-B14F-4D97-AF65-F5344CB8AC3E}">
        <p14:creationId xmlns:p14="http://schemas.microsoft.com/office/powerpoint/2010/main" val="2504473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39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DC98AB8-0786-EE22-CB63-9C3A7D27BD91}"/>
              </a:ext>
            </a:extLst>
          </p:cNvPr>
          <p:cNvSpPr/>
          <p:nvPr/>
        </p:nvSpPr>
        <p:spPr>
          <a:xfrm>
            <a:off x="408671" y="1040080"/>
            <a:ext cx="111316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2000" dirty="0">
                <a:latin typeface="Cambria" panose="02040503050406030204" pitchFamily="18" charset="0"/>
              </a:rPr>
              <a:t>Лише один оператор може слідувати за ключовим словом </a:t>
            </a:r>
            <a:r>
              <a:rPr lang="uk-UA" sz="2000" b="1" dirty="0" err="1">
                <a:latin typeface="Cambria" panose="020405030504060302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</a:rPr>
              <a:t> або </a:t>
            </a:r>
            <a:r>
              <a:rPr lang="uk-UA" sz="2000" b="1" dirty="0" err="1">
                <a:latin typeface="Cambria" panose="02040503050406030204" pitchFamily="18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</a:rPr>
              <a:t>. Якщо в процесі виконання програми виникає необхідність застосування декількох операторів, їх необхідно об’єднувати в блоки операторів (фігурні дужки). Приклад: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1E2607DB-BF02-5A46-8478-ECF3F4E5924F}"/>
              </a:ext>
            </a:extLst>
          </p:cNvPr>
          <p:cNvSpPr/>
          <p:nvPr/>
        </p:nvSpPr>
        <p:spPr>
          <a:xfrm>
            <a:off x="628563" y="2174721"/>
            <a:ext cx="105333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b = 2;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c = 1;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(a&gt;b){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a = b+2;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c = a+1;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{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a = 0;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c = a;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(a); // результат компіляції 4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(c); // результат компіляції 5</a:t>
            </a:r>
          </a:p>
        </p:txBody>
      </p:sp>
    </p:spTree>
    <p:extLst>
      <p:ext uri="{BB962C8B-B14F-4D97-AF65-F5344CB8AC3E}">
        <p14:creationId xmlns:p14="http://schemas.microsoft.com/office/powerpoint/2010/main" val="94371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2"/>
          <p:cNvSpPr txBox="1"/>
          <p:nvPr/>
        </p:nvSpPr>
        <p:spPr>
          <a:xfrm>
            <a:off x="233543" y="893657"/>
            <a:ext cx="101004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</a:pPr>
            <a:r>
              <a:rPr lang="uk-UA" sz="2400" b="1" i="1" u="none" strike="noStrike" cap="none" dirty="0">
                <a:solidFill>
                  <a:srgbClr val="FF0000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Що таке змінна</a:t>
            </a:r>
            <a:r>
              <a:rPr lang="en-US" sz="2400" b="1" i="1" dirty="0">
                <a:solidFill>
                  <a:srgbClr val="FF0000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?</a:t>
            </a:r>
            <a:endParaRPr lang="en-UA" sz="2400" b="1" i="1" u="none" strike="noStrike" cap="none" dirty="0">
              <a:solidFill>
                <a:srgbClr val="FF0000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2" name="Прямокутник 5">
            <a:extLst>
              <a:ext uri="{FF2B5EF4-FFF2-40B4-BE49-F238E27FC236}">
                <a16:creationId xmlns:a16="http://schemas.microsoft.com/office/drawing/2014/main" id="{3106F95B-37DC-B8F9-29EF-E2018B246CEC}"/>
              </a:ext>
            </a:extLst>
          </p:cNvPr>
          <p:cNvSpPr/>
          <p:nvPr/>
        </p:nvSpPr>
        <p:spPr>
          <a:xfrm>
            <a:off x="3463642" y="986303"/>
            <a:ext cx="7993895" cy="61555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i="1" dirty="0" err="1"/>
              <a:t>Змінні</a:t>
            </a:r>
            <a:r>
              <a:rPr lang="ru-RU" sz="2000" b="1" i="1" dirty="0"/>
              <a:t> </a:t>
            </a:r>
            <a:r>
              <a:rPr lang="ru-RU" sz="2000" dirty="0"/>
              <a:t>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контейнери</a:t>
            </a:r>
            <a:r>
              <a:rPr lang="ru-RU" sz="2000" dirty="0"/>
              <a:t> для </a:t>
            </a:r>
            <a:r>
              <a:rPr lang="ru-RU" sz="2000" dirty="0" err="1"/>
              <a:t>зберігання</a:t>
            </a:r>
            <a:r>
              <a:rPr lang="ru-RU" sz="2000" dirty="0"/>
              <a:t> </a:t>
            </a:r>
            <a:r>
              <a:rPr lang="ru-RU" sz="2000" dirty="0" err="1"/>
              <a:t>різних</a:t>
            </a:r>
            <a:r>
              <a:rPr lang="ru-RU" sz="2000" dirty="0"/>
              <a:t> </a:t>
            </a:r>
            <a:r>
              <a:rPr lang="ru-RU" sz="2000" dirty="0" err="1"/>
              <a:t>типів</a:t>
            </a:r>
            <a:r>
              <a:rPr lang="ru-RU" sz="2000" dirty="0"/>
              <a:t> </a:t>
            </a:r>
            <a:r>
              <a:rPr lang="ru-RU" sz="2000" dirty="0" err="1"/>
              <a:t>даних</a:t>
            </a:r>
            <a:r>
              <a:rPr lang="ru-RU" sz="2000" dirty="0"/>
              <a:t>.</a:t>
            </a:r>
          </a:p>
          <a:p>
            <a:endParaRPr lang="uk-UA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4B61CBAC-BF18-D0B3-A1DA-FEF033B941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642" y="2260710"/>
            <a:ext cx="7993895" cy="1944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12">
            <a:extLst>
              <a:ext uri="{FF2B5EF4-FFF2-40B4-BE49-F238E27FC236}">
                <a16:creationId xmlns:a16="http://schemas.microsoft.com/office/drawing/2014/main" id="{A6272445-30FE-08B3-1899-6BFA33509CA1}"/>
              </a:ext>
            </a:extLst>
          </p:cNvPr>
          <p:cNvSpPr/>
          <p:nvPr/>
        </p:nvSpPr>
        <p:spPr>
          <a:xfrm>
            <a:off x="5860514" y="1733389"/>
            <a:ext cx="2988563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1800" dirty="0"/>
              <a:t>Іншими словами:</a:t>
            </a:r>
          </a:p>
        </p:txBody>
      </p:sp>
      <p:pic>
        <p:nvPicPr>
          <p:cNvPr id="11" name="Picture 3">
            <a:extLst>
              <a:ext uri="{FF2B5EF4-FFF2-40B4-BE49-F238E27FC236}">
                <a16:creationId xmlns:a16="http://schemas.microsoft.com/office/drawing/2014/main" id="{270E3AEF-6BC2-6960-90FA-81D02A68C0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13" y="4176584"/>
            <a:ext cx="5395946" cy="219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кутник 6">
            <a:extLst>
              <a:ext uri="{FF2B5EF4-FFF2-40B4-BE49-F238E27FC236}">
                <a16:creationId xmlns:a16="http://schemas.microsoft.com/office/drawing/2014/main" id="{16A56263-F39A-B9D4-90FF-B52B64C631F5}"/>
              </a:ext>
            </a:extLst>
          </p:cNvPr>
          <p:cNvSpPr/>
          <p:nvPr/>
        </p:nvSpPr>
        <p:spPr>
          <a:xfrm>
            <a:off x="9525234" y="4176584"/>
            <a:ext cx="2333600" cy="214710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8000" dirty="0"/>
              <a:t>13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63591233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40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E6C3473-F7D7-7AD4-6F1C-D098B6A02465}"/>
              </a:ext>
            </a:extLst>
          </p:cNvPr>
          <p:cNvSpPr/>
          <p:nvPr/>
        </p:nvSpPr>
        <p:spPr>
          <a:xfrm>
            <a:off x="755575" y="1084674"/>
            <a:ext cx="111201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У випадку не виконання умови: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F88CF041-B738-AA84-3477-3185E0557FD1}"/>
              </a:ext>
            </a:extLst>
          </p:cNvPr>
          <p:cNvSpPr/>
          <p:nvPr/>
        </p:nvSpPr>
        <p:spPr>
          <a:xfrm>
            <a:off x="1021764" y="1834946"/>
            <a:ext cx="105225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3;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b = 2;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c = 1;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(a</a:t>
            </a:r>
            <a:r>
              <a:rPr lang="en-US" sz="2000" b="1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&lt;</a:t>
            </a:r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b)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a = b+2;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c = a+1;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a = 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c = a;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(a); // результат компіляції </a:t>
            </a:r>
            <a:r>
              <a:rPr lang="en-US" sz="2000" dirty="0">
                <a:latin typeface="Cambria" panose="02040503050406030204" pitchFamily="18" charset="0"/>
                <a:cs typeface="Consolas" pitchFamily="49" charset="0"/>
              </a:rPr>
              <a:t>0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(c); // результат компіляції </a:t>
            </a:r>
            <a:r>
              <a:rPr lang="en-US" sz="2000" dirty="0">
                <a:latin typeface="Cambria" panose="02040503050406030204" pitchFamily="18" charset="0"/>
                <a:cs typeface="Consolas" pitchFamily="49" charset="0"/>
              </a:rPr>
              <a:t>0</a:t>
            </a:r>
            <a:endParaRPr lang="uk-UA" sz="2000" dirty="0">
              <a:latin typeface="Cambria" panose="02040503050406030204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004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41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FE7E9D9-815C-920D-72B9-21EA7F0A3137}"/>
              </a:ext>
            </a:extLst>
          </p:cNvPr>
          <p:cNvSpPr/>
          <p:nvPr/>
        </p:nvSpPr>
        <p:spPr>
          <a:xfrm>
            <a:off x="755576" y="2660719"/>
            <a:ext cx="105982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3200" b="1" i="1" dirty="0">
                <a:latin typeface="Cambria" panose="02040503050406030204" pitchFamily="18" charset="0"/>
              </a:rPr>
              <a:t>Вкладений умовний оператор </a:t>
            </a:r>
            <a:r>
              <a:rPr lang="uk-UA" sz="3200" dirty="0" err="1">
                <a:latin typeface="Cambria" panose="02040503050406030204" pitchFamily="18" charset="0"/>
              </a:rPr>
              <a:t>if</a:t>
            </a:r>
            <a:r>
              <a:rPr lang="uk-UA" sz="3200" dirty="0">
                <a:latin typeface="Cambria" panose="02040503050406030204" pitchFamily="18" charset="0"/>
              </a:rPr>
              <a:t> – це </a:t>
            </a:r>
            <a:r>
              <a:rPr lang="uk-UA" sz="3200" dirty="0" err="1">
                <a:latin typeface="Cambria" panose="02040503050406030204" pitchFamily="18" charset="0"/>
              </a:rPr>
              <a:t>підоператор</a:t>
            </a:r>
            <a:r>
              <a:rPr lang="uk-UA" sz="3200" dirty="0">
                <a:latin typeface="Cambria" panose="02040503050406030204" pitchFamily="18" charset="0"/>
              </a:rPr>
              <a:t>, який реалізує розгалуження в межах іншого умовного оператора </a:t>
            </a:r>
            <a:r>
              <a:rPr lang="uk-UA" sz="3200" b="1" dirty="0" err="1">
                <a:latin typeface="Cambria" panose="02040503050406030204" pitchFamily="18" charset="0"/>
              </a:rPr>
              <a:t>if</a:t>
            </a:r>
            <a:r>
              <a:rPr lang="uk-UA" sz="3200" b="1" dirty="0">
                <a:latin typeface="Cambria" panose="02040503050406030204" pitchFamily="18" charset="0"/>
              </a:rPr>
              <a:t> </a:t>
            </a:r>
            <a:r>
              <a:rPr lang="uk-UA" sz="3200" dirty="0">
                <a:latin typeface="Cambria" panose="02040503050406030204" pitchFamily="18" charset="0"/>
              </a:rPr>
              <a:t>або </a:t>
            </a:r>
            <a:r>
              <a:rPr lang="uk-UA" sz="3200" b="1" dirty="0" err="1">
                <a:latin typeface="Cambria" panose="02040503050406030204" pitchFamily="18" charset="0"/>
              </a:rPr>
              <a:t>еlsе</a:t>
            </a:r>
            <a:r>
              <a:rPr lang="uk-UA" sz="3200" dirty="0">
                <a:latin typeface="Cambria" panose="020405030504060302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6739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42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ECD94C3-BC8B-283F-E3F4-385DEBD29C55}"/>
              </a:ext>
            </a:extLst>
          </p:cNvPr>
          <p:cNvSpPr/>
          <p:nvPr/>
        </p:nvSpPr>
        <p:spPr>
          <a:xfrm>
            <a:off x="683567" y="1045185"/>
            <a:ext cx="1087706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2000" dirty="0">
                <a:latin typeface="Cambria" panose="02040503050406030204" pitchFamily="18" charset="0"/>
              </a:rPr>
              <a:t>Кожен оператор </a:t>
            </a:r>
            <a:r>
              <a:rPr lang="uk-UA" sz="2000" b="1" dirty="0" err="1">
                <a:latin typeface="Cambria" panose="02040503050406030204" pitchFamily="18" charset="0"/>
              </a:rPr>
              <a:t>еlsе</a:t>
            </a:r>
            <a:r>
              <a:rPr lang="uk-UA" sz="2000" dirty="0">
                <a:latin typeface="Cambria" panose="02040503050406030204" pitchFamily="18" charset="0"/>
              </a:rPr>
              <a:t> завжди пов'язаний з найближчим оператором </a:t>
            </a:r>
            <a:r>
              <a:rPr lang="uk-UA" sz="2000" b="1" dirty="0" err="1">
                <a:latin typeface="Cambria" panose="020405030504060302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</a:rPr>
              <a:t> того ж блоку </a:t>
            </a:r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(рівня)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  <a:p>
            <a:pPr indent="723900" algn="just"/>
            <a:r>
              <a:rPr lang="uk-UA" sz="2000" dirty="0">
                <a:latin typeface="Cambria" panose="02040503050406030204" pitchFamily="18" charset="0"/>
              </a:rPr>
              <a:t>Приклад: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B082EE2D-0431-9898-0D13-6D69430EF275}"/>
              </a:ext>
            </a:extLst>
          </p:cNvPr>
          <p:cNvSpPr/>
          <p:nvPr/>
        </p:nvSpPr>
        <p:spPr>
          <a:xfrm>
            <a:off x="683567" y="2348880"/>
            <a:ext cx="108770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== 10)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(j &lt; 20) a = b;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(k &gt; 100) c = d; 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//вкладений умовний оператор </a:t>
            </a:r>
            <a:r>
              <a:rPr lang="uk-UA" sz="2000" dirty="0" err="1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</a:p>
          <a:p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c; </a:t>
            </a:r>
            <a:r>
              <a:rPr lang="en-US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//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оператор </a:t>
            </a:r>
            <a:r>
              <a:rPr lang="uk-UA" sz="2000" dirty="0" err="1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 пов'язаний з </a:t>
            </a:r>
            <a:r>
              <a:rPr lang="uk-UA" sz="2000" dirty="0" err="1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en-US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k &gt;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 1</a:t>
            </a:r>
            <a:r>
              <a:rPr lang="en-US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0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0)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 = d; 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// оператор </a:t>
            </a:r>
            <a:r>
              <a:rPr lang="uk-UA" sz="2000" dirty="0" err="1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solidFill>
                  <a:schemeClr val="accent5"/>
                </a:solidFill>
                <a:latin typeface="Cambria" panose="02040503050406030204" pitchFamily="18" charset="0"/>
                <a:cs typeface="Consolas" pitchFamily="49" charset="0"/>
              </a:rPr>
              <a:t> пов'язаний з зовнішнім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оператором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== 10)</a:t>
            </a: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F37F167F-FDC6-15A6-E313-4BF81D6247B7}"/>
              </a:ext>
            </a:extLst>
          </p:cNvPr>
          <p:cNvSpPr/>
          <p:nvPr/>
        </p:nvSpPr>
        <p:spPr>
          <a:xfrm>
            <a:off x="683567" y="4677298"/>
            <a:ext cx="107772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2000" dirty="0">
                <a:latin typeface="Cambria" panose="02040503050406030204" pitchFamily="18" charset="0"/>
              </a:rPr>
              <a:t>Зовнішній оператор </a:t>
            </a:r>
            <a:r>
              <a:rPr lang="uk-UA" sz="2000" b="1" dirty="0" err="1">
                <a:latin typeface="Cambria" panose="02040503050406030204" pitchFamily="18" charset="0"/>
              </a:rPr>
              <a:t>еlsе</a:t>
            </a:r>
            <a:r>
              <a:rPr lang="uk-UA" sz="2000" dirty="0">
                <a:latin typeface="Cambria" panose="02040503050406030204" pitchFamily="18" charset="0"/>
              </a:rPr>
              <a:t> не пов'язаний з оператором </a:t>
            </a:r>
            <a:r>
              <a:rPr lang="uk-UA" sz="2000" b="1" dirty="0" err="1">
                <a:latin typeface="Cambria" panose="020405030504060302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</a:rPr>
              <a:t> (j &lt; 20), оскільки не знаходиться з ним в межах одного блоку коду, навіть незважаючи на те, що знаходиться найближче до нього ніж </a:t>
            </a:r>
            <a:r>
              <a:rPr lang="uk-UA" sz="2000" dirty="0" err="1">
                <a:latin typeface="Cambria" panose="020405030504060302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</a:rPr>
              <a:t> (i == 10).</a:t>
            </a:r>
          </a:p>
        </p:txBody>
      </p:sp>
      <p:cxnSp>
        <p:nvCxnSpPr>
          <p:cNvPr id="5" name="Прямая со стрелкой 10">
            <a:extLst>
              <a:ext uri="{FF2B5EF4-FFF2-40B4-BE49-F238E27FC236}">
                <a16:creationId xmlns:a16="http://schemas.microsoft.com/office/drawing/2014/main" id="{5C4854FC-7C15-FCD5-2748-17F9694D44B0}"/>
              </a:ext>
            </a:extLst>
          </p:cNvPr>
          <p:cNvCxnSpPr>
            <a:cxnSpLocks/>
          </p:cNvCxnSpPr>
          <p:nvPr/>
        </p:nvCxnSpPr>
        <p:spPr>
          <a:xfrm flipV="1">
            <a:off x="1619672" y="3068960"/>
            <a:ext cx="0" cy="29558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11">
            <a:extLst>
              <a:ext uri="{FF2B5EF4-FFF2-40B4-BE49-F238E27FC236}">
                <a16:creationId xmlns:a16="http://schemas.microsoft.com/office/drawing/2014/main" id="{237A4298-0B31-5B41-FB2E-FCEEA0B4A7D0}"/>
              </a:ext>
            </a:extLst>
          </p:cNvPr>
          <p:cNvCxnSpPr>
            <a:cxnSpLocks/>
          </p:cNvCxnSpPr>
          <p:nvPr/>
        </p:nvCxnSpPr>
        <p:spPr>
          <a:xfrm flipH="1" flipV="1">
            <a:off x="683568" y="2492896"/>
            <a:ext cx="18428" cy="14477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75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43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84C1E812-C6AF-6BDD-F850-42D574560017}"/>
              </a:ext>
            </a:extLst>
          </p:cNvPr>
          <p:cNvSpPr/>
          <p:nvPr/>
        </p:nvSpPr>
        <p:spPr>
          <a:xfrm>
            <a:off x="498356" y="1055050"/>
            <a:ext cx="108554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3900" algn="just"/>
            <a:r>
              <a:rPr lang="uk-UA" sz="2000" dirty="0">
                <a:latin typeface="Cambria" panose="02040503050406030204" pitchFamily="18" charset="0"/>
              </a:rPr>
              <a:t>Конструкція </a:t>
            </a:r>
            <a:r>
              <a:rPr lang="uk-UA" sz="2000" b="1" dirty="0" err="1">
                <a:latin typeface="Cambria" panose="02040503050406030204" pitchFamily="18" charset="0"/>
              </a:rPr>
              <a:t>if-else-if</a:t>
            </a:r>
            <a:r>
              <a:rPr lang="ru-RU" sz="2000" dirty="0">
                <a:latin typeface="Cambria" panose="02040503050406030204" pitchFamily="18" charset="0"/>
              </a:rPr>
              <a:t> </a:t>
            </a:r>
            <a:r>
              <a:rPr lang="uk-UA" sz="2000" dirty="0">
                <a:latin typeface="Cambria" panose="02040503050406030204" pitchFamily="18" charset="0"/>
              </a:rPr>
              <a:t>дозволяє реалізувати декілька сценаріїв залежно від умов виконання програми.</a:t>
            </a: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4F974C77-66B5-F496-7C5F-3813D812E308}"/>
              </a:ext>
            </a:extLst>
          </p:cNvPr>
          <p:cNvSpPr/>
          <p:nvPr/>
        </p:nvSpPr>
        <p:spPr>
          <a:xfrm>
            <a:off x="1238076" y="1811724"/>
            <a:ext cx="6183062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(умова)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onepaторl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(умова)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оператор2;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(умова)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оператор3;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операторN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</p:txBody>
      </p:sp>
      <p:sp>
        <p:nvSpPr>
          <p:cNvPr id="4" name="Прямоугольник 8">
            <a:extLst>
              <a:ext uri="{FF2B5EF4-FFF2-40B4-BE49-F238E27FC236}">
                <a16:creationId xmlns:a16="http://schemas.microsoft.com/office/drawing/2014/main" id="{B97C25BC-A548-DED2-A108-5A397071DA61}"/>
              </a:ext>
            </a:extLst>
          </p:cNvPr>
          <p:cNvSpPr/>
          <p:nvPr/>
        </p:nvSpPr>
        <p:spPr>
          <a:xfrm>
            <a:off x="498356" y="4163598"/>
            <a:ext cx="109182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722313" algn="just"/>
            <a:r>
              <a:rPr lang="uk-UA" sz="2000" dirty="0">
                <a:latin typeface="Cambria" panose="02040503050406030204" pitchFamily="18" charset="0"/>
              </a:rPr>
              <a:t>Умовний оператор </a:t>
            </a:r>
            <a:r>
              <a:rPr lang="uk-UA" sz="2000" b="1" dirty="0" err="1">
                <a:latin typeface="Cambria" panose="020405030504060302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</a:rPr>
              <a:t> виконується послідовно зверху до низу.</a:t>
            </a:r>
          </a:p>
          <a:p>
            <a:pPr indent="722313" algn="just"/>
            <a:r>
              <a:rPr lang="uk-UA" sz="2000" dirty="0">
                <a:latin typeface="Cambria" panose="02040503050406030204" pitchFamily="18" charset="0"/>
              </a:rPr>
              <a:t>У випадку виконання певної умови </a:t>
            </a:r>
            <a:r>
              <a:rPr lang="uk-UA" sz="2000" i="1" dirty="0">
                <a:latin typeface="Cambria" panose="02040503050406030204" pitchFamily="18" charset="0"/>
              </a:rPr>
              <a:t>(умова рівна </a:t>
            </a:r>
            <a:r>
              <a:rPr lang="en-US" sz="2000" i="1" dirty="0">
                <a:latin typeface="Cambria" panose="02040503050406030204" pitchFamily="18" charset="0"/>
              </a:rPr>
              <a:t>true</a:t>
            </a:r>
            <a:r>
              <a:rPr lang="uk-UA" sz="2000" i="1" dirty="0">
                <a:latin typeface="Cambria" panose="02040503050406030204" pitchFamily="18" charset="0"/>
              </a:rPr>
              <a:t>)</a:t>
            </a:r>
            <a:r>
              <a:rPr lang="uk-UA" sz="2000" dirty="0">
                <a:latin typeface="Cambria" panose="02040503050406030204" pitchFamily="18" charset="0"/>
              </a:rPr>
              <a:t>, реалізується код, що пов'язаний з даним умовним оператором,  а решта конструкції коду не виконується.</a:t>
            </a:r>
          </a:p>
          <a:p>
            <a:pPr indent="722313" algn="just"/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У випадку не виконання жодного із заданих умов, реалізується заключний оператор </a:t>
            </a:r>
            <a:r>
              <a:rPr lang="uk-UA" sz="2000" b="1" dirty="0" err="1">
                <a:solidFill>
                  <a:srgbClr val="FF0000"/>
                </a:solidFill>
                <a:latin typeface="Cambria" panose="02040503050406030204" pitchFamily="18" charset="0"/>
              </a:rPr>
              <a:t>else</a:t>
            </a:r>
            <a:r>
              <a:rPr lang="uk-UA" sz="2000" b="1" dirty="0">
                <a:solidFill>
                  <a:srgbClr val="FF0000"/>
                </a:solidFill>
                <a:latin typeface="Cambria" panose="02040503050406030204" pitchFamily="18" charset="0"/>
              </a:rPr>
              <a:t> за замовчуванням. </a:t>
            </a:r>
          </a:p>
          <a:p>
            <a:pPr indent="722313" algn="just"/>
            <a:r>
              <a:rPr lang="uk-UA" sz="2000" dirty="0">
                <a:latin typeface="Cambria" panose="02040503050406030204" pitchFamily="18" charset="0"/>
              </a:rPr>
              <a:t>Якщо оператор е1se не вказано, а результат перевірки заданих умов дорівнює </a:t>
            </a:r>
            <a:r>
              <a:rPr lang="uk-UA" sz="2000" dirty="0" err="1">
                <a:latin typeface="Cambria" panose="02040503050406030204" pitchFamily="18" charset="0"/>
              </a:rPr>
              <a:t>false</a:t>
            </a:r>
            <a:r>
              <a:rPr lang="uk-UA" sz="2000" dirty="0">
                <a:latin typeface="Cambria" panose="02040503050406030204" pitchFamily="18" charset="0"/>
              </a:rPr>
              <a:t>, то не буде виконано жодного оператора. </a:t>
            </a:r>
          </a:p>
        </p:txBody>
      </p:sp>
    </p:spTree>
    <p:extLst>
      <p:ext uri="{BB962C8B-B14F-4D97-AF65-F5344CB8AC3E}">
        <p14:creationId xmlns:p14="http://schemas.microsoft.com/office/powerpoint/2010/main" val="599971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44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4C6BCC2-F55E-0175-1284-5F640B23BAFC}"/>
              </a:ext>
            </a:extLst>
          </p:cNvPr>
          <p:cNvSpPr/>
          <p:nvPr/>
        </p:nvSpPr>
        <p:spPr>
          <a:xfrm>
            <a:off x="609863" y="991363"/>
            <a:ext cx="109722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1800" dirty="0">
                <a:latin typeface="Cambria" panose="02040503050406030204" pitchFamily="18" charset="0"/>
              </a:rPr>
              <a:t>Приклад. Визначення пори року, до якої віднесено заданий місяць: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662E9627-05A2-F3C8-D91A-F9B6ED15F420}"/>
              </a:ext>
            </a:extLst>
          </p:cNvPr>
          <p:cNvSpPr/>
          <p:nvPr/>
        </p:nvSpPr>
        <p:spPr>
          <a:xfrm>
            <a:off x="609863" y="1314937"/>
            <a:ext cx="111717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M</a:t>
            </a:r>
            <a:r>
              <a:rPr lang="en-US" sz="1800" dirty="0" err="1">
                <a:latin typeface="Cambria" panose="02040503050406030204" pitchFamily="18" charset="0"/>
                <a:cs typeface="Consolas" pitchFamily="49" charset="0"/>
              </a:rPr>
              <a:t>onth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11; </a:t>
            </a:r>
            <a:r>
              <a:rPr lang="uk-UA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// Листопад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12 || </a:t>
            </a:r>
            <a:r>
              <a:rPr lang="uk-UA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1 || </a:t>
            </a:r>
            <a:r>
              <a:rPr lang="uk-UA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2) {</a:t>
            </a:r>
          </a:p>
          <a:p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dirty="0" err="1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 " зими ";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}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1800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== 3 || </a:t>
            </a:r>
            <a:r>
              <a:rPr lang="uk-UA" sz="1800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== 4 || </a:t>
            </a:r>
            <a:r>
              <a:rPr lang="uk-UA" sz="1800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== 5) {</a:t>
            </a:r>
          </a:p>
          <a:p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dirty="0" err="1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 = " весни ";</a:t>
            </a:r>
          </a:p>
          <a:p>
            <a:r>
              <a:rPr lang="uk-UA" sz="1800" dirty="0">
                <a:solidFill>
                  <a:srgbClr val="FF0000"/>
                </a:solidFill>
                <a:latin typeface="Cambria" panose="02040503050406030204" pitchFamily="18" charset="0"/>
                <a:cs typeface="Consolas" pitchFamily="49" charset="0"/>
              </a:rPr>
              <a:t>	} </a:t>
            </a:r>
            <a:r>
              <a:rPr lang="uk-UA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6 || </a:t>
            </a:r>
            <a:r>
              <a:rPr lang="uk-UA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7 || </a:t>
            </a:r>
            <a:r>
              <a:rPr lang="uk-UA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== 8) {</a:t>
            </a:r>
          </a:p>
          <a:p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 = " літа ";</a:t>
            </a:r>
          </a:p>
          <a:p>
            <a:r>
              <a:rPr lang="uk-UA" sz="18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mbria" panose="02040503050406030204" pitchFamily="18" charset="0"/>
                <a:cs typeface="Consolas" pitchFamily="49" charset="0"/>
              </a:rPr>
              <a:t>	} </a:t>
            </a:r>
            <a:r>
              <a:rPr lang="uk-UA" sz="1800" b="1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1800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== 9 || </a:t>
            </a:r>
            <a:r>
              <a:rPr lang="uk-UA" sz="1800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== 10 || </a:t>
            </a:r>
            <a:r>
              <a:rPr lang="uk-UA" sz="1800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month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== 11) {</a:t>
            </a:r>
          </a:p>
          <a:p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dirty="0" err="1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 = " осені ";</a:t>
            </a:r>
          </a:p>
          <a:p>
            <a:r>
              <a:rPr lang="uk-UA" sz="1800" dirty="0">
                <a:solidFill>
                  <a:srgbClr val="C00000"/>
                </a:solidFill>
                <a:latin typeface="Cambria" panose="02040503050406030204" pitchFamily="18" charset="0"/>
                <a:cs typeface="Consolas" pitchFamily="49" charset="0"/>
              </a:rPr>
              <a:t>	}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else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= " не існуючий місяць ";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8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("Заданий місяць відноситься до " +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season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+ "."); 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620632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45</a:t>
            </a:fld>
            <a:endParaRPr lang="en-US"/>
          </a:p>
        </p:txBody>
      </p:sp>
      <p:sp>
        <p:nvSpPr>
          <p:cNvPr id="2" name="Місце для вмісту 2">
            <a:extLst>
              <a:ext uri="{FF2B5EF4-FFF2-40B4-BE49-F238E27FC236}">
                <a16:creationId xmlns:a16="http://schemas.microsoft.com/office/drawing/2014/main" id="{31940AB6-6A7A-1580-0095-2043F925A89B}"/>
              </a:ext>
            </a:extLst>
          </p:cNvPr>
          <p:cNvSpPr txBox="1">
            <a:spLocks/>
          </p:cNvSpPr>
          <p:nvPr/>
        </p:nvSpPr>
        <p:spPr>
          <a:xfrm>
            <a:off x="2440641" y="2946603"/>
            <a:ext cx="6777317" cy="1224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68580" indent="0" algn="ctr">
              <a:buFont typeface="Arial"/>
              <a:buNone/>
            </a:pPr>
            <a:r>
              <a:rPr lang="uk-UA" sz="3600" b="1" dirty="0">
                <a:latin typeface="Cambria" panose="02040503050406030204" pitchFamily="18" charset="0"/>
              </a:rPr>
              <a:t>Оператор розгалуження </a:t>
            </a:r>
            <a:r>
              <a:rPr lang="uk-UA" sz="3600" b="1" dirty="0" err="1">
                <a:latin typeface="Cambria" panose="02040503050406030204" pitchFamily="18" charset="0"/>
              </a:rPr>
              <a:t>switch</a:t>
            </a:r>
            <a:endParaRPr lang="uk-UA" sz="3600" b="1" dirty="0">
              <a:latin typeface="Cambria" panose="02040503050406030204" pitchFamily="18" charset="0"/>
            </a:endParaRPr>
          </a:p>
          <a:p>
            <a:pPr marL="68580" indent="0" algn="ctr">
              <a:buFont typeface="Arial"/>
              <a:buNone/>
            </a:pPr>
            <a:endParaRPr lang="uk-UA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85920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19050" y="-39007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31764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46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4B97241-FC1A-DB3E-3823-D55AB2E2143E}"/>
              </a:ext>
            </a:extLst>
          </p:cNvPr>
          <p:cNvSpPr/>
          <p:nvPr/>
        </p:nvSpPr>
        <p:spPr>
          <a:xfrm>
            <a:off x="408671" y="1065835"/>
            <a:ext cx="112036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uk-UA" sz="1800" dirty="0">
                <a:latin typeface="Cambria" panose="02040503050406030204" pitchFamily="18" charset="0"/>
              </a:rPr>
              <a:t>Оператор </a:t>
            </a:r>
            <a:r>
              <a:rPr lang="en-US" sz="1800" dirty="0">
                <a:latin typeface="Cambria" panose="020405030504060302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</a:rPr>
              <a:t> надає можливість обирати напрямок виконання програми залежно від значення керуючого виразу.</a:t>
            </a:r>
          </a:p>
          <a:p>
            <a:pPr indent="538163"/>
            <a:r>
              <a:rPr lang="uk-UA" sz="1800" b="1" i="1" dirty="0">
                <a:latin typeface="Cambria" panose="02040503050406030204" pitchFamily="18" charset="0"/>
              </a:rPr>
              <a:t>Оператор </a:t>
            </a:r>
            <a:r>
              <a:rPr lang="uk-UA" sz="1800" b="1" i="1" dirty="0" err="1">
                <a:latin typeface="Cambria" panose="02040503050406030204" pitchFamily="18" charset="0"/>
              </a:rPr>
              <a:t>switch</a:t>
            </a:r>
            <a:r>
              <a:rPr lang="uk-UA" sz="1800" b="1" i="1" dirty="0">
                <a:latin typeface="Cambria" panose="02040503050406030204" pitchFamily="18" charset="0"/>
              </a:rPr>
              <a:t> працює наступним чином</a:t>
            </a:r>
            <a:r>
              <a:rPr lang="uk-UA" sz="1800" dirty="0">
                <a:latin typeface="Cambria" panose="02040503050406030204" pitchFamily="18" charset="0"/>
              </a:rPr>
              <a:t>:</a:t>
            </a:r>
          </a:p>
          <a:p>
            <a:pPr indent="538163" algn="just">
              <a:buFont typeface="Wingdings" panose="05000000000000000000" pitchFamily="2" charset="2"/>
              <a:buChar char="Ø"/>
            </a:pPr>
            <a:r>
              <a:rPr lang="uk-UA" sz="1800" dirty="0">
                <a:latin typeface="Cambria" panose="02040503050406030204" pitchFamily="18" charset="0"/>
              </a:rPr>
              <a:t>значення виразу, що записане у </a:t>
            </a:r>
            <a:r>
              <a:rPr lang="uk-UA" sz="1800" dirty="0" err="1">
                <a:latin typeface="Cambria" panose="020405030504060302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</a:rPr>
              <a:t>, почергово порівнюється із значеннями операторів </a:t>
            </a:r>
            <a:r>
              <a:rPr lang="ru-RU" sz="1800" dirty="0" err="1">
                <a:latin typeface="Cambria" panose="02040503050406030204" pitchFamily="18" charset="0"/>
              </a:rPr>
              <a:t>case</a:t>
            </a:r>
            <a:r>
              <a:rPr lang="ru-RU" sz="1800" dirty="0">
                <a:latin typeface="Cambria" panose="02040503050406030204" pitchFamily="18" charset="0"/>
              </a:rPr>
              <a:t>;</a:t>
            </a:r>
          </a:p>
          <a:p>
            <a:pPr indent="538163" algn="just">
              <a:buFont typeface="Wingdings" panose="05000000000000000000" pitchFamily="2" charset="2"/>
              <a:buChar char="Ø"/>
            </a:pPr>
            <a:r>
              <a:rPr lang="uk-UA" sz="1800" dirty="0">
                <a:latin typeface="Cambria" panose="02040503050406030204" pitchFamily="18" charset="0"/>
              </a:rPr>
              <a:t>за умови рівності значення </a:t>
            </a:r>
            <a:r>
              <a:rPr lang="uk-UA" sz="1800" dirty="0" err="1">
                <a:latin typeface="Cambria" panose="020405030504060302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</a:rPr>
              <a:t> та значення відповідного оператору </a:t>
            </a:r>
            <a:r>
              <a:rPr lang="uk-UA" sz="1800" dirty="0" err="1">
                <a:latin typeface="Cambria" panose="02040503050406030204" pitchFamily="18" charset="0"/>
              </a:rPr>
              <a:t>case</a:t>
            </a:r>
            <a:r>
              <a:rPr lang="uk-UA" sz="1800" dirty="0">
                <a:latin typeface="Cambria" panose="02040503050406030204" pitchFamily="18" charset="0"/>
              </a:rPr>
              <a:t>, далі виконується тільки код відповідного </a:t>
            </a:r>
            <a:r>
              <a:rPr lang="uk-UA" sz="1800" dirty="0" err="1">
                <a:latin typeface="Cambria" panose="02040503050406030204" pitchFamily="18" charset="0"/>
              </a:rPr>
              <a:t>case-</a:t>
            </a:r>
            <a:r>
              <a:rPr lang="uk-UA" sz="1800" i="1" dirty="0" err="1">
                <a:latin typeface="Cambria" panose="02040503050406030204" pitchFamily="18" charset="0"/>
              </a:rPr>
              <a:t>са</a:t>
            </a:r>
            <a:r>
              <a:rPr lang="uk-UA" sz="1800" dirty="0">
                <a:latin typeface="Cambria" panose="02040503050406030204" pitchFamily="18" charset="0"/>
              </a:rPr>
              <a:t>;</a:t>
            </a:r>
          </a:p>
          <a:p>
            <a:pPr indent="538163" algn="just">
              <a:buFont typeface="Wingdings" panose="05000000000000000000" pitchFamily="2" charset="2"/>
              <a:buChar char="Ø"/>
            </a:pPr>
            <a:r>
              <a:rPr lang="uk-UA" sz="1800" dirty="0">
                <a:latin typeface="Cambria" panose="02040503050406030204" pitchFamily="18" charset="0"/>
              </a:rPr>
              <a:t>якщо рівності не виявлено –  виконується оператор </a:t>
            </a:r>
            <a:r>
              <a:rPr lang="ru-RU" sz="1800" dirty="0" err="1">
                <a:latin typeface="Cambria" panose="02040503050406030204" pitchFamily="18" charset="0"/>
              </a:rPr>
              <a:t>defoult</a:t>
            </a:r>
            <a:r>
              <a:rPr lang="uk-UA" sz="1800" dirty="0">
                <a:latin typeface="Cambria" panose="02040503050406030204" pitchFamily="18" charset="0"/>
              </a:rPr>
              <a:t>.</a:t>
            </a:r>
          </a:p>
          <a:p>
            <a:pPr indent="538163" algn="just">
              <a:buFont typeface="Wingdings" panose="05000000000000000000" pitchFamily="2" charset="2"/>
              <a:buChar char="Ø"/>
            </a:pPr>
            <a:endParaRPr lang="uk-UA" dirty="0">
              <a:latin typeface="+mj-lt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E2D4AD18-0228-2301-DFC0-7241EFDCA30F}"/>
              </a:ext>
            </a:extLst>
          </p:cNvPr>
          <p:cNvSpPr/>
          <p:nvPr/>
        </p:nvSpPr>
        <p:spPr>
          <a:xfrm>
            <a:off x="428227" y="3110233"/>
            <a:ext cx="11409203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(вираз) {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case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значення1: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// послідовність операторів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case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значення2: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// послідовність операторів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case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1800" dirty="0" err="1">
                <a:latin typeface="Cambria" panose="02040503050406030204" pitchFamily="18" charset="0"/>
                <a:cs typeface="Consolas" pitchFamily="49" charset="0"/>
              </a:rPr>
              <a:t>значенняN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: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// послідовність операторів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1800" b="1" dirty="0" err="1">
                <a:latin typeface="Cambria" panose="02040503050406030204" pitchFamily="18" charset="0"/>
                <a:cs typeface="Consolas" pitchFamily="49" charset="0"/>
              </a:rPr>
              <a:t>default</a:t>
            </a:r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: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		// послідовність операторів за замовчування</a:t>
            </a:r>
          </a:p>
          <a:p>
            <a:r>
              <a:rPr lang="uk-UA" sz="18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cxnSp>
        <p:nvCxnSpPr>
          <p:cNvPr id="4" name="Прямая соединительная линия 7">
            <a:extLst>
              <a:ext uri="{FF2B5EF4-FFF2-40B4-BE49-F238E27FC236}">
                <a16:creationId xmlns:a16="http://schemas.microsoft.com/office/drawing/2014/main" id="{12455B77-8544-1566-5D8D-96A9597B10E0}"/>
              </a:ext>
            </a:extLst>
          </p:cNvPr>
          <p:cNvCxnSpPr>
            <a:cxnSpLocks/>
          </p:cNvCxnSpPr>
          <p:nvPr/>
        </p:nvCxnSpPr>
        <p:spPr>
          <a:xfrm>
            <a:off x="1238076" y="3497402"/>
            <a:ext cx="113064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9">
            <a:extLst>
              <a:ext uri="{FF2B5EF4-FFF2-40B4-BE49-F238E27FC236}">
                <a16:creationId xmlns:a16="http://schemas.microsoft.com/office/drawing/2014/main" id="{0440EDA4-D836-2262-36E5-4BD73EDCF016}"/>
              </a:ext>
            </a:extLst>
          </p:cNvPr>
          <p:cNvCxnSpPr>
            <a:cxnSpLocks/>
          </p:cNvCxnSpPr>
          <p:nvPr/>
        </p:nvCxnSpPr>
        <p:spPr>
          <a:xfrm>
            <a:off x="1467117" y="3746083"/>
            <a:ext cx="24668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2">
            <a:extLst>
              <a:ext uri="{FF2B5EF4-FFF2-40B4-BE49-F238E27FC236}">
                <a16:creationId xmlns:a16="http://schemas.microsoft.com/office/drawing/2014/main" id="{73161426-859C-1928-E8E6-686798388EB6}"/>
              </a:ext>
            </a:extLst>
          </p:cNvPr>
          <p:cNvCxnSpPr>
            <a:cxnSpLocks/>
          </p:cNvCxnSpPr>
          <p:nvPr/>
        </p:nvCxnSpPr>
        <p:spPr>
          <a:xfrm>
            <a:off x="1467117" y="4587158"/>
            <a:ext cx="24668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3">
            <a:extLst>
              <a:ext uri="{FF2B5EF4-FFF2-40B4-BE49-F238E27FC236}">
                <a16:creationId xmlns:a16="http://schemas.microsoft.com/office/drawing/2014/main" id="{C1FE252F-A6C1-8584-8B28-C9356D7AB624}"/>
              </a:ext>
            </a:extLst>
          </p:cNvPr>
          <p:cNvCxnSpPr>
            <a:cxnSpLocks/>
          </p:cNvCxnSpPr>
          <p:nvPr/>
        </p:nvCxnSpPr>
        <p:spPr>
          <a:xfrm>
            <a:off x="1467117" y="5343647"/>
            <a:ext cx="246685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4">
            <a:extLst>
              <a:ext uri="{FF2B5EF4-FFF2-40B4-BE49-F238E27FC236}">
                <a16:creationId xmlns:a16="http://schemas.microsoft.com/office/drawing/2014/main" id="{C166EC15-F394-F5F7-564D-9CA0C365908B}"/>
              </a:ext>
            </a:extLst>
          </p:cNvPr>
          <p:cNvCxnSpPr>
            <a:cxnSpLocks/>
          </p:cNvCxnSpPr>
          <p:nvPr/>
        </p:nvCxnSpPr>
        <p:spPr>
          <a:xfrm>
            <a:off x="2368718" y="5640025"/>
            <a:ext cx="323198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0">
            <a:extLst>
              <a:ext uri="{FF2B5EF4-FFF2-40B4-BE49-F238E27FC236}">
                <a16:creationId xmlns:a16="http://schemas.microsoft.com/office/drawing/2014/main" id="{D468259C-073E-1E4A-B27B-8FB9E27D4F70}"/>
              </a:ext>
            </a:extLst>
          </p:cNvPr>
          <p:cNvCxnSpPr>
            <a:cxnSpLocks/>
          </p:cNvCxnSpPr>
          <p:nvPr/>
        </p:nvCxnSpPr>
        <p:spPr>
          <a:xfrm>
            <a:off x="1238076" y="6168730"/>
            <a:ext cx="1336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3664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47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9ABFA259-B8D3-A386-73A6-27493ADE6005}"/>
              </a:ext>
            </a:extLst>
          </p:cNvPr>
          <p:cNvSpPr/>
          <p:nvPr/>
        </p:nvSpPr>
        <p:spPr>
          <a:xfrm>
            <a:off x="820890" y="1757137"/>
            <a:ext cx="9357606" cy="255454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Вираз </a:t>
            </a:r>
            <a:r>
              <a:rPr lang="uk-UA" sz="20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 може бути будь-якого типу даних: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byte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;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short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; 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; 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; 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 (у версіях Java SE7 та вище);</a:t>
            </a:r>
          </a:p>
          <a:p>
            <a:pPr marL="538163" indent="-285750">
              <a:buFont typeface="Wingdings" panose="05000000000000000000" pitchFamily="2" charset="2"/>
              <a:buChar char="ü"/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тощо</a:t>
            </a:r>
          </a:p>
          <a:p>
            <a:endParaRPr lang="ru-RU" sz="20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00FA3D65-ED04-6505-EFAC-63B3E81D66E4}"/>
              </a:ext>
            </a:extLst>
          </p:cNvPr>
          <p:cNvSpPr/>
          <p:nvPr/>
        </p:nvSpPr>
        <p:spPr>
          <a:xfrm>
            <a:off x="820890" y="4521878"/>
            <a:ext cx="10781590" cy="112402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Значення операторів розгалуження </a:t>
            </a: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має бути </a:t>
            </a:r>
            <a:r>
              <a:rPr lang="uk-UA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константним виразом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uk-UA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сумісним за типом даних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із зазначенням виразу </a:t>
            </a:r>
            <a:r>
              <a:rPr lang="uk-UA" sz="20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Дублювання значень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операторах розгалуження </a:t>
            </a:r>
            <a:r>
              <a:rPr lang="uk-UA" sz="20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допустимо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1516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856212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48</a:t>
            </a:fld>
            <a:endParaRPr lang="en-US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0AA9D0A2-3AF9-C038-055F-63062F982537}"/>
              </a:ext>
            </a:extLst>
          </p:cNvPr>
          <p:cNvSpPr/>
          <p:nvPr/>
        </p:nvSpPr>
        <p:spPr>
          <a:xfrm>
            <a:off x="1859665" y="815908"/>
            <a:ext cx="6741741" cy="2676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(2) {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1.0: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послідовність операторів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послідовність операторів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...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EEEEA08E-454E-FA7E-CFF3-C76DB38F3E9F}"/>
              </a:ext>
            </a:extLst>
          </p:cNvPr>
          <p:cNvSpPr/>
          <p:nvPr/>
        </p:nvSpPr>
        <p:spPr>
          <a:xfrm>
            <a:off x="1859665" y="3810080"/>
            <a:ext cx="6440116" cy="2676117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+ b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послідовність операторів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Вася</a:t>
            </a:r>
            <a:r>
              <a:rPr lang="en-US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послідовність операторів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dirty="0">
                <a:solidFill>
                  <a:srgbClr val="3F7F5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...</a:t>
            </a:r>
            <a:endParaRPr lang="ru-RU" sz="14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15">
            <a:extLst>
              <a:ext uri="{FF2B5EF4-FFF2-40B4-BE49-F238E27FC236}">
                <a16:creationId xmlns:a16="http://schemas.microsoft.com/office/drawing/2014/main" id="{B1719ACA-1A45-F442-507D-62A370597B2A}"/>
              </a:ext>
            </a:extLst>
          </p:cNvPr>
          <p:cNvCxnSpPr>
            <a:cxnSpLocks/>
          </p:cNvCxnSpPr>
          <p:nvPr/>
        </p:nvCxnSpPr>
        <p:spPr>
          <a:xfrm>
            <a:off x="2795768" y="1471600"/>
            <a:ext cx="11566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16">
            <a:extLst>
              <a:ext uri="{FF2B5EF4-FFF2-40B4-BE49-F238E27FC236}">
                <a16:creationId xmlns:a16="http://schemas.microsoft.com/office/drawing/2014/main" id="{B00E28E6-AACC-F9FC-8487-BA81C8CEE867}"/>
              </a:ext>
            </a:extLst>
          </p:cNvPr>
          <p:cNvCxnSpPr>
            <a:cxnSpLocks/>
          </p:cNvCxnSpPr>
          <p:nvPr/>
        </p:nvCxnSpPr>
        <p:spPr>
          <a:xfrm>
            <a:off x="2795769" y="3101821"/>
            <a:ext cx="115660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7">
            <a:extLst>
              <a:ext uri="{FF2B5EF4-FFF2-40B4-BE49-F238E27FC236}">
                <a16:creationId xmlns:a16="http://schemas.microsoft.com/office/drawing/2014/main" id="{DE9A1298-29B5-683B-FF14-52C563A75E28}"/>
              </a:ext>
            </a:extLst>
          </p:cNvPr>
          <p:cNvCxnSpPr>
            <a:cxnSpLocks/>
          </p:cNvCxnSpPr>
          <p:nvPr/>
        </p:nvCxnSpPr>
        <p:spPr>
          <a:xfrm>
            <a:off x="3227817" y="4109933"/>
            <a:ext cx="8261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20">
            <a:extLst>
              <a:ext uri="{FF2B5EF4-FFF2-40B4-BE49-F238E27FC236}">
                <a16:creationId xmlns:a16="http://schemas.microsoft.com/office/drawing/2014/main" id="{9A724599-BE02-207C-7248-B4501A7AAE3A}"/>
              </a:ext>
            </a:extLst>
          </p:cNvPr>
          <p:cNvCxnSpPr>
            <a:cxnSpLocks/>
          </p:cNvCxnSpPr>
          <p:nvPr/>
        </p:nvCxnSpPr>
        <p:spPr>
          <a:xfrm>
            <a:off x="3443841" y="5262061"/>
            <a:ext cx="82614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59581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49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8093349B-DBF8-00AA-B6DF-921791949266}"/>
              </a:ext>
            </a:extLst>
          </p:cNvPr>
          <p:cNvSpPr/>
          <p:nvPr/>
        </p:nvSpPr>
        <p:spPr>
          <a:xfrm>
            <a:off x="683568" y="1988840"/>
            <a:ext cx="11024018" cy="32796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  <a:r>
              <a:rPr lang="ru-RU" sz="28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слугує для переривання послідовності виконання операторів розгалуження </a:t>
            </a:r>
            <a:r>
              <a:rPr lang="uk-UA" sz="2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538163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Цей оператор відповідає за продовження виконання програмного коду за межами оператора розгалуження </a:t>
            </a:r>
            <a:r>
              <a:rPr lang="uk-UA" sz="2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38163" algn="just">
              <a:lnSpc>
                <a:spcPct val="115000"/>
              </a:lnSpc>
              <a:spcAft>
                <a:spcPts val="1000"/>
              </a:spcAft>
            </a:pP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Інакше кажучи, оператор </a:t>
            </a:r>
            <a:r>
              <a:rPr lang="ru-RU" sz="28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слугує для негайного виходу з оператора </a:t>
            </a:r>
            <a:r>
              <a:rPr lang="uk-UA" sz="2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uk-UA" sz="2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09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0" y="-2599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" name="Прямоугольник 12">
            <a:extLst>
              <a:ext uri="{FF2B5EF4-FFF2-40B4-BE49-F238E27FC236}">
                <a16:creationId xmlns:a16="http://schemas.microsoft.com/office/drawing/2014/main" id="{A436138E-955B-74F0-46DB-18EF0D49893F}"/>
              </a:ext>
            </a:extLst>
          </p:cNvPr>
          <p:cNvSpPr/>
          <p:nvPr/>
        </p:nvSpPr>
        <p:spPr>
          <a:xfrm>
            <a:off x="4234459" y="921171"/>
            <a:ext cx="4146356" cy="5040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b="1" i="1" dirty="0"/>
              <a:t>ВЛАСТИВОСТІ ЗМІННИХ</a:t>
            </a:r>
          </a:p>
        </p:txBody>
      </p:sp>
      <p:sp>
        <p:nvSpPr>
          <p:cNvPr id="4" name="Стрілка вгору 3">
            <a:extLst>
              <a:ext uri="{FF2B5EF4-FFF2-40B4-BE49-F238E27FC236}">
                <a16:creationId xmlns:a16="http://schemas.microsoft.com/office/drawing/2014/main" id="{6CBDC7A7-1E35-A020-44C7-B4814FC0719F}"/>
              </a:ext>
            </a:extLst>
          </p:cNvPr>
          <p:cNvSpPr/>
          <p:nvPr/>
        </p:nvSpPr>
        <p:spPr>
          <a:xfrm rot="13699034" flipH="1">
            <a:off x="3212357" y="1270518"/>
            <a:ext cx="509756" cy="1871866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Стрілка вгору 10">
            <a:extLst>
              <a:ext uri="{FF2B5EF4-FFF2-40B4-BE49-F238E27FC236}">
                <a16:creationId xmlns:a16="http://schemas.microsoft.com/office/drawing/2014/main" id="{C4B7040B-8BA1-7F5B-9313-6EAA994932DC}"/>
              </a:ext>
            </a:extLst>
          </p:cNvPr>
          <p:cNvSpPr/>
          <p:nvPr/>
        </p:nvSpPr>
        <p:spPr>
          <a:xfrm rot="10800000">
            <a:off x="6169740" y="1535716"/>
            <a:ext cx="347820" cy="2069204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Стрілка вгору 11">
            <a:extLst>
              <a:ext uri="{FF2B5EF4-FFF2-40B4-BE49-F238E27FC236}">
                <a16:creationId xmlns:a16="http://schemas.microsoft.com/office/drawing/2014/main" id="{CF0BE106-B13F-DBD4-7DAF-B1159C131303}"/>
              </a:ext>
            </a:extLst>
          </p:cNvPr>
          <p:cNvSpPr/>
          <p:nvPr/>
        </p:nvSpPr>
        <p:spPr>
          <a:xfrm rot="8295126">
            <a:off x="8927002" y="1323409"/>
            <a:ext cx="350454" cy="1921598"/>
          </a:xfrm>
          <a:prstGeom prst="up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 12">
            <a:extLst>
              <a:ext uri="{FF2B5EF4-FFF2-40B4-BE49-F238E27FC236}">
                <a16:creationId xmlns:a16="http://schemas.microsoft.com/office/drawing/2014/main" id="{4BBCC6E3-F1D2-9899-A5DD-26BEBD118274}"/>
              </a:ext>
            </a:extLst>
          </p:cNvPr>
          <p:cNvSpPr/>
          <p:nvPr/>
        </p:nvSpPr>
        <p:spPr>
          <a:xfrm>
            <a:off x="1010065" y="3089232"/>
            <a:ext cx="2988563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3200" b="1" i="1" dirty="0">
                <a:solidFill>
                  <a:srgbClr val="FF0000"/>
                </a:solidFill>
              </a:rPr>
              <a:t>Тип</a:t>
            </a:r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53329D7-8597-3460-9DE2-884982AD03CD}"/>
              </a:ext>
            </a:extLst>
          </p:cNvPr>
          <p:cNvSpPr/>
          <p:nvPr/>
        </p:nvSpPr>
        <p:spPr>
          <a:xfrm>
            <a:off x="4813356" y="3704654"/>
            <a:ext cx="2988563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FF0000"/>
                </a:solidFill>
              </a:rPr>
              <a:t>Ім</a:t>
            </a:r>
            <a:r>
              <a:rPr lang="en-US" sz="2800" b="1" i="1" dirty="0">
                <a:solidFill>
                  <a:srgbClr val="FF0000"/>
                </a:solidFill>
              </a:rPr>
              <a:t>’</a:t>
            </a:r>
            <a:r>
              <a:rPr lang="uk-UA" sz="2800" b="1" i="1" dirty="0">
                <a:solidFill>
                  <a:srgbClr val="FF0000"/>
                </a:solidFill>
              </a:rPr>
              <a:t>я</a:t>
            </a:r>
            <a:endParaRPr lang="uk-UA" sz="2800" b="1" dirty="0">
              <a:solidFill>
                <a:srgbClr val="FF0000"/>
              </a:solidFill>
            </a:endParaRPr>
          </a:p>
        </p:txBody>
      </p:sp>
      <p:sp>
        <p:nvSpPr>
          <p:cNvPr id="14" name="Прямоугольник 12">
            <a:extLst>
              <a:ext uri="{FF2B5EF4-FFF2-40B4-BE49-F238E27FC236}">
                <a16:creationId xmlns:a16="http://schemas.microsoft.com/office/drawing/2014/main" id="{F8663D5C-F7C2-3573-1E5D-3444273DAFC5}"/>
              </a:ext>
            </a:extLst>
          </p:cNvPr>
          <p:cNvSpPr/>
          <p:nvPr/>
        </p:nvSpPr>
        <p:spPr>
          <a:xfrm>
            <a:off x="8487918" y="3116011"/>
            <a:ext cx="2988563" cy="50405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i="1" dirty="0">
                <a:solidFill>
                  <a:srgbClr val="FF0000"/>
                </a:solidFill>
              </a:rPr>
              <a:t>Значення</a:t>
            </a:r>
            <a:endParaRPr lang="uk-UA" b="1" dirty="0">
              <a:solidFill>
                <a:srgbClr val="FF0000"/>
              </a:solidFill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04E53504-F7F7-7CCA-808A-2C314613DF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4347" y="4411878"/>
            <a:ext cx="39624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4">
            <a:extLst>
              <a:ext uri="{FF2B5EF4-FFF2-40B4-BE49-F238E27FC236}">
                <a16:creationId xmlns:a16="http://schemas.microsoft.com/office/drawing/2014/main" id="{69D67E14-58E0-B9FF-DBB6-83C8C9F899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60" r="7170"/>
          <a:stretch/>
        </p:blipFill>
        <p:spPr bwMode="auto">
          <a:xfrm>
            <a:off x="6163622" y="4369662"/>
            <a:ext cx="4236462" cy="1947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88486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50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85534AA-214D-15FE-46E6-C3E4F06E335F}"/>
              </a:ext>
            </a:extLst>
          </p:cNvPr>
          <p:cNvSpPr/>
          <p:nvPr/>
        </p:nvSpPr>
        <p:spPr>
          <a:xfrm>
            <a:off x="1238076" y="858381"/>
            <a:ext cx="7920880" cy="6038576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sz="155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(3) {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0: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55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нуль "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55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одиниця "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55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двійка "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55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трійка "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55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55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55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sz="155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чітвірка</a:t>
            </a:r>
            <a:r>
              <a:rPr lang="uk-UA" sz="155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}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55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55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5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EF903B7E-1270-FBE6-929A-83D86C340966}"/>
              </a:ext>
            </a:extLst>
          </p:cNvPr>
          <p:cNvSpPr/>
          <p:nvPr/>
        </p:nvSpPr>
        <p:spPr>
          <a:xfrm>
            <a:off x="3425180" y="6321697"/>
            <a:ext cx="3834704" cy="3693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>
                <a:latin typeface="+mj-lt"/>
                <a:ea typeface="Times New Roman" panose="02020603050405020304" pitchFamily="18" charset="0"/>
              </a:rPr>
              <a:t>Результат виконання програми:</a:t>
            </a:r>
            <a:endParaRPr lang="uk-UA" dirty="0">
              <a:latin typeface="+mj-lt"/>
            </a:endParaRPr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6C959020-AB77-A762-AD80-82DB540E2630}"/>
              </a:ext>
            </a:extLst>
          </p:cNvPr>
          <p:cNvSpPr/>
          <p:nvPr/>
        </p:nvSpPr>
        <p:spPr>
          <a:xfrm>
            <a:off x="7259817" y="6321697"/>
            <a:ext cx="944489" cy="369332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uk-UA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трійка</a:t>
            </a:r>
            <a:endParaRPr lang="uk-UA" dirty="0"/>
          </a:p>
        </p:txBody>
      </p:sp>
      <p:cxnSp>
        <p:nvCxnSpPr>
          <p:cNvPr id="5" name="Прямая соединительная линия 8">
            <a:extLst>
              <a:ext uri="{FF2B5EF4-FFF2-40B4-BE49-F238E27FC236}">
                <a16:creationId xmlns:a16="http://schemas.microsoft.com/office/drawing/2014/main" id="{C30CCA81-9110-C249-0E38-E728569553D5}"/>
              </a:ext>
            </a:extLst>
          </p:cNvPr>
          <p:cNvCxnSpPr/>
          <p:nvPr/>
        </p:nvCxnSpPr>
        <p:spPr>
          <a:xfrm>
            <a:off x="3110284" y="2010509"/>
            <a:ext cx="13681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9">
            <a:extLst>
              <a:ext uri="{FF2B5EF4-FFF2-40B4-BE49-F238E27FC236}">
                <a16:creationId xmlns:a16="http://schemas.microsoft.com/office/drawing/2014/main" id="{9A259D95-EB2A-BBE2-4574-941F61D04200}"/>
              </a:ext>
            </a:extLst>
          </p:cNvPr>
          <p:cNvCxnSpPr/>
          <p:nvPr/>
        </p:nvCxnSpPr>
        <p:spPr>
          <a:xfrm>
            <a:off x="3110284" y="2298541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11">
            <a:extLst>
              <a:ext uri="{FF2B5EF4-FFF2-40B4-BE49-F238E27FC236}">
                <a16:creationId xmlns:a16="http://schemas.microsoft.com/office/drawing/2014/main" id="{17BADFB5-AD18-2495-0606-8D18127435FA}"/>
              </a:ext>
            </a:extLst>
          </p:cNvPr>
          <p:cNvCxnSpPr/>
          <p:nvPr/>
        </p:nvCxnSpPr>
        <p:spPr>
          <a:xfrm>
            <a:off x="3110284" y="3090629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12">
            <a:extLst>
              <a:ext uri="{FF2B5EF4-FFF2-40B4-BE49-F238E27FC236}">
                <a16:creationId xmlns:a16="http://schemas.microsoft.com/office/drawing/2014/main" id="{4308C36C-520A-DEE1-E820-264223AB16E7}"/>
              </a:ext>
            </a:extLst>
          </p:cNvPr>
          <p:cNvCxnSpPr/>
          <p:nvPr/>
        </p:nvCxnSpPr>
        <p:spPr>
          <a:xfrm>
            <a:off x="3110284" y="3882717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13">
            <a:extLst>
              <a:ext uri="{FF2B5EF4-FFF2-40B4-BE49-F238E27FC236}">
                <a16:creationId xmlns:a16="http://schemas.microsoft.com/office/drawing/2014/main" id="{749C71E8-7786-7F6C-43C3-AC62A25D3365}"/>
              </a:ext>
            </a:extLst>
          </p:cNvPr>
          <p:cNvCxnSpPr/>
          <p:nvPr/>
        </p:nvCxnSpPr>
        <p:spPr>
          <a:xfrm>
            <a:off x="3110284" y="4746813"/>
            <a:ext cx="79208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5">
            <a:extLst>
              <a:ext uri="{FF2B5EF4-FFF2-40B4-BE49-F238E27FC236}">
                <a16:creationId xmlns:a16="http://schemas.microsoft.com/office/drawing/2014/main" id="{8DDB65E4-C1A0-45D3-C823-0D1F90286D4F}"/>
              </a:ext>
            </a:extLst>
          </p:cNvPr>
          <p:cNvCxnSpPr/>
          <p:nvPr/>
        </p:nvCxnSpPr>
        <p:spPr>
          <a:xfrm>
            <a:off x="3902372" y="4746813"/>
            <a:ext cx="0" cy="2160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7">
            <a:extLst>
              <a:ext uri="{FF2B5EF4-FFF2-40B4-BE49-F238E27FC236}">
                <a16:creationId xmlns:a16="http://schemas.microsoft.com/office/drawing/2014/main" id="{EACE57B6-167D-43A9-0F97-EACAEF1F6E2C}"/>
              </a:ext>
            </a:extLst>
          </p:cNvPr>
          <p:cNvCxnSpPr/>
          <p:nvPr/>
        </p:nvCxnSpPr>
        <p:spPr>
          <a:xfrm>
            <a:off x="3902372" y="4962837"/>
            <a:ext cx="34563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20">
            <a:extLst>
              <a:ext uri="{FF2B5EF4-FFF2-40B4-BE49-F238E27FC236}">
                <a16:creationId xmlns:a16="http://schemas.microsoft.com/office/drawing/2014/main" id="{75F96436-DB59-B632-003A-A719647C6344}"/>
              </a:ext>
            </a:extLst>
          </p:cNvPr>
          <p:cNvCxnSpPr/>
          <p:nvPr/>
        </p:nvCxnSpPr>
        <p:spPr>
          <a:xfrm>
            <a:off x="4046388" y="5250869"/>
            <a:ext cx="360663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22">
            <a:extLst>
              <a:ext uri="{FF2B5EF4-FFF2-40B4-BE49-F238E27FC236}">
                <a16:creationId xmlns:a16="http://schemas.microsoft.com/office/drawing/2014/main" id="{66BC06CB-5708-EB40-3847-CBC4CB23D1B8}"/>
              </a:ext>
            </a:extLst>
          </p:cNvPr>
          <p:cNvCxnSpPr/>
          <p:nvPr/>
        </p:nvCxnSpPr>
        <p:spPr>
          <a:xfrm>
            <a:off x="7653024" y="5250869"/>
            <a:ext cx="0" cy="93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24">
            <a:extLst>
              <a:ext uri="{FF2B5EF4-FFF2-40B4-BE49-F238E27FC236}">
                <a16:creationId xmlns:a16="http://schemas.microsoft.com/office/drawing/2014/main" id="{DE0F5916-495C-5FD3-7103-30787B922F46}"/>
              </a:ext>
            </a:extLst>
          </p:cNvPr>
          <p:cNvCxnSpPr/>
          <p:nvPr/>
        </p:nvCxnSpPr>
        <p:spPr>
          <a:xfrm flipH="1">
            <a:off x="2534220" y="6186973"/>
            <a:ext cx="5118804" cy="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8681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51</a:t>
            </a:fld>
            <a:endParaRPr lang="en-US"/>
          </a:p>
        </p:txBody>
      </p:sp>
      <p:sp>
        <p:nvSpPr>
          <p:cNvPr id="13" name="Прямоугольник 3">
            <a:extLst>
              <a:ext uri="{FF2B5EF4-FFF2-40B4-BE49-F238E27FC236}">
                <a16:creationId xmlns:a16="http://schemas.microsoft.com/office/drawing/2014/main" id="{71F4CF38-A285-7939-B58B-566FDD8EF9B3}"/>
              </a:ext>
            </a:extLst>
          </p:cNvPr>
          <p:cNvSpPr/>
          <p:nvPr/>
        </p:nvSpPr>
        <p:spPr>
          <a:xfrm>
            <a:off x="628563" y="1186524"/>
            <a:ext cx="7920880" cy="403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SwitchTwoo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sz="1600" dirty="0" err="1">
                <a:solidFill>
                  <a:srgbClr val="6A3E3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"Віталій"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"Віталій"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так 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"Олег"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ні 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6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uk-UA" sz="1600" dirty="0" err="1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безспівпадінь</a:t>
            </a:r>
            <a:r>
              <a:rPr lang="uk-UA" sz="16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}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6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6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5">
            <a:extLst>
              <a:ext uri="{FF2B5EF4-FFF2-40B4-BE49-F238E27FC236}">
                <a16:creationId xmlns:a16="http://schemas.microsoft.com/office/drawing/2014/main" id="{CDC7C295-4D4E-2E95-E8B3-8BDE803BCD00}"/>
              </a:ext>
            </a:extLst>
          </p:cNvPr>
          <p:cNvSpPr/>
          <p:nvPr/>
        </p:nvSpPr>
        <p:spPr>
          <a:xfrm>
            <a:off x="2339752" y="5850041"/>
            <a:ext cx="31999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latin typeface="Cambria" panose="02040503050406030204" pitchFamily="18" charset="0"/>
                <a:ea typeface="Times New Roman" panose="02020603050405020304" pitchFamily="18" charset="0"/>
              </a:rPr>
              <a:t>Результат виконання програми:</a:t>
            </a:r>
            <a:endParaRPr lang="uk-UA" sz="1600" dirty="0">
              <a:latin typeface="Cambria" panose="02040503050406030204" pitchFamily="18" charset="0"/>
            </a:endParaRPr>
          </a:p>
        </p:txBody>
      </p:sp>
      <p:sp>
        <p:nvSpPr>
          <p:cNvPr id="15" name="Прямоугольник 6">
            <a:extLst>
              <a:ext uri="{FF2B5EF4-FFF2-40B4-BE49-F238E27FC236}">
                <a16:creationId xmlns:a16="http://schemas.microsoft.com/office/drawing/2014/main" id="{7E125E49-CA90-E417-0579-72FD0E5BAB70}"/>
              </a:ext>
            </a:extLst>
          </p:cNvPr>
          <p:cNvSpPr/>
          <p:nvPr/>
        </p:nvSpPr>
        <p:spPr>
          <a:xfrm>
            <a:off x="6180086" y="5858901"/>
            <a:ext cx="50045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так</a:t>
            </a:r>
            <a:endParaRPr lang="uk-UA" sz="1600" dirty="0">
              <a:latin typeface="Cambria" panose="02040503050406030204" pitchFamily="18" charset="0"/>
            </a:endParaRPr>
          </a:p>
        </p:txBody>
      </p:sp>
      <p:cxnSp>
        <p:nvCxnSpPr>
          <p:cNvPr id="16" name="Прямая соединительная линия 8">
            <a:extLst>
              <a:ext uri="{FF2B5EF4-FFF2-40B4-BE49-F238E27FC236}">
                <a16:creationId xmlns:a16="http://schemas.microsoft.com/office/drawing/2014/main" id="{470EA798-A0D3-D2F4-21A6-69D78F488FE6}"/>
              </a:ext>
            </a:extLst>
          </p:cNvPr>
          <p:cNvCxnSpPr/>
          <p:nvPr/>
        </p:nvCxnSpPr>
        <p:spPr>
          <a:xfrm>
            <a:off x="2560425" y="2061659"/>
            <a:ext cx="230425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3">
            <a:extLst>
              <a:ext uri="{FF2B5EF4-FFF2-40B4-BE49-F238E27FC236}">
                <a16:creationId xmlns:a16="http://schemas.microsoft.com/office/drawing/2014/main" id="{4759D525-DDC0-0018-A2D5-AE0B3B882E3A}"/>
              </a:ext>
            </a:extLst>
          </p:cNvPr>
          <p:cNvCxnSpPr/>
          <p:nvPr/>
        </p:nvCxnSpPr>
        <p:spPr>
          <a:xfrm>
            <a:off x="2483768" y="2487014"/>
            <a:ext cx="86409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5">
            <a:extLst>
              <a:ext uri="{FF2B5EF4-FFF2-40B4-BE49-F238E27FC236}">
                <a16:creationId xmlns:a16="http://schemas.microsoft.com/office/drawing/2014/main" id="{99EDDF9D-9AD6-3B78-E41C-7BE37B2F3D2F}"/>
              </a:ext>
            </a:extLst>
          </p:cNvPr>
          <p:cNvCxnSpPr>
            <a:cxnSpLocks/>
          </p:cNvCxnSpPr>
          <p:nvPr/>
        </p:nvCxnSpPr>
        <p:spPr>
          <a:xfrm>
            <a:off x="3347864" y="2487014"/>
            <a:ext cx="0" cy="44087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7">
            <a:extLst>
              <a:ext uri="{FF2B5EF4-FFF2-40B4-BE49-F238E27FC236}">
                <a16:creationId xmlns:a16="http://schemas.microsoft.com/office/drawing/2014/main" id="{0E9DDF0C-1064-149D-236C-2DB9408B3972}"/>
              </a:ext>
            </a:extLst>
          </p:cNvPr>
          <p:cNvCxnSpPr/>
          <p:nvPr/>
        </p:nvCxnSpPr>
        <p:spPr>
          <a:xfrm>
            <a:off x="3333497" y="2927885"/>
            <a:ext cx="367864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20">
            <a:extLst>
              <a:ext uri="{FF2B5EF4-FFF2-40B4-BE49-F238E27FC236}">
                <a16:creationId xmlns:a16="http://schemas.microsoft.com/office/drawing/2014/main" id="{AA053A7F-EE08-0ADC-4531-6F491901980A}"/>
              </a:ext>
            </a:extLst>
          </p:cNvPr>
          <p:cNvCxnSpPr/>
          <p:nvPr/>
        </p:nvCxnSpPr>
        <p:spPr>
          <a:xfrm>
            <a:off x="3347864" y="2927885"/>
            <a:ext cx="504056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2">
            <a:extLst>
              <a:ext uri="{FF2B5EF4-FFF2-40B4-BE49-F238E27FC236}">
                <a16:creationId xmlns:a16="http://schemas.microsoft.com/office/drawing/2014/main" id="{389C4866-5C5D-B7AC-7DDF-64620DD21C72}"/>
              </a:ext>
            </a:extLst>
          </p:cNvPr>
          <p:cNvCxnSpPr>
            <a:cxnSpLocks/>
          </p:cNvCxnSpPr>
          <p:nvPr/>
        </p:nvCxnSpPr>
        <p:spPr>
          <a:xfrm>
            <a:off x="8388424" y="2927885"/>
            <a:ext cx="0" cy="184786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4">
            <a:extLst>
              <a:ext uri="{FF2B5EF4-FFF2-40B4-BE49-F238E27FC236}">
                <a16:creationId xmlns:a16="http://schemas.microsoft.com/office/drawing/2014/main" id="{AEDC28E0-E5AC-3EC9-D096-16D7A383C59D}"/>
              </a:ext>
            </a:extLst>
          </p:cNvPr>
          <p:cNvCxnSpPr/>
          <p:nvPr/>
        </p:nvCxnSpPr>
        <p:spPr>
          <a:xfrm flipH="1">
            <a:off x="1900534" y="4775752"/>
            <a:ext cx="6431209" cy="0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654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52</a:t>
            </a:fld>
            <a:endParaRPr lang="en-US"/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5415C888-BB27-B3CC-A753-B607FBD4C8C3}"/>
              </a:ext>
            </a:extLst>
          </p:cNvPr>
          <p:cNvSpPr/>
          <p:nvPr/>
        </p:nvSpPr>
        <p:spPr>
          <a:xfrm>
            <a:off x="6744170" y="5245455"/>
            <a:ext cx="3575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Результат виконання програми:</a:t>
            </a:r>
            <a:endParaRPr lang="uk-UA" sz="1800" dirty="0">
              <a:latin typeface="Cambria" panose="02040503050406030204" pitchFamily="18" charset="0"/>
            </a:endParaRPr>
          </a:p>
        </p:txBody>
      </p:sp>
      <p:sp>
        <p:nvSpPr>
          <p:cNvPr id="4" name="Прямоугольник 6">
            <a:extLst>
              <a:ext uri="{FF2B5EF4-FFF2-40B4-BE49-F238E27FC236}">
                <a16:creationId xmlns:a16="http://schemas.microsoft.com/office/drawing/2014/main" id="{21270B60-766B-AD7E-1C05-B74C7EBDDAF6}"/>
              </a:ext>
            </a:extLst>
          </p:cNvPr>
          <p:cNvSpPr/>
          <p:nvPr/>
        </p:nvSpPr>
        <p:spPr>
          <a:xfrm>
            <a:off x="10536403" y="5245455"/>
            <a:ext cx="168668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так</a:t>
            </a:r>
          </a:p>
          <a:p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ні</a:t>
            </a:r>
          </a:p>
          <a:p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без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співпадінь</a:t>
            </a:r>
            <a:endParaRPr lang="uk-UA" sz="1800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1">
            <a:extLst>
              <a:ext uri="{FF2B5EF4-FFF2-40B4-BE49-F238E27FC236}">
                <a16:creationId xmlns:a16="http://schemas.microsoft.com/office/drawing/2014/main" id="{00726A10-A958-1F62-6899-8CD80499D9B6}"/>
              </a:ext>
            </a:extLst>
          </p:cNvPr>
          <p:cNvSpPr/>
          <p:nvPr/>
        </p:nvSpPr>
        <p:spPr>
          <a:xfrm>
            <a:off x="610799" y="1335940"/>
            <a:ext cx="7920880" cy="4524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SwitchThree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sz="1800" dirty="0" err="1">
                <a:solidFill>
                  <a:srgbClr val="6A3E3E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"Віталій"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"Віталій"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8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так 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"Олег"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8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ні 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800" b="1" dirty="0" err="1">
                <a:solidFill>
                  <a:srgbClr val="7F0055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800" b="1" i="1" dirty="0" err="1">
                <a:solidFill>
                  <a:srgbClr val="0000C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 без </a:t>
            </a:r>
            <a:r>
              <a:rPr lang="uk-UA" sz="1800" dirty="0" err="1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співпадінь</a:t>
            </a:r>
            <a:r>
              <a:rPr lang="uk-UA" sz="1800" dirty="0">
                <a:solidFill>
                  <a:srgbClr val="2A00FF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"</a:t>
            </a: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}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8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18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8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5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53</a:t>
            </a:fld>
            <a:endParaRPr lang="en-US"/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4A7FF9DE-BB71-F844-A51A-AD25DA616A7F}"/>
              </a:ext>
            </a:extLst>
          </p:cNvPr>
          <p:cNvSpPr/>
          <p:nvPr/>
        </p:nvSpPr>
        <p:spPr>
          <a:xfrm>
            <a:off x="733543" y="2552794"/>
            <a:ext cx="10451705" cy="1883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Інколи виникає необхідність в певній частині коду не застосовувати оператор </a:t>
            </a:r>
            <a:r>
              <a:rPr lang="ru-RU" sz="2400" dirty="0" err="1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indent="538163" algn="just">
              <a:lnSpc>
                <a:spcPct val="115000"/>
              </a:lnSpc>
              <a:spcAft>
                <a:spcPts val="1000"/>
              </a:spcAft>
            </a:pPr>
            <a:r>
              <a:rPr lang="uk-UA" sz="24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Приклад програми із визначення пори року до якої відносять заданий числом місяць:</a:t>
            </a:r>
            <a:endParaRPr lang="uk-UA" sz="24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1249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54</a:t>
            </a:fld>
            <a:endParaRPr lang="en-US"/>
          </a:p>
        </p:txBody>
      </p:sp>
      <p:sp>
        <p:nvSpPr>
          <p:cNvPr id="3" name="Прямоугольник 1">
            <a:extLst>
              <a:ext uri="{FF2B5EF4-FFF2-40B4-BE49-F238E27FC236}">
                <a16:creationId xmlns:a16="http://schemas.microsoft.com/office/drawing/2014/main" id="{1FC66C61-B763-1087-6E58-5351625C194D}"/>
              </a:ext>
            </a:extLst>
          </p:cNvPr>
          <p:cNvSpPr/>
          <p:nvPr/>
        </p:nvSpPr>
        <p:spPr>
          <a:xfrm>
            <a:off x="504553" y="856784"/>
            <a:ext cx="7848872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class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public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static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void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[]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args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4;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String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month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12: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"зими"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"весни"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8: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"літа"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9: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10: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11: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"осені"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14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default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"не існуючий місяць"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	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System.</a:t>
            </a:r>
            <a:r>
              <a:rPr lang="uk-UA" sz="14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out</a:t>
            </a:r>
            <a:r>
              <a:rPr lang="uk-UA" sz="14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.println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(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"Заданий місяць відноситься до 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+ </a:t>
            </a:r>
            <a:r>
              <a:rPr lang="uk-UA" sz="14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season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 + </a:t>
            </a:r>
            <a:r>
              <a:rPr lang="uk-UA" sz="14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"."</a:t>
            </a:r>
            <a:r>
              <a:rPr lang="uk-UA" sz="14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</a:rPr>
              <a:t>);</a:t>
            </a:r>
            <a:endParaRPr lang="en-US" sz="1400" dirty="0">
              <a:solidFill>
                <a:srgbClr val="000000"/>
              </a:solidFill>
              <a:latin typeface="Consolas" panose="020B0609020204030204" pitchFamily="49" charset="0"/>
              <a:ea typeface="Times New Roman" panose="02020603050405020304" pitchFamily="18" charset="0"/>
            </a:endParaRP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>
              <a:lnSpc>
                <a:spcPct val="90000"/>
              </a:lnSpc>
            </a:pPr>
            <a:r>
              <a:rPr lang="en-US" sz="14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  <a:endParaRPr lang="uk-UA" sz="1400" dirty="0"/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8B388B82-1B26-D979-6B2A-0FD206D9F097}"/>
              </a:ext>
            </a:extLst>
          </p:cNvPr>
          <p:cNvSpPr/>
          <p:nvPr/>
        </p:nvSpPr>
        <p:spPr>
          <a:xfrm>
            <a:off x="7575424" y="5890478"/>
            <a:ext cx="41120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1600" dirty="0">
                <a:latin typeface="+mj-lt"/>
                <a:ea typeface="Times New Roman" panose="02020603050405020304" pitchFamily="18" charset="0"/>
              </a:rPr>
              <a:t>Результат виконання </a:t>
            </a:r>
          </a:p>
          <a:p>
            <a:r>
              <a:rPr lang="uk-UA" sz="1600" dirty="0">
                <a:latin typeface="+mj-lt"/>
                <a:ea typeface="Times New Roman" panose="02020603050405020304" pitchFamily="18" charset="0"/>
              </a:rPr>
              <a:t>програми: </a:t>
            </a:r>
          </a:p>
          <a:p>
            <a:r>
              <a:rPr lang="uk-UA" sz="1600" dirty="0">
                <a:latin typeface="Consolas" panose="020B0609020204030204" pitchFamily="49" charset="0"/>
                <a:cs typeface="Consolas" panose="020B0609020204030204" pitchFamily="49" charset="0"/>
              </a:rPr>
              <a:t>Заданий місяць відноситься до весни</a:t>
            </a:r>
          </a:p>
        </p:txBody>
      </p:sp>
    </p:spTree>
    <p:extLst>
      <p:ext uri="{BB962C8B-B14F-4D97-AF65-F5344CB8AC3E}">
        <p14:creationId xmlns:p14="http://schemas.microsoft.com/office/powerpoint/2010/main" val="164217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3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3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3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3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55</a:t>
            </a:fld>
            <a:endParaRPr lang="en-US"/>
          </a:p>
        </p:txBody>
      </p:sp>
      <p:sp>
        <p:nvSpPr>
          <p:cNvPr id="2" name="Прямоугольник 3">
            <a:extLst>
              <a:ext uri="{FF2B5EF4-FFF2-40B4-BE49-F238E27FC236}">
                <a16:creationId xmlns:a16="http://schemas.microsoft.com/office/drawing/2014/main" id="{CF32165A-5572-2225-1919-781574924077}"/>
              </a:ext>
            </a:extLst>
          </p:cNvPr>
          <p:cNvSpPr/>
          <p:nvPr/>
        </p:nvSpPr>
        <p:spPr>
          <a:xfrm>
            <a:off x="680492" y="1129201"/>
            <a:ext cx="10831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38163" algn="just"/>
            <a:r>
              <a:rPr lang="uk-UA" sz="1800" b="1" i="1" dirty="0">
                <a:latin typeface="Cambria" panose="02040503050406030204" pitchFamily="18" charset="0"/>
                <a:ea typeface="Times New Roman" panose="02020603050405020304" pitchFamily="18" charset="0"/>
              </a:rPr>
              <a:t>Вкладений оператор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 використовують в послідовності </a:t>
            </a:r>
            <a:r>
              <a:rPr lang="uk-UA" sz="1800" b="1" i="1" dirty="0">
                <a:latin typeface="Cambria" panose="02040503050406030204" pitchFamily="18" charset="0"/>
                <a:ea typeface="Times New Roman" panose="02020603050405020304" pitchFamily="18" charset="0"/>
              </a:rPr>
              <a:t>зовнішніх операторів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 (аналогічно оператору </a:t>
            </a:r>
            <a:r>
              <a:rPr lang="en-US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if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). </a:t>
            </a:r>
          </a:p>
          <a:p>
            <a:pPr indent="538163" algn="just"/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Кожен оператор </a:t>
            </a:r>
            <a:r>
              <a:rPr lang="uk-UA" sz="18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</a:rPr>
              <a:t>switch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 визначає свій блок програмного коду, відповідно жодних конфліктів між зовнішніми та вкладеними </a:t>
            </a:r>
            <a:r>
              <a:rPr lang="ru-RU" sz="1800" dirty="0" err="1">
                <a:latin typeface="Cambria" panose="02040503050406030204" pitchFamily="18" charset="0"/>
                <a:ea typeface="Times New Roman" panose="02020603050405020304" pitchFamily="18" charset="0"/>
              </a:rPr>
              <a:t>case-ами</a:t>
            </a:r>
            <a:r>
              <a:rPr lang="uk-UA" sz="1800" dirty="0">
                <a:latin typeface="Cambria" panose="02040503050406030204" pitchFamily="18" charset="0"/>
                <a:ea typeface="Times New Roman" panose="02020603050405020304" pitchFamily="18" charset="0"/>
              </a:rPr>
              <a:t> не відбуватиметься.</a:t>
            </a:r>
            <a:endParaRPr lang="uk-UA" sz="18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3F6D8E52-9F2A-E24E-57E0-0A1B2D683D24}"/>
              </a:ext>
            </a:extLst>
          </p:cNvPr>
          <p:cNvSpPr/>
          <p:nvPr/>
        </p:nvSpPr>
        <p:spPr>
          <a:xfrm>
            <a:off x="827584" y="2348880"/>
            <a:ext cx="10831016" cy="405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...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count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714375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uk-UA" sz="1600" dirty="0" err="1">
                <a:solidFill>
                  <a:srgbClr val="6A3E3E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{ </a:t>
            </a:r>
            <a:r>
              <a:rPr lang="uk-UA" sz="11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вкладений оператор </a:t>
            </a:r>
            <a:r>
              <a:rPr lang="uk-UA" sz="1100" dirty="0" err="1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7913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0: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39863">
              <a:lnSpc>
                <a:spcPct val="115000"/>
              </a:lnSpc>
              <a:spcAft>
                <a:spcPts val="0"/>
              </a:spcAft>
            </a:pP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16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О"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39863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077913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uk-UA" sz="11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жодних конфліктів з зовнішнім оператором </a:t>
            </a:r>
            <a:r>
              <a:rPr lang="en-US" sz="11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1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39863">
              <a:lnSpc>
                <a:spcPct val="115000"/>
              </a:lnSpc>
              <a:spcAft>
                <a:spcPts val="0"/>
              </a:spcAft>
            </a:pP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  <a:r>
              <a:rPr lang="uk-UA" sz="1600" b="1" i="1" dirty="0" err="1">
                <a:solidFill>
                  <a:srgbClr val="0000C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uk-UA" sz="1600" dirty="0" err="1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.println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uk-UA" sz="16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target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равно</a:t>
            </a:r>
            <a:r>
              <a:rPr lang="uk-UA" sz="1600" dirty="0">
                <a:solidFill>
                  <a:srgbClr val="2A00F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1"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1439863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break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>
              <a:lnSpc>
                <a:spcPct val="115000"/>
              </a:lnSpc>
              <a:spcAft>
                <a:spcPts val="0"/>
              </a:spcAft>
            </a:pPr>
            <a:r>
              <a:rPr lang="uk-UA" sz="1600" b="1" dirty="0" err="1">
                <a:solidFill>
                  <a:srgbClr val="7F0055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uk-UA" sz="11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 продовження програми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63538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000000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}	</a:t>
            </a:r>
            <a:endParaRPr lang="uk-UA" sz="1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uk-UA" sz="1600" dirty="0">
                <a:solidFill>
                  <a:srgbClr val="3F7F5F"/>
                </a:solidFill>
                <a:latin typeface="Consolas" panose="020B0609020204030204" pitchFamily="49" charset="0"/>
                <a:ea typeface="Times New Roman" panose="02020603050405020304" pitchFamily="18" charset="0"/>
                <a:cs typeface="Times New Roman" panose="02020603050405020304" pitchFamily="18" charset="0"/>
              </a:rPr>
              <a:t>//...</a:t>
            </a:r>
            <a:endParaRPr lang="uk-UA" sz="1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8">
            <a:extLst>
              <a:ext uri="{FF2B5EF4-FFF2-40B4-BE49-F238E27FC236}">
                <a16:creationId xmlns:a16="http://schemas.microsoft.com/office/drawing/2014/main" id="{4A8D78E6-AA4D-6405-2C0C-F50AE3C238E3}"/>
              </a:ext>
            </a:extLst>
          </p:cNvPr>
          <p:cNvCxnSpPr>
            <a:cxnSpLocks/>
          </p:cNvCxnSpPr>
          <p:nvPr/>
        </p:nvCxnSpPr>
        <p:spPr>
          <a:xfrm>
            <a:off x="1475656" y="3284984"/>
            <a:ext cx="0" cy="1944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B4837E78-EF61-DC09-8EDA-B65F7747BB64}"/>
              </a:ext>
            </a:extLst>
          </p:cNvPr>
          <p:cNvSpPr txBox="1"/>
          <p:nvPr/>
        </p:nvSpPr>
        <p:spPr>
          <a:xfrm rot="16200000">
            <a:off x="509067" y="4118594"/>
            <a:ext cx="16561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порівняння </a:t>
            </a:r>
            <a:r>
              <a:rPr lang="en-US" sz="1200" dirty="0"/>
              <a:t>count</a:t>
            </a:r>
            <a:endParaRPr lang="uk-UA" sz="1200" dirty="0"/>
          </a:p>
        </p:txBody>
      </p:sp>
      <p:cxnSp>
        <p:nvCxnSpPr>
          <p:cNvPr id="6" name="Прямая соединительная линия 11">
            <a:extLst>
              <a:ext uri="{FF2B5EF4-FFF2-40B4-BE49-F238E27FC236}">
                <a16:creationId xmlns:a16="http://schemas.microsoft.com/office/drawing/2014/main" id="{9CC4FFC1-438E-4F7E-341D-796F4470089B}"/>
              </a:ext>
            </a:extLst>
          </p:cNvPr>
          <p:cNvCxnSpPr>
            <a:cxnSpLocks/>
          </p:cNvCxnSpPr>
          <p:nvPr/>
        </p:nvCxnSpPr>
        <p:spPr>
          <a:xfrm>
            <a:off x="2195736" y="3789040"/>
            <a:ext cx="0" cy="5760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447E87D7-8E75-E81D-1B82-CC17D40C2DA1}"/>
              </a:ext>
            </a:extLst>
          </p:cNvPr>
          <p:cNvSpPr txBox="1"/>
          <p:nvPr/>
        </p:nvSpPr>
        <p:spPr>
          <a:xfrm rot="16200000">
            <a:off x="1405211" y="3846239"/>
            <a:ext cx="1008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200" dirty="0"/>
              <a:t>порівняння </a:t>
            </a:r>
            <a:endParaRPr lang="en-US" sz="1200" dirty="0"/>
          </a:p>
          <a:p>
            <a:pPr algn="ctr"/>
            <a:r>
              <a:rPr lang="en-US" sz="1200" dirty="0"/>
              <a:t>target</a:t>
            </a:r>
            <a:endParaRPr lang="uk-UA" sz="1200" dirty="0"/>
          </a:p>
        </p:txBody>
      </p:sp>
    </p:spTree>
    <p:extLst>
      <p:ext uri="{BB962C8B-B14F-4D97-AF65-F5344CB8AC3E}">
        <p14:creationId xmlns:p14="http://schemas.microsoft.com/office/powerpoint/2010/main" val="2853342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b="0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Оператори розгалуження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56</a:t>
            </a:fld>
            <a:endParaRPr lang="en-US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CA6D89D-B02F-5FD8-D694-7B3A197E65E0}"/>
              </a:ext>
            </a:extLst>
          </p:cNvPr>
          <p:cNvSpPr/>
          <p:nvPr/>
        </p:nvSpPr>
        <p:spPr>
          <a:xfrm>
            <a:off x="568288" y="1398402"/>
            <a:ext cx="11017324" cy="46633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Особливості оператора </a:t>
            </a:r>
            <a:r>
              <a:rPr lang="en-US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 порівнянні з </a:t>
            </a:r>
            <a:r>
              <a:rPr lang="en-US" sz="2000" b="1" i="1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30555" algn="l"/>
              </a:tabLs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оператор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відрізняється від оператора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тим, що в ньому допустимо виконувати лише перевірку рівності. В операторі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передбачена можливість визначення результату логічного виразу любого типу;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30555" algn="l"/>
              </a:tabLs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змінні в декількох операторах розгалуження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одного оператора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не можуть мати однакового значення;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630555" algn="l"/>
              </a:tabLs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 правило оператор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є ефективнішим за структуру вкладених умовних операторів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  <a:tabLst>
                <a:tab pos="630555" algn="l"/>
              </a:tabLst>
            </a:pPr>
            <a:endParaRPr lang="uk-UA" sz="2000" dirty="0"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тих випадках, коли з’являється необхідність здійснювати вибір серед великої групи значень, оператор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буде працювати значно швидше.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 пов’язано з тим, що змінні усіх розгалужень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мають один і той же тип, та їх достатньо перевірити лише на рівність змінній оператора </a:t>
            </a: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switch</a:t>
            </a:r>
            <a:r>
              <a:rPr lang="uk-UA" sz="2000" dirty="0"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000" dirty="0">
              <a:effectLst/>
              <a:latin typeface="Cambria" panose="020405030504060302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83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3"/>
          <p:cNvSpPr/>
          <p:nvPr/>
        </p:nvSpPr>
        <p:spPr>
          <a:xfrm>
            <a:off x="1341009" y="61084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3"/>
          <p:cNvSpPr txBox="1"/>
          <p:nvPr/>
        </p:nvSpPr>
        <p:spPr>
          <a:xfrm>
            <a:off x="1341009" y="3057908"/>
            <a:ext cx="9778788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0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4. Ц</a:t>
            </a:r>
            <a:r>
              <a:rPr lang="uk-UA" sz="40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  <a:p>
            <a:pPr marL="2540000" lvl="0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Цикл з передумовою </a:t>
            </a:r>
            <a:r>
              <a:rPr lang="uk-UA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while</a:t>
            </a:r>
            <a:endParaRPr lang="uk-UA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540000" lvl="0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Цикл з </a:t>
            </a:r>
            <a:r>
              <a:rPr lang="uk-UA" sz="2400" dirty="0" err="1">
                <a:solidFill>
                  <a:schemeClr val="bg1"/>
                </a:solidFill>
                <a:latin typeface="Cambria" panose="02040503050406030204" pitchFamily="18" charset="0"/>
              </a:rPr>
              <a:t>післяумовою</a:t>
            </a: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do</a:t>
            </a: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-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while</a:t>
            </a:r>
            <a:endParaRPr lang="uk-UA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540000" lvl="0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Цикл з лічильником </a:t>
            </a:r>
            <a:r>
              <a:rPr lang="en-US" sz="2400" dirty="0">
                <a:solidFill>
                  <a:schemeClr val="bg1"/>
                </a:solidFill>
                <a:latin typeface="Cambria" panose="02040503050406030204" pitchFamily="18" charset="0"/>
              </a:rPr>
              <a:t>for</a:t>
            </a:r>
            <a:endParaRPr lang="uk-UA" sz="2400" dirty="0">
              <a:solidFill>
                <a:schemeClr val="bg1"/>
              </a:solidFill>
              <a:latin typeface="Cambria" panose="02040503050406030204" pitchFamily="18" charset="0"/>
            </a:endParaRPr>
          </a:p>
          <a:p>
            <a:pPr marL="2540000" lvl="0" indent="357188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uk-UA" sz="2400" dirty="0">
                <a:solidFill>
                  <a:schemeClr val="bg1"/>
                </a:solidFill>
                <a:latin typeface="Cambria" panose="02040503050406030204" pitchFamily="18" charset="0"/>
              </a:rPr>
              <a:t>Оператори переходу</a:t>
            </a:r>
          </a:p>
          <a:p>
            <a:pPr algn="ctr"/>
            <a:endParaRPr lang="uk-UA" sz="4000" b="0" i="0" u="none" strike="noStrike" cap="none" dirty="0">
              <a:solidFill>
                <a:schemeClr val="bg1"/>
              </a:solidFill>
              <a:latin typeface="Cambria" panose="02040503050406030204" pitchFamily="18" charset="0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3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4" name="Google Shape;154;p3"/>
          <p:cNvGrpSpPr/>
          <p:nvPr/>
        </p:nvGrpSpPr>
        <p:grpSpPr>
          <a:xfrm>
            <a:off x="-407924" y="5686183"/>
            <a:ext cx="12599924" cy="1396472"/>
            <a:chOff x="-407924" y="5687806"/>
            <a:chExt cx="12599924" cy="1396472"/>
          </a:xfrm>
        </p:grpSpPr>
        <p:cxnSp>
          <p:nvCxnSpPr>
            <p:cNvPr id="155" name="Google Shape;155;p3"/>
            <p:cNvCxnSpPr/>
            <p:nvPr/>
          </p:nvCxnSpPr>
          <p:spPr>
            <a:xfrm>
              <a:off x="1144345" y="5687806"/>
              <a:ext cx="9778788" cy="0"/>
            </a:xfrm>
            <a:prstGeom prst="straightConnector1">
              <a:avLst/>
            </a:prstGeom>
            <a:noFill/>
            <a:ln w="28575" cap="flat" cmpd="sng">
              <a:solidFill>
                <a:srgbClr val="F27B1D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pic>
          <p:nvPicPr>
            <p:cNvPr id="156" name="Google Shape;156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8" name="Google Shape;15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9" name="Google Shape;159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60" name="Google Shape;160;p3"/>
            <p:cNvGrpSpPr/>
            <p:nvPr/>
          </p:nvGrpSpPr>
          <p:grpSpPr>
            <a:xfrm>
              <a:off x="-407924" y="5798991"/>
              <a:ext cx="12599924" cy="1285287"/>
              <a:chOff x="-407924" y="5798991"/>
              <a:chExt cx="12599924" cy="1285287"/>
            </a:xfrm>
          </p:grpSpPr>
          <p:sp>
            <p:nvSpPr>
              <p:cNvPr id="161" name="Google Shape;161;p3"/>
              <p:cNvSpPr/>
              <p:nvPr/>
            </p:nvSpPr>
            <p:spPr>
              <a:xfrm>
                <a:off x="0" y="6388100"/>
                <a:ext cx="12192000" cy="469900"/>
              </a:xfrm>
              <a:prstGeom prst="rect">
                <a:avLst/>
              </a:prstGeom>
              <a:solidFill>
                <a:srgbClr val="F6931E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800"/>
                  <a:buFont typeface="Arial"/>
                  <a:buNone/>
                </a:pPr>
                <a:endParaRPr sz="1800" b="0" i="0" u="none" strike="noStrike" cap="none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62" name="Google Shape;162;p3"/>
              <p:cNvGrpSpPr/>
              <p:nvPr/>
            </p:nvGrpSpPr>
            <p:grpSpPr>
              <a:xfrm>
                <a:off x="-407924" y="6262790"/>
                <a:ext cx="6096000" cy="778146"/>
                <a:chOff x="-407924" y="6262790"/>
                <a:chExt cx="6096000" cy="778146"/>
              </a:xfrm>
            </p:grpSpPr>
            <p:sp>
              <p:nvSpPr>
                <p:cNvPr id="163" name="Google Shape;163;p3"/>
                <p:cNvSpPr/>
                <p:nvPr/>
              </p:nvSpPr>
              <p:spPr>
                <a:xfrm>
                  <a:off x="-407924" y="6480449"/>
                  <a:ext cx="6096000" cy="338554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sp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Pts val="1600"/>
                    <a:buFont typeface="Arial"/>
                    <a:buNone/>
                  </a:pPr>
                  <a:r>
                    <a:rPr lang="en-US" sz="1600" b="0" i="0" u="none" strike="noStrike" cap="none">
                      <a:solidFill>
                        <a:schemeClr val="lt1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 THE STATE EMERGENCY SERVICE OF </a:t>
                  </a:r>
                  <a:r>
                    <a:rPr lang="en-US" sz="1600" b="0" i="0" u="none" strike="noStrike" cap="none">
                      <a:solidFill>
                        <a:srgbClr val="323F4F"/>
                      </a:solidFill>
                      <a:latin typeface="Libre Franklin Medium"/>
                      <a:ea typeface="Libre Franklin Medium"/>
                      <a:cs typeface="Libre Franklin Medium"/>
                      <a:sym typeface="Libre Franklin Medium"/>
                    </a:rPr>
                    <a:t>UKRAINE</a:t>
                  </a:r>
                  <a:endParaRPr sz="1800" b="0" i="0" u="none" strike="noStrike" cap="none">
                    <a:solidFill>
                      <a:srgbClr val="323F4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pic>
              <p:nvPicPr>
                <p:cNvPr id="164" name="Google Shape;164;p3"/>
                <p:cNvPicPr preferRelativeResize="0"/>
                <p:nvPr/>
              </p:nvPicPr>
              <p:blipFill rotWithShape="1">
                <a:blip r:embed="rId4">
                  <a:alphaModFix/>
                </a:blip>
                <a:srcRect/>
                <a:stretch/>
              </p:blipFill>
              <p:spPr>
                <a:xfrm>
                  <a:off x="-282575" y="6262790"/>
                  <a:ext cx="1219026" cy="778146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  <p:sp>
            <p:nvSpPr>
              <p:cNvPr id="165" name="Google Shape;165;p3"/>
              <p:cNvSpPr/>
              <p:nvPr/>
            </p:nvSpPr>
            <p:spPr>
              <a:xfrm>
                <a:off x="5283743" y="6488322"/>
                <a:ext cx="6096000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600"/>
                  <a:buFont typeface="Arial"/>
                  <a:buNone/>
                </a:pPr>
                <a:r>
                  <a:rPr lang="en-US" sz="1600" b="0" i="0" u="none" strike="noStrike" cap="none">
                    <a:solidFill>
                      <a:schemeClr val="lt1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 LVIV STATE UNIVERSITY OF </a:t>
                </a:r>
                <a:r>
                  <a:rPr lang="en-US" sz="1600" b="0" i="0" u="none" strike="noStrike" cap="none">
                    <a:solidFill>
                      <a:srgbClr val="222A35"/>
                    </a:solidFill>
                    <a:latin typeface="Libre Franklin Medium"/>
                    <a:ea typeface="Libre Franklin Medium"/>
                    <a:cs typeface="Libre Franklin Medium"/>
                    <a:sym typeface="Libre Franklin Medium"/>
                  </a:rPr>
                  <a:t>LIFE SAFETY</a:t>
                </a:r>
                <a:endParaRPr sz="1800" b="0" i="0" u="none" strike="noStrike" cap="none">
                  <a:solidFill>
                    <a:srgbClr val="222A35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166" name="Google Shape;166;p3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0178496" y="5798991"/>
                <a:ext cx="2013504" cy="12852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67" name="Google Shape;167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3"/>
            <p:cNvSpPr/>
            <p:nvPr/>
          </p:nvSpPr>
          <p:spPr>
            <a:xfrm>
              <a:off x="0" y="6480449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69" name="Google Shape;169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-282575" y="6262790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Google Shape;170;p3"/>
            <p:cNvSpPr/>
            <p:nvPr/>
          </p:nvSpPr>
          <p:spPr>
            <a:xfrm>
              <a:off x="5283743" y="6488322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1" name="Google Shape;171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2" name="Google Shape;172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3" name="Google Shape;173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178496" y="5798991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5" name="Google Shape;175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Google Shape;176;p3"/>
            <p:cNvSpPr/>
            <p:nvPr/>
          </p:nvSpPr>
          <p:spPr>
            <a:xfrm>
              <a:off x="408671" y="6422995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7" name="Google Shape;177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19050" y="6255408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"/>
            <p:cNvSpPr/>
            <p:nvPr/>
          </p:nvSpPr>
          <p:spPr>
            <a:xfrm>
              <a:off x="0" y="6388100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8" name="Google Shape;188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035283" y="-488646"/>
            <a:ext cx="3996911" cy="39969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12675B-166D-F5AD-B3B4-67D733783C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4318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58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67F07BD1-5876-660E-8BC3-69F021504B17}"/>
              </a:ext>
            </a:extLst>
          </p:cNvPr>
          <p:cNvSpPr/>
          <p:nvPr/>
        </p:nvSpPr>
        <p:spPr>
          <a:xfrm>
            <a:off x="361231" y="1101797"/>
            <a:ext cx="115076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Cambria" panose="02040503050406030204" pitchFamily="18" charset="0"/>
              </a:rPr>
              <a:t>Для керування конструкціями, що потребують циклічного виконання програмного коду використовують: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2339B0C-BA74-A88C-F6A7-1A497A978F63}"/>
              </a:ext>
            </a:extLst>
          </p:cNvPr>
          <p:cNvSpPr/>
          <p:nvPr/>
        </p:nvSpPr>
        <p:spPr>
          <a:xfrm>
            <a:off x="2895392" y="2031127"/>
            <a:ext cx="5635137" cy="100811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О П Е Р А Т О Р И     Ц И К Л 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53C062C-1019-4E42-EDBA-EA4660FF276D}"/>
              </a:ext>
            </a:extLst>
          </p:cNvPr>
          <p:cNvSpPr/>
          <p:nvPr/>
        </p:nvSpPr>
        <p:spPr>
          <a:xfrm>
            <a:off x="4424544" y="4003868"/>
            <a:ext cx="2499968" cy="793284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do-while</a:t>
            </a: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6" name="Стрелка вниз 5">
            <a:extLst>
              <a:ext uri="{FF2B5EF4-FFF2-40B4-BE49-F238E27FC236}">
                <a16:creationId xmlns:a16="http://schemas.microsoft.com/office/drawing/2014/main" id="{CF1E586B-FE78-071F-89B8-2F907EFB49E3}"/>
              </a:ext>
            </a:extLst>
          </p:cNvPr>
          <p:cNvSpPr/>
          <p:nvPr/>
        </p:nvSpPr>
        <p:spPr>
          <a:xfrm>
            <a:off x="5264693" y="3223755"/>
            <a:ext cx="737308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7" name="Стрелка вниз 6">
            <a:extLst>
              <a:ext uri="{FF2B5EF4-FFF2-40B4-BE49-F238E27FC236}">
                <a16:creationId xmlns:a16="http://schemas.microsoft.com/office/drawing/2014/main" id="{516166B1-F888-2B6F-6AD2-5921D1B3D2F8}"/>
              </a:ext>
            </a:extLst>
          </p:cNvPr>
          <p:cNvSpPr/>
          <p:nvPr/>
        </p:nvSpPr>
        <p:spPr>
          <a:xfrm rot="1800000">
            <a:off x="3060258" y="3211767"/>
            <a:ext cx="737308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AA6F9850-D94C-EBC4-A12C-819C81172BC5}"/>
              </a:ext>
            </a:extLst>
          </p:cNvPr>
          <p:cNvSpPr/>
          <p:nvPr/>
        </p:nvSpPr>
        <p:spPr>
          <a:xfrm rot="19800000" flipH="1">
            <a:off x="7574943" y="3213825"/>
            <a:ext cx="737308" cy="648072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21E4CA7-4042-6C8D-AAB6-3FE45E542DE3}"/>
              </a:ext>
            </a:extLst>
          </p:cNvPr>
          <p:cNvSpPr/>
          <p:nvPr/>
        </p:nvSpPr>
        <p:spPr>
          <a:xfrm>
            <a:off x="917401" y="4005064"/>
            <a:ext cx="2777793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while</a:t>
            </a: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11" name="Прямоугольник 9">
            <a:extLst>
              <a:ext uri="{FF2B5EF4-FFF2-40B4-BE49-F238E27FC236}">
                <a16:creationId xmlns:a16="http://schemas.microsoft.com/office/drawing/2014/main" id="{D52B7327-6CF7-2A37-A23D-C523A4D8655B}"/>
              </a:ext>
            </a:extLst>
          </p:cNvPr>
          <p:cNvSpPr/>
          <p:nvPr/>
        </p:nvSpPr>
        <p:spPr>
          <a:xfrm>
            <a:off x="7500743" y="4003868"/>
            <a:ext cx="2975890" cy="79208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Cambria" panose="02040503050406030204" pitchFamily="18" charset="0"/>
              </a:rPr>
              <a:t>for</a:t>
            </a:r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12" name="Прямоугольник 10">
            <a:extLst>
              <a:ext uri="{FF2B5EF4-FFF2-40B4-BE49-F238E27FC236}">
                <a16:creationId xmlns:a16="http://schemas.microsoft.com/office/drawing/2014/main" id="{600C99D9-709E-AA2F-7923-A8288973CF7A}"/>
              </a:ext>
            </a:extLst>
          </p:cNvPr>
          <p:cNvSpPr/>
          <p:nvPr/>
        </p:nvSpPr>
        <p:spPr>
          <a:xfrm>
            <a:off x="389621" y="5311893"/>
            <a:ext cx="114797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b="1" i="1" dirty="0">
                <a:latin typeface="Cambria" panose="02040503050406030204" pitchFamily="18" charset="0"/>
              </a:rPr>
              <a:t>Оператори циклу</a:t>
            </a:r>
            <a:r>
              <a:rPr lang="uk-UA" sz="2000" dirty="0">
                <a:latin typeface="Cambria" panose="02040503050406030204" pitchFamily="18" charset="0"/>
              </a:rPr>
              <a:t> – це оператори багаторазової реалізації однієї інструкції до моменту виконання умови виконання циклу. </a:t>
            </a:r>
          </a:p>
        </p:txBody>
      </p:sp>
    </p:spTree>
    <p:extLst>
      <p:ext uri="{BB962C8B-B14F-4D97-AF65-F5344CB8AC3E}">
        <p14:creationId xmlns:p14="http://schemas.microsoft.com/office/powerpoint/2010/main" val="3219813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59</a:t>
            </a:fld>
            <a:endParaRPr lang="en-US"/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DC1ABB77-0C7D-4778-7DBA-854B7235BC01}"/>
              </a:ext>
            </a:extLst>
          </p:cNvPr>
          <p:cNvSpPr/>
          <p:nvPr/>
        </p:nvSpPr>
        <p:spPr>
          <a:xfrm>
            <a:off x="389621" y="1295241"/>
            <a:ext cx="111286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400" dirty="0">
                <a:latin typeface="Cambria" panose="02040503050406030204" pitchFamily="18" charset="0"/>
              </a:rPr>
              <a:t>Використання циклу </a:t>
            </a:r>
            <a:r>
              <a:rPr lang="en-US" sz="2400" dirty="0">
                <a:latin typeface="Cambria" panose="02040503050406030204" pitchFamily="18" charset="0"/>
              </a:rPr>
              <a:t>while</a:t>
            </a:r>
            <a:r>
              <a:rPr lang="uk-UA" sz="2400" dirty="0">
                <a:latin typeface="Cambria" panose="02040503050406030204" pitchFamily="18" charset="0"/>
              </a:rPr>
              <a:t> для виконання зворотного рахунку від 10 до 1 (виконується 10 тактів):</a:t>
            </a:r>
          </a:p>
        </p:txBody>
      </p:sp>
      <p:sp>
        <p:nvSpPr>
          <p:cNvPr id="13" name="Прямоугольник 6">
            <a:extLst>
              <a:ext uri="{FF2B5EF4-FFF2-40B4-BE49-F238E27FC236}">
                <a16:creationId xmlns:a16="http://schemas.microsoft.com/office/drawing/2014/main" id="{FE7B56D7-A119-54E6-F52A-7A0B4A7358A1}"/>
              </a:ext>
            </a:extLst>
          </p:cNvPr>
          <p:cNvSpPr/>
          <p:nvPr/>
        </p:nvSpPr>
        <p:spPr>
          <a:xfrm>
            <a:off x="506815" y="2666674"/>
            <a:ext cx="105046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000" dirty="0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n = 10;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(n &gt; 0)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" + n);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n--;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14" name="Прямоугольник 14">
            <a:extLst>
              <a:ext uri="{FF2B5EF4-FFF2-40B4-BE49-F238E27FC236}">
                <a16:creationId xmlns:a16="http://schemas.microsoft.com/office/drawing/2014/main" id="{5C2448EF-AE9B-31C9-CAF6-AA63EEA15445}"/>
              </a:ext>
            </a:extLst>
          </p:cNvPr>
          <p:cNvSpPr/>
          <p:nvPr/>
        </p:nvSpPr>
        <p:spPr>
          <a:xfrm>
            <a:off x="7596049" y="2783092"/>
            <a:ext cx="4523543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Результат роботи програми: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10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9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8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7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6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5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4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3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2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72314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37C8EB56-338C-5321-2604-D40AAAC0E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289" y="1408397"/>
            <a:ext cx="9303422" cy="482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82D712E1-3C20-E5B3-D3AD-57500A1AED3C}"/>
              </a:ext>
            </a:extLst>
          </p:cNvPr>
          <p:cNvSpPr/>
          <p:nvPr/>
        </p:nvSpPr>
        <p:spPr>
          <a:xfrm>
            <a:off x="77341" y="878372"/>
            <a:ext cx="23214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i="1" dirty="0">
                <a:solidFill>
                  <a:srgbClr val="FF0000"/>
                </a:solidFill>
                <a:latin typeface="+mn-lt"/>
              </a:rPr>
              <a:t>Attention!!!</a:t>
            </a:r>
            <a:endParaRPr lang="uk-UA" sz="3200" b="1" i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3035328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60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736BF09B-7B35-BA1C-E5B8-CC837A4C49CC}"/>
              </a:ext>
            </a:extLst>
          </p:cNvPr>
          <p:cNvSpPr/>
          <p:nvPr/>
        </p:nvSpPr>
        <p:spPr>
          <a:xfrm>
            <a:off x="683567" y="2132856"/>
            <a:ext cx="11113691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800" b="1" dirty="0">
                <a:latin typeface="Cambria" panose="02040503050406030204" pitchFamily="18" charset="0"/>
                <a:cs typeface="Consolas" pitchFamily="49" charset="0"/>
              </a:rPr>
              <a:t>Слід </a:t>
            </a:r>
            <a:r>
              <a:rPr lang="uk-UA" sz="2800" b="1" dirty="0" err="1">
                <a:latin typeface="Cambria" panose="02040503050406030204" pitchFamily="18" charset="0"/>
                <a:cs typeface="Consolas" pitchFamily="49" charset="0"/>
              </a:rPr>
              <a:t>запам</a:t>
            </a:r>
            <a:r>
              <a:rPr lang="en-US" sz="2800" b="1" dirty="0">
                <a:latin typeface="Cambria" panose="02040503050406030204" pitchFamily="18" charset="0"/>
                <a:cs typeface="Consolas" pitchFamily="49" charset="0"/>
              </a:rPr>
              <a:t>’</a:t>
            </a:r>
            <a:r>
              <a:rPr lang="uk-UA" sz="2800" b="1" dirty="0" err="1">
                <a:latin typeface="Cambria" panose="02040503050406030204" pitchFamily="18" charset="0"/>
                <a:cs typeface="Consolas" pitchFamily="49" charset="0"/>
              </a:rPr>
              <a:t>ятати</a:t>
            </a:r>
            <a:r>
              <a:rPr lang="uk-UA" sz="2800" b="1" dirty="0">
                <a:latin typeface="Cambria" panose="02040503050406030204" pitchFamily="18" charset="0"/>
                <a:cs typeface="Consolas" pitchFamily="49" charset="0"/>
              </a:rPr>
              <a:t>:</a:t>
            </a:r>
            <a:r>
              <a:rPr lang="uk-UA" sz="2800" dirty="0">
                <a:latin typeface="Cambria" panose="02040503050406030204" pitchFamily="18" charset="0"/>
                <a:cs typeface="Consolas" pitchFamily="49" charset="0"/>
              </a:rPr>
              <a:t> </a:t>
            </a:r>
          </a:p>
          <a:p>
            <a:pPr indent="442913" algn="just"/>
            <a:r>
              <a:rPr lang="uk-UA" sz="2800" dirty="0">
                <a:latin typeface="Cambria" panose="02040503050406030204" pitchFamily="18" charset="0"/>
                <a:cs typeface="Consolas" pitchFamily="49" charset="0"/>
              </a:rPr>
              <a:t>Тіло циклу викується поки умова істинна. Коли умова стає хибою, виконання коду програми виходить за межі циклу. </a:t>
            </a:r>
          </a:p>
          <a:p>
            <a:pPr indent="442913" algn="just"/>
            <a:r>
              <a:rPr lang="uk-UA" sz="2800" dirty="0">
                <a:latin typeface="Cambria" panose="02040503050406030204" pitchFamily="18" charset="0"/>
                <a:cs typeface="Consolas" pitchFamily="49" charset="0"/>
              </a:rPr>
              <a:t>Фігурні дужки можуть не використовуватись тільки у тому випадку, якщо в циклі повторюється лише один оператор.</a:t>
            </a:r>
          </a:p>
        </p:txBody>
      </p:sp>
    </p:spTree>
    <p:extLst>
      <p:ext uri="{BB962C8B-B14F-4D97-AF65-F5344CB8AC3E}">
        <p14:creationId xmlns:p14="http://schemas.microsoft.com/office/powerpoint/2010/main" val="414556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61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18AB3F37-505E-2B24-76D4-CAAF436F1ABF}"/>
              </a:ext>
            </a:extLst>
          </p:cNvPr>
          <p:cNvSpPr/>
          <p:nvPr/>
        </p:nvSpPr>
        <p:spPr>
          <a:xfrm>
            <a:off x="659568" y="1933324"/>
            <a:ext cx="10834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На початку циклу </a:t>
            </a:r>
            <a:r>
              <a:rPr lang="en-US" sz="2400" dirty="0">
                <a:latin typeface="Cambria" panose="02040503050406030204" pitchFamily="18" charset="0"/>
              </a:rPr>
              <a:t>while </a:t>
            </a:r>
            <a:r>
              <a:rPr lang="uk-UA" sz="2400" dirty="0">
                <a:latin typeface="Cambria" panose="02040503050406030204" pitchFamily="18" charset="0"/>
              </a:rPr>
              <a:t>відбувається перевірка умови. Якщо </a:t>
            </a:r>
            <a:r>
              <a:rPr lang="uk-UA" sz="2400" b="1" dirty="0">
                <a:latin typeface="Cambria" panose="02040503050406030204" pitchFamily="18" charset="0"/>
              </a:rPr>
              <a:t>умова не виконується</a:t>
            </a:r>
            <a:r>
              <a:rPr lang="uk-UA" sz="2400" dirty="0">
                <a:latin typeface="Cambria" panose="02040503050406030204" pitchFamily="18" charset="0"/>
              </a:rPr>
              <a:t>, тіло циклу </a:t>
            </a:r>
            <a:r>
              <a:rPr lang="uk-UA" sz="2400" b="1" dirty="0">
                <a:latin typeface="Cambria" panose="02040503050406030204" pitchFamily="18" charset="0"/>
              </a:rPr>
              <a:t>не буде виконано</a:t>
            </a:r>
            <a:r>
              <a:rPr lang="uk-UA" sz="2400" dirty="0">
                <a:latin typeface="Cambria" panose="02040503050406030204" pitchFamily="18" charset="0"/>
              </a:rPr>
              <a:t> жодного разу. Приклад: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DFAF8579-7AA5-F060-C979-C17709DB7B82}"/>
              </a:ext>
            </a:extLst>
          </p:cNvPr>
          <p:cNvSpPr/>
          <p:nvPr/>
        </p:nvSpPr>
        <p:spPr>
          <a:xfrm>
            <a:off x="827584" y="3380799"/>
            <a:ext cx="10834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 а = 10, Ь = 20;</a:t>
            </a:r>
          </a:p>
          <a:p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      </a:t>
            </a:r>
            <a:r>
              <a:rPr lang="uk-UA" sz="1600" b="1" dirty="0" err="1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 (а &gt; Ь) </a:t>
            </a:r>
            <a:r>
              <a:rPr lang="uk-UA" sz="16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16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16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 ("a більше за b" );</a:t>
            </a:r>
          </a:p>
          <a:p>
            <a:endParaRPr lang="uk-UA" sz="16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uk-UA" sz="1600" dirty="0">
                <a:latin typeface="Cambria" panose="02040503050406030204" pitchFamily="18" charset="0"/>
                <a:cs typeface="Consolas" pitchFamily="49" charset="0"/>
              </a:rPr>
              <a:t>// Цю стрічку не буде виведено</a:t>
            </a:r>
          </a:p>
        </p:txBody>
      </p:sp>
    </p:spTree>
    <p:extLst>
      <p:ext uri="{BB962C8B-B14F-4D97-AF65-F5344CB8AC3E}">
        <p14:creationId xmlns:p14="http://schemas.microsoft.com/office/powerpoint/2010/main" val="4286327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62</a:t>
            </a:fld>
            <a:endParaRPr lang="en-US"/>
          </a:p>
        </p:txBody>
      </p:sp>
      <p:sp>
        <p:nvSpPr>
          <p:cNvPr id="2" name="Прямоугольник 14">
            <a:extLst>
              <a:ext uri="{FF2B5EF4-FFF2-40B4-BE49-F238E27FC236}">
                <a16:creationId xmlns:a16="http://schemas.microsoft.com/office/drawing/2014/main" id="{C3ED7D5A-3A6E-7A12-7BBF-9D94CF1ED213}"/>
              </a:ext>
            </a:extLst>
          </p:cNvPr>
          <p:cNvSpPr/>
          <p:nvPr/>
        </p:nvSpPr>
        <p:spPr>
          <a:xfrm>
            <a:off x="2109153" y="1496635"/>
            <a:ext cx="3054973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Оператор </a:t>
            </a:r>
            <a:r>
              <a:rPr lang="en-US" sz="2400" dirty="0">
                <a:latin typeface="Cambria" panose="02040503050406030204" pitchFamily="18" charset="0"/>
              </a:rPr>
              <a:t>while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15">
            <a:extLst>
              <a:ext uri="{FF2B5EF4-FFF2-40B4-BE49-F238E27FC236}">
                <a16:creationId xmlns:a16="http://schemas.microsoft.com/office/drawing/2014/main" id="{EBCBA5CA-55D7-69E3-AE00-ABCE4AF3939C}"/>
              </a:ext>
            </a:extLst>
          </p:cNvPr>
          <p:cNvSpPr/>
          <p:nvPr/>
        </p:nvSpPr>
        <p:spPr>
          <a:xfrm>
            <a:off x="6244246" y="1496635"/>
            <a:ext cx="3044576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Оператор </a:t>
            </a:r>
            <a:r>
              <a:rPr lang="en-US" sz="2400" dirty="0">
                <a:latin typeface="Cambria" panose="02040503050406030204" pitchFamily="18" charset="0"/>
              </a:rPr>
              <a:t>do-while</a:t>
            </a:r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4" name="Стрелка вниз 2">
            <a:extLst>
              <a:ext uri="{FF2B5EF4-FFF2-40B4-BE49-F238E27FC236}">
                <a16:creationId xmlns:a16="http://schemas.microsoft.com/office/drawing/2014/main" id="{A6689A80-70CC-8A0C-3D66-1574D543D578}"/>
              </a:ext>
            </a:extLst>
          </p:cNvPr>
          <p:cNvSpPr/>
          <p:nvPr/>
        </p:nvSpPr>
        <p:spPr>
          <a:xfrm>
            <a:off x="3345835" y="2432739"/>
            <a:ext cx="504056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5" name="Стрелка вниз 9">
            <a:extLst>
              <a:ext uri="{FF2B5EF4-FFF2-40B4-BE49-F238E27FC236}">
                <a16:creationId xmlns:a16="http://schemas.microsoft.com/office/drawing/2014/main" id="{24EF9012-F6D6-2193-38B2-C9841308BC09}"/>
              </a:ext>
            </a:extLst>
          </p:cNvPr>
          <p:cNvSpPr/>
          <p:nvPr/>
        </p:nvSpPr>
        <p:spPr>
          <a:xfrm>
            <a:off x="7514506" y="2432739"/>
            <a:ext cx="504056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6" name="Прямоугольник 10">
            <a:extLst>
              <a:ext uri="{FF2B5EF4-FFF2-40B4-BE49-F238E27FC236}">
                <a16:creationId xmlns:a16="http://schemas.microsoft.com/office/drawing/2014/main" id="{70C62F87-EBB7-9264-B893-61C3CFDAA1A8}"/>
              </a:ext>
            </a:extLst>
          </p:cNvPr>
          <p:cNvSpPr/>
          <p:nvPr/>
        </p:nvSpPr>
        <p:spPr>
          <a:xfrm>
            <a:off x="2070376" y="3224827"/>
            <a:ext cx="3054973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Умова хибна:</a:t>
            </a:r>
          </a:p>
        </p:txBody>
      </p:sp>
      <p:sp>
        <p:nvSpPr>
          <p:cNvPr id="7" name="Стрелка вниз 11">
            <a:extLst>
              <a:ext uri="{FF2B5EF4-FFF2-40B4-BE49-F238E27FC236}">
                <a16:creationId xmlns:a16="http://schemas.microsoft.com/office/drawing/2014/main" id="{35211016-8DBF-E5AB-1CDC-2541A862C200}"/>
              </a:ext>
            </a:extLst>
          </p:cNvPr>
          <p:cNvSpPr/>
          <p:nvPr/>
        </p:nvSpPr>
        <p:spPr>
          <a:xfrm>
            <a:off x="3384611" y="4160931"/>
            <a:ext cx="504056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8" name="Прямоугольник 16">
            <a:extLst>
              <a:ext uri="{FF2B5EF4-FFF2-40B4-BE49-F238E27FC236}">
                <a16:creationId xmlns:a16="http://schemas.microsoft.com/office/drawing/2014/main" id="{A471B837-7051-B8EF-9E9F-189D79E07D30}"/>
              </a:ext>
            </a:extLst>
          </p:cNvPr>
          <p:cNvSpPr/>
          <p:nvPr/>
        </p:nvSpPr>
        <p:spPr>
          <a:xfrm>
            <a:off x="2109153" y="5025027"/>
            <a:ext cx="3054973" cy="792088"/>
          </a:xfrm>
          <a:prstGeom prst="rect">
            <a:avLst/>
          </a:prstGeom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Тіло не виконається</a:t>
            </a:r>
          </a:p>
        </p:txBody>
      </p:sp>
      <p:sp>
        <p:nvSpPr>
          <p:cNvPr id="9" name="Прямоугольник 19">
            <a:extLst>
              <a:ext uri="{FF2B5EF4-FFF2-40B4-BE49-F238E27FC236}">
                <a16:creationId xmlns:a16="http://schemas.microsoft.com/office/drawing/2014/main" id="{A09CBEDA-A96A-42B5-70D7-A4FD2F6932D9}"/>
              </a:ext>
            </a:extLst>
          </p:cNvPr>
          <p:cNvSpPr/>
          <p:nvPr/>
        </p:nvSpPr>
        <p:spPr>
          <a:xfrm>
            <a:off x="6214347" y="3224827"/>
            <a:ext cx="3054973" cy="7920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Умова хибна:</a:t>
            </a:r>
          </a:p>
        </p:txBody>
      </p:sp>
      <p:sp>
        <p:nvSpPr>
          <p:cNvPr id="11" name="Стрелка вниз 20">
            <a:extLst>
              <a:ext uri="{FF2B5EF4-FFF2-40B4-BE49-F238E27FC236}">
                <a16:creationId xmlns:a16="http://schemas.microsoft.com/office/drawing/2014/main" id="{F19A83B1-0A3F-3968-E428-F2C14B330908}"/>
              </a:ext>
            </a:extLst>
          </p:cNvPr>
          <p:cNvSpPr/>
          <p:nvPr/>
        </p:nvSpPr>
        <p:spPr>
          <a:xfrm>
            <a:off x="7528582" y="4160931"/>
            <a:ext cx="504056" cy="648072"/>
          </a:xfrm>
          <a:prstGeom prst="down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2400">
              <a:latin typeface="Cambria" panose="02040503050406030204" pitchFamily="18" charset="0"/>
            </a:endParaRPr>
          </a:p>
        </p:txBody>
      </p:sp>
      <p:sp>
        <p:nvSpPr>
          <p:cNvPr id="12" name="Прямоугольник 21">
            <a:extLst>
              <a:ext uri="{FF2B5EF4-FFF2-40B4-BE49-F238E27FC236}">
                <a16:creationId xmlns:a16="http://schemas.microsoft.com/office/drawing/2014/main" id="{E5453538-9421-726A-8C05-67F49A44A055}"/>
              </a:ext>
            </a:extLst>
          </p:cNvPr>
          <p:cNvSpPr/>
          <p:nvPr/>
        </p:nvSpPr>
        <p:spPr>
          <a:xfrm>
            <a:off x="6253124" y="5025027"/>
            <a:ext cx="3054973" cy="792088"/>
          </a:xfrm>
          <a:prstGeom prst="rect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Cambria" panose="02040503050406030204" pitchFamily="18" charset="0"/>
              </a:rPr>
              <a:t>Тіло виконається один раз</a:t>
            </a:r>
          </a:p>
        </p:txBody>
      </p:sp>
    </p:spTree>
    <p:extLst>
      <p:ext uri="{BB962C8B-B14F-4D97-AF65-F5344CB8AC3E}">
        <p14:creationId xmlns:p14="http://schemas.microsoft.com/office/powerpoint/2010/main" val="140842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63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6A6827AA-A4F9-E781-6476-309662A977E8}"/>
              </a:ext>
            </a:extLst>
          </p:cNvPr>
          <p:cNvSpPr/>
          <p:nvPr/>
        </p:nvSpPr>
        <p:spPr>
          <a:xfrm>
            <a:off x="389621" y="1922823"/>
            <a:ext cx="1134755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В циклі </a:t>
            </a:r>
            <a:r>
              <a:rPr lang="en-US" sz="2400" dirty="0">
                <a:latin typeface="Cambria" panose="02040503050406030204" pitchFamily="18" charset="0"/>
              </a:rPr>
              <a:t>do</a:t>
            </a:r>
            <a:r>
              <a:rPr lang="uk-UA" sz="2400" dirty="0">
                <a:latin typeface="Cambria" panose="02040503050406030204" pitchFamily="18" charset="0"/>
              </a:rPr>
              <a:t>-</a:t>
            </a:r>
            <a:r>
              <a:rPr lang="en-US" sz="2400" dirty="0">
                <a:latin typeface="Cambria" panose="02040503050406030204" pitchFamily="18" charset="0"/>
              </a:rPr>
              <a:t>while</a:t>
            </a:r>
            <a:r>
              <a:rPr lang="uk-UA" sz="2400" dirty="0">
                <a:latin typeface="Cambria" panose="02040503050406030204" pitchFamily="18" charset="0"/>
              </a:rPr>
              <a:t> перевірка умови виконується після виконання тіла циклу.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В будь-якому випадку тіло циклу виконуватиметься що найменше один раз.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Цей оператор циклу має таку форму: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239F1849-ED8A-A34E-EFB5-0A68BB14BC16}"/>
              </a:ext>
            </a:extLst>
          </p:cNvPr>
          <p:cNvSpPr/>
          <p:nvPr/>
        </p:nvSpPr>
        <p:spPr>
          <a:xfrm>
            <a:off x="1461637" y="3712261"/>
            <a:ext cx="6542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do</a:t>
            </a:r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ru-RU" sz="2400" dirty="0">
                <a:latin typeface="Cambria" panose="02040503050406030204" pitchFamily="18" charset="0"/>
                <a:cs typeface="Consolas" pitchFamily="49" charset="0"/>
              </a:rPr>
              <a:t>{</a:t>
            </a:r>
            <a:endParaRPr lang="uk-UA" sz="24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ru-RU" sz="2400" dirty="0">
                <a:latin typeface="Cambria" panose="02040503050406030204" pitchFamily="18" charset="0"/>
                <a:cs typeface="Consolas" pitchFamily="49" charset="0"/>
              </a:rPr>
              <a:t>	//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тіло циклу </a:t>
            </a:r>
          </a:p>
          <a:p>
            <a:r>
              <a:rPr lang="ru-RU" sz="2400" dirty="0">
                <a:latin typeface="Cambria" panose="02040503050406030204" pitchFamily="18" charset="0"/>
                <a:cs typeface="Consolas" pitchFamily="49" charset="0"/>
              </a:rPr>
              <a:t>}</a:t>
            </a:r>
            <a:r>
              <a:rPr lang="ru-RU" sz="24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(умова);</a:t>
            </a:r>
          </a:p>
        </p:txBody>
      </p:sp>
    </p:spTree>
    <p:extLst>
      <p:ext uri="{BB962C8B-B14F-4D97-AF65-F5344CB8AC3E}">
        <p14:creationId xmlns:p14="http://schemas.microsoft.com/office/powerpoint/2010/main" val="177817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64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34F026BF-F5BD-59DF-F4E9-FA6B71ADF1FE}"/>
              </a:ext>
            </a:extLst>
          </p:cNvPr>
          <p:cNvSpPr/>
          <p:nvPr/>
        </p:nvSpPr>
        <p:spPr>
          <a:xfrm>
            <a:off x="394540" y="1124744"/>
            <a:ext cx="727280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Consolas" pitchFamily="49" charset="0"/>
              </a:rPr>
              <a:t>DoWhile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n = 10;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" + n);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n--;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(n &gt; 0);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3" name="Прямоугольник 14">
            <a:extLst>
              <a:ext uri="{FF2B5EF4-FFF2-40B4-BE49-F238E27FC236}">
                <a16:creationId xmlns:a16="http://schemas.microsoft.com/office/drawing/2014/main" id="{C43A876D-F476-3358-01AC-55C0F5584DB4}"/>
              </a:ext>
            </a:extLst>
          </p:cNvPr>
          <p:cNvSpPr/>
          <p:nvPr/>
        </p:nvSpPr>
        <p:spPr>
          <a:xfrm>
            <a:off x="8019227" y="2361005"/>
            <a:ext cx="313184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Результат роботи програми: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10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9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8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7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6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5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4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3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2</a:t>
            </a:r>
          </a:p>
          <a:p>
            <a:r>
              <a:rPr lang="uk-UA" sz="2000" dirty="0" err="1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  <a:cs typeface="Consolas" pitchFamily="49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91098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65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2D03254D-9179-015E-9199-E45CF22EE002}"/>
              </a:ext>
            </a:extLst>
          </p:cNvPr>
          <p:cNvSpPr/>
          <p:nvPr/>
        </p:nvSpPr>
        <p:spPr>
          <a:xfrm>
            <a:off x="917402" y="1185441"/>
            <a:ext cx="106698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dirty="0">
                <a:latin typeface="Cambria" panose="02040503050406030204" pitchFamily="18" charset="0"/>
                <a:cs typeface="Rod" pitchFamily="49" charset="-79"/>
              </a:rPr>
              <a:t>Беручи до уваги ідеї про суміщення умови та логіки виконання в блоці оператора, представлена на попередньому слайді програма може мати коротший вигляд:</a:t>
            </a:r>
          </a:p>
          <a:p>
            <a:pPr indent="442913" algn="just"/>
            <a:endParaRPr lang="uk-UA" sz="2000" dirty="0">
              <a:latin typeface="Cambria" panose="02040503050406030204" pitchFamily="18" charset="0"/>
              <a:cs typeface="Rod" pitchFamily="49" charset="-79"/>
            </a:endParaRP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1C9C4899-A7DC-1E73-E23E-51854D79D83D}"/>
              </a:ext>
            </a:extLst>
          </p:cNvPr>
          <p:cNvSpPr/>
          <p:nvPr/>
        </p:nvSpPr>
        <p:spPr>
          <a:xfrm>
            <a:off x="902797" y="2361819"/>
            <a:ext cx="1026340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Consolas" pitchFamily="49" charset="0"/>
              </a:rPr>
              <a:t>DoWhile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n = 10;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do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" + n);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(--n &gt; 0);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4" name="Прямоугольник 5">
            <a:extLst>
              <a:ext uri="{FF2B5EF4-FFF2-40B4-BE49-F238E27FC236}">
                <a16:creationId xmlns:a16="http://schemas.microsoft.com/office/drawing/2014/main" id="{8685C3DE-4ED2-19B8-37C7-45EFDC29D186}"/>
              </a:ext>
            </a:extLst>
          </p:cNvPr>
          <p:cNvSpPr/>
          <p:nvPr/>
        </p:nvSpPr>
        <p:spPr>
          <a:xfrm>
            <a:off x="920890" y="5518695"/>
            <a:ext cx="10669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b="1" dirty="0">
                <a:latin typeface="Cambria" panose="02040503050406030204" pitchFamily="18" charset="0"/>
              </a:rPr>
              <a:t>Примітка:</a:t>
            </a:r>
            <a:r>
              <a:rPr lang="uk-UA" sz="2000" dirty="0">
                <a:latin typeface="Cambria" panose="02040503050406030204" pitchFamily="18" charset="0"/>
              </a:rPr>
              <a:t> цикл </a:t>
            </a:r>
            <a:r>
              <a:rPr lang="en-US" sz="2000" dirty="0">
                <a:latin typeface="Cambria" panose="02040503050406030204" pitchFamily="18" charset="0"/>
              </a:rPr>
              <a:t>do</a:t>
            </a:r>
            <a:r>
              <a:rPr lang="uk-UA" sz="2000" dirty="0">
                <a:latin typeface="Cambria" panose="02040503050406030204" pitchFamily="18" charset="0"/>
              </a:rPr>
              <a:t>-</a:t>
            </a:r>
            <a:r>
              <a:rPr lang="en-US" sz="2000" dirty="0">
                <a:latin typeface="Cambria" panose="02040503050406030204" pitchFamily="18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</a:rPr>
              <a:t> є корисним коли виникає необхідність програмування меню, яке потрібно вивести перший раз без виконання будь-який дій.</a:t>
            </a:r>
          </a:p>
        </p:txBody>
      </p:sp>
    </p:spTree>
    <p:extLst>
      <p:ext uri="{BB962C8B-B14F-4D97-AF65-F5344CB8AC3E}">
        <p14:creationId xmlns:p14="http://schemas.microsoft.com/office/powerpoint/2010/main" val="828189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66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68191133-7D14-D1F8-87DA-825664AA7402}"/>
              </a:ext>
            </a:extLst>
          </p:cNvPr>
          <p:cNvSpPr/>
          <p:nvPr/>
        </p:nvSpPr>
        <p:spPr>
          <a:xfrm>
            <a:off x="160250" y="1083204"/>
            <a:ext cx="108797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Форма традиційного оператора циклу </a:t>
            </a:r>
            <a:r>
              <a:rPr lang="en-US" sz="2400" dirty="0">
                <a:latin typeface="Cambria" panose="02040503050406030204" pitchFamily="18" charset="0"/>
              </a:rPr>
              <a:t>for </a:t>
            </a:r>
            <a:r>
              <a:rPr lang="uk-UA" sz="2400" dirty="0">
                <a:latin typeface="Cambria" panose="02040503050406030204" pitchFamily="18" charset="0"/>
              </a:rPr>
              <a:t>виглядає таким чином:</a:t>
            </a: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151F6905-1CD7-CC42-39CF-9AFF46055EF3}"/>
              </a:ext>
            </a:extLst>
          </p:cNvPr>
          <p:cNvSpPr/>
          <p:nvPr/>
        </p:nvSpPr>
        <p:spPr>
          <a:xfrm>
            <a:off x="1174992" y="1677561"/>
            <a:ext cx="83929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(ініціалізація; умова; ітерація)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//тіло циклу 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4" name="Прямоугольник 2">
            <a:extLst>
              <a:ext uri="{FF2B5EF4-FFF2-40B4-BE49-F238E27FC236}">
                <a16:creationId xmlns:a16="http://schemas.microsoft.com/office/drawing/2014/main" id="{67EBEBB0-3903-2E6F-1BCC-42D9A8EC4D27}"/>
              </a:ext>
            </a:extLst>
          </p:cNvPr>
          <p:cNvSpPr/>
          <p:nvPr/>
        </p:nvSpPr>
        <p:spPr>
          <a:xfrm>
            <a:off x="557358" y="3149647"/>
            <a:ext cx="1087973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Змінну керування циклом можна оголосити та ініціалізувати безпосередньо в самому циклі.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Приклад:</a:t>
            </a:r>
          </a:p>
          <a:p>
            <a:pPr indent="442913" algn="just"/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5" name="Прямоугольник 5">
            <a:extLst>
              <a:ext uri="{FF2B5EF4-FFF2-40B4-BE49-F238E27FC236}">
                <a16:creationId xmlns:a16="http://schemas.microsoft.com/office/drawing/2014/main" id="{14EA06FA-7F0A-8C58-8EE5-286BA1B67E7B}"/>
              </a:ext>
            </a:extLst>
          </p:cNvPr>
          <p:cNvSpPr/>
          <p:nvPr/>
        </p:nvSpPr>
        <p:spPr>
          <a:xfrm>
            <a:off x="557358" y="4490504"/>
            <a:ext cx="1087973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000" dirty="0" err="1">
                <a:latin typeface="Cambria" panose="02040503050406030204" pitchFamily="18" charset="0"/>
                <a:cs typeface="Consolas" pitchFamily="49" charset="0"/>
              </a:rPr>
              <a:t>ForTakt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n = 10;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&gt; 0 ; n--)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.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("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" + n );	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4760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67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90B79223-F1F2-BEC4-F3BE-F57DBE63667E}"/>
              </a:ext>
            </a:extLst>
          </p:cNvPr>
          <p:cNvSpPr/>
          <p:nvPr/>
        </p:nvSpPr>
        <p:spPr>
          <a:xfrm>
            <a:off x="683568" y="2229832"/>
            <a:ext cx="1082887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b="1" dirty="0">
                <a:latin typeface="Cambria" panose="02040503050406030204" pitchFamily="18" charset="0"/>
                <a:cs typeface="Consolas" pitchFamily="49" charset="0"/>
              </a:rPr>
              <a:t>Слід 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запам</a:t>
            </a:r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’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ятати</a:t>
            </a:r>
            <a:r>
              <a:rPr lang="uk-UA" sz="2400" b="1" dirty="0">
                <a:latin typeface="Cambria" panose="02040503050406030204" pitchFamily="18" charset="0"/>
                <a:cs typeface="Consolas" pitchFamily="49" charset="0"/>
              </a:rPr>
              <a:t>: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Область та термін дії змінної, яка оголошена та ініціалізована безпосередньо в циклі співпадає з областю та терміном дії самого циклу.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За межами циклу </a:t>
            </a:r>
            <a:r>
              <a:rPr lang="en-US" sz="2400" dirty="0">
                <a:latin typeface="Cambria" panose="02040503050406030204" pitchFamily="18" charset="0"/>
              </a:rPr>
              <a:t>for</a:t>
            </a:r>
            <a:r>
              <a:rPr lang="uk-UA" sz="2400" dirty="0">
                <a:latin typeface="Cambria" panose="02040503050406030204" pitchFamily="18" charset="0"/>
              </a:rPr>
              <a:t> така змінна припиняє своє існування.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Якщо існує необхідність використання змінної в інших частинах програми, її потрібно оголошувати за межами циклу </a:t>
            </a:r>
            <a:r>
              <a:rPr lang="en-US" sz="2400" dirty="0">
                <a:latin typeface="Cambria" panose="02040503050406030204" pitchFamily="18" charset="0"/>
              </a:rPr>
              <a:t>for</a:t>
            </a:r>
            <a:r>
              <a:rPr lang="uk-UA" sz="2400" dirty="0">
                <a:latin typeface="Cambria" panose="02040503050406030204" pitchFamily="18" charset="0"/>
              </a:rPr>
              <a:t>.</a:t>
            </a:r>
            <a:endParaRPr lang="uk-UA" sz="2400" dirty="0">
              <a:latin typeface="Cambria" panose="02040503050406030204" pitchFamily="18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40961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68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84B15524-CBC8-A33E-94CD-10B7C5A7BBCE}"/>
              </a:ext>
            </a:extLst>
          </p:cNvPr>
          <p:cNvSpPr/>
          <p:nvPr/>
        </p:nvSpPr>
        <p:spPr>
          <a:xfrm>
            <a:off x="827584" y="1340768"/>
            <a:ext cx="105262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Якщо оголошення та ініціалізація змінної проведені за межами циклу, то повторної ініціалізації змінної в блоці оператора </a:t>
            </a:r>
            <a:r>
              <a:rPr lang="en-US" sz="2400" dirty="0">
                <a:latin typeface="Cambria" panose="02040503050406030204" pitchFamily="18" charset="0"/>
              </a:rPr>
              <a:t>for</a:t>
            </a:r>
            <a:r>
              <a:rPr lang="uk-UA" sz="2400" dirty="0">
                <a:latin typeface="Cambria" panose="02040503050406030204" pitchFamily="18" charset="0"/>
              </a:rPr>
              <a:t> проводити не потрібно.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Приклад:</a:t>
            </a:r>
          </a:p>
          <a:p>
            <a:pPr indent="442913" algn="just"/>
            <a:endParaRPr lang="uk-UA" sz="24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3BB56343-94E9-8CAE-C0DA-FA1E5315E657}"/>
              </a:ext>
            </a:extLst>
          </p:cNvPr>
          <p:cNvSpPr/>
          <p:nvPr/>
        </p:nvSpPr>
        <p:spPr>
          <a:xfrm>
            <a:off x="1341934" y="3174715"/>
            <a:ext cx="1052621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onsolas" pitchFamily="49" charset="0"/>
              </a:rPr>
              <a:t>ForTakt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n = 10;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( ; n &gt; 0; n--)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4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("</a:t>
            </a:r>
            <a:r>
              <a:rPr lang="uk-UA" sz="2400" dirty="0" err="1">
                <a:latin typeface="Cambria" panose="02040503050406030204" pitchFamily="18" charset="0"/>
                <a:cs typeface="Consolas" pitchFamily="49" charset="0"/>
              </a:rPr>
              <a:t>тaкт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" + n);	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3407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69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057A388F-32D0-7B6C-DFA8-B24A5E71690B}"/>
              </a:ext>
            </a:extLst>
          </p:cNvPr>
          <p:cNvSpPr/>
          <p:nvPr/>
        </p:nvSpPr>
        <p:spPr>
          <a:xfrm>
            <a:off x="633647" y="1241126"/>
            <a:ext cx="1092470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Аналогічна ситуація може повторюватись з ітераційною частиною (</a:t>
            </a:r>
            <a:r>
              <a:rPr lang="uk-UA" sz="2000" dirty="0" err="1">
                <a:latin typeface="Cambria" panose="02040503050406030204" pitchFamily="18" charset="0"/>
              </a:rPr>
              <a:t>ініціалізуючий</a:t>
            </a:r>
            <a:r>
              <a:rPr lang="uk-UA" sz="2000" dirty="0">
                <a:latin typeface="Cambria" panose="02040503050406030204" pitchFamily="18" charset="0"/>
              </a:rPr>
              <a:t> та ітераційний вираз не зазначаються в операторі циклу </a:t>
            </a:r>
            <a:r>
              <a:rPr lang="en-US" sz="2000" dirty="0">
                <a:latin typeface="Cambria" panose="02040503050406030204" pitchFamily="18" charset="0"/>
              </a:rPr>
              <a:t>for</a:t>
            </a:r>
            <a:r>
              <a:rPr lang="uk-UA" sz="2000" dirty="0">
                <a:latin typeface="Cambria" panose="02040503050406030204" pitchFamily="18" charset="0"/>
              </a:rPr>
              <a:t>, крапки з комою ставити обов'язково!). Приклад: </a:t>
            </a:r>
          </a:p>
          <a:p>
            <a:pPr indent="442913" algn="just"/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16C9C6E1-C99D-C5E0-7433-CD65164793D8}"/>
              </a:ext>
            </a:extLst>
          </p:cNvPr>
          <p:cNvSpPr/>
          <p:nvPr/>
        </p:nvSpPr>
        <p:spPr>
          <a:xfrm>
            <a:off x="663335" y="2270492"/>
            <a:ext cx="1092470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staticvoid</a:t>
            </a:r>
            <a:r>
              <a:rPr lang="en-US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en-US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i;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boolean</a:t>
            </a:r>
            <a:r>
              <a:rPr lang="en-US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done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false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i = 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 ; !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done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en-US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("i рівне " + i);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== 10)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done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=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true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i++;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24598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5FD2D705-DFCD-AFCC-287B-540C0B7375E4}"/>
              </a:ext>
            </a:extLst>
          </p:cNvPr>
          <p:cNvSpPr/>
          <p:nvPr/>
        </p:nvSpPr>
        <p:spPr>
          <a:xfrm>
            <a:off x="3864134" y="2357845"/>
            <a:ext cx="4663178" cy="677478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latin typeface="Cambria" panose="02040503050406030204" pitchFamily="18" charset="0"/>
              </a:rPr>
              <a:t>Java –</a:t>
            </a:r>
            <a:r>
              <a:rPr lang="en-US" sz="2400" b="1" dirty="0">
                <a:latin typeface="Cambria" panose="02040503050406030204" pitchFamily="18" charset="0"/>
              </a:rPr>
              <a:t> </a:t>
            </a:r>
            <a:r>
              <a:rPr lang="uk-UA" sz="2400" b="1" dirty="0">
                <a:latin typeface="Cambria" panose="02040503050406030204" pitchFamily="18" charset="0"/>
              </a:rPr>
              <a:t>суворо-типізована мова </a:t>
            </a:r>
          </a:p>
        </p:txBody>
      </p:sp>
      <p:sp>
        <p:nvSpPr>
          <p:cNvPr id="6" name="Прямоугольник 6">
            <a:extLst>
              <a:ext uri="{FF2B5EF4-FFF2-40B4-BE49-F238E27FC236}">
                <a16:creationId xmlns:a16="http://schemas.microsoft.com/office/drawing/2014/main" id="{213FD07A-85A0-F6C6-C916-947954480514}"/>
              </a:ext>
            </a:extLst>
          </p:cNvPr>
          <p:cNvSpPr/>
          <p:nvPr/>
        </p:nvSpPr>
        <p:spPr>
          <a:xfrm>
            <a:off x="2869935" y="3713543"/>
            <a:ext cx="6452129" cy="1008112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При оголошенні будь-якої змінної необхідно вказувати тип даних</a:t>
            </a:r>
          </a:p>
        </p:txBody>
      </p:sp>
      <p:sp>
        <p:nvSpPr>
          <p:cNvPr id="8" name="Стрелка вниз 7">
            <a:extLst>
              <a:ext uri="{FF2B5EF4-FFF2-40B4-BE49-F238E27FC236}">
                <a16:creationId xmlns:a16="http://schemas.microsoft.com/office/drawing/2014/main" id="{70CC6084-C1CD-4E32-3560-F9B8E67C989B}"/>
              </a:ext>
            </a:extLst>
          </p:cNvPr>
          <p:cNvSpPr/>
          <p:nvPr/>
        </p:nvSpPr>
        <p:spPr>
          <a:xfrm>
            <a:off x="5841278" y="3163095"/>
            <a:ext cx="431932" cy="432048"/>
          </a:xfrm>
          <a:prstGeom prst="downArrow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11" name="Стрелка вниз 10">
            <a:extLst>
              <a:ext uri="{FF2B5EF4-FFF2-40B4-BE49-F238E27FC236}">
                <a16:creationId xmlns:a16="http://schemas.microsoft.com/office/drawing/2014/main" id="{705E23FA-ABCD-EA4D-60C7-E46DBE37724F}"/>
              </a:ext>
            </a:extLst>
          </p:cNvPr>
          <p:cNvSpPr/>
          <p:nvPr/>
        </p:nvSpPr>
        <p:spPr>
          <a:xfrm rot="1800000">
            <a:off x="3992387" y="4779001"/>
            <a:ext cx="504056" cy="648072"/>
          </a:xfrm>
          <a:prstGeom prst="downArrow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12" name="Стрелка вниз 11">
            <a:extLst>
              <a:ext uri="{FF2B5EF4-FFF2-40B4-BE49-F238E27FC236}">
                <a16:creationId xmlns:a16="http://schemas.microsoft.com/office/drawing/2014/main" id="{B6F23F58-A711-8E01-4A3B-5B07B93FE029}"/>
              </a:ext>
            </a:extLst>
          </p:cNvPr>
          <p:cNvSpPr/>
          <p:nvPr/>
        </p:nvSpPr>
        <p:spPr>
          <a:xfrm rot="19800000" flipH="1">
            <a:off x="7770186" y="4841156"/>
            <a:ext cx="504056" cy="648072"/>
          </a:xfrm>
          <a:prstGeom prst="downArrow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>
              <a:latin typeface="Cambria" panose="02040503050406030204" pitchFamily="18" charset="0"/>
            </a:endParaRPr>
          </a:p>
        </p:txBody>
      </p:sp>
      <p:sp>
        <p:nvSpPr>
          <p:cNvPr id="17" name="Прямоугольник 12">
            <a:extLst>
              <a:ext uri="{FF2B5EF4-FFF2-40B4-BE49-F238E27FC236}">
                <a16:creationId xmlns:a16="http://schemas.microsoft.com/office/drawing/2014/main" id="{B81F8C9C-CEA8-D107-2072-886576B2CF05}"/>
              </a:ext>
            </a:extLst>
          </p:cNvPr>
          <p:cNvSpPr/>
          <p:nvPr/>
        </p:nvSpPr>
        <p:spPr>
          <a:xfrm>
            <a:off x="1726845" y="5449096"/>
            <a:ext cx="2988563" cy="792088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Примітивні</a:t>
            </a:r>
          </a:p>
        </p:txBody>
      </p:sp>
      <p:sp>
        <p:nvSpPr>
          <p:cNvPr id="18" name="Прямоугольник 13">
            <a:extLst>
              <a:ext uri="{FF2B5EF4-FFF2-40B4-BE49-F238E27FC236}">
                <a16:creationId xmlns:a16="http://schemas.microsoft.com/office/drawing/2014/main" id="{0D92A13B-1E92-3E04-6DD7-F97DE7AA916F}"/>
              </a:ext>
            </a:extLst>
          </p:cNvPr>
          <p:cNvSpPr/>
          <p:nvPr/>
        </p:nvSpPr>
        <p:spPr>
          <a:xfrm>
            <a:off x="7163758" y="5497916"/>
            <a:ext cx="3486484" cy="792088"/>
          </a:xfrm>
          <a:prstGeom prst="rect">
            <a:avLst/>
          </a:prstGeom>
          <a:ln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Об'єктні (посилкові) </a:t>
            </a:r>
          </a:p>
        </p:txBody>
      </p:sp>
      <p:sp>
        <p:nvSpPr>
          <p:cNvPr id="19" name="Прямокутник 1">
            <a:extLst>
              <a:ext uri="{FF2B5EF4-FFF2-40B4-BE49-F238E27FC236}">
                <a16:creationId xmlns:a16="http://schemas.microsoft.com/office/drawing/2014/main" id="{CE92DC31-653E-658D-0C85-AE17B79B8922}"/>
              </a:ext>
            </a:extLst>
          </p:cNvPr>
          <p:cNvSpPr/>
          <p:nvPr/>
        </p:nvSpPr>
        <p:spPr>
          <a:xfrm>
            <a:off x="744280" y="993685"/>
            <a:ext cx="11057860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uk-UA" dirty="0"/>
              <a:t>	</a:t>
            </a:r>
            <a:r>
              <a:rPr lang="uk-UA" sz="1800" b="1" i="1" dirty="0"/>
              <a:t>Тип даних </a:t>
            </a:r>
            <a:r>
              <a:rPr lang="uk-UA" sz="1800" dirty="0"/>
              <a:t>— характеристика, яку явно чи неявно надано об'єкту (змінній, функції, полю запису, константі, масиву тощо). </a:t>
            </a:r>
          </a:p>
          <a:p>
            <a:pPr algn="just"/>
            <a:r>
              <a:rPr lang="uk-UA" sz="1800" dirty="0"/>
              <a:t>	Тип даних визначає множину припустимих значень, формат їхнього збереження, розмір виділеної пам'яті та набір операцій, які можна робити над даними.</a:t>
            </a:r>
          </a:p>
        </p:txBody>
      </p:sp>
    </p:spTree>
    <p:extLst>
      <p:ext uri="{BB962C8B-B14F-4D97-AF65-F5344CB8AC3E}">
        <p14:creationId xmlns:p14="http://schemas.microsoft.com/office/powerpoint/2010/main" val="359699883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70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1F1ACF88-AEE7-31B6-5DE7-B8CB739EA3E0}"/>
              </a:ext>
            </a:extLst>
          </p:cNvPr>
          <p:cNvSpPr/>
          <p:nvPr/>
        </p:nvSpPr>
        <p:spPr>
          <a:xfrm>
            <a:off x="172090" y="1061544"/>
            <a:ext cx="110895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Існують випадки, коли виникає необхідність вказати декілька змінних в ініціалізуючій частині та декілька операторів в ітераційній частині циклу. </a:t>
            </a:r>
          </a:p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Приклад </a:t>
            </a:r>
            <a:r>
              <a:rPr lang="uk-UA" sz="2000" b="1" dirty="0">
                <a:latin typeface="Cambria" panose="02040503050406030204" pitchFamily="18" charset="0"/>
              </a:rPr>
              <a:t>небажаного</a:t>
            </a:r>
            <a:r>
              <a:rPr lang="uk-UA" sz="2000" dirty="0">
                <a:latin typeface="Cambria" panose="02040503050406030204" pitchFamily="18" charset="0"/>
              </a:rPr>
              <a:t> написання коду:</a:t>
            </a:r>
          </a:p>
          <a:p>
            <a:pPr indent="442913" algn="just"/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1C99E548-344E-892F-646F-BE4A76CB64ED}"/>
              </a:ext>
            </a:extLst>
          </p:cNvPr>
          <p:cNvSpPr/>
          <p:nvPr/>
        </p:nvSpPr>
        <p:spPr>
          <a:xfrm>
            <a:off x="316106" y="2573712"/>
            <a:ext cx="1087836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a, b;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b = 4; 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(a = 1;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&lt;b ; a++){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 "a =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 "b =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b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b--;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4" name="Прямоугольник 4">
            <a:extLst>
              <a:ext uri="{FF2B5EF4-FFF2-40B4-BE49-F238E27FC236}">
                <a16:creationId xmlns:a16="http://schemas.microsoft.com/office/drawing/2014/main" id="{93CD8F57-9685-9C96-A0B2-313F7659DFF8}"/>
              </a:ext>
            </a:extLst>
          </p:cNvPr>
          <p:cNvSpPr/>
          <p:nvPr/>
        </p:nvSpPr>
        <p:spPr>
          <a:xfrm>
            <a:off x="8000890" y="4681527"/>
            <a:ext cx="335291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Результат роботи :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a = 1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b = 4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a = 2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b = 3</a:t>
            </a:r>
          </a:p>
        </p:txBody>
      </p:sp>
    </p:spTree>
    <p:extLst>
      <p:ext uri="{BB962C8B-B14F-4D97-AF65-F5344CB8AC3E}">
        <p14:creationId xmlns:p14="http://schemas.microsoft.com/office/powerpoint/2010/main" val="129923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71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C9F396AF-6F9E-9A0D-A677-5AEB2D9288BD}"/>
              </a:ext>
            </a:extLst>
          </p:cNvPr>
          <p:cNvSpPr/>
          <p:nvPr/>
        </p:nvSpPr>
        <p:spPr>
          <a:xfrm>
            <a:off x="493818" y="1047616"/>
            <a:ext cx="1116454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Оскільки є дві змінні керування циклом та два оператора, то їх бажано включати безпосередньо в оператор циклу </a:t>
            </a:r>
            <a:r>
              <a:rPr lang="en-US" sz="2000" dirty="0">
                <a:latin typeface="Cambria" panose="02040503050406030204" pitchFamily="18" charset="0"/>
              </a:rPr>
              <a:t>for</a:t>
            </a:r>
            <a:r>
              <a:rPr lang="uk-UA" sz="2000" dirty="0">
                <a:latin typeface="Cambria" panose="02040503050406030204" pitchFamily="18" charset="0"/>
              </a:rPr>
              <a:t>. </a:t>
            </a:r>
          </a:p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Для реалізації такої можливості в </a:t>
            </a:r>
            <a:r>
              <a:rPr lang="en-US" sz="2000" dirty="0">
                <a:latin typeface="Cambria" panose="02040503050406030204" pitchFamily="18" charset="0"/>
              </a:rPr>
              <a:t>Java</a:t>
            </a:r>
            <a:r>
              <a:rPr lang="uk-UA" sz="2000" dirty="0">
                <a:latin typeface="Cambria" panose="02040503050406030204" pitchFamily="18" charset="0"/>
              </a:rPr>
              <a:t> існує « , ». </a:t>
            </a:r>
          </a:p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Приклад </a:t>
            </a:r>
            <a:r>
              <a:rPr lang="uk-UA" sz="2000" b="1" dirty="0">
                <a:latin typeface="Cambria" panose="02040503050406030204" pitchFamily="18" charset="0"/>
              </a:rPr>
              <a:t>коректного</a:t>
            </a:r>
            <a:r>
              <a:rPr lang="uk-UA" sz="2000" dirty="0">
                <a:latin typeface="Cambria" panose="02040503050406030204" pitchFamily="18" charset="0"/>
              </a:rPr>
              <a:t> написання коду:</a:t>
            </a:r>
          </a:p>
          <a:p>
            <a:pPr indent="442913" algn="just"/>
            <a:endParaRPr lang="uk-UA" sz="2000" dirty="0">
              <a:latin typeface="Cambria" panose="02040503050406030204" pitchFamily="18" charset="0"/>
            </a:endParaRPr>
          </a:p>
        </p:txBody>
      </p:sp>
      <p:sp>
        <p:nvSpPr>
          <p:cNvPr id="3" name="Прямоугольник 5">
            <a:extLst>
              <a:ext uri="{FF2B5EF4-FFF2-40B4-BE49-F238E27FC236}">
                <a16:creationId xmlns:a16="http://schemas.microsoft.com/office/drawing/2014/main" id="{7E96B566-4DBF-D5CB-49C5-BAE5CD90C045}"/>
              </a:ext>
            </a:extLst>
          </p:cNvPr>
          <p:cNvSpPr/>
          <p:nvPr/>
        </p:nvSpPr>
        <p:spPr>
          <a:xfrm>
            <a:off x="637834" y="3175912"/>
            <a:ext cx="1095188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a, b;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(a = 1, b = 4; a &lt; b; a++, b--)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("a =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("b =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b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37369A1-2720-DC57-81AA-2E08518AD348}"/>
              </a:ext>
            </a:extLst>
          </p:cNvPr>
          <p:cNvSpPr/>
          <p:nvPr/>
        </p:nvSpPr>
        <p:spPr>
          <a:xfrm>
            <a:off x="7985122" y="4597203"/>
            <a:ext cx="337557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Результат роботи :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a = 1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b = 4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a = 2</a:t>
            </a:r>
          </a:p>
          <a:p>
            <a:r>
              <a:rPr lang="uk-UA" sz="2000" dirty="0">
                <a:solidFill>
                  <a:srgbClr val="00B050"/>
                </a:solidFill>
                <a:latin typeface="Cambria" panose="02040503050406030204" pitchFamily="18" charset="0"/>
              </a:rPr>
              <a:t>b = 3</a:t>
            </a:r>
          </a:p>
        </p:txBody>
      </p:sp>
    </p:spTree>
    <p:extLst>
      <p:ext uri="{BB962C8B-B14F-4D97-AF65-F5344CB8AC3E}">
        <p14:creationId xmlns:p14="http://schemas.microsoft.com/office/powerpoint/2010/main" val="21305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72</a:t>
            </a:fld>
            <a:endParaRPr lang="en-US"/>
          </a:p>
        </p:txBody>
      </p:sp>
      <p:sp>
        <p:nvSpPr>
          <p:cNvPr id="2" name="Прямоугольник 6">
            <a:extLst>
              <a:ext uri="{FF2B5EF4-FFF2-40B4-BE49-F238E27FC236}">
                <a16:creationId xmlns:a16="http://schemas.microsoft.com/office/drawing/2014/main" id="{617D2B34-DE94-A77C-8127-FB2AAF7F2250}"/>
              </a:ext>
            </a:extLst>
          </p:cNvPr>
          <p:cNvSpPr/>
          <p:nvPr/>
        </p:nvSpPr>
        <p:spPr>
          <a:xfrm>
            <a:off x="1592082" y="1936621"/>
            <a:ext cx="75608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Форма вкладеного циклу виглядає таким чином:</a:t>
            </a:r>
          </a:p>
        </p:txBody>
      </p:sp>
      <p:sp>
        <p:nvSpPr>
          <p:cNvPr id="3" name="Прямоугольник 7">
            <a:extLst>
              <a:ext uri="{FF2B5EF4-FFF2-40B4-BE49-F238E27FC236}">
                <a16:creationId xmlns:a16="http://schemas.microsoft.com/office/drawing/2014/main" id="{268878A9-2CF4-1B91-EDC8-4AECCC1399F5}"/>
              </a:ext>
            </a:extLst>
          </p:cNvPr>
          <p:cNvSpPr/>
          <p:nvPr/>
        </p:nvSpPr>
        <p:spPr>
          <a:xfrm>
            <a:off x="2168146" y="2964478"/>
            <a:ext cx="71287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(ініціалізація; умова; ітерація)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en-US" sz="2400" b="1" dirty="0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(ініціалізація; умова; ітерація)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	//тіло циклу 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65443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73</a:t>
            </a:fld>
            <a:endParaRPr lang="en-US"/>
          </a:p>
        </p:txBody>
      </p:sp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763047CC-0096-5595-6E59-FC314A307251}"/>
              </a:ext>
            </a:extLst>
          </p:cNvPr>
          <p:cNvSpPr/>
          <p:nvPr/>
        </p:nvSpPr>
        <p:spPr>
          <a:xfrm>
            <a:off x="1001958" y="1078758"/>
            <a:ext cx="937455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mbria" panose="02040503050406030204" pitchFamily="18" charset="0"/>
                <a:cs typeface="Consolas" pitchFamily="49" charset="0"/>
              </a:rPr>
              <a:t>p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i, j;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 0;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&lt; 10; i++)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(j = i; j&lt; 10; j++)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("* ");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  <p:sp>
        <p:nvSpPr>
          <p:cNvPr id="3" name="Прямоугольник 6">
            <a:extLst>
              <a:ext uri="{FF2B5EF4-FFF2-40B4-BE49-F238E27FC236}">
                <a16:creationId xmlns:a16="http://schemas.microsoft.com/office/drawing/2014/main" id="{1CACE454-2DA6-A8B1-4616-5EBFB071F3A6}"/>
              </a:ext>
            </a:extLst>
          </p:cNvPr>
          <p:cNvSpPr/>
          <p:nvPr/>
        </p:nvSpPr>
        <p:spPr>
          <a:xfrm>
            <a:off x="8709976" y="3036910"/>
            <a:ext cx="303682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Cambria" panose="02040503050406030204" pitchFamily="18" charset="0"/>
              </a:rPr>
              <a:t>* * * * * 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 * </a:t>
            </a:r>
          </a:p>
          <a:p>
            <a:r>
              <a:rPr lang="uk-UA" sz="2000" dirty="0">
                <a:latin typeface="Cambria" panose="02040503050406030204" pitchFamily="18" charset="0"/>
              </a:rPr>
              <a:t>*</a:t>
            </a:r>
          </a:p>
        </p:txBody>
      </p:sp>
      <p:sp>
        <p:nvSpPr>
          <p:cNvPr id="4" name="Прямоугольник 7">
            <a:extLst>
              <a:ext uri="{FF2B5EF4-FFF2-40B4-BE49-F238E27FC236}">
                <a16:creationId xmlns:a16="http://schemas.microsoft.com/office/drawing/2014/main" id="{EB372B32-DA6F-075B-B27E-988A3EB540EB}"/>
              </a:ext>
            </a:extLst>
          </p:cNvPr>
          <p:cNvSpPr/>
          <p:nvPr/>
        </p:nvSpPr>
        <p:spPr>
          <a:xfrm>
            <a:off x="5570550" y="4438819"/>
            <a:ext cx="32523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>
                <a:latin typeface="Cambria" panose="02040503050406030204" pitchFamily="18" charset="0"/>
              </a:rPr>
              <a:t>Результат роботи:</a:t>
            </a:r>
          </a:p>
        </p:txBody>
      </p:sp>
    </p:spTree>
    <p:extLst>
      <p:ext uri="{BB962C8B-B14F-4D97-AF65-F5344CB8AC3E}">
        <p14:creationId xmlns:p14="http://schemas.microsoft.com/office/powerpoint/2010/main" val="212702705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C06DBD3-555F-7ABE-0B86-45F5185695F9}"/>
              </a:ext>
            </a:extLst>
          </p:cNvPr>
          <p:cNvSpPr txBox="1"/>
          <p:nvPr/>
        </p:nvSpPr>
        <p:spPr>
          <a:xfrm>
            <a:off x="2660754" y="3323830"/>
            <a:ext cx="63708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" lvl="0" indent="0" algn="ctr">
              <a:buNone/>
            </a:pPr>
            <a:r>
              <a:rPr lang="uk-UA" sz="3200" b="1" dirty="0">
                <a:latin typeface="Cambria" panose="02040503050406030204" pitchFamily="18" charset="0"/>
              </a:rPr>
              <a:t>Оператори переходу</a:t>
            </a:r>
            <a:endParaRPr lang="uk-UA" sz="3200" b="1" dirty="0">
              <a:solidFill>
                <a:schemeClr val="accent2">
                  <a:lumMod val="75000"/>
                </a:schemeClr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392411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75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9F730DF5-7B68-1814-82E6-58F03F32ADF5}"/>
              </a:ext>
            </a:extLst>
          </p:cNvPr>
          <p:cNvSpPr/>
          <p:nvPr/>
        </p:nvSpPr>
        <p:spPr>
          <a:xfrm>
            <a:off x="1831925" y="2090147"/>
            <a:ext cx="7560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uk-UA" sz="2400" b="1" dirty="0">
                <a:latin typeface="Cambria" panose="02040503050406030204" pitchFamily="18" charset="0"/>
              </a:rPr>
              <a:t>В </a:t>
            </a:r>
            <a:r>
              <a:rPr lang="en-US" sz="2400" b="1" dirty="0">
                <a:latin typeface="Cambria" panose="02040503050406030204" pitchFamily="18" charset="0"/>
              </a:rPr>
              <a:t>Java</a:t>
            </a:r>
            <a:r>
              <a:rPr lang="uk-UA" sz="2400" b="1" dirty="0">
                <a:latin typeface="Cambria" panose="02040503050406030204" pitchFamily="18" charset="0"/>
              </a:rPr>
              <a:t> визначені три оператори переходу:</a:t>
            </a:r>
            <a:r>
              <a:rPr lang="uk-UA" sz="2400" dirty="0">
                <a:latin typeface="Cambria" panose="02040503050406030204" pitchFamily="18" charset="0"/>
              </a:rPr>
              <a:t> </a:t>
            </a:r>
          </a:p>
          <a:p>
            <a:pPr indent="442913"/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pPr indent="442913"/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continue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; </a:t>
            </a:r>
          </a:p>
          <a:p>
            <a:pPr indent="442913"/>
            <a:r>
              <a:rPr lang="en-US" sz="2400" dirty="0">
                <a:latin typeface="Cambria" panose="02040503050406030204" pitchFamily="18" charset="0"/>
                <a:cs typeface="Consolas" pitchFamily="49" charset="0"/>
              </a:rPr>
              <a:t>return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. </a:t>
            </a:r>
          </a:p>
          <a:p>
            <a:pPr indent="442913"/>
            <a:endParaRPr lang="uk-UA" sz="2400" dirty="0">
              <a:latin typeface="Cambria" panose="02040503050406030204" pitchFamily="18" charset="0"/>
            </a:endParaRPr>
          </a:p>
          <a:p>
            <a:pPr indent="442913" algn="just"/>
            <a:r>
              <a:rPr lang="uk-UA" sz="2400" b="1" dirty="0">
                <a:latin typeface="Cambria" panose="02040503050406030204" pitchFamily="18" charset="0"/>
              </a:rPr>
              <a:t>Задача?</a:t>
            </a:r>
            <a:r>
              <a:rPr lang="uk-UA" sz="2400" dirty="0">
                <a:latin typeface="Cambria" panose="02040503050406030204" pitchFamily="18" charset="0"/>
              </a:rPr>
              <a:t> 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перехід між різними частинами коду програми.</a:t>
            </a:r>
          </a:p>
        </p:txBody>
      </p:sp>
    </p:spTree>
    <p:extLst>
      <p:ext uri="{BB962C8B-B14F-4D97-AF65-F5344CB8AC3E}">
        <p14:creationId xmlns:p14="http://schemas.microsoft.com/office/powerpoint/2010/main" val="5776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76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7D11122B-A623-A900-D86F-CEF6BDCA8048}"/>
              </a:ext>
            </a:extLst>
          </p:cNvPr>
          <p:cNvSpPr/>
          <p:nvPr/>
        </p:nvSpPr>
        <p:spPr>
          <a:xfrm>
            <a:off x="917401" y="2766247"/>
            <a:ext cx="1075981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/>
            <a:r>
              <a:rPr lang="uk-UA" sz="2400" b="1" i="1" dirty="0">
                <a:latin typeface="Cambria" panose="02040503050406030204" pitchFamily="18" charset="0"/>
              </a:rPr>
              <a:t>Оператор </a:t>
            </a:r>
            <a:r>
              <a:rPr lang="en-US" sz="2400" b="1" i="1" dirty="0">
                <a:latin typeface="Cambria" panose="02040503050406030204" pitchFamily="18" charset="0"/>
              </a:rPr>
              <a:t>break</a:t>
            </a:r>
            <a:r>
              <a:rPr lang="uk-UA" sz="2400" dirty="0">
                <a:latin typeface="Cambria" panose="02040503050406030204" pitchFamily="18" charset="0"/>
              </a:rPr>
              <a:t> має два застосування: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1. Завершення послідовності в операторі </a:t>
            </a:r>
            <a:r>
              <a:rPr lang="en-US" sz="2400" dirty="0">
                <a:latin typeface="Cambria" panose="02040503050406030204" pitchFamily="18" charset="0"/>
              </a:rPr>
              <a:t>switch</a:t>
            </a:r>
            <a:r>
              <a:rPr lang="uk-UA" sz="2400" dirty="0">
                <a:latin typeface="Cambria" panose="02040503050406030204" pitchFamily="18" charset="0"/>
              </a:rPr>
              <a:t>.</a:t>
            </a:r>
          </a:p>
          <a:p>
            <a:pPr indent="442913" algn="just"/>
            <a:r>
              <a:rPr lang="uk-UA" sz="2400" dirty="0">
                <a:latin typeface="Cambria" panose="02040503050406030204" pitchFamily="18" charset="0"/>
              </a:rPr>
              <a:t>2. Використання для виходу з циклу за певних умов. </a:t>
            </a:r>
          </a:p>
        </p:txBody>
      </p:sp>
    </p:spTree>
    <p:extLst>
      <p:ext uri="{BB962C8B-B14F-4D97-AF65-F5344CB8AC3E}">
        <p14:creationId xmlns:p14="http://schemas.microsoft.com/office/powerpoint/2010/main" val="4241013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77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C4AD5291-B658-4C93-19C6-7D666AF70491}"/>
              </a:ext>
            </a:extLst>
          </p:cNvPr>
          <p:cNvSpPr/>
          <p:nvPr/>
        </p:nvSpPr>
        <p:spPr>
          <a:xfrm>
            <a:off x="698699" y="1127656"/>
            <a:ext cx="1081977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b="1" i="1" dirty="0">
                <a:latin typeface="Cambria" panose="02040503050406030204" pitchFamily="18" charset="0"/>
              </a:rPr>
              <a:t>Використання оператора </a:t>
            </a:r>
            <a:r>
              <a:rPr lang="en-US" sz="2000" b="1" i="1" dirty="0">
                <a:latin typeface="Cambria" panose="02040503050406030204" pitchFamily="18" charset="0"/>
              </a:rPr>
              <a:t>break</a:t>
            </a:r>
            <a:r>
              <a:rPr lang="uk-UA" sz="2000" b="1" i="1" dirty="0">
                <a:latin typeface="Cambria" panose="02040503050406030204" pitchFamily="18" charset="0"/>
              </a:rPr>
              <a:t> для виходу з циклу. </a:t>
            </a:r>
            <a:r>
              <a:rPr lang="uk-UA" sz="2000" dirty="0">
                <a:latin typeface="Cambria" panose="02040503050406030204" pitchFamily="18" charset="0"/>
              </a:rPr>
              <a:t>Миттєвий вихід за межі циклу пропускаючи умову його виконання та будь-який код в тілі циклу. Керування передається оператору, який слідує відразу після циклу. Приклад: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2C45FE65-0D97-FEB0-4779-7585E88B11BA}"/>
              </a:ext>
            </a:extLst>
          </p:cNvPr>
          <p:cNvSpPr/>
          <p:nvPr/>
        </p:nvSpPr>
        <p:spPr>
          <a:xfrm>
            <a:off x="718225" y="2518467"/>
            <a:ext cx="1079364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i = 0;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&lt; 100; i++)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== 10)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//вихід з циклу при досягненні значення 10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("i :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("Цикл завершений");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4965309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78</a:t>
            </a:fld>
            <a:endParaRPr lang="en-US"/>
          </a:p>
        </p:txBody>
      </p:sp>
      <p:sp>
        <p:nvSpPr>
          <p:cNvPr id="2" name="Прямоугольник 2">
            <a:extLst>
              <a:ext uri="{FF2B5EF4-FFF2-40B4-BE49-F238E27FC236}">
                <a16:creationId xmlns:a16="http://schemas.microsoft.com/office/drawing/2014/main" id="{25C41209-2E16-5F72-BE51-57DBB6C15E9A}"/>
              </a:ext>
            </a:extLst>
          </p:cNvPr>
          <p:cNvSpPr/>
          <p:nvPr/>
        </p:nvSpPr>
        <p:spPr>
          <a:xfrm>
            <a:off x="798259" y="1593141"/>
            <a:ext cx="106398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2913" algn="just"/>
            <a:r>
              <a:rPr lang="uk-UA" sz="2000" dirty="0">
                <a:latin typeface="Cambria" panose="02040503050406030204" pitchFamily="18" charset="0"/>
              </a:rPr>
              <a:t>Приклад виконання аналогічної програми із застосуванням циклу </a:t>
            </a:r>
            <a:r>
              <a:rPr lang="en-US" sz="2000" b="1" dirty="0">
                <a:latin typeface="Cambria" panose="02040503050406030204" pitchFamily="18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</a:rPr>
              <a:t>:</a:t>
            </a:r>
          </a:p>
        </p:txBody>
      </p:sp>
      <p:sp>
        <p:nvSpPr>
          <p:cNvPr id="3" name="Прямоугольник 4">
            <a:extLst>
              <a:ext uri="{FF2B5EF4-FFF2-40B4-BE49-F238E27FC236}">
                <a16:creationId xmlns:a16="http://schemas.microsoft.com/office/drawing/2014/main" id="{0A4820F8-171C-BD1E-AF4C-C3107E65BB48}"/>
              </a:ext>
            </a:extLst>
          </p:cNvPr>
          <p:cNvSpPr/>
          <p:nvPr/>
        </p:nvSpPr>
        <p:spPr>
          <a:xfrm>
            <a:off x="899591" y="2255961"/>
            <a:ext cx="10538559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static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void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main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String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[]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args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uk-UA" sz="2000" b="1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i = 0;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while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(i&lt; 100) {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if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 (i == 10)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	</a:t>
            </a:r>
            <a:r>
              <a:rPr lang="uk-UA" sz="2000" b="1" dirty="0" err="1">
                <a:latin typeface="Cambria" panose="02040503050406030204" pitchFamily="18" charset="0"/>
                <a:cs typeface="Consolas" pitchFamily="49" charset="0"/>
              </a:rPr>
              <a:t>break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; //вихід з циклу при досягненні 10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("i: " + 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i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i++;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	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System.</a:t>
            </a:r>
            <a:r>
              <a:rPr lang="uk-UA" sz="2000" b="1" i="1" dirty="0" err="1">
                <a:latin typeface="Cambria" panose="02040503050406030204" pitchFamily="18" charset="0"/>
                <a:cs typeface="Consolas" pitchFamily="49" charset="0"/>
              </a:rPr>
              <a:t>out</a:t>
            </a:r>
            <a:r>
              <a:rPr lang="uk-UA" sz="2000" dirty="0" err="1">
                <a:latin typeface="Cambria" panose="02040503050406030204" pitchFamily="18" charset="0"/>
                <a:cs typeface="Consolas" pitchFamily="49" charset="0"/>
              </a:rPr>
              <a:t>.println</a:t>
            </a:r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("Цикл завершений.");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	}</a:t>
            </a:r>
          </a:p>
          <a:p>
            <a:r>
              <a:rPr lang="uk-UA" sz="2000" dirty="0">
                <a:latin typeface="Cambria" panose="02040503050406030204" pitchFamily="18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94623273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79</a:t>
            </a:fld>
            <a:endParaRPr lang="en-US"/>
          </a:p>
        </p:txBody>
      </p:sp>
      <p:sp>
        <p:nvSpPr>
          <p:cNvPr id="2" name="Прямокутник 3">
            <a:extLst>
              <a:ext uri="{FF2B5EF4-FFF2-40B4-BE49-F238E27FC236}">
                <a16:creationId xmlns:a16="http://schemas.microsoft.com/office/drawing/2014/main" id="{BBC5A672-C02B-01A0-9378-6C565EBC97EC}"/>
              </a:ext>
            </a:extLst>
          </p:cNvPr>
          <p:cNvSpPr/>
          <p:nvPr/>
        </p:nvSpPr>
        <p:spPr>
          <a:xfrm>
            <a:off x="827584" y="1916832"/>
            <a:ext cx="1052621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Cambria" panose="02040503050406030204" pitchFamily="18" charset="0"/>
              </a:rPr>
              <a:t>	</a:t>
            </a:r>
            <a:r>
              <a:rPr lang="ru-RU" sz="2400" dirty="0" err="1">
                <a:latin typeface="Cambria" panose="02040503050406030204" pitchFamily="18" charset="0"/>
              </a:rPr>
              <a:t>Якщо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потрібно</a:t>
            </a:r>
            <a:r>
              <a:rPr lang="ru-RU" sz="2400" dirty="0">
                <a:latin typeface="Cambria" panose="02040503050406030204" pitchFamily="18" charset="0"/>
              </a:rPr>
              <a:t> не </a:t>
            </a:r>
            <a:r>
              <a:rPr lang="ru-RU" sz="2400" dirty="0" err="1">
                <a:latin typeface="Cambria" panose="02040503050406030204" pitchFamily="18" charset="0"/>
              </a:rPr>
              <a:t>переривати</a:t>
            </a:r>
            <a:r>
              <a:rPr lang="ru-RU" sz="2400" dirty="0">
                <a:latin typeface="Cambria" panose="02040503050406030204" pitchFamily="18" charset="0"/>
              </a:rPr>
              <a:t> весь цикл, а </a:t>
            </a:r>
            <a:r>
              <a:rPr lang="ru-RU" sz="2400" dirty="0" err="1">
                <a:latin typeface="Cambria" panose="02040503050406030204" pitchFamily="18" charset="0"/>
              </a:rPr>
              <a:t>лише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пропустити</a:t>
            </a:r>
            <a:r>
              <a:rPr lang="ru-RU" sz="2400" dirty="0">
                <a:latin typeface="Cambria" panose="02040503050406030204" pitchFamily="18" charset="0"/>
              </a:rPr>
              <a:t>, по </a:t>
            </a:r>
            <a:r>
              <a:rPr lang="ru-RU" sz="2400" dirty="0" err="1">
                <a:latin typeface="Cambria" panose="02040503050406030204" pitchFamily="18" charset="0"/>
              </a:rPr>
              <a:t>певній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причині</a:t>
            </a:r>
            <a:r>
              <a:rPr lang="ru-RU" sz="2400" dirty="0">
                <a:latin typeface="Cambria" panose="02040503050406030204" pitchFamily="18" charset="0"/>
              </a:rPr>
              <a:t>, одну </a:t>
            </a:r>
            <a:r>
              <a:rPr lang="ru-RU" sz="2400" dirty="0" err="1">
                <a:latin typeface="Cambria" panose="02040503050406030204" pitchFamily="18" charset="0"/>
              </a:rPr>
              <a:t>ітерацію</a:t>
            </a:r>
            <a:r>
              <a:rPr lang="ru-RU" sz="2400" dirty="0">
                <a:latin typeface="Cambria" panose="02040503050406030204" pitchFamily="18" charset="0"/>
              </a:rPr>
              <a:t>, </a:t>
            </a:r>
            <a:r>
              <a:rPr lang="ru-RU" sz="2400" dirty="0" err="1">
                <a:latin typeface="Cambria" panose="02040503050406030204" pitchFamily="18" charset="0"/>
              </a:rPr>
              <a:t>використовується</a:t>
            </a:r>
            <a:r>
              <a:rPr lang="ru-RU" sz="2400" dirty="0">
                <a:latin typeface="Cambria" panose="02040503050406030204" pitchFamily="18" charset="0"/>
              </a:rPr>
              <a:t> оператор </a:t>
            </a:r>
            <a:r>
              <a:rPr lang="ru-RU" sz="2400" b="1" dirty="0" err="1">
                <a:latin typeface="Cambria" panose="02040503050406030204" pitchFamily="18" charset="0"/>
              </a:rPr>
              <a:t>continue</a:t>
            </a:r>
            <a:r>
              <a:rPr lang="ru-RU" sz="2400" b="1" dirty="0">
                <a:latin typeface="Cambria" panose="02040503050406030204" pitchFamily="18" charset="0"/>
              </a:rPr>
              <a:t>.</a:t>
            </a:r>
            <a:endParaRPr lang="en-US" sz="2400" b="1" dirty="0">
              <a:latin typeface="Cambria" panose="02040503050406030204" pitchFamily="18" charset="0"/>
            </a:endParaRPr>
          </a:p>
          <a:p>
            <a:pPr algn="just"/>
            <a:endParaRPr lang="en-US" sz="2400" dirty="0">
              <a:latin typeface="Cambria" panose="02040503050406030204" pitchFamily="18" charset="0"/>
            </a:endParaRPr>
          </a:p>
          <a:p>
            <a:pPr algn="just"/>
            <a:r>
              <a:rPr lang="en-US" sz="2400" dirty="0">
                <a:latin typeface="Cambria" panose="02040503050406030204" pitchFamily="18" charset="0"/>
              </a:rPr>
              <a:t>	</a:t>
            </a:r>
            <a:r>
              <a:rPr lang="ru-RU" sz="2400" dirty="0">
                <a:latin typeface="Cambria" panose="02040503050406030204" pitchFamily="18" charset="0"/>
              </a:rPr>
              <a:t>Коли </a:t>
            </a:r>
            <a:r>
              <a:rPr lang="ru-RU" sz="2400" dirty="0" err="1">
                <a:latin typeface="Cambria" panose="02040503050406030204" pitchFamily="18" charset="0"/>
              </a:rPr>
              <a:t>програма</a:t>
            </a:r>
            <a:r>
              <a:rPr lang="ru-RU" sz="2400" dirty="0">
                <a:latin typeface="Cambria" panose="02040503050406030204" pitchFamily="18" charset="0"/>
              </a:rPr>
              <a:t> у </a:t>
            </a:r>
            <a:r>
              <a:rPr lang="ru-RU" sz="2400" dirty="0" err="1">
                <a:latin typeface="Cambria" panose="02040503050406030204" pitchFamily="18" charset="0"/>
              </a:rPr>
              <a:t>процесі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виконання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досягає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інструкції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en-US" sz="2400" b="1" dirty="0">
                <a:latin typeface="Cambria" panose="02040503050406030204" pitchFamily="18" charset="0"/>
              </a:rPr>
              <a:t>continue,</a:t>
            </a:r>
            <a:r>
              <a:rPr lang="en-US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відразу</a:t>
            </a:r>
            <a:r>
              <a:rPr lang="ru-RU" sz="2400" dirty="0">
                <a:latin typeface="Cambria" panose="02040503050406030204" pitchFamily="18" charset="0"/>
              </a:rPr>
              <a:t> ж </a:t>
            </a:r>
            <a:r>
              <a:rPr lang="ru-RU" sz="2400" dirty="0" err="1">
                <a:latin typeface="Cambria" panose="02040503050406030204" pitchFamily="18" charset="0"/>
              </a:rPr>
              <a:t>керування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програмою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передається</a:t>
            </a:r>
            <a:r>
              <a:rPr lang="ru-RU" sz="2400" dirty="0">
                <a:latin typeface="Cambria" panose="02040503050406030204" pitchFamily="18" charset="0"/>
              </a:rPr>
              <a:t> на початок циклу, де </a:t>
            </a:r>
            <a:r>
              <a:rPr lang="ru-RU" sz="2400" dirty="0" err="1">
                <a:latin typeface="Cambria" panose="02040503050406030204" pitchFamily="18" charset="0"/>
              </a:rPr>
              <a:t>умова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перевіряється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знову</a:t>
            </a:r>
            <a:r>
              <a:rPr lang="ru-RU" sz="2400" dirty="0">
                <a:latin typeface="Cambria" panose="02040503050406030204" pitchFamily="18" charset="0"/>
              </a:rPr>
              <a:t> (</a:t>
            </a:r>
            <a:r>
              <a:rPr lang="ru-RU" sz="2400" dirty="0" err="1">
                <a:latin typeface="Cambria" panose="02040503050406030204" pitchFamily="18" charset="0"/>
              </a:rPr>
              <a:t>це</a:t>
            </a:r>
            <a:r>
              <a:rPr lang="ru-RU" sz="2400" dirty="0">
                <a:latin typeface="Cambria" panose="02040503050406030204" pitchFamily="18" charset="0"/>
              </a:rPr>
              <a:t> ж </a:t>
            </a:r>
            <a:r>
              <a:rPr lang="ru-RU" sz="2400" dirty="0" err="1">
                <a:latin typeface="Cambria" panose="02040503050406030204" pitchFamily="18" charset="0"/>
              </a:rPr>
              <a:t>саме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відбувається</a:t>
            </a:r>
            <a:r>
              <a:rPr lang="ru-RU" sz="2400" dirty="0">
                <a:latin typeface="Cambria" panose="02040503050406030204" pitchFamily="18" charset="0"/>
              </a:rPr>
              <a:t> і при </a:t>
            </a:r>
            <a:r>
              <a:rPr lang="ru-RU" sz="2400" dirty="0" err="1">
                <a:latin typeface="Cambria" panose="02040503050406030204" pitchFamily="18" charset="0"/>
              </a:rPr>
              <a:t>звичайному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досягненні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програмою</a:t>
            </a:r>
            <a:r>
              <a:rPr lang="ru-RU" sz="2400" dirty="0">
                <a:latin typeface="Cambria" panose="02040503050406030204" pitchFamily="18" charset="0"/>
              </a:rPr>
              <a:t> </a:t>
            </a:r>
            <a:r>
              <a:rPr lang="ru-RU" sz="2400" dirty="0" err="1">
                <a:latin typeface="Cambria" panose="02040503050406030204" pitchFamily="18" charset="0"/>
              </a:rPr>
              <a:t>кінця</a:t>
            </a:r>
            <a:r>
              <a:rPr lang="ru-RU" sz="2400" dirty="0">
                <a:latin typeface="Cambria" panose="02040503050406030204" pitchFamily="18" charset="0"/>
              </a:rPr>
              <a:t> циклу).</a:t>
            </a:r>
          </a:p>
          <a:p>
            <a:endParaRPr lang="ru-RU" sz="240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020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C074B30B-5DF4-6443-075E-14673C27E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8318" y="929779"/>
            <a:ext cx="6927943" cy="5315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076353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514350" y="25828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uk-UA" sz="4800" b="1" i="0" u="none" strike="noStrike" cap="none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Ц</a:t>
            </a:r>
            <a:r>
              <a:rPr lang="uk-UA" sz="4800" b="1" dirty="0">
                <a:solidFill>
                  <a:schemeClr val="bg1"/>
                </a:solidFill>
                <a:latin typeface="Cambria"/>
                <a:ea typeface="Cambria"/>
                <a:cs typeface="Cambria"/>
                <a:sym typeface="Cambria"/>
              </a:rPr>
              <a:t>иклічні оператори</a:t>
            </a: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301625" y="578238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80</a:t>
            </a:fld>
            <a:endParaRPr lang="en-US"/>
          </a:p>
        </p:txBody>
      </p:sp>
      <p:sp>
        <p:nvSpPr>
          <p:cNvPr id="2" name="Прямоугольник 5">
            <a:extLst>
              <a:ext uri="{FF2B5EF4-FFF2-40B4-BE49-F238E27FC236}">
                <a16:creationId xmlns:a16="http://schemas.microsoft.com/office/drawing/2014/main" id="{3B2AC029-A16F-E3BC-CF22-C1A82D91A3D0}"/>
              </a:ext>
            </a:extLst>
          </p:cNvPr>
          <p:cNvSpPr/>
          <p:nvPr/>
        </p:nvSpPr>
        <p:spPr>
          <a:xfrm>
            <a:off x="1338341" y="1765700"/>
            <a:ext cx="100223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public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uk-UA" sz="2400" b="1" dirty="0" err="1">
                <a:latin typeface="Cambria" panose="02040503050406030204" pitchFamily="18" charset="0"/>
                <a:cs typeface="Consolas" pitchFamily="49" charset="0"/>
              </a:rPr>
              <a:t>class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en-US" sz="2400" dirty="0" err="1">
                <a:latin typeface="Cambria" panose="02040503050406030204" pitchFamily="18" charset="0"/>
                <a:cs typeface="Consolas" pitchFamily="49" charset="0"/>
              </a:rPr>
              <a:t>ForTakt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 {</a:t>
            </a:r>
          </a:p>
          <a:p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 </a:t>
            </a:r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</a:t>
            </a:r>
            <a:r>
              <a:rPr lang="pt-BR" sz="2400" b="1" dirty="0">
                <a:latin typeface="Cambria" panose="02040503050406030204" pitchFamily="18" charset="0"/>
                <a:cs typeface="Consolas" pitchFamily="49" charset="0"/>
              </a:rPr>
              <a:t>int</a:t>
            </a:r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n = 10;</a:t>
            </a:r>
          </a:p>
          <a:p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       </a:t>
            </a:r>
            <a:r>
              <a:rPr lang="pt-BR" sz="2400" b="1" dirty="0">
                <a:latin typeface="Cambria" panose="02040503050406030204" pitchFamily="18" charset="0"/>
                <a:cs typeface="Consolas" pitchFamily="49" charset="0"/>
              </a:rPr>
              <a:t>for</a:t>
            </a:r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(; n &gt; 0; n--) {</a:t>
            </a:r>
          </a:p>
          <a:p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           </a:t>
            </a:r>
            <a:r>
              <a:rPr lang="pt-BR" sz="2400" b="1" dirty="0">
                <a:latin typeface="Cambria" panose="02040503050406030204" pitchFamily="18" charset="0"/>
                <a:cs typeface="Consolas" pitchFamily="49" charset="0"/>
              </a:rPr>
              <a:t>if </a:t>
            </a:r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(n % 2 == 0) </a:t>
            </a:r>
            <a:r>
              <a:rPr lang="pt-BR" sz="2400" b="1" dirty="0">
                <a:latin typeface="Cambria" panose="02040503050406030204" pitchFamily="18" charset="0"/>
                <a:cs typeface="Consolas" pitchFamily="49" charset="0"/>
              </a:rPr>
              <a:t>continue</a:t>
            </a:r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;</a:t>
            </a:r>
          </a:p>
          <a:p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           System.out.println("тaкт " + n);</a:t>
            </a:r>
          </a:p>
          <a:p>
            <a:endParaRPr lang="pt-BR" sz="2400" dirty="0">
              <a:latin typeface="Cambria" panose="02040503050406030204" pitchFamily="18" charset="0"/>
              <a:cs typeface="Consolas" pitchFamily="49" charset="0"/>
            </a:endParaRPr>
          </a:p>
          <a:p>
            <a:r>
              <a:rPr lang="pt-BR" sz="2400" dirty="0">
                <a:latin typeface="Cambria" panose="02040503050406030204" pitchFamily="18" charset="0"/>
                <a:cs typeface="Consolas" pitchFamily="49" charset="0"/>
              </a:rPr>
              <a:t>        }</a:t>
            </a:r>
            <a:r>
              <a:rPr lang="uk-UA" sz="2400" dirty="0">
                <a:latin typeface="Cambria" panose="02040503050406030204" pitchFamily="18" charset="0"/>
                <a:cs typeface="Consolas" pitchFamily="49" charset="0"/>
              </a:rPr>
              <a:t> </a:t>
            </a:r>
          </a:p>
        </p:txBody>
      </p:sp>
      <p:sp>
        <p:nvSpPr>
          <p:cNvPr id="3" name="Прямоугольник 3">
            <a:extLst>
              <a:ext uri="{FF2B5EF4-FFF2-40B4-BE49-F238E27FC236}">
                <a16:creationId xmlns:a16="http://schemas.microsoft.com/office/drawing/2014/main" id="{DED69E6E-006F-103C-8654-FDE53CD93592}"/>
              </a:ext>
            </a:extLst>
          </p:cNvPr>
          <p:cNvSpPr/>
          <p:nvPr/>
        </p:nvSpPr>
        <p:spPr>
          <a:xfrm>
            <a:off x="7445054" y="3753472"/>
            <a:ext cx="30302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Результат роботи :</a:t>
            </a:r>
          </a:p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т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uk-UA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кт</a:t>
            </a:r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 9</a:t>
            </a:r>
          </a:p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т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uk-UA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кт</a:t>
            </a:r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 7</a:t>
            </a:r>
          </a:p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т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uk-UA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кт</a:t>
            </a:r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 5</a:t>
            </a:r>
          </a:p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т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uk-UA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кт</a:t>
            </a:r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 3</a:t>
            </a:r>
          </a:p>
          <a:p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т</a:t>
            </a:r>
            <a:r>
              <a:rPr lang="en-US" sz="2400" dirty="0">
                <a:solidFill>
                  <a:srgbClr val="00B050"/>
                </a:solidFill>
                <a:latin typeface="Cambria" panose="02040503050406030204" pitchFamily="18" charset="0"/>
              </a:rPr>
              <a:t>a</a:t>
            </a:r>
            <a:r>
              <a:rPr lang="uk-UA" sz="2400" dirty="0" err="1">
                <a:solidFill>
                  <a:srgbClr val="00B050"/>
                </a:solidFill>
                <a:latin typeface="Cambria" panose="02040503050406030204" pitchFamily="18" charset="0"/>
              </a:rPr>
              <a:t>кт</a:t>
            </a:r>
            <a:r>
              <a:rPr lang="uk-UA" sz="2400" dirty="0">
                <a:solidFill>
                  <a:srgbClr val="00B050"/>
                </a:solidFill>
                <a:latin typeface="Cambria" panose="02040503050406030204" pitchFamily="18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327235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707;p48">
            <a:extLst>
              <a:ext uri="{FF2B5EF4-FFF2-40B4-BE49-F238E27FC236}">
                <a16:creationId xmlns:a16="http://schemas.microsoft.com/office/drawing/2014/main" id="{DB9923A5-73A5-70D5-F303-EA238ECBEBFD}"/>
              </a:ext>
            </a:extLst>
          </p:cNvPr>
          <p:cNvSpPr/>
          <p:nvPr/>
        </p:nvSpPr>
        <p:spPr>
          <a:xfrm>
            <a:off x="1428935" y="511177"/>
            <a:ext cx="9622429" cy="5511628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A"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6" name="Google Shape;2666;p25"/>
          <p:cNvSpPr txBox="1"/>
          <p:nvPr/>
        </p:nvSpPr>
        <p:spPr>
          <a:xfrm>
            <a:off x="288300" y="596902"/>
            <a:ext cx="119037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1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Q&amp;A SESSION</a:t>
            </a:r>
            <a:endParaRPr sz="6000" b="1" i="0" u="none" strike="noStrike" cap="none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669" name="Google Shape;2669;p25" descr="Help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65976" y="2991977"/>
            <a:ext cx="2148348" cy="214834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36C474-8335-3A4D-E42F-CFDDC30F002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81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"/>
          <p:cNvSpPr/>
          <p:nvPr/>
        </p:nvSpPr>
        <p:spPr>
          <a:xfrm>
            <a:off x="19050" y="-39007"/>
            <a:ext cx="12192000" cy="900000"/>
          </a:xfrm>
          <a:prstGeom prst="rect">
            <a:avLst/>
          </a:prstGeom>
          <a:solidFill>
            <a:srgbClr val="222A3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p2"/>
          <p:cNvSpPr txBox="1"/>
          <p:nvPr/>
        </p:nvSpPr>
        <p:spPr>
          <a:xfrm>
            <a:off x="-476250" y="-124954"/>
            <a:ext cx="1268730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uk-UA" sz="4800" dirty="0">
                <a:solidFill>
                  <a:schemeClr val="bg1"/>
                </a:solidFill>
                <a:effectLst/>
                <a:latin typeface="Cambria" panose="02040503050406030204" pitchFamily="18" charset="0"/>
                <a:ea typeface="Montserrat" pitchFamily="2" charset="77"/>
                <a:cs typeface="Montserrat" pitchFamily="2" charset="77"/>
              </a:rPr>
              <a:t>Типи даних</a:t>
            </a:r>
            <a:endParaRPr sz="4800" b="1" i="0" u="none" strike="noStrike" cap="none" dirty="0">
              <a:solidFill>
                <a:schemeClr val="lt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5" name="Google Shape;115;p2"/>
          <p:cNvSpPr/>
          <p:nvPr/>
        </p:nvSpPr>
        <p:spPr>
          <a:xfrm>
            <a:off x="0" y="-25"/>
            <a:ext cx="12192000" cy="68580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1" name="Google Shape;121;p2"/>
          <p:cNvGrpSpPr/>
          <p:nvPr/>
        </p:nvGrpSpPr>
        <p:grpSpPr>
          <a:xfrm>
            <a:off x="-282575" y="5804141"/>
            <a:ext cx="12474575" cy="1285287"/>
            <a:chOff x="-282575" y="5798989"/>
            <a:chExt cx="12474575" cy="1285287"/>
          </a:xfrm>
        </p:grpSpPr>
        <p:pic>
          <p:nvPicPr>
            <p:cNvPr id="122" name="Google Shape;122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3" name="Google Shape;123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4" name="Google Shape;12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5" name="Google Shape;125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6" name="Google Shape;126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0" y="6480447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THE STATE EMERGENCY SERVICEOF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8" name="Google Shape;128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-282575" y="6262788"/>
              <a:ext cx="1219026" cy="77814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9" name="Google Shape;129;p2"/>
            <p:cNvSpPr/>
            <p:nvPr/>
          </p:nvSpPr>
          <p:spPr>
            <a:xfrm>
              <a:off x="5283743" y="6488320"/>
              <a:ext cx="6096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LVIV STATE UNIVERSITY OF </a:t>
              </a:r>
              <a:r>
                <a:rPr lang="en-US" sz="1600" b="0" i="0" u="none" strike="noStrike" cap="none">
                  <a:solidFill>
                    <a:srgbClr val="222A35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LIFE SAFETY</a:t>
              </a:r>
              <a:endParaRPr sz="1800" b="0" i="0" u="none" strike="noStrike" cap="none">
                <a:solidFill>
                  <a:srgbClr val="222A35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0" name="Google Shape;130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3" name="Google Shape;133;p2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10178496" y="5798989"/>
              <a:ext cx="2013504" cy="12852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4" name="Google Shape;134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08671" y="6422993"/>
              <a:ext cx="60960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lang="en-US" sz="1800" b="1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 </a:t>
              </a:r>
              <a:r>
                <a:rPr lang="en-US" sz="1600" b="0" i="0" u="none" strike="noStrike" cap="none">
                  <a:solidFill>
                    <a:srgbClr val="FFFFF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STATE SERVICE OF EMERGENCY SITUATIONS  </a:t>
              </a:r>
              <a:r>
                <a:rPr lang="en-US" sz="1600" b="0" i="0" u="none" strike="noStrike" cap="none">
                  <a:solidFill>
                    <a:srgbClr val="323F4F"/>
                  </a:solidFill>
                  <a:latin typeface="Libre Franklin Medium"/>
                  <a:ea typeface="Libre Franklin Medium"/>
                  <a:cs typeface="Libre Franklin Medium"/>
                  <a:sym typeface="Libre Franklin Medium"/>
                </a:rPr>
                <a:t>IN UKRAINE</a:t>
              </a:r>
              <a:endParaRPr sz="1800" b="0" i="0" u="none" strike="noStrike" cap="none">
                <a:solidFill>
                  <a:srgbClr val="323F4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6" name="Google Shape;136;p2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9050" y="6255406"/>
              <a:ext cx="1219026" cy="77814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"/>
            <p:cNvSpPr/>
            <p:nvPr/>
          </p:nvSpPr>
          <p:spPr>
            <a:xfrm>
              <a:off x="0" y="6388098"/>
              <a:ext cx="12192000" cy="469800"/>
            </a:xfrm>
            <a:prstGeom prst="rect">
              <a:avLst/>
            </a:prstGeom>
            <a:solidFill>
              <a:srgbClr val="F6931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78B2DAFC-E052-52C1-07EF-C2868E30F1D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3C0A201-5E97-DEC2-3D23-D6238E506524}"/>
              </a:ext>
            </a:extLst>
          </p:cNvPr>
          <p:cNvSpPr/>
          <p:nvPr/>
        </p:nvSpPr>
        <p:spPr>
          <a:xfrm>
            <a:off x="3233814" y="1681896"/>
            <a:ext cx="4536504" cy="584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примітивних типів даних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483C7A-D032-F151-3259-C82C11B5E595}"/>
              </a:ext>
            </a:extLst>
          </p:cNvPr>
          <p:cNvSpPr txBox="1"/>
          <p:nvPr/>
        </p:nvSpPr>
        <p:spPr>
          <a:xfrm>
            <a:off x="2440388" y="1498971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A812D19-C939-AD5F-B594-2F0162F545EA}"/>
              </a:ext>
            </a:extLst>
          </p:cNvPr>
          <p:cNvSpPr txBox="1"/>
          <p:nvPr/>
        </p:nvSpPr>
        <p:spPr>
          <a:xfrm>
            <a:off x="7865288" y="1435654"/>
            <a:ext cx="409086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:</a:t>
            </a:r>
          </a:p>
        </p:txBody>
      </p:sp>
      <p:sp>
        <p:nvSpPr>
          <p:cNvPr id="5" name="Прямоугольник 6">
            <a:extLst>
              <a:ext uri="{FF2B5EF4-FFF2-40B4-BE49-F238E27FC236}">
                <a16:creationId xmlns:a16="http://schemas.microsoft.com/office/drawing/2014/main" id="{03157BF1-A652-40A5-7E82-7F06A6192D1E}"/>
              </a:ext>
            </a:extLst>
          </p:cNvPr>
          <p:cNvSpPr/>
          <p:nvPr/>
        </p:nvSpPr>
        <p:spPr>
          <a:xfrm>
            <a:off x="4072758" y="2842715"/>
            <a:ext cx="4536504" cy="584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 err="1">
                <a:latin typeface="Cambria" panose="02040503050406030204" pitchFamily="18" charset="0"/>
              </a:rPr>
              <a:t>цілочисельні</a:t>
            </a:r>
            <a:r>
              <a:rPr lang="uk-UA" sz="2000" dirty="0">
                <a:latin typeface="Cambria" panose="02040503050406030204" pitchFamily="18" charset="0"/>
              </a:rPr>
              <a:t> (включаючи символьний тип </a:t>
            </a:r>
            <a:r>
              <a:rPr lang="uk-UA" sz="2000" dirty="0" err="1">
                <a:latin typeface="Cambria" panose="02040503050406030204" pitchFamily="18" charset="0"/>
              </a:rPr>
              <a:t>char</a:t>
            </a:r>
            <a:r>
              <a:rPr lang="uk-UA" sz="20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27DD61-A45B-B944-08F8-4EA37E43E23D}"/>
              </a:ext>
            </a:extLst>
          </p:cNvPr>
          <p:cNvSpPr txBox="1"/>
          <p:nvPr/>
        </p:nvSpPr>
        <p:spPr>
          <a:xfrm>
            <a:off x="3304484" y="2698699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5</a:t>
            </a:r>
          </a:p>
        </p:txBody>
      </p:sp>
      <p:sp>
        <p:nvSpPr>
          <p:cNvPr id="7" name="Прямоугольник 8">
            <a:extLst>
              <a:ext uri="{FF2B5EF4-FFF2-40B4-BE49-F238E27FC236}">
                <a16:creationId xmlns:a16="http://schemas.microsoft.com/office/drawing/2014/main" id="{97CA875F-1E8D-4773-F078-9DC99390D78F}"/>
              </a:ext>
            </a:extLst>
          </p:cNvPr>
          <p:cNvSpPr/>
          <p:nvPr/>
        </p:nvSpPr>
        <p:spPr>
          <a:xfrm>
            <a:off x="4074096" y="3720379"/>
            <a:ext cx="4536504" cy="584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дійсні (з плаваючою крапкою)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8BF62E-68E2-F262-1EFC-AF0458762121}"/>
              </a:ext>
            </a:extLst>
          </p:cNvPr>
          <p:cNvSpPr txBox="1"/>
          <p:nvPr/>
        </p:nvSpPr>
        <p:spPr>
          <a:xfrm>
            <a:off x="3305822" y="3576363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2</a:t>
            </a:r>
          </a:p>
        </p:txBody>
      </p:sp>
      <p:sp>
        <p:nvSpPr>
          <p:cNvPr id="9" name="Прямоугольник 10">
            <a:extLst>
              <a:ext uri="{FF2B5EF4-FFF2-40B4-BE49-F238E27FC236}">
                <a16:creationId xmlns:a16="http://schemas.microsoft.com/office/drawing/2014/main" id="{576568E9-05C3-5A66-B289-1F644FFFA22A}"/>
              </a:ext>
            </a:extLst>
          </p:cNvPr>
          <p:cNvSpPr/>
          <p:nvPr/>
        </p:nvSpPr>
        <p:spPr>
          <a:xfrm>
            <a:off x="4074096" y="4688933"/>
            <a:ext cx="4536504" cy="584755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dirty="0">
                <a:latin typeface="Cambria" panose="02040503050406030204" pitchFamily="18" charset="0"/>
              </a:rPr>
              <a:t>логічний (</a:t>
            </a:r>
            <a:r>
              <a:rPr lang="uk-UA" sz="2000" dirty="0" err="1">
                <a:latin typeface="Cambria" panose="02040503050406030204" pitchFamily="18" charset="0"/>
              </a:rPr>
              <a:t>булевий</a:t>
            </a:r>
            <a:r>
              <a:rPr lang="uk-UA" sz="2000" dirty="0">
                <a:latin typeface="Cambria" panose="020405030504060302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4FAA2-72BD-400D-7066-8039E7540462}"/>
              </a:ext>
            </a:extLst>
          </p:cNvPr>
          <p:cNvSpPr txBox="1"/>
          <p:nvPr/>
        </p:nvSpPr>
        <p:spPr>
          <a:xfrm>
            <a:off x="3305822" y="4544917"/>
            <a:ext cx="577402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uk-UA" sz="48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0872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1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</TotalTime>
  <Words>7418</Words>
  <Application>Microsoft Macintosh PowerPoint</Application>
  <PresentationFormat>Widescreen</PresentationFormat>
  <Paragraphs>1244</Paragraphs>
  <Slides>81</Slides>
  <Notes>81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90" baseType="lpstr">
      <vt:lpstr>Calibri</vt:lpstr>
      <vt:lpstr>Libre Franklin Medium</vt:lpstr>
      <vt:lpstr>Wingdings</vt:lpstr>
      <vt:lpstr>Arial</vt:lpstr>
      <vt:lpstr>Consolas</vt:lpstr>
      <vt:lpstr>Cambria</vt:lpstr>
      <vt:lpstr>Noto Sans Symbols</vt:lpstr>
      <vt:lpstr>Тема Office</vt:lpstr>
      <vt:lpstr>Visio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Vitaly</dc:creator>
  <cp:lastModifiedBy>Microsoft Office User</cp:lastModifiedBy>
  <cp:revision>21</cp:revision>
  <dcterms:created xsi:type="dcterms:W3CDTF">2023-04-18T13:30:55Z</dcterms:created>
  <dcterms:modified xsi:type="dcterms:W3CDTF">2025-01-27T09:53:41Z</dcterms:modified>
</cp:coreProperties>
</file>