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2" r:id="rId6"/>
    <p:sldId id="276" r:id="rId7"/>
    <p:sldId id="277" r:id="rId8"/>
    <p:sldId id="278" r:id="rId9"/>
    <p:sldId id="261" r:id="rId10"/>
    <p:sldId id="263" r:id="rId11"/>
    <p:sldId id="264" r:id="rId12"/>
    <p:sldId id="279" r:id="rId13"/>
    <p:sldId id="265" r:id="rId14"/>
    <p:sldId id="266" r:id="rId15"/>
    <p:sldId id="267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E30640C-7DAB-4B0D-8DF8-94BD4768B295}" type="datetimeFigureOut">
              <a:rPr lang="ru-RU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1DBA510-D114-4D2B-9E3F-228278C0FE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ADB8E9-ABFC-4AD7-8730-FD7B43FA4A1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069FB67F-AB04-41BF-8B98-44B4F84447ED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321235-A60F-4EF2-BE2E-B94E03D95BE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7181E1-8FAF-4C6F-8244-CA89F9224F27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E7879B-1474-4E50-A4C1-F40F08E65A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263275-1327-463F-810A-A6E976702542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C35BD3-3761-49AC-B860-599BD9BC774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BB4DA6-2956-4575-A7F4-F8B6A090104B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52FFF7-B28B-44EE-BD65-A8FCBA46A9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6B3976-A84F-4F90-8D18-D381812D8213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7BCB5D-E48A-4234-B205-664124C8127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A1272F-5504-472F-9F50-F62809F9839E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FF057-F48A-4625-B5E5-3205CB6AC1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DA32C161-E492-46AA-AD28-BAD6CC0948BC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8A16E3E5-D587-4B08-A57C-657FE6EDAC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71730566-BC44-47B1-AE00-F7400A9112E2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06307497-36F9-468F-A5E5-8693B8592D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24808E-FEE1-4309-8525-B5956BD1DAC5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41E28C-78A3-4F73-80D2-39F0886009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CA1908-9B08-465E-82EF-E00584EDB662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F43E07-450F-4B7C-8F35-C802A9FD64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4DC608-6A83-4D11-A3BF-07CA1F36B26B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B8F6D-D00B-4DAF-A340-AF01D4CDD8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F6A356F4-2E42-46F3-BF93-DA8B6AB8775E}" type="datetimeFigureOut">
              <a:rPr lang="ru-RU" smtClean="0"/>
              <a:pPr>
                <a:defRPr/>
              </a:pPr>
              <a:t>21.09.2021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4BF17A2-7100-46AC-82C3-DD972EBF15D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uk.wikipedia.org/w/index.php?title=Snort&amp;action=edit&amp;redlink=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uk.wikipedia.org/wiki/%D0%A1%D0%B8%D0%B3%D0%BD%D0%B0%D1%82%D1%83%D1%80%D0%B0_%D0%B0%D1%82%D0%B0%D0%BA%D0%B8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0%D0%BD%D0%B3%D0%BB%D1%96%D0%B9%D1%81%D1%8C%D0%BA%D0%B0_%D0%BC%D0%BE%D0%B2%D0%B0" TargetMode="External"/><Relationship Id="rId2" Type="http://schemas.openxmlformats.org/officeDocument/2006/relationships/hyperlink" Target="http://uk.wikipedia.org/wiki/%D0%97%D0%B0%D1%85%D0%B8%D1%81%D1%82_%D1%96%D0%BD%D1%84%D0%BE%D1%80%D0%BC%D0%B0%D1%86%D1%96%D1%9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uk.wikipedia.org/wiki/%D0%A1%D0%BA%D1%80%D0%B8%D0%BF%D1%82%D0%BE%D0%B2%D0%B0_%D0%BC%D0%BE%D0%B2%D0%B0" TargetMode="External"/><Relationship Id="rId4" Type="http://schemas.openxmlformats.org/officeDocument/2006/relationships/hyperlink" Target="http://uk.wikipedia.org/wiki/%D0%A5%D0%B0%D0%BA%D0%B5%D1%80%D1%81%D1%8C%D0%BA%D0%B0_%D0%B0%D1%82%D0%B0%D0%BA%D0%B0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/>
          </p:nvPr>
        </p:nvSpPr>
        <p:spPr>
          <a:xfrm>
            <a:off x="214313" y="1428750"/>
            <a:ext cx="8712200" cy="3344863"/>
          </a:xfrm>
        </p:spPr>
        <p:txBody>
          <a:bodyPr>
            <a:normAutofit fontScale="90000"/>
          </a:bodyPr>
          <a:lstStyle/>
          <a:p>
            <a:r>
              <a:rPr lang="uk-UA" sz="7200" b="1" u="sng" dirty="0" smtClean="0">
                <a:solidFill>
                  <a:srgbClr val="FFFF00"/>
                </a:solidFill>
              </a:rPr>
              <a:t>Системи виявлення вторгнень</a:t>
            </a:r>
            <a:br>
              <a:rPr lang="uk-UA" sz="7200" b="1" u="sng" dirty="0" smtClean="0">
                <a:solidFill>
                  <a:srgbClr val="FFFF00"/>
                </a:solidFill>
              </a:rPr>
            </a:br>
            <a:r>
              <a:rPr lang="en-US" sz="7200" b="1" u="sng" dirty="0" smtClean="0">
                <a:solidFill>
                  <a:schemeClr val="tx1"/>
                </a:solidFill>
              </a:rPr>
              <a:t>( IDS, IPS, DLP )</a:t>
            </a:r>
            <a:endParaRPr lang="ru-RU" sz="7200" b="1" u="sng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0668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Статичні</a:t>
            </a:r>
            <a:r>
              <a:rPr lang="ru-RU" sz="4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4800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динамічні</a:t>
            </a:r>
            <a:r>
              <a:rPr lang="ru-RU" sz="4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IDS</a:t>
            </a:r>
            <a:r>
              <a:rPr lang="en-US" sz="54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54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5400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4282" y="1571612"/>
            <a:ext cx="8642350" cy="5000660"/>
          </a:xfrm>
        </p:spPr>
        <p:txBody>
          <a:bodyPr rtlCol="0">
            <a:normAutofit fontScale="55000" lnSpcReduction="20000"/>
          </a:bodyPr>
          <a:lstStyle/>
          <a:p>
            <a:pPr marL="274320" indent="-274320" algn="just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Статичні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засоби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роблять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«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знімки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» (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snapshot)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середовища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здійснюють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їх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аналіз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розшукуючи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вразливе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ПЗ,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помилки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конфігураціях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і т.д.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Статичні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IDS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перевіряють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версії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прикладних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програм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наявність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відомих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вразливостей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і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слабких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паролів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перевіряють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вміст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спеціальних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файлів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директоріях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користувачів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перевіряють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конфігурацію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відкритих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мережевих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сервісів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Статичні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IDS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виявляють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сліди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вторгнення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274320" indent="-274320" algn="just"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 algn="just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Динамічні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IDS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здійснюють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моніторинг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у реальному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часі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всіх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дій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що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відбуваються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системі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переглядаючи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файли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аудиту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мережні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пакети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що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передаються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за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певний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проміжок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часу.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Динамічні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IDS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реалізують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аналіз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в реальному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часі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і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дозволяють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постійно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стежити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за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безпекою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</a:rPr>
              <a:t>системи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274320" indent="-274320" algn="just" fontAlgn="auto">
              <a:spcAft>
                <a:spcPts val="0"/>
              </a:spcAft>
              <a:defRPr/>
            </a:pP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25253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u="sng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Мережеві</a:t>
            </a:r>
            <a:r>
              <a:rPr lang="ru-RU" b="1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b="1" i="1" u="sng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системні</a:t>
            </a:r>
            <a:r>
              <a:rPr lang="ru-RU" b="1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IDS</a:t>
            </a:r>
            <a:r>
              <a:rPr lang="en-US" sz="5400" b="1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5400" b="1" i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5400" i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000084"/>
            <a:ext cx="9144000" cy="5857916"/>
          </a:xfrm>
        </p:spPr>
        <p:txBody>
          <a:bodyPr rtlCol="0">
            <a:noAutofit/>
          </a:bodyPr>
          <a:lstStyle/>
          <a:p>
            <a:pPr marL="274320" indent="-274320" algn="just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Мережеві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Network-based IDS, NIDS)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контролюють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пакети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мережевому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оточенні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і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виявляють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спроби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зловмисника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проникнути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всередину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системи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або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реалізувати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атаку «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відмова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обслуговуванні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».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Ці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IDS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працюють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з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мережевими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потоками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даних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Типовий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приклад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NIDS -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система, яка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контролює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велике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число </a:t>
            </a:r>
            <a:r>
              <a:rPr lang="en-US" sz="1600" b="1" dirty="0" smtClean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uk-UA" sz="1600" b="1" dirty="0" smtClean="0">
                <a:solidFill>
                  <a:schemeClr val="accent2">
                    <a:lumMod val="75000"/>
                  </a:schemeClr>
                </a:solidFill>
              </a:rPr>
              <a:t>С</a:t>
            </a:r>
            <a:r>
              <a:rPr lang="en-US" sz="1600" b="1" dirty="0" smtClean="0">
                <a:solidFill>
                  <a:schemeClr val="accent2">
                    <a:lumMod val="75000"/>
                  </a:schemeClr>
                </a:solidFill>
              </a:rPr>
              <a:t>P-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запитів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з'єднання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SYN)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з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багатьма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портами на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обраному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комп'ютері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виявляючи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, таким чином,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що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хтось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намагається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здійснити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сканування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TCP -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портів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Мережева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IDS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може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запускатися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або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окремому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комп'ютері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який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контролює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свій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власний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трафік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або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виділеному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комп'ютері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прозоро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переглядають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весь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трафік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у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мережі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(концентратор, маршрутизатор).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Мережеві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IDS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контролюють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багато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комп'ютерів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тоді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як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інші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IDS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контролюють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тільки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один. Прикладом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мережевої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IDS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є 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hlinkClick r:id="rId2" tooltip="Snort (page does not exist)"/>
              </a:rPr>
              <a:t>Snort</a:t>
            </a:r>
            <a:r>
              <a:rPr lang="en-US" sz="16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en-US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74320" indent="-274320" algn="just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IDS,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які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встановлюються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хості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і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виявляють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зловмисні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дії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ньому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називаються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хостовими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або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системними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IDS.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Прикладами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хостових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IDS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можуть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бути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системи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контролю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цілісності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файлів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які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перевіряють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системні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файли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з метою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визначення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, коли в них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були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внесені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зміни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Монітори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реєстраційних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файлів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</a:rPr>
              <a:t>Log - file monitors, LFM ),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контролюють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реєстраційні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файли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створювані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мережевими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сервісами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і службами.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Обманні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системи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що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працюють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з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псевдосервісами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, мета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яких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полягає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у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відтворенні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добре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відомих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вразливостей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 для обману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</a:rPr>
              <a:t>зловмисників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ru-RU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1"/>
          <p:cNvSpPr txBox="1">
            <a:spLocks/>
          </p:cNvSpPr>
          <p:nvPr/>
        </p:nvSpPr>
        <p:spPr>
          <a:xfrm>
            <a:off x="409518" y="835987"/>
            <a:ext cx="8215425" cy="584267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L="274320" lvl="0" indent="-274320" algn="just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kumimoji="0" lang="ru-RU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Системи</a:t>
            </a: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виявлення</a:t>
            </a: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атак </a:t>
            </a:r>
            <a:r>
              <a:rPr kumimoji="0" lang="ru-RU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хостового</a:t>
            </a: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рівня</a:t>
            </a:r>
            <a:r>
              <a:rPr kumimoji="0" lang="ru-RU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Host IDS, HIDS) </a:t>
            </a:r>
            <a:r>
              <a:rPr kumimoji="0" lang="uk-UA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 сукупність</a:t>
            </a:r>
            <a:r>
              <a:rPr kumimoji="0" lang="uk-UA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сенсорів під керуванням системи аналізу даних і прийняття рішень, які загружають на хост. Сенсори відслідковують певні типи подій на сервері (хості) і передають відповідні повідомлення центру керування, який і приймає рішення. Сенсори </a:t>
            </a:r>
            <a:r>
              <a:rPr lang="en-US" b="1" kern="0" dirty="0" smtClean="0"/>
              <a:t>HIDS </a:t>
            </a:r>
            <a:r>
              <a:rPr lang="uk-UA" b="1" kern="0" dirty="0" smtClean="0"/>
              <a:t> відслідковують події пов</a:t>
            </a:r>
            <a:r>
              <a:rPr lang="en-US" b="1" kern="0" dirty="0" smtClean="0"/>
              <a:t>’</a:t>
            </a:r>
            <a:r>
              <a:rPr lang="uk-UA" b="1" kern="0" dirty="0" err="1" smtClean="0"/>
              <a:t>язані</a:t>
            </a:r>
            <a:r>
              <a:rPr lang="uk-UA" b="1" kern="0" dirty="0" smtClean="0"/>
              <a:t> тільки з сервером, на якому вони загружені. Сенсор </a:t>
            </a:r>
            <a:r>
              <a:rPr lang="en-US" b="1" kern="0" dirty="0" smtClean="0"/>
              <a:t>HIDS</a:t>
            </a:r>
            <a:r>
              <a:rPr lang="uk-UA" b="1" kern="0" dirty="0" smtClean="0"/>
              <a:t> дозволяє визначити існування і успішність проведеної атаки.</a:t>
            </a:r>
            <a:endParaRPr lang="en-US" dirty="0" smtClean="0"/>
          </a:p>
          <a:p>
            <a:r>
              <a:rPr lang="ru-RU" dirty="0" smtClean="0"/>
              <a:t>    </a:t>
            </a:r>
          </a:p>
          <a:p>
            <a:r>
              <a:rPr lang="ru-RU" dirty="0" smtClean="0"/>
              <a:t>     </a:t>
            </a:r>
            <a:r>
              <a:rPr lang="ru-RU" b="1" kern="0" dirty="0" smtClean="0"/>
              <a:t>Як правило, </a:t>
            </a:r>
            <a:r>
              <a:rPr lang="ru-RU" b="1" kern="0" dirty="0" err="1" smtClean="0"/>
              <a:t>використовується</a:t>
            </a:r>
            <a:r>
              <a:rPr lang="ru-RU" b="1" kern="0" dirty="0" smtClean="0"/>
              <a:t> 5 </a:t>
            </a:r>
            <a:r>
              <a:rPr lang="ru-RU" b="1" kern="0" dirty="0" err="1" smtClean="0"/>
              <a:t>основних</a:t>
            </a:r>
            <a:r>
              <a:rPr lang="ru-RU" b="1" kern="0" dirty="0" smtClean="0"/>
              <a:t> </a:t>
            </a:r>
            <a:r>
              <a:rPr lang="ru-RU" b="1" kern="0" dirty="0" err="1" smtClean="0"/>
              <a:t>типів</a:t>
            </a:r>
            <a:r>
              <a:rPr lang="ru-RU" b="1" kern="0" dirty="0" smtClean="0"/>
              <a:t> </a:t>
            </a:r>
            <a:r>
              <a:rPr lang="ru-RU" b="1" kern="0" dirty="0" err="1" smtClean="0"/>
              <a:t>сенсорів</a:t>
            </a:r>
            <a:r>
              <a:rPr lang="ru-RU" b="1" kern="0" dirty="0" smtClean="0"/>
              <a:t> </a:t>
            </a:r>
            <a:r>
              <a:rPr lang="en-US" b="1" kern="0" dirty="0" smtClean="0"/>
              <a:t>HIDS</a:t>
            </a:r>
            <a:r>
              <a:rPr lang="uk-UA" b="1" kern="0" dirty="0" smtClean="0"/>
              <a:t>:</a:t>
            </a:r>
          </a:p>
          <a:p>
            <a:endParaRPr lang="uk-UA" b="1" kern="0" dirty="0" smtClean="0"/>
          </a:p>
          <a:p>
            <a:pPr lvl="0">
              <a:buFont typeface="Wingdings" pitchFamily="2" charset="2"/>
              <a:buChar char="Ø"/>
            </a:pPr>
            <a:r>
              <a:rPr lang="ru-RU" b="1" kern="0" dirty="0" err="1" smtClean="0"/>
              <a:t>Аналізатори</a:t>
            </a:r>
            <a:r>
              <a:rPr lang="ru-RU" b="1" kern="0" dirty="0" smtClean="0"/>
              <a:t> </a:t>
            </a:r>
            <a:r>
              <a:rPr lang="ru-RU" b="1" kern="0" dirty="0" err="1" smtClean="0"/>
              <a:t>журналів</a:t>
            </a:r>
            <a:r>
              <a:rPr lang="ru-RU" b="1" kern="0" dirty="0" smtClean="0"/>
              <a:t>. </a:t>
            </a:r>
          </a:p>
          <a:p>
            <a:pPr lvl="0">
              <a:buFont typeface="Wingdings" pitchFamily="2" charset="2"/>
              <a:buChar char="Ø"/>
            </a:pPr>
            <a:endParaRPr lang="uk-UA" b="1" kern="0" dirty="0" smtClean="0"/>
          </a:p>
          <a:p>
            <a:pPr lvl="0">
              <a:buFont typeface="Wingdings" pitchFamily="2" charset="2"/>
              <a:buChar char="Ø"/>
            </a:pPr>
            <a:r>
              <a:rPr lang="ru-RU" b="1" kern="0" dirty="0" smtClean="0"/>
              <a:t>Датчики </a:t>
            </a:r>
            <a:r>
              <a:rPr lang="ru-RU" b="1" kern="0" dirty="0" err="1" smtClean="0"/>
              <a:t>ознак</a:t>
            </a:r>
            <a:r>
              <a:rPr lang="ru-RU" b="1" kern="0" dirty="0" smtClean="0"/>
              <a:t>. </a:t>
            </a:r>
          </a:p>
          <a:p>
            <a:pPr lvl="0">
              <a:buFont typeface="Wingdings" pitchFamily="2" charset="2"/>
              <a:buChar char="Ø"/>
            </a:pPr>
            <a:endParaRPr lang="uk-UA" b="1" kern="0" dirty="0" smtClean="0"/>
          </a:p>
          <a:p>
            <a:pPr lvl="0">
              <a:buFont typeface="Wingdings" pitchFamily="2" charset="2"/>
              <a:buChar char="Ø"/>
            </a:pPr>
            <a:r>
              <a:rPr lang="ru-RU" b="1" kern="0" dirty="0" err="1" smtClean="0"/>
              <a:t>Аналізатори</a:t>
            </a:r>
            <a:r>
              <a:rPr lang="ru-RU" b="1" kern="0" dirty="0" smtClean="0"/>
              <a:t> </a:t>
            </a:r>
            <a:r>
              <a:rPr lang="ru-RU" b="1" kern="0" dirty="0" err="1" smtClean="0"/>
              <a:t>системних</a:t>
            </a:r>
            <a:r>
              <a:rPr lang="ru-RU" b="1" kern="0" dirty="0" smtClean="0"/>
              <a:t> </a:t>
            </a:r>
            <a:r>
              <a:rPr lang="ru-RU" b="1" kern="0" dirty="0" err="1" smtClean="0"/>
              <a:t>викликів</a:t>
            </a:r>
            <a:r>
              <a:rPr lang="ru-RU" b="1" kern="0" dirty="0" smtClean="0"/>
              <a:t>. </a:t>
            </a:r>
          </a:p>
          <a:p>
            <a:pPr lvl="0">
              <a:buFont typeface="Wingdings" pitchFamily="2" charset="2"/>
              <a:buChar char="Ø"/>
            </a:pPr>
            <a:endParaRPr lang="uk-UA" b="1" kern="0" dirty="0" smtClean="0"/>
          </a:p>
          <a:p>
            <a:pPr lvl="0">
              <a:buFont typeface="Wingdings" pitchFamily="2" charset="2"/>
              <a:buChar char="Ø"/>
            </a:pPr>
            <a:r>
              <a:rPr lang="ru-RU" b="1" kern="0" dirty="0" err="1" smtClean="0"/>
              <a:t>Аналізатори</a:t>
            </a:r>
            <a:r>
              <a:rPr lang="ru-RU" b="1" kern="0" dirty="0" smtClean="0"/>
              <a:t> </a:t>
            </a:r>
            <a:r>
              <a:rPr lang="ru-RU" b="1" kern="0" dirty="0" err="1" smtClean="0"/>
              <a:t>поведінки</a:t>
            </a:r>
            <a:r>
              <a:rPr lang="ru-RU" b="1" kern="0" dirty="0" smtClean="0"/>
              <a:t> </a:t>
            </a:r>
            <a:r>
              <a:rPr lang="ru-RU" b="1" kern="0" dirty="0" err="1" smtClean="0"/>
              <a:t>прикладень</a:t>
            </a:r>
            <a:r>
              <a:rPr lang="ru-RU" b="1" kern="0" dirty="0" smtClean="0"/>
              <a:t>. </a:t>
            </a:r>
          </a:p>
          <a:p>
            <a:pPr lvl="0">
              <a:buFont typeface="Wingdings" pitchFamily="2" charset="2"/>
              <a:buChar char="Ø"/>
            </a:pPr>
            <a:endParaRPr lang="uk-UA" b="1" kern="0" dirty="0" smtClean="0"/>
          </a:p>
          <a:p>
            <a:pPr lvl="0">
              <a:buFont typeface="Wingdings" pitchFamily="2" charset="2"/>
              <a:buChar char="Ø"/>
            </a:pPr>
            <a:r>
              <a:rPr lang="ru-RU" b="1" kern="0" dirty="0" err="1" smtClean="0"/>
              <a:t>Контролери</a:t>
            </a:r>
            <a:r>
              <a:rPr lang="ru-RU" b="1" kern="0" dirty="0" smtClean="0"/>
              <a:t> </a:t>
            </a:r>
            <a:r>
              <a:rPr lang="ru-RU" b="1" kern="0" dirty="0" err="1" smtClean="0"/>
              <a:t>цілісності</a:t>
            </a:r>
            <a:r>
              <a:rPr lang="ru-RU" b="1" kern="0" dirty="0" smtClean="0"/>
              <a:t> </a:t>
            </a:r>
            <a:r>
              <a:rPr lang="ru-RU" b="1" kern="0" dirty="0" err="1" smtClean="0"/>
              <a:t>файлів</a:t>
            </a:r>
            <a:r>
              <a:rPr lang="ru-RU" dirty="0" smtClean="0"/>
              <a:t>.</a:t>
            </a:r>
            <a:endParaRPr lang="uk-UA" dirty="0" smtClean="0"/>
          </a:p>
          <a:p>
            <a:pPr marL="274320" lvl="0" indent="-274320" algn="just" fontAlgn="auto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endParaRPr kumimoji="0" lang="ru-RU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Аналіз</a:t>
            </a:r>
            <a:r>
              <a:rPr lang="ru-RU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сигнатур і </a:t>
            </a:r>
            <a:r>
              <a:rPr lang="ru-RU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протоколів</a:t>
            </a:r>
            <a:r>
              <a:rPr lang="ru-RU" sz="4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8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800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214422"/>
            <a:ext cx="8858250" cy="5643578"/>
          </a:xfrm>
        </p:spPr>
        <p:txBody>
          <a:bodyPr rtlCol="0">
            <a:normAutofit fontScale="70000" lnSpcReduction="20000"/>
          </a:bodyPr>
          <a:lstStyle/>
          <a:p>
            <a:pPr marL="274320" indent="-274320" algn="just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b="1" dirty="0" err="1"/>
              <a:t>Аналіз</a:t>
            </a:r>
            <a:r>
              <a:rPr lang="ru-RU" b="1" dirty="0"/>
              <a:t> сигнатур </a:t>
            </a:r>
            <a:r>
              <a:rPr lang="ru-RU" b="1" dirty="0" err="1"/>
              <a:t>був</a:t>
            </a:r>
            <a:r>
              <a:rPr lang="ru-RU" b="1" dirty="0"/>
              <a:t> першим методом, </a:t>
            </a:r>
            <a:r>
              <a:rPr lang="ru-RU" b="1" dirty="0" err="1"/>
              <a:t>застосованим</a:t>
            </a:r>
            <a:r>
              <a:rPr lang="ru-RU" b="1" dirty="0"/>
              <a:t> для </a:t>
            </a:r>
            <a:r>
              <a:rPr lang="ru-RU" b="1" dirty="0" err="1"/>
              <a:t>виявлення</a:t>
            </a:r>
            <a:r>
              <a:rPr lang="ru-RU" b="1" dirty="0"/>
              <a:t> </a:t>
            </a:r>
            <a:r>
              <a:rPr lang="ru-RU" b="1" dirty="0" err="1"/>
              <a:t>вторгнень</a:t>
            </a:r>
            <a:r>
              <a:rPr lang="ru-RU" b="1" dirty="0"/>
              <a:t>. </a:t>
            </a:r>
            <a:r>
              <a:rPr lang="ru-RU" b="1" dirty="0" err="1"/>
              <a:t>Він</a:t>
            </a:r>
            <a:r>
              <a:rPr lang="ru-RU" b="1" dirty="0"/>
              <a:t> </a:t>
            </a:r>
            <a:r>
              <a:rPr lang="ru-RU" b="1" dirty="0" err="1"/>
              <a:t>базується</a:t>
            </a:r>
            <a:r>
              <a:rPr lang="ru-RU" b="1" dirty="0"/>
              <a:t> на простому </a:t>
            </a:r>
            <a:r>
              <a:rPr lang="ru-RU" b="1" dirty="0" err="1"/>
              <a:t>понятті</a:t>
            </a:r>
            <a:r>
              <a:rPr lang="ru-RU" b="1" dirty="0"/>
              <a:t> </a:t>
            </a:r>
            <a:r>
              <a:rPr lang="ru-RU" b="1" dirty="0" err="1"/>
              <a:t>збігу</a:t>
            </a:r>
            <a:r>
              <a:rPr lang="ru-RU" b="1" dirty="0"/>
              <a:t> </a:t>
            </a:r>
            <a:r>
              <a:rPr lang="ru-RU" b="1" dirty="0" err="1"/>
              <a:t>послідовності</a:t>
            </a:r>
            <a:r>
              <a:rPr lang="ru-RU" b="1" dirty="0"/>
              <a:t> </a:t>
            </a:r>
            <a:r>
              <a:rPr lang="ru-RU" b="1" dirty="0" err="1"/>
              <a:t>зі</a:t>
            </a:r>
            <a:r>
              <a:rPr lang="ru-RU" b="1" dirty="0"/>
              <a:t> </a:t>
            </a:r>
            <a:r>
              <a:rPr lang="ru-RU" b="1" dirty="0" err="1"/>
              <a:t>зразком</a:t>
            </a:r>
            <a:r>
              <a:rPr lang="ru-RU" b="1" dirty="0"/>
              <a:t>. У </a:t>
            </a:r>
            <a:r>
              <a:rPr lang="ru-RU" b="1" dirty="0" err="1"/>
              <a:t>вхідному</a:t>
            </a:r>
            <a:r>
              <a:rPr lang="ru-RU" b="1" dirty="0"/>
              <a:t> </a:t>
            </a:r>
            <a:r>
              <a:rPr lang="ru-RU" b="1" dirty="0" err="1"/>
              <a:t>пакеті</a:t>
            </a:r>
            <a:r>
              <a:rPr lang="ru-RU" b="1" dirty="0"/>
              <a:t> </a:t>
            </a:r>
            <a:r>
              <a:rPr lang="ru-RU" b="1" dirty="0" err="1"/>
              <a:t>проглядається</a:t>
            </a:r>
            <a:r>
              <a:rPr lang="ru-RU" b="1" dirty="0"/>
              <a:t> байт за байтом і </a:t>
            </a:r>
            <a:r>
              <a:rPr lang="ru-RU" b="1" dirty="0" err="1"/>
              <a:t>порівнюється</a:t>
            </a:r>
            <a:r>
              <a:rPr lang="ru-RU" b="1" dirty="0"/>
              <a:t> з сигнатурою (</a:t>
            </a:r>
            <a:r>
              <a:rPr lang="ru-RU" b="1" dirty="0" err="1"/>
              <a:t>підписом</a:t>
            </a:r>
            <a:r>
              <a:rPr lang="ru-RU" b="1" dirty="0"/>
              <a:t>) - </a:t>
            </a:r>
            <a:r>
              <a:rPr lang="ru-RU" b="1" dirty="0" err="1"/>
              <a:t>характерним</a:t>
            </a:r>
            <a:r>
              <a:rPr lang="ru-RU" b="1" dirty="0"/>
              <a:t> рядком </a:t>
            </a:r>
            <a:r>
              <a:rPr lang="ru-RU" b="1" dirty="0" err="1"/>
              <a:t>програми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вказує</a:t>
            </a:r>
            <a:r>
              <a:rPr lang="ru-RU" b="1" dirty="0"/>
              <a:t> на характеристику </a:t>
            </a:r>
            <a:r>
              <a:rPr lang="ru-RU" b="1" dirty="0" err="1"/>
              <a:t>шкідливого</a:t>
            </a:r>
            <a:r>
              <a:rPr lang="ru-RU" b="1" dirty="0"/>
              <a:t> </a:t>
            </a:r>
            <a:r>
              <a:rPr lang="ru-RU" b="1" dirty="0" err="1"/>
              <a:t>трафіку</a:t>
            </a:r>
            <a:r>
              <a:rPr lang="ru-RU" b="1" dirty="0"/>
              <a:t>. </a:t>
            </a:r>
            <a:r>
              <a:rPr lang="ru-RU" b="1" dirty="0" err="1"/>
              <a:t>Такий</a:t>
            </a:r>
            <a:r>
              <a:rPr lang="ru-RU" b="1" dirty="0"/>
              <a:t> </a:t>
            </a:r>
            <a:r>
              <a:rPr lang="ru-RU" b="1" dirty="0" err="1"/>
              <a:t>підпис</a:t>
            </a:r>
            <a:r>
              <a:rPr lang="ru-RU" b="1" dirty="0"/>
              <a:t> </a:t>
            </a:r>
            <a:r>
              <a:rPr lang="ru-RU" b="1" dirty="0" err="1"/>
              <a:t>може</a:t>
            </a:r>
            <a:r>
              <a:rPr lang="ru-RU" b="1" dirty="0"/>
              <a:t> </a:t>
            </a:r>
            <a:r>
              <a:rPr lang="ru-RU" b="1" dirty="0" err="1"/>
              <a:t>містити</a:t>
            </a:r>
            <a:r>
              <a:rPr lang="ru-RU" b="1" dirty="0"/>
              <a:t> </a:t>
            </a:r>
            <a:r>
              <a:rPr lang="ru-RU" b="1" dirty="0" err="1"/>
              <a:t>ключову</a:t>
            </a:r>
            <a:r>
              <a:rPr lang="ru-RU" b="1" dirty="0"/>
              <a:t> фразу </a:t>
            </a:r>
            <a:r>
              <a:rPr lang="ru-RU" b="1" dirty="0" err="1"/>
              <a:t>або</a:t>
            </a:r>
            <a:r>
              <a:rPr lang="ru-RU" b="1" dirty="0"/>
              <a:t> команду, яка </a:t>
            </a:r>
            <a:r>
              <a:rPr lang="ru-RU" b="1" dirty="0" err="1"/>
              <a:t>пов'язана</a:t>
            </a:r>
            <a:r>
              <a:rPr lang="ru-RU" b="1" dirty="0"/>
              <a:t> з </a:t>
            </a:r>
            <a:r>
              <a:rPr lang="ru-RU" b="1" dirty="0" err="1"/>
              <a:t>нападом</a:t>
            </a:r>
            <a:r>
              <a:rPr lang="ru-RU" b="1" dirty="0"/>
              <a:t>. </a:t>
            </a:r>
            <a:r>
              <a:rPr lang="ru-RU" b="1" dirty="0" smtClean="0"/>
              <a:t> </a:t>
            </a:r>
            <a:r>
              <a:rPr lang="ru-RU" b="1" dirty="0" err="1" smtClean="0"/>
              <a:t>Якщо</a:t>
            </a:r>
            <a:r>
              <a:rPr lang="ru-RU" b="1" dirty="0" smtClean="0"/>
              <a:t> </a:t>
            </a:r>
            <a:r>
              <a:rPr lang="ru-RU" b="1" dirty="0" err="1"/>
              <a:t>збіг</a:t>
            </a:r>
            <a:r>
              <a:rPr lang="ru-RU" b="1" dirty="0"/>
              <a:t> </a:t>
            </a:r>
            <a:r>
              <a:rPr lang="ru-RU" b="1" dirty="0" err="1"/>
              <a:t>знайдено</a:t>
            </a:r>
            <a:r>
              <a:rPr lang="ru-RU" b="1" dirty="0"/>
              <a:t>, </a:t>
            </a:r>
            <a:r>
              <a:rPr lang="ru-RU" b="1" dirty="0" err="1"/>
              <a:t>оголошується</a:t>
            </a:r>
            <a:r>
              <a:rPr lang="ru-RU" b="1" dirty="0"/>
              <a:t> </a:t>
            </a:r>
            <a:r>
              <a:rPr lang="ru-RU" b="1" dirty="0" err="1"/>
              <a:t>тривога</a:t>
            </a:r>
            <a:r>
              <a:rPr lang="ru-RU" b="1" dirty="0"/>
              <a:t>.</a:t>
            </a:r>
          </a:p>
          <a:p>
            <a:pPr marL="274320" indent="-274320" algn="just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b="1" dirty="0" err="1"/>
              <a:t>Другий</a:t>
            </a:r>
            <a:r>
              <a:rPr lang="ru-RU" b="1" dirty="0"/>
              <a:t> метод </a:t>
            </a:r>
            <a:r>
              <a:rPr lang="ru-RU" b="1" dirty="0" err="1"/>
              <a:t>аналізу</a:t>
            </a:r>
            <a:r>
              <a:rPr lang="ru-RU" b="1" dirty="0"/>
              <a:t> </a:t>
            </a:r>
            <a:r>
              <a:rPr lang="ru-RU" b="1" dirty="0" err="1"/>
              <a:t>полягає</a:t>
            </a:r>
            <a:r>
              <a:rPr lang="ru-RU" b="1" dirty="0"/>
              <a:t> в </a:t>
            </a:r>
            <a:r>
              <a:rPr lang="ru-RU" b="1" dirty="0" err="1"/>
              <a:t>розгляді</a:t>
            </a:r>
            <a:r>
              <a:rPr lang="ru-RU" b="1" dirty="0"/>
              <a:t> строго </a:t>
            </a:r>
            <a:r>
              <a:rPr lang="ru-RU" b="1" dirty="0" err="1"/>
              <a:t>форматованих</a:t>
            </a:r>
            <a:r>
              <a:rPr lang="ru-RU" b="1" dirty="0"/>
              <a:t> </a:t>
            </a:r>
            <a:r>
              <a:rPr lang="ru-RU" b="1" dirty="0" err="1"/>
              <a:t>даних</a:t>
            </a:r>
            <a:r>
              <a:rPr lang="ru-RU" b="1" dirty="0"/>
              <a:t> </a:t>
            </a:r>
            <a:r>
              <a:rPr lang="ru-RU" b="1" dirty="0" err="1"/>
              <a:t>трафіку</a:t>
            </a:r>
            <a:r>
              <a:rPr lang="ru-RU" b="1" dirty="0"/>
              <a:t> </a:t>
            </a:r>
            <a:r>
              <a:rPr lang="ru-RU" b="1" dirty="0" err="1"/>
              <a:t>мережі</a:t>
            </a:r>
            <a:r>
              <a:rPr lang="ru-RU" b="1" dirty="0"/>
              <a:t>, </a:t>
            </a:r>
            <a:r>
              <a:rPr lang="ru-RU" b="1" dirty="0" err="1"/>
              <a:t>відомих</a:t>
            </a:r>
            <a:r>
              <a:rPr lang="ru-RU" b="1" dirty="0"/>
              <a:t> як </a:t>
            </a:r>
            <a:r>
              <a:rPr lang="ru-RU" b="1" dirty="0" err="1"/>
              <a:t>протоколи</a:t>
            </a:r>
            <a:r>
              <a:rPr lang="ru-RU" b="1" dirty="0"/>
              <a:t>. </a:t>
            </a:r>
            <a:r>
              <a:rPr lang="ru-RU" b="1" dirty="0" err="1"/>
              <a:t>Кожен</a:t>
            </a:r>
            <a:r>
              <a:rPr lang="ru-RU" b="1" dirty="0"/>
              <a:t> пакет </a:t>
            </a:r>
            <a:r>
              <a:rPr lang="ru-RU" b="1" dirty="0" err="1"/>
              <a:t>супроводжується</a:t>
            </a:r>
            <a:r>
              <a:rPr lang="ru-RU" b="1" dirty="0"/>
              <a:t> </a:t>
            </a:r>
            <a:r>
              <a:rPr lang="ru-RU" b="1" dirty="0" err="1"/>
              <a:t>різними</a:t>
            </a:r>
            <a:r>
              <a:rPr lang="ru-RU" b="1" dirty="0"/>
              <a:t> протоколами. </a:t>
            </a:r>
            <a:r>
              <a:rPr lang="ru-RU" b="1" dirty="0" err="1"/>
              <a:t>Кожен</a:t>
            </a:r>
            <a:r>
              <a:rPr lang="ru-RU" b="1" dirty="0"/>
              <a:t> протокол </a:t>
            </a:r>
            <a:r>
              <a:rPr lang="ru-RU" b="1" dirty="0" err="1"/>
              <a:t>має</a:t>
            </a:r>
            <a:r>
              <a:rPr lang="ru-RU" b="1" dirty="0"/>
              <a:t> </a:t>
            </a:r>
            <a:r>
              <a:rPr lang="ru-RU" b="1" dirty="0" err="1"/>
              <a:t>кілька</a:t>
            </a:r>
            <a:r>
              <a:rPr lang="ru-RU" b="1" dirty="0"/>
              <a:t> </a:t>
            </a:r>
            <a:r>
              <a:rPr lang="ru-RU" b="1" dirty="0" err="1"/>
              <a:t>полів</a:t>
            </a:r>
            <a:r>
              <a:rPr lang="ru-RU" b="1" dirty="0"/>
              <a:t> з ​​</a:t>
            </a:r>
            <a:r>
              <a:rPr lang="ru-RU" b="1" dirty="0" err="1"/>
              <a:t>очікуваними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нормальними</a:t>
            </a:r>
            <a:r>
              <a:rPr lang="ru-RU" b="1" dirty="0"/>
              <a:t> </a:t>
            </a:r>
            <a:r>
              <a:rPr lang="ru-RU" b="1" dirty="0" err="1"/>
              <a:t>значеннями</a:t>
            </a:r>
            <a:r>
              <a:rPr lang="ru-RU" b="1" dirty="0"/>
              <a:t>.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що-небудь</a:t>
            </a:r>
            <a:r>
              <a:rPr lang="ru-RU" b="1" dirty="0"/>
              <a:t> </a:t>
            </a:r>
            <a:r>
              <a:rPr lang="ru-RU" b="1" dirty="0" err="1"/>
              <a:t>порушує</a:t>
            </a:r>
            <a:r>
              <a:rPr lang="ru-RU" b="1" dirty="0"/>
              <a:t> </a:t>
            </a:r>
            <a:r>
              <a:rPr lang="ru-RU" b="1" dirty="0" err="1"/>
              <a:t>ці</a:t>
            </a:r>
            <a:r>
              <a:rPr lang="ru-RU" b="1" dirty="0"/>
              <a:t> </a:t>
            </a:r>
            <a:r>
              <a:rPr lang="ru-RU" b="1" dirty="0" err="1"/>
              <a:t>стандарти</a:t>
            </a:r>
            <a:r>
              <a:rPr lang="ru-RU" b="1" dirty="0"/>
              <a:t>, то </a:t>
            </a:r>
            <a:r>
              <a:rPr lang="ru-RU" b="1" dirty="0" err="1"/>
              <a:t>ймовірна</a:t>
            </a:r>
            <a:r>
              <a:rPr lang="ru-RU" b="1" dirty="0"/>
              <a:t> </a:t>
            </a:r>
            <a:r>
              <a:rPr lang="ru-RU" b="1" dirty="0" err="1"/>
              <a:t>зловмисність</a:t>
            </a:r>
            <a:r>
              <a:rPr lang="ru-RU" b="1" dirty="0"/>
              <a:t>. </a:t>
            </a:r>
            <a:r>
              <a:rPr lang="en-US" b="1" dirty="0"/>
              <a:t>IDS </a:t>
            </a:r>
            <a:r>
              <a:rPr lang="ru-RU" b="1" dirty="0" err="1"/>
              <a:t>переглядає</a:t>
            </a:r>
            <a:r>
              <a:rPr lang="ru-RU" b="1" dirty="0"/>
              <a:t> </a:t>
            </a:r>
            <a:r>
              <a:rPr lang="ru-RU" b="1" dirty="0" err="1"/>
              <a:t>кожне</a:t>
            </a:r>
            <a:r>
              <a:rPr lang="ru-RU" b="1" dirty="0"/>
              <a:t> поле </a:t>
            </a:r>
            <a:r>
              <a:rPr lang="ru-RU" b="1" dirty="0" err="1"/>
              <a:t>всіх</a:t>
            </a:r>
            <a:r>
              <a:rPr lang="ru-RU" b="1" dirty="0"/>
              <a:t> </a:t>
            </a:r>
            <a:r>
              <a:rPr lang="ru-RU" b="1" dirty="0" err="1"/>
              <a:t>протоколів</a:t>
            </a:r>
            <a:r>
              <a:rPr lang="ru-RU" b="1" dirty="0"/>
              <a:t> </a:t>
            </a:r>
            <a:r>
              <a:rPr lang="ru-RU" b="1" dirty="0" err="1"/>
              <a:t>вхідних</a:t>
            </a:r>
            <a:r>
              <a:rPr lang="ru-RU" b="1" dirty="0"/>
              <a:t> </a:t>
            </a:r>
            <a:r>
              <a:rPr lang="ru-RU" b="1" dirty="0" err="1"/>
              <a:t>пакетів</a:t>
            </a:r>
            <a:r>
              <a:rPr lang="ru-RU" b="1" dirty="0"/>
              <a:t> : </a:t>
            </a:r>
            <a:r>
              <a:rPr lang="en-US" b="1" dirty="0"/>
              <a:t>IP, TCP, </a:t>
            </a:r>
            <a:r>
              <a:rPr lang="ru-RU" b="1" dirty="0"/>
              <a:t>і </a:t>
            </a:r>
            <a:r>
              <a:rPr lang="en-US" b="1" dirty="0"/>
              <a:t>UDP. </a:t>
            </a:r>
            <a:r>
              <a:rPr lang="ru-RU" b="1" dirty="0" err="1"/>
              <a:t>Якщо</a:t>
            </a:r>
            <a:r>
              <a:rPr lang="ru-RU" b="1" dirty="0"/>
              <a:t> є </a:t>
            </a:r>
            <a:r>
              <a:rPr lang="ru-RU" b="1" dirty="0" err="1"/>
              <a:t>порушення</a:t>
            </a:r>
            <a:r>
              <a:rPr lang="ru-RU" b="1" dirty="0"/>
              <a:t> протоколу, </a:t>
            </a:r>
            <a:r>
              <a:rPr lang="ru-RU" b="1" dirty="0" err="1"/>
              <a:t>наприклад</a:t>
            </a:r>
            <a:r>
              <a:rPr lang="ru-RU" b="1" dirty="0"/>
              <a:t>,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він</a:t>
            </a:r>
            <a:r>
              <a:rPr lang="ru-RU" b="1" dirty="0"/>
              <a:t> </a:t>
            </a:r>
            <a:r>
              <a:rPr lang="ru-RU" b="1" dirty="0" err="1"/>
              <a:t>містить</a:t>
            </a:r>
            <a:r>
              <a:rPr lang="ru-RU" b="1" dirty="0"/>
              <a:t> </a:t>
            </a:r>
            <a:r>
              <a:rPr lang="ru-RU" b="1" dirty="0" err="1"/>
              <a:t>несподівані</a:t>
            </a:r>
            <a:r>
              <a:rPr lang="ru-RU" b="1" dirty="0"/>
              <a:t> </a:t>
            </a:r>
            <a:r>
              <a:rPr lang="ru-RU" b="1" dirty="0" err="1"/>
              <a:t>значення</a:t>
            </a:r>
            <a:r>
              <a:rPr lang="ru-RU" b="1" dirty="0"/>
              <a:t> в одному з </a:t>
            </a:r>
            <a:r>
              <a:rPr lang="ru-RU" b="1" dirty="0" err="1"/>
              <a:t>полів</a:t>
            </a:r>
            <a:r>
              <a:rPr lang="ru-RU" b="1" dirty="0"/>
              <a:t>, </a:t>
            </a:r>
            <a:r>
              <a:rPr lang="ru-RU" b="1" dirty="0" err="1"/>
              <a:t>оголошується</a:t>
            </a:r>
            <a:r>
              <a:rPr lang="ru-RU" b="1" dirty="0"/>
              <a:t> </a:t>
            </a:r>
            <a:r>
              <a:rPr lang="ru-RU" b="1" dirty="0" err="1"/>
              <a:t>тривога</a:t>
            </a:r>
            <a:r>
              <a:rPr lang="ru-RU" b="1" dirty="0"/>
              <a:t>.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ru-RU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900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Порівняння</a:t>
            </a:r>
            <a:r>
              <a:rPr lang="ru-RU" sz="49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9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IDS </a:t>
            </a:r>
            <a:r>
              <a:rPr lang="ru-RU" sz="49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 </a:t>
            </a:r>
            <a:r>
              <a:rPr lang="ru-RU" sz="49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файрвола</a:t>
            </a:r>
            <a:r>
              <a:rPr lang="ru-RU" dirty="0">
                <a:solidFill>
                  <a:srgbClr val="7030A0"/>
                </a:solidFill>
              </a:rPr>
              <a:t/>
            </a:r>
            <a:br>
              <a:rPr lang="ru-RU" dirty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85720" y="1285860"/>
            <a:ext cx="8643998" cy="3454400"/>
          </a:xfrm>
        </p:spPr>
        <p:txBody>
          <a:bodyPr rtlCol="0">
            <a:noAutofit/>
          </a:bodyPr>
          <a:lstStyle/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Хоча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й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IDS,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і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міжмережевий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екран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відносяться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до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засобів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забезпечення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інформаційної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безпеки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міжмережевий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екран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відрізняється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тим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що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обмежує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надходження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на хост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підмережу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певних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видів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трафіку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для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запобігання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вторгнень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і не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відслідковує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вторгнення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які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відбуваються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всередині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мережі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IDS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навпаки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пропускає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трафік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аналізуючи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його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і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сигналізуючи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при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виявленні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підозрілої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активності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Виявлення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порушення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безпеки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проводиться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звичайно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з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використанням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евристичних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правил та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аналізу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hlinkClick r:id="rId2" tooltip="Сигнатура атаки"/>
              </a:rPr>
              <a:t>сигнатур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відомих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комп'ютерних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атак.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31800" y="981074"/>
            <a:ext cx="8283604" cy="4448189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3600" b="1" u="sng" dirty="0"/>
              <a:t>У </a:t>
            </a:r>
            <a:r>
              <a:rPr lang="ru-RU" sz="3600" b="1" u="sng" dirty="0" err="1"/>
              <a:t>сучасних</a:t>
            </a:r>
            <a:r>
              <a:rPr lang="ru-RU" sz="3600" b="1" u="sng" dirty="0"/>
              <a:t> системах </a:t>
            </a:r>
            <a:r>
              <a:rPr lang="ru-RU" sz="3600" b="1" u="sng" dirty="0" err="1"/>
              <a:t>виявлення</a:t>
            </a:r>
            <a:r>
              <a:rPr lang="ru-RU" sz="3600" b="1" u="sng" dirty="0"/>
              <a:t> </a:t>
            </a:r>
            <a:r>
              <a:rPr lang="ru-RU" sz="3600" b="1" u="sng" dirty="0" err="1"/>
              <a:t>логічно</a:t>
            </a:r>
            <a:r>
              <a:rPr lang="ru-RU" sz="3600" b="1" u="sng" dirty="0"/>
              <a:t> </a:t>
            </a:r>
            <a:r>
              <a:rPr lang="ru-RU" sz="3600" b="1" u="sng" dirty="0" err="1"/>
              <a:t>виділяють</a:t>
            </a:r>
            <a:r>
              <a:rPr lang="ru-RU" sz="3600" b="1" u="sng" dirty="0"/>
              <a:t> </a:t>
            </a:r>
            <a:r>
              <a:rPr lang="ru-RU" sz="3600" b="1" u="sng" dirty="0" err="1"/>
              <a:t>наступні</a:t>
            </a:r>
            <a:r>
              <a:rPr lang="ru-RU" sz="3600" b="1" u="sng" dirty="0"/>
              <a:t> </a:t>
            </a:r>
            <a:r>
              <a:rPr lang="ru-RU" sz="3600" b="1" u="sng" dirty="0" err="1"/>
              <a:t>основні</a:t>
            </a:r>
            <a:r>
              <a:rPr lang="ru-RU" sz="3600" b="1" u="sng" dirty="0"/>
              <a:t> </a:t>
            </a:r>
            <a:r>
              <a:rPr lang="ru-RU" sz="3600" b="1" u="sng" dirty="0" err="1"/>
              <a:t>елементи</a:t>
            </a:r>
            <a:r>
              <a:rPr lang="ru-RU" sz="3600" b="1" u="sng" dirty="0"/>
              <a:t>: </a:t>
            </a:r>
            <a:endParaRPr lang="ru-RU" sz="3600" b="1" u="sng" dirty="0" smtClean="0"/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sz="3200" b="1" u="sng" dirty="0" smtClean="0">
              <a:solidFill>
                <a:srgbClr val="C00000"/>
              </a:solidFill>
            </a:endParaRPr>
          </a:p>
          <a:p>
            <a:pPr marL="274320" indent="-274320" fontAlgn="auto">
              <a:lnSpc>
                <a:spcPct val="140000"/>
              </a:lnSpc>
              <a:spcAft>
                <a:spcPts val="0"/>
              </a:spcAft>
              <a:defRPr/>
            </a:pPr>
            <a:r>
              <a:rPr lang="ru-RU" sz="3200" b="1" u="sng" dirty="0" err="1" smtClean="0">
                <a:solidFill>
                  <a:srgbClr val="C00000"/>
                </a:solidFill>
              </a:rPr>
              <a:t>підсистему</a:t>
            </a:r>
            <a:r>
              <a:rPr lang="ru-RU" sz="3200" b="1" u="sng" dirty="0" smtClean="0">
                <a:solidFill>
                  <a:srgbClr val="C00000"/>
                </a:solidFill>
              </a:rPr>
              <a:t> </a:t>
            </a:r>
            <a:r>
              <a:rPr lang="ru-RU" sz="3200" b="1" u="sng" dirty="0" err="1">
                <a:solidFill>
                  <a:srgbClr val="C00000"/>
                </a:solidFill>
              </a:rPr>
              <a:t>збору</a:t>
            </a:r>
            <a:r>
              <a:rPr lang="ru-RU" sz="3200" b="1" u="sng" dirty="0">
                <a:solidFill>
                  <a:srgbClr val="C00000"/>
                </a:solidFill>
              </a:rPr>
              <a:t> </a:t>
            </a:r>
            <a:r>
              <a:rPr lang="ru-RU" sz="3200" b="1" u="sng" dirty="0" err="1" smtClean="0">
                <a:solidFill>
                  <a:srgbClr val="C00000"/>
                </a:solidFill>
              </a:rPr>
              <a:t>інформації</a:t>
            </a:r>
            <a:endParaRPr lang="ru-RU" sz="3200" b="1" u="sng" dirty="0" smtClean="0">
              <a:solidFill>
                <a:srgbClr val="C00000"/>
              </a:solidFill>
            </a:endParaRPr>
          </a:p>
          <a:p>
            <a:pPr marL="274320" indent="-274320" fontAlgn="auto">
              <a:lnSpc>
                <a:spcPct val="140000"/>
              </a:lnSpc>
              <a:spcAft>
                <a:spcPts val="0"/>
              </a:spcAft>
              <a:defRPr/>
            </a:pPr>
            <a:r>
              <a:rPr lang="ru-RU" sz="3200" b="1" u="sng" dirty="0" err="1" smtClean="0">
                <a:solidFill>
                  <a:srgbClr val="C00000"/>
                </a:solidFill>
              </a:rPr>
              <a:t>підсистему</a:t>
            </a:r>
            <a:r>
              <a:rPr lang="ru-RU" sz="3200" b="1" u="sng" dirty="0" smtClean="0">
                <a:solidFill>
                  <a:srgbClr val="C00000"/>
                </a:solidFill>
              </a:rPr>
              <a:t> </a:t>
            </a:r>
            <a:r>
              <a:rPr lang="ru-RU" sz="3200" b="1" u="sng" dirty="0" err="1">
                <a:solidFill>
                  <a:srgbClr val="C00000"/>
                </a:solidFill>
              </a:rPr>
              <a:t>аналізу</a:t>
            </a:r>
            <a:r>
              <a:rPr lang="ru-RU" sz="3200" b="1" u="sng" dirty="0">
                <a:solidFill>
                  <a:srgbClr val="C00000"/>
                </a:solidFill>
              </a:rPr>
              <a:t> </a:t>
            </a:r>
          </a:p>
          <a:p>
            <a:pPr marL="274320" indent="-274320" fontAlgn="auto">
              <a:lnSpc>
                <a:spcPct val="140000"/>
              </a:lnSpc>
              <a:spcAft>
                <a:spcPts val="0"/>
              </a:spcAft>
              <a:defRPr/>
            </a:pPr>
            <a:r>
              <a:rPr lang="ru-RU" sz="3200" b="1" u="sng" dirty="0" smtClean="0">
                <a:solidFill>
                  <a:srgbClr val="C00000"/>
                </a:solidFill>
              </a:rPr>
              <a:t>модуль </a:t>
            </a:r>
            <a:r>
              <a:rPr lang="ru-RU" sz="3200" b="1" u="sng" dirty="0" err="1">
                <a:solidFill>
                  <a:srgbClr val="C00000"/>
                </a:solidFill>
              </a:rPr>
              <a:t>подання</a:t>
            </a:r>
            <a:r>
              <a:rPr lang="ru-RU" sz="3200" b="1" u="sng" dirty="0">
                <a:solidFill>
                  <a:srgbClr val="C00000"/>
                </a:solidFill>
              </a:rPr>
              <a:t> </a:t>
            </a:r>
            <a:r>
              <a:rPr lang="ru-RU" sz="3200" b="1" u="sng" dirty="0" err="1" smtClean="0">
                <a:solidFill>
                  <a:srgbClr val="C00000"/>
                </a:solidFill>
              </a:rPr>
              <a:t>даних</a:t>
            </a:r>
            <a:endParaRPr lang="ru-RU" sz="3200" b="1" u="sng" dirty="0" smtClean="0">
              <a:solidFill>
                <a:srgbClr val="C00000"/>
              </a:solidFill>
            </a:endParaRPr>
          </a:p>
          <a:p>
            <a:pPr marL="274320" indent="-274320" fontAlgn="auto">
              <a:lnSpc>
                <a:spcPct val="140000"/>
              </a:lnSpc>
              <a:spcAft>
                <a:spcPts val="0"/>
              </a:spcAft>
              <a:defRPr/>
            </a:pPr>
            <a:r>
              <a:rPr lang="ru-RU" sz="3200" b="1" u="sng" dirty="0" err="1" smtClean="0">
                <a:solidFill>
                  <a:srgbClr val="C00000"/>
                </a:solidFill>
              </a:rPr>
              <a:t>підсистема</a:t>
            </a:r>
            <a:r>
              <a:rPr lang="ru-RU" sz="3200" b="1" u="sng" dirty="0" smtClean="0">
                <a:solidFill>
                  <a:srgbClr val="C00000"/>
                </a:solidFill>
              </a:rPr>
              <a:t> </a:t>
            </a:r>
            <a:r>
              <a:rPr lang="ru-RU" sz="3200" b="1" u="sng" dirty="0" err="1" smtClean="0">
                <a:solidFill>
                  <a:srgbClr val="C00000"/>
                </a:solidFill>
              </a:rPr>
              <a:t>реакції</a:t>
            </a:r>
            <a:endParaRPr lang="ru-RU" sz="3200" b="1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4282" y="642918"/>
            <a:ext cx="8785225" cy="6000792"/>
          </a:xfrm>
        </p:spPr>
        <p:txBody>
          <a:bodyPr rtlCol="0">
            <a:normAutofit fontScale="92500" lnSpcReduction="10000"/>
          </a:bodyPr>
          <a:lstStyle/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 err="1" smtClean="0">
                <a:solidFill>
                  <a:srgbClr val="002060"/>
                </a:solidFill>
              </a:rPr>
              <a:t>Підсистема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збору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інформації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акумулює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дані</a:t>
            </a:r>
            <a:r>
              <a:rPr lang="ru-RU" b="1" dirty="0" smtClean="0">
                <a:solidFill>
                  <a:srgbClr val="002060"/>
                </a:solidFill>
              </a:rPr>
              <a:t> про роботу </a:t>
            </a:r>
            <a:r>
              <a:rPr lang="ru-RU" b="1" dirty="0" err="1" smtClean="0">
                <a:solidFill>
                  <a:srgbClr val="002060"/>
                </a:solidFill>
              </a:rPr>
              <a:t>системи</a:t>
            </a:r>
            <a:r>
              <a:rPr lang="ru-RU" b="1" dirty="0" smtClean="0">
                <a:solidFill>
                  <a:srgbClr val="002060"/>
                </a:solidFill>
              </a:rPr>
              <a:t>, яку </a:t>
            </a:r>
            <a:r>
              <a:rPr lang="ru-RU" b="1" dirty="0" err="1" smtClean="0">
                <a:solidFill>
                  <a:srgbClr val="002060"/>
                </a:solidFill>
              </a:rPr>
              <a:t>захищає</a:t>
            </a:r>
            <a:r>
              <a:rPr lang="ru-RU" b="1" dirty="0" smtClean="0">
                <a:solidFill>
                  <a:srgbClr val="002060"/>
                </a:solidFill>
              </a:rPr>
              <a:t>. Для </a:t>
            </a:r>
            <a:r>
              <a:rPr lang="ru-RU" b="1" dirty="0" err="1" smtClean="0">
                <a:solidFill>
                  <a:srgbClr val="002060"/>
                </a:solidFill>
              </a:rPr>
              <a:t>збору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інформації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використовуються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автономні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модулі</a:t>
            </a:r>
            <a:r>
              <a:rPr lang="ru-RU" b="1" dirty="0" smtClean="0">
                <a:solidFill>
                  <a:srgbClr val="002060"/>
                </a:solidFill>
              </a:rPr>
              <a:t> - датчики. У </a:t>
            </a:r>
            <a:r>
              <a:rPr lang="ru-RU" b="1" dirty="0" err="1" smtClean="0">
                <a:solidFill>
                  <a:srgbClr val="002060"/>
                </a:solidFill>
              </a:rPr>
              <a:t>відповідності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із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загальною</a:t>
            </a:r>
            <a:r>
              <a:rPr lang="ru-RU" b="1" dirty="0" smtClean="0">
                <a:solidFill>
                  <a:srgbClr val="002060"/>
                </a:solidFill>
              </a:rPr>
              <a:t> структурою </a:t>
            </a:r>
            <a:r>
              <a:rPr lang="ru-RU" b="1" dirty="0" err="1" smtClean="0">
                <a:solidFill>
                  <a:srgbClr val="002060"/>
                </a:solidFill>
              </a:rPr>
              <a:t>інформаційних</a:t>
            </a:r>
            <a:r>
              <a:rPr lang="ru-RU" b="1" dirty="0" smtClean="0">
                <a:solidFill>
                  <a:srgbClr val="002060"/>
                </a:solidFill>
              </a:rPr>
              <a:t> систем </a:t>
            </a:r>
            <a:r>
              <a:rPr lang="ru-RU" b="1" dirty="0" err="1" smtClean="0">
                <a:solidFill>
                  <a:srgbClr val="002060"/>
                </a:solidFill>
              </a:rPr>
              <a:t>виділяють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такі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типи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сенсорів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датчики </a:t>
            </a:r>
            <a:r>
              <a:rPr lang="ru-RU" b="1" dirty="0" err="1" smtClean="0">
                <a:solidFill>
                  <a:srgbClr val="002060"/>
                </a:solidFill>
              </a:rPr>
              <a:t>додатків</a:t>
            </a:r>
            <a:r>
              <a:rPr lang="ru-RU" b="1" dirty="0" smtClean="0">
                <a:solidFill>
                  <a:srgbClr val="002060"/>
                </a:solidFill>
              </a:rPr>
              <a:t> - </a:t>
            </a:r>
            <a:r>
              <a:rPr lang="ru-RU" b="1" dirty="0" err="1" smtClean="0">
                <a:solidFill>
                  <a:srgbClr val="002060"/>
                </a:solidFill>
              </a:rPr>
              <a:t>дані</a:t>
            </a:r>
            <a:r>
              <a:rPr lang="ru-RU" b="1" dirty="0" smtClean="0">
                <a:solidFill>
                  <a:srgbClr val="002060"/>
                </a:solidFill>
              </a:rPr>
              <a:t> про роботу </a:t>
            </a:r>
            <a:r>
              <a:rPr lang="ru-RU" b="1" dirty="0" err="1" smtClean="0">
                <a:solidFill>
                  <a:srgbClr val="002060"/>
                </a:solidFill>
              </a:rPr>
              <a:t>програмного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забезпечення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системи</a:t>
            </a:r>
            <a:r>
              <a:rPr lang="ru-RU" b="1" dirty="0" smtClean="0">
                <a:solidFill>
                  <a:srgbClr val="002060"/>
                </a:solidFill>
              </a:rPr>
              <a:t>, яку </a:t>
            </a:r>
            <a:r>
              <a:rPr lang="ru-RU" b="1" dirty="0" err="1" smtClean="0">
                <a:solidFill>
                  <a:srgbClr val="002060"/>
                </a:solidFill>
              </a:rPr>
              <a:t>захищається</a:t>
            </a:r>
            <a:r>
              <a:rPr lang="ru-RU" b="1" dirty="0" smtClean="0">
                <a:solidFill>
                  <a:srgbClr val="002060"/>
                </a:solidFill>
              </a:rPr>
              <a:t>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датчики хоста - </a:t>
            </a:r>
            <a:r>
              <a:rPr lang="ru-RU" b="1" dirty="0" err="1" smtClean="0">
                <a:solidFill>
                  <a:srgbClr val="002060"/>
                </a:solidFill>
              </a:rPr>
              <a:t>функціонування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робочої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станції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системи</a:t>
            </a:r>
            <a:r>
              <a:rPr lang="ru-RU" b="1" dirty="0" smtClean="0">
                <a:solidFill>
                  <a:srgbClr val="002060"/>
                </a:solidFill>
              </a:rPr>
              <a:t>, яку </a:t>
            </a:r>
            <a:r>
              <a:rPr lang="ru-RU" b="1" dirty="0" err="1" smtClean="0">
                <a:solidFill>
                  <a:srgbClr val="002060"/>
                </a:solidFill>
              </a:rPr>
              <a:t>захищається</a:t>
            </a:r>
            <a:r>
              <a:rPr lang="ru-RU" b="1" dirty="0" smtClean="0">
                <a:solidFill>
                  <a:srgbClr val="002060"/>
                </a:solidFill>
              </a:rPr>
              <a:t>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датчики </a:t>
            </a:r>
            <a:r>
              <a:rPr lang="ru-RU" b="1" dirty="0" err="1" smtClean="0">
                <a:solidFill>
                  <a:srgbClr val="002060"/>
                </a:solidFill>
              </a:rPr>
              <a:t>мережі</a:t>
            </a:r>
            <a:r>
              <a:rPr lang="ru-RU" b="1" dirty="0" smtClean="0">
                <a:solidFill>
                  <a:srgbClr val="002060"/>
                </a:solidFill>
              </a:rPr>
              <a:t> - </a:t>
            </a:r>
            <a:r>
              <a:rPr lang="ru-RU" b="1" dirty="0" err="1" smtClean="0">
                <a:solidFill>
                  <a:srgbClr val="002060"/>
                </a:solidFill>
              </a:rPr>
              <a:t>збір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даних</a:t>
            </a:r>
            <a:r>
              <a:rPr lang="ru-RU" b="1" dirty="0" smtClean="0">
                <a:solidFill>
                  <a:srgbClr val="002060"/>
                </a:solidFill>
              </a:rPr>
              <a:t> для </a:t>
            </a:r>
            <a:r>
              <a:rPr lang="ru-RU" b="1" dirty="0" err="1" smtClean="0">
                <a:solidFill>
                  <a:srgbClr val="002060"/>
                </a:solidFill>
              </a:rPr>
              <a:t>оцінки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мережевого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трафіку</a:t>
            </a:r>
            <a:r>
              <a:rPr lang="ru-RU" b="1" dirty="0" smtClean="0">
                <a:solidFill>
                  <a:srgbClr val="002060"/>
                </a:solidFill>
              </a:rPr>
              <a:t>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002060"/>
                </a:solidFill>
              </a:rPr>
              <a:t>міжмережеві</a:t>
            </a:r>
            <a:r>
              <a:rPr lang="ru-RU" b="1" dirty="0" smtClean="0">
                <a:solidFill>
                  <a:srgbClr val="002060"/>
                </a:solidFill>
              </a:rPr>
              <a:t> датчики - </a:t>
            </a:r>
            <a:r>
              <a:rPr lang="ru-RU" b="1" dirty="0" err="1" smtClean="0">
                <a:solidFill>
                  <a:srgbClr val="002060"/>
                </a:solidFill>
              </a:rPr>
              <a:t>містять</a:t>
            </a:r>
            <a:r>
              <a:rPr lang="ru-RU" b="1" dirty="0" smtClean="0">
                <a:solidFill>
                  <a:srgbClr val="002060"/>
                </a:solidFill>
              </a:rPr>
              <a:t> характеристики </a:t>
            </a:r>
            <a:r>
              <a:rPr lang="ru-RU" b="1" dirty="0" err="1" smtClean="0">
                <a:solidFill>
                  <a:srgbClr val="002060"/>
                </a:solidFill>
              </a:rPr>
              <a:t>даних</a:t>
            </a:r>
            <a:r>
              <a:rPr lang="ru-RU" b="1" dirty="0" smtClean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що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циркулюють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між</a:t>
            </a:r>
            <a:r>
              <a:rPr lang="ru-RU" b="1" dirty="0" smtClean="0">
                <a:solidFill>
                  <a:srgbClr val="002060"/>
                </a:solidFill>
              </a:rPr>
              <a:t> мережами.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Характеристика </a:t>
            </a:r>
            <a:r>
              <a:rPr lang="ru-RU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напрямків</a:t>
            </a:r>
            <a:r>
              <a:rPr lang="ru-RU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</a:t>
            </a:r>
            <a:r>
              <a:rPr lang="ru-RU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методів</a:t>
            </a:r>
            <a:r>
              <a:rPr lang="ru-RU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виявлення</a:t>
            </a:r>
            <a:r>
              <a:rPr lang="ru-RU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вторгнень</a:t>
            </a:r>
            <a:endParaRPr lang="ru-RU" b="1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5900" y="1844675"/>
            <a:ext cx="8712200" cy="4799035"/>
          </a:xfrm>
        </p:spPr>
        <p:txBody>
          <a:bodyPr rtlCol="0">
            <a:normAutofit fontScale="70000" lnSpcReduction="20000"/>
          </a:bodyPr>
          <a:lstStyle/>
          <a:p>
            <a:pPr marL="0" indent="252000" algn="just" fontAlgn="auto">
              <a:lnSpc>
                <a:spcPct val="140000"/>
              </a:lnSpc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Методи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що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використовуються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в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підсистемі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аналізу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сучасних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СВВ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можна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виділити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два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типи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</a:p>
          <a:p>
            <a:pPr marL="0" indent="252000" algn="just">
              <a:lnSpc>
                <a:spcPct val="140000"/>
              </a:lnSpc>
              <a:defRPr/>
            </a:pP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спрямовані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на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виявлення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аномалій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в </a:t>
            </a:r>
            <a:r>
              <a:rPr lang="ru-RU" b="1" dirty="0" err="1" smtClean="0">
                <a:solidFill>
                  <a:srgbClr val="002060"/>
                </a:solidFill>
              </a:rPr>
              <a:t>системі</a:t>
            </a:r>
            <a:r>
              <a:rPr lang="ru-RU" b="1" dirty="0" smtClean="0">
                <a:solidFill>
                  <a:srgbClr val="002060"/>
                </a:solidFill>
              </a:rPr>
              <a:t>, яку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захищається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,</a:t>
            </a:r>
          </a:p>
          <a:p>
            <a:pPr marL="0" indent="252000" algn="just">
              <a:lnSpc>
                <a:spcPct val="140000"/>
              </a:lnSpc>
              <a:defRPr/>
            </a:pP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спрямовані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пошук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зловживань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 marL="0" indent="252000" algn="just" fontAlgn="auto">
              <a:lnSpc>
                <a:spcPct val="140000"/>
              </a:lnSpc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 marL="0" indent="252000" algn="just" fontAlgn="auto">
              <a:lnSpc>
                <a:spcPct val="140000"/>
              </a:lnSpc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Кожен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з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цих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напрямків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має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свої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переваги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і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недоліки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, тому в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більшості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існуючих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СВВ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застосовуються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комбіновані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рішення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засновані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синтезі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відповідних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методів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Ідея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методів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що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використовуються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для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виявлення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аномалій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полягає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в тому,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щоб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розпізнати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чи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є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процес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що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викликав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зміни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в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роботі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системи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діями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зловмисника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388" y="714356"/>
            <a:ext cx="8750330" cy="5949969"/>
          </a:xfrm>
        </p:spPr>
        <p:txBody>
          <a:bodyPr rtlCol="0">
            <a:normAutofit fontScale="92500"/>
          </a:bodyPr>
          <a:lstStyle/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Виділяються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дві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групи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методів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:</a:t>
            </a:r>
          </a:p>
          <a:p>
            <a:pPr marL="0" indent="0" algn="just">
              <a:defRPr/>
            </a:pP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контрольованим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навчанням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(«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навчання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з учителем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»),</a:t>
            </a:r>
          </a:p>
          <a:p>
            <a:pPr marL="0" indent="0" algn="just">
              <a:defRPr/>
            </a:pP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з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неконтрольованим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навчанням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(«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навчання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без учителя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»).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Основна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відмінність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між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ними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полягає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в тому,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що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методи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контрольованого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навчання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використовують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фіксований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набір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параметрів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оцінки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і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певні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апріорні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відомості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про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значення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параметрів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оцінки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. Час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навчання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фіксовано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. У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неконтрольованому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ж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навчанні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безліч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параметрів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оцінки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може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змінюватися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з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плином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часу, а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процес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навчання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</a:rPr>
              <a:t>відбувається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постійно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ъект 1"/>
          <p:cNvSpPr>
            <a:spLocks noGrp="1"/>
          </p:cNvSpPr>
          <p:nvPr>
            <p:ph idx="1"/>
          </p:nvPr>
        </p:nvSpPr>
        <p:spPr>
          <a:xfrm>
            <a:off x="285720" y="3571852"/>
            <a:ext cx="8642350" cy="3286148"/>
          </a:xfrm>
        </p:spPr>
        <p:txBody>
          <a:bodyPr>
            <a:normAutofit/>
          </a:bodyPr>
          <a:lstStyle/>
          <a:p>
            <a:pPr marL="0" indent="0" algn="just">
              <a:buFont typeface="Symbol" pitchFamily="18" charset="2"/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Мета другого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напрямку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(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виявлення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зловживань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) -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пошук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послідовностей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подій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визначених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як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етапи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реалізації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вторгнення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. У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теперішній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час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виділяються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лише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методи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контрольованим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навчанням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</p:txBody>
      </p:sp>
      <p:pic>
        <p:nvPicPr>
          <p:cNvPr id="28676" name="Рисунок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428604"/>
            <a:ext cx="429347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4283" y="642918"/>
            <a:ext cx="8715436" cy="6215082"/>
          </a:xfrm>
        </p:spPr>
        <p:txBody>
          <a:bodyPr rtlCol="0">
            <a:normAutofit fontScale="85000" lnSpcReduction="20000"/>
          </a:bodyPr>
          <a:lstStyle/>
          <a:p>
            <a:pPr marL="274320" indent="-274320" algn="just" fontAlgn="auto">
              <a:spcAft>
                <a:spcPts val="0"/>
              </a:spcAft>
              <a:defRPr/>
            </a:pPr>
            <a:r>
              <a:rPr lang="ru-RU" sz="2600" b="1" dirty="0">
                <a:solidFill>
                  <a:srgbClr val="002060"/>
                </a:solidFill>
              </a:rPr>
              <a:t>Система </a:t>
            </a:r>
            <a:r>
              <a:rPr lang="ru-RU" sz="2600" b="1" dirty="0" err="1">
                <a:solidFill>
                  <a:srgbClr val="002060"/>
                </a:solidFill>
              </a:rPr>
              <a:t>виявлення</a:t>
            </a:r>
            <a:r>
              <a:rPr lang="ru-RU" sz="2600" b="1" dirty="0">
                <a:solidFill>
                  <a:srgbClr val="002060"/>
                </a:solidFill>
              </a:rPr>
              <a:t> атак (</a:t>
            </a:r>
            <a:r>
              <a:rPr lang="ru-RU" sz="2600" b="1" dirty="0" err="1">
                <a:solidFill>
                  <a:srgbClr val="002060"/>
                </a:solidFill>
              </a:rPr>
              <a:t>вторгнень</a:t>
            </a:r>
            <a:r>
              <a:rPr lang="ru-RU" sz="2600" b="1" dirty="0">
                <a:solidFill>
                  <a:srgbClr val="002060"/>
                </a:solidFill>
              </a:rPr>
              <a:t>) - </a:t>
            </a:r>
            <a:r>
              <a:rPr lang="ru-RU" sz="2600" b="1" dirty="0" err="1">
                <a:solidFill>
                  <a:srgbClr val="002060"/>
                </a:solidFill>
              </a:rPr>
              <a:t>програмний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або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апаратний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засіб</a:t>
            </a:r>
            <a:r>
              <a:rPr lang="ru-RU" sz="2600" b="1" dirty="0">
                <a:solidFill>
                  <a:srgbClr val="002060"/>
                </a:solidFill>
              </a:rPr>
              <a:t>, </a:t>
            </a:r>
            <a:r>
              <a:rPr lang="ru-RU" sz="2600" b="1" dirty="0" err="1">
                <a:solidFill>
                  <a:srgbClr val="002060"/>
                </a:solidFill>
              </a:rPr>
              <a:t>призначений</a:t>
            </a:r>
            <a:r>
              <a:rPr lang="ru-RU" sz="2600" b="1" dirty="0">
                <a:solidFill>
                  <a:srgbClr val="002060"/>
                </a:solidFill>
              </a:rPr>
              <a:t> для </a:t>
            </a:r>
            <a:r>
              <a:rPr lang="ru-RU" sz="2600" b="1" dirty="0" err="1">
                <a:solidFill>
                  <a:srgbClr val="002060"/>
                </a:solidFill>
              </a:rPr>
              <a:t>виявлення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фактів</a:t>
            </a:r>
            <a:r>
              <a:rPr lang="ru-RU" sz="2600" b="1" dirty="0">
                <a:solidFill>
                  <a:srgbClr val="002060"/>
                </a:solidFill>
              </a:rPr>
              <a:t> </a:t>
            </a:r>
            <a:r>
              <a:rPr lang="ru-RU" sz="2600" b="1" dirty="0" err="1" smtClean="0">
                <a:solidFill>
                  <a:schemeClr val="accent4"/>
                </a:solidFill>
              </a:rPr>
              <a:t>несанкціонованого</a:t>
            </a:r>
            <a:r>
              <a:rPr lang="en-US" sz="2600" b="1" dirty="0" smtClean="0">
                <a:solidFill>
                  <a:schemeClr val="accent4"/>
                </a:solidFill>
              </a:rPr>
              <a:t> </a:t>
            </a:r>
            <a:r>
              <a:rPr lang="ru-RU" sz="2600" b="1" dirty="0" smtClean="0">
                <a:solidFill>
                  <a:schemeClr val="accent4"/>
                </a:solidFill>
              </a:rPr>
              <a:t>доступу</a:t>
            </a:r>
            <a:r>
              <a:rPr lang="en-US" sz="2600" b="1" dirty="0" smtClean="0">
                <a:solidFill>
                  <a:schemeClr val="accent4"/>
                </a:solidFill>
              </a:rPr>
              <a:t> </a:t>
            </a:r>
            <a:r>
              <a:rPr lang="ru-RU" sz="2600" b="1" dirty="0" smtClean="0">
                <a:solidFill>
                  <a:srgbClr val="002060"/>
                </a:solidFill>
              </a:rPr>
              <a:t>в</a:t>
            </a:r>
            <a:r>
              <a:rPr lang="ru-RU" sz="2600" b="1" dirty="0">
                <a:solidFill>
                  <a:srgbClr val="002060"/>
                </a:solidFill>
              </a:rPr>
              <a:t> </a:t>
            </a:r>
            <a:r>
              <a:rPr lang="ru-RU" sz="2600" b="1" dirty="0" err="1" smtClean="0"/>
              <a:t>ком</a:t>
            </a:r>
            <a:r>
              <a:rPr lang="ru-RU" sz="2600" b="1" dirty="0" err="1" smtClean="0">
                <a:solidFill>
                  <a:srgbClr val="002060"/>
                </a:solidFill>
              </a:rPr>
              <a:t>п</a:t>
            </a:r>
            <a:r>
              <a:rPr lang="en-US" sz="2600" b="1" dirty="0" smtClean="0">
                <a:solidFill>
                  <a:srgbClr val="002060"/>
                </a:solidFill>
              </a:rPr>
              <a:t>’</a:t>
            </a:r>
            <a:r>
              <a:rPr lang="ru-RU" sz="2600" b="1" dirty="0" err="1" smtClean="0">
                <a:solidFill>
                  <a:srgbClr val="002060"/>
                </a:solidFill>
              </a:rPr>
              <a:t>ютерну</a:t>
            </a:r>
            <a:r>
              <a:rPr lang="ru-RU" sz="2600" b="1" dirty="0">
                <a:solidFill>
                  <a:srgbClr val="002060"/>
                </a:solidFill>
              </a:rPr>
              <a:t> систему </a:t>
            </a:r>
            <a:r>
              <a:rPr lang="ru-RU" sz="2600" b="1" dirty="0" err="1">
                <a:solidFill>
                  <a:srgbClr val="002060"/>
                </a:solidFill>
              </a:rPr>
              <a:t>або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smtClean="0">
                <a:solidFill>
                  <a:srgbClr val="002060"/>
                </a:solidFill>
              </a:rPr>
              <a:t>мережу,  </a:t>
            </a:r>
            <a:r>
              <a:rPr lang="ru-RU" sz="2600" b="1" dirty="0" err="1" smtClean="0">
                <a:solidFill>
                  <a:schemeClr val="accent4"/>
                </a:solidFill>
              </a:rPr>
              <a:t>несанкціонованого </a:t>
            </a:r>
            <a:r>
              <a:rPr lang="ru-RU" sz="2600" b="1" dirty="0" err="1">
                <a:solidFill>
                  <a:srgbClr val="002060"/>
                </a:solidFill>
              </a:rPr>
              <a:t>управління</a:t>
            </a:r>
            <a:r>
              <a:rPr lang="ru-RU" sz="2600" b="1" dirty="0">
                <a:solidFill>
                  <a:srgbClr val="002060"/>
                </a:solidFill>
              </a:rPr>
              <a:t> ними </a:t>
            </a:r>
            <a:r>
              <a:rPr lang="ru-RU" sz="2600" b="1" dirty="0" smtClean="0">
                <a:solidFill>
                  <a:srgbClr val="002060"/>
                </a:solidFill>
              </a:rPr>
              <a:t>через</a:t>
            </a:r>
            <a:r>
              <a:rPr lang="ru-RU" sz="2600" b="1" dirty="0">
                <a:solidFill>
                  <a:srgbClr val="002060"/>
                </a:solidFill>
              </a:rPr>
              <a:t> </a:t>
            </a:r>
            <a:r>
              <a:rPr lang="ru-RU" sz="2600" b="1" dirty="0" err="1" smtClean="0">
                <a:solidFill>
                  <a:srgbClr val="002060"/>
                </a:solidFill>
              </a:rPr>
              <a:t>Інтернет</a:t>
            </a:r>
            <a:r>
              <a:rPr lang="ru-RU" sz="2600" b="1" dirty="0" smtClean="0">
                <a:solidFill>
                  <a:srgbClr val="002060"/>
                </a:solidFill>
              </a:rPr>
              <a:t>. </a:t>
            </a:r>
            <a:r>
              <a:rPr lang="ru-RU" sz="2600" b="1" dirty="0" err="1">
                <a:solidFill>
                  <a:srgbClr val="002060"/>
                </a:solidFill>
              </a:rPr>
              <a:t>Відповідний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англійський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термін</a:t>
            </a:r>
            <a:r>
              <a:rPr lang="ru-RU" sz="2600" b="1" dirty="0">
                <a:solidFill>
                  <a:srgbClr val="002060"/>
                </a:solidFill>
              </a:rPr>
              <a:t> - </a:t>
            </a:r>
            <a:r>
              <a:rPr lang="en-US" sz="2600" b="1" dirty="0">
                <a:solidFill>
                  <a:srgbClr val="002060"/>
                </a:solidFill>
              </a:rPr>
              <a:t>Intrusion Detection System (IDS</a:t>
            </a:r>
            <a:r>
              <a:rPr lang="en-US" sz="2600" b="1" dirty="0" smtClean="0">
                <a:solidFill>
                  <a:srgbClr val="002060"/>
                </a:solidFill>
              </a:rPr>
              <a:t>).</a:t>
            </a:r>
          </a:p>
          <a:p>
            <a:pPr marL="274320" indent="-274320" algn="just" fontAlgn="auto">
              <a:spcAft>
                <a:spcPts val="0"/>
              </a:spcAft>
              <a:defRPr/>
            </a:pPr>
            <a:r>
              <a:rPr lang="ru-RU" sz="2600" b="1" dirty="0" err="1" smtClean="0">
                <a:solidFill>
                  <a:srgbClr val="002060"/>
                </a:solidFill>
              </a:rPr>
              <a:t>Системи</a:t>
            </a:r>
            <a:r>
              <a:rPr lang="ru-RU" sz="2600" b="1" dirty="0" smtClean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виявлення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вторгнень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забезпечують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додатковий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</a:rPr>
              <a:t>рівень</a:t>
            </a:r>
            <a:r>
              <a:rPr lang="en-US" sz="2600" b="1" dirty="0" smtClean="0">
                <a:solidFill>
                  <a:srgbClr val="002060"/>
                </a:solidFill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hlinkClick r:id="rId2" tooltip="Захист інформації"/>
              </a:rPr>
              <a:t>захисту</a:t>
            </a:r>
            <a:r>
              <a:rPr lang="ru-RU" sz="2600" b="1" dirty="0">
                <a:solidFill>
                  <a:srgbClr val="002060"/>
                </a:solidFill>
              </a:rPr>
              <a:t> </a:t>
            </a:r>
            <a:r>
              <a:rPr lang="ru-RU" sz="2600" b="1" dirty="0" err="1" smtClean="0">
                <a:solidFill>
                  <a:srgbClr val="002060"/>
                </a:solidFill>
              </a:rPr>
              <a:t>комп'ютерних</a:t>
            </a:r>
            <a:r>
              <a:rPr lang="en-US" sz="2600" b="1" dirty="0" smtClean="0">
                <a:solidFill>
                  <a:srgbClr val="002060"/>
                </a:solidFill>
              </a:rPr>
              <a:t> </a:t>
            </a:r>
            <a:r>
              <a:rPr lang="ru-RU" sz="2600" b="1" dirty="0" smtClean="0">
                <a:solidFill>
                  <a:srgbClr val="002060"/>
                </a:solidFill>
              </a:rPr>
              <a:t>систем </a:t>
            </a:r>
            <a:r>
              <a:rPr lang="ru-RU" sz="2600" b="1" dirty="0">
                <a:solidFill>
                  <a:srgbClr val="002060"/>
                </a:solidFill>
              </a:rPr>
              <a:t>разом з системою </a:t>
            </a:r>
            <a:r>
              <a:rPr lang="ru-RU" sz="2600" b="1" dirty="0" err="1">
                <a:solidFill>
                  <a:srgbClr val="002060"/>
                </a:solidFill>
              </a:rPr>
              <a:t>запобігання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вторгненням</a:t>
            </a:r>
            <a:r>
              <a:rPr lang="ru-RU" sz="2600" b="1" dirty="0">
                <a:solidFill>
                  <a:srgbClr val="002060"/>
                </a:solidFill>
              </a:rPr>
              <a:t> (</a:t>
            </a:r>
            <a:r>
              <a:rPr lang="en-US" sz="2600" b="1" dirty="0">
                <a:solidFill>
                  <a:srgbClr val="002060"/>
                </a:solidFill>
              </a:rPr>
              <a:t>IPS — </a:t>
            </a:r>
            <a:r>
              <a:rPr lang="ru-RU" sz="2600" b="1" dirty="0">
                <a:solidFill>
                  <a:srgbClr val="002060"/>
                </a:solidFill>
                <a:hlinkClick r:id="rId3" tooltip="Англійська мова"/>
              </a:rPr>
              <a:t>англ.</a:t>
            </a:r>
            <a:r>
              <a:rPr lang="ru-RU" sz="2600" b="1" dirty="0">
                <a:solidFill>
                  <a:srgbClr val="002060"/>
                </a:solidFill>
              </a:rPr>
              <a:t> </a:t>
            </a:r>
            <a:r>
              <a:rPr lang="en-US" sz="2600" b="1" i="1" dirty="0">
                <a:solidFill>
                  <a:srgbClr val="002060"/>
                </a:solidFill>
              </a:rPr>
              <a:t>Intrusion Prevention System</a:t>
            </a:r>
            <a:r>
              <a:rPr lang="en-US" sz="2600" b="1" dirty="0">
                <a:solidFill>
                  <a:srgbClr val="002060"/>
                </a:solidFill>
              </a:rPr>
              <a:t>).</a:t>
            </a:r>
          </a:p>
          <a:p>
            <a:pPr marL="274320" indent="-274320" algn="just" fontAlgn="auto">
              <a:spcAft>
                <a:spcPts val="0"/>
              </a:spcAft>
              <a:defRPr/>
            </a:pPr>
            <a:r>
              <a:rPr lang="en-US" sz="2600" b="1" dirty="0">
                <a:solidFill>
                  <a:srgbClr val="002060"/>
                </a:solidFill>
              </a:rPr>
              <a:t>IDS </a:t>
            </a:r>
            <a:r>
              <a:rPr lang="ru-RU" sz="2600" b="1" dirty="0" err="1">
                <a:solidFill>
                  <a:srgbClr val="002060"/>
                </a:solidFill>
              </a:rPr>
              <a:t>можуть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сповістити</a:t>
            </a:r>
            <a:r>
              <a:rPr lang="ru-RU" sz="2600" b="1" dirty="0">
                <a:solidFill>
                  <a:srgbClr val="002060"/>
                </a:solidFill>
              </a:rPr>
              <a:t> про початок </a:t>
            </a:r>
            <a:r>
              <a:rPr lang="ru-RU" sz="2600" b="1" dirty="0">
                <a:solidFill>
                  <a:srgbClr val="002060"/>
                </a:solidFill>
                <a:hlinkClick r:id="rId4" tooltip="Хакерська атака"/>
              </a:rPr>
              <a:t>атаки</a:t>
            </a:r>
            <a:r>
              <a:rPr lang="ru-RU" sz="2600" b="1" dirty="0">
                <a:solidFill>
                  <a:srgbClr val="002060"/>
                </a:solidFill>
              </a:rPr>
              <a:t> на мережу, </a:t>
            </a:r>
            <a:r>
              <a:rPr lang="ru-RU" sz="2600" b="1" dirty="0" err="1">
                <a:solidFill>
                  <a:srgbClr val="002060"/>
                </a:solidFill>
              </a:rPr>
              <a:t>причому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деякі</a:t>
            </a:r>
            <a:r>
              <a:rPr lang="ru-RU" sz="2600" b="1" dirty="0">
                <a:solidFill>
                  <a:srgbClr val="002060"/>
                </a:solidFill>
              </a:rPr>
              <a:t> з них </a:t>
            </a:r>
            <a:r>
              <a:rPr lang="ru-RU" sz="2600" b="1" dirty="0" err="1">
                <a:solidFill>
                  <a:srgbClr val="002060"/>
                </a:solidFill>
              </a:rPr>
              <a:t>здатні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виявляти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>
                <a:solidFill>
                  <a:srgbClr val="002060"/>
                </a:solidFill>
              </a:rPr>
              <a:t>pa</a:t>
            </a:r>
            <a:r>
              <a:rPr lang="ru-RU" sz="2600" b="1" dirty="0" err="1">
                <a:solidFill>
                  <a:srgbClr val="002060"/>
                </a:solidFill>
              </a:rPr>
              <a:t>ніше</a:t>
            </a:r>
            <a:r>
              <a:rPr lang="ru-RU" sz="2600" b="1" dirty="0">
                <a:solidFill>
                  <a:srgbClr val="002060"/>
                </a:solidFill>
              </a:rPr>
              <a:t> не </a:t>
            </a:r>
            <a:r>
              <a:rPr lang="ru-RU" sz="2600" b="1" dirty="0" err="1">
                <a:solidFill>
                  <a:srgbClr val="002060"/>
                </a:solidFill>
              </a:rPr>
              <a:t>відомі</a:t>
            </a:r>
            <a:r>
              <a:rPr lang="ru-RU" sz="2600" b="1" dirty="0">
                <a:solidFill>
                  <a:srgbClr val="002060"/>
                </a:solidFill>
              </a:rPr>
              <a:t> атаки</a:t>
            </a:r>
            <a:r>
              <a:rPr lang="ru-RU" sz="2600" b="1" dirty="0" smtClean="0">
                <a:solidFill>
                  <a:srgbClr val="002060"/>
                </a:solidFill>
              </a:rPr>
              <a:t>.</a:t>
            </a:r>
            <a:endParaRPr lang="en-US" sz="2600" b="1" dirty="0" smtClean="0">
              <a:solidFill>
                <a:srgbClr val="002060"/>
              </a:solidFill>
            </a:endParaRPr>
          </a:p>
          <a:p>
            <a:pPr marL="274320" indent="-274320" algn="just" fontAlgn="auto"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rgbClr val="002060"/>
                </a:solidFill>
              </a:rPr>
              <a:t>IPS </a:t>
            </a:r>
            <a:r>
              <a:rPr lang="ru-RU" sz="2600" b="1" dirty="0">
                <a:solidFill>
                  <a:srgbClr val="002060"/>
                </a:solidFill>
              </a:rPr>
              <a:t>не </a:t>
            </a:r>
            <a:r>
              <a:rPr lang="ru-RU" sz="2600" b="1" dirty="0" err="1">
                <a:solidFill>
                  <a:srgbClr val="002060"/>
                </a:solidFill>
              </a:rPr>
              <a:t>обмежуються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лише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оповіщенням</a:t>
            </a:r>
            <a:r>
              <a:rPr lang="ru-RU" sz="2600" b="1" dirty="0">
                <a:solidFill>
                  <a:srgbClr val="002060"/>
                </a:solidFill>
              </a:rPr>
              <a:t>, але й </a:t>
            </a:r>
            <a:r>
              <a:rPr lang="ru-RU" sz="2600" b="1" dirty="0" err="1">
                <a:solidFill>
                  <a:srgbClr val="002060"/>
                </a:solidFill>
              </a:rPr>
              <a:t>здійснюють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>
                <a:solidFill>
                  <a:srgbClr val="002060"/>
                </a:solidFill>
              </a:rPr>
              <a:t>pi</a:t>
            </a:r>
            <a:r>
              <a:rPr lang="ru-RU" sz="2600" b="1" dirty="0" err="1">
                <a:solidFill>
                  <a:srgbClr val="002060"/>
                </a:solidFill>
              </a:rPr>
              <a:t>зні</a:t>
            </a:r>
            <a:r>
              <a:rPr lang="ru-RU" sz="2600" b="1" dirty="0">
                <a:solidFill>
                  <a:srgbClr val="002060"/>
                </a:solidFill>
              </a:rPr>
              <a:t> заходи, </a:t>
            </a:r>
            <a:r>
              <a:rPr lang="ru-RU" sz="2600" b="1" dirty="0" err="1">
                <a:solidFill>
                  <a:srgbClr val="002060"/>
                </a:solidFill>
              </a:rPr>
              <a:t>спрямовані</a:t>
            </a:r>
            <a:r>
              <a:rPr lang="ru-RU" sz="2600" b="1" dirty="0">
                <a:solidFill>
                  <a:srgbClr val="002060"/>
                </a:solidFill>
              </a:rPr>
              <a:t> на </a:t>
            </a:r>
            <a:r>
              <a:rPr lang="ru-RU" sz="2600" b="1" dirty="0" err="1">
                <a:solidFill>
                  <a:srgbClr val="002060"/>
                </a:solidFill>
              </a:rPr>
              <a:t>блокування</a:t>
            </a:r>
            <a:r>
              <a:rPr lang="ru-RU" sz="2600" b="1" dirty="0">
                <a:solidFill>
                  <a:srgbClr val="002060"/>
                </a:solidFill>
              </a:rPr>
              <a:t> атаки (</a:t>
            </a:r>
            <a:r>
              <a:rPr lang="ru-RU" sz="2600" b="1" dirty="0" err="1">
                <a:solidFill>
                  <a:srgbClr val="002060"/>
                </a:solidFill>
              </a:rPr>
              <a:t>наприклад</a:t>
            </a:r>
            <a:r>
              <a:rPr lang="ru-RU" sz="2600" b="1" dirty="0">
                <a:solidFill>
                  <a:srgbClr val="002060"/>
                </a:solidFill>
              </a:rPr>
              <a:t>. </a:t>
            </a:r>
            <a:r>
              <a:rPr lang="ru-RU" sz="2600" b="1" dirty="0" err="1">
                <a:solidFill>
                  <a:srgbClr val="002060"/>
                </a:solidFill>
              </a:rPr>
              <a:t>розрив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з'єднання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або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виконання</a:t>
            </a:r>
            <a:r>
              <a:rPr lang="ru-RU" sz="2600" b="1" dirty="0">
                <a:solidFill>
                  <a:srgbClr val="002060"/>
                </a:solidFill>
              </a:rPr>
              <a:t> </a:t>
            </a:r>
            <a:r>
              <a:rPr lang="ru-RU" sz="2600" b="1" dirty="0">
                <a:solidFill>
                  <a:srgbClr val="002060"/>
                </a:solidFill>
                <a:hlinkClick r:id="rId5" tooltip="Скриптова мова"/>
              </a:rPr>
              <a:t>скрипта</a:t>
            </a:r>
            <a:r>
              <a:rPr lang="ru-RU" sz="2600" b="1" dirty="0">
                <a:solidFill>
                  <a:srgbClr val="002060"/>
                </a:solidFill>
              </a:rPr>
              <a:t>, </a:t>
            </a:r>
            <a:r>
              <a:rPr lang="ru-RU" sz="2600" b="1" dirty="0" err="1">
                <a:solidFill>
                  <a:srgbClr val="002060"/>
                </a:solidFill>
              </a:rPr>
              <a:t>заданого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адміністратором</a:t>
            </a:r>
            <a:r>
              <a:rPr lang="ru-RU" sz="2600" b="1" dirty="0" smtClean="0">
                <a:solidFill>
                  <a:srgbClr val="002060"/>
                </a:solidFill>
              </a:rPr>
              <a:t>).</a:t>
            </a:r>
            <a:endParaRPr lang="en-US" sz="2600" b="1" dirty="0" smtClean="0">
              <a:solidFill>
                <a:srgbClr val="002060"/>
              </a:solidFill>
            </a:endParaRPr>
          </a:p>
          <a:p>
            <a:pPr marL="274320" indent="-274320" algn="just" fontAlgn="auto"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rgbClr val="002060"/>
                </a:solidFill>
              </a:rPr>
              <a:t>На </a:t>
            </a:r>
            <a:r>
              <a:rPr lang="ru-RU" sz="2600" b="1" dirty="0" err="1">
                <a:solidFill>
                  <a:srgbClr val="002060"/>
                </a:solidFill>
              </a:rPr>
              <a:t>практиці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досить</a:t>
            </a:r>
            <a:r>
              <a:rPr lang="ru-RU" sz="2600" b="1" dirty="0">
                <a:solidFill>
                  <a:srgbClr val="002060"/>
                </a:solidFill>
              </a:rPr>
              <a:t> часто </a:t>
            </a:r>
            <a:r>
              <a:rPr lang="ru-RU" sz="2600" b="1" dirty="0" err="1">
                <a:solidFill>
                  <a:srgbClr val="002060"/>
                </a:solidFill>
              </a:rPr>
              <a:t>програмно-апаратні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рішення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поєдують</a:t>
            </a:r>
            <a:r>
              <a:rPr lang="ru-RU" sz="2600" b="1" dirty="0">
                <a:solidFill>
                  <a:srgbClr val="002060"/>
                </a:solidFill>
              </a:rPr>
              <a:t> у </a:t>
            </a:r>
            <a:r>
              <a:rPr lang="en-US" sz="2600" b="1" dirty="0">
                <a:solidFill>
                  <a:srgbClr val="002060"/>
                </a:solidFill>
              </a:rPr>
              <a:t>co6</a:t>
            </a:r>
            <a:r>
              <a:rPr lang="ru-RU" sz="2600" b="1" dirty="0">
                <a:solidFill>
                  <a:srgbClr val="002060"/>
                </a:solidFill>
              </a:rPr>
              <a:t>і </a:t>
            </a:r>
            <a:r>
              <a:rPr lang="ru-RU" sz="2600" b="1" dirty="0" err="1">
                <a:solidFill>
                  <a:srgbClr val="002060"/>
                </a:solidFill>
              </a:rPr>
              <a:t>функціональністъ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двох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типів</a:t>
            </a:r>
            <a:r>
              <a:rPr lang="ru-RU" sz="2600" b="1" dirty="0">
                <a:solidFill>
                  <a:srgbClr val="002060"/>
                </a:solidFill>
              </a:rPr>
              <a:t> систем. </a:t>
            </a:r>
            <a:r>
              <a:rPr lang="ru-RU" sz="2600" b="1" dirty="0" err="1">
                <a:solidFill>
                  <a:srgbClr val="002060"/>
                </a:solidFill>
              </a:rPr>
              <a:t>Їх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об'єднання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тоді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називають</a:t>
            </a:r>
            <a:r>
              <a:rPr lang="ru-RU" sz="2600" b="1" dirty="0">
                <a:solidFill>
                  <a:srgbClr val="002060"/>
                </a:solidFill>
              </a:rPr>
              <a:t> </a:t>
            </a:r>
            <a:r>
              <a:rPr lang="en-US" sz="2600" b="1" dirty="0">
                <a:solidFill>
                  <a:srgbClr val="002060"/>
                </a:solidFill>
              </a:rPr>
              <a:t>IDPS (IDS </a:t>
            </a:r>
            <a:r>
              <a:rPr lang="en-US" sz="2600" b="1" dirty="0" err="1">
                <a:solidFill>
                  <a:srgbClr val="002060"/>
                </a:solidFill>
              </a:rPr>
              <a:t>i</a:t>
            </a:r>
            <a:r>
              <a:rPr lang="en-US" sz="2600" b="1" dirty="0">
                <a:solidFill>
                  <a:srgbClr val="002060"/>
                </a:solidFill>
              </a:rPr>
              <a:t> IPS)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4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ВИСНОВОК</a:t>
            </a:r>
            <a:endParaRPr lang="ru-RU" sz="4400" b="1" i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698" name="Объект 1"/>
          <p:cNvSpPr>
            <a:spLocks noGrp="1"/>
          </p:cNvSpPr>
          <p:nvPr>
            <p:ph idx="1"/>
          </p:nvPr>
        </p:nvSpPr>
        <p:spPr>
          <a:xfrm>
            <a:off x="285721" y="1989138"/>
            <a:ext cx="8572560" cy="458313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Font typeface="Symbol" pitchFamily="18" charset="2"/>
              <a:buNone/>
            </a:pP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Системи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виявлення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вторгнень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використовуються для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виявлення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спроб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несанкціонованого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доступу як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ззовні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, так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всередині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мережі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захисту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від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атак типу "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відмова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в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обслуговуванні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" (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Cisco Secure IDS, Intruder Alert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та </a:t>
            </a:r>
            <a:r>
              <a:rPr lang="en-US" b="1" dirty="0" err="1" smtClean="0">
                <a:solidFill>
                  <a:schemeClr val="accent3">
                    <a:lumMod val="75000"/>
                  </a:schemeClr>
                </a:solidFill>
              </a:rPr>
              <a:t>NetProwler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від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компанії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Symantec).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Використовуючи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спеціальні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механізми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системи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виявлення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вторгнень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здатні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запобігати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шкідливим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впливам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що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дає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змогу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значно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зменшити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час простою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внаслідок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атаки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витрати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на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підтримку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працездатності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мережі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57158" y="642918"/>
            <a:ext cx="8424862" cy="6000792"/>
          </a:xfrm>
        </p:spPr>
        <p:txBody>
          <a:bodyPr rtlCol="0">
            <a:normAutofit fontScale="62500" lnSpcReduction="20000"/>
          </a:bodyPr>
          <a:lstStyle/>
          <a:p>
            <a:pPr marL="0" indent="0" fontAlgn="auto">
              <a:lnSpc>
                <a:spcPct val="120000"/>
              </a:lnSpc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вторгнень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400" b="1" u="sng" dirty="0">
                <a:latin typeface="Times New Roman" pitchFamily="18" charset="0"/>
                <a:cs typeface="Times New Roman" pitchFamily="18" charset="0"/>
              </a:rPr>
              <a:t>Intrusion Detection Systems – IDS)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задовольняти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певним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вимогам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, таким як</a:t>
            </a:r>
            <a:r>
              <a:rPr lang="ru-RU" sz="34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lnSpc>
                <a:spcPct val="120000"/>
              </a:lnSpc>
              <a:spcAft>
                <a:spcPts val="0"/>
              </a:spcAft>
              <a:buFont typeface="Symbol" pitchFamily="18" charset="2"/>
              <a:buNone/>
              <a:defRPr/>
            </a:pPr>
            <a:endParaRPr lang="en-US" sz="3400" b="1" u="sng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3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Неперервна</a:t>
            </a:r>
            <a:r>
              <a:rPr lang="ru-RU" sz="3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пильність</a:t>
            </a:r>
            <a:endParaRPr lang="en-US" sz="3400" b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34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3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Невидимість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інколи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риси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відмовляються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відлякати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потенціальних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зловмисників</a:t>
            </a:r>
            <a:endParaRPr lang="en-US" sz="3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3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3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- повинна бути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контролювати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переглядати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ведеться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спостереження</a:t>
            </a:r>
            <a:endParaRPr lang="en-US" sz="3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3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3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Уведення</a:t>
            </a:r>
            <a:r>
              <a:rPr lang="ru-RU" sz="3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оману</a:t>
            </a:r>
            <a:r>
              <a:rPr lang="ru-RU" sz="3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зловмисника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зловмисник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вірити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справжній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підробний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даний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момент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імовірно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жоден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розробників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ПЗ не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займається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відкрито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галузях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широко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відкриті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етикетки</a:t>
            </a: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ru-RU" b="1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950" y="571480"/>
            <a:ext cx="8893206" cy="3451225"/>
          </a:xfrm>
        </p:spPr>
        <p:txBody>
          <a:bodyPr rtlCol="0">
            <a:normAutofit fontScale="700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uk-UA" b="1" dirty="0"/>
              <a:t>Т</a:t>
            </a:r>
            <a:r>
              <a:rPr lang="ru-RU" b="1" dirty="0" err="1" smtClean="0"/>
              <a:t>ипова</a:t>
            </a:r>
            <a:r>
              <a:rPr lang="ru-RU" b="1" dirty="0" smtClean="0"/>
              <a:t> </a:t>
            </a:r>
            <a:r>
              <a:rPr lang="ru-RU" b="1" dirty="0"/>
              <a:t>структура </a:t>
            </a:r>
            <a:r>
              <a:rPr lang="ru-RU" b="1" dirty="0" err="1"/>
              <a:t>системи</a:t>
            </a:r>
            <a:r>
              <a:rPr lang="ru-RU" b="1" dirty="0"/>
              <a:t> </a:t>
            </a:r>
            <a:r>
              <a:rPr lang="ru-RU" b="1" dirty="0" err="1"/>
              <a:t>виявлення</a:t>
            </a:r>
            <a:r>
              <a:rPr lang="ru-RU" b="1" dirty="0"/>
              <a:t> </a:t>
            </a:r>
            <a:r>
              <a:rPr lang="ru-RU" b="1" dirty="0" err="1"/>
              <a:t>вторгнень</a:t>
            </a:r>
            <a:r>
              <a:rPr lang="ru-RU" b="1" dirty="0"/>
              <a:t> показана на Рис. 1. В </a:t>
            </a:r>
            <a:r>
              <a:rPr lang="ru-RU" b="1" dirty="0" err="1"/>
              <a:t>результаті</a:t>
            </a:r>
            <a:r>
              <a:rPr lang="ru-RU" b="1" dirty="0"/>
              <a:t> </a:t>
            </a:r>
            <a:r>
              <a:rPr lang="ru-RU" b="1" dirty="0" err="1"/>
              <a:t>процесу</a:t>
            </a:r>
            <a:r>
              <a:rPr lang="ru-RU" b="1" dirty="0"/>
              <a:t> </a:t>
            </a:r>
            <a:r>
              <a:rPr lang="ru-RU" b="1" dirty="0" err="1"/>
              <a:t>моніторингу</a:t>
            </a:r>
            <a:r>
              <a:rPr lang="ru-RU" b="1" dirty="0"/>
              <a:t> </a:t>
            </a:r>
            <a:r>
              <a:rPr lang="ru-RU" b="1" dirty="0" err="1"/>
              <a:t>аналізується</a:t>
            </a:r>
            <a:r>
              <a:rPr lang="ru-RU" b="1" dirty="0"/>
              <a:t> і </a:t>
            </a:r>
            <a:r>
              <a:rPr lang="ru-RU" b="1" dirty="0" err="1"/>
              <a:t>обробляється</a:t>
            </a:r>
            <a:r>
              <a:rPr lang="ru-RU" b="1" dirty="0"/>
              <a:t> </a:t>
            </a:r>
            <a:r>
              <a:rPr lang="ru-RU" b="1" dirty="0" err="1"/>
              <a:t>інформація</a:t>
            </a:r>
            <a:r>
              <a:rPr lang="ru-RU" b="1" dirty="0"/>
              <a:t> </a:t>
            </a:r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/>
              <a:t> </a:t>
            </a:r>
            <a:r>
              <a:rPr lang="ru-RU" b="1" dirty="0" err="1"/>
              <a:t>захищеної</a:t>
            </a:r>
            <a:r>
              <a:rPr lang="ru-RU" b="1" dirty="0"/>
              <a:t> </a:t>
            </a:r>
            <a:r>
              <a:rPr lang="ru-RU" b="1" dirty="0" err="1"/>
              <a:t>системи</a:t>
            </a:r>
            <a:r>
              <a:rPr lang="ru-RU" b="1" dirty="0"/>
              <a:t>. Правила </a:t>
            </a:r>
            <a:r>
              <a:rPr lang="ru-RU" b="1" dirty="0" err="1"/>
              <a:t>моніторингу</a:t>
            </a:r>
            <a:r>
              <a:rPr lang="ru-RU" b="1" dirty="0"/>
              <a:t> </a:t>
            </a:r>
            <a:r>
              <a:rPr lang="ru-RU" b="1" dirty="0" err="1"/>
              <a:t>розробляють</a:t>
            </a:r>
            <a:r>
              <a:rPr lang="ru-RU" b="1" dirty="0"/>
              <a:t> </a:t>
            </a:r>
            <a:r>
              <a:rPr lang="ru-RU" b="1" dirty="0" err="1"/>
              <a:t>після</a:t>
            </a:r>
            <a:r>
              <a:rPr lang="ru-RU" b="1" dirty="0"/>
              <a:t> </a:t>
            </a:r>
            <a:r>
              <a:rPr lang="ru-RU" b="1" dirty="0" err="1"/>
              <a:t>розгляду</a:t>
            </a:r>
            <a:r>
              <a:rPr lang="ru-RU" b="1" dirty="0"/>
              <a:t> таких </a:t>
            </a:r>
            <a:r>
              <a:rPr lang="ru-RU" b="1" dirty="0" err="1"/>
              <a:t>питань</a:t>
            </a:r>
            <a:r>
              <a:rPr lang="ru-RU" b="1" dirty="0"/>
              <a:t>, як: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b="1" dirty="0" err="1">
                <a:solidFill>
                  <a:srgbClr val="7030A0"/>
                </a:solidFill>
              </a:rPr>
              <a:t>Раннє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виявлення</a:t>
            </a:r>
            <a:r>
              <a:rPr lang="ru-RU" b="1" dirty="0">
                <a:solidFill>
                  <a:srgbClr val="7030A0"/>
                </a:solidFill>
              </a:rPr>
              <a:t>,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b="1" dirty="0" err="1">
                <a:solidFill>
                  <a:srgbClr val="7030A0"/>
                </a:solidFill>
              </a:rPr>
              <a:t>Конфіденційність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отриманої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інформації</a:t>
            </a:r>
            <a:r>
              <a:rPr lang="ru-RU" b="1" dirty="0">
                <a:solidFill>
                  <a:srgbClr val="7030A0"/>
                </a:solidFill>
              </a:rPr>
              <a:t>,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b="1" dirty="0" err="1">
                <a:solidFill>
                  <a:srgbClr val="7030A0"/>
                </a:solidFill>
              </a:rPr>
              <a:t>Обробка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можливостей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системи</a:t>
            </a:r>
            <a:r>
              <a:rPr lang="ru-RU" b="1" dirty="0">
                <a:solidFill>
                  <a:srgbClr val="7030A0"/>
                </a:solidFill>
              </a:rPr>
              <a:t>.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 err="1"/>
              <a:t>Інформація</a:t>
            </a:r>
            <a:r>
              <a:rPr lang="ru-RU" b="1" dirty="0"/>
              <a:t> про систему, за </a:t>
            </a:r>
            <a:r>
              <a:rPr lang="ru-RU" b="1" dirty="0" err="1"/>
              <a:t>якою</a:t>
            </a:r>
            <a:r>
              <a:rPr lang="ru-RU" b="1" dirty="0"/>
              <a:t> </a:t>
            </a:r>
            <a:r>
              <a:rPr lang="ru-RU" b="1" dirty="0" err="1"/>
              <a:t>ведеться</a:t>
            </a:r>
            <a:r>
              <a:rPr lang="ru-RU" b="1" dirty="0"/>
              <a:t> </a:t>
            </a:r>
            <a:r>
              <a:rPr lang="ru-RU" b="1" dirty="0" err="1"/>
              <a:t>спостереження</a:t>
            </a:r>
            <a:r>
              <a:rPr lang="ru-RU" b="1" dirty="0"/>
              <a:t>, </a:t>
            </a:r>
            <a:r>
              <a:rPr lang="ru-RU" b="1" dirty="0" err="1"/>
              <a:t>надходить</a:t>
            </a:r>
            <a:r>
              <a:rPr lang="ru-RU" b="1" dirty="0"/>
              <a:t> у </a:t>
            </a:r>
            <a:r>
              <a:rPr lang="ru-RU" b="1" dirty="0" err="1"/>
              <a:t>вигляді</a:t>
            </a:r>
            <a:r>
              <a:rPr lang="ru-RU" b="1" dirty="0"/>
              <a:t> </a:t>
            </a:r>
            <a:r>
              <a:rPr lang="ru-RU" b="1" dirty="0" err="1"/>
              <a:t>звітів</a:t>
            </a:r>
            <a:r>
              <a:rPr lang="ru-RU" b="1" dirty="0"/>
              <a:t>. </a:t>
            </a:r>
            <a:r>
              <a:rPr lang="ru-RU" b="1" dirty="0" err="1"/>
              <a:t>Безпека</a:t>
            </a:r>
            <a:r>
              <a:rPr lang="ru-RU" b="1" dirty="0"/>
              <a:t> </a:t>
            </a:r>
            <a:r>
              <a:rPr lang="ru-RU" b="1" dirty="0" err="1"/>
              <a:t>системи</a:t>
            </a:r>
            <a:r>
              <a:rPr lang="ru-RU" b="1" dirty="0"/>
              <a:t> та </a:t>
            </a:r>
            <a:r>
              <a:rPr lang="ru-RU" b="1" dirty="0" err="1"/>
              <a:t>захист</a:t>
            </a:r>
            <a:r>
              <a:rPr lang="ru-RU" b="1" dirty="0"/>
              <a:t> </a:t>
            </a:r>
            <a:r>
              <a:rPr lang="ru-RU" b="1" dirty="0" err="1"/>
              <a:t>інфраструктури</a:t>
            </a:r>
            <a:r>
              <a:rPr lang="ru-RU" b="1" dirty="0"/>
              <a:t> </a:t>
            </a:r>
            <a:r>
              <a:rPr lang="ru-RU" b="1" dirty="0" err="1"/>
              <a:t>можуть</a:t>
            </a:r>
            <a:r>
              <a:rPr lang="ru-RU" b="1" dirty="0"/>
              <a:t> бути </a:t>
            </a:r>
            <a:r>
              <a:rPr lang="ru-RU" b="1" dirty="0" err="1"/>
              <a:t>вбудовані</a:t>
            </a:r>
            <a:r>
              <a:rPr lang="ru-RU" b="1" dirty="0"/>
              <a:t> в систему </a:t>
            </a:r>
            <a:r>
              <a:rPr lang="ru-RU" b="1" dirty="0" err="1"/>
              <a:t>моніторингу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ж бути </a:t>
            </a:r>
            <a:r>
              <a:rPr lang="ru-RU" b="1" dirty="0" err="1"/>
              <a:t>окремим</a:t>
            </a:r>
            <a:r>
              <a:rPr lang="ru-RU" b="1" dirty="0"/>
              <a:t> </a:t>
            </a:r>
            <a:r>
              <a:rPr lang="ru-RU" b="1" dirty="0" err="1"/>
              <a:t>елементом</a:t>
            </a:r>
            <a:r>
              <a:rPr lang="ru-RU" b="1" dirty="0"/>
              <a:t>.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dirty="0"/>
          </a:p>
        </p:txBody>
      </p:sp>
      <p:pic>
        <p:nvPicPr>
          <p:cNvPr id="11267" name="Рисунок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3929065"/>
            <a:ext cx="7775575" cy="2747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0825" y="3068638"/>
            <a:ext cx="8713788" cy="3789362"/>
          </a:xfrm>
        </p:spPr>
        <p:txBody>
          <a:bodyPr rtlCol="0">
            <a:normAutofit fontScale="850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Комп’ютери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аналізують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потік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даних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мережі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повинні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бути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обладнані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продуктивними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процесорами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аналізу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даних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здійснення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своїх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обов’язків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Продуктивність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цілої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системи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залежить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виконання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цих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критеріїв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Багато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атак на </a:t>
            </a:r>
            <a:r>
              <a:rPr lang="en-US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IDS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використовують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той факт,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аналізуюча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машина не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спостерігати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усім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потоком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даних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пропускає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частину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кадрів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можуть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містити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атаку.</a:t>
            </a:r>
          </a:p>
          <a:p>
            <a:pPr marL="0" indent="0" algn="just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Деякі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IDS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недостатньо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продуктивні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деколи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навіть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інформують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деякі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кадри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пропускаються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системи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непридатні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сильно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навантажених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мереж.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можна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порівняти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сигналізацією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деколи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вимикається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не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повідомляє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kern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власника</a:t>
            </a:r>
            <a:r>
              <a:rPr lang="ru-RU" u="sng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endParaRPr lang="ru-RU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291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444500"/>
            <a:ext cx="2519363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055688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362950" cy="12525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Існують</a:t>
            </a:r>
            <a:r>
              <a:rPr lang="ru-RU" sz="36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різні</a:t>
            </a:r>
            <a:r>
              <a:rPr lang="ru-RU" sz="36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категорії</a:t>
            </a:r>
            <a:r>
              <a:rPr lang="ru-RU" sz="36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IDS, </a:t>
            </a:r>
            <a:r>
              <a:rPr lang="ru-RU" sz="3600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кожна</a:t>
            </a:r>
            <a:r>
              <a:rPr lang="ru-RU" sz="36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</a:t>
            </a:r>
            <a:r>
              <a:rPr lang="ru-RU" sz="3600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яких</a:t>
            </a:r>
            <a:r>
              <a:rPr lang="ru-RU" sz="36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призначається</a:t>
            </a:r>
            <a:r>
              <a:rPr lang="ru-RU" sz="36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</a:t>
            </a:r>
            <a:r>
              <a:rPr lang="ru-RU" sz="3600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певних</a:t>
            </a:r>
            <a:r>
              <a:rPr lang="ru-RU" sz="36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i="1" u="sng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цілей</a:t>
            </a:r>
            <a:r>
              <a:rPr lang="ru-RU" sz="3600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571612"/>
            <a:ext cx="9001156" cy="5286388"/>
          </a:xfrm>
        </p:spPr>
        <p:txBody>
          <a:bodyPr rtlCol="0">
            <a:no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атак на мережному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Network IDS, NIDS)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контролює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пакети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в мережному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намагається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знайти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спроби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зловмисника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проникнути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в систему(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реалізувати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атаку типу "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відмова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обслуговуванні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".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атак мережного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джерело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необроблені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raw)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мережні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пакети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Як правило,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IDS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мережного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мережний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адаптер,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функціонує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режимі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прослуховування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" (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promiscuous),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аналізують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трафік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в реальному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масштабі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часу 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міру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проходження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через сегмент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Модуль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розпізнавання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атак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використовує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чотири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широко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відомі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розпізнавання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сигнатури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атаки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4282" y="908050"/>
            <a:ext cx="8286807" cy="5021280"/>
          </a:xfrm>
        </p:spPr>
        <p:txBody>
          <a:bodyPr rtlCol="0">
            <a:normAutofit fontScale="85000" lnSpcReduction="20000"/>
          </a:bodyPr>
          <a:lstStyle/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>
                <a:solidFill>
                  <a:srgbClr val="002060"/>
                </a:solidFill>
              </a:rPr>
              <a:t>Модуль </a:t>
            </a:r>
            <a:r>
              <a:rPr lang="ru-RU" b="1" dirty="0" err="1">
                <a:solidFill>
                  <a:srgbClr val="002060"/>
                </a:solidFill>
              </a:rPr>
              <a:t>розпізнавання</a:t>
            </a:r>
            <a:r>
              <a:rPr lang="ru-RU" b="1" dirty="0">
                <a:solidFill>
                  <a:srgbClr val="002060"/>
                </a:solidFill>
              </a:rPr>
              <a:t> атак </a:t>
            </a:r>
            <a:r>
              <a:rPr lang="ru-RU" b="1" dirty="0" err="1">
                <a:solidFill>
                  <a:srgbClr val="002060"/>
                </a:solidFill>
              </a:rPr>
              <a:t>використовує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чотири</a:t>
            </a:r>
            <a:r>
              <a:rPr lang="ru-RU" b="1" dirty="0">
                <a:solidFill>
                  <a:srgbClr val="002060"/>
                </a:solidFill>
              </a:rPr>
              <a:t> широко </a:t>
            </a:r>
            <a:r>
              <a:rPr lang="ru-RU" b="1" dirty="0" err="1">
                <a:solidFill>
                  <a:srgbClr val="002060"/>
                </a:solidFill>
              </a:rPr>
              <a:t>відомі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методи</a:t>
            </a:r>
            <a:r>
              <a:rPr lang="ru-RU" b="1" dirty="0">
                <a:solidFill>
                  <a:srgbClr val="002060"/>
                </a:solidFill>
              </a:rPr>
              <a:t> для </a:t>
            </a:r>
            <a:r>
              <a:rPr lang="ru-RU" b="1" dirty="0" err="1">
                <a:solidFill>
                  <a:srgbClr val="002060"/>
                </a:solidFill>
              </a:rPr>
              <a:t>розпізнавання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сигнатури</a:t>
            </a:r>
            <a:r>
              <a:rPr lang="ru-RU" b="1" dirty="0">
                <a:solidFill>
                  <a:srgbClr val="002060"/>
                </a:solidFill>
              </a:rPr>
              <a:t> атаки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>
                <a:solidFill>
                  <a:srgbClr val="002060"/>
                </a:solidFill>
              </a:rPr>
              <a:t/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- </a:t>
            </a:r>
            <a:r>
              <a:rPr lang="ru-RU" b="1" dirty="0" err="1">
                <a:solidFill>
                  <a:srgbClr val="002060"/>
                </a:solidFill>
              </a:rPr>
              <a:t>Відповідність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трафіку</a:t>
            </a:r>
            <a:r>
              <a:rPr lang="ru-RU" b="1" dirty="0">
                <a:solidFill>
                  <a:srgbClr val="002060"/>
                </a:solidFill>
              </a:rPr>
              <a:t> шаблону (</a:t>
            </a:r>
            <a:r>
              <a:rPr lang="ru-RU" b="1" dirty="0" err="1">
                <a:solidFill>
                  <a:srgbClr val="002060"/>
                </a:solidFill>
              </a:rPr>
              <a:t>сигнатурі</a:t>
            </a:r>
            <a:r>
              <a:rPr lang="ru-RU" b="1" dirty="0">
                <a:solidFill>
                  <a:srgbClr val="002060"/>
                </a:solidFill>
              </a:rPr>
              <a:t>), </a:t>
            </a:r>
            <a:r>
              <a:rPr lang="ru-RU" b="1" dirty="0" err="1">
                <a:solidFill>
                  <a:srgbClr val="002060"/>
                </a:solidFill>
              </a:rPr>
              <a:t>виразу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або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байткоду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err="1">
                <a:solidFill>
                  <a:srgbClr val="002060"/>
                </a:solidFill>
              </a:rPr>
              <a:t>характеризуючих</a:t>
            </a:r>
            <a:r>
              <a:rPr lang="ru-RU" b="1" dirty="0">
                <a:solidFill>
                  <a:srgbClr val="002060"/>
                </a:solidFill>
              </a:rPr>
              <a:t> про атаку </a:t>
            </a:r>
            <a:r>
              <a:rPr lang="ru-RU" b="1" dirty="0" err="1">
                <a:solidFill>
                  <a:srgbClr val="002060"/>
                </a:solidFill>
              </a:rPr>
              <a:t>або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підозрілу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дію</a:t>
            </a:r>
            <a:r>
              <a:rPr lang="ru-RU" b="1" dirty="0" smtClean="0">
                <a:solidFill>
                  <a:srgbClr val="002060"/>
                </a:solidFill>
              </a:rPr>
              <a:t>;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>
                <a:solidFill>
                  <a:srgbClr val="002060"/>
                </a:solidFill>
              </a:rPr>
              <a:t/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- Контроль </a:t>
            </a:r>
            <a:r>
              <a:rPr lang="ru-RU" b="1" dirty="0" err="1">
                <a:solidFill>
                  <a:srgbClr val="002060"/>
                </a:solidFill>
              </a:rPr>
              <a:t>частоти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подій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або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перевищення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порогової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величини</a:t>
            </a:r>
            <a:r>
              <a:rPr lang="ru-RU" b="1" dirty="0" smtClean="0">
                <a:solidFill>
                  <a:srgbClr val="002060"/>
                </a:solidFill>
              </a:rPr>
              <a:t>;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>
                <a:solidFill>
                  <a:srgbClr val="002060"/>
                </a:solidFill>
              </a:rPr>
              <a:t/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- </a:t>
            </a:r>
            <a:r>
              <a:rPr lang="ru-RU" b="1" dirty="0" err="1">
                <a:solidFill>
                  <a:srgbClr val="002060"/>
                </a:solidFill>
              </a:rPr>
              <a:t>Кореляція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декількох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подій</a:t>
            </a:r>
            <a:r>
              <a:rPr lang="ru-RU" b="1" dirty="0">
                <a:solidFill>
                  <a:srgbClr val="002060"/>
                </a:solidFill>
              </a:rPr>
              <a:t> з </a:t>
            </a:r>
            <a:r>
              <a:rPr lang="ru-RU" b="1" dirty="0" err="1">
                <a:solidFill>
                  <a:srgbClr val="002060"/>
                </a:solidFill>
              </a:rPr>
              <a:t>низьким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пріоритетом</a:t>
            </a:r>
            <a:r>
              <a:rPr lang="ru-RU" b="1" dirty="0" smtClean="0">
                <a:solidFill>
                  <a:srgbClr val="002060"/>
                </a:solidFill>
              </a:rPr>
              <a:t>;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0" indent="0" fontAlgn="auto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b="1" dirty="0">
                <a:solidFill>
                  <a:srgbClr val="002060"/>
                </a:solidFill>
              </a:rPr>
              <a:t/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- </a:t>
            </a:r>
            <a:r>
              <a:rPr lang="ru-RU" b="1" dirty="0" err="1">
                <a:solidFill>
                  <a:srgbClr val="002060"/>
                </a:solidFill>
              </a:rPr>
              <a:t>Виявлення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статистичних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аномалій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2844" y="571480"/>
            <a:ext cx="8858312" cy="6286520"/>
          </a:xfrm>
        </p:spPr>
        <p:txBody>
          <a:bodyPr rtlCol="0">
            <a:normAutofit fontScale="55000" lnSpcReduction="20000"/>
          </a:bodyPr>
          <a:lstStyle/>
          <a:p>
            <a:pPr marL="274320" indent="-274320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b="1" dirty="0" smtClean="0"/>
              <a:t> </a:t>
            </a:r>
            <a:r>
              <a:rPr lang="en-US" sz="3600" b="1" dirty="0"/>
              <a:t>IDS </a:t>
            </a:r>
            <a:r>
              <a:rPr lang="ru-RU" sz="3600" b="1" dirty="0"/>
              <a:t>системного </a:t>
            </a:r>
            <a:r>
              <a:rPr lang="ru-RU" sz="3600" b="1" dirty="0" err="1"/>
              <a:t>рівня</a:t>
            </a:r>
            <a:r>
              <a:rPr lang="ru-RU" sz="3600" b="1" dirty="0"/>
              <a:t> </a:t>
            </a:r>
            <a:r>
              <a:rPr lang="ru-RU" sz="3600" b="1" dirty="0" err="1"/>
              <a:t>використовують</a:t>
            </a:r>
            <a:r>
              <a:rPr lang="ru-RU" sz="3600" b="1" dirty="0"/>
              <a:t> </a:t>
            </a:r>
            <a:r>
              <a:rPr lang="ru-RU" sz="3600" b="1" dirty="0" err="1"/>
              <a:t>журнали</a:t>
            </a:r>
            <a:r>
              <a:rPr lang="ru-RU" sz="3600" b="1" dirty="0"/>
              <a:t> </a:t>
            </a:r>
            <a:r>
              <a:rPr lang="ru-RU" sz="3600" b="1" dirty="0" err="1"/>
              <a:t>реєстрації</a:t>
            </a:r>
            <a:r>
              <a:rPr lang="ru-RU" sz="3600" b="1" dirty="0"/>
              <a:t>, вони є </a:t>
            </a:r>
            <a:r>
              <a:rPr lang="ru-RU" sz="3600" b="1" dirty="0" err="1"/>
              <a:t>автоматизованими</a:t>
            </a:r>
            <a:r>
              <a:rPr lang="ru-RU" sz="3600" b="1" dirty="0"/>
              <a:t> і </a:t>
            </a:r>
            <a:r>
              <a:rPr lang="ru-RU" sz="3600" b="1" dirty="0" err="1"/>
              <a:t>включають</a:t>
            </a:r>
            <a:r>
              <a:rPr lang="ru-RU" sz="3600" b="1" dirty="0"/>
              <a:t> </a:t>
            </a:r>
            <a:r>
              <a:rPr lang="ru-RU" sz="3600" b="1" dirty="0" err="1"/>
              <a:t>найскладніші</a:t>
            </a:r>
            <a:r>
              <a:rPr lang="ru-RU" sz="3600" b="1" dirty="0"/>
              <a:t> </a:t>
            </a:r>
            <a:r>
              <a:rPr lang="ru-RU" sz="3600" b="1" dirty="0" err="1"/>
              <a:t>методи</a:t>
            </a:r>
            <a:r>
              <a:rPr lang="ru-RU" sz="3600" b="1" dirty="0"/>
              <a:t> </a:t>
            </a:r>
            <a:r>
              <a:rPr lang="ru-RU" sz="3600" b="1" dirty="0" err="1"/>
              <a:t>виявлення</a:t>
            </a:r>
            <a:r>
              <a:rPr lang="ru-RU" sz="3600" b="1" dirty="0"/>
              <a:t>, </a:t>
            </a:r>
            <a:r>
              <a:rPr lang="ru-RU" sz="3600" b="1" dirty="0" err="1"/>
              <a:t>засновані</a:t>
            </a:r>
            <a:r>
              <a:rPr lang="ru-RU" sz="3600" b="1" dirty="0"/>
              <a:t> на </a:t>
            </a:r>
            <a:r>
              <a:rPr lang="ru-RU" sz="3600" b="1" dirty="0" err="1"/>
              <a:t>новітніх</a:t>
            </a:r>
            <a:r>
              <a:rPr lang="ru-RU" sz="3600" b="1" dirty="0"/>
              <a:t> </a:t>
            </a:r>
            <a:r>
              <a:rPr lang="ru-RU" sz="3600" b="1" dirty="0" err="1"/>
              <a:t>дослідженнях</a:t>
            </a:r>
            <a:r>
              <a:rPr lang="ru-RU" sz="3600" b="1" dirty="0"/>
              <a:t> в </a:t>
            </a:r>
            <a:r>
              <a:rPr lang="ru-RU" sz="3600" b="1" dirty="0" err="1"/>
              <a:t>області</a:t>
            </a:r>
            <a:r>
              <a:rPr lang="ru-RU" sz="3600" b="1" dirty="0"/>
              <a:t> математики. Як правило </a:t>
            </a:r>
            <a:r>
              <a:rPr lang="en-US" sz="3600" b="1" dirty="0"/>
              <a:t>IDS </a:t>
            </a:r>
            <a:r>
              <a:rPr lang="ru-RU" sz="3600" b="1" dirty="0"/>
              <a:t>системного </a:t>
            </a:r>
            <a:r>
              <a:rPr lang="ru-RU" sz="3600" b="1" dirty="0" err="1"/>
              <a:t>рівня</a:t>
            </a:r>
            <a:r>
              <a:rPr lang="ru-RU" sz="3600" b="1" dirty="0"/>
              <a:t> </a:t>
            </a:r>
            <a:r>
              <a:rPr lang="ru-RU" sz="3600" b="1" dirty="0" err="1"/>
              <a:t>контролюють</a:t>
            </a:r>
            <a:r>
              <a:rPr lang="ru-RU" sz="3600" b="1" dirty="0"/>
              <a:t> систему, </a:t>
            </a:r>
            <a:r>
              <a:rPr lang="ru-RU" sz="3600" b="1" dirty="0" err="1"/>
              <a:t>події</a:t>
            </a:r>
            <a:r>
              <a:rPr lang="ru-RU" sz="3600" b="1" dirty="0"/>
              <a:t> </a:t>
            </a:r>
            <a:r>
              <a:rPr lang="ru-RU" sz="3600" b="1" dirty="0" smtClean="0"/>
              <a:t>у </a:t>
            </a:r>
            <a:r>
              <a:rPr lang="ru-RU" sz="3600" b="1" dirty="0"/>
              <a:t>журналах </a:t>
            </a:r>
            <a:r>
              <a:rPr lang="ru-RU" sz="3600" b="1" dirty="0" err="1"/>
              <a:t>реєстрації</a:t>
            </a:r>
            <a:r>
              <a:rPr lang="ru-RU" sz="3600" b="1" dirty="0"/>
              <a:t> </a:t>
            </a:r>
            <a:r>
              <a:rPr lang="ru-RU" sz="3600" b="1" dirty="0" err="1"/>
              <a:t>подій</a:t>
            </a:r>
            <a:r>
              <a:rPr lang="ru-RU" sz="3600" b="1" dirty="0"/>
              <a:t> </a:t>
            </a:r>
            <a:r>
              <a:rPr lang="ru-RU" sz="3600" b="1" dirty="0" err="1"/>
              <a:t>безпеки</a:t>
            </a:r>
            <a:r>
              <a:rPr lang="ru-RU" sz="3600" b="1" dirty="0"/>
              <a:t> (</a:t>
            </a:r>
            <a:r>
              <a:rPr lang="en-US" sz="3600" b="1" dirty="0"/>
              <a:t>security log </a:t>
            </a:r>
            <a:r>
              <a:rPr lang="ru-RU" sz="3600" b="1" dirty="0" err="1"/>
              <a:t>або</a:t>
            </a:r>
            <a:r>
              <a:rPr lang="ru-RU" sz="3600" b="1" dirty="0"/>
              <a:t> </a:t>
            </a:r>
            <a:r>
              <a:rPr lang="en-US" sz="3600" b="1" dirty="0"/>
              <a:t>syslog) </a:t>
            </a:r>
            <a:r>
              <a:rPr lang="ru-RU" sz="3600" b="1" dirty="0"/>
              <a:t>в мережах, </a:t>
            </a:r>
            <a:r>
              <a:rPr lang="ru-RU" sz="3600" b="1" dirty="0" err="1"/>
              <a:t>що</a:t>
            </a:r>
            <a:r>
              <a:rPr lang="ru-RU" sz="3600" b="1" dirty="0"/>
              <a:t> </a:t>
            </a:r>
            <a:r>
              <a:rPr lang="ru-RU" sz="3600" b="1" dirty="0" err="1"/>
              <a:t>працюють</a:t>
            </a:r>
            <a:r>
              <a:rPr lang="ru-RU" sz="3600" b="1" dirty="0"/>
              <a:t> </a:t>
            </a:r>
            <a:r>
              <a:rPr lang="ru-RU" sz="3600" b="1" dirty="0" err="1"/>
              <a:t>під</a:t>
            </a:r>
            <a:r>
              <a:rPr lang="ru-RU" sz="3600" b="1" dirty="0"/>
              <a:t> </a:t>
            </a:r>
            <a:r>
              <a:rPr lang="ru-RU" sz="3600" b="1" dirty="0" err="1"/>
              <a:t>управлінням</a:t>
            </a:r>
            <a:r>
              <a:rPr lang="ru-RU" sz="3600" b="1" dirty="0"/>
              <a:t> </a:t>
            </a:r>
            <a:r>
              <a:rPr lang="en-US" sz="3600" b="1" dirty="0"/>
              <a:t>Windows </a:t>
            </a:r>
            <a:r>
              <a:rPr lang="en-US" sz="3600" b="1" dirty="0" smtClean="0"/>
              <a:t> </a:t>
            </a:r>
            <a:r>
              <a:rPr lang="ru-RU" sz="3600" b="1" dirty="0" err="1"/>
              <a:t>або</a:t>
            </a:r>
            <a:r>
              <a:rPr lang="ru-RU" sz="3600" b="1" dirty="0"/>
              <a:t> </a:t>
            </a:r>
            <a:r>
              <a:rPr lang="en-US" sz="3600" b="1" dirty="0"/>
              <a:t>Unix. </a:t>
            </a:r>
            <a:r>
              <a:rPr lang="ru-RU" sz="3600" b="1" dirty="0"/>
              <a:t>Коли </a:t>
            </a:r>
            <a:r>
              <a:rPr lang="ru-RU" sz="3600" b="1" dirty="0" err="1"/>
              <a:t>який-небудь</a:t>
            </a:r>
            <a:r>
              <a:rPr lang="ru-RU" sz="3600" b="1" dirty="0"/>
              <a:t> з </a:t>
            </a:r>
            <a:r>
              <a:rPr lang="ru-RU" sz="3600" b="1" dirty="0" err="1"/>
              <a:t>цих</a:t>
            </a:r>
            <a:r>
              <a:rPr lang="ru-RU" sz="3600" b="1" dirty="0"/>
              <a:t> </a:t>
            </a:r>
            <a:r>
              <a:rPr lang="ru-RU" sz="3600" b="1" dirty="0" err="1"/>
              <a:t>файлів</a:t>
            </a:r>
            <a:r>
              <a:rPr lang="ru-RU" sz="3600" b="1" dirty="0"/>
              <a:t> </a:t>
            </a:r>
            <a:r>
              <a:rPr lang="ru-RU" sz="3600" b="1" dirty="0" err="1"/>
              <a:t>змінюється</a:t>
            </a:r>
            <a:r>
              <a:rPr lang="ru-RU" sz="3600" b="1" dirty="0"/>
              <a:t> </a:t>
            </a:r>
            <a:r>
              <a:rPr lang="en-US" sz="3600" b="1" dirty="0"/>
              <a:t>IDS </a:t>
            </a:r>
            <a:r>
              <a:rPr lang="ru-RU" sz="3600" b="1" dirty="0" err="1"/>
              <a:t>порівнює</a:t>
            </a:r>
            <a:r>
              <a:rPr lang="ru-RU" sz="3600" b="1" dirty="0"/>
              <a:t> </a:t>
            </a:r>
            <a:r>
              <a:rPr lang="ru-RU" sz="3600" b="1" dirty="0" err="1"/>
              <a:t>нові</a:t>
            </a:r>
            <a:r>
              <a:rPr lang="ru-RU" sz="3600" b="1" dirty="0"/>
              <a:t> записи з сигнатурами атак, </a:t>
            </a:r>
            <a:r>
              <a:rPr lang="ru-RU" sz="3600" b="1" dirty="0" err="1"/>
              <a:t>щоб</a:t>
            </a:r>
            <a:r>
              <a:rPr lang="ru-RU" sz="3600" b="1" dirty="0"/>
              <a:t> </a:t>
            </a:r>
            <a:r>
              <a:rPr lang="ru-RU" sz="3600" b="1" dirty="0" err="1"/>
              <a:t>перевірити</a:t>
            </a:r>
            <a:r>
              <a:rPr lang="ru-RU" sz="3600" b="1" dirty="0"/>
              <a:t>, </a:t>
            </a:r>
            <a:r>
              <a:rPr lang="ru-RU" sz="3600" b="1" dirty="0" err="1"/>
              <a:t>чи</a:t>
            </a:r>
            <a:r>
              <a:rPr lang="ru-RU" sz="3600" b="1" dirty="0"/>
              <a:t> є </a:t>
            </a:r>
            <a:r>
              <a:rPr lang="ru-RU" sz="3600" b="1" dirty="0" err="1"/>
              <a:t>відповідність</a:t>
            </a:r>
            <a:r>
              <a:rPr lang="ru-RU" sz="3600" b="1" dirty="0"/>
              <a:t>. Один </a:t>
            </a:r>
            <a:r>
              <a:rPr lang="ru-RU" sz="3600" b="1" dirty="0" err="1" smtClean="0"/>
              <a:t>ї</a:t>
            </a:r>
            <a:r>
              <a:rPr lang="uk-UA" sz="3600" b="1" dirty="0" smtClean="0"/>
              <a:t>з</a:t>
            </a:r>
            <a:r>
              <a:rPr lang="ru-RU" sz="3600" b="1" dirty="0" smtClean="0"/>
              <a:t> </a:t>
            </a:r>
            <a:r>
              <a:rPr lang="ru-RU" sz="3600" b="1" dirty="0"/>
              <a:t>таких </a:t>
            </a:r>
            <a:r>
              <a:rPr lang="ru-RU" sz="3600" b="1" dirty="0" err="1"/>
              <a:t>популярних</a:t>
            </a:r>
            <a:r>
              <a:rPr lang="ru-RU" sz="3600" b="1" dirty="0"/>
              <a:t> </a:t>
            </a:r>
            <a:r>
              <a:rPr lang="ru-RU" sz="3600" b="1" dirty="0" err="1"/>
              <a:t>методів</a:t>
            </a:r>
            <a:r>
              <a:rPr lang="ru-RU" sz="3600" b="1" dirty="0"/>
              <a:t> </a:t>
            </a:r>
            <a:r>
              <a:rPr lang="ru-RU" sz="3600" b="1" dirty="0" err="1"/>
              <a:t>полягає</a:t>
            </a:r>
            <a:r>
              <a:rPr lang="ru-RU" sz="3600" b="1" dirty="0"/>
              <a:t> в </a:t>
            </a:r>
            <a:r>
              <a:rPr lang="ru-RU" sz="3600" b="1" dirty="0" err="1"/>
              <a:t>перевірці</a:t>
            </a:r>
            <a:r>
              <a:rPr lang="ru-RU" sz="3600" b="1" dirty="0"/>
              <a:t> </a:t>
            </a:r>
            <a:r>
              <a:rPr lang="ru-RU" sz="3600" b="1" dirty="0" err="1"/>
              <a:t>контрольних</a:t>
            </a:r>
            <a:r>
              <a:rPr lang="ru-RU" sz="3600" b="1" dirty="0"/>
              <a:t> </a:t>
            </a:r>
            <a:r>
              <a:rPr lang="ru-RU" sz="3600" b="1" dirty="0" err="1"/>
              <a:t>сум</a:t>
            </a:r>
            <a:r>
              <a:rPr lang="ru-RU" sz="3600" b="1" dirty="0"/>
              <a:t> </a:t>
            </a:r>
            <a:r>
              <a:rPr lang="ru-RU" sz="3600" b="1" dirty="0" err="1"/>
              <a:t>ключових</a:t>
            </a:r>
            <a:r>
              <a:rPr lang="ru-RU" sz="3600" b="1" dirty="0"/>
              <a:t> </a:t>
            </a:r>
            <a:r>
              <a:rPr lang="ru-RU" sz="3600" b="1" dirty="0" err="1"/>
              <a:t>системних</a:t>
            </a:r>
            <a:r>
              <a:rPr lang="ru-RU" sz="3600" b="1" dirty="0"/>
              <a:t> і </a:t>
            </a:r>
            <a:r>
              <a:rPr lang="ru-RU" sz="3600" b="1" dirty="0" err="1"/>
              <a:t>виконуваних</a:t>
            </a:r>
            <a:r>
              <a:rPr lang="ru-RU" sz="3600" b="1" dirty="0"/>
              <a:t> </a:t>
            </a:r>
            <a:r>
              <a:rPr lang="ru-RU" sz="3600" b="1" dirty="0" err="1"/>
              <a:t>файлів</a:t>
            </a:r>
            <a:r>
              <a:rPr lang="ru-RU" sz="3600" b="1" dirty="0"/>
              <a:t> через </a:t>
            </a:r>
            <a:r>
              <a:rPr lang="ru-RU" sz="3600" b="1" dirty="0" err="1"/>
              <a:t>регулярні</a:t>
            </a:r>
            <a:r>
              <a:rPr lang="ru-RU" sz="3600" b="1" dirty="0"/>
              <a:t> </a:t>
            </a:r>
            <a:r>
              <a:rPr lang="ru-RU" sz="3600" b="1" dirty="0" err="1"/>
              <a:t>інтервали</a:t>
            </a:r>
            <a:r>
              <a:rPr lang="ru-RU" sz="3600" b="1" dirty="0"/>
              <a:t> часу на предмет </a:t>
            </a:r>
            <a:r>
              <a:rPr lang="ru-RU" sz="3600" b="1" dirty="0" err="1"/>
              <a:t>несанкціонованих</a:t>
            </a:r>
            <a:r>
              <a:rPr lang="ru-RU" sz="3600" b="1" dirty="0"/>
              <a:t> </a:t>
            </a:r>
            <a:r>
              <a:rPr lang="ru-RU" sz="3600" b="1" dirty="0" err="1"/>
              <a:t>змін</a:t>
            </a:r>
            <a:r>
              <a:rPr lang="ru-RU" sz="3600" b="1" dirty="0"/>
              <a:t>. </a:t>
            </a:r>
            <a:r>
              <a:rPr lang="ru-RU" sz="3600" b="1" dirty="0" err="1"/>
              <a:t>Якщо</a:t>
            </a:r>
            <a:r>
              <a:rPr lang="ru-RU" sz="3600" b="1" dirty="0"/>
              <a:t> </a:t>
            </a:r>
            <a:r>
              <a:rPr lang="ru-RU" sz="3600" b="1" dirty="0" err="1"/>
              <a:t>така</a:t>
            </a:r>
            <a:r>
              <a:rPr lang="ru-RU" sz="3600" b="1" dirty="0"/>
              <a:t> </a:t>
            </a:r>
            <a:r>
              <a:rPr lang="ru-RU" sz="3600" b="1" dirty="0" err="1"/>
              <a:t>відповідність</a:t>
            </a:r>
            <a:r>
              <a:rPr lang="ru-RU" sz="3600" b="1" dirty="0"/>
              <a:t> </a:t>
            </a:r>
            <a:r>
              <a:rPr lang="ru-RU" sz="3600" b="1" dirty="0" err="1"/>
              <a:t>знайдена</a:t>
            </a:r>
            <a:r>
              <a:rPr lang="ru-RU" sz="3600" b="1" dirty="0"/>
              <a:t> то система </a:t>
            </a:r>
            <a:r>
              <a:rPr lang="ru-RU" sz="3600" b="1" dirty="0" err="1"/>
              <a:t>посилає</a:t>
            </a:r>
            <a:r>
              <a:rPr lang="ru-RU" sz="3600" b="1" dirty="0"/>
              <a:t> </a:t>
            </a:r>
            <a:r>
              <a:rPr lang="ru-RU" sz="3600" b="1" dirty="0" err="1"/>
              <a:t>адміністратору</a:t>
            </a:r>
            <a:r>
              <a:rPr lang="ru-RU" sz="3600" b="1" dirty="0"/>
              <a:t> сигнал </a:t>
            </a:r>
            <a:r>
              <a:rPr lang="ru-RU" sz="3600" b="1" dirty="0" err="1"/>
              <a:t>тривоги</a:t>
            </a:r>
            <a:r>
              <a:rPr lang="ru-RU" sz="3600" b="1" dirty="0"/>
              <a:t> </a:t>
            </a:r>
            <a:r>
              <a:rPr lang="ru-RU" sz="3600" b="1" dirty="0" err="1"/>
              <a:t>або</a:t>
            </a:r>
            <a:r>
              <a:rPr lang="ru-RU" sz="3600" b="1" dirty="0"/>
              <a:t> приводить в </a:t>
            </a:r>
            <a:r>
              <a:rPr lang="ru-RU" sz="3600" b="1" dirty="0" err="1"/>
              <a:t>дію</a:t>
            </a:r>
            <a:r>
              <a:rPr lang="ru-RU" sz="3600" b="1" dirty="0"/>
              <a:t> </a:t>
            </a:r>
            <a:r>
              <a:rPr lang="ru-RU" sz="3600" b="1" dirty="0" err="1"/>
              <a:t>інші</a:t>
            </a:r>
            <a:r>
              <a:rPr lang="ru-RU" sz="3600" b="1" dirty="0"/>
              <a:t> </a:t>
            </a:r>
            <a:r>
              <a:rPr lang="ru-RU" sz="3600" b="1" dirty="0" err="1"/>
              <a:t>задані</a:t>
            </a:r>
            <a:r>
              <a:rPr lang="ru-RU" sz="3600" b="1" dirty="0"/>
              <a:t> </a:t>
            </a:r>
            <a:r>
              <a:rPr lang="ru-RU" sz="3600" b="1" dirty="0" err="1"/>
              <a:t>механізми</a:t>
            </a:r>
            <a:r>
              <a:rPr lang="ru-RU" sz="3600" b="1" dirty="0"/>
              <a:t> </a:t>
            </a:r>
            <a:r>
              <a:rPr lang="ru-RU" sz="3600" b="1" dirty="0" err="1"/>
              <a:t>реагування</a:t>
            </a:r>
            <a:r>
              <a:rPr lang="ru-RU" sz="3600" b="1" dirty="0"/>
              <a:t>. Тут </a:t>
            </a:r>
            <a:r>
              <a:rPr lang="ru-RU" sz="3600" b="1" dirty="0" err="1"/>
              <a:t>також</a:t>
            </a:r>
            <a:r>
              <a:rPr lang="ru-RU" sz="3600" b="1" dirty="0"/>
              <a:t> </a:t>
            </a:r>
            <a:r>
              <a:rPr lang="ru-RU" sz="3600" b="1" dirty="0" err="1"/>
              <a:t>можуть</a:t>
            </a:r>
            <a:r>
              <a:rPr lang="ru-RU" sz="3600" b="1" dirty="0"/>
              <a:t> </a:t>
            </a:r>
            <a:r>
              <a:rPr lang="ru-RU" sz="3600" b="1" dirty="0" err="1"/>
              <a:t>перевірятись</a:t>
            </a:r>
            <a:r>
              <a:rPr lang="ru-RU" sz="3600" b="1" dirty="0"/>
              <a:t> </a:t>
            </a:r>
            <a:r>
              <a:rPr lang="ru-RU" sz="3600" b="1" dirty="0" err="1"/>
              <a:t>файли</a:t>
            </a:r>
            <a:r>
              <a:rPr lang="ru-RU" sz="3600" b="1" dirty="0"/>
              <a:t> </a:t>
            </a:r>
            <a:r>
              <a:rPr lang="ru-RU" sz="3600" b="1" dirty="0" err="1"/>
              <a:t>реєстрації</a:t>
            </a:r>
            <a:r>
              <a:rPr lang="ru-RU" sz="3600" b="1" dirty="0"/>
              <a:t> </a:t>
            </a:r>
            <a:r>
              <a:rPr lang="ru-RU" sz="3600" b="1" dirty="0" err="1"/>
              <a:t>інших</a:t>
            </a:r>
            <a:r>
              <a:rPr lang="ru-RU" sz="3600" b="1" dirty="0"/>
              <a:t> служб </a:t>
            </a:r>
            <a:r>
              <a:rPr lang="ru-RU" sz="3600" b="1" dirty="0" err="1"/>
              <a:t>системи.Типовим</a:t>
            </a:r>
            <a:r>
              <a:rPr lang="ru-RU" sz="3600" b="1" dirty="0"/>
              <a:t> прикладом є </a:t>
            </a:r>
            <a:r>
              <a:rPr lang="ru-RU" sz="3600" b="1" dirty="0" err="1"/>
              <a:t>синтаксичний</a:t>
            </a:r>
            <a:r>
              <a:rPr lang="ru-RU" sz="3600" b="1" dirty="0"/>
              <a:t> </a:t>
            </a:r>
            <a:r>
              <a:rPr lang="ru-RU" sz="3600" b="1" dirty="0" err="1"/>
              <a:t>аналізатор</a:t>
            </a:r>
            <a:r>
              <a:rPr lang="ru-RU" sz="3600" b="1" dirty="0"/>
              <a:t> для </a:t>
            </a:r>
            <a:r>
              <a:rPr lang="en-US" sz="3600" b="1" dirty="0"/>
              <a:t>log-</a:t>
            </a:r>
            <a:r>
              <a:rPr lang="ru-RU" sz="3600" b="1" dirty="0" err="1"/>
              <a:t>файлів</a:t>
            </a:r>
            <a:r>
              <a:rPr lang="ru-RU" sz="3600" b="1" dirty="0"/>
              <a:t> </a:t>
            </a:r>
            <a:r>
              <a:rPr lang="en-US" sz="3600" b="1" dirty="0"/>
              <a:t>HTTP-</a:t>
            </a:r>
            <a:r>
              <a:rPr lang="ru-RU" sz="3600" b="1" dirty="0"/>
              <a:t>серверу, </a:t>
            </a:r>
            <a:r>
              <a:rPr lang="ru-RU" sz="3600" b="1" dirty="0" err="1"/>
              <a:t>який</a:t>
            </a:r>
            <a:r>
              <a:rPr lang="ru-RU" sz="3600" b="1" dirty="0"/>
              <a:t> </a:t>
            </a:r>
            <a:r>
              <a:rPr lang="ru-RU" sz="3600" b="1" dirty="0" err="1"/>
              <a:t>шукає</a:t>
            </a:r>
            <a:r>
              <a:rPr lang="ru-RU" sz="3600" b="1" dirty="0"/>
              <a:t> </a:t>
            </a:r>
            <a:r>
              <a:rPr lang="ru-RU" sz="3600" b="1" dirty="0" err="1"/>
              <a:t>хакерів</a:t>
            </a:r>
            <a:r>
              <a:rPr lang="ru-RU" sz="3600" b="1" dirty="0"/>
              <a:t>, </a:t>
            </a:r>
            <a:r>
              <a:rPr lang="ru-RU" sz="3600" b="1" dirty="0" err="1"/>
              <a:t>що</a:t>
            </a:r>
            <a:r>
              <a:rPr lang="ru-RU" sz="3600" b="1" dirty="0"/>
              <a:t> </a:t>
            </a:r>
            <a:r>
              <a:rPr lang="ru-RU" sz="3600" b="1" dirty="0" err="1"/>
              <a:t>намагаються</a:t>
            </a:r>
            <a:r>
              <a:rPr lang="ru-RU" sz="3600" b="1" dirty="0"/>
              <a:t> </a:t>
            </a:r>
            <a:r>
              <a:rPr lang="ru-RU" sz="3600" b="1" dirty="0" err="1"/>
              <a:t>використовувати</a:t>
            </a:r>
            <a:r>
              <a:rPr lang="ru-RU" sz="3600" b="1" dirty="0"/>
              <a:t> добре </a:t>
            </a:r>
            <a:r>
              <a:rPr lang="ru-RU" sz="3600" b="1" dirty="0" err="1"/>
              <a:t>відомі</a:t>
            </a:r>
            <a:r>
              <a:rPr lang="ru-RU" sz="3600" b="1" dirty="0"/>
              <a:t> </a:t>
            </a:r>
            <a:r>
              <a:rPr lang="ru-RU" sz="3600" b="1" dirty="0" err="1" smtClean="0"/>
              <a:t>уразливості</a:t>
            </a:r>
            <a:r>
              <a:rPr lang="en-US" sz="3600" b="1" dirty="0" smtClean="0"/>
              <a:t>.</a:t>
            </a:r>
            <a:endParaRPr lang="ru-RU" sz="3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2"/>
          <p:cNvSpPr>
            <a:spLocks noGrp="1"/>
          </p:cNvSpPr>
          <p:nvPr>
            <p:ph type="title"/>
          </p:nvPr>
        </p:nvSpPr>
        <p:spPr>
          <a:xfrm>
            <a:off x="461963" y="908050"/>
            <a:ext cx="8229600" cy="576263"/>
          </a:xfrm>
        </p:spPr>
        <p:txBody>
          <a:bodyPr>
            <a:normAutofit fontScale="90000"/>
          </a:bodyPr>
          <a:lstStyle/>
          <a:p>
            <a:r>
              <a:rPr lang="ru-RU" sz="6600" b="1" i="1" u="sng" smtClean="0">
                <a:solidFill>
                  <a:srgbClr val="7030A0"/>
                </a:solidFill>
              </a:rPr>
              <a:t>Класифікація </a:t>
            </a:r>
            <a:r>
              <a:rPr lang="en-US" sz="6600" b="1" i="1" u="sng" smtClean="0">
                <a:solidFill>
                  <a:srgbClr val="7030A0"/>
                </a:solidFill>
              </a:rPr>
              <a:t>IDS</a:t>
            </a:r>
            <a:br>
              <a:rPr lang="en-US" sz="6600" b="1" i="1" u="sng" smtClean="0">
                <a:solidFill>
                  <a:srgbClr val="7030A0"/>
                </a:solidFill>
              </a:rPr>
            </a:br>
            <a:endParaRPr lang="ru-RU" sz="6600" b="1" i="1" u="sng" smtClean="0">
              <a:solidFill>
                <a:srgbClr val="7030A0"/>
              </a:solidFill>
            </a:endParaRPr>
          </a:p>
        </p:txBody>
      </p:sp>
      <p:sp>
        <p:nvSpPr>
          <p:cNvPr id="16387" name="Объект 3"/>
          <p:cNvSpPr>
            <a:spLocks noGrp="1"/>
          </p:cNvSpPr>
          <p:nvPr>
            <p:ph idx="1"/>
          </p:nvPr>
        </p:nvSpPr>
        <p:spPr>
          <a:xfrm>
            <a:off x="142844" y="1214422"/>
            <a:ext cx="9001156" cy="3449637"/>
          </a:xfrm>
        </p:spPr>
        <p:txBody>
          <a:bodyPr/>
          <a:lstStyle/>
          <a:p>
            <a:pPr algn="ctr"/>
            <a:r>
              <a:rPr lang="ru-RU" sz="3600" b="1" dirty="0" err="1" smtClean="0"/>
              <a:t>Статичні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динамічні</a:t>
            </a:r>
            <a:r>
              <a:rPr lang="ru-RU" sz="3600" b="1" dirty="0" smtClean="0"/>
              <a:t> </a:t>
            </a:r>
            <a:r>
              <a:rPr lang="en-US" sz="3600" b="1" dirty="0" smtClean="0"/>
              <a:t>IDS</a:t>
            </a:r>
          </a:p>
          <a:p>
            <a:pPr algn="ctr"/>
            <a:r>
              <a:rPr lang="ru-RU" sz="3600" b="1" dirty="0" err="1" smtClean="0"/>
              <a:t>Мережеві</a:t>
            </a:r>
            <a:r>
              <a:rPr lang="ru-RU" sz="3600" b="1" dirty="0" smtClean="0"/>
              <a:t> та </a:t>
            </a:r>
            <a:r>
              <a:rPr lang="ru-RU" sz="3600" b="1" dirty="0" err="1" smtClean="0"/>
              <a:t>системні</a:t>
            </a:r>
            <a:r>
              <a:rPr lang="ru-RU" sz="3600" b="1" dirty="0" smtClean="0"/>
              <a:t> (</a:t>
            </a:r>
            <a:r>
              <a:rPr lang="ru-RU" sz="3600" b="1" dirty="0" err="1" smtClean="0"/>
              <a:t>хостові</a:t>
            </a:r>
            <a:r>
              <a:rPr lang="ru-RU" sz="3600" b="1" dirty="0" smtClean="0"/>
              <a:t>) </a:t>
            </a:r>
            <a:r>
              <a:rPr lang="en-US" sz="3600" b="1" dirty="0" smtClean="0"/>
              <a:t>IDS</a:t>
            </a:r>
          </a:p>
          <a:p>
            <a:pPr algn="ctr"/>
            <a:r>
              <a:rPr lang="ru-RU" sz="3600" b="1" dirty="0" err="1" smtClean="0"/>
              <a:t>Аналіз</a:t>
            </a:r>
            <a:r>
              <a:rPr lang="ru-RU" sz="3600" b="1" dirty="0" smtClean="0"/>
              <a:t> сигнатур </a:t>
            </a:r>
            <a:r>
              <a:rPr lang="ru-RU" sz="3600" b="1" dirty="0" err="1" smtClean="0"/>
              <a:t>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протоколів</a:t>
            </a:r>
            <a:endParaRPr lang="ru-RU" sz="3600" b="1" dirty="0" smtClean="0"/>
          </a:p>
          <a:p>
            <a:endParaRPr lang="ru-RU" sz="3600" dirty="0" smtClean="0"/>
          </a:p>
        </p:txBody>
      </p:sp>
      <p:pic>
        <p:nvPicPr>
          <p:cNvPr id="16388" name="Рисунок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226627">
            <a:off x="468313" y="3860800"/>
            <a:ext cx="3082925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Рисунок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3947">
            <a:off x="4413250" y="3990975"/>
            <a:ext cx="4254500" cy="233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378</TotalTime>
  <Words>1336</Words>
  <Application>Microsoft Office PowerPoint</Application>
  <PresentationFormat>Экран (4:3)</PresentationFormat>
  <Paragraphs>87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Городская</vt:lpstr>
      <vt:lpstr>Системи виявлення вторгнень ( IDS, IPS, DLP )</vt:lpstr>
      <vt:lpstr>Слайд 2</vt:lpstr>
      <vt:lpstr>Слайд 3</vt:lpstr>
      <vt:lpstr>Слайд 4</vt:lpstr>
      <vt:lpstr>Слайд 5</vt:lpstr>
      <vt:lpstr>Існують різні категорії IDS, кожна з яких призначається для певних цілей:</vt:lpstr>
      <vt:lpstr>Слайд 7</vt:lpstr>
      <vt:lpstr>Слайд 8</vt:lpstr>
      <vt:lpstr>Класифікація IDS </vt:lpstr>
      <vt:lpstr>Статичні і динамічні IDS </vt:lpstr>
      <vt:lpstr>Мережеві та системні IDS </vt:lpstr>
      <vt:lpstr>Слайд 12</vt:lpstr>
      <vt:lpstr>Аналіз сигнатур і протоколів </vt:lpstr>
      <vt:lpstr>Порівняння IDS і файрвола </vt:lpstr>
      <vt:lpstr>Слайд 15</vt:lpstr>
      <vt:lpstr>Слайд 16</vt:lpstr>
      <vt:lpstr>Характеристика напрямків і груп методів виявлення вторгнень</vt:lpstr>
      <vt:lpstr>Слайд 18</vt:lpstr>
      <vt:lpstr>Слайд 19</vt:lpstr>
      <vt:lpstr>ВИСНОВОК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Системи виявлення вторгнень ( IDS )</dc:title>
  <dc:creator>Admin</dc:creator>
  <cp:lastModifiedBy>User</cp:lastModifiedBy>
  <cp:revision>32</cp:revision>
  <dcterms:created xsi:type="dcterms:W3CDTF">2014-05-25T15:37:30Z</dcterms:created>
  <dcterms:modified xsi:type="dcterms:W3CDTF">2021-09-21T15:59:50Z</dcterms:modified>
</cp:coreProperties>
</file>