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57" r:id="rId1"/>
  </p:sldMasterIdLst>
  <p:notesMasterIdLst>
    <p:notesMasterId r:id="rId41"/>
  </p:notesMasterIdLst>
  <p:handoutMasterIdLst>
    <p:handoutMasterId r:id="rId42"/>
  </p:handoutMasterIdLst>
  <p:sldIdLst>
    <p:sldId id="348" r:id="rId2"/>
    <p:sldId id="392" r:id="rId3"/>
    <p:sldId id="374" r:id="rId4"/>
    <p:sldId id="378" r:id="rId5"/>
    <p:sldId id="375" r:id="rId6"/>
    <p:sldId id="376" r:id="rId7"/>
    <p:sldId id="377" r:id="rId8"/>
    <p:sldId id="379" r:id="rId9"/>
    <p:sldId id="380" r:id="rId10"/>
    <p:sldId id="381" r:id="rId11"/>
    <p:sldId id="383" r:id="rId12"/>
    <p:sldId id="382" r:id="rId13"/>
    <p:sldId id="384" r:id="rId14"/>
    <p:sldId id="385" r:id="rId15"/>
    <p:sldId id="388" r:id="rId16"/>
    <p:sldId id="407" r:id="rId17"/>
    <p:sldId id="408" r:id="rId18"/>
    <p:sldId id="403" r:id="rId19"/>
    <p:sldId id="409" r:id="rId20"/>
    <p:sldId id="410" r:id="rId21"/>
    <p:sldId id="411" r:id="rId22"/>
    <p:sldId id="404" r:id="rId23"/>
    <p:sldId id="405" r:id="rId24"/>
    <p:sldId id="406" r:id="rId25"/>
    <p:sldId id="387" r:id="rId26"/>
    <p:sldId id="393" r:id="rId27"/>
    <p:sldId id="412" r:id="rId28"/>
    <p:sldId id="402" r:id="rId29"/>
    <p:sldId id="396" r:id="rId30"/>
    <p:sldId id="397" r:id="rId31"/>
    <p:sldId id="399" r:id="rId32"/>
    <p:sldId id="413" r:id="rId33"/>
    <p:sldId id="400" r:id="rId34"/>
    <p:sldId id="414" r:id="rId35"/>
    <p:sldId id="401" r:id="rId36"/>
    <p:sldId id="395" r:id="rId37"/>
    <p:sldId id="389" r:id="rId38"/>
    <p:sldId id="390" r:id="rId39"/>
    <p:sldId id="391"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autoAdjust="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F9BDE-99BA-4EC5-866D-34D64A43CC30}" type="datetimeFigureOut">
              <a:rPr lang="uk-UA" smtClean="0"/>
              <a:pPr/>
              <a:t>13.12.2021</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5E3C40-4FD1-4EA9-B1AA-D49513F93A78}" type="slidenum">
              <a:rPr lang="uk-UA" smtClean="0"/>
              <a:pPr/>
              <a:t>‹#›</a:t>
            </a:fld>
            <a:endParaRPr lang="uk-U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ABCB7-1FF5-49D1-8E92-276871A6C854}" type="datetimeFigureOut">
              <a:rPr lang="uk-UA" smtClean="0"/>
              <a:pPr/>
              <a:t>13.12.2021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1F418-3CB0-488D-BAD2-3E9D3850F470}" type="slidenum">
              <a:rPr lang="uk-UA" smtClean="0"/>
              <a:pPr/>
              <a:t>‹#›</a:t>
            </a:fld>
            <a:endParaRPr lang="uk-UA"/>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30</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31</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32</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33</a:t>
            </a:fld>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34</a:t>
            </a:fld>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35</a:t>
            </a:fld>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36</a:t>
            </a:fld>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37</a:t>
            </a:fld>
            <a:endParaRPr lang="uk-U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38</a:t>
            </a:fld>
            <a:endParaRPr lang="uk-U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39</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4578" name="Rectangle 2"/>
          <p:cNvSpPr>
            <a:spLocks noGrp="1" noChangeArrowheads="1"/>
          </p:cNvSpPr>
          <p:nvPr>
            <p:ph type="ctrTitle" sz="quarter"/>
          </p:nvPr>
        </p:nvSpPr>
        <p:spPr>
          <a:xfrm>
            <a:off x="685800" y="1676400"/>
            <a:ext cx="7772400" cy="1828800"/>
          </a:xfrm>
        </p:spPr>
        <p:txBody>
          <a:bodyPr/>
          <a:lstStyle>
            <a:lvl1pPr>
              <a:defRPr/>
            </a:lvl1pPr>
          </a:lstStyle>
          <a:p>
            <a:pPr lvl="0"/>
            <a:r>
              <a:rPr lang="uk-UA" noProof="0" smtClean="0"/>
              <a:t>Образец заголовка</a:t>
            </a:r>
          </a:p>
        </p:txBody>
      </p:sp>
      <p:sp>
        <p:nvSpPr>
          <p:cNvPr id="245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uk-UA"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9EA03B39-A707-47FB-9155-FDBA4D0CEA5E}"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DC10896-4760-4C4B-9276-DCCCECEFBD50}"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79AF82D-EF4E-43EF-BA3C-57187CDE36B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78A31D96-E23D-44C8-AFB2-DA02E14C2627}"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2D800882-5D48-453C-84E5-E778487540F5}"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F7B6DE4B-21AD-4677-8CE6-0CF5DD2D68D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AC8D25AF-02F6-488E-AD5A-1D7E1ED44A71}"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C38A6CA7-6BFA-45D2-AAC1-CA65CC9A5BE0}"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9CB76CCF-1355-401E-8571-2B3DF485782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3A81F90A-552A-48E9-8AFA-FB740107F48E}"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45F22E24-6FAC-4682-A73E-1F1860FFB689}"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uk-UA"/>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r>
              <a:rPr lang="uk-UA" smtClean="0"/>
              <a:t>сканери вразливості веб-сервера</a:t>
            </a:r>
            <a:endParaRPr lang="uk-UA"/>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C8FE73A7-4BEE-4AC4-96CF-92F90AB3E79E}" type="slidenum">
              <a:rPr lang="uk-UA"/>
              <a:pPr>
                <a:defRPr/>
              </a:pPr>
              <a:t>‹#›</a:t>
            </a:fld>
            <a:endParaRPr lang="uk-UA"/>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a:t>
            </a:fld>
            <a:endParaRPr lang="uk-UA" dirty="0"/>
          </a:p>
        </p:txBody>
      </p:sp>
      <p:sp>
        <p:nvSpPr>
          <p:cNvPr id="5" name="Rectangle 3"/>
          <p:cNvSpPr txBox="1">
            <a:spLocks noChangeArrowheads="1"/>
          </p:cNvSpPr>
          <p:nvPr/>
        </p:nvSpPr>
        <p:spPr bwMode="auto">
          <a:xfrm>
            <a:off x="0" y="357166"/>
            <a:ext cx="9144000" cy="785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Clr>
                <a:schemeClr val="hlink"/>
              </a:buClr>
              <a:buSzPct val="65000"/>
              <a:defRPr/>
            </a:pPr>
            <a:r>
              <a:rPr lang="en-CA" sz="4000" kern="0" dirty="0" err="1" smtClean="0">
                <a:solidFill>
                  <a:schemeClr val="tx2"/>
                </a:solidFill>
                <a:effectLst>
                  <a:outerShdw blurRad="38100" dist="38100" dir="2700000" algn="tl">
                    <a:srgbClr val="000000"/>
                  </a:outerShdw>
                </a:effectLst>
                <a:latin typeface="+mj-lt"/>
                <a:ea typeface="+mj-ea"/>
                <a:cs typeface="+mj-cs"/>
              </a:rPr>
              <a:t>Інфраструктура</a:t>
            </a:r>
            <a:r>
              <a:rPr lang="en-CA" sz="4000" kern="0" dirty="0" smtClean="0">
                <a:solidFill>
                  <a:schemeClr val="tx2"/>
                </a:solidFill>
                <a:effectLst>
                  <a:outerShdw blurRad="38100" dist="38100" dir="2700000" algn="tl">
                    <a:srgbClr val="000000"/>
                  </a:outerShdw>
                </a:effectLst>
                <a:latin typeface="+mj-lt"/>
                <a:ea typeface="+mj-ea"/>
                <a:cs typeface="+mj-cs"/>
              </a:rPr>
              <a:t> </a:t>
            </a:r>
            <a:r>
              <a:rPr lang="en-CA" sz="4000" kern="0" dirty="0" err="1" smtClean="0">
                <a:solidFill>
                  <a:schemeClr val="tx2"/>
                </a:solidFill>
                <a:effectLst>
                  <a:outerShdw blurRad="38100" dist="38100" dir="2700000" algn="tl">
                    <a:srgbClr val="000000"/>
                  </a:outerShdw>
                </a:effectLst>
                <a:latin typeface="+mj-lt"/>
                <a:ea typeface="+mj-ea"/>
                <a:cs typeface="+mj-cs"/>
              </a:rPr>
              <a:t>мережевої</a:t>
            </a:r>
            <a:r>
              <a:rPr lang="en-CA" sz="4000" kern="0" dirty="0" smtClean="0">
                <a:solidFill>
                  <a:schemeClr val="tx2"/>
                </a:solidFill>
                <a:effectLst>
                  <a:outerShdw blurRad="38100" dist="38100" dir="2700000" algn="tl">
                    <a:srgbClr val="000000"/>
                  </a:outerShdw>
                </a:effectLst>
                <a:latin typeface="+mj-lt"/>
                <a:ea typeface="+mj-ea"/>
                <a:cs typeface="+mj-cs"/>
              </a:rPr>
              <a:t> </a:t>
            </a:r>
            <a:r>
              <a:rPr lang="en-CA" sz="4000" kern="0" dirty="0" err="1" smtClean="0">
                <a:solidFill>
                  <a:schemeClr val="tx2"/>
                </a:solidFill>
                <a:effectLst>
                  <a:outerShdw blurRad="38100" dist="38100" dir="2700000" algn="tl">
                    <a:srgbClr val="000000"/>
                  </a:outerShdw>
                </a:effectLst>
                <a:latin typeface="+mj-lt"/>
                <a:ea typeface="+mj-ea"/>
                <a:cs typeface="+mj-cs"/>
              </a:rPr>
              <a:t>безпеки</a:t>
            </a:r>
            <a:r>
              <a:rPr lang="ru-RU" sz="4000" kern="0" dirty="0" smtClean="0">
                <a:solidFill>
                  <a:schemeClr val="tx2"/>
                </a:solidFill>
                <a:effectLst>
                  <a:outerShdw blurRad="38100" dist="38100" dir="2700000" algn="tl">
                    <a:srgbClr val="000000"/>
                  </a:outerShdw>
                </a:effectLst>
              </a:rPr>
              <a:t>.</a:t>
            </a:r>
            <a:endParaRPr kumimoji="0" lang="ru-RU"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 name="Прямоугольник 7"/>
          <p:cNvSpPr/>
          <p:nvPr/>
        </p:nvSpPr>
        <p:spPr>
          <a:xfrm>
            <a:off x="1071538" y="1542528"/>
            <a:ext cx="3793026" cy="584775"/>
          </a:xfrm>
          <a:prstGeom prst="rect">
            <a:avLst/>
          </a:prstGeom>
        </p:spPr>
        <p:txBody>
          <a:bodyPr wrap="none">
            <a:spAutoFit/>
          </a:bodyPr>
          <a:lstStyle/>
          <a:p>
            <a:r>
              <a:rPr lang="uk-UA" sz="3200" dirty="0" err="1" smtClean="0">
                <a:solidFill>
                  <a:schemeClr val="tx2">
                    <a:lumMod val="50000"/>
                  </a:schemeClr>
                </a:solidFill>
              </a:rPr>
              <a:t>Мережеві</a:t>
            </a:r>
            <a:r>
              <a:rPr lang="uk-UA" sz="3200" dirty="0" smtClean="0">
                <a:solidFill>
                  <a:schemeClr val="tx2">
                    <a:lumMod val="50000"/>
                  </a:schemeClr>
                </a:solidFill>
              </a:rPr>
              <a:t> топології</a:t>
            </a:r>
          </a:p>
        </p:txBody>
      </p:sp>
      <p:sp>
        <p:nvSpPr>
          <p:cNvPr id="9" name="Прямоугольник 8"/>
          <p:cNvSpPr/>
          <p:nvPr/>
        </p:nvSpPr>
        <p:spPr>
          <a:xfrm>
            <a:off x="2440867" y="3143248"/>
            <a:ext cx="3488455" cy="584775"/>
          </a:xfrm>
          <a:prstGeom prst="rect">
            <a:avLst/>
          </a:prstGeom>
        </p:spPr>
        <p:txBody>
          <a:bodyPr wrap="none">
            <a:spAutoFit/>
          </a:bodyPr>
          <a:lstStyle/>
          <a:p>
            <a:r>
              <a:rPr lang="uk-UA" sz="3200" dirty="0" smtClean="0">
                <a:solidFill>
                  <a:schemeClr val="tx2">
                    <a:lumMod val="50000"/>
                  </a:schemeClr>
                </a:solidFill>
              </a:rPr>
              <a:t>Пристрої безпеки</a:t>
            </a:r>
          </a:p>
        </p:txBody>
      </p:sp>
      <p:sp>
        <p:nvSpPr>
          <p:cNvPr id="10" name="Прямоугольник 9"/>
          <p:cNvSpPr/>
          <p:nvPr/>
        </p:nvSpPr>
        <p:spPr>
          <a:xfrm>
            <a:off x="4381402" y="4743967"/>
            <a:ext cx="3262432" cy="584775"/>
          </a:xfrm>
          <a:prstGeom prst="rect">
            <a:avLst/>
          </a:prstGeom>
        </p:spPr>
        <p:txBody>
          <a:bodyPr wrap="none">
            <a:spAutoFit/>
          </a:bodyPr>
          <a:lstStyle/>
          <a:p>
            <a:pPr algn="just"/>
            <a:r>
              <a:rPr lang="uk-UA" sz="3200" dirty="0" smtClean="0">
                <a:solidFill>
                  <a:schemeClr val="tx2">
                    <a:lumMod val="50000"/>
                  </a:schemeClr>
                </a:solidFill>
              </a:rPr>
              <a:t>Служби безпеки</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10</a:t>
            </a:fld>
            <a:endParaRPr lang="uk-UA" dirty="0"/>
          </a:p>
        </p:txBody>
      </p:sp>
      <p:sp>
        <p:nvSpPr>
          <p:cNvPr id="3" name="Прямоугольник 2"/>
          <p:cNvSpPr/>
          <p:nvPr/>
        </p:nvSpPr>
        <p:spPr>
          <a:xfrm>
            <a:off x="114268" y="142852"/>
            <a:ext cx="8886887" cy="2616101"/>
          </a:xfrm>
          <a:prstGeom prst="rect">
            <a:avLst/>
          </a:prstGeom>
        </p:spPr>
        <p:txBody>
          <a:bodyPr wrap="square">
            <a:spAutoFit/>
          </a:bodyPr>
          <a:lstStyle/>
          <a:p>
            <a:r>
              <a:rPr lang="uk-UA" sz="2000" dirty="0" smtClean="0">
                <a:solidFill>
                  <a:schemeClr val="accent2">
                    <a:lumMod val="75000"/>
                  </a:schemeClr>
                </a:solidFill>
              </a:rPr>
              <a:t>Тришарова модель дизайну мережі</a:t>
            </a:r>
          </a:p>
          <a:p>
            <a:r>
              <a:rPr lang="uk-UA" dirty="0" smtClean="0"/>
              <a:t>Локальна мережа використовує ієрархічну модель проектування, щоб розділити топологію мережі на модульні групи або рівні.</a:t>
            </a:r>
          </a:p>
          <a:p>
            <a:r>
              <a:rPr lang="uk-UA" dirty="0" smtClean="0"/>
              <a:t>Поділ конструкції на шари дозволяє кожному шару реалізовувати певні функції, що спрощує дизайн мережі, розгортання та управління нею.</a:t>
            </a:r>
          </a:p>
          <a:p>
            <a:r>
              <a:rPr lang="uk-UA" dirty="0" smtClean="0"/>
              <a:t>Така </a:t>
            </a:r>
            <a:r>
              <a:rPr lang="ru-RU" dirty="0" smtClean="0"/>
              <a:t>схема </a:t>
            </a:r>
            <a:r>
              <a:rPr lang="en-US" dirty="0" smtClean="0"/>
              <a:t>LAN </a:t>
            </a:r>
            <a:r>
              <a:rPr lang="uk-UA" dirty="0" smtClean="0"/>
              <a:t>забезпечує надійний зв'язок між пристроями в будівлі або групі будівель, а також взаємозв'язок з глобальною мережею.</a:t>
            </a:r>
          </a:p>
          <a:p>
            <a:r>
              <a:rPr lang="uk-UA" dirty="0" smtClean="0"/>
              <a:t>Ієрархічний дизайн локальної мережі включає рівні доступу, розподілу та основні рівні, як показано на малюнку.</a:t>
            </a:r>
          </a:p>
        </p:txBody>
      </p:sp>
      <p:pic>
        <p:nvPicPr>
          <p:cNvPr id="4" name="Рисунок 3" descr="12.1.05.0001.jpg"/>
          <p:cNvPicPr>
            <a:picLocks noChangeAspect="1"/>
          </p:cNvPicPr>
          <p:nvPr/>
        </p:nvPicPr>
        <p:blipFill>
          <a:blip r:embed="rId3" cstate="print"/>
          <a:stretch>
            <a:fillRect/>
          </a:stretch>
        </p:blipFill>
        <p:spPr>
          <a:xfrm>
            <a:off x="4714876" y="2905146"/>
            <a:ext cx="4276725" cy="3595688"/>
          </a:xfrm>
          <a:prstGeom prst="rect">
            <a:avLst/>
          </a:prstGeom>
        </p:spPr>
      </p:pic>
      <p:sp>
        <p:nvSpPr>
          <p:cNvPr id="5" name="Прямоугольник 4"/>
          <p:cNvSpPr/>
          <p:nvPr/>
        </p:nvSpPr>
        <p:spPr>
          <a:xfrm>
            <a:off x="114269" y="2858058"/>
            <a:ext cx="4600607" cy="3785652"/>
          </a:xfrm>
          <a:prstGeom prst="rect">
            <a:avLst/>
          </a:prstGeom>
        </p:spPr>
        <p:txBody>
          <a:bodyPr wrap="square">
            <a:spAutoFit/>
          </a:bodyPr>
          <a:lstStyle/>
          <a:p>
            <a:r>
              <a:rPr lang="uk-UA" dirty="0" smtClean="0"/>
              <a:t>Кожен шар призначений для задоволення певних функцій.</a:t>
            </a:r>
          </a:p>
          <a:p>
            <a:endParaRPr lang="uk-UA" sz="800" b="1" dirty="0" smtClean="0">
              <a:solidFill>
                <a:schemeClr val="bg2">
                  <a:lumMod val="40000"/>
                  <a:lumOff val="60000"/>
                </a:schemeClr>
              </a:solidFill>
            </a:endParaRPr>
          </a:p>
          <a:p>
            <a:r>
              <a:rPr lang="uk-UA" b="1" dirty="0" smtClean="0">
                <a:solidFill>
                  <a:schemeClr val="bg2">
                    <a:lumMod val="40000"/>
                    <a:lumOff val="60000"/>
                  </a:schemeClr>
                </a:solidFill>
              </a:rPr>
              <a:t>Рівень доступу</a:t>
            </a:r>
            <a:r>
              <a:rPr lang="uk-UA" dirty="0" smtClean="0">
                <a:solidFill>
                  <a:schemeClr val="bg2">
                    <a:lumMod val="40000"/>
                    <a:lumOff val="60000"/>
                  </a:schemeClr>
                </a:solidFill>
              </a:rPr>
              <a:t> </a:t>
            </a:r>
            <a:r>
              <a:rPr lang="uk-UA" dirty="0" smtClean="0"/>
              <a:t>(</a:t>
            </a:r>
            <a:r>
              <a:rPr lang="uk-UA" dirty="0" smtClean="0">
                <a:solidFill>
                  <a:schemeClr val="tx2">
                    <a:lumMod val="75000"/>
                  </a:schemeClr>
                </a:solidFill>
              </a:rPr>
              <a:t>access layer </a:t>
            </a:r>
            <a:r>
              <a:rPr lang="uk-UA" dirty="0" smtClean="0"/>
              <a:t>) забезпечує прямий доступ користувачів (точки доступу) до мережі.</a:t>
            </a:r>
          </a:p>
          <a:p>
            <a:endParaRPr lang="uk-UA" sz="800" b="1" dirty="0" smtClean="0">
              <a:solidFill>
                <a:schemeClr val="bg2">
                  <a:lumMod val="40000"/>
                  <a:lumOff val="60000"/>
                </a:schemeClr>
              </a:solidFill>
            </a:endParaRPr>
          </a:p>
          <a:p>
            <a:r>
              <a:rPr lang="uk-UA" b="1" dirty="0" smtClean="0">
                <a:solidFill>
                  <a:schemeClr val="bg2">
                    <a:lumMod val="40000"/>
                    <a:lumOff val="60000"/>
                  </a:schemeClr>
                </a:solidFill>
              </a:rPr>
              <a:t>Рівень розподілу</a:t>
            </a:r>
            <a:r>
              <a:rPr lang="uk-UA" dirty="0" smtClean="0"/>
              <a:t> (</a:t>
            </a:r>
            <a:r>
              <a:rPr lang="uk-UA" dirty="0" smtClean="0">
                <a:solidFill>
                  <a:schemeClr val="tx2">
                    <a:lumMod val="75000"/>
                  </a:schemeClr>
                </a:solidFill>
              </a:rPr>
              <a:t>distribution layer</a:t>
            </a:r>
            <a:r>
              <a:rPr lang="uk-UA" dirty="0" smtClean="0"/>
              <a:t>)</a:t>
            </a:r>
            <a:r>
              <a:rPr lang="uk-UA" dirty="0" smtClean="0">
                <a:solidFill>
                  <a:schemeClr val="tx2">
                    <a:lumMod val="75000"/>
                  </a:schemeClr>
                </a:solidFill>
              </a:rPr>
              <a:t> </a:t>
            </a:r>
            <a:r>
              <a:rPr lang="uk-UA" dirty="0" smtClean="0"/>
              <a:t>об'єднує рівні доступу та забезпечує зв'язок із послугами.</a:t>
            </a:r>
          </a:p>
          <a:p>
            <a:endParaRPr lang="uk-UA" sz="800" b="1" dirty="0" smtClean="0">
              <a:solidFill>
                <a:schemeClr val="bg2">
                  <a:lumMod val="40000"/>
                  <a:lumOff val="60000"/>
                </a:schemeClr>
              </a:solidFill>
            </a:endParaRPr>
          </a:p>
          <a:p>
            <a:r>
              <a:rPr lang="uk-UA" b="1" dirty="0" smtClean="0">
                <a:solidFill>
                  <a:schemeClr val="bg2">
                    <a:lumMod val="40000"/>
                    <a:lumOff val="60000"/>
                  </a:schemeClr>
                </a:solidFill>
              </a:rPr>
              <a:t>Основний  рівень (ядра) </a:t>
            </a:r>
            <a:r>
              <a:rPr lang="uk-UA" dirty="0" smtClean="0"/>
              <a:t>(</a:t>
            </a:r>
            <a:r>
              <a:rPr lang="uk-UA" dirty="0" smtClean="0">
                <a:solidFill>
                  <a:schemeClr val="tx2">
                    <a:lumMod val="75000"/>
                  </a:schemeClr>
                </a:solidFill>
              </a:rPr>
              <a:t>core laye</a:t>
            </a:r>
            <a:r>
              <a:rPr lang="uk-UA" dirty="0" smtClean="0"/>
              <a:t>) забезпечує зв'язок між рівнями розподілу для великих середовищ локальної мережі.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11</a:t>
            </a:fld>
            <a:endParaRPr lang="uk-UA" dirty="0"/>
          </a:p>
        </p:txBody>
      </p:sp>
      <p:sp>
        <p:nvSpPr>
          <p:cNvPr id="5" name="Прямоугольник 4"/>
          <p:cNvSpPr/>
          <p:nvPr/>
        </p:nvSpPr>
        <p:spPr>
          <a:xfrm>
            <a:off x="214282" y="214290"/>
            <a:ext cx="8643998" cy="1754326"/>
          </a:xfrm>
          <a:prstGeom prst="rect">
            <a:avLst/>
          </a:prstGeom>
        </p:spPr>
        <p:txBody>
          <a:bodyPr wrap="square">
            <a:spAutoFit/>
          </a:bodyPr>
          <a:lstStyle/>
          <a:p>
            <a:r>
              <a:rPr lang="uk-UA" dirty="0" err="1" smtClean="0"/>
              <a:t>Користувацький</a:t>
            </a:r>
            <a:r>
              <a:rPr lang="uk-UA" dirty="0" smtClean="0"/>
              <a:t> </a:t>
            </a:r>
            <a:r>
              <a:rPr lang="uk-UA" dirty="0" err="1" smtClean="0"/>
              <a:t>трафік</a:t>
            </a:r>
            <a:r>
              <a:rPr lang="uk-UA" dirty="0" smtClean="0"/>
              <a:t> ініціюється на рівні доступу та проходить через інші рівні, якщо потрібна функціональність цих шарів.</a:t>
            </a:r>
          </a:p>
          <a:p>
            <a:r>
              <a:rPr lang="uk-UA" dirty="0" smtClean="0"/>
              <a:t>Незважаючи на те, що ієрархічна модель має три рівні, деякі менші корпоративні мережі можуть реалізовувати дворівневий ієрархічний дизайн.</a:t>
            </a:r>
          </a:p>
          <a:p>
            <a:r>
              <a:rPr lang="uk-UA" dirty="0" smtClean="0"/>
              <a:t>У дворівневій ієрархічній конструкції шари </a:t>
            </a:r>
            <a:r>
              <a:rPr lang="uk-UA" dirty="0" smtClean="0">
                <a:solidFill>
                  <a:schemeClr val="tx2">
                    <a:lumMod val="75000"/>
                  </a:schemeClr>
                </a:solidFill>
              </a:rPr>
              <a:t>core</a:t>
            </a:r>
            <a:r>
              <a:rPr lang="uk-UA" dirty="0" smtClean="0"/>
              <a:t> та </a:t>
            </a:r>
            <a:r>
              <a:rPr lang="uk-UA" dirty="0" smtClean="0">
                <a:solidFill>
                  <a:schemeClr val="tx2">
                    <a:lumMod val="75000"/>
                  </a:schemeClr>
                </a:solidFill>
              </a:rPr>
              <a:t>distribution</a:t>
            </a:r>
            <a:r>
              <a:rPr lang="uk-UA" dirty="0" smtClean="0"/>
              <a:t> згортаються в один шар, зменшуючи вартість та складність.</a:t>
            </a:r>
          </a:p>
        </p:txBody>
      </p:sp>
      <p:pic>
        <p:nvPicPr>
          <p:cNvPr id="6" name="Рисунок 5" descr="12.1.05.0002.jpg"/>
          <p:cNvPicPr>
            <a:picLocks noChangeAspect="1"/>
          </p:cNvPicPr>
          <p:nvPr/>
        </p:nvPicPr>
        <p:blipFill>
          <a:blip r:embed="rId3" cstate="print"/>
          <a:stretch>
            <a:fillRect/>
          </a:stretch>
        </p:blipFill>
        <p:spPr>
          <a:xfrm>
            <a:off x="3929058" y="3000372"/>
            <a:ext cx="4767263" cy="3562350"/>
          </a:xfrm>
          <a:prstGeom prst="rect">
            <a:avLst/>
          </a:prstGeom>
        </p:spPr>
      </p:pic>
      <p:sp>
        <p:nvSpPr>
          <p:cNvPr id="7" name="Прямоугольник 6"/>
          <p:cNvSpPr/>
          <p:nvPr/>
        </p:nvSpPr>
        <p:spPr>
          <a:xfrm>
            <a:off x="204757" y="2143116"/>
            <a:ext cx="3714776" cy="4647426"/>
          </a:xfrm>
          <a:prstGeom prst="rect">
            <a:avLst/>
          </a:prstGeom>
        </p:spPr>
        <p:txBody>
          <a:bodyPr wrap="square">
            <a:spAutoFit/>
          </a:bodyPr>
          <a:lstStyle/>
          <a:p>
            <a:r>
              <a:rPr lang="en-CA" dirty="0" smtClean="0"/>
              <a:t>У </a:t>
            </a:r>
            <a:r>
              <a:rPr lang="en-CA" dirty="0" err="1" smtClean="0"/>
              <a:t>архітектурах</a:t>
            </a:r>
            <a:r>
              <a:rPr lang="en-CA" dirty="0" smtClean="0"/>
              <a:t> з </a:t>
            </a:r>
            <a:r>
              <a:rPr lang="en-CA" dirty="0" err="1" smtClean="0"/>
              <a:t>плоскою</a:t>
            </a:r>
            <a:r>
              <a:rPr lang="en-CA" dirty="0" smtClean="0"/>
              <a:t> </a:t>
            </a:r>
            <a:r>
              <a:rPr lang="en-CA" dirty="0" err="1" smtClean="0"/>
              <a:t>або</a:t>
            </a:r>
            <a:r>
              <a:rPr lang="en-CA" dirty="0" smtClean="0"/>
              <a:t> </a:t>
            </a:r>
            <a:r>
              <a:rPr lang="en-CA" dirty="0" err="1" smtClean="0"/>
              <a:t>сітчастою</a:t>
            </a:r>
            <a:r>
              <a:rPr lang="en-CA" dirty="0" smtClean="0"/>
              <a:t> </a:t>
            </a:r>
            <a:r>
              <a:rPr lang="en-CA" dirty="0" err="1" smtClean="0"/>
              <a:t>мережею</a:t>
            </a:r>
            <a:r>
              <a:rPr lang="en-CA" dirty="0" smtClean="0"/>
              <a:t> </a:t>
            </a:r>
            <a:r>
              <a:rPr lang="en-CA" dirty="0" err="1" smtClean="0"/>
              <a:t>зміни</a:t>
            </a:r>
            <a:r>
              <a:rPr lang="en-CA" dirty="0" smtClean="0"/>
              <a:t>, </a:t>
            </a:r>
            <a:r>
              <a:rPr lang="en-CA" dirty="0" err="1" smtClean="0"/>
              <a:t>як</a:t>
            </a:r>
            <a:r>
              <a:rPr lang="en-CA" dirty="0" smtClean="0"/>
              <a:t> </a:t>
            </a:r>
            <a:r>
              <a:rPr lang="en-CA" dirty="0" err="1" smtClean="0"/>
              <a:t>правило</a:t>
            </a:r>
            <a:r>
              <a:rPr lang="en-CA" dirty="0" smtClean="0"/>
              <a:t>, </a:t>
            </a:r>
            <a:r>
              <a:rPr lang="en-CA" dirty="0" err="1" smtClean="0"/>
              <a:t>зачіпають</a:t>
            </a:r>
            <a:r>
              <a:rPr lang="en-CA" dirty="0" smtClean="0"/>
              <a:t> </a:t>
            </a:r>
            <a:r>
              <a:rPr lang="en-CA" dirty="0" err="1" smtClean="0"/>
              <a:t>велику</a:t>
            </a:r>
            <a:r>
              <a:rPr lang="en-CA" dirty="0" smtClean="0"/>
              <a:t> </a:t>
            </a:r>
            <a:r>
              <a:rPr lang="en-CA" dirty="0" err="1" smtClean="0"/>
              <a:t>кількість</a:t>
            </a:r>
            <a:r>
              <a:rPr lang="en-CA" dirty="0" smtClean="0"/>
              <a:t> </a:t>
            </a:r>
            <a:r>
              <a:rPr lang="en-CA" dirty="0" err="1" smtClean="0"/>
              <a:t>систем</a:t>
            </a:r>
            <a:r>
              <a:rPr lang="en-CA" dirty="0" smtClean="0"/>
              <a:t>.</a:t>
            </a:r>
            <a:endParaRPr lang="uk-UA" dirty="0" smtClean="0"/>
          </a:p>
          <a:p>
            <a:endParaRPr lang="uk-UA" sz="800" dirty="0" smtClean="0"/>
          </a:p>
          <a:p>
            <a:r>
              <a:rPr lang="en-CA" dirty="0" err="1" smtClean="0"/>
              <a:t>Ієрархічний</a:t>
            </a:r>
            <a:r>
              <a:rPr lang="en-CA" dirty="0" smtClean="0"/>
              <a:t> </a:t>
            </a:r>
            <a:r>
              <a:rPr lang="en-CA" dirty="0" err="1" smtClean="0"/>
              <a:t>дизайн</a:t>
            </a:r>
            <a:r>
              <a:rPr lang="en-CA" dirty="0" smtClean="0"/>
              <a:t> </a:t>
            </a:r>
            <a:r>
              <a:rPr lang="en-CA" dirty="0" err="1" smtClean="0"/>
              <a:t>допомагає</a:t>
            </a:r>
            <a:r>
              <a:rPr lang="en-CA" dirty="0" smtClean="0"/>
              <a:t> </a:t>
            </a:r>
            <a:r>
              <a:rPr lang="en-CA" dirty="0" err="1" smtClean="0"/>
              <a:t>обмежити</a:t>
            </a:r>
            <a:r>
              <a:rPr lang="en-CA" dirty="0" smtClean="0"/>
              <a:t> </a:t>
            </a:r>
            <a:r>
              <a:rPr lang="en-CA" dirty="0" err="1" smtClean="0"/>
              <a:t>операційні</a:t>
            </a:r>
            <a:r>
              <a:rPr lang="en-CA" dirty="0" smtClean="0"/>
              <a:t> </a:t>
            </a:r>
            <a:r>
              <a:rPr lang="en-CA" dirty="0" err="1" smtClean="0"/>
              <a:t>зміни</a:t>
            </a:r>
            <a:r>
              <a:rPr lang="en-CA" dirty="0" smtClean="0"/>
              <a:t> в </a:t>
            </a:r>
            <a:r>
              <a:rPr lang="en-CA" dirty="0" err="1" smtClean="0"/>
              <a:t>підмножині</a:t>
            </a:r>
            <a:r>
              <a:rPr lang="en-CA" dirty="0" smtClean="0"/>
              <a:t> </a:t>
            </a:r>
            <a:r>
              <a:rPr lang="en-CA" dirty="0" err="1" smtClean="0"/>
              <a:t>мереж</a:t>
            </a:r>
            <a:r>
              <a:rPr lang="en-CA" dirty="0" smtClean="0"/>
              <a:t>, </a:t>
            </a:r>
            <a:r>
              <a:rPr lang="en-CA" dirty="0" err="1" smtClean="0"/>
              <a:t>що</a:t>
            </a:r>
            <a:r>
              <a:rPr lang="en-CA" dirty="0" smtClean="0"/>
              <a:t> </a:t>
            </a:r>
            <a:r>
              <a:rPr lang="en-CA" dirty="0" err="1" smtClean="0"/>
              <a:t>полегшує</a:t>
            </a:r>
            <a:r>
              <a:rPr lang="en-CA" dirty="0" smtClean="0"/>
              <a:t> </a:t>
            </a:r>
            <a:r>
              <a:rPr lang="en-CA" dirty="0" err="1" smtClean="0"/>
              <a:t>управління</a:t>
            </a:r>
            <a:r>
              <a:rPr lang="en-CA" dirty="0" smtClean="0"/>
              <a:t>, а </a:t>
            </a:r>
            <a:r>
              <a:rPr lang="en-CA" dirty="0" err="1" smtClean="0"/>
              <a:t>також</a:t>
            </a:r>
            <a:r>
              <a:rPr lang="en-CA" dirty="0" smtClean="0"/>
              <a:t> </a:t>
            </a:r>
            <a:r>
              <a:rPr lang="en-CA" dirty="0" err="1" smtClean="0"/>
              <a:t>покращує</a:t>
            </a:r>
            <a:r>
              <a:rPr lang="en-CA" dirty="0" smtClean="0"/>
              <a:t> </a:t>
            </a:r>
            <a:r>
              <a:rPr lang="en-CA" dirty="0" err="1" smtClean="0"/>
              <a:t>стійкість</a:t>
            </a:r>
            <a:r>
              <a:rPr lang="en-CA" dirty="0" smtClean="0"/>
              <a:t>.</a:t>
            </a:r>
            <a:endParaRPr lang="uk-UA" dirty="0" smtClean="0"/>
          </a:p>
          <a:p>
            <a:endParaRPr lang="uk-UA" sz="800" dirty="0" smtClean="0"/>
          </a:p>
          <a:p>
            <a:r>
              <a:rPr lang="en-CA" dirty="0" err="1" smtClean="0"/>
              <a:t>Модульне</a:t>
            </a:r>
            <a:r>
              <a:rPr lang="en-CA" dirty="0" smtClean="0"/>
              <a:t> </a:t>
            </a:r>
            <a:r>
              <a:rPr lang="en-CA" dirty="0" err="1" smtClean="0"/>
              <a:t>структурування</a:t>
            </a:r>
            <a:r>
              <a:rPr lang="en-CA" dirty="0" smtClean="0"/>
              <a:t> </a:t>
            </a:r>
            <a:r>
              <a:rPr lang="en-CA" dirty="0" err="1" smtClean="0"/>
              <a:t>мережі</a:t>
            </a:r>
            <a:r>
              <a:rPr lang="en-CA" dirty="0" smtClean="0"/>
              <a:t> </a:t>
            </a:r>
            <a:r>
              <a:rPr lang="en-CA" dirty="0" err="1" smtClean="0"/>
              <a:t>на</a:t>
            </a:r>
            <a:r>
              <a:rPr lang="en-CA" dirty="0" smtClean="0"/>
              <a:t> </a:t>
            </a:r>
            <a:r>
              <a:rPr lang="en-CA" dirty="0" err="1" smtClean="0"/>
              <a:t>невеликі</a:t>
            </a:r>
            <a:r>
              <a:rPr lang="en-CA" dirty="0" smtClean="0"/>
              <a:t>, </a:t>
            </a:r>
            <a:r>
              <a:rPr lang="en-CA" dirty="0" err="1" smtClean="0"/>
              <a:t>зрозумілі</a:t>
            </a:r>
            <a:r>
              <a:rPr lang="en-CA" dirty="0" smtClean="0"/>
              <a:t> </a:t>
            </a:r>
            <a:r>
              <a:rPr lang="en-CA" dirty="0" err="1" smtClean="0"/>
              <a:t>для</a:t>
            </a:r>
            <a:r>
              <a:rPr lang="en-CA" dirty="0" smtClean="0"/>
              <a:t> </a:t>
            </a:r>
            <a:r>
              <a:rPr lang="en-CA" dirty="0" err="1" smtClean="0"/>
              <a:t>розуміння</a:t>
            </a:r>
            <a:r>
              <a:rPr lang="en-CA" dirty="0" smtClean="0"/>
              <a:t> </a:t>
            </a:r>
            <a:r>
              <a:rPr lang="en-CA" dirty="0" err="1" smtClean="0"/>
              <a:t>елементи</a:t>
            </a:r>
            <a:r>
              <a:rPr lang="en-CA" dirty="0" smtClean="0"/>
              <a:t> </a:t>
            </a:r>
            <a:r>
              <a:rPr lang="en-CA" dirty="0" err="1" smtClean="0"/>
              <a:t>також</a:t>
            </a:r>
            <a:r>
              <a:rPr lang="en-CA" dirty="0" smtClean="0"/>
              <a:t> </a:t>
            </a:r>
            <a:r>
              <a:rPr lang="en-CA" dirty="0" err="1" smtClean="0"/>
              <a:t>сприяє</a:t>
            </a:r>
            <a:r>
              <a:rPr lang="en-CA" dirty="0" smtClean="0"/>
              <a:t> </a:t>
            </a:r>
            <a:r>
              <a:rPr lang="en-CA" dirty="0" err="1" smtClean="0"/>
              <a:t>стійкості</a:t>
            </a:r>
            <a:r>
              <a:rPr lang="en-CA" dirty="0" smtClean="0"/>
              <a:t> </a:t>
            </a:r>
            <a:r>
              <a:rPr lang="en-CA" dirty="0" err="1" smtClean="0"/>
              <a:t>завдяки</a:t>
            </a:r>
            <a:r>
              <a:rPr lang="en-CA" dirty="0" smtClean="0"/>
              <a:t> </a:t>
            </a:r>
            <a:r>
              <a:rPr lang="en-CA" dirty="0" err="1" smtClean="0"/>
              <a:t>покращеній</a:t>
            </a:r>
            <a:r>
              <a:rPr lang="en-CA" dirty="0" smtClean="0"/>
              <a:t> </a:t>
            </a:r>
            <a:r>
              <a:rPr lang="en-CA" dirty="0" err="1" smtClean="0"/>
              <a:t>ізоляції</a:t>
            </a:r>
            <a:r>
              <a:rPr lang="en-CA" dirty="0" smtClean="0"/>
              <a:t> </a:t>
            </a:r>
            <a:r>
              <a:rPr lang="en-CA" dirty="0" err="1" smtClean="0"/>
              <a:t>несправностей</a:t>
            </a:r>
            <a:r>
              <a:rPr lang="en-CA" dirty="0" smtClean="0"/>
              <a:t>.</a:t>
            </a:r>
            <a:endParaRPr lang="uk-UA"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12</a:t>
            </a:fld>
            <a:endParaRPr lang="uk-UA" dirty="0"/>
          </a:p>
        </p:txBody>
      </p:sp>
      <p:sp>
        <p:nvSpPr>
          <p:cNvPr id="3" name="Прямоугольник 2"/>
          <p:cNvSpPr/>
          <p:nvPr/>
        </p:nvSpPr>
        <p:spPr>
          <a:xfrm>
            <a:off x="114268" y="142852"/>
            <a:ext cx="8886887" cy="4832092"/>
          </a:xfrm>
          <a:prstGeom prst="rect">
            <a:avLst/>
          </a:prstGeom>
        </p:spPr>
        <p:txBody>
          <a:bodyPr wrap="square">
            <a:spAutoFit/>
          </a:bodyPr>
          <a:lstStyle/>
          <a:p>
            <a:r>
              <a:rPr lang="uk-UA" sz="2000" dirty="0" smtClean="0">
                <a:solidFill>
                  <a:schemeClr val="accent2">
                    <a:lumMod val="75000"/>
                  </a:schemeClr>
                </a:solidFill>
              </a:rPr>
              <a:t>Схеми архітектури безпеки</a:t>
            </a:r>
          </a:p>
          <a:p>
            <a:r>
              <a:rPr lang="uk-UA" sz="1600" dirty="0" smtClean="0"/>
              <a:t>Дизайн брандмауера насамперед стосується інтерфейсів пристроїв, що дозволяють або забороняють трафік на основі </a:t>
            </a:r>
          </a:p>
          <a:p>
            <a:pPr marL="719138" indent="-358775">
              <a:buFont typeface="Wingdings" pitchFamily="2" charset="2"/>
              <a:buChar char="Ø"/>
            </a:pPr>
            <a:r>
              <a:rPr lang="uk-UA" sz="1600" dirty="0" smtClean="0"/>
              <a:t>джерела,</a:t>
            </a:r>
          </a:p>
          <a:p>
            <a:pPr marL="719138" indent="-358775">
              <a:buFont typeface="Wingdings" pitchFamily="2" charset="2"/>
              <a:buChar char="Ø"/>
            </a:pPr>
            <a:r>
              <a:rPr lang="uk-UA" sz="1600" dirty="0" smtClean="0"/>
              <a:t>пункту призначення та</a:t>
            </a:r>
          </a:p>
          <a:p>
            <a:pPr marL="719138" indent="-358775">
              <a:buFont typeface="Wingdings" pitchFamily="2" charset="2"/>
              <a:buChar char="Ø"/>
            </a:pPr>
            <a:r>
              <a:rPr lang="uk-UA" sz="1600" dirty="0" smtClean="0"/>
              <a:t>типу </a:t>
            </a:r>
            <a:r>
              <a:rPr lang="uk-UA" sz="1600" dirty="0" err="1" smtClean="0"/>
              <a:t>трафіку</a:t>
            </a:r>
            <a:r>
              <a:rPr lang="uk-UA" sz="1600" dirty="0" smtClean="0"/>
              <a:t>.</a:t>
            </a:r>
          </a:p>
          <a:p>
            <a:r>
              <a:rPr lang="uk-UA" sz="1600" dirty="0" smtClean="0"/>
              <a:t>Деякі конструкції настільки прості, як позначення зовнішньої мережі та внутрішньої мережі, які визначаються двома інтерфейсами на брандмауері.</a:t>
            </a:r>
          </a:p>
          <a:p>
            <a:r>
              <a:rPr lang="uk-UA" sz="1600" dirty="0" smtClean="0"/>
              <a:t>Три найпоширеніші схеми налаштувань брандмауера.</a:t>
            </a:r>
          </a:p>
          <a:p>
            <a:endParaRPr lang="uk-UA" sz="800" dirty="0" smtClean="0"/>
          </a:p>
          <a:p>
            <a:r>
              <a:rPr lang="uk-UA" sz="1600" b="1" dirty="0" smtClean="0">
                <a:solidFill>
                  <a:schemeClr val="bg2">
                    <a:lumMod val="40000"/>
                    <a:lumOff val="60000"/>
                  </a:schemeClr>
                </a:solidFill>
              </a:rPr>
              <a:t>Загальнодоступна мережа</a:t>
            </a:r>
            <a:r>
              <a:rPr lang="uk-UA" sz="1600" dirty="0" smtClean="0">
                <a:solidFill>
                  <a:schemeClr val="bg2">
                    <a:lumMod val="40000"/>
                    <a:lumOff val="60000"/>
                  </a:schemeClr>
                </a:solidFill>
              </a:rPr>
              <a:t> </a:t>
            </a:r>
            <a:r>
              <a:rPr lang="uk-UA" sz="1600" dirty="0" smtClean="0"/>
              <a:t>(або зовнішня мережа) є ненадійною (</a:t>
            </a:r>
            <a:r>
              <a:rPr lang="uk-UA" sz="1600" dirty="0" smtClean="0">
                <a:solidFill>
                  <a:schemeClr val="tx2">
                    <a:lumMod val="75000"/>
                  </a:schemeClr>
                </a:solidFill>
              </a:rPr>
              <a:t>untrusted</a:t>
            </a:r>
            <a:r>
              <a:rPr lang="uk-UA" sz="1600" dirty="0" smtClean="0"/>
              <a:t>), а </a:t>
            </a:r>
            <a:r>
              <a:rPr lang="uk-UA" sz="1600" b="1" dirty="0" smtClean="0">
                <a:solidFill>
                  <a:schemeClr val="bg2">
                    <a:lumMod val="40000"/>
                    <a:lumOff val="60000"/>
                  </a:schemeClr>
                </a:solidFill>
              </a:rPr>
              <a:t>приватна мережа</a:t>
            </a:r>
            <a:r>
              <a:rPr lang="uk-UA" sz="1600" dirty="0" smtClean="0"/>
              <a:t> (або внутрішня мережа) є надійною (</a:t>
            </a:r>
            <a:r>
              <a:rPr lang="uk-UA" sz="1600" dirty="0" smtClean="0">
                <a:solidFill>
                  <a:schemeClr val="tx2">
                    <a:lumMod val="75000"/>
                  </a:schemeClr>
                </a:solidFill>
              </a:rPr>
              <a:t>trusted</a:t>
            </a:r>
            <a:r>
              <a:rPr lang="uk-UA" sz="1600" dirty="0" smtClean="0"/>
              <a:t>).</a:t>
            </a:r>
          </a:p>
          <a:p>
            <a:r>
              <a:rPr lang="uk-UA" sz="1600" dirty="0" smtClean="0"/>
              <a:t>Зазвичай брандмауер із двома інтерфейсами налаштовується наступним чином:</a:t>
            </a:r>
          </a:p>
          <a:p>
            <a:pPr marL="719138" lvl="0" indent="-358775">
              <a:buFont typeface="Wingdings" pitchFamily="2" charset="2"/>
              <a:buChar char="Ø"/>
            </a:pPr>
            <a:r>
              <a:rPr lang="uk-UA" sz="1600" dirty="0" err="1" smtClean="0"/>
              <a:t>Трафік</a:t>
            </a:r>
            <a:r>
              <a:rPr lang="uk-UA" sz="1600" dirty="0" smtClean="0"/>
              <a:t>, що надходить із приватної мережі, дозволений та перевіряється, коли він рухається до загальнодоступної мережі.</a:t>
            </a:r>
          </a:p>
          <a:p>
            <a:pPr marL="719138" lvl="0" indent="-358775">
              <a:buFont typeface="Wingdings" pitchFamily="2" charset="2"/>
              <a:buChar char="Ø"/>
            </a:pPr>
            <a:r>
              <a:rPr lang="uk-UA" sz="1600" dirty="0" smtClean="0"/>
              <a:t>Дозволено перевіряти трафік, що повертається із загальнодоступної мережі та пов’язаний із трафіком, що походить із приватної мережі.</a:t>
            </a:r>
          </a:p>
          <a:p>
            <a:pPr marL="719138" lvl="0" indent="-358775">
              <a:buFont typeface="Wingdings" pitchFamily="2" charset="2"/>
              <a:buChar char="Ø"/>
            </a:pPr>
            <a:r>
              <a:rPr lang="uk-UA" sz="1600" dirty="0" err="1" smtClean="0"/>
              <a:t>Трафік</a:t>
            </a:r>
            <a:r>
              <a:rPr lang="uk-UA" sz="1600" dirty="0" smtClean="0"/>
              <a:t>, що надходить із загальнодоступної мережі та прямує до приватної мережі, як правило, блокується.</a:t>
            </a:r>
          </a:p>
        </p:txBody>
      </p:sp>
      <p:pic>
        <p:nvPicPr>
          <p:cNvPr id="6" name="Рисунок 5" descr="12.1.06.0001.jpg"/>
          <p:cNvPicPr>
            <a:picLocks noChangeAspect="1"/>
          </p:cNvPicPr>
          <p:nvPr/>
        </p:nvPicPr>
        <p:blipFill>
          <a:blip r:embed="rId3" cstate="print"/>
          <a:stretch>
            <a:fillRect/>
          </a:stretch>
        </p:blipFill>
        <p:spPr>
          <a:xfrm>
            <a:off x="2128860" y="4786322"/>
            <a:ext cx="5729288" cy="1938338"/>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13</a:t>
            </a:fld>
            <a:endParaRPr lang="uk-UA" dirty="0"/>
          </a:p>
        </p:txBody>
      </p:sp>
      <p:sp>
        <p:nvSpPr>
          <p:cNvPr id="3" name="Прямоугольник 2"/>
          <p:cNvSpPr/>
          <p:nvPr/>
        </p:nvSpPr>
        <p:spPr>
          <a:xfrm>
            <a:off x="114268" y="142852"/>
            <a:ext cx="8886887" cy="2800767"/>
          </a:xfrm>
          <a:prstGeom prst="rect">
            <a:avLst/>
          </a:prstGeom>
        </p:spPr>
        <p:txBody>
          <a:bodyPr wrap="square">
            <a:spAutoFit/>
          </a:bodyPr>
          <a:lstStyle/>
          <a:p>
            <a:pPr algn="just"/>
            <a:r>
              <a:rPr lang="uk-UA" sz="1600" b="1" dirty="0" smtClean="0">
                <a:solidFill>
                  <a:schemeClr val="bg2">
                    <a:lumMod val="40000"/>
                    <a:lumOff val="60000"/>
                  </a:schemeClr>
                </a:solidFill>
              </a:rPr>
              <a:t>Демілітаризована зона</a:t>
            </a:r>
            <a:r>
              <a:rPr lang="uk-UA" sz="1600" dirty="0" smtClean="0">
                <a:solidFill>
                  <a:schemeClr val="bg2">
                    <a:lumMod val="40000"/>
                    <a:lumOff val="60000"/>
                  </a:schemeClr>
                </a:solidFill>
              </a:rPr>
              <a:t> </a:t>
            </a:r>
            <a:r>
              <a:rPr lang="uk-UA" sz="1600" dirty="0" smtClean="0"/>
              <a:t>(</a:t>
            </a:r>
            <a:r>
              <a:rPr lang="uk-UA" sz="1600" dirty="0" smtClean="0">
                <a:solidFill>
                  <a:schemeClr val="tx2">
                    <a:lumMod val="75000"/>
                  </a:schemeClr>
                </a:solidFill>
              </a:rPr>
              <a:t>DMZ</a:t>
            </a:r>
            <a:r>
              <a:rPr lang="uk-UA" sz="1600" dirty="0" smtClean="0"/>
              <a:t>) - це конструкція брандмауера, де зазвичай є один внутрішній інтерфейс, підключений до приватної мережі, один зовнішній інтерфейс, підключений до загальнодоступної мережі, і один DMZ-інтерфейс.</a:t>
            </a:r>
          </a:p>
          <a:p>
            <a:pPr marL="623888" lvl="0" indent="-273050" algn="just">
              <a:buFont typeface="Wingdings" pitchFamily="2" charset="2"/>
              <a:buChar char="Ø"/>
            </a:pPr>
            <a:r>
              <a:rPr lang="uk-UA" sz="1600" dirty="0" err="1" smtClean="0"/>
              <a:t>Трафік</a:t>
            </a:r>
            <a:r>
              <a:rPr lang="uk-UA" sz="1600" dirty="0" smtClean="0"/>
              <a:t>, що надходить з приватної мережі, перевіряється, коли він рухається до загальнодоступної мережі або мережі DMZ. Цей </a:t>
            </a:r>
            <a:r>
              <a:rPr lang="uk-UA" sz="1600" dirty="0" err="1" smtClean="0"/>
              <a:t>трафік</a:t>
            </a:r>
            <a:r>
              <a:rPr lang="uk-UA" sz="1600" dirty="0" smtClean="0"/>
              <a:t> дозволений з невеликим обмеженням або без обмежень. Дозволено інспектований трафік, що повертається з DMZ або загальнодоступної мережі в приватну мережу.</a:t>
            </a:r>
          </a:p>
          <a:p>
            <a:pPr marL="623888" lvl="0" indent="-273050" algn="just">
              <a:buFont typeface="Wingdings" pitchFamily="2" charset="2"/>
              <a:buChar char="Ø"/>
            </a:pPr>
            <a:r>
              <a:rPr lang="uk-UA" sz="1600" dirty="0" smtClean="0"/>
              <a:t>Зазвичай трафік, що надходить із мережі DMZ і прямує до приватної мережі, блокується.</a:t>
            </a:r>
          </a:p>
          <a:p>
            <a:pPr marL="623888" lvl="0" indent="-273050" algn="just">
              <a:buFont typeface="Wingdings" pitchFamily="2" charset="2"/>
              <a:buChar char="Ø"/>
            </a:pPr>
            <a:r>
              <a:rPr lang="uk-UA" sz="1600" dirty="0" err="1" smtClean="0"/>
              <a:t>Трафік</a:t>
            </a:r>
            <a:r>
              <a:rPr lang="uk-UA" sz="1600" dirty="0" smtClean="0"/>
              <a:t>, що надходить із мережі DMZ і прямує до загальнодоступної мережі, вибірково дозволений на основі вимог до послуг.</a:t>
            </a:r>
          </a:p>
        </p:txBody>
      </p:sp>
      <p:pic>
        <p:nvPicPr>
          <p:cNvPr id="6" name="Рисунок 5" descr="12.1.06.0002.jpg"/>
          <p:cNvPicPr>
            <a:picLocks noChangeAspect="1"/>
          </p:cNvPicPr>
          <p:nvPr/>
        </p:nvPicPr>
        <p:blipFill>
          <a:blip r:embed="rId3" cstate="print"/>
          <a:stretch>
            <a:fillRect/>
          </a:stretch>
        </p:blipFill>
        <p:spPr>
          <a:xfrm>
            <a:off x="3929058" y="3000372"/>
            <a:ext cx="5027771" cy="3351848"/>
          </a:xfrm>
          <a:prstGeom prst="rect">
            <a:avLst/>
          </a:prstGeom>
        </p:spPr>
      </p:pic>
      <p:sp>
        <p:nvSpPr>
          <p:cNvPr id="7" name="Прямоугольник 6"/>
          <p:cNvSpPr/>
          <p:nvPr/>
        </p:nvSpPr>
        <p:spPr>
          <a:xfrm>
            <a:off x="4730" y="2928934"/>
            <a:ext cx="3786182" cy="3539430"/>
          </a:xfrm>
          <a:prstGeom prst="rect">
            <a:avLst/>
          </a:prstGeom>
        </p:spPr>
        <p:txBody>
          <a:bodyPr wrap="square">
            <a:spAutoFit/>
          </a:bodyPr>
          <a:lstStyle/>
          <a:p>
            <a:pPr marL="719138" lvl="0" indent="-273050" algn="just">
              <a:buFont typeface="Wingdings" pitchFamily="2" charset="2"/>
              <a:buChar char="Ø"/>
            </a:pPr>
            <a:r>
              <a:rPr lang="uk-UA" sz="1600" dirty="0" err="1" smtClean="0"/>
              <a:t>Трафік</a:t>
            </a:r>
            <a:r>
              <a:rPr lang="uk-UA" sz="1600" dirty="0" smtClean="0"/>
              <a:t>, що надходить із загальнодоступної мережі та рухається до DMZ, вибірково дозволений та перевіряється. Цей тип </a:t>
            </a:r>
            <a:r>
              <a:rPr lang="uk-UA" sz="1600" dirty="0" err="1" smtClean="0"/>
              <a:t>трафіку</a:t>
            </a:r>
            <a:r>
              <a:rPr lang="uk-UA" sz="1600" dirty="0" smtClean="0"/>
              <a:t>, як правило, трафік електронної пошти, DNS, HTTP або HTTPS. Повернення трафіку з DMZ до загальнодоступної мережі дозволено динамічно.</a:t>
            </a:r>
          </a:p>
          <a:p>
            <a:pPr marL="719138" lvl="0" indent="-273050" algn="just">
              <a:buFont typeface="Wingdings" pitchFamily="2" charset="2"/>
              <a:buChar char="Ø"/>
            </a:pPr>
            <a:r>
              <a:rPr lang="uk-UA" sz="1600" dirty="0" err="1" smtClean="0"/>
              <a:t>Трафік</a:t>
            </a:r>
            <a:r>
              <a:rPr lang="uk-UA" sz="1600" dirty="0" smtClean="0"/>
              <a:t>, що надходить із загальнодоступної мережі та прямує до приватної мережі, заблокований.</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14</a:t>
            </a:fld>
            <a:endParaRPr lang="uk-UA" dirty="0"/>
          </a:p>
        </p:txBody>
      </p:sp>
      <p:sp>
        <p:nvSpPr>
          <p:cNvPr id="3" name="Прямоугольник 2"/>
          <p:cNvSpPr/>
          <p:nvPr/>
        </p:nvSpPr>
        <p:spPr>
          <a:xfrm>
            <a:off x="114268" y="142852"/>
            <a:ext cx="8886887" cy="2800767"/>
          </a:xfrm>
          <a:prstGeom prst="rect">
            <a:avLst/>
          </a:prstGeom>
        </p:spPr>
        <p:txBody>
          <a:bodyPr wrap="square">
            <a:spAutoFit/>
          </a:bodyPr>
          <a:lstStyle/>
          <a:p>
            <a:r>
              <a:rPr lang="uk-UA" sz="1600" b="1" dirty="0" smtClean="0">
                <a:solidFill>
                  <a:schemeClr val="bg2">
                    <a:lumMod val="40000"/>
                    <a:lumOff val="60000"/>
                  </a:schemeClr>
                </a:solidFill>
              </a:rPr>
              <a:t>Брандмауер зонових політик</a:t>
            </a:r>
            <a:r>
              <a:rPr lang="uk-UA" sz="1600" b="1" dirty="0" smtClean="0"/>
              <a:t> </a:t>
            </a:r>
            <a:r>
              <a:rPr lang="uk-UA" sz="1600" dirty="0" smtClean="0"/>
              <a:t>(</a:t>
            </a:r>
            <a:r>
              <a:rPr lang="uk-UA" sz="1600" dirty="0" smtClean="0">
                <a:solidFill>
                  <a:schemeClr val="tx2">
                    <a:lumMod val="75000"/>
                  </a:schemeClr>
                </a:solidFill>
              </a:rPr>
              <a:t>ZPF</a:t>
            </a:r>
            <a:r>
              <a:rPr lang="uk-UA" sz="1600" b="1" dirty="0" smtClean="0"/>
              <a:t> – </a:t>
            </a:r>
            <a:r>
              <a:rPr lang="uk-UA" sz="1600" dirty="0" smtClean="0">
                <a:solidFill>
                  <a:schemeClr val="tx2">
                    <a:lumMod val="75000"/>
                  </a:schemeClr>
                </a:solidFill>
              </a:rPr>
              <a:t>Zone-based policy firewalls </a:t>
            </a:r>
            <a:r>
              <a:rPr lang="uk-UA" sz="1600" dirty="0" smtClean="0"/>
              <a:t>) використовують концепцію зон, щоб забезпечити додаткову гнучкість.</a:t>
            </a:r>
          </a:p>
          <a:p>
            <a:r>
              <a:rPr lang="uk-UA" sz="1600" b="1" dirty="0" smtClean="0">
                <a:solidFill>
                  <a:schemeClr val="bg2">
                    <a:lumMod val="40000"/>
                    <a:lumOff val="60000"/>
                  </a:schemeClr>
                </a:solidFill>
              </a:rPr>
              <a:t>Зона</a:t>
            </a:r>
            <a:r>
              <a:rPr lang="uk-UA" sz="1600" dirty="0" smtClean="0"/>
              <a:t> - це група одного або декількох інтерфейсів, що мають подібні функції або особливості.</a:t>
            </a:r>
          </a:p>
          <a:p>
            <a:r>
              <a:rPr lang="uk-UA" sz="1600" dirty="0" smtClean="0"/>
              <a:t>Зони допомагають визначити, де слід застосовувати правило або політику брандмауера Cisco IOS. На малюнку політики безпеки для LAN 1 і LAN 2 подібні і можуть бути згруповані в зону для конфігурацій брандмауера. За замовчуванням трафік між інтерфейсами в одній зоні не підпадає під будь-яку політику і вільно проходить. Однак весь трафік з зони в зону заблокований. Для того, щоб дозволити рух між зонами, слід налаштувати політику, що дозволяє або перевіряє такий трафік.</a:t>
            </a:r>
          </a:p>
          <a:p>
            <a:endParaRPr lang="uk-UA" sz="1600" dirty="0" smtClean="0"/>
          </a:p>
        </p:txBody>
      </p:sp>
      <p:sp>
        <p:nvSpPr>
          <p:cNvPr id="5" name="Прямоугольник 4"/>
          <p:cNvSpPr/>
          <p:nvPr/>
        </p:nvSpPr>
        <p:spPr>
          <a:xfrm>
            <a:off x="142844" y="2714620"/>
            <a:ext cx="4214810" cy="4031873"/>
          </a:xfrm>
          <a:prstGeom prst="rect">
            <a:avLst/>
          </a:prstGeom>
        </p:spPr>
        <p:txBody>
          <a:bodyPr wrap="square">
            <a:spAutoFit/>
          </a:bodyPr>
          <a:lstStyle/>
          <a:p>
            <a:r>
              <a:rPr lang="uk-UA" sz="1600" dirty="0" smtClean="0"/>
              <a:t>Єдиним винятком із цього правила за замовчуванням є зона самого маршрутизатора.</a:t>
            </a:r>
          </a:p>
          <a:p>
            <a:r>
              <a:rPr lang="uk-UA" sz="1600" b="1" dirty="0" smtClean="0">
                <a:solidFill>
                  <a:schemeClr val="bg2">
                    <a:lumMod val="40000"/>
                    <a:lumOff val="60000"/>
                  </a:schemeClr>
                </a:solidFill>
              </a:rPr>
              <a:t>Самостійна зона</a:t>
            </a:r>
            <a:r>
              <a:rPr lang="uk-UA" sz="1600" dirty="0" smtClean="0">
                <a:solidFill>
                  <a:schemeClr val="bg2">
                    <a:lumMod val="40000"/>
                    <a:lumOff val="60000"/>
                  </a:schemeClr>
                </a:solidFill>
              </a:rPr>
              <a:t> (</a:t>
            </a:r>
            <a:r>
              <a:rPr lang="uk-UA" sz="1600" dirty="0" smtClean="0">
                <a:solidFill>
                  <a:schemeClr val="tx2">
                    <a:lumMod val="75000"/>
                  </a:schemeClr>
                </a:solidFill>
              </a:rPr>
              <a:t>self zone</a:t>
            </a:r>
            <a:r>
              <a:rPr lang="uk-UA" sz="1600" dirty="0" smtClean="0">
                <a:solidFill>
                  <a:schemeClr val="bg2">
                    <a:lumMod val="40000"/>
                    <a:lumOff val="60000"/>
                  </a:schemeClr>
                </a:solidFill>
              </a:rPr>
              <a:t>)</a:t>
            </a:r>
            <a:r>
              <a:rPr lang="uk-UA" sz="1600" dirty="0" smtClean="0"/>
              <a:t>- це сам маршрутизатор і включає всі IP-адреси інтерфейсу маршрутизатора. Конфігурації політики, які включають зону власного користування, застосовуватимуться до трафіку, призначеного для маршрутизатора та отриманого з нього. За замовчуванням для цього типу трафіку немає політики. </a:t>
            </a:r>
            <a:r>
              <a:rPr lang="uk-UA" sz="1600" dirty="0" err="1" smtClean="0"/>
              <a:t>Трафік</a:t>
            </a:r>
            <a:r>
              <a:rPr lang="uk-UA" sz="1600" dirty="0" smtClean="0"/>
              <a:t>, який слід враховувати при розробці політики для власної зони, включає в себе управління, наприклад SSH, SNMP та протоколи маршрутизації.</a:t>
            </a:r>
          </a:p>
        </p:txBody>
      </p:sp>
      <p:pic>
        <p:nvPicPr>
          <p:cNvPr id="6" name="Рисунок 5" descr="12.1.06.0003.jpg"/>
          <p:cNvPicPr>
            <a:picLocks noChangeAspect="1"/>
          </p:cNvPicPr>
          <p:nvPr/>
        </p:nvPicPr>
        <p:blipFill>
          <a:blip r:embed="rId3" cstate="print"/>
          <a:stretch>
            <a:fillRect/>
          </a:stretch>
        </p:blipFill>
        <p:spPr>
          <a:xfrm>
            <a:off x="4384865" y="3127555"/>
            <a:ext cx="4616291" cy="3373279"/>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15</a:t>
            </a:fld>
            <a:endParaRPr lang="uk-UA" dirty="0"/>
          </a:p>
        </p:txBody>
      </p:sp>
      <p:sp>
        <p:nvSpPr>
          <p:cNvPr id="3" name="Прямоугольник 2"/>
          <p:cNvSpPr/>
          <p:nvPr/>
        </p:nvSpPr>
        <p:spPr>
          <a:xfrm>
            <a:off x="4071934" y="328591"/>
            <a:ext cx="5072098" cy="830997"/>
          </a:xfrm>
          <a:prstGeom prst="rect">
            <a:avLst/>
          </a:prstGeom>
        </p:spPr>
        <p:txBody>
          <a:bodyPr wrap="square">
            <a:spAutoFit/>
          </a:bodyPr>
          <a:lstStyle/>
          <a:p>
            <a:r>
              <a:rPr lang="uk-UA" sz="1600" dirty="0" smtClean="0"/>
              <a:t>Брандмауер - це система або група систем, яка забезпечує дотримання політики контролю доступу між мережами.</a:t>
            </a:r>
          </a:p>
        </p:txBody>
      </p:sp>
      <p:sp>
        <p:nvSpPr>
          <p:cNvPr id="5" name="Прямоугольник 4"/>
          <p:cNvSpPr/>
          <p:nvPr/>
        </p:nvSpPr>
        <p:spPr>
          <a:xfrm>
            <a:off x="142844" y="1057260"/>
            <a:ext cx="8858312" cy="1323439"/>
          </a:xfrm>
          <a:prstGeom prst="rect">
            <a:avLst/>
          </a:prstGeom>
        </p:spPr>
        <p:txBody>
          <a:bodyPr wrap="square">
            <a:spAutoFit/>
          </a:bodyPr>
          <a:lstStyle/>
          <a:p>
            <a:r>
              <a:rPr lang="uk-UA" sz="1600" dirty="0" smtClean="0"/>
              <a:t>Усі брандмауери мають деякі </a:t>
            </a:r>
            <a:r>
              <a:rPr lang="uk-UA" sz="1600" dirty="0" smtClean="0">
                <a:solidFill>
                  <a:srgbClr val="FFC000"/>
                </a:solidFill>
              </a:rPr>
              <a:t>загальні властивості</a:t>
            </a:r>
            <a:r>
              <a:rPr lang="uk-UA" sz="1600" dirty="0" smtClean="0"/>
              <a:t>:</a:t>
            </a:r>
          </a:p>
          <a:p>
            <a:pPr marL="542925" lvl="0" indent="-266700">
              <a:buFont typeface="Wingdings" pitchFamily="2" charset="2"/>
              <a:buChar char="Ø"/>
            </a:pPr>
            <a:r>
              <a:rPr lang="uk-UA" sz="1600" dirty="0" smtClean="0"/>
              <a:t>Брандмауери стійкі до мережевих атак.</a:t>
            </a:r>
          </a:p>
          <a:p>
            <a:pPr marL="542925" lvl="0" indent="-266700">
              <a:buFont typeface="Wingdings" pitchFamily="2" charset="2"/>
              <a:buChar char="Ø"/>
            </a:pPr>
            <a:r>
              <a:rPr lang="uk-UA" sz="1600" dirty="0" smtClean="0"/>
              <a:t>Брандмауери є єдиною точкою транзиту між внутрішніми корпоративними мережами та зовнішніми мережами, оскільки весь трафік проходить через них.</a:t>
            </a:r>
          </a:p>
          <a:p>
            <a:pPr marL="542925" lvl="0" indent="-266700">
              <a:buFont typeface="Wingdings" pitchFamily="2" charset="2"/>
              <a:buChar char="Ø"/>
            </a:pPr>
            <a:r>
              <a:rPr lang="uk-UA" sz="1600" dirty="0" smtClean="0"/>
              <a:t>Брандмауери забезпечують дотримання політики контролю доступу.</a:t>
            </a:r>
          </a:p>
        </p:txBody>
      </p:sp>
      <p:sp>
        <p:nvSpPr>
          <p:cNvPr id="6" name="Прямоугольник 5"/>
          <p:cNvSpPr/>
          <p:nvPr/>
        </p:nvSpPr>
        <p:spPr>
          <a:xfrm>
            <a:off x="357158" y="571480"/>
            <a:ext cx="3571868" cy="338554"/>
          </a:xfrm>
          <a:prstGeom prst="rect">
            <a:avLst/>
          </a:prstGeom>
        </p:spPr>
        <p:txBody>
          <a:bodyPr wrap="square">
            <a:spAutoFit/>
          </a:bodyPr>
          <a:lstStyle/>
          <a:p>
            <a:r>
              <a:rPr lang="uk-UA" sz="1600" dirty="0" err="1" smtClean="0">
                <a:solidFill>
                  <a:schemeClr val="bg2">
                    <a:lumMod val="40000"/>
                    <a:lumOff val="60000"/>
                  </a:schemeClr>
                </a:solidFill>
              </a:rPr>
              <a:t>Фаєрволи</a:t>
            </a:r>
            <a:r>
              <a:rPr lang="en-US" sz="1600" dirty="0" smtClean="0">
                <a:solidFill>
                  <a:schemeClr val="bg2">
                    <a:lumMod val="40000"/>
                    <a:lumOff val="60000"/>
                  </a:schemeClr>
                </a:solidFill>
              </a:rPr>
              <a:t> / </a:t>
            </a:r>
            <a:r>
              <a:rPr lang="ru-RU" sz="1600" dirty="0" smtClean="0">
                <a:solidFill>
                  <a:schemeClr val="bg2">
                    <a:lumMod val="40000"/>
                    <a:lumOff val="60000"/>
                  </a:schemeClr>
                </a:solidFill>
              </a:rPr>
              <a:t>б</a:t>
            </a:r>
            <a:r>
              <a:rPr lang="uk-UA" sz="1600" dirty="0" err="1" smtClean="0">
                <a:solidFill>
                  <a:schemeClr val="bg2">
                    <a:lumMod val="40000"/>
                    <a:lumOff val="60000"/>
                  </a:schemeClr>
                </a:solidFill>
              </a:rPr>
              <a:t>рандмауери</a:t>
            </a:r>
            <a:r>
              <a:rPr lang="uk-UA" sz="1600" dirty="0" smtClean="0">
                <a:solidFill>
                  <a:schemeClr val="bg2">
                    <a:lumMod val="40000"/>
                    <a:lumOff val="60000"/>
                  </a:schemeClr>
                </a:solidFill>
              </a:rPr>
              <a:t> </a:t>
            </a:r>
            <a:r>
              <a:rPr lang="uk-UA" sz="1600" dirty="0" smtClean="0"/>
              <a:t>(</a:t>
            </a:r>
            <a:r>
              <a:rPr lang="uk-UA" sz="1600" dirty="0" err="1" smtClean="0">
                <a:solidFill>
                  <a:schemeClr val="tx2">
                    <a:lumMod val="75000"/>
                  </a:schemeClr>
                </a:solidFill>
              </a:rPr>
              <a:t>Firewalls</a:t>
            </a:r>
            <a:r>
              <a:rPr lang="uk-UA" sz="1600" dirty="0" smtClean="0"/>
              <a:t>)</a:t>
            </a:r>
          </a:p>
        </p:txBody>
      </p:sp>
      <p:sp>
        <p:nvSpPr>
          <p:cNvPr id="7" name="Прямоугольник 6"/>
          <p:cNvSpPr/>
          <p:nvPr/>
        </p:nvSpPr>
        <p:spPr>
          <a:xfrm>
            <a:off x="4731" y="-24"/>
            <a:ext cx="3488455" cy="584775"/>
          </a:xfrm>
          <a:prstGeom prst="rect">
            <a:avLst/>
          </a:prstGeom>
        </p:spPr>
        <p:txBody>
          <a:bodyPr wrap="none">
            <a:spAutoFit/>
          </a:bodyPr>
          <a:lstStyle/>
          <a:p>
            <a:r>
              <a:rPr lang="uk-UA" sz="3200" dirty="0" smtClean="0">
                <a:solidFill>
                  <a:schemeClr val="tx2">
                    <a:lumMod val="50000"/>
                  </a:schemeClr>
                </a:solidFill>
              </a:rPr>
              <a:t>Пристрої безпеки</a:t>
            </a:r>
          </a:p>
        </p:txBody>
      </p:sp>
      <p:sp>
        <p:nvSpPr>
          <p:cNvPr id="8" name="Прямоугольник 7"/>
          <p:cNvSpPr/>
          <p:nvPr/>
        </p:nvSpPr>
        <p:spPr>
          <a:xfrm>
            <a:off x="214282" y="2316074"/>
            <a:ext cx="8939274" cy="2062103"/>
          </a:xfrm>
          <a:prstGeom prst="rect">
            <a:avLst/>
          </a:prstGeom>
        </p:spPr>
        <p:txBody>
          <a:bodyPr wrap="square">
            <a:spAutoFit/>
          </a:bodyPr>
          <a:lstStyle/>
          <a:p>
            <a:r>
              <a:rPr lang="uk-UA" sz="1600" dirty="0" smtClean="0">
                <a:solidFill>
                  <a:srgbClr val="FFC000"/>
                </a:solidFill>
              </a:rPr>
              <a:t>Переваги</a:t>
            </a:r>
            <a:r>
              <a:rPr lang="uk-UA" sz="1600" dirty="0" smtClean="0"/>
              <a:t> використання брандмауерів у мережі:</a:t>
            </a:r>
          </a:p>
          <a:p>
            <a:pPr marL="447675" lvl="0" indent="-266700">
              <a:buFont typeface="Wingdings" pitchFamily="2" charset="2"/>
              <a:buChar char="Ø"/>
            </a:pPr>
            <a:r>
              <a:rPr lang="uk-UA" sz="1600" dirty="0" smtClean="0"/>
              <a:t>Вони запобігають впливу </a:t>
            </a:r>
            <a:r>
              <a:rPr lang="uk-UA" sz="1600" dirty="0" smtClean="0">
                <a:solidFill>
                  <a:srgbClr val="7030A0"/>
                </a:solidFill>
              </a:rPr>
              <a:t>ненадійних користувачів</a:t>
            </a:r>
            <a:r>
              <a:rPr lang="uk-UA" sz="1600" dirty="0" smtClean="0"/>
              <a:t> на “чутливі” хости, ресурси та програми.</a:t>
            </a:r>
          </a:p>
          <a:p>
            <a:pPr marL="447675" lvl="0" indent="-266700">
              <a:buFont typeface="Wingdings" pitchFamily="2" charset="2"/>
              <a:buChar char="Ø"/>
            </a:pPr>
            <a:r>
              <a:rPr lang="uk-UA" sz="1600" dirty="0" smtClean="0"/>
              <a:t>Вони “дезінфікують” потік протоколів, перешкоджаючи використанню їх </a:t>
            </a:r>
            <a:r>
              <a:rPr lang="uk-UA" sz="1600" dirty="0" smtClean="0"/>
              <a:t>недоліків.</a:t>
            </a:r>
            <a:endParaRPr lang="uk-UA" sz="1600" dirty="0" smtClean="0"/>
          </a:p>
          <a:p>
            <a:pPr marL="447675" lvl="0" indent="-266700">
              <a:buFont typeface="Wingdings" pitchFamily="2" charset="2"/>
              <a:buChar char="Ø"/>
            </a:pPr>
            <a:r>
              <a:rPr lang="uk-UA" sz="1600" dirty="0" smtClean="0"/>
              <a:t>Вони блокують шкідливі дані із серверів та клієнтів.</a:t>
            </a:r>
          </a:p>
          <a:p>
            <a:pPr marL="447675" lvl="0" indent="-266700">
              <a:buFont typeface="Wingdings" pitchFamily="2" charset="2"/>
              <a:buChar char="Ø"/>
            </a:pPr>
            <a:r>
              <a:rPr lang="uk-UA" sz="1600" dirty="0" smtClean="0"/>
              <a:t>Вони зменшують складність управління безпекою, розвантажуючи більшу частину контролю доступу до мережі та розподіляючи навантаження на кілька брандмауерів у мережі.</a:t>
            </a:r>
          </a:p>
        </p:txBody>
      </p:sp>
      <p:sp>
        <p:nvSpPr>
          <p:cNvPr id="9" name="Прямоугольник 8"/>
          <p:cNvSpPr/>
          <p:nvPr/>
        </p:nvSpPr>
        <p:spPr>
          <a:xfrm>
            <a:off x="295244" y="4524383"/>
            <a:ext cx="8858312" cy="2308324"/>
          </a:xfrm>
          <a:prstGeom prst="rect">
            <a:avLst/>
          </a:prstGeom>
        </p:spPr>
        <p:txBody>
          <a:bodyPr wrap="square">
            <a:spAutoFit/>
          </a:bodyPr>
          <a:lstStyle/>
          <a:p>
            <a:r>
              <a:rPr lang="uk-UA" sz="1600" dirty="0" smtClean="0"/>
              <a:t>Брандмауери також мають деякі </a:t>
            </a:r>
            <a:r>
              <a:rPr lang="uk-UA" sz="1600" dirty="0" smtClean="0">
                <a:solidFill>
                  <a:srgbClr val="FFC000"/>
                </a:solidFill>
              </a:rPr>
              <a:t>обмеження</a:t>
            </a:r>
            <a:r>
              <a:rPr lang="uk-UA" sz="1600" dirty="0" smtClean="0"/>
              <a:t>:</a:t>
            </a:r>
          </a:p>
          <a:p>
            <a:pPr marL="542925" indent="-266700">
              <a:buFont typeface="Wingdings" pitchFamily="2" charset="2"/>
              <a:buChar char="Ø"/>
            </a:pPr>
            <a:r>
              <a:rPr lang="uk-UA" sz="1600" dirty="0" smtClean="0"/>
              <a:t>Неправильно налаштований брандмауер може мати серйозні наслідки для мережі, наприклад, стати </a:t>
            </a:r>
            <a:r>
              <a:rPr lang="uk-UA" sz="1600" dirty="0" smtClean="0"/>
              <a:t>точкою </a:t>
            </a:r>
            <a:r>
              <a:rPr lang="uk-UA" sz="1600" dirty="0" smtClean="0"/>
              <a:t>несправності.</a:t>
            </a:r>
          </a:p>
          <a:p>
            <a:pPr marL="542925" indent="-266700">
              <a:buFont typeface="Wingdings" pitchFamily="2" charset="2"/>
              <a:buChar char="Ø"/>
            </a:pPr>
            <a:r>
              <a:rPr lang="uk-UA" sz="1600" dirty="0" smtClean="0"/>
              <a:t>Дані багатьох програм не можна надійно передавати через брандмауери.</a:t>
            </a:r>
          </a:p>
          <a:p>
            <a:pPr marL="542925" indent="-266700">
              <a:buFont typeface="Wingdings" pitchFamily="2" charset="2"/>
              <a:buChar char="Ø"/>
            </a:pPr>
            <a:r>
              <a:rPr lang="uk-UA" sz="1600" dirty="0" smtClean="0"/>
              <a:t>Користувачі можуть попередньо шукати способи, як обійти брандмауер, щоб отримати заблокований матеріал, що піддає мережу потенційним атакам.</a:t>
            </a:r>
          </a:p>
          <a:p>
            <a:pPr marL="542925" indent="-266700">
              <a:buFont typeface="Wingdings" pitchFamily="2" charset="2"/>
              <a:buChar char="Ø"/>
            </a:pPr>
            <a:r>
              <a:rPr lang="uk-UA" sz="1600" dirty="0" smtClean="0"/>
              <a:t>Продуктивність мережі може сповільнитися.</a:t>
            </a:r>
          </a:p>
          <a:p>
            <a:pPr marL="542925" indent="-266700">
              <a:buFont typeface="Wingdings" pitchFamily="2" charset="2"/>
              <a:buChar char="Ø"/>
            </a:pPr>
            <a:r>
              <a:rPr lang="uk-UA" sz="1600" dirty="0" smtClean="0"/>
              <a:t>Несанкціонований трафік можна тунелювати або приховувати як законний рух через брандмауер.</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16</a:t>
            </a:fld>
            <a:endParaRPr lang="uk-UA" dirty="0"/>
          </a:p>
        </p:txBody>
      </p:sp>
      <p:sp>
        <p:nvSpPr>
          <p:cNvPr id="3" name="Прямоугольник 2"/>
          <p:cNvSpPr/>
          <p:nvPr/>
        </p:nvSpPr>
        <p:spPr>
          <a:xfrm>
            <a:off x="14256" y="285728"/>
            <a:ext cx="8929718" cy="338554"/>
          </a:xfrm>
          <a:prstGeom prst="rect">
            <a:avLst/>
          </a:prstGeom>
        </p:spPr>
        <p:txBody>
          <a:bodyPr wrap="square">
            <a:spAutoFit/>
          </a:bodyPr>
          <a:lstStyle/>
          <a:p>
            <a:r>
              <a:rPr lang="uk-UA" sz="1600" dirty="0" err="1" smtClean="0">
                <a:solidFill>
                  <a:schemeClr val="tx2">
                    <a:lumMod val="75000"/>
                  </a:schemeClr>
                </a:solidFill>
              </a:rPr>
              <a:t>Packet</a:t>
            </a:r>
            <a:r>
              <a:rPr lang="uk-UA" sz="1600" dirty="0" smtClean="0">
                <a:solidFill>
                  <a:schemeClr val="tx2">
                    <a:lumMod val="75000"/>
                  </a:schemeClr>
                </a:solidFill>
              </a:rPr>
              <a:t> </a:t>
            </a:r>
            <a:r>
              <a:rPr lang="uk-UA" sz="1600" dirty="0" err="1" smtClean="0">
                <a:solidFill>
                  <a:schemeClr val="tx2">
                    <a:lumMod val="75000"/>
                  </a:schemeClr>
                </a:solidFill>
              </a:rPr>
              <a:t>filtering</a:t>
            </a:r>
            <a:r>
              <a:rPr lang="uk-UA" sz="1600" dirty="0" smtClean="0">
                <a:solidFill>
                  <a:schemeClr val="tx2">
                    <a:lumMod val="75000"/>
                  </a:schemeClr>
                </a:solidFill>
              </a:rPr>
              <a:t> (</a:t>
            </a:r>
            <a:r>
              <a:rPr lang="uk-UA" sz="1600" dirty="0" err="1" smtClean="0">
                <a:solidFill>
                  <a:schemeClr val="tx2">
                    <a:lumMod val="75000"/>
                  </a:schemeClr>
                </a:solidFill>
              </a:rPr>
              <a:t>Stateless</a:t>
            </a:r>
            <a:r>
              <a:rPr lang="uk-UA" sz="1600" dirty="0" smtClean="0">
                <a:solidFill>
                  <a:schemeClr val="tx2">
                    <a:lumMod val="75000"/>
                  </a:schemeClr>
                </a:solidFill>
              </a:rPr>
              <a:t>) </a:t>
            </a:r>
            <a:r>
              <a:rPr lang="uk-UA" sz="1600" dirty="0" err="1" smtClean="0">
                <a:solidFill>
                  <a:schemeClr val="tx2">
                    <a:lumMod val="75000"/>
                  </a:schemeClr>
                </a:solidFill>
              </a:rPr>
              <a:t>firewalls</a:t>
            </a:r>
            <a:r>
              <a:rPr lang="uk-UA" sz="1600" dirty="0" smtClean="0"/>
              <a:t>	</a:t>
            </a:r>
            <a:r>
              <a:rPr lang="uk-UA" sz="1600" dirty="0" smtClean="0">
                <a:solidFill>
                  <a:srgbClr val="FFC000"/>
                </a:solidFill>
              </a:rPr>
              <a:t>Брандмауери фільтрації пакетів (без перевірки стану)</a:t>
            </a:r>
          </a:p>
        </p:txBody>
      </p:sp>
      <p:sp>
        <p:nvSpPr>
          <p:cNvPr id="5" name="Прямоугольник 4"/>
          <p:cNvSpPr/>
          <p:nvPr/>
        </p:nvSpPr>
        <p:spPr>
          <a:xfrm>
            <a:off x="142844" y="642918"/>
            <a:ext cx="5429288" cy="2554545"/>
          </a:xfrm>
          <a:prstGeom prst="rect">
            <a:avLst/>
          </a:prstGeom>
        </p:spPr>
        <p:txBody>
          <a:bodyPr wrap="square">
            <a:spAutoFit/>
          </a:bodyPr>
          <a:lstStyle/>
          <a:p>
            <a:r>
              <a:rPr lang="en-CA" sz="1600" dirty="0" smtClean="0"/>
              <a:t>F</a:t>
            </a:r>
            <a:r>
              <a:rPr lang="uk-UA" sz="1600" dirty="0" err="1" smtClean="0"/>
              <a:t>irewall-и</a:t>
            </a:r>
            <a:r>
              <a:rPr lang="uk-UA" sz="1600" dirty="0" smtClean="0"/>
              <a:t> фільтрації пакетів зазвичай є частиною брандмауера маршрутизатора, який дозволяє або забороняє трафік на основі інформації 3 і 4 рівнів </a:t>
            </a:r>
            <a:r>
              <a:rPr lang="en-US" sz="1600" dirty="0" smtClean="0"/>
              <a:t>OSI</a:t>
            </a:r>
            <a:r>
              <a:rPr lang="uk-UA" sz="1600" dirty="0" smtClean="0"/>
              <a:t>. Вони є брандмауерами без </a:t>
            </a:r>
            <a:r>
              <a:rPr lang="ru-RU" sz="1600" dirty="0" smtClean="0"/>
              <a:t>перев</a:t>
            </a:r>
            <a:r>
              <a:rPr lang="uk-UA" sz="1600" dirty="0" smtClean="0"/>
              <a:t>і</a:t>
            </a:r>
            <a:r>
              <a:rPr lang="ru-RU" sz="1600" dirty="0" err="1" smtClean="0"/>
              <a:t>рки</a:t>
            </a:r>
            <a:r>
              <a:rPr lang="en-US" sz="1600" dirty="0" smtClean="0"/>
              <a:t> </a:t>
            </a:r>
            <a:r>
              <a:rPr lang="uk-UA" sz="1600" dirty="0" smtClean="0"/>
              <a:t>стану, які використовують простий пошук таблиці політик, за якими фільтрується трафік на основі конкретних критеріїв.</a:t>
            </a:r>
          </a:p>
          <a:p>
            <a:r>
              <a:rPr lang="uk-UA" sz="1200" dirty="0" smtClean="0"/>
              <a:t>Наприклад, SMTP-сервери за замовчуванням прослуховують порт 25. Адміністратор може налаштувати брандмауер фільтрації пакетів на блокування порту 25 з певної робочої станції, щоб запобігти передачі вірусу електронної пошти.</a:t>
            </a:r>
            <a:endParaRPr lang="uk-UA" sz="1600" dirty="0" smtClean="0"/>
          </a:p>
        </p:txBody>
      </p:sp>
      <p:sp>
        <p:nvSpPr>
          <p:cNvPr id="6" name="Прямоугольник 5"/>
          <p:cNvSpPr/>
          <p:nvPr/>
        </p:nvSpPr>
        <p:spPr>
          <a:xfrm>
            <a:off x="0" y="0"/>
            <a:ext cx="1857356" cy="338554"/>
          </a:xfrm>
          <a:prstGeom prst="rect">
            <a:avLst/>
          </a:prstGeom>
        </p:spPr>
        <p:txBody>
          <a:bodyPr wrap="square">
            <a:spAutoFit/>
          </a:bodyPr>
          <a:lstStyle/>
          <a:p>
            <a:r>
              <a:rPr lang="uk-UA" sz="1600" dirty="0" smtClean="0">
                <a:solidFill>
                  <a:schemeClr val="bg2">
                    <a:lumMod val="40000"/>
                    <a:lumOff val="60000"/>
                  </a:schemeClr>
                </a:solidFill>
              </a:rPr>
              <a:t>Типи </a:t>
            </a:r>
            <a:r>
              <a:rPr lang="uk-UA" sz="1600" dirty="0" err="1" smtClean="0">
                <a:solidFill>
                  <a:schemeClr val="bg2">
                    <a:lumMod val="40000"/>
                    <a:lumOff val="60000"/>
                  </a:schemeClr>
                </a:solidFill>
              </a:rPr>
              <a:t>фаєрволів</a:t>
            </a:r>
            <a:endParaRPr lang="uk-UA" sz="1600" dirty="0" smtClean="0"/>
          </a:p>
        </p:txBody>
      </p:sp>
      <p:sp>
        <p:nvSpPr>
          <p:cNvPr id="8" name="Прямоугольник 7"/>
          <p:cNvSpPr/>
          <p:nvPr/>
        </p:nvSpPr>
        <p:spPr>
          <a:xfrm>
            <a:off x="0" y="4314831"/>
            <a:ext cx="5572132" cy="2308324"/>
          </a:xfrm>
          <a:prstGeom prst="rect">
            <a:avLst/>
          </a:prstGeom>
        </p:spPr>
        <p:txBody>
          <a:bodyPr wrap="square">
            <a:spAutoFit/>
          </a:bodyPr>
          <a:lstStyle/>
          <a:p>
            <a:r>
              <a:rPr lang="uk-UA" sz="1600" dirty="0" smtClean="0"/>
              <a:t>Брандмауери з перевіркою стану - це найбільш універсальна та найпоширеніша технологія брандмауера, яка використовується. Такі </a:t>
            </a:r>
            <a:r>
              <a:rPr lang="uk-UA" sz="1600" dirty="0" err="1" smtClean="0"/>
              <a:t>фаєрволи</a:t>
            </a:r>
            <a:r>
              <a:rPr lang="uk-UA" sz="1600" dirty="0" smtClean="0"/>
              <a:t> забезпечують фільтрування пакетів з використанням даних, використовуючи інформацію про з'єднання, що зберігається в таблиці стану. Фільтрація стану - це архітектура брандмауера, яка перевіряє і працює на мережевому рівні, а також аналізує трафік на 4 і 5 рівнях OSI.</a:t>
            </a:r>
          </a:p>
        </p:txBody>
      </p:sp>
      <p:pic>
        <p:nvPicPr>
          <p:cNvPr id="10" name="Рисунок 9" descr="12.2.03.0001.jpg"/>
          <p:cNvPicPr>
            <a:picLocks noChangeAspect="1"/>
          </p:cNvPicPr>
          <p:nvPr/>
        </p:nvPicPr>
        <p:blipFill>
          <a:blip r:embed="rId3" cstate="print"/>
          <a:stretch>
            <a:fillRect/>
          </a:stretch>
        </p:blipFill>
        <p:spPr>
          <a:xfrm>
            <a:off x="5410206" y="607350"/>
            <a:ext cx="3688842" cy="2753201"/>
          </a:xfrm>
          <a:prstGeom prst="rect">
            <a:avLst/>
          </a:prstGeom>
        </p:spPr>
      </p:pic>
      <p:sp>
        <p:nvSpPr>
          <p:cNvPr id="11" name="Прямоугольник 10"/>
          <p:cNvSpPr/>
          <p:nvPr/>
        </p:nvSpPr>
        <p:spPr>
          <a:xfrm>
            <a:off x="9525" y="3466684"/>
            <a:ext cx="5348293" cy="338554"/>
          </a:xfrm>
          <a:prstGeom prst="rect">
            <a:avLst/>
          </a:prstGeom>
        </p:spPr>
        <p:txBody>
          <a:bodyPr wrap="square">
            <a:spAutoFit/>
          </a:bodyPr>
          <a:lstStyle/>
          <a:p>
            <a:r>
              <a:rPr lang="uk-UA" sz="1600" dirty="0" err="1" smtClean="0">
                <a:solidFill>
                  <a:schemeClr val="tx2">
                    <a:lumMod val="75000"/>
                  </a:schemeClr>
                </a:solidFill>
              </a:rPr>
              <a:t>Stateful</a:t>
            </a:r>
            <a:r>
              <a:rPr lang="uk-UA" sz="1600" dirty="0" smtClean="0">
                <a:solidFill>
                  <a:schemeClr val="tx2">
                    <a:lumMod val="75000"/>
                  </a:schemeClr>
                </a:solidFill>
              </a:rPr>
              <a:t> </a:t>
            </a:r>
            <a:r>
              <a:rPr lang="uk-UA" sz="1600" dirty="0" err="1" smtClean="0">
                <a:solidFill>
                  <a:schemeClr val="tx2">
                    <a:lumMod val="75000"/>
                  </a:schemeClr>
                </a:solidFill>
              </a:rPr>
              <a:t>firewalls</a:t>
            </a:r>
            <a:r>
              <a:rPr lang="uk-UA" sz="1600" dirty="0" smtClean="0"/>
              <a:t>	</a:t>
            </a:r>
            <a:r>
              <a:rPr lang="uk-UA" sz="1600" dirty="0" smtClean="0">
                <a:solidFill>
                  <a:srgbClr val="FFC000"/>
                </a:solidFill>
              </a:rPr>
              <a:t>Брандмауери з перевіркою стану</a:t>
            </a:r>
          </a:p>
        </p:txBody>
      </p:sp>
      <p:pic>
        <p:nvPicPr>
          <p:cNvPr id="12" name="Рисунок 11" descr="12.2.03.0002.jpg"/>
          <p:cNvPicPr>
            <a:picLocks noChangeAspect="1"/>
          </p:cNvPicPr>
          <p:nvPr/>
        </p:nvPicPr>
        <p:blipFill>
          <a:blip r:embed="rId4" cstate="print"/>
          <a:stretch>
            <a:fillRect/>
          </a:stretch>
        </p:blipFill>
        <p:spPr>
          <a:xfrm>
            <a:off x="5410208" y="3467100"/>
            <a:ext cx="3343275" cy="3171825"/>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17</a:t>
            </a:fld>
            <a:endParaRPr lang="uk-UA" dirty="0"/>
          </a:p>
        </p:txBody>
      </p:sp>
      <p:sp>
        <p:nvSpPr>
          <p:cNvPr id="3" name="Прямоугольник 2"/>
          <p:cNvSpPr/>
          <p:nvPr/>
        </p:nvSpPr>
        <p:spPr>
          <a:xfrm>
            <a:off x="14256" y="285728"/>
            <a:ext cx="8929718" cy="338554"/>
          </a:xfrm>
          <a:prstGeom prst="rect">
            <a:avLst/>
          </a:prstGeom>
        </p:spPr>
        <p:txBody>
          <a:bodyPr wrap="square">
            <a:spAutoFit/>
          </a:bodyPr>
          <a:lstStyle/>
          <a:p>
            <a:r>
              <a:rPr lang="uk-UA" sz="1600" dirty="0" err="1" smtClean="0">
                <a:solidFill>
                  <a:schemeClr val="tx2">
                    <a:lumMod val="75000"/>
                  </a:schemeClr>
                </a:solidFill>
              </a:rPr>
              <a:t>Application</a:t>
            </a:r>
            <a:r>
              <a:rPr lang="uk-UA" sz="1600" dirty="0" smtClean="0">
                <a:solidFill>
                  <a:schemeClr val="tx2">
                    <a:lumMod val="75000"/>
                  </a:schemeClr>
                </a:solidFill>
              </a:rPr>
              <a:t> </a:t>
            </a:r>
            <a:r>
              <a:rPr lang="uk-UA" sz="1600" dirty="0" err="1" smtClean="0">
                <a:solidFill>
                  <a:schemeClr val="tx2">
                    <a:lumMod val="75000"/>
                  </a:schemeClr>
                </a:solidFill>
              </a:rPr>
              <a:t>gateway</a:t>
            </a:r>
            <a:r>
              <a:rPr lang="uk-UA" sz="1600" dirty="0" smtClean="0">
                <a:solidFill>
                  <a:schemeClr val="tx2">
                    <a:lumMod val="75000"/>
                  </a:schemeClr>
                </a:solidFill>
              </a:rPr>
              <a:t> </a:t>
            </a:r>
            <a:r>
              <a:rPr lang="uk-UA" sz="1600" dirty="0" err="1" smtClean="0">
                <a:solidFill>
                  <a:schemeClr val="tx2">
                    <a:lumMod val="75000"/>
                  </a:schemeClr>
                </a:solidFill>
              </a:rPr>
              <a:t>firewall</a:t>
            </a:r>
            <a:r>
              <a:rPr lang="uk-UA" sz="1600" dirty="0" smtClean="0">
                <a:solidFill>
                  <a:schemeClr val="tx2">
                    <a:lumMod val="75000"/>
                  </a:schemeClr>
                </a:solidFill>
              </a:rPr>
              <a:t> (</a:t>
            </a:r>
            <a:r>
              <a:rPr lang="uk-UA" sz="1600" dirty="0" err="1" smtClean="0">
                <a:solidFill>
                  <a:schemeClr val="tx2">
                    <a:lumMod val="75000"/>
                  </a:schemeClr>
                </a:solidFill>
              </a:rPr>
              <a:t>proxy</a:t>
            </a:r>
            <a:r>
              <a:rPr lang="uk-UA" sz="1600" dirty="0" smtClean="0">
                <a:solidFill>
                  <a:schemeClr val="tx2">
                    <a:lumMod val="75000"/>
                  </a:schemeClr>
                </a:solidFill>
              </a:rPr>
              <a:t> </a:t>
            </a:r>
            <a:r>
              <a:rPr lang="uk-UA" sz="1600" dirty="0" err="1" smtClean="0">
                <a:solidFill>
                  <a:schemeClr val="tx2">
                    <a:lumMod val="75000"/>
                  </a:schemeClr>
                </a:solidFill>
              </a:rPr>
              <a:t>firewall</a:t>
            </a:r>
            <a:r>
              <a:rPr lang="uk-UA" sz="1600" dirty="0" smtClean="0">
                <a:solidFill>
                  <a:schemeClr val="tx2">
                    <a:lumMod val="75000"/>
                  </a:schemeClr>
                </a:solidFill>
              </a:rPr>
              <a:t>)   </a:t>
            </a:r>
            <a:r>
              <a:rPr lang="en-CA" sz="1600" dirty="0" smtClean="0"/>
              <a:t> </a:t>
            </a:r>
            <a:r>
              <a:rPr lang="en-CA" sz="1600" dirty="0" err="1" smtClean="0">
                <a:solidFill>
                  <a:srgbClr val="FFC000"/>
                </a:solidFill>
              </a:rPr>
              <a:t>Брандмауер</a:t>
            </a:r>
            <a:r>
              <a:rPr lang="en-CA" sz="1600" dirty="0" smtClean="0">
                <a:solidFill>
                  <a:srgbClr val="FFC000"/>
                </a:solidFill>
              </a:rPr>
              <a:t> </a:t>
            </a:r>
            <a:r>
              <a:rPr lang="uk-UA" sz="1600" dirty="0" smtClean="0">
                <a:solidFill>
                  <a:srgbClr val="FFC000"/>
                </a:solidFill>
              </a:rPr>
              <a:t>прикладного рівня – </a:t>
            </a:r>
            <a:r>
              <a:rPr lang="en-CA" sz="1600" dirty="0" err="1" smtClean="0">
                <a:solidFill>
                  <a:srgbClr val="FFC000"/>
                </a:solidFill>
              </a:rPr>
              <a:t>проксі</a:t>
            </a:r>
            <a:r>
              <a:rPr lang="uk-UA" sz="1600" dirty="0" smtClean="0">
                <a:solidFill>
                  <a:srgbClr val="FFC000"/>
                </a:solidFill>
              </a:rPr>
              <a:t>-</a:t>
            </a:r>
            <a:r>
              <a:rPr lang="en-CA" sz="1600" dirty="0" err="1" smtClean="0">
                <a:solidFill>
                  <a:srgbClr val="FFC000"/>
                </a:solidFill>
              </a:rPr>
              <a:t>сервер</a:t>
            </a:r>
            <a:endParaRPr lang="uk-UA" sz="1600" dirty="0" smtClean="0">
              <a:solidFill>
                <a:srgbClr val="FFC000"/>
              </a:solidFill>
            </a:endParaRPr>
          </a:p>
        </p:txBody>
      </p:sp>
      <p:sp>
        <p:nvSpPr>
          <p:cNvPr id="5" name="Прямоугольник 4"/>
          <p:cNvSpPr/>
          <p:nvPr/>
        </p:nvSpPr>
        <p:spPr>
          <a:xfrm>
            <a:off x="9494" y="661967"/>
            <a:ext cx="5991266" cy="2062103"/>
          </a:xfrm>
          <a:prstGeom prst="rect">
            <a:avLst/>
          </a:prstGeom>
        </p:spPr>
        <p:txBody>
          <a:bodyPr wrap="square">
            <a:spAutoFit/>
          </a:bodyPr>
          <a:lstStyle/>
          <a:p>
            <a:r>
              <a:rPr lang="uk-UA" sz="1600" dirty="0" smtClean="0"/>
              <a:t>Він фільтрує інформацію на рівнях 3, 4, 5 та 7 еталонної моделі OSI. Більша частина контролю та фільтрації брандмауера здійснюється за допомогою програмного забезпечення. Коли клієнту потрібно отримати доступ до віддаленого сервера, він підключається до проксі-сервера. </a:t>
            </a:r>
            <a:r>
              <a:rPr lang="uk-UA" sz="1600" dirty="0" err="1" smtClean="0"/>
              <a:t>Проксі-сервер</a:t>
            </a:r>
            <a:r>
              <a:rPr lang="uk-UA" sz="1600" dirty="0" smtClean="0"/>
              <a:t> підключається до віддаленого сервера від імені клієнта. Тому сервер бачить лише з'єднання з проксі-сервером.</a:t>
            </a:r>
          </a:p>
        </p:txBody>
      </p:sp>
      <p:sp>
        <p:nvSpPr>
          <p:cNvPr id="6" name="Прямоугольник 5"/>
          <p:cNvSpPr/>
          <p:nvPr/>
        </p:nvSpPr>
        <p:spPr>
          <a:xfrm>
            <a:off x="0" y="0"/>
            <a:ext cx="1857356" cy="338554"/>
          </a:xfrm>
          <a:prstGeom prst="rect">
            <a:avLst/>
          </a:prstGeom>
        </p:spPr>
        <p:txBody>
          <a:bodyPr wrap="square">
            <a:spAutoFit/>
          </a:bodyPr>
          <a:lstStyle/>
          <a:p>
            <a:r>
              <a:rPr lang="uk-UA" sz="1600" dirty="0" smtClean="0">
                <a:solidFill>
                  <a:schemeClr val="bg2">
                    <a:lumMod val="40000"/>
                    <a:lumOff val="60000"/>
                  </a:schemeClr>
                </a:solidFill>
              </a:rPr>
              <a:t>Типи </a:t>
            </a:r>
            <a:r>
              <a:rPr lang="uk-UA" sz="1600" dirty="0" err="1" smtClean="0">
                <a:solidFill>
                  <a:schemeClr val="bg2">
                    <a:lumMod val="40000"/>
                    <a:lumOff val="60000"/>
                  </a:schemeClr>
                </a:solidFill>
              </a:rPr>
              <a:t>фаєрволів</a:t>
            </a:r>
            <a:endParaRPr lang="uk-UA" sz="1600" dirty="0" smtClean="0"/>
          </a:p>
        </p:txBody>
      </p:sp>
      <p:sp>
        <p:nvSpPr>
          <p:cNvPr id="8" name="Прямоугольник 7"/>
          <p:cNvSpPr/>
          <p:nvPr/>
        </p:nvSpPr>
        <p:spPr>
          <a:xfrm>
            <a:off x="142844" y="3000372"/>
            <a:ext cx="8858312" cy="3785652"/>
          </a:xfrm>
          <a:prstGeom prst="rect">
            <a:avLst/>
          </a:prstGeom>
        </p:spPr>
        <p:txBody>
          <a:bodyPr wrap="square">
            <a:spAutoFit/>
          </a:bodyPr>
          <a:lstStyle/>
          <a:p>
            <a:r>
              <a:rPr lang="uk-UA" sz="1600" dirty="0" smtClean="0"/>
              <a:t>Брандмауери нового покоління (</a:t>
            </a:r>
            <a:r>
              <a:rPr lang="uk-UA" sz="1600" dirty="0" smtClean="0">
                <a:solidFill>
                  <a:schemeClr val="tx2">
                    <a:lumMod val="75000"/>
                  </a:schemeClr>
                </a:solidFill>
              </a:rPr>
              <a:t>NGFW</a:t>
            </a:r>
            <a:r>
              <a:rPr lang="uk-UA" sz="1600" dirty="0" smtClean="0"/>
              <a:t>) виходять за рамки брандмауерів, які перевіряють стан, забезпечуючи:</a:t>
            </a:r>
          </a:p>
          <a:p>
            <a:pPr marL="447675" lvl="0" indent="-266700">
              <a:buFont typeface="Wingdings" pitchFamily="2" charset="2"/>
              <a:buChar char="Ø"/>
            </a:pPr>
            <a:r>
              <a:rPr lang="uk-UA" sz="1600" dirty="0" smtClean="0"/>
              <a:t>Комплексне запобігання вторгненню</a:t>
            </a:r>
          </a:p>
          <a:p>
            <a:pPr marL="447675" lvl="0" indent="-266700">
              <a:buFont typeface="Wingdings" pitchFamily="2" charset="2"/>
              <a:buChar char="Ø"/>
            </a:pPr>
            <a:r>
              <a:rPr lang="uk-UA" sz="1600" dirty="0" smtClean="0"/>
              <a:t>Поінформованість про програми та контроль, щоб бачити та блокувати ризиковані програми</a:t>
            </a:r>
          </a:p>
          <a:p>
            <a:pPr marL="447675" lvl="0" indent="-266700">
              <a:buFont typeface="Wingdings" pitchFamily="2" charset="2"/>
              <a:buChar char="Ø"/>
            </a:pPr>
            <a:r>
              <a:rPr lang="uk-UA" sz="1600" dirty="0" smtClean="0"/>
              <a:t>Шляхи оновлення, щоб включити майбутні інформаційні канали</a:t>
            </a:r>
          </a:p>
          <a:p>
            <a:pPr marL="447675" lvl="0" indent="-266700">
              <a:buFont typeface="Wingdings" pitchFamily="2" charset="2"/>
              <a:buChar char="Ø"/>
            </a:pPr>
            <a:r>
              <a:rPr lang="uk-UA" sz="1600" dirty="0" smtClean="0"/>
              <a:t>Методи вирішення нових загроз безпеці</a:t>
            </a:r>
          </a:p>
          <a:p>
            <a:endParaRPr lang="uk-UA" sz="1600" dirty="0" smtClean="0"/>
          </a:p>
          <a:p>
            <a:r>
              <a:rPr lang="uk-UA" sz="1600" dirty="0" smtClean="0"/>
              <a:t>Інші </a:t>
            </a:r>
            <a:r>
              <a:rPr lang="uk-UA" sz="1600" dirty="0" smtClean="0"/>
              <a:t>методи реалізації брандмауерів включають:</a:t>
            </a:r>
          </a:p>
          <a:p>
            <a:pPr marL="447675" lvl="0" indent="-266700">
              <a:buFont typeface="Wingdings" pitchFamily="2" charset="2"/>
              <a:buChar char="Ø"/>
            </a:pPr>
            <a:r>
              <a:rPr lang="uk-UA" sz="1600" dirty="0" smtClean="0">
                <a:solidFill>
                  <a:srgbClr val="FFC000"/>
                </a:solidFill>
              </a:rPr>
              <a:t>Брандмауер на базі хоста </a:t>
            </a:r>
            <a:r>
              <a:rPr lang="uk-UA" sz="1600" dirty="0" smtClean="0"/>
              <a:t>(серверний та персональний)</a:t>
            </a:r>
            <a:br>
              <a:rPr lang="uk-UA" sz="1600" dirty="0" smtClean="0"/>
            </a:br>
            <a:r>
              <a:rPr lang="uk-UA" sz="1600" dirty="0" smtClean="0">
                <a:solidFill>
                  <a:schemeClr val="tx2">
                    <a:lumMod val="75000"/>
                  </a:schemeClr>
                </a:solidFill>
              </a:rPr>
              <a:t>(Host-based (server and personal) </a:t>
            </a:r>
            <a:r>
              <a:rPr lang="uk-UA" sz="1600" dirty="0" err="1" smtClean="0">
                <a:solidFill>
                  <a:schemeClr val="tx2">
                    <a:lumMod val="75000"/>
                  </a:schemeClr>
                </a:solidFill>
              </a:rPr>
              <a:t>firewall</a:t>
            </a:r>
            <a:r>
              <a:rPr lang="uk-UA" sz="1600" dirty="0" smtClean="0">
                <a:solidFill>
                  <a:schemeClr val="tx2">
                    <a:lumMod val="75000"/>
                  </a:schemeClr>
                </a:solidFill>
              </a:rPr>
              <a:t>) </a:t>
            </a:r>
            <a:r>
              <a:rPr lang="uk-UA" sz="1600" dirty="0" smtClean="0"/>
              <a:t>- ПК або сервер із запущеним програмним забезпеченням брандмауера.</a:t>
            </a:r>
          </a:p>
          <a:p>
            <a:pPr marL="447675" lvl="0" indent="-266700">
              <a:buFont typeface="Wingdings" pitchFamily="2" charset="2"/>
              <a:buChar char="Ø"/>
            </a:pPr>
            <a:r>
              <a:rPr lang="uk-UA" sz="1600" dirty="0" smtClean="0">
                <a:solidFill>
                  <a:srgbClr val="FFC000"/>
                </a:solidFill>
              </a:rPr>
              <a:t>Прозорий брандмауер </a:t>
            </a:r>
            <a:r>
              <a:rPr lang="uk-UA" sz="1600" dirty="0" smtClean="0">
                <a:solidFill>
                  <a:schemeClr val="tx2">
                    <a:lumMod val="75000"/>
                  </a:schemeClr>
                </a:solidFill>
              </a:rPr>
              <a:t>(Transparent firewall)</a:t>
            </a:r>
            <a:r>
              <a:rPr lang="uk-UA" sz="1600" dirty="0" smtClean="0">
                <a:solidFill>
                  <a:srgbClr val="FFC000"/>
                </a:solidFill>
              </a:rPr>
              <a:t> </a:t>
            </a:r>
            <a:r>
              <a:rPr lang="uk-UA" sz="1600" dirty="0" smtClean="0"/>
              <a:t>- фільтрує IP-трафік між парою мостових інтерфейсів.</a:t>
            </a:r>
          </a:p>
          <a:p>
            <a:pPr marL="447675" lvl="0" indent="-266700">
              <a:buFont typeface="Wingdings" pitchFamily="2" charset="2"/>
              <a:buChar char="Ø"/>
            </a:pPr>
            <a:r>
              <a:rPr lang="uk-UA" sz="1600" dirty="0" smtClean="0">
                <a:solidFill>
                  <a:srgbClr val="FFC000"/>
                </a:solidFill>
              </a:rPr>
              <a:t>Гібридний брандмауер </a:t>
            </a:r>
            <a:r>
              <a:rPr lang="uk-UA" sz="1600" dirty="0" smtClean="0">
                <a:solidFill>
                  <a:schemeClr val="tx2">
                    <a:lumMod val="75000"/>
                  </a:schemeClr>
                </a:solidFill>
              </a:rPr>
              <a:t>(Hybrid firewall)</a:t>
            </a:r>
            <a:r>
              <a:rPr lang="uk-UA" sz="1600" dirty="0" smtClean="0"/>
              <a:t>- комбінація різних типів брандмауерів.</a:t>
            </a:r>
          </a:p>
        </p:txBody>
      </p:sp>
      <p:sp>
        <p:nvSpPr>
          <p:cNvPr id="11" name="Прямоугольник 10"/>
          <p:cNvSpPr/>
          <p:nvPr/>
        </p:nvSpPr>
        <p:spPr>
          <a:xfrm>
            <a:off x="9525" y="2733256"/>
            <a:ext cx="7205681" cy="338554"/>
          </a:xfrm>
          <a:prstGeom prst="rect">
            <a:avLst/>
          </a:prstGeom>
        </p:spPr>
        <p:txBody>
          <a:bodyPr wrap="square">
            <a:spAutoFit/>
          </a:bodyPr>
          <a:lstStyle/>
          <a:p>
            <a:r>
              <a:rPr lang="uk-UA" sz="1600" dirty="0" smtClean="0">
                <a:solidFill>
                  <a:schemeClr val="tx2">
                    <a:lumMod val="75000"/>
                  </a:schemeClr>
                </a:solidFill>
              </a:rPr>
              <a:t>Next-</a:t>
            </a:r>
            <a:r>
              <a:rPr lang="uk-UA" sz="1600" dirty="0" err="1" smtClean="0">
                <a:solidFill>
                  <a:schemeClr val="tx2">
                    <a:lumMod val="75000"/>
                  </a:schemeClr>
                </a:solidFill>
              </a:rPr>
              <a:t>generation</a:t>
            </a:r>
            <a:r>
              <a:rPr lang="uk-UA" sz="1600" dirty="0" smtClean="0">
                <a:solidFill>
                  <a:schemeClr val="tx2">
                    <a:lumMod val="75000"/>
                  </a:schemeClr>
                </a:solidFill>
              </a:rPr>
              <a:t> </a:t>
            </a:r>
            <a:r>
              <a:rPr lang="uk-UA" sz="1600" dirty="0" err="1" smtClean="0">
                <a:solidFill>
                  <a:schemeClr val="tx2">
                    <a:lumMod val="75000"/>
                  </a:schemeClr>
                </a:solidFill>
              </a:rPr>
              <a:t>firewalls</a:t>
            </a:r>
            <a:r>
              <a:rPr lang="en-US" sz="1600" dirty="0" smtClean="0">
                <a:solidFill>
                  <a:schemeClr val="tx2">
                    <a:lumMod val="75000"/>
                  </a:schemeClr>
                </a:solidFill>
              </a:rPr>
              <a:t>	</a:t>
            </a:r>
            <a:r>
              <a:rPr lang="uk-UA" sz="1600" dirty="0" smtClean="0"/>
              <a:t>	</a:t>
            </a:r>
            <a:r>
              <a:rPr lang="uk-UA" sz="1600" dirty="0" smtClean="0">
                <a:solidFill>
                  <a:srgbClr val="FFC000"/>
                </a:solidFill>
              </a:rPr>
              <a:t>Брандмауери наступного покоління</a:t>
            </a:r>
          </a:p>
        </p:txBody>
      </p:sp>
      <p:pic>
        <p:nvPicPr>
          <p:cNvPr id="13" name="Рисунок 12" descr="12.2.03.0003.jpg"/>
          <p:cNvPicPr>
            <a:picLocks noChangeAspect="1"/>
          </p:cNvPicPr>
          <p:nvPr/>
        </p:nvPicPr>
        <p:blipFill>
          <a:blip r:embed="rId3" cstate="print"/>
          <a:stretch>
            <a:fillRect/>
          </a:stretch>
        </p:blipFill>
        <p:spPr>
          <a:xfrm>
            <a:off x="6062671" y="590532"/>
            <a:ext cx="2994660" cy="2205990"/>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18</a:t>
            </a:fld>
            <a:endParaRPr lang="uk-UA" dirty="0"/>
          </a:p>
        </p:txBody>
      </p:sp>
      <p:sp>
        <p:nvSpPr>
          <p:cNvPr id="3" name="Прямоугольник 2"/>
          <p:cNvSpPr/>
          <p:nvPr/>
        </p:nvSpPr>
        <p:spPr>
          <a:xfrm>
            <a:off x="142844" y="571480"/>
            <a:ext cx="8886887" cy="1815882"/>
          </a:xfrm>
          <a:prstGeom prst="rect">
            <a:avLst/>
          </a:prstGeom>
        </p:spPr>
        <p:txBody>
          <a:bodyPr wrap="square">
            <a:spAutoFit/>
          </a:bodyPr>
          <a:lstStyle/>
          <a:p>
            <a:r>
              <a:rPr lang="uk-UA" sz="1600" dirty="0" smtClean="0"/>
              <a:t>Зміна парадигми мережевої архітектури необхідна для захисту від швидких та еволюціонуючих атак. Це повинно включати </a:t>
            </a:r>
            <a:r>
              <a:rPr lang="uk-UA" sz="1600" u="sng" dirty="0" smtClean="0">
                <a:solidFill>
                  <a:schemeClr val="bg2">
                    <a:lumMod val="20000"/>
                    <a:lumOff val="80000"/>
                  </a:schemeClr>
                </a:solidFill>
              </a:rPr>
              <a:t>економічно ефективні </a:t>
            </a:r>
            <a:r>
              <a:rPr lang="uk-UA" sz="1600" dirty="0" smtClean="0"/>
              <a:t>системи виявлення та запобігання, такі як системи виявлення вторгнень (</a:t>
            </a:r>
            <a:r>
              <a:rPr lang="uk-UA" sz="1600" dirty="0" smtClean="0">
                <a:solidFill>
                  <a:schemeClr val="tx2">
                    <a:lumMod val="75000"/>
                  </a:schemeClr>
                </a:solidFill>
              </a:rPr>
              <a:t>IDS</a:t>
            </a:r>
            <a:r>
              <a:rPr lang="uk-UA" sz="1600" dirty="0" smtClean="0"/>
              <a:t>) або більш масштабовані системи запобігання вторгненню (</a:t>
            </a:r>
            <a:r>
              <a:rPr lang="uk-UA" sz="1600" dirty="0" smtClean="0">
                <a:solidFill>
                  <a:schemeClr val="tx2">
                    <a:lumMod val="75000"/>
                  </a:schemeClr>
                </a:solidFill>
              </a:rPr>
              <a:t>IPS</a:t>
            </a:r>
            <a:r>
              <a:rPr lang="uk-UA" sz="1600" dirty="0" smtClean="0"/>
              <a:t>). Архітектура мережі інтегрує ці рішення у точки входу та виходу мережі. При впровадженні </a:t>
            </a:r>
            <a:r>
              <a:rPr lang="uk-UA" sz="1600" dirty="0" smtClean="0">
                <a:solidFill>
                  <a:schemeClr val="tx2">
                    <a:lumMod val="75000"/>
                  </a:schemeClr>
                </a:solidFill>
              </a:rPr>
              <a:t>IDS</a:t>
            </a:r>
            <a:r>
              <a:rPr lang="uk-UA" sz="1600" dirty="0" smtClean="0"/>
              <a:t> або </a:t>
            </a:r>
            <a:r>
              <a:rPr lang="uk-UA" sz="1600" dirty="0" smtClean="0">
                <a:solidFill>
                  <a:schemeClr val="tx2">
                    <a:lumMod val="75000"/>
                  </a:schemeClr>
                </a:solidFill>
              </a:rPr>
              <a:t>IPS</a:t>
            </a:r>
            <a:r>
              <a:rPr lang="uk-UA" sz="1600" dirty="0" smtClean="0"/>
              <a:t> важливо знати типи доступних систем, підходи на основі  - хоста та мережі, роль категорій підписів та можливі дії, які може виконувати маршрутизатор при виявленні нападу.</a:t>
            </a:r>
          </a:p>
        </p:txBody>
      </p:sp>
      <p:sp>
        <p:nvSpPr>
          <p:cNvPr id="5" name="Прямоугольник 4"/>
          <p:cNvSpPr/>
          <p:nvPr/>
        </p:nvSpPr>
        <p:spPr>
          <a:xfrm>
            <a:off x="19020" y="2276468"/>
            <a:ext cx="9124980" cy="1323439"/>
          </a:xfrm>
          <a:prstGeom prst="rect">
            <a:avLst/>
          </a:prstGeom>
        </p:spPr>
        <p:txBody>
          <a:bodyPr wrap="square">
            <a:spAutoFit/>
          </a:bodyPr>
          <a:lstStyle/>
          <a:p>
            <a:r>
              <a:rPr lang="uk-UA" sz="1600" dirty="0" smtClean="0">
                <a:solidFill>
                  <a:srgbClr val="FFC000"/>
                </a:solidFill>
              </a:rPr>
              <a:t>Спільні характеристики IDS та IPS</a:t>
            </a:r>
          </a:p>
          <a:p>
            <a:pPr marL="447675" indent="-266700">
              <a:buFont typeface="Wingdings" pitchFamily="2" charset="2"/>
              <a:buChar char="Ø"/>
            </a:pPr>
            <a:r>
              <a:rPr lang="uk-UA" sz="1600" dirty="0" smtClean="0"/>
              <a:t>Обидві технології використовуються як датчики (давачі).</a:t>
            </a:r>
          </a:p>
          <a:p>
            <a:pPr marL="447675" indent="-266700">
              <a:buFont typeface="Wingdings" pitchFamily="2" charset="2"/>
              <a:buChar char="Ø"/>
            </a:pPr>
            <a:r>
              <a:rPr lang="uk-UA" sz="1600" dirty="0" smtClean="0"/>
              <a:t>Обидві технології використовують підписи для виявлення зловживань у мережевому трафіку.</a:t>
            </a:r>
          </a:p>
          <a:p>
            <a:pPr marL="447675" indent="-266700">
              <a:buFont typeface="Wingdings" pitchFamily="2" charset="2"/>
              <a:buChar char="Ø"/>
            </a:pPr>
            <a:r>
              <a:rPr lang="uk-UA" sz="1600" dirty="0" smtClean="0"/>
              <a:t>Обидва можуть виявляти як однопакетні так і багатопакетні шаблони .</a:t>
            </a:r>
          </a:p>
        </p:txBody>
      </p:sp>
      <p:sp>
        <p:nvSpPr>
          <p:cNvPr id="6" name="Прямоугольник 5"/>
          <p:cNvSpPr/>
          <p:nvPr/>
        </p:nvSpPr>
        <p:spPr>
          <a:xfrm>
            <a:off x="114268" y="142852"/>
            <a:ext cx="8886887" cy="338554"/>
          </a:xfrm>
          <a:prstGeom prst="rect">
            <a:avLst/>
          </a:prstGeom>
        </p:spPr>
        <p:txBody>
          <a:bodyPr wrap="square">
            <a:spAutoFit/>
          </a:bodyPr>
          <a:lstStyle/>
          <a:p>
            <a:r>
              <a:rPr lang="uk-UA" sz="1600" dirty="0" smtClean="0">
                <a:solidFill>
                  <a:schemeClr val="bg2">
                    <a:lumMod val="40000"/>
                    <a:lumOff val="60000"/>
                  </a:schemeClr>
                </a:solidFill>
              </a:rPr>
              <a:t>Пристрої запобігання та виявлення вторгнень </a:t>
            </a:r>
            <a:r>
              <a:rPr lang="uk-UA" sz="1600" dirty="0" smtClean="0"/>
              <a:t>(</a:t>
            </a:r>
            <a:r>
              <a:rPr lang="uk-UA" sz="1600" dirty="0" smtClean="0">
                <a:solidFill>
                  <a:schemeClr val="tx2">
                    <a:lumMod val="75000"/>
                  </a:schemeClr>
                </a:solidFill>
              </a:rPr>
              <a:t>Intrusion Prevention and Detection Devices</a:t>
            </a:r>
            <a:r>
              <a:rPr lang="uk-UA" sz="1600" dirty="0" smtClean="0"/>
              <a:t>)</a:t>
            </a:r>
          </a:p>
        </p:txBody>
      </p:sp>
      <p:sp>
        <p:nvSpPr>
          <p:cNvPr id="7" name="Прямоугольник 6"/>
          <p:cNvSpPr/>
          <p:nvPr/>
        </p:nvSpPr>
        <p:spPr>
          <a:xfrm>
            <a:off x="142844" y="3643314"/>
            <a:ext cx="8643998" cy="3077766"/>
          </a:xfrm>
          <a:prstGeom prst="rect">
            <a:avLst/>
          </a:prstGeom>
        </p:spPr>
        <p:txBody>
          <a:bodyPr wrap="square">
            <a:spAutoFit/>
          </a:bodyPr>
          <a:lstStyle/>
          <a:p>
            <a:r>
              <a:rPr lang="uk-UA" sz="1600" dirty="0" smtClean="0"/>
              <a:t>Технології IDS та IPS використовують датчики (</a:t>
            </a:r>
            <a:r>
              <a:rPr lang="uk-UA" sz="1600" dirty="0" smtClean="0">
                <a:solidFill>
                  <a:schemeClr val="tx2">
                    <a:lumMod val="75000"/>
                  </a:schemeClr>
                </a:solidFill>
              </a:rPr>
              <a:t>sensors</a:t>
            </a:r>
            <a:r>
              <a:rPr lang="uk-UA" sz="1600" dirty="0" smtClean="0"/>
              <a:t>).</a:t>
            </a:r>
            <a:br>
              <a:rPr lang="uk-UA" sz="1600" dirty="0" smtClean="0"/>
            </a:br>
            <a:r>
              <a:rPr lang="uk-UA" sz="1600" dirty="0" smtClean="0"/>
              <a:t>Датчиком IDS або IPS можуть бути декілька різних пристроїв:</a:t>
            </a:r>
          </a:p>
          <a:p>
            <a:pPr marL="447675" lvl="0" indent="-266700">
              <a:buFont typeface="Wingdings" pitchFamily="2" charset="2"/>
              <a:buChar char="Ø"/>
            </a:pPr>
            <a:r>
              <a:rPr lang="uk-UA" sz="1600" dirty="0" err="1" smtClean="0"/>
              <a:t>Маршрутизатор</a:t>
            </a:r>
            <a:r>
              <a:rPr lang="uk-UA" sz="1600" dirty="0" smtClean="0"/>
              <a:t>, налаштований на програмне забезпечення IPS Cisco IOS</a:t>
            </a:r>
          </a:p>
          <a:p>
            <a:pPr marL="447675" lvl="0" indent="-266700">
              <a:buFont typeface="Wingdings" pitchFamily="2" charset="2"/>
              <a:buChar char="Ø"/>
            </a:pPr>
            <a:r>
              <a:rPr lang="uk-UA" sz="1600" dirty="0" smtClean="0"/>
              <a:t>Пристрій, спеціально розроблений для надання спеціальних послуг IDS або IPS</a:t>
            </a:r>
          </a:p>
          <a:p>
            <a:pPr marL="447675" lvl="0" indent="-266700">
              <a:buFont typeface="Wingdings" pitchFamily="2" charset="2"/>
              <a:buChar char="Ø"/>
            </a:pPr>
            <a:r>
              <a:rPr lang="uk-UA" sz="1600" dirty="0" err="1" smtClean="0"/>
              <a:t>Мережевий</a:t>
            </a:r>
            <a:r>
              <a:rPr lang="uk-UA" sz="1600" dirty="0" smtClean="0"/>
              <a:t> модуль, встановлений в адаптивному пристрої безпеки (ASA), комутаторі або маршрутизаторі</a:t>
            </a:r>
          </a:p>
          <a:p>
            <a:r>
              <a:rPr lang="uk-UA" sz="1600" dirty="0" smtClean="0"/>
              <a:t>Технології IDS та IPS використовують підписи для виявлення закономірностей мережевого трафіку. </a:t>
            </a:r>
            <a:r>
              <a:rPr lang="uk-UA" sz="1600" dirty="0" smtClean="0">
                <a:solidFill>
                  <a:srgbClr val="FFC000"/>
                </a:solidFill>
              </a:rPr>
              <a:t>Підпис</a:t>
            </a:r>
            <a:r>
              <a:rPr lang="uk-UA" sz="1600" dirty="0" smtClean="0"/>
              <a:t> </a:t>
            </a:r>
            <a:r>
              <a:rPr lang="uk-UA" sz="1600" dirty="0" smtClean="0"/>
              <a:t>(шаблон, </a:t>
            </a:r>
            <a:r>
              <a:rPr lang="uk-UA" sz="1600" dirty="0" smtClean="0">
                <a:solidFill>
                  <a:schemeClr val="tx2">
                    <a:lumMod val="75000"/>
                  </a:schemeClr>
                </a:solidFill>
              </a:rPr>
              <a:t>signature</a:t>
            </a:r>
            <a:r>
              <a:rPr lang="uk-UA" sz="1600" dirty="0" smtClean="0"/>
              <a:t>)- це набір правил, які IDS або IPS використовує для виявлення зловмисних дій. Підписи можна використовувати для виявлення серйозних порушень безпеки, для виявлення загальних мережевих атак та збору інформації. Технології IDS та IPS можуть виявляти </a:t>
            </a:r>
            <a:r>
              <a:rPr lang="uk-UA" sz="1600" dirty="0" smtClean="0"/>
              <a:t>атомарні </a:t>
            </a:r>
            <a:r>
              <a:rPr lang="uk-UA" sz="1600" dirty="0" smtClean="0"/>
              <a:t>шаблони підписів (одиночний пакет) або складені зразки підписів (багатопакетні).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19</a:t>
            </a:fld>
            <a:endParaRPr lang="uk-UA" dirty="0"/>
          </a:p>
        </p:txBody>
      </p:sp>
      <p:sp>
        <p:nvSpPr>
          <p:cNvPr id="5" name="Прямоугольник 4"/>
          <p:cNvSpPr/>
          <p:nvPr/>
        </p:nvSpPr>
        <p:spPr>
          <a:xfrm>
            <a:off x="0" y="214290"/>
            <a:ext cx="3857620" cy="2800767"/>
          </a:xfrm>
          <a:prstGeom prst="rect">
            <a:avLst/>
          </a:prstGeom>
        </p:spPr>
        <p:txBody>
          <a:bodyPr wrap="square">
            <a:spAutoFit/>
          </a:bodyPr>
          <a:lstStyle/>
          <a:p>
            <a:r>
              <a:rPr lang="uk-UA" sz="1600" dirty="0" smtClean="0">
                <a:solidFill>
                  <a:srgbClr val="FFC000"/>
                </a:solidFill>
              </a:rPr>
              <a:t>Переваги IDS</a:t>
            </a:r>
          </a:p>
          <a:p>
            <a:r>
              <a:rPr lang="uk-UA" sz="1600" dirty="0" smtClean="0"/>
              <a:t>IDS розгортається в автономному режимі, а отже:</a:t>
            </a:r>
          </a:p>
          <a:p>
            <a:pPr marL="180975" indent="-180975">
              <a:buFont typeface="Wingdings" pitchFamily="2" charset="2"/>
              <a:buChar char="Ø"/>
            </a:pPr>
            <a:r>
              <a:rPr lang="uk-UA" sz="1600" dirty="0" smtClean="0"/>
              <a:t>Не впливає на продуктивність мережі. Зокрема, не призводить до затримок, переривання та інших проблеми трафіку.</a:t>
            </a:r>
          </a:p>
          <a:p>
            <a:pPr marL="180975" indent="-180975">
              <a:buFont typeface="Wingdings" pitchFamily="2" charset="2"/>
              <a:buChar char="Ø"/>
            </a:pPr>
            <a:r>
              <a:rPr lang="uk-UA" sz="1600" dirty="0" smtClean="0"/>
              <a:t>Не впливає на функціонування мережі, якщо датчик виходить з ладу. Це впливає лише на здатність IDS аналізувати дані.</a:t>
            </a:r>
          </a:p>
        </p:txBody>
      </p:sp>
      <p:sp>
        <p:nvSpPr>
          <p:cNvPr id="6" name="Прямоугольник 5"/>
          <p:cNvSpPr/>
          <p:nvPr/>
        </p:nvSpPr>
        <p:spPr>
          <a:xfrm>
            <a:off x="-32" y="-24"/>
            <a:ext cx="3500461" cy="338554"/>
          </a:xfrm>
          <a:prstGeom prst="rect">
            <a:avLst/>
          </a:prstGeom>
        </p:spPr>
        <p:txBody>
          <a:bodyPr wrap="square">
            <a:spAutoFit/>
          </a:bodyPr>
          <a:lstStyle/>
          <a:p>
            <a:r>
              <a:rPr lang="uk-UA" sz="1600" dirty="0" smtClean="0">
                <a:solidFill>
                  <a:srgbClr val="FFC000"/>
                </a:solidFill>
              </a:rPr>
              <a:t>Переваги та недоліки IDS та IPS</a:t>
            </a:r>
            <a:endParaRPr lang="uk-UA" sz="1600" dirty="0" smtClean="0"/>
          </a:p>
        </p:txBody>
      </p:sp>
      <p:sp>
        <p:nvSpPr>
          <p:cNvPr id="8" name="Прямоугольник 7"/>
          <p:cNvSpPr/>
          <p:nvPr/>
        </p:nvSpPr>
        <p:spPr>
          <a:xfrm>
            <a:off x="3714744" y="214290"/>
            <a:ext cx="5429256" cy="2646878"/>
          </a:xfrm>
          <a:prstGeom prst="rect">
            <a:avLst/>
          </a:prstGeom>
        </p:spPr>
        <p:txBody>
          <a:bodyPr wrap="square">
            <a:spAutoFit/>
          </a:bodyPr>
          <a:lstStyle/>
          <a:p>
            <a:r>
              <a:rPr lang="uk-UA" sz="1600" dirty="0" smtClean="0">
                <a:solidFill>
                  <a:srgbClr val="FFC000"/>
                </a:solidFill>
              </a:rPr>
              <a:t>Недоліки IDS</a:t>
            </a:r>
          </a:p>
          <a:p>
            <a:pPr marL="180975" indent="-180975">
              <a:buFont typeface="Wingdings" pitchFamily="2" charset="2"/>
              <a:buChar char="Ø"/>
            </a:pPr>
            <a:r>
              <a:rPr lang="uk-UA" sz="1500" dirty="0" smtClean="0"/>
              <a:t>Датчик IDS не може зупинити пакети, які викликали </a:t>
            </a:r>
            <a:r>
              <a:rPr lang="uk-UA" sz="1500" dirty="0" smtClean="0"/>
              <a:t>сповіщення; </a:t>
            </a:r>
            <a:r>
              <a:rPr lang="uk-UA" sz="1500" dirty="0" smtClean="0"/>
              <a:t>і менш корисні для виявлення вірусів електронної пошти та автоматизованих атак, таких як хробаки.</a:t>
            </a:r>
          </a:p>
          <a:p>
            <a:pPr marL="180975" indent="-180975">
              <a:buFont typeface="Wingdings" pitchFamily="2" charset="2"/>
              <a:buChar char="Ø"/>
            </a:pPr>
            <a:r>
              <a:rPr lang="uk-UA" sz="1500" dirty="0" err="1" smtClean="0"/>
              <a:t>Налаштування</a:t>
            </a:r>
            <a:r>
              <a:rPr lang="uk-UA" sz="1500" dirty="0" smtClean="0"/>
              <a:t> датчиків IDS для досягнення очікуваних рівнів виявлення вторгнень може зайняти багато часу. Необхідна чітко розроблена політика безпеки.</a:t>
            </a:r>
          </a:p>
          <a:p>
            <a:pPr marL="180975" indent="-180975">
              <a:buFont typeface="Wingdings" pitchFamily="2" charset="2"/>
              <a:buChar char="Ø"/>
            </a:pPr>
            <a:r>
              <a:rPr lang="uk-UA" sz="1500" dirty="0" smtClean="0"/>
              <a:t>Впровадження IDS є більш вразливим до методів порушення мережевої безпеки, оскільки воно не є вбудованим.</a:t>
            </a:r>
          </a:p>
        </p:txBody>
      </p:sp>
      <p:sp>
        <p:nvSpPr>
          <p:cNvPr id="9" name="Прямоугольник 8"/>
          <p:cNvSpPr/>
          <p:nvPr/>
        </p:nvSpPr>
        <p:spPr>
          <a:xfrm>
            <a:off x="32" y="2857496"/>
            <a:ext cx="4357654" cy="3046988"/>
          </a:xfrm>
          <a:prstGeom prst="rect">
            <a:avLst/>
          </a:prstGeom>
        </p:spPr>
        <p:txBody>
          <a:bodyPr wrap="square">
            <a:spAutoFit/>
          </a:bodyPr>
          <a:lstStyle/>
          <a:p>
            <a:r>
              <a:rPr lang="uk-UA" sz="1600" dirty="0" smtClean="0">
                <a:solidFill>
                  <a:srgbClr val="FFC000"/>
                </a:solidFill>
              </a:rPr>
              <a:t>Переваги I</a:t>
            </a:r>
            <a:r>
              <a:rPr lang="en-US" sz="1600" dirty="0" smtClean="0">
                <a:solidFill>
                  <a:srgbClr val="FFC000"/>
                </a:solidFill>
              </a:rPr>
              <a:t>P</a:t>
            </a:r>
            <a:r>
              <a:rPr lang="uk-UA" sz="1600" dirty="0" smtClean="0">
                <a:solidFill>
                  <a:srgbClr val="FFC000"/>
                </a:solidFill>
              </a:rPr>
              <a:t>S</a:t>
            </a:r>
          </a:p>
          <a:p>
            <a:pPr marL="180975" indent="-180975">
              <a:buFont typeface="Wingdings" pitchFamily="2" charset="2"/>
              <a:buChar char="Ø"/>
            </a:pPr>
            <a:r>
              <a:rPr lang="uk-UA" sz="1600" dirty="0" smtClean="0"/>
              <a:t>Датчик IPS може бути налаштований так, щоб скидати тригерні пакети, пакети, пов'язані з підключенням, або пакети з вихідної IP-адреси.</a:t>
            </a:r>
          </a:p>
          <a:p>
            <a:pPr marL="180975" indent="-180975">
              <a:buFont typeface="Wingdings" pitchFamily="2" charset="2"/>
              <a:buChar char="Ø"/>
            </a:pPr>
            <a:r>
              <a:rPr lang="uk-UA" sz="1600" dirty="0" smtClean="0"/>
              <a:t>Оскільки датчики IPS вбудовані, вони можуть використовувати нормалізацію потоку. </a:t>
            </a:r>
            <a:endParaRPr lang="en-US" sz="1600" dirty="0" smtClean="0"/>
          </a:p>
          <a:p>
            <a:pPr marL="180975" indent="-180975"/>
            <a:r>
              <a:rPr lang="uk-UA" sz="1600" b="1" dirty="0" smtClean="0"/>
              <a:t>Нормалізація потоку</a:t>
            </a:r>
            <a:r>
              <a:rPr lang="uk-UA" sz="1600" dirty="0" smtClean="0"/>
              <a:t> - це техніка, яка використовується для реконструкції потоку даних, коли атака відбувається на декількох сегментах даних.</a:t>
            </a:r>
          </a:p>
        </p:txBody>
      </p:sp>
      <p:sp>
        <p:nvSpPr>
          <p:cNvPr id="10" name="Прямоугольник 9"/>
          <p:cNvSpPr/>
          <p:nvPr/>
        </p:nvSpPr>
        <p:spPr>
          <a:xfrm>
            <a:off x="4286248" y="2857496"/>
            <a:ext cx="4857784" cy="2800767"/>
          </a:xfrm>
          <a:prstGeom prst="rect">
            <a:avLst/>
          </a:prstGeom>
        </p:spPr>
        <p:txBody>
          <a:bodyPr wrap="square">
            <a:spAutoFit/>
          </a:bodyPr>
          <a:lstStyle/>
          <a:p>
            <a:r>
              <a:rPr lang="uk-UA" sz="1600" dirty="0" smtClean="0">
                <a:solidFill>
                  <a:srgbClr val="FFC000"/>
                </a:solidFill>
              </a:rPr>
              <a:t>Недоліки I</a:t>
            </a:r>
            <a:r>
              <a:rPr lang="en-US" sz="1600" dirty="0" smtClean="0">
                <a:solidFill>
                  <a:srgbClr val="FFC000"/>
                </a:solidFill>
              </a:rPr>
              <a:t>P</a:t>
            </a:r>
            <a:r>
              <a:rPr lang="uk-UA" sz="1600" dirty="0" smtClean="0">
                <a:solidFill>
                  <a:srgbClr val="FFC000"/>
                </a:solidFill>
              </a:rPr>
              <a:t>S</a:t>
            </a:r>
          </a:p>
          <a:p>
            <a:pPr marL="266700" indent="-266700">
              <a:buFont typeface="Wingdings" pitchFamily="2" charset="2"/>
              <a:buChar char="Ø"/>
            </a:pPr>
            <a:r>
              <a:rPr lang="uk-UA" sz="1600" dirty="0" smtClean="0"/>
              <a:t>Оскільки </a:t>
            </a:r>
            <a:r>
              <a:rPr lang="en-US" sz="1600" dirty="0" smtClean="0"/>
              <a:t>IPS</a:t>
            </a:r>
            <a:r>
              <a:rPr lang="uk-UA" sz="1600" dirty="0" smtClean="0"/>
              <a:t> розгортається вбудовано, помилки, збої та переповнення датчика IPS занадто великим трафіком можуть негативно позначитися на роботі мережі.</a:t>
            </a:r>
          </a:p>
          <a:p>
            <a:pPr marL="266700" indent="-266700">
              <a:buFont typeface="Wingdings" pitchFamily="2" charset="2"/>
              <a:buChar char="Ø"/>
            </a:pPr>
            <a:r>
              <a:rPr lang="uk-UA" sz="1600" dirty="0" smtClean="0"/>
              <a:t>Датчик IPS може впливати на продуктивність мережі, вводячи затримки та переривання.</a:t>
            </a:r>
          </a:p>
          <a:p>
            <a:pPr marL="266700" indent="-266700">
              <a:buFont typeface="Wingdings" pitchFamily="2" charset="2"/>
              <a:buChar char="Ø"/>
            </a:pPr>
            <a:r>
              <a:rPr lang="uk-UA" sz="1600" dirty="0" smtClean="0"/>
              <a:t>Датчик IPS повинен бути відповідного розміру та впроваджений таким чином, щоб додатки, чутливі до часу, такі як VoIP, не зазнавали негативних наслідків.</a:t>
            </a:r>
            <a:endParaRPr lang="uk-UA" sz="1500" dirty="0" smtClean="0"/>
          </a:p>
        </p:txBody>
      </p:sp>
      <p:sp>
        <p:nvSpPr>
          <p:cNvPr id="12" name="Прямоугольник 11"/>
          <p:cNvSpPr/>
          <p:nvPr/>
        </p:nvSpPr>
        <p:spPr>
          <a:xfrm>
            <a:off x="0" y="5830219"/>
            <a:ext cx="9144000" cy="1015663"/>
          </a:xfrm>
          <a:prstGeom prst="rect">
            <a:avLst/>
          </a:prstGeom>
        </p:spPr>
        <p:txBody>
          <a:bodyPr wrap="square">
            <a:spAutoFit/>
          </a:bodyPr>
          <a:lstStyle/>
          <a:p>
            <a:r>
              <a:rPr lang="uk-UA" sz="1200" dirty="0" smtClean="0"/>
              <a:t>Ви можете розгорнути як IPS, так і IDS. Використання однієї з цих технологій не заперечує використання іншої. Насправді технології IDS та IPS можуть доповнювати одна одну. Так IDS може бути реалізована для перевірки роботи IPS, оскільки IDS можна налаштувати для більш глибокої перевірки пакетів в автономному режимі. Це дозволяє IPS зосередитись на меншій кількості, але більш критичних моделей трафіку в мережі. Рішення, яку реалізацію використовувати, ґрунтується на цілях безпеки організації, як зазначено в їхній політиці безпеки мережі.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a:t>
            </a:fld>
            <a:endParaRPr lang="uk-UA" dirty="0"/>
          </a:p>
        </p:txBody>
      </p:sp>
      <p:sp>
        <p:nvSpPr>
          <p:cNvPr id="6" name="Прямоугольник 5"/>
          <p:cNvSpPr/>
          <p:nvPr/>
        </p:nvSpPr>
        <p:spPr>
          <a:xfrm>
            <a:off x="214282" y="595290"/>
            <a:ext cx="8643998" cy="3477875"/>
          </a:xfrm>
          <a:prstGeom prst="rect">
            <a:avLst/>
          </a:prstGeom>
        </p:spPr>
        <p:txBody>
          <a:bodyPr wrap="square">
            <a:spAutoFit/>
          </a:bodyPr>
          <a:lstStyle/>
          <a:p>
            <a:pPr algn="just"/>
            <a:r>
              <a:rPr lang="uk-UA" sz="2000" dirty="0" smtClean="0"/>
              <a:t>Для забезпечення безпеки інформації в локальній мережі підприємства суттєву роль відіграє її інформаційна і</a:t>
            </a:r>
            <a:r>
              <a:rPr lang="en-CA" sz="2000" dirty="0" err="1" smtClean="0"/>
              <a:t>нфраструктура</a:t>
            </a:r>
            <a:r>
              <a:rPr lang="uk-UA" sz="2000" dirty="0" smtClean="0"/>
              <a:t>. Залежно від </a:t>
            </a:r>
            <a:r>
              <a:rPr lang="en-CA" sz="2000" dirty="0" err="1" smtClean="0"/>
              <a:t>розмірів</a:t>
            </a:r>
            <a:r>
              <a:rPr lang="en-CA" sz="2000" dirty="0" smtClean="0"/>
              <a:t> </a:t>
            </a:r>
            <a:r>
              <a:rPr lang="en-CA" sz="2000" dirty="0" err="1" smtClean="0"/>
              <a:t>мереж</a:t>
            </a:r>
            <a:r>
              <a:rPr lang="en-CA" sz="2000" dirty="0" smtClean="0"/>
              <a:t>, </a:t>
            </a:r>
            <a:r>
              <a:rPr lang="en-CA" sz="2000" dirty="0" err="1" smtClean="0"/>
              <a:t>існує</a:t>
            </a:r>
            <a:r>
              <a:rPr lang="en-CA" sz="2000" dirty="0" smtClean="0"/>
              <a:t> </a:t>
            </a:r>
            <a:r>
              <a:rPr lang="uk-UA" sz="2000" dirty="0" smtClean="0"/>
              <a:t>велике різноманіття </a:t>
            </a:r>
            <a:r>
              <a:rPr lang="en-CA" sz="2000" dirty="0" err="1" smtClean="0"/>
              <a:t>побудови</a:t>
            </a:r>
            <a:r>
              <a:rPr lang="en-CA" sz="2000" dirty="0" smtClean="0"/>
              <a:t> </a:t>
            </a:r>
            <a:r>
              <a:rPr lang="en-CA" sz="2000" dirty="0" err="1" smtClean="0"/>
              <a:t>безпечної</a:t>
            </a:r>
            <a:r>
              <a:rPr lang="en-CA" sz="2000" dirty="0" smtClean="0"/>
              <a:t> </a:t>
            </a:r>
            <a:r>
              <a:rPr lang="en-CA" sz="2000" dirty="0" err="1" smtClean="0"/>
              <a:t>мережевої</a:t>
            </a:r>
            <a:r>
              <a:rPr lang="en-CA" sz="2000" dirty="0" smtClean="0"/>
              <a:t> </a:t>
            </a:r>
            <a:r>
              <a:rPr lang="en-CA" sz="2000" dirty="0" err="1" smtClean="0"/>
              <a:t>інфраструктури</a:t>
            </a:r>
            <a:r>
              <a:rPr lang="en-CA" sz="2000" dirty="0" smtClean="0"/>
              <a:t>.</a:t>
            </a:r>
            <a:r>
              <a:rPr lang="uk-UA" sz="2000" dirty="0" smtClean="0"/>
              <a:t> </a:t>
            </a:r>
            <a:r>
              <a:rPr lang="en-CA" sz="2000" dirty="0" err="1" smtClean="0"/>
              <a:t>Однак</a:t>
            </a:r>
            <a:r>
              <a:rPr lang="en-CA" sz="2000" dirty="0" smtClean="0"/>
              <a:t> </a:t>
            </a:r>
            <a:r>
              <a:rPr lang="en-CA" sz="2000" dirty="0" err="1" smtClean="0"/>
              <a:t>існують</a:t>
            </a:r>
            <a:r>
              <a:rPr lang="en-CA" sz="2000" dirty="0" smtClean="0"/>
              <a:t> </a:t>
            </a:r>
            <a:r>
              <a:rPr lang="en-CA" sz="2000" dirty="0" err="1" smtClean="0"/>
              <a:t>деякі</a:t>
            </a:r>
            <a:r>
              <a:rPr lang="en-CA" sz="2000" dirty="0" smtClean="0"/>
              <a:t> </a:t>
            </a:r>
            <a:r>
              <a:rPr lang="en-CA" sz="2000" dirty="0" err="1" smtClean="0">
                <a:solidFill>
                  <a:schemeClr val="tx2">
                    <a:lumMod val="50000"/>
                  </a:schemeClr>
                </a:solidFill>
              </a:rPr>
              <a:t>стандартні</a:t>
            </a:r>
            <a:r>
              <a:rPr lang="en-CA" sz="2000" dirty="0" smtClean="0">
                <a:solidFill>
                  <a:schemeClr val="tx2">
                    <a:lumMod val="50000"/>
                  </a:schemeClr>
                </a:solidFill>
              </a:rPr>
              <a:t> </a:t>
            </a:r>
            <a:r>
              <a:rPr lang="en-CA" sz="2000" dirty="0" err="1" smtClean="0">
                <a:solidFill>
                  <a:schemeClr val="tx2">
                    <a:lumMod val="50000"/>
                  </a:schemeClr>
                </a:solidFill>
              </a:rPr>
              <a:t>конструкції</a:t>
            </a:r>
            <a:r>
              <a:rPr lang="en-CA" sz="2000" dirty="0" smtClean="0"/>
              <a:t>, </a:t>
            </a:r>
            <a:r>
              <a:rPr lang="uk-UA" sz="2000" dirty="0" smtClean="0"/>
              <a:t>на основі яких </a:t>
            </a:r>
            <a:r>
              <a:rPr lang="en-CA" sz="2000" dirty="0" err="1" smtClean="0"/>
              <a:t>рекомендує</a:t>
            </a:r>
            <a:r>
              <a:rPr lang="uk-UA" sz="2000" dirty="0" err="1" smtClean="0"/>
              <a:t>ться</a:t>
            </a:r>
            <a:r>
              <a:rPr lang="en-CA" sz="2000" dirty="0" smtClean="0"/>
              <a:t> </a:t>
            </a:r>
            <a:r>
              <a:rPr lang="en-CA" sz="2000" dirty="0" err="1" smtClean="0"/>
              <a:t>створювати</a:t>
            </a:r>
            <a:r>
              <a:rPr lang="en-CA" sz="2000" dirty="0" smtClean="0"/>
              <a:t> </a:t>
            </a:r>
            <a:r>
              <a:rPr lang="en-CA" sz="2000" dirty="0" err="1" smtClean="0"/>
              <a:t>доступні</a:t>
            </a:r>
            <a:r>
              <a:rPr lang="en-CA" sz="2000" dirty="0" smtClean="0"/>
              <a:t> </a:t>
            </a:r>
            <a:r>
              <a:rPr lang="en-CA" sz="2000" dirty="0" err="1" smtClean="0"/>
              <a:t>та</a:t>
            </a:r>
            <a:r>
              <a:rPr lang="en-CA" sz="2000" dirty="0" smtClean="0"/>
              <a:t> </a:t>
            </a:r>
            <a:r>
              <a:rPr lang="en-CA" sz="2000" dirty="0" err="1" smtClean="0"/>
              <a:t>безпечні</a:t>
            </a:r>
            <a:r>
              <a:rPr lang="en-CA" sz="2000" dirty="0" smtClean="0"/>
              <a:t> </a:t>
            </a:r>
            <a:r>
              <a:rPr lang="en-CA" sz="2000" dirty="0" err="1" smtClean="0"/>
              <a:t>мережі</a:t>
            </a:r>
            <a:r>
              <a:rPr lang="en-CA" sz="2000" dirty="0" smtClean="0"/>
              <a:t>.</a:t>
            </a:r>
            <a:r>
              <a:rPr lang="uk-UA" sz="2000" dirty="0" smtClean="0"/>
              <a:t> Розглянемо</a:t>
            </a:r>
          </a:p>
          <a:p>
            <a:pPr marL="180975" indent="-180975" algn="just">
              <a:buFont typeface="Wingdings" pitchFamily="2" charset="2"/>
              <a:buChar char="Ø"/>
            </a:pPr>
            <a:r>
              <a:rPr lang="en-CA" sz="2000" dirty="0" err="1" smtClean="0"/>
              <a:t>як</a:t>
            </a:r>
            <a:r>
              <a:rPr lang="en-CA" sz="2000" dirty="0" smtClean="0"/>
              <a:t> </a:t>
            </a:r>
            <a:r>
              <a:rPr lang="en-CA" sz="2000" dirty="0" err="1" smtClean="0"/>
              <a:t>можна</a:t>
            </a:r>
            <a:r>
              <a:rPr lang="en-CA" sz="2000" dirty="0" smtClean="0"/>
              <a:t> </a:t>
            </a:r>
            <a:r>
              <a:rPr lang="en-CA" sz="2000" u="sng" dirty="0" err="1" smtClean="0">
                <a:solidFill>
                  <a:schemeClr val="bg2">
                    <a:lumMod val="20000"/>
                    <a:lumOff val="80000"/>
                  </a:schemeClr>
                </a:solidFill>
              </a:rPr>
              <a:t>спроектувати</a:t>
            </a:r>
            <a:r>
              <a:rPr lang="en-CA" sz="2000" u="sng" dirty="0" smtClean="0">
                <a:solidFill>
                  <a:schemeClr val="bg2">
                    <a:lumMod val="20000"/>
                    <a:lumOff val="80000"/>
                  </a:schemeClr>
                </a:solidFill>
              </a:rPr>
              <a:t> </a:t>
            </a:r>
            <a:r>
              <a:rPr lang="en-CA" sz="2000" u="sng" dirty="0" err="1" smtClean="0">
                <a:solidFill>
                  <a:schemeClr val="bg2">
                    <a:lumMod val="20000"/>
                    <a:lumOff val="80000"/>
                  </a:schemeClr>
                </a:solidFill>
              </a:rPr>
              <a:t>мережі</a:t>
            </a:r>
            <a:r>
              <a:rPr lang="en-CA" sz="2000" dirty="0" smtClean="0"/>
              <a:t> </a:t>
            </a:r>
            <a:r>
              <a:rPr lang="en-CA" sz="2000" dirty="0" err="1" smtClean="0"/>
              <a:t>для</a:t>
            </a:r>
            <a:r>
              <a:rPr lang="en-CA" sz="2000" dirty="0" smtClean="0"/>
              <a:t> </a:t>
            </a:r>
            <a:r>
              <a:rPr lang="en-CA" sz="2000" dirty="0" err="1" smtClean="0"/>
              <a:t>захисту</a:t>
            </a:r>
            <a:r>
              <a:rPr lang="en-CA" sz="2000" dirty="0" smtClean="0"/>
              <a:t> </a:t>
            </a:r>
            <a:r>
              <a:rPr lang="en-CA" sz="2000" dirty="0" err="1" smtClean="0"/>
              <a:t>ресурсів</a:t>
            </a:r>
            <a:r>
              <a:rPr lang="uk-UA" sz="2000" dirty="0" smtClean="0"/>
              <a:t>,</a:t>
            </a:r>
            <a:r>
              <a:rPr lang="en-CA" sz="2000" dirty="0" smtClean="0"/>
              <a:t> </a:t>
            </a:r>
            <a:r>
              <a:rPr lang="en-CA" sz="2000" dirty="0" err="1" smtClean="0"/>
              <a:t>даних</a:t>
            </a:r>
            <a:r>
              <a:rPr lang="en-CA" sz="2000" dirty="0" smtClean="0"/>
              <a:t> </a:t>
            </a:r>
            <a:r>
              <a:rPr lang="en-CA" sz="2000" dirty="0" err="1" smtClean="0"/>
              <a:t>та</a:t>
            </a:r>
            <a:r>
              <a:rPr lang="en-CA" sz="2000" dirty="0" smtClean="0"/>
              <a:t> </a:t>
            </a:r>
            <a:r>
              <a:rPr lang="en-CA" sz="2000" dirty="0" err="1" smtClean="0"/>
              <a:t>забезпечення</a:t>
            </a:r>
            <a:r>
              <a:rPr lang="en-CA" sz="2000" dirty="0" smtClean="0"/>
              <a:t> </a:t>
            </a:r>
            <a:r>
              <a:rPr lang="en-CA" sz="2000" dirty="0" err="1" smtClean="0"/>
              <a:t>надання</a:t>
            </a:r>
            <a:r>
              <a:rPr lang="en-CA" sz="2000" dirty="0" smtClean="0"/>
              <a:t> </a:t>
            </a:r>
            <a:r>
              <a:rPr lang="en-CA" sz="2000" dirty="0" err="1" smtClean="0"/>
              <a:t>мережевих</a:t>
            </a:r>
            <a:r>
              <a:rPr lang="en-CA" sz="2000" dirty="0" smtClean="0"/>
              <a:t> </a:t>
            </a:r>
            <a:r>
              <a:rPr lang="en-CA" sz="2000" dirty="0" err="1" smtClean="0"/>
              <a:t>послуг</a:t>
            </a:r>
            <a:r>
              <a:rPr lang="en-CA" sz="2000" dirty="0" smtClean="0"/>
              <a:t> у </a:t>
            </a:r>
            <a:r>
              <a:rPr lang="en-CA" sz="2000" dirty="0" err="1" smtClean="0"/>
              <a:t>міру</a:t>
            </a:r>
            <a:r>
              <a:rPr lang="en-CA" sz="2000" dirty="0" smtClean="0"/>
              <a:t> </a:t>
            </a:r>
            <a:r>
              <a:rPr lang="en-CA" sz="2000" dirty="0" err="1" smtClean="0"/>
              <a:t>необхідності</a:t>
            </a:r>
            <a:r>
              <a:rPr lang="uk-UA" sz="2000" dirty="0" smtClean="0"/>
              <a:t>,</a:t>
            </a:r>
          </a:p>
          <a:p>
            <a:pPr marL="180975" indent="-180975" algn="just">
              <a:buFont typeface="Wingdings" pitchFamily="2" charset="2"/>
              <a:buChar char="Ø"/>
            </a:pPr>
            <a:r>
              <a:rPr lang="en-CA" sz="2000" dirty="0" err="1" smtClean="0"/>
              <a:t>різні</a:t>
            </a:r>
            <a:r>
              <a:rPr lang="en-CA" sz="2000" dirty="0" smtClean="0"/>
              <a:t> </a:t>
            </a:r>
            <a:r>
              <a:rPr lang="en-CA" sz="2000" u="sng" dirty="0" err="1" smtClean="0">
                <a:solidFill>
                  <a:schemeClr val="bg2">
                    <a:lumMod val="20000"/>
                    <a:lumOff val="80000"/>
                  </a:schemeClr>
                </a:solidFill>
              </a:rPr>
              <a:t>пристрої</a:t>
            </a:r>
            <a:r>
              <a:rPr lang="en-CA" sz="2000" dirty="0" smtClean="0"/>
              <a:t> </a:t>
            </a:r>
            <a:r>
              <a:rPr lang="en-CA" sz="2000" dirty="0" err="1" smtClean="0"/>
              <a:t>мережевої</a:t>
            </a:r>
            <a:r>
              <a:rPr lang="en-CA" sz="2000" dirty="0" smtClean="0"/>
              <a:t> </a:t>
            </a:r>
            <a:r>
              <a:rPr lang="en-CA" sz="2000" dirty="0" err="1" smtClean="0"/>
              <a:t>безпеки</a:t>
            </a:r>
            <a:r>
              <a:rPr lang="en-CA" sz="2000" dirty="0" smtClean="0"/>
              <a:t> </a:t>
            </a:r>
            <a:r>
              <a:rPr lang="en-CA" sz="2000" dirty="0" err="1" smtClean="0"/>
              <a:t>та</a:t>
            </a:r>
            <a:r>
              <a:rPr lang="en-CA" sz="2000" dirty="0" smtClean="0"/>
              <a:t> </a:t>
            </a:r>
            <a:r>
              <a:rPr lang="en-CA" sz="2000" dirty="0" err="1" smtClean="0">
                <a:solidFill>
                  <a:schemeClr val="bg2">
                    <a:lumMod val="20000"/>
                    <a:lumOff val="80000"/>
                  </a:schemeClr>
                </a:solidFill>
              </a:rPr>
              <a:t>служби</a:t>
            </a:r>
            <a:r>
              <a:rPr lang="en-CA" sz="2000" dirty="0" smtClean="0"/>
              <a:t> </a:t>
            </a:r>
            <a:r>
              <a:rPr lang="en-CA" sz="2000" dirty="0" err="1" smtClean="0"/>
              <a:t>безпеки</a:t>
            </a:r>
            <a:r>
              <a:rPr lang="en-CA" sz="2000" dirty="0" smtClean="0"/>
              <a:t>, </a:t>
            </a:r>
            <a:r>
              <a:rPr lang="en-CA" sz="2000" dirty="0" err="1" smtClean="0"/>
              <a:t>які</a:t>
            </a:r>
            <a:r>
              <a:rPr lang="en-CA" sz="2000" dirty="0" smtClean="0"/>
              <a:t> </a:t>
            </a:r>
            <a:r>
              <a:rPr lang="en-CA" sz="2000" dirty="0" err="1" smtClean="0"/>
              <a:t>використовуються</a:t>
            </a:r>
            <a:r>
              <a:rPr lang="en-CA" sz="2000" dirty="0" smtClean="0"/>
              <a:t> </a:t>
            </a:r>
            <a:r>
              <a:rPr lang="en-CA" sz="2000" dirty="0" err="1" smtClean="0"/>
              <a:t>для</a:t>
            </a:r>
            <a:r>
              <a:rPr lang="en-CA" sz="2000" dirty="0" smtClean="0"/>
              <a:t> </a:t>
            </a:r>
            <a:r>
              <a:rPr lang="en-CA" sz="2000" dirty="0" err="1" smtClean="0"/>
              <a:t>моніторингу</a:t>
            </a:r>
            <a:r>
              <a:rPr lang="en-CA" sz="2000" dirty="0" smtClean="0"/>
              <a:t> </a:t>
            </a:r>
            <a:r>
              <a:rPr lang="en-CA" sz="2000" dirty="0" err="1" smtClean="0"/>
              <a:t>та</a:t>
            </a:r>
            <a:r>
              <a:rPr lang="en-CA" sz="2000" dirty="0" smtClean="0"/>
              <a:t> </a:t>
            </a:r>
            <a:r>
              <a:rPr lang="en-CA" sz="2000" dirty="0" err="1" smtClean="0"/>
              <a:t>підтримки</a:t>
            </a:r>
            <a:r>
              <a:rPr lang="en-CA" sz="2000" dirty="0" smtClean="0"/>
              <a:t> </a:t>
            </a:r>
            <a:r>
              <a:rPr lang="en-CA" sz="2000" dirty="0" err="1" smtClean="0"/>
              <a:t>безпечної</a:t>
            </a:r>
            <a:r>
              <a:rPr lang="en-CA" sz="2000" dirty="0" smtClean="0"/>
              <a:t> </a:t>
            </a:r>
            <a:r>
              <a:rPr lang="en-CA" sz="2000" dirty="0" err="1" smtClean="0"/>
              <a:t>та</a:t>
            </a:r>
            <a:r>
              <a:rPr lang="en-CA" sz="2000" dirty="0" smtClean="0"/>
              <a:t> </a:t>
            </a:r>
            <a:r>
              <a:rPr lang="en-CA" sz="2000" dirty="0" err="1" smtClean="0"/>
              <a:t>ефективної</a:t>
            </a:r>
            <a:r>
              <a:rPr lang="en-CA" sz="2000" dirty="0" smtClean="0"/>
              <a:t> </a:t>
            </a:r>
            <a:r>
              <a:rPr lang="en-CA" sz="2000" dirty="0" err="1" smtClean="0"/>
              <a:t>передачі</a:t>
            </a:r>
            <a:r>
              <a:rPr lang="en-CA" sz="2000" dirty="0" smtClean="0"/>
              <a:t> </a:t>
            </a:r>
            <a:r>
              <a:rPr lang="en-CA" sz="2000" dirty="0" err="1" smtClean="0"/>
              <a:t>даних</a:t>
            </a:r>
            <a:r>
              <a:rPr lang="en-CA" sz="2000" dirty="0" smtClean="0"/>
              <a:t>.</a:t>
            </a:r>
            <a:endParaRPr lang="uk-UA" sz="2000" dirty="0" smtClean="0"/>
          </a:p>
        </p:txBody>
      </p:sp>
      <p:sp>
        <p:nvSpPr>
          <p:cNvPr id="7" name="Прямоугольник 6"/>
          <p:cNvSpPr/>
          <p:nvPr/>
        </p:nvSpPr>
        <p:spPr>
          <a:xfrm>
            <a:off x="285720" y="4005227"/>
            <a:ext cx="8572560" cy="2862322"/>
          </a:xfrm>
          <a:prstGeom prst="rect">
            <a:avLst/>
          </a:prstGeom>
        </p:spPr>
        <p:txBody>
          <a:bodyPr wrap="square">
            <a:spAutoFit/>
          </a:bodyPr>
          <a:lstStyle/>
          <a:p>
            <a:pPr algn="just"/>
            <a:r>
              <a:rPr lang="uk-UA" sz="2000" dirty="0" smtClean="0"/>
              <a:t>Адміністратори та архітектори мереж повинні мати можливість показати як будуть виглядати їхні мережі, бачити які компоненти і де підключаються до мережі, де вони будуть розташовані та як вони будуть підключені.</a:t>
            </a:r>
          </a:p>
          <a:p>
            <a:pPr algn="just"/>
            <a:r>
              <a:rPr lang="uk-UA" sz="2000" dirty="0" smtClean="0"/>
              <a:t>Для цього використовують схеми з можливістю масштабування і стандартизовані позначення.</a:t>
            </a:r>
          </a:p>
          <a:p>
            <a:pPr algn="just"/>
            <a:r>
              <a:rPr lang="uk-UA" sz="2000" dirty="0" smtClean="0"/>
              <a:t>На схемах мереж (логічних і фізичних) використовують певні символи для представлення різних пристроїв та з'єднань, що складають мережу.</a:t>
            </a:r>
          </a:p>
        </p:txBody>
      </p:sp>
      <p:sp>
        <p:nvSpPr>
          <p:cNvPr id="8" name="Прямоугольник 7"/>
          <p:cNvSpPr/>
          <p:nvPr/>
        </p:nvSpPr>
        <p:spPr>
          <a:xfrm>
            <a:off x="14256" y="9501"/>
            <a:ext cx="3793026" cy="584775"/>
          </a:xfrm>
          <a:prstGeom prst="rect">
            <a:avLst/>
          </a:prstGeom>
        </p:spPr>
        <p:txBody>
          <a:bodyPr wrap="none">
            <a:spAutoFit/>
          </a:bodyPr>
          <a:lstStyle/>
          <a:p>
            <a:r>
              <a:rPr lang="uk-UA" sz="3200" dirty="0" err="1" smtClean="0">
                <a:solidFill>
                  <a:schemeClr val="tx2">
                    <a:lumMod val="50000"/>
                  </a:schemeClr>
                </a:solidFill>
              </a:rPr>
              <a:t>Мережеві</a:t>
            </a:r>
            <a:r>
              <a:rPr lang="uk-UA" sz="3200" dirty="0" smtClean="0">
                <a:solidFill>
                  <a:schemeClr val="tx2">
                    <a:lumMod val="50000"/>
                  </a:schemeClr>
                </a:solidFill>
              </a:rPr>
              <a:t> топології</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20</a:t>
            </a:fld>
            <a:endParaRPr lang="uk-UA" dirty="0"/>
          </a:p>
        </p:txBody>
      </p:sp>
      <p:sp>
        <p:nvSpPr>
          <p:cNvPr id="12" name="Прямоугольник 11"/>
          <p:cNvSpPr/>
          <p:nvPr/>
        </p:nvSpPr>
        <p:spPr>
          <a:xfrm>
            <a:off x="0" y="0"/>
            <a:ext cx="1133483" cy="338554"/>
          </a:xfrm>
          <a:prstGeom prst="rect">
            <a:avLst/>
          </a:prstGeom>
        </p:spPr>
        <p:txBody>
          <a:bodyPr wrap="square">
            <a:spAutoFit/>
          </a:bodyPr>
          <a:lstStyle/>
          <a:p>
            <a:r>
              <a:rPr lang="uk-UA" sz="1600" dirty="0" smtClean="0">
                <a:solidFill>
                  <a:srgbClr val="FFC000"/>
                </a:solidFill>
              </a:rPr>
              <a:t>Види IPS</a:t>
            </a:r>
            <a:endParaRPr lang="uk-UA" sz="1600" dirty="0" smtClean="0"/>
          </a:p>
        </p:txBody>
      </p:sp>
      <p:sp>
        <p:nvSpPr>
          <p:cNvPr id="13" name="Прямоугольник 12"/>
          <p:cNvSpPr/>
          <p:nvPr/>
        </p:nvSpPr>
        <p:spPr>
          <a:xfrm>
            <a:off x="142845" y="428604"/>
            <a:ext cx="9001155" cy="6370975"/>
          </a:xfrm>
          <a:prstGeom prst="rect">
            <a:avLst/>
          </a:prstGeom>
        </p:spPr>
        <p:txBody>
          <a:bodyPr wrap="square">
            <a:spAutoFit/>
          </a:bodyPr>
          <a:lstStyle/>
          <a:p>
            <a:r>
              <a:rPr lang="uk-UA" sz="1700" dirty="0" smtClean="0">
                <a:solidFill>
                  <a:schemeClr val="tx2">
                    <a:lumMod val="75000"/>
                  </a:schemeClr>
                </a:solidFill>
              </a:rPr>
              <a:t>Host-</a:t>
            </a:r>
            <a:r>
              <a:rPr lang="uk-UA" sz="1700" dirty="0" err="1" smtClean="0">
                <a:solidFill>
                  <a:schemeClr val="tx2">
                    <a:lumMod val="75000"/>
                  </a:schemeClr>
                </a:solidFill>
              </a:rPr>
              <a:t>based</a:t>
            </a:r>
            <a:r>
              <a:rPr lang="uk-UA" sz="1700" dirty="0" smtClean="0">
                <a:solidFill>
                  <a:schemeClr val="tx2">
                    <a:lumMod val="75000"/>
                  </a:schemeClr>
                </a:solidFill>
              </a:rPr>
              <a:t> IPS</a:t>
            </a:r>
            <a:r>
              <a:rPr lang="uk-UA" sz="1700" dirty="0" smtClean="0"/>
              <a:t>	</a:t>
            </a:r>
            <a:r>
              <a:rPr lang="uk-UA" sz="1700" dirty="0" err="1" smtClean="0"/>
              <a:t>IPS</a:t>
            </a:r>
            <a:r>
              <a:rPr lang="uk-UA" sz="1700" dirty="0" smtClean="0"/>
              <a:t> на основі хоста</a:t>
            </a:r>
          </a:p>
          <a:p>
            <a:endParaRPr lang="uk-UA" sz="1700" dirty="0" smtClean="0"/>
          </a:p>
          <a:p>
            <a:r>
              <a:rPr lang="uk-UA" sz="1700" dirty="0" err="1" smtClean="0"/>
              <a:t>Хост-IPS</a:t>
            </a:r>
            <a:r>
              <a:rPr lang="uk-UA" sz="1700" dirty="0" smtClean="0"/>
              <a:t> (HIPS) - це програмне забезпечення, встановлене на хості для моніторингу та аналізу підозрілої діяльності. Важливою перевагою HIPS є те, що вона може контролювати та захищати операційну систему та критичні системні процеси, характерні для цього хоста. Детально знаючи операційну систему, HIPS може контролювати ненормальну активність і перешкоджати виконанню хостом команд, які не відповідають типовій поведінці.</a:t>
            </a:r>
          </a:p>
          <a:p>
            <a:endParaRPr lang="uk-UA" sz="1700" dirty="0" smtClean="0"/>
          </a:p>
          <a:p>
            <a:r>
              <a:rPr lang="uk-UA" sz="1700" dirty="0" smtClean="0"/>
              <a:t>Ця підозріла або шкідлива поведінка може включати:</a:t>
            </a:r>
          </a:p>
          <a:p>
            <a:pPr marL="266700" indent="-266700">
              <a:buFont typeface="Wingdings" pitchFamily="2" charset="2"/>
              <a:buChar char="Ø"/>
            </a:pPr>
            <a:r>
              <a:rPr lang="uk-UA" sz="1700" dirty="0" smtClean="0"/>
              <a:t>несанкціоновані оновлення реєстру,</a:t>
            </a:r>
          </a:p>
          <a:p>
            <a:pPr marL="266700" indent="-266700">
              <a:buFont typeface="Wingdings" pitchFamily="2" charset="2"/>
              <a:buChar char="Ø"/>
            </a:pPr>
            <a:r>
              <a:rPr lang="uk-UA" sz="1700" dirty="0" smtClean="0"/>
              <a:t>зміни в системному каталозі,</a:t>
            </a:r>
          </a:p>
          <a:p>
            <a:pPr marL="266700" indent="-266700">
              <a:buFont typeface="Wingdings" pitchFamily="2" charset="2"/>
              <a:buChar char="Ø"/>
            </a:pPr>
            <a:r>
              <a:rPr lang="uk-UA" sz="1700" dirty="0" smtClean="0"/>
              <a:t>виконання програм інсталяції та</a:t>
            </a:r>
          </a:p>
          <a:p>
            <a:pPr marL="266700" indent="-266700">
              <a:buFont typeface="Wingdings" pitchFamily="2" charset="2"/>
              <a:buChar char="Ø"/>
            </a:pPr>
            <a:r>
              <a:rPr lang="uk-UA" sz="1700" dirty="0" smtClean="0"/>
              <a:t>дії, які спричиняють переповнення буфера.</a:t>
            </a:r>
          </a:p>
          <a:p>
            <a:endParaRPr lang="uk-UA" sz="1700" dirty="0" smtClean="0"/>
          </a:p>
          <a:p>
            <a:r>
              <a:rPr lang="uk-UA" sz="1700" dirty="0" err="1" smtClean="0"/>
              <a:t>Мережевий</a:t>
            </a:r>
            <a:r>
              <a:rPr lang="uk-UA" sz="1700" dirty="0" smtClean="0"/>
              <a:t> </a:t>
            </a:r>
            <a:r>
              <a:rPr lang="uk-UA" sz="1700" dirty="0" err="1" smtClean="0"/>
              <a:t>трафік</a:t>
            </a:r>
            <a:r>
              <a:rPr lang="uk-UA" sz="1700" dirty="0" smtClean="0"/>
              <a:t> також можна контролювати, щоб не дати хосту взяти участь у атаці відмови в обслуговуванні (DoS) або бути частиною незаконного сеансу FTP.</a:t>
            </a:r>
          </a:p>
          <a:p>
            <a:r>
              <a:rPr lang="uk-UA" sz="1700" dirty="0" smtClean="0"/>
              <a:t>HIPS можна розглядати як комбінацію антишкідливого (</a:t>
            </a:r>
            <a:r>
              <a:rPr lang="uk-UA" sz="1700" dirty="0" smtClean="0">
                <a:solidFill>
                  <a:schemeClr val="tx2">
                    <a:lumMod val="75000"/>
                  </a:schemeClr>
                </a:solidFill>
              </a:rPr>
              <a:t>antimalware</a:t>
            </a:r>
            <a:r>
              <a:rPr lang="uk-UA" sz="1700" dirty="0" smtClean="0"/>
              <a:t>), антивірусного програмного забезпечення та брандмауера. У поєднанні з мережевим IPS, HIPS є ефективним інструментом для забезпечення додаткового захисту хоста.</a:t>
            </a:r>
          </a:p>
          <a:p>
            <a:r>
              <a:rPr lang="uk-UA" sz="1700" dirty="0" smtClean="0"/>
              <a:t>Недоліком HIPS є те, що вона працює лише на локальному рівні. Вона не має повного уявлення про мережу або </a:t>
            </a:r>
            <a:r>
              <a:rPr lang="uk-UA" sz="1700" dirty="0" smtClean="0"/>
              <a:t>скоординовані події, </a:t>
            </a:r>
            <a:r>
              <a:rPr lang="uk-UA" sz="1700" dirty="0" smtClean="0"/>
              <a:t>які можуть відбуватися в мережі. Щоб бути ефективною у мережі, HIPS повинна бути встановлена на кожному хості та мати підтримку для кожної операційної системи.</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21</a:t>
            </a:fld>
            <a:endParaRPr lang="uk-UA" dirty="0"/>
          </a:p>
        </p:txBody>
      </p:sp>
      <p:sp>
        <p:nvSpPr>
          <p:cNvPr id="12" name="Прямоугольник 11"/>
          <p:cNvSpPr/>
          <p:nvPr/>
        </p:nvSpPr>
        <p:spPr>
          <a:xfrm>
            <a:off x="0" y="0"/>
            <a:ext cx="1133483" cy="338554"/>
          </a:xfrm>
          <a:prstGeom prst="rect">
            <a:avLst/>
          </a:prstGeom>
        </p:spPr>
        <p:txBody>
          <a:bodyPr wrap="square">
            <a:spAutoFit/>
          </a:bodyPr>
          <a:lstStyle/>
          <a:p>
            <a:r>
              <a:rPr lang="uk-UA" sz="1600" dirty="0" smtClean="0">
                <a:solidFill>
                  <a:srgbClr val="FFC000"/>
                </a:solidFill>
              </a:rPr>
              <a:t>Види IPS</a:t>
            </a:r>
            <a:endParaRPr lang="uk-UA" sz="1600" dirty="0" smtClean="0"/>
          </a:p>
        </p:txBody>
      </p:sp>
      <p:sp>
        <p:nvSpPr>
          <p:cNvPr id="14" name="Прямоугольник 13"/>
          <p:cNvSpPr/>
          <p:nvPr/>
        </p:nvSpPr>
        <p:spPr>
          <a:xfrm>
            <a:off x="285721" y="500042"/>
            <a:ext cx="8572560" cy="3046988"/>
          </a:xfrm>
          <a:prstGeom prst="rect">
            <a:avLst/>
          </a:prstGeom>
        </p:spPr>
        <p:txBody>
          <a:bodyPr wrap="square">
            <a:spAutoFit/>
          </a:bodyPr>
          <a:lstStyle/>
          <a:p>
            <a:r>
              <a:rPr lang="uk-UA" sz="1600" dirty="0" smtClean="0">
                <a:solidFill>
                  <a:schemeClr val="tx2">
                    <a:lumMod val="75000"/>
                  </a:schemeClr>
                </a:solidFill>
              </a:rPr>
              <a:t>Network-based IPS	</a:t>
            </a:r>
            <a:r>
              <a:rPr lang="uk-UA" sz="1600" dirty="0" smtClean="0"/>
              <a:t>Мережева IPS</a:t>
            </a:r>
          </a:p>
          <a:p>
            <a:endParaRPr lang="uk-UA" sz="1600" dirty="0" smtClean="0"/>
          </a:p>
          <a:p>
            <a:r>
              <a:rPr lang="uk-UA" sz="1600" dirty="0" err="1" smtClean="0"/>
              <a:t>Мережева</a:t>
            </a:r>
            <a:r>
              <a:rPr lang="uk-UA" sz="1600" dirty="0" smtClean="0"/>
              <a:t> IPS може бути реалізована за допомогою виділеного або не виділеного IPS-пристрою. Впровадження IPS на основі мережі є найважливішим компонентом запобігання вторгненню. Існують рішення на основі хостів IDS / IPS, але вони повинні бути інтегровані з мережевою реалізацією IPS для забезпечення надійної архітектури безпеки.</a:t>
            </a:r>
          </a:p>
          <a:p>
            <a:endParaRPr lang="uk-UA" sz="1600" dirty="0" smtClean="0"/>
          </a:p>
          <a:p>
            <a:r>
              <a:rPr lang="uk-UA" sz="1600" dirty="0" smtClean="0"/>
              <a:t>Датчики виявляють шкідливу та несанкціоновану діяльність в режимі реального часу і можуть вживати заходів за потреби. Як показано на малюнку, датчики розгортаються у визначених мережевих точках. Це дозволяє менеджерам безпеки контролювати мережеву активність під час її здійснення, незалежно від розташування цілі атаки.</a:t>
            </a:r>
          </a:p>
        </p:txBody>
      </p:sp>
      <p:pic>
        <p:nvPicPr>
          <p:cNvPr id="7" name="Рисунок 6" descr="12.2.07.0000.jpg"/>
          <p:cNvPicPr>
            <a:picLocks noChangeAspect="1"/>
          </p:cNvPicPr>
          <p:nvPr/>
        </p:nvPicPr>
        <p:blipFill>
          <a:blip r:embed="rId3" cstate="print"/>
          <a:stretch>
            <a:fillRect/>
          </a:stretch>
        </p:blipFill>
        <p:spPr>
          <a:xfrm>
            <a:off x="1571604" y="3643314"/>
            <a:ext cx="5457825" cy="2986088"/>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22</a:t>
            </a:fld>
            <a:endParaRPr lang="uk-UA" dirty="0"/>
          </a:p>
        </p:txBody>
      </p:sp>
      <p:sp>
        <p:nvSpPr>
          <p:cNvPr id="3" name="Прямоугольник 2"/>
          <p:cNvSpPr/>
          <p:nvPr/>
        </p:nvSpPr>
        <p:spPr>
          <a:xfrm>
            <a:off x="266638" y="662962"/>
            <a:ext cx="8744043" cy="5909310"/>
          </a:xfrm>
          <a:prstGeom prst="rect">
            <a:avLst/>
          </a:prstGeom>
        </p:spPr>
        <p:txBody>
          <a:bodyPr wrap="square">
            <a:spAutoFit/>
          </a:bodyPr>
          <a:lstStyle/>
          <a:p>
            <a:r>
              <a:rPr lang="uk-UA" dirty="0" err="1" smtClean="0"/>
              <a:t>Cisco</a:t>
            </a:r>
            <a:r>
              <a:rPr lang="uk-UA" dirty="0" smtClean="0"/>
              <a:t> </a:t>
            </a:r>
            <a:r>
              <a:rPr lang="uk-UA" dirty="0" err="1" smtClean="0">
                <a:solidFill>
                  <a:schemeClr val="tx2">
                    <a:lumMod val="50000"/>
                  </a:schemeClr>
                </a:solidFill>
              </a:rPr>
              <a:t>Advanced</a:t>
            </a:r>
            <a:r>
              <a:rPr lang="uk-UA" dirty="0" smtClean="0">
                <a:solidFill>
                  <a:schemeClr val="tx2">
                    <a:lumMod val="50000"/>
                  </a:schemeClr>
                </a:solidFill>
              </a:rPr>
              <a:t> </a:t>
            </a:r>
            <a:r>
              <a:rPr lang="uk-UA" dirty="0" err="1" smtClean="0">
                <a:solidFill>
                  <a:schemeClr val="tx2">
                    <a:lumMod val="50000"/>
                  </a:schemeClr>
                </a:solidFill>
              </a:rPr>
              <a:t>Malware</a:t>
            </a:r>
            <a:r>
              <a:rPr lang="uk-UA" dirty="0" smtClean="0">
                <a:solidFill>
                  <a:schemeClr val="tx2">
                    <a:lumMod val="50000"/>
                  </a:schemeClr>
                </a:solidFill>
              </a:rPr>
              <a:t> </a:t>
            </a:r>
            <a:r>
              <a:rPr lang="uk-UA" dirty="0" err="1" smtClean="0">
                <a:solidFill>
                  <a:schemeClr val="tx2">
                    <a:lumMod val="50000"/>
                  </a:schemeClr>
                </a:solidFill>
              </a:rPr>
              <a:t>Protection</a:t>
            </a:r>
            <a:r>
              <a:rPr lang="uk-UA" dirty="0" smtClean="0"/>
              <a:t> (</a:t>
            </a:r>
            <a:r>
              <a:rPr lang="uk-UA" dirty="0" smtClean="0">
                <a:solidFill>
                  <a:schemeClr val="tx2">
                    <a:lumMod val="75000"/>
                  </a:schemeClr>
                </a:solidFill>
              </a:rPr>
              <a:t>AMP</a:t>
            </a:r>
            <a:r>
              <a:rPr lang="uk-UA" dirty="0" smtClean="0"/>
              <a:t>) - це вдосконалене рішення аналізу та захисту </a:t>
            </a:r>
            <a:r>
              <a:rPr lang="uk-UA" dirty="0" smtClean="0"/>
              <a:t>від шкідливих </a:t>
            </a:r>
            <a:r>
              <a:rPr lang="uk-UA" dirty="0" smtClean="0"/>
              <a:t>програм корпоративного класу. Воно забезпечує комплексний захист від шкідливого програмного забезпечення для організацій </a:t>
            </a:r>
            <a:r>
              <a:rPr lang="uk-UA" dirty="0" smtClean="0"/>
              <a:t>до -, </a:t>
            </a:r>
            <a:r>
              <a:rPr lang="uk-UA" dirty="0" smtClean="0"/>
              <a:t>під час </a:t>
            </a:r>
            <a:r>
              <a:rPr lang="uk-UA" dirty="0" smtClean="0"/>
              <a:t>- та </a:t>
            </a:r>
            <a:r>
              <a:rPr lang="uk-UA" dirty="0" smtClean="0"/>
              <a:t>після атаки:</a:t>
            </a:r>
          </a:p>
          <a:p>
            <a:pPr marL="447675" indent="-266700">
              <a:buFont typeface="Wingdings" pitchFamily="2" charset="2"/>
              <a:buChar char="Ø"/>
            </a:pPr>
            <a:r>
              <a:rPr lang="uk-UA" dirty="0" smtClean="0"/>
              <a:t>Перед атакою AMP зміцнює захист і захищає від відомих та нових загроз.</a:t>
            </a:r>
          </a:p>
          <a:p>
            <a:pPr marL="447675" indent="-266700">
              <a:buFont typeface="Wingdings" pitchFamily="2" charset="2"/>
              <a:buChar char="Ø"/>
            </a:pPr>
            <a:r>
              <a:rPr lang="uk-UA" dirty="0" smtClean="0"/>
              <a:t>Під час атаки AMP виявляє та блокує типи файлів, що порушують політику безпеки, спроби експлуатації та шкідливі файли від проникнення в мережу.</a:t>
            </a:r>
          </a:p>
          <a:p>
            <a:pPr marL="447675" indent="-266700">
              <a:buFont typeface="Wingdings" pitchFamily="2" charset="2"/>
              <a:buChar char="Ø"/>
            </a:pPr>
            <a:r>
              <a:rPr lang="uk-UA" dirty="0" smtClean="0"/>
              <a:t>Після атаки або після первинної перевірки файлу AMP виходить за рамки можливостей виявлення «в момент часу» і постійно відстежує та аналізує всю активність та трафік файлу, незалежно від розміщення, шукаючи будь-які ознаки зловмисної поведінки.</a:t>
            </a:r>
          </a:p>
          <a:p>
            <a:pPr marL="447675" indent="-266700"/>
            <a:r>
              <a:rPr lang="uk-UA" dirty="0" smtClean="0"/>
              <a:t> Якщо файл з невідомою або раніше </a:t>
            </a:r>
            <a:r>
              <a:rPr lang="uk-UA" dirty="0" smtClean="0"/>
              <a:t>визнано </a:t>
            </a:r>
            <a:r>
              <a:rPr lang="uk-UA" dirty="0" smtClean="0"/>
              <a:t>«доброю вдачею» починає поводитися погано, AMP виявить його та негайно попередить команди безпеки із зазначенням шкідливих дій, які він виконує і які ресурси компрометує.</a:t>
            </a:r>
          </a:p>
          <a:p>
            <a:pPr marL="447675" indent="-266700"/>
            <a:r>
              <a:rPr lang="uk-UA" dirty="0" smtClean="0"/>
              <a:t>Потім він надає інформацію про те, звідки виникло шкідливе програмне забезпечення, які системи постраждали та що шкідливе програмне забезпечення робить.</a:t>
            </a:r>
          </a:p>
          <a:p>
            <a:pPr marL="447675" indent="-266700"/>
            <a:r>
              <a:rPr lang="uk-UA" dirty="0" smtClean="0"/>
              <a:t>AMP отримує доступ до колективної інформації про безпеку Групи розвідки та досліджень безпеки Cisco </a:t>
            </a:r>
            <a:r>
              <a:rPr lang="uk-UA" dirty="0" smtClean="0">
                <a:solidFill>
                  <a:schemeClr val="tx2">
                    <a:lumMod val="75000"/>
                  </a:schemeClr>
                </a:solidFill>
              </a:rPr>
              <a:t>Talos</a:t>
            </a:r>
            <a:r>
              <a:rPr lang="uk-UA" dirty="0" smtClean="0"/>
              <a:t>. </a:t>
            </a:r>
            <a:r>
              <a:rPr lang="uk-UA" dirty="0" err="1" smtClean="0"/>
              <a:t>Talos</a:t>
            </a:r>
            <a:r>
              <a:rPr lang="uk-UA" dirty="0" smtClean="0"/>
              <a:t> виявляє та корелює загрози в режимі реального часу за допомогою найбільшої мережі виявлення загроз у світі.</a:t>
            </a:r>
          </a:p>
        </p:txBody>
      </p:sp>
      <p:sp>
        <p:nvSpPr>
          <p:cNvPr id="6" name="Прямоугольник 5"/>
          <p:cNvSpPr/>
          <p:nvPr/>
        </p:nvSpPr>
        <p:spPr>
          <a:xfrm>
            <a:off x="114268" y="-24"/>
            <a:ext cx="8886887" cy="584775"/>
          </a:xfrm>
          <a:prstGeom prst="rect">
            <a:avLst/>
          </a:prstGeom>
        </p:spPr>
        <p:txBody>
          <a:bodyPr wrap="square">
            <a:spAutoFit/>
          </a:bodyPr>
          <a:lstStyle/>
          <a:p>
            <a:r>
              <a:rPr lang="uk-UA" sz="1600" dirty="0" smtClean="0">
                <a:solidFill>
                  <a:schemeClr val="bg2">
                    <a:lumMod val="40000"/>
                    <a:lumOff val="60000"/>
                  </a:schemeClr>
                </a:solidFill>
              </a:rPr>
              <a:t>Спеціалізовані прилади безпеки </a:t>
            </a:r>
            <a:r>
              <a:rPr lang="uk-UA" sz="1600" dirty="0" smtClean="0"/>
              <a:t>(</a:t>
            </a:r>
            <a:r>
              <a:rPr lang="uk-UA" sz="1600" dirty="0" smtClean="0">
                <a:solidFill>
                  <a:schemeClr val="tx2">
                    <a:lumMod val="75000"/>
                  </a:schemeClr>
                </a:solidFill>
              </a:rPr>
              <a:t>Specialized Security Appliances</a:t>
            </a:r>
            <a:r>
              <a:rPr lang="uk-UA" sz="1600" dirty="0" smtClean="0"/>
              <a:t>)</a:t>
            </a:r>
          </a:p>
          <a:p>
            <a:pPr algn="r"/>
            <a:r>
              <a:rPr lang="uk-UA" sz="1600" dirty="0" err="1" smtClean="0">
                <a:solidFill>
                  <a:schemeClr val="tx2">
                    <a:lumMod val="75000"/>
                  </a:schemeClr>
                </a:solidFill>
              </a:rPr>
              <a:t>Advanced</a:t>
            </a:r>
            <a:r>
              <a:rPr lang="uk-UA" sz="1600" dirty="0" smtClean="0">
                <a:solidFill>
                  <a:schemeClr val="tx2">
                    <a:lumMod val="75000"/>
                  </a:schemeClr>
                </a:solidFill>
              </a:rPr>
              <a:t> </a:t>
            </a:r>
            <a:r>
              <a:rPr lang="uk-UA" sz="1600" dirty="0" err="1" smtClean="0">
                <a:solidFill>
                  <a:schemeClr val="tx2">
                    <a:lumMod val="75000"/>
                  </a:schemeClr>
                </a:solidFill>
              </a:rPr>
              <a:t>Malware</a:t>
            </a:r>
            <a:r>
              <a:rPr lang="uk-UA" sz="1600" dirty="0" smtClean="0">
                <a:solidFill>
                  <a:schemeClr val="tx2">
                    <a:lumMod val="75000"/>
                  </a:schemeClr>
                </a:solidFill>
              </a:rPr>
              <a:t> </a:t>
            </a:r>
            <a:r>
              <a:rPr lang="uk-UA" sz="1600" dirty="0" err="1" smtClean="0">
                <a:solidFill>
                  <a:schemeClr val="tx2">
                    <a:lumMod val="75000"/>
                  </a:schemeClr>
                </a:solidFill>
              </a:rPr>
              <a:t>Protection</a:t>
            </a:r>
            <a:r>
              <a:rPr lang="uk-UA" sz="1600" dirty="0" smtClean="0">
                <a:solidFill>
                  <a:schemeClr val="tx2">
                    <a:lumMod val="75000"/>
                  </a:schemeClr>
                </a:solidFill>
              </a:rPr>
              <a:t> (AMP)</a:t>
            </a:r>
            <a:endParaRPr lang="uk-UA" sz="1600"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23</a:t>
            </a:fld>
            <a:endParaRPr lang="uk-UA" dirty="0"/>
          </a:p>
        </p:txBody>
      </p:sp>
      <p:sp>
        <p:nvSpPr>
          <p:cNvPr id="3" name="Прямоугольник 2"/>
          <p:cNvSpPr/>
          <p:nvPr/>
        </p:nvSpPr>
        <p:spPr>
          <a:xfrm>
            <a:off x="257113" y="747694"/>
            <a:ext cx="8886887" cy="5909310"/>
          </a:xfrm>
          <a:prstGeom prst="rect">
            <a:avLst/>
          </a:prstGeom>
        </p:spPr>
        <p:txBody>
          <a:bodyPr wrap="square">
            <a:spAutoFit/>
          </a:bodyPr>
          <a:lstStyle/>
          <a:p>
            <a:r>
              <a:rPr lang="uk-UA" dirty="0" smtClean="0"/>
              <a:t>Пристрій </a:t>
            </a:r>
            <a:r>
              <a:rPr lang="uk-UA" dirty="0" err="1" smtClean="0"/>
              <a:t>веб-безпеки</a:t>
            </a:r>
            <a:r>
              <a:rPr lang="uk-UA" dirty="0" smtClean="0"/>
              <a:t> </a:t>
            </a:r>
            <a:r>
              <a:rPr lang="uk-UA" dirty="0" err="1" smtClean="0"/>
              <a:t>Cisco</a:t>
            </a:r>
            <a:r>
              <a:rPr lang="uk-UA" dirty="0" smtClean="0"/>
              <a:t> (</a:t>
            </a:r>
            <a:r>
              <a:rPr lang="uk-UA" dirty="0" smtClean="0">
                <a:solidFill>
                  <a:schemeClr val="tx2">
                    <a:lumMod val="75000"/>
                  </a:schemeClr>
                </a:solidFill>
              </a:rPr>
              <a:t>WSA</a:t>
            </a:r>
            <a:r>
              <a:rPr lang="uk-UA" dirty="0" smtClean="0"/>
              <a:t>) - це безпечний веб-шлюз, що поєднує провідні засоби захисту, щоб допомогти організаціям вирішити зростаючі проблеми захисту та контролю веб-трафіку.</a:t>
            </a:r>
          </a:p>
          <a:p>
            <a:r>
              <a:rPr lang="uk-UA" dirty="0" smtClean="0">
                <a:solidFill>
                  <a:schemeClr val="tx2">
                    <a:lumMod val="75000"/>
                  </a:schemeClr>
                </a:solidFill>
              </a:rPr>
              <a:t>WSA</a:t>
            </a:r>
            <a:r>
              <a:rPr lang="uk-UA" dirty="0" smtClean="0"/>
              <a:t> захищає мережу, автоматично блокуючи ризиковані сайти та тестуючи невідомі сайти, перш ніж дозволити користувачам отримати до них доступ.</a:t>
            </a:r>
          </a:p>
          <a:p>
            <a:r>
              <a:rPr lang="uk-UA" dirty="0" smtClean="0">
                <a:solidFill>
                  <a:schemeClr val="tx2">
                    <a:lumMod val="75000"/>
                  </a:schemeClr>
                </a:solidFill>
              </a:rPr>
              <a:t>WSA</a:t>
            </a:r>
            <a:r>
              <a:rPr lang="uk-UA" dirty="0" smtClean="0"/>
              <a:t> забезпечує захист від зловмисного програмного забезпечення, видимість та контроль програм, прийнятне управління політикою використання, проникливу звітність та безпечну мобільність.</a:t>
            </a:r>
          </a:p>
          <a:p>
            <a:r>
              <a:rPr lang="uk-UA" dirty="0" smtClean="0"/>
              <a:t>Хоча </a:t>
            </a:r>
            <a:r>
              <a:rPr lang="uk-UA" dirty="0" smtClean="0">
                <a:solidFill>
                  <a:schemeClr val="tx2">
                    <a:lumMod val="75000"/>
                  </a:schemeClr>
                </a:solidFill>
              </a:rPr>
              <a:t>WSA</a:t>
            </a:r>
            <a:r>
              <a:rPr lang="uk-UA" b="1" dirty="0" smtClean="0"/>
              <a:t> з</a:t>
            </a:r>
            <a:r>
              <a:rPr lang="uk-UA" dirty="0" smtClean="0"/>
              <a:t>ахищає мережу від вторгнення зловмисного програмного забезпечення, вона не забезпечує захист для користувачів, які хочуть підключитися до Інтернету безпосередньо за межами захищеної мережі, наприклад, у публічній службі Wi-Fi. У цьому випадку ПК користувача може бути заражений зловмисним програмним забезпеченням, яке потім може поширюватися в інших мережах і на пристроях. Щоб захистити </a:t>
            </a:r>
            <a:r>
              <a:rPr lang="uk-UA" dirty="0" err="1" smtClean="0"/>
              <a:t>користувацькі</a:t>
            </a:r>
            <a:r>
              <a:rPr lang="uk-UA" dirty="0" smtClean="0"/>
              <a:t> ПК від таких типів шкідливих програм, існує Cisco </a:t>
            </a:r>
            <a:r>
              <a:rPr lang="uk-UA" dirty="0" smtClean="0">
                <a:solidFill>
                  <a:schemeClr val="tx2">
                    <a:lumMod val="75000"/>
                  </a:schemeClr>
                </a:solidFill>
              </a:rPr>
              <a:t>Cloud Web Security </a:t>
            </a:r>
            <a:r>
              <a:rPr lang="uk-UA" dirty="0" smtClean="0"/>
              <a:t>(</a:t>
            </a:r>
            <a:r>
              <a:rPr lang="uk-UA" dirty="0" smtClean="0">
                <a:solidFill>
                  <a:schemeClr val="tx2">
                    <a:lumMod val="75000"/>
                  </a:schemeClr>
                </a:solidFill>
              </a:rPr>
              <a:t>CWS</a:t>
            </a:r>
            <a:r>
              <a:rPr lang="uk-UA" dirty="0" smtClean="0"/>
              <a:t>).</a:t>
            </a:r>
          </a:p>
          <a:p>
            <a:r>
              <a:rPr lang="uk-UA" dirty="0" smtClean="0">
                <a:solidFill>
                  <a:schemeClr val="tx2">
                    <a:lumMod val="75000"/>
                  </a:schemeClr>
                </a:solidFill>
              </a:rPr>
              <a:t>CWS</a:t>
            </a:r>
            <a:r>
              <a:rPr lang="uk-UA" dirty="0" smtClean="0"/>
              <a:t> разом із </a:t>
            </a:r>
            <a:r>
              <a:rPr lang="uk-UA" dirty="0" smtClean="0">
                <a:solidFill>
                  <a:schemeClr val="tx2">
                    <a:lumMod val="75000"/>
                  </a:schemeClr>
                </a:solidFill>
              </a:rPr>
              <a:t>WSA</a:t>
            </a:r>
            <a:r>
              <a:rPr lang="uk-UA" dirty="0" smtClean="0"/>
              <a:t> забезпечує комплексний захист від шкідливих програм та пов'язаних з ними впливів. Рішення Cisco </a:t>
            </a:r>
            <a:r>
              <a:rPr lang="uk-UA" dirty="0" smtClean="0">
                <a:solidFill>
                  <a:schemeClr val="tx2">
                    <a:lumMod val="75000"/>
                  </a:schemeClr>
                </a:solidFill>
              </a:rPr>
              <a:t>CWS</a:t>
            </a:r>
            <a:r>
              <a:rPr lang="uk-UA" dirty="0" smtClean="0"/>
              <a:t> забезпечує безпечне спілкування по </a:t>
            </a:r>
            <a:r>
              <a:rPr lang="uk-UA" dirty="0" smtClean="0"/>
              <a:t>Інтернету; забезпечує віддаленим </a:t>
            </a:r>
            <a:r>
              <a:rPr lang="uk-UA" dirty="0" smtClean="0"/>
              <a:t>працівникам </a:t>
            </a:r>
            <a:r>
              <a:rPr lang="uk-UA" dirty="0" smtClean="0"/>
              <a:t>при використанні </a:t>
            </a:r>
            <a:r>
              <a:rPr lang="uk-UA" dirty="0" smtClean="0"/>
              <a:t>ноутбука</a:t>
            </a:r>
            <a:r>
              <a:rPr lang="uk-UA" dirty="0" smtClean="0"/>
              <a:t>, виданого роботодавцем</a:t>
            </a:r>
            <a:r>
              <a:rPr lang="uk-UA" dirty="0" smtClean="0"/>
              <a:t> такий </a:t>
            </a:r>
            <a:r>
              <a:rPr lang="uk-UA" dirty="0" smtClean="0"/>
              <a:t>самий рівень безпеки, як і працівникам на </a:t>
            </a:r>
            <a:r>
              <a:rPr lang="uk-UA" dirty="0" smtClean="0"/>
              <a:t>місці.</a:t>
            </a:r>
            <a:endParaRPr lang="uk-UA" dirty="0" smtClean="0"/>
          </a:p>
          <a:p>
            <a:r>
              <a:rPr lang="uk-UA" dirty="0" err="1" smtClean="0"/>
              <a:t>Cisco</a:t>
            </a:r>
            <a:r>
              <a:rPr lang="uk-UA" dirty="0" smtClean="0"/>
              <a:t> </a:t>
            </a:r>
            <a:r>
              <a:rPr lang="uk-UA" dirty="0" smtClean="0">
                <a:solidFill>
                  <a:schemeClr val="tx2">
                    <a:lumMod val="75000"/>
                  </a:schemeClr>
                </a:solidFill>
              </a:rPr>
              <a:t>CWS</a:t>
            </a:r>
            <a:r>
              <a:rPr lang="uk-UA" dirty="0" smtClean="0"/>
              <a:t> включає дві основні функції – </a:t>
            </a:r>
            <a:r>
              <a:rPr lang="uk-UA" dirty="0" smtClean="0">
                <a:solidFill>
                  <a:srgbClr val="FFC000"/>
                </a:solidFill>
              </a:rPr>
              <a:t>веб-фільтрацію</a:t>
            </a:r>
            <a:r>
              <a:rPr lang="uk-UA" dirty="0" smtClean="0"/>
              <a:t> та </a:t>
            </a:r>
            <a:r>
              <a:rPr lang="uk-UA" dirty="0" smtClean="0">
                <a:solidFill>
                  <a:srgbClr val="FFC000"/>
                </a:solidFill>
              </a:rPr>
              <a:t>веб-безпеку</a:t>
            </a:r>
            <a:r>
              <a:rPr lang="uk-UA" dirty="0" smtClean="0"/>
              <a:t>, і обидві вони супроводжуються великою централізованою звітністю.</a:t>
            </a:r>
          </a:p>
        </p:txBody>
      </p:sp>
      <p:sp>
        <p:nvSpPr>
          <p:cNvPr id="6" name="Прямоугольник 5"/>
          <p:cNvSpPr/>
          <p:nvPr/>
        </p:nvSpPr>
        <p:spPr>
          <a:xfrm>
            <a:off x="114268" y="142852"/>
            <a:ext cx="8886887" cy="584775"/>
          </a:xfrm>
          <a:prstGeom prst="rect">
            <a:avLst/>
          </a:prstGeom>
        </p:spPr>
        <p:txBody>
          <a:bodyPr wrap="square">
            <a:spAutoFit/>
          </a:bodyPr>
          <a:lstStyle/>
          <a:p>
            <a:r>
              <a:rPr lang="uk-UA" sz="1600" dirty="0" smtClean="0">
                <a:solidFill>
                  <a:schemeClr val="bg2">
                    <a:lumMod val="40000"/>
                    <a:lumOff val="60000"/>
                  </a:schemeClr>
                </a:solidFill>
              </a:rPr>
              <a:t>Спеціалізовані прилади безпеки </a:t>
            </a:r>
            <a:r>
              <a:rPr lang="uk-UA" sz="1600" dirty="0" smtClean="0"/>
              <a:t>(</a:t>
            </a:r>
            <a:r>
              <a:rPr lang="uk-UA" sz="1600" dirty="0" smtClean="0">
                <a:solidFill>
                  <a:schemeClr val="tx2">
                    <a:lumMod val="75000"/>
                  </a:schemeClr>
                </a:solidFill>
              </a:rPr>
              <a:t>Specialized Security Appliances</a:t>
            </a:r>
            <a:r>
              <a:rPr lang="uk-UA" sz="1600" dirty="0" smtClean="0"/>
              <a:t>)</a:t>
            </a:r>
          </a:p>
          <a:p>
            <a:pPr algn="r"/>
            <a:r>
              <a:rPr lang="uk-UA" sz="1600" dirty="0" err="1" smtClean="0">
                <a:solidFill>
                  <a:schemeClr val="tx2">
                    <a:lumMod val="75000"/>
                  </a:schemeClr>
                </a:solidFill>
              </a:rPr>
              <a:t>Web</a:t>
            </a:r>
            <a:r>
              <a:rPr lang="uk-UA" sz="1600" dirty="0" smtClean="0">
                <a:solidFill>
                  <a:schemeClr val="tx2">
                    <a:lumMod val="75000"/>
                  </a:schemeClr>
                </a:solidFill>
              </a:rPr>
              <a:t> </a:t>
            </a:r>
            <a:r>
              <a:rPr lang="uk-UA" sz="1600" dirty="0" err="1" smtClean="0">
                <a:solidFill>
                  <a:schemeClr val="tx2">
                    <a:lumMod val="75000"/>
                  </a:schemeClr>
                </a:solidFill>
              </a:rPr>
              <a:t>Security</a:t>
            </a:r>
            <a:r>
              <a:rPr lang="uk-UA" sz="1600" dirty="0" smtClean="0">
                <a:solidFill>
                  <a:schemeClr val="tx2">
                    <a:lumMod val="75000"/>
                  </a:schemeClr>
                </a:solidFill>
              </a:rPr>
              <a:t> </a:t>
            </a:r>
            <a:r>
              <a:rPr lang="uk-UA" sz="1600" dirty="0" err="1" smtClean="0">
                <a:solidFill>
                  <a:schemeClr val="tx2">
                    <a:lumMod val="75000"/>
                  </a:schemeClr>
                </a:solidFill>
              </a:rPr>
              <a:t>Appliance</a:t>
            </a:r>
            <a:r>
              <a:rPr lang="uk-UA" sz="1600" dirty="0" smtClean="0">
                <a:solidFill>
                  <a:schemeClr val="tx2">
                    <a:lumMod val="75000"/>
                  </a:schemeClr>
                </a:solidFill>
              </a:rPr>
              <a:t> (WSA)</a:t>
            </a:r>
            <a:endParaRPr lang="uk-UA" sz="1600"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24</a:t>
            </a:fld>
            <a:endParaRPr lang="uk-UA" dirty="0"/>
          </a:p>
        </p:txBody>
      </p:sp>
      <p:sp>
        <p:nvSpPr>
          <p:cNvPr id="3" name="Прямоугольник 2"/>
          <p:cNvSpPr/>
          <p:nvPr/>
        </p:nvSpPr>
        <p:spPr>
          <a:xfrm>
            <a:off x="266671" y="785794"/>
            <a:ext cx="8734486" cy="5909310"/>
          </a:xfrm>
          <a:prstGeom prst="rect">
            <a:avLst/>
          </a:prstGeom>
        </p:spPr>
        <p:txBody>
          <a:bodyPr wrap="square">
            <a:spAutoFit/>
          </a:bodyPr>
          <a:lstStyle/>
          <a:p>
            <a:r>
              <a:rPr lang="uk-UA" dirty="0" smtClean="0"/>
              <a:t>Пристрій захисту електронної пошти Cisco (</a:t>
            </a:r>
            <a:r>
              <a:rPr lang="uk-UA" sz="1600" dirty="0" smtClean="0">
                <a:solidFill>
                  <a:schemeClr val="tx2">
                    <a:lumMod val="75000"/>
                  </a:schemeClr>
                </a:solidFill>
              </a:rPr>
              <a:t>ESA</a:t>
            </a:r>
            <a:r>
              <a:rPr lang="uk-UA" dirty="0" smtClean="0"/>
              <a:t>) / Cisco </a:t>
            </a:r>
            <a:r>
              <a:rPr lang="uk-UA" sz="1600" dirty="0" smtClean="0">
                <a:solidFill>
                  <a:schemeClr val="tx2">
                    <a:lumMod val="75000"/>
                  </a:schemeClr>
                </a:solidFill>
              </a:rPr>
              <a:t>Cloud Email Security </a:t>
            </a:r>
            <a:r>
              <a:rPr lang="uk-UA" dirty="0" smtClean="0"/>
              <a:t>допомагає зменшити загрози на основі електронної пошти.</a:t>
            </a:r>
          </a:p>
          <a:p>
            <a:r>
              <a:rPr lang="uk-UA" dirty="0" err="1" smtClean="0"/>
              <a:t>Cisco</a:t>
            </a:r>
            <a:r>
              <a:rPr lang="uk-UA" dirty="0" smtClean="0"/>
              <a:t> </a:t>
            </a:r>
            <a:r>
              <a:rPr lang="uk-UA" sz="1600" dirty="0" smtClean="0">
                <a:solidFill>
                  <a:schemeClr val="tx2">
                    <a:lumMod val="75000"/>
                  </a:schemeClr>
                </a:solidFill>
              </a:rPr>
              <a:t>ESA</a:t>
            </a:r>
            <a:r>
              <a:rPr lang="uk-UA" dirty="0" smtClean="0"/>
              <a:t> захищає критично важливі для електронної пошти системи.</a:t>
            </a:r>
          </a:p>
          <a:p>
            <a:r>
              <a:rPr lang="uk-UA" sz="1600" dirty="0" smtClean="0">
                <a:solidFill>
                  <a:schemeClr val="tx2">
                    <a:lumMod val="75000"/>
                  </a:schemeClr>
                </a:solidFill>
              </a:rPr>
              <a:t>ESA</a:t>
            </a:r>
            <a:r>
              <a:rPr lang="uk-UA" dirty="0" smtClean="0"/>
              <a:t> </a:t>
            </a:r>
            <a:r>
              <a:rPr lang="uk-UA" dirty="0" err="1" smtClean="0"/>
              <a:t>Cisco</a:t>
            </a:r>
            <a:r>
              <a:rPr lang="uk-UA" dirty="0" smtClean="0"/>
              <a:t> постійно оновлюється стрічками даних </a:t>
            </a:r>
            <a:r>
              <a:rPr lang="uk-UA" sz="1600" u="sng" dirty="0" smtClean="0">
                <a:solidFill>
                  <a:schemeClr val="tx2">
                    <a:lumMod val="75000"/>
                  </a:schemeClr>
                </a:solidFill>
              </a:rPr>
              <a:t>Cisco Talos </a:t>
            </a:r>
            <a:r>
              <a:rPr lang="uk-UA" dirty="0" smtClean="0"/>
              <a:t>у реальному часі, які виявляють та корелюють загрози за допомогою світової системи моніторингу баз даних.</a:t>
            </a:r>
          </a:p>
          <a:p>
            <a:endParaRPr lang="uk-UA" dirty="0" smtClean="0"/>
          </a:p>
          <a:p>
            <a:r>
              <a:rPr lang="uk-UA" dirty="0" smtClean="0"/>
              <a:t>Основні особливості ESA:</a:t>
            </a:r>
          </a:p>
          <a:p>
            <a:pPr marL="447675" lvl="0" indent="-266700">
              <a:buFont typeface="Wingdings" pitchFamily="2" charset="2"/>
              <a:buChar char="Ø"/>
            </a:pPr>
            <a:r>
              <a:rPr lang="uk-UA" dirty="0" smtClean="0"/>
              <a:t>Інформація про глобальні загрози (</a:t>
            </a:r>
            <a:r>
              <a:rPr lang="uk-UA" sz="1600" dirty="0" smtClean="0">
                <a:solidFill>
                  <a:schemeClr val="tx2">
                    <a:lumMod val="75000"/>
                  </a:schemeClr>
                </a:solidFill>
              </a:rPr>
              <a:t>Global threat intelligence</a:t>
            </a:r>
            <a:r>
              <a:rPr lang="uk-UA" dirty="0" smtClean="0"/>
              <a:t>)- Cisco </a:t>
            </a:r>
            <a:r>
              <a:rPr lang="uk-UA" sz="1600" dirty="0" smtClean="0">
                <a:solidFill>
                  <a:schemeClr val="tx2">
                    <a:lumMod val="75000"/>
                  </a:schemeClr>
                </a:solidFill>
              </a:rPr>
              <a:t>Talos</a:t>
            </a:r>
            <a:r>
              <a:rPr lang="uk-UA" dirty="0" smtClean="0"/>
              <a:t> забезпечує цілодобовий моніторинг глобальної активності трафіку. Він аналізує аномалії, виявляє нові загрози та відстежує тенденції руху.</a:t>
            </a:r>
          </a:p>
          <a:p>
            <a:pPr marL="447675" lvl="0" indent="-266700">
              <a:buFont typeface="Wingdings" pitchFamily="2" charset="2"/>
              <a:buChar char="Ø"/>
            </a:pPr>
            <a:r>
              <a:rPr lang="uk-UA" dirty="0" smtClean="0"/>
              <a:t>Блокування спаму (</a:t>
            </a:r>
            <a:r>
              <a:rPr lang="uk-UA" sz="1600" dirty="0" smtClean="0">
                <a:solidFill>
                  <a:schemeClr val="tx2">
                    <a:lumMod val="75000"/>
                  </a:schemeClr>
                </a:solidFill>
              </a:rPr>
              <a:t>Spam blocking</a:t>
            </a:r>
            <a:r>
              <a:rPr lang="uk-UA" dirty="0" smtClean="0"/>
              <a:t>) - багатошаровий захист поєднує зовнішній рівень фільтрації на основі репутації відправника та внутрішній рівень фільтрації, який виконує глибокий аналіз повідомлення.</a:t>
            </a:r>
          </a:p>
          <a:p>
            <a:pPr marL="447675" lvl="0" indent="-266700">
              <a:buFont typeface="Wingdings" pitchFamily="2" charset="2"/>
              <a:buChar char="Ø"/>
            </a:pPr>
            <a:r>
              <a:rPr lang="uk-UA" dirty="0" smtClean="0"/>
              <a:t>Розширений захист від шкідливого програмного забезпечення (</a:t>
            </a:r>
            <a:r>
              <a:rPr lang="uk-UA" sz="1600" dirty="0" smtClean="0">
                <a:solidFill>
                  <a:schemeClr val="tx2">
                    <a:lumMod val="75000"/>
                  </a:schemeClr>
                </a:solidFill>
              </a:rPr>
              <a:t>Advanced malware protection</a:t>
            </a:r>
            <a:r>
              <a:rPr lang="uk-UA" dirty="0" smtClean="0"/>
              <a:t>) - включає </a:t>
            </a:r>
            <a:r>
              <a:rPr lang="uk-UA" dirty="0" smtClean="0">
                <a:solidFill>
                  <a:schemeClr val="tx2">
                    <a:lumMod val="75000"/>
                  </a:schemeClr>
                </a:solidFill>
              </a:rPr>
              <a:t>AMP</a:t>
            </a:r>
            <a:r>
              <a:rPr lang="uk-UA" dirty="0" smtClean="0"/>
              <a:t>, який використовує переваги розгалуженої розвідувальної мережі хмарної безпеки </a:t>
            </a:r>
            <a:r>
              <a:rPr lang="uk-UA" dirty="0" smtClean="0">
                <a:solidFill>
                  <a:schemeClr val="tx2">
                    <a:lumMod val="75000"/>
                  </a:schemeClr>
                </a:solidFill>
              </a:rPr>
              <a:t>Sourcefire</a:t>
            </a:r>
            <a:r>
              <a:rPr lang="uk-UA" dirty="0" smtClean="0"/>
              <a:t>. Він забезпечує захист у просторі атак </a:t>
            </a:r>
            <a:r>
              <a:rPr lang="uk-UA" dirty="0" smtClean="0"/>
              <a:t>до-, </a:t>
            </a:r>
            <a:r>
              <a:rPr lang="uk-UA" dirty="0" smtClean="0"/>
              <a:t>під </a:t>
            </a:r>
            <a:r>
              <a:rPr lang="uk-UA" dirty="0" smtClean="0"/>
              <a:t>час- </a:t>
            </a:r>
            <a:r>
              <a:rPr lang="uk-UA" dirty="0" smtClean="0"/>
              <a:t>і після атаки.</a:t>
            </a:r>
          </a:p>
          <a:p>
            <a:pPr marL="447675" lvl="0" indent="-266700">
              <a:buFont typeface="Wingdings" pitchFamily="2" charset="2"/>
              <a:buChar char="Ø"/>
            </a:pPr>
            <a:r>
              <a:rPr lang="uk-UA" dirty="0" smtClean="0"/>
              <a:t>Контроль вихідних повідомлень (</a:t>
            </a:r>
            <a:r>
              <a:rPr lang="uk-UA" sz="1600" dirty="0" smtClean="0">
                <a:solidFill>
                  <a:schemeClr val="tx2">
                    <a:lumMod val="75000"/>
                  </a:schemeClr>
                </a:solidFill>
              </a:rPr>
              <a:t>Outbound message control</a:t>
            </a:r>
            <a:r>
              <a:rPr lang="uk-UA" dirty="0" smtClean="0"/>
              <a:t>) - керує вихідними повідомленнями, щоб забезпечити відповідність важливих повідомлень галузевим стандартам і захист під час транспортування.</a:t>
            </a:r>
          </a:p>
        </p:txBody>
      </p:sp>
      <p:sp>
        <p:nvSpPr>
          <p:cNvPr id="6" name="Прямоугольник 5"/>
          <p:cNvSpPr/>
          <p:nvPr/>
        </p:nvSpPr>
        <p:spPr>
          <a:xfrm>
            <a:off x="114268" y="142852"/>
            <a:ext cx="8886887" cy="584775"/>
          </a:xfrm>
          <a:prstGeom prst="rect">
            <a:avLst/>
          </a:prstGeom>
        </p:spPr>
        <p:txBody>
          <a:bodyPr wrap="square">
            <a:spAutoFit/>
          </a:bodyPr>
          <a:lstStyle/>
          <a:p>
            <a:r>
              <a:rPr lang="uk-UA" sz="1600" dirty="0" smtClean="0">
                <a:solidFill>
                  <a:schemeClr val="bg2">
                    <a:lumMod val="40000"/>
                    <a:lumOff val="60000"/>
                  </a:schemeClr>
                </a:solidFill>
              </a:rPr>
              <a:t>Спеціалізовані прилади безпеки </a:t>
            </a:r>
            <a:r>
              <a:rPr lang="uk-UA" sz="1600" dirty="0" smtClean="0"/>
              <a:t>(</a:t>
            </a:r>
            <a:r>
              <a:rPr lang="uk-UA" sz="1600" dirty="0" smtClean="0">
                <a:solidFill>
                  <a:schemeClr val="tx2">
                    <a:lumMod val="75000"/>
                  </a:schemeClr>
                </a:solidFill>
              </a:rPr>
              <a:t>Specialized Security Appliances</a:t>
            </a:r>
            <a:r>
              <a:rPr lang="uk-UA" sz="1600" dirty="0" smtClean="0"/>
              <a:t>)</a:t>
            </a:r>
          </a:p>
          <a:p>
            <a:pPr algn="r"/>
            <a:r>
              <a:rPr lang="uk-UA" sz="1600" dirty="0" err="1" smtClean="0">
                <a:solidFill>
                  <a:schemeClr val="tx2">
                    <a:lumMod val="75000"/>
                  </a:schemeClr>
                </a:solidFill>
              </a:rPr>
              <a:t>Email</a:t>
            </a:r>
            <a:r>
              <a:rPr lang="uk-UA" sz="1600" dirty="0" smtClean="0">
                <a:solidFill>
                  <a:schemeClr val="tx2">
                    <a:lumMod val="75000"/>
                  </a:schemeClr>
                </a:solidFill>
              </a:rPr>
              <a:t> </a:t>
            </a:r>
            <a:r>
              <a:rPr lang="uk-UA" sz="1600" dirty="0" err="1" smtClean="0">
                <a:solidFill>
                  <a:schemeClr val="tx2">
                    <a:lumMod val="75000"/>
                  </a:schemeClr>
                </a:solidFill>
              </a:rPr>
              <a:t>Security</a:t>
            </a:r>
            <a:r>
              <a:rPr lang="uk-UA" sz="1600" dirty="0" smtClean="0">
                <a:solidFill>
                  <a:schemeClr val="tx2">
                    <a:lumMod val="75000"/>
                  </a:schemeClr>
                </a:solidFill>
              </a:rPr>
              <a:t> </a:t>
            </a:r>
            <a:r>
              <a:rPr lang="uk-UA" sz="1600" dirty="0" err="1" smtClean="0">
                <a:solidFill>
                  <a:schemeClr val="tx2">
                    <a:lumMod val="75000"/>
                  </a:schemeClr>
                </a:solidFill>
              </a:rPr>
              <a:t>Appliance</a:t>
            </a:r>
            <a:r>
              <a:rPr lang="uk-UA" sz="1600" dirty="0" smtClean="0">
                <a:solidFill>
                  <a:schemeClr val="tx2">
                    <a:lumMod val="75000"/>
                  </a:schemeClr>
                </a:solidFill>
              </a:rPr>
              <a:t> (ESA)</a:t>
            </a:r>
            <a:endParaRPr lang="uk-UA" sz="1600"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25</a:t>
            </a:fld>
            <a:endParaRPr lang="uk-UA" dirty="0"/>
          </a:p>
        </p:txBody>
      </p:sp>
      <p:sp>
        <p:nvSpPr>
          <p:cNvPr id="3" name="Прямоугольник 2"/>
          <p:cNvSpPr/>
          <p:nvPr/>
        </p:nvSpPr>
        <p:spPr>
          <a:xfrm>
            <a:off x="114268" y="500042"/>
            <a:ext cx="8886887" cy="338554"/>
          </a:xfrm>
          <a:prstGeom prst="rect">
            <a:avLst/>
          </a:prstGeom>
        </p:spPr>
        <p:txBody>
          <a:bodyPr wrap="square">
            <a:spAutoFit/>
          </a:bodyPr>
          <a:lstStyle/>
          <a:p>
            <a:r>
              <a:rPr lang="uk-UA" sz="1600" dirty="0" smtClean="0">
                <a:solidFill>
                  <a:schemeClr val="bg2">
                    <a:lumMod val="40000"/>
                    <a:lumOff val="60000"/>
                  </a:schemeClr>
                </a:solidFill>
              </a:rPr>
              <a:t>Контроль трафіку за допомогою</a:t>
            </a:r>
            <a:r>
              <a:rPr lang="uk-UA" sz="1600" dirty="0" smtClean="0"/>
              <a:t> </a:t>
            </a:r>
            <a:r>
              <a:rPr lang="uk-UA" sz="1600" dirty="0" smtClean="0">
                <a:solidFill>
                  <a:schemeClr val="tx2">
                    <a:lumMod val="50000"/>
                  </a:schemeClr>
                </a:solidFill>
              </a:rPr>
              <a:t>ACL (Access Control List)</a:t>
            </a:r>
            <a:endParaRPr lang="uk-UA" sz="1600" dirty="0" smtClean="0"/>
          </a:p>
        </p:txBody>
      </p:sp>
      <p:sp>
        <p:nvSpPr>
          <p:cNvPr id="5" name="Прямоугольник 4"/>
          <p:cNvSpPr/>
          <p:nvPr/>
        </p:nvSpPr>
        <p:spPr>
          <a:xfrm>
            <a:off x="142844" y="857232"/>
            <a:ext cx="8715436" cy="5970865"/>
          </a:xfrm>
          <a:prstGeom prst="rect">
            <a:avLst/>
          </a:prstGeom>
        </p:spPr>
        <p:txBody>
          <a:bodyPr wrap="square">
            <a:spAutoFit/>
          </a:bodyPr>
          <a:lstStyle/>
          <a:p>
            <a:r>
              <a:rPr lang="uk-UA" dirty="0" smtClean="0"/>
              <a:t>Список контролю доступу (</a:t>
            </a:r>
            <a:r>
              <a:rPr lang="uk-UA" dirty="0" smtClean="0">
                <a:solidFill>
                  <a:schemeClr val="tx2">
                    <a:lumMod val="50000"/>
                  </a:schemeClr>
                </a:solidFill>
              </a:rPr>
              <a:t>ACL</a:t>
            </a:r>
            <a:r>
              <a:rPr lang="uk-UA" dirty="0" smtClean="0"/>
              <a:t>) - це серія команд, які </a:t>
            </a:r>
            <a:r>
              <a:rPr lang="uk-UA" dirty="0" smtClean="0"/>
              <a:t>контролюють </a:t>
            </a:r>
            <a:r>
              <a:rPr lang="uk-UA" dirty="0" smtClean="0"/>
              <a:t>пересилає чи передає пристрій </a:t>
            </a:r>
            <a:r>
              <a:rPr lang="uk-UA" dirty="0" smtClean="0"/>
              <a:t>пакети, </a:t>
            </a:r>
            <a:r>
              <a:rPr lang="uk-UA" dirty="0" smtClean="0"/>
              <a:t>на основі </a:t>
            </a:r>
            <a:r>
              <a:rPr lang="uk-UA" dirty="0" smtClean="0"/>
              <a:t>інформації </a:t>
            </a:r>
            <a:r>
              <a:rPr lang="uk-UA" dirty="0" smtClean="0"/>
              <a:t>знайденої в заголовку </a:t>
            </a:r>
            <a:r>
              <a:rPr lang="uk-UA" dirty="0" smtClean="0"/>
              <a:t>пакета</a:t>
            </a:r>
            <a:r>
              <a:rPr lang="uk-UA" dirty="0" smtClean="0"/>
              <a:t>.</a:t>
            </a:r>
            <a:br>
              <a:rPr lang="uk-UA" dirty="0" smtClean="0"/>
            </a:br>
            <a:r>
              <a:rPr lang="uk-UA" dirty="0" smtClean="0"/>
              <a:t>   Після </a:t>
            </a:r>
            <a:r>
              <a:rPr lang="uk-UA" dirty="0" err="1" smtClean="0"/>
              <a:t>налаштування</a:t>
            </a:r>
            <a:r>
              <a:rPr lang="uk-UA" dirty="0" smtClean="0"/>
              <a:t> </a:t>
            </a:r>
            <a:r>
              <a:rPr lang="uk-UA" dirty="0" smtClean="0">
                <a:solidFill>
                  <a:schemeClr val="tx2">
                    <a:lumMod val="50000"/>
                  </a:schemeClr>
                </a:solidFill>
              </a:rPr>
              <a:t>ACL</a:t>
            </a:r>
            <a:r>
              <a:rPr lang="uk-UA" dirty="0" smtClean="0"/>
              <a:t> виконують такі завдання:</a:t>
            </a:r>
          </a:p>
          <a:p>
            <a:pPr marL="447675" lvl="0" indent="-266700">
              <a:buFont typeface="Wingdings" pitchFamily="2" charset="2"/>
              <a:buChar char="Ø"/>
            </a:pPr>
            <a:r>
              <a:rPr lang="uk-UA" dirty="0" smtClean="0"/>
              <a:t>Вони </a:t>
            </a:r>
            <a:r>
              <a:rPr lang="uk-UA" dirty="0" smtClean="0">
                <a:solidFill>
                  <a:srgbClr val="FFC000"/>
                </a:solidFill>
              </a:rPr>
              <a:t>обмежують мережевий трафік </a:t>
            </a:r>
            <a:r>
              <a:rPr lang="uk-UA" dirty="0" smtClean="0"/>
              <a:t>для підвищення продуктивності мережі.</a:t>
            </a:r>
            <a:r>
              <a:rPr lang="uk-UA" sz="1600" dirty="0" smtClean="0"/>
              <a:t/>
            </a:r>
            <a:br>
              <a:rPr lang="uk-UA" sz="1600" dirty="0" smtClean="0"/>
            </a:br>
            <a:r>
              <a:rPr lang="uk-UA" sz="1200" dirty="0" smtClean="0"/>
              <a:t>Якщо корпоративна політика не дозволяє відеотрафік у мережі, ACL можна налаштувати та застосувати блокування відеотрафіку. Це значно зменшить навантаження на мережу та збільшить продуктивність мережі.</a:t>
            </a:r>
          </a:p>
          <a:p>
            <a:pPr marL="447675" lvl="0" indent="-266700">
              <a:buFont typeface="Wingdings" pitchFamily="2" charset="2"/>
              <a:buChar char="Ø"/>
            </a:pPr>
            <a:r>
              <a:rPr lang="uk-UA" dirty="0" smtClean="0"/>
              <a:t>Вони </a:t>
            </a:r>
            <a:r>
              <a:rPr lang="uk-UA" dirty="0" smtClean="0">
                <a:solidFill>
                  <a:srgbClr val="FFC000"/>
                </a:solidFill>
              </a:rPr>
              <a:t>забезпечують управління трафіком</a:t>
            </a:r>
            <a:r>
              <a:rPr lang="uk-UA" dirty="0" smtClean="0"/>
              <a:t>. ACL можуть обмежувати доставку оновлень маршрутизації, щоб гарантувати, що оновлення надходять із відомого джерела.</a:t>
            </a:r>
          </a:p>
          <a:p>
            <a:pPr marL="447675" lvl="0" indent="-266700">
              <a:buFont typeface="Wingdings" pitchFamily="2" charset="2"/>
              <a:buChar char="Ø"/>
            </a:pPr>
            <a:r>
              <a:rPr lang="uk-UA" dirty="0" smtClean="0"/>
              <a:t>Вони </a:t>
            </a:r>
            <a:r>
              <a:rPr lang="uk-UA" dirty="0" smtClean="0">
                <a:solidFill>
                  <a:srgbClr val="FFC000"/>
                </a:solidFill>
              </a:rPr>
              <a:t>забезпечують базовий рівень безпеки доступу </a:t>
            </a:r>
            <a:r>
              <a:rPr lang="uk-UA" dirty="0" smtClean="0"/>
              <a:t>до мережі.</a:t>
            </a:r>
            <a:r>
              <a:rPr lang="uk-UA" sz="1600" dirty="0" smtClean="0"/>
              <a:t/>
            </a:r>
            <a:br>
              <a:rPr lang="uk-UA" sz="1600" dirty="0" smtClean="0"/>
            </a:br>
            <a:r>
              <a:rPr lang="uk-UA" sz="1200" dirty="0" smtClean="0"/>
              <a:t>ACL можуть дозволити одному хосту отримати доступ до частини мережі та перешкодити іншому хосту отримати доступ до тієї ж області – доступ до мережі кадрів може бути обмежений </a:t>
            </a:r>
            <a:r>
              <a:rPr lang="uk-UA" sz="1200" dirty="0" smtClean="0"/>
              <a:t>лмше для </a:t>
            </a:r>
            <a:r>
              <a:rPr lang="uk-UA" sz="1200" dirty="0" smtClean="0"/>
              <a:t>авторизованих користувачів.</a:t>
            </a:r>
          </a:p>
          <a:p>
            <a:pPr marL="447675" lvl="0" indent="-266700">
              <a:buFont typeface="Wingdings" pitchFamily="2" charset="2"/>
              <a:buChar char="Ø"/>
            </a:pPr>
            <a:r>
              <a:rPr lang="uk-UA" dirty="0" smtClean="0"/>
              <a:t>Вони </a:t>
            </a:r>
            <a:r>
              <a:rPr lang="uk-UA" dirty="0" smtClean="0">
                <a:solidFill>
                  <a:srgbClr val="FFC000"/>
                </a:solidFill>
              </a:rPr>
              <a:t>фільтрують трафік залежно від типу </a:t>
            </a:r>
            <a:r>
              <a:rPr lang="uk-UA" dirty="0" smtClean="0"/>
              <a:t>трафіку.</a:t>
            </a:r>
            <a:r>
              <a:rPr lang="uk-UA" sz="1600" dirty="0" smtClean="0"/>
              <a:t/>
            </a:r>
            <a:br>
              <a:rPr lang="uk-UA" sz="1600" dirty="0" smtClean="0"/>
            </a:br>
            <a:r>
              <a:rPr lang="uk-UA" sz="1200" dirty="0" smtClean="0"/>
              <a:t>ACL може дозволити трафік електронної пошти, але заблокувати весь трафік Telnet.</a:t>
            </a:r>
          </a:p>
          <a:p>
            <a:pPr marL="447675" lvl="0" indent="-266700">
              <a:buFont typeface="Wingdings" pitchFamily="2" charset="2"/>
              <a:buChar char="Ø"/>
            </a:pPr>
            <a:r>
              <a:rPr lang="uk-UA" dirty="0" smtClean="0"/>
              <a:t>Вони </a:t>
            </a:r>
            <a:r>
              <a:rPr lang="uk-UA" dirty="0" smtClean="0">
                <a:solidFill>
                  <a:srgbClr val="FFC000"/>
                </a:solidFill>
              </a:rPr>
              <a:t>перевіряють хости</a:t>
            </a:r>
            <a:r>
              <a:rPr lang="uk-UA" dirty="0" smtClean="0"/>
              <a:t>, щоб дозволити або заборонити доступ до мережевих послуг.</a:t>
            </a:r>
            <a:br>
              <a:rPr lang="uk-UA" dirty="0" smtClean="0"/>
            </a:br>
            <a:r>
              <a:rPr lang="uk-UA" sz="1200" dirty="0" smtClean="0"/>
              <a:t>ACL можуть дозволити або заборонити користувачеві доступ до типів послуг, таких як FTP або HTTP.</a:t>
            </a:r>
          </a:p>
          <a:p>
            <a:pPr marL="447675" indent="-266700">
              <a:buFont typeface="Wingdings" pitchFamily="2" charset="2"/>
              <a:buChar char="Ø"/>
            </a:pPr>
            <a:r>
              <a:rPr lang="uk-UA" dirty="0" smtClean="0"/>
              <a:t>На додаток до дозволу або заборони трафіку, списки контролю доступу можуть бути використані для </a:t>
            </a:r>
            <a:r>
              <a:rPr lang="uk-UA" dirty="0" smtClean="0">
                <a:solidFill>
                  <a:srgbClr val="FFC000"/>
                </a:solidFill>
              </a:rPr>
              <a:t>вибору типів трафіку для аналізу</a:t>
            </a:r>
            <a:r>
              <a:rPr lang="uk-UA" dirty="0" smtClean="0"/>
              <a:t>, пересилання або обробки іншими способами.</a:t>
            </a:r>
          </a:p>
          <a:p>
            <a:pPr marL="447675"/>
            <a:r>
              <a:rPr lang="uk-UA" sz="1200" dirty="0" smtClean="0"/>
              <a:t>ACL можна використовувати для класифікації трафіку, щоб забезпечити пріоритетну обробку</a:t>
            </a:r>
            <a:r>
              <a:rPr lang="uk-UA" sz="1200" dirty="0" smtClean="0"/>
              <a:t>.</a:t>
            </a:r>
            <a:br>
              <a:rPr lang="uk-UA" sz="1200" dirty="0" smtClean="0"/>
            </a:br>
            <a:r>
              <a:rPr lang="uk-UA" sz="1200" dirty="0" smtClean="0"/>
              <a:t> </a:t>
            </a:r>
            <a:r>
              <a:rPr lang="uk-UA" sz="1200" dirty="0" smtClean="0"/>
              <a:t>Ця можливість подібна до отримання VIP-пропуску на концерт чи спортивний захід. VIP-пропуск надає обраним гостям привілеї, які не пропонуються власникам загальних вхідних квитків</a:t>
            </a:r>
            <a:r>
              <a:rPr lang="uk-UA" sz="1600" dirty="0" smtClean="0"/>
              <a:t>.</a:t>
            </a:r>
          </a:p>
        </p:txBody>
      </p:sp>
      <p:sp>
        <p:nvSpPr>
          <p:cNvPr id="6" name="Прямоугольник 5"/>
          <p:cNvSpPr/>
          <p:nvPr/>
        </p:nvSpPr>
        <p:spPr>
          <a:xfrm>
            <a:off x="4731" y="-4787"/>
            <a:ext cx="3262432" cy="584775"/>
          </a:xfrm>
          <a:prstGeom prst="rect">
            <a:avLst/>
          </a:prstGeom>
        </p:spPr>
        <p:txBody>
          <a:bodyPr wrap="none">
            <a:spAutoFit/>
          </a:bodyPr>
          <a:lstStyle/>
          <a:p>
            <a:pPr algn="just"/>
            <a:r>
              <a:rPr lang="uk-UA" sz="3200" dirty="0" smtClean="0">
                <a:solidFill>
                  <a:schemeClr val="tx2">
                    <a:lumMod val="50000"/>
                  </a:schemeClr>
                </a:solidFill>
              </a:rPr>
              <a:t>Служби безпеки</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26</a:t>
            </a:fld>
            <a:endParaRPr lang="uk-UA" dirty="0"/>
          </a:p>
        </p:txBody>
      </p:sp>
      <p:sp>
        <p:nvSpPr>
          <p:cNvPr id="3" name="Прямоугольник 2"/>
          <p:cNvSpPr/>
          <p:nvPr/>
        </p:nvSpPr>
        <p:spPr>
          <a:xfrm>
            <a:off x="142844" y="214290"/>
            <a:ext cx="8886887" cy="6247864"/>
          </a:xfrm>
          <a:prstGeom prst="rect">
            <a:avLst/>
          </a:prstGeom>
        </p:spPr>
        <p:txBody>
          <a:bodyPr wrap="square">
            <a:spAutoFit/>
          </a:bodyPr>
          <a:lstStyle/>
          <a:p>
            <a:r>
              <a:rPr lang="uk-UA" sz="1600" dirty="0" smtClean="0"/>
              <a:t>Два типи ACL Cisco IPv4 є стандартними та розширеними.</a:t>
            </a:r>
          </a:p>
          <a:p>
            <a:r>
              <a:rPr lang="uk-UA" sz="1600" dirty="0" smtClean="0">
                <a:solidFill>
                  <a:srgbClr val="FFC000"/>
                </a:solidFill>
              </a:rPr>
              <a:t>Стандартні списки </a:t>
            </a:r>
            <a:r>
              <a:rPr lang="uk-UA" sz="1600" dirty="0" smtClean="0"/>
              <a:t>контролю доступу можна використовувати для дозволу або заборони трафіку лише з вихідних адрес IPv4. Пункт призначення пакета та задіяні порти не оцінюються.</a:t>
            </a:r>
          </a:p>
          <a:p>
            <a:r>
              <a:rPr lang="uk-UA" sz="1600" dirty="0" smtClean="0">
                <a:solidFill>
                  <a:srgbClr val="FFC000"/>
                </a:solidFill>
              </a:rPr>
              <a:t>Розширені списки </a:t>
            </a:r>
            <a:r>
              <a:rPr lang="uk-UA" sz="1600" dirty="0" smtClean="0"/>
              <a:t>контролю доступу фільтрують пакети IPv4 на основі кількох атрибутів, які включають:</a:t>
            </a:r>
          </a:p>
          <a:p>
            <a:pPr marL="447675" lvl="0" indent="-266700">
              <a:buFont typeface="Wingdings" pitchFamily="2" charset="2"/>
              <a:buChar char="Ø"/>
            </a:pPr>
            <a:r>
              <a:rPr lang="uk-UA" sz="1600" dirty="0" smtClean="0"/>
              <a:t>Тип протоколу</a:t>
            </a:r>
          </a:p>
          <a:p>
            <a:pPr marL="447675" lvl="0" indent="-266700">
              <a:buFont typeface="Wingdings" pitchFamily="2" charset="2"/>
              <a:buChar char="Ø"/>
            </a:pPr>
            <a:r>
              <a:rPr lang="uk-UA" sz="1600" dirty="0" smtClean="0"/>
              <a:t>Адреса IPv4-джерела</a:t>
            </a:r>
          </a:p>
          <a:p>
            <a:pPr marL="447675" lvl="0" indent="-266700">
              <a:buFont typeface="Wingdings" pitchFamily="2" charset="2"/>
              <a:buChar char="Ø"/>
            </a:pPr>
            <a:r>
              <a:rPr lang="uk-UA" sz="1600" dirty="0" smtClean="0"/>
              <a:t>Адреса призначення IPv4</a:t>
            </a:r>
          </a:p>
          <a:p>
            <a:pPr marL="447675" lvl="0" indent="-266700">
              <a:buFont typeface="Wingdings" pitchFamily="2" charset="2"/>
              <a:buChar char="Ø"/>
            </a:pPr>
            <a:r>
              <a:rPr lang="uk-UA" sz="1600" dirty="0" smtClean="0"/>
              <a:t>Вихідні порти TCP або UDP</a:t>
            </a:r>
          </a:p>
          <a:p>
            <a:pPr marL="447675" lvl="0" indent="-266700">
              <a:buFont typeface="Wingdings" pitchFamily="2" charset="2"/>
              <a:buChar char="Ø"/>
            </a:pPr>
            <a:r>
              <a:rPr lang="uk-UA" sz="1600" dirty="0" smtClean="0"/>
              <a:t>Цільові порти TCP або UDP</a:t>
            </a:r>
          </a:p>
          <a:p>
            <a:pPr marL="447675" lvl="0" indent="-266700">
              <a:buFont typeface="Wingdings" pitchFamily="2" charset="2"/>
              <a:buChar char="Ø"/>
            </a:pPr>
            <a:r>
              <a:rPr lang="uk-UA" sz="1600" dirty="0" smtClean="0"/>
              <a:t>Необов’язкова інформація про тип протоколу для більш точного контролю</a:t>
            </a:r>
          </a:p>
          <a:p>
            <a:endParaRPr lang="uk-UA" sz="1600" dirty="0" smtClean="0"/>
          </a:p>
          <a:p>
            <a:r>
              <a:rPr lang="uk-UA" sz="1600" dirty="0" smtClean="0"/>
              <a:t>Стандартні та розширені списки контролю доступу можна створити, використовуючи номер або ім'я для ідентифікації списку контролю доступу та його списку правил.</a:t>
            </a:r>
          </a:p>
          <a:p>
            <a:r>
              <a:rPr lang="uk-UA" sz="1600" dirty="0" smtClean="0"/>
              <a:t>Використання пронумерованих ACL є ефективним методом для визначення типу ACL в менших мережах з більш однорідним трафіком.</a:t>
            </a:r>
          </a:p>
          <a:p>
            <a:endParaRPr lang="uk-UA" sz="1600" dirty="0" smtClean="0"/>
          </a:p>
          <a:p>
            <a:r>
              <a:rPr lang="uk-UA" sz="1600" dirty="0" err="1" smtClean="0"/>
              <a:t>Конфігуруючи</a:t>
            </a:r>
            <a:r>
              <a:rPr lang="uk-UA" sz="1600" dirty="0" smtClean="0"/>
              <a:t> ведення журналу ACL, повідомлення ACL може створюватися та реєструватися, коли трафік відповідає дозволу або забороні, визначеній в ACL.</a:t>
            </a:r>
          </a:p>
          <a:p>
            <a:endParaRPr lang="uk-UA" sz="1600" dirty="0" smtClean="0"/>
          </a:p>
          <a:p>
            <a:r>
              <a:rPr lang="uk-UA" sz="1600" dirty="0" smtClean="0"/>
              <a:t>ACL також можна налаштувати так, щоб дозволяти лише трафік TCP, для якого встановлений біт ACK або RST, так що дозволено лише трафік із встановленого сеансу TCP. Це може бути використано для заборони будь-якого TCP-трафіку поза мережею, який намагається встановити новий сеанс TCP.</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27</a:t>
            </a:fld>
            <a:endParaRPr lang="uk-UA" dirty="0"/>
          </a:p>
        </p:txBody>
      </p:sp>
      <p:sp>
        <p:nvSpPr>
          <p:cNvPr id="3" name="Прямоугольник 2"/>
          <p:cNvSpPr/>
          <p:nvPr/>
        </p:nvSpPr>
        <p:spPr>
          <a:xfrm>
            <a:off x="0" y="300016"/>
            <a:ext cx="9143999" cy="3785652"/>
          </a:xfrm>
          <a:prstGeom prst="rect">
            <a:avLst/>
          </a:prstGeom>
        </p:spPr>
        <p:txBody>
          <a:bodyPr wrap="square">
            <a:spAutoFit/>
          </a:bodyPr>
          <a:lstStyle/>
          <a:p>
            <a:r>
              <a:rPr lang="uk-UA" sz="1600" dirty="0" smtClean="0"/>
              <a:t>Простий протокол управління мережею (</a:t>
            </a:r>
            <a:r>
              <a:rPr lang="uk-UA" sz="1600" dirty="0" smtClean="0">
                <a:solidFill>
                  <a:schemeClr val="tx2">
                    <a:lumMod val="75000"/>
                  </a:schemeClr>
                </a:solidFill>
              </a:rPr>
              <a:t>SNMP</a:t>
            </a:r>
            <a:r>
              <a:rPr lang="uk-UA" sz="1600" dirty="0" smtClean="0"/>
              <a:t>) дозволяє адміністраторам керувати кінцевими пристроями, такими як сервери, робочі станції, маршрутизатори, комутатори та пристрої захисту, в мережах IP. Це дозволяє адміністраторам мережі контролювати та керувати продуктивністю мережі, знаходити та вирішувати проблеми мережі та планувати зростання мережі.</a:t>
            </a:r>
          </a:p>
          <a:p>
            <a:r>
              <a:rPr lang="uk-UA" sz="1600" dirty="0" smtClean="0">
                <a:solidFill>
                  <a:schemeClr val="tx2">
                    <a:lumMod val="75000"/>
                  </a:schemeClr>
                </a:solidFill>
              </a:rPr>
              <a:t>SNMP</a:t>
            </a:r>
            <a:r>
              <a:rPr lang="uk-UA" sz="1600" dirty="0" smtClean="0"/>
              <a:t> - це протокол прикладного рівня, який забезпечує формат повідомлення для зв'язку між менеджерами та агентами.</a:t>
            </a:r>
          </a:p>
          <a:p>
            <a:r>
              <a:rPr lang="uk-UA" sz="1600" dirty="0" smtClean="0"/>
              <a:t>Система SNMP складається з двох елементів.</a:t>
            </a:r>
          </a:p>
          <a:p>
            <a:pPr marL="447675" lvl="0" indent="-266700">
              <a:buFont typeface="Wingdings" pitchFamily="2" charset="2"/>
              <a:buChar char="Ø"/>
            </a:pPr>
            <a:r>
              <a:rPr lang="uk-UA" sz="1600" dirty="0" smtClean="0">
                <a:solidFill>
                  <a:srgbClr val="FFC000"/>
                </a:solidFill>
              </a:rPr>
              <a:t>Менеджера</a:t>
            </a:r>
            <a:r>
              <a:rPr lang="uk-UA" sz="1600" dirty="0" smtClean="0"/>
              <a:t> SNMP, який запускає програмне забезпечення для управління SNMP.</a:t>
            </a:r>
          </a:p>
          <a:p>
            <a:pPr marL="447675" lvl="0" indent="-266700">
              <a:buFont typeface="Wingdings" pitchFamily="2" charset="2"/>
              <a:buChar char="Ø"/>
            </a:pPr>
            <a:r>
              <a:rPr lang="uk-UA" sz="1600" dirty="0" smtClean="0">
                <a:solidFill>
                  <a:srgbClr val="FFC000"/>
                </a:solidFill>
              </a:rPr>
              <a:t>Агентів</a:t>
            </a:r>
            <a:r>
              <a:rPr lang="uk-UA" sz="1600" dirty="0" smtClean="0"/>
              <a:t> SNMP, які є вузлами, що контролюються та управляються.</a:t>
            </a:r>
          </a:p>
          <a:p>
            <a:endParaRPr lang="en-US" sz="800" dirty="0" smtClean="0">
              <a:solidFill>
                <a:srgbClr val="FFC000"/>
              </a:solidFill>
            </a:endParaRPr>
          </a:p>
          <a:p>
            <a:r>
              <a:rPr lang="uk-UA" sz="1600" dirty="0" smtClean="0">
                <a:solidFill>
                  <a:srgbClr val="FFC000"/>
                </a:solidFill>
              </a:rPr>
              <a:t>Інформаційна база управління </a:t>
            </a:r>
            <a:r>
              <a:rPr lang="uk-UA" sz="1600" dirty="0" smtClean="0"/>
              <a:t>(</a:t>
            </a:r>
            <a:r>
              <a:rPr lang="uk-UA" sz="1600" dirty="0" smtClean="0">
                <a:solidFill>
                  <a:schemeClr val="tx2">
                    <a:lumMod val="75000"/>
                  </a:schemeClr>
                </a:solidFill>
              </a:rPr>
              <a:t>MIB – Management Information Base</a:t>
            </a:r>
            <a:r>
              <a:rPr lang="uk-UA" sz="1600" dirty="0" smtClean="0"/>
              <a:t>) - це база даних про агенти, яка зберігає дані та оперативну статистику про пристрій.</a:t>
            </a:r>
          </a:p>
          <a:p>
            <a:r>
              <a:rPr lang="uk-UA" sz="1600" dirty="0" smtClean="0"/>
              <a:t>Щоб налаштувати SNMP на мережевому пристрої, спочатку необхідно визначити взаємозв'язок між менеджером та агентом.</a:t>
            </a:r>
          </a:p>
        </p:txBody>
      </p:sp>
      <p:sp>
        <p:nvSpPr>
          <p:cNvPr id="6" name="Прямоугольник 5"/>
          <p:cNvSpPr/>
          <p:nvPr/>
        </p:nvSpPr>
        <p:spPr>
          <a:xfrm>
            <a:off x="19018" y="4739"/>
            <a:ext cx="8886887" cy="338554"/>
          </a:xfrm>
          <a:prstGeom prst="rect">
            <a:avLst/>
          </a:prstGeom>
        </p:spPr>
        <p:txBody>
          <a:bodyPr wrap="square">
            <a:spAutoFit/>
          </a:bodyPr>
          <a:lstStyle/>
          <a:p>
            <a:r>
              <a:rPr lang="uk-UA" sz="1600" dirty="0" smtClean="0">
                <a:solidFill>
                  <a:schemeClr val="bg2">
                    <a:lumMod val="40000"/>
                    <a:lumOff val="60000"/>
                  </a:schemeClr>
                </a:solidFill>
              </a:rPr>
              <a:t>Простий протокол управління мережею </a:t>
            </a:r>
            <a:r>
              <a:rPr lang="uk-UA" sz="1600" dirty="0" smtClean="0"/>
              <a:t>(</a:t>
            </a:r>
            <a:r>
              <a:rPr lang="uk-UA" sz="1600" dirty="0" smtClean="0">
                <a:solidFill>
                  <a:schemeClr val="tx2">
                    <a:lumMod val="75000"/>
                  </a:schemeClr>
                </a:solidFill>
              </a:rPr>
              <a:t>SNMP - Simple Network Management </a:t>
            </a:r>
            <a:r>
              <a:rPr lang="uk-UA" sz="1600" dirty="0" smtClean="0">
                <a:solidFill>
                  <a:schemeClr val="tx2">
                    <a:lumMod val="75000"/>
                  </a:schemeClr>
                </a:solidFill>
              </a:rPr>
              <a:t>Protocol</a:t>
            </a:r>
            <a:r>
              <a:rPr lang="uk-UA" sz="1600" dirty="0" smtClean="0"/>
              <a:t>)</a:t>
            </a:r>
            <a:endParaRPr lang="uk-UA" sz="1600" dirty="0" smtClean="0"/>
          </a:p>
        </p:txBody>
      </p:sp>
      <p:pic>
        <p:nvPicPr>
          <p:cNvPr id="7" name="Рисунок 6" descr="12.3.05.0000.jpg"/>
          <p:cNvPicPr>
            <a:picLocks noChangeAspect="1"/>
          </p:cNvPicPr>
          <p:nvPr/>
        </p:nvPicPr>
        <p:blipFill>
          <a:blip r:embed="rId3" cstate="print"/>
          <a:stretch>
            <a:fillRect/>
          </a:stretch>
        </p:blipFill>
        <p:spPr>
          <a:xfrm>
            <a:off x="0" y="4019550"/>
            <a:ext cx="3586163" cy="2838450"/>
          </a:xfrm>
          <a:prstGeom prst="rect">
            <a:avLst/>
          </a:prstGeom>
        </p:spPr>
      </p:pic>
      <p:sp>
        <p:nvSpPr>
          <p:cNvPr id="8" name="Прямоугольник 7"/>
          <p:cNvSpPr/>
          <p:nvPr/>
        </p:nvSpPr>
        <p:spPr>
          <a:xfrm>
            <a:off x="3786182" y="4121072"/>
            <a:ext cx="5357818" cy="2554545"/>
          </a:xfrm>
          <a:prstGeom prst="rect">
            <a:avLst/>
          </a:prstGeom>
        </p:spPr>
        <p:txBody>
          <a:bodyPr wrap="square">
            <a:spAutoFit/>
          </a:bodyPr>
          <a:lstStyle/>
          <a:p>
            <a:r>
              <a:rPr lang="uk-UA" sz="1600" dirty="0" smtClean="0"/>
              <a:t>Менеджер SNMP є частиною </a:t>
            </a:r>
            <a:r>
              <a:rPr lang="uk-UA" sz="1600" dirty="0" smtClean="0">
                <a:solidFill>
                  <a:srgbClr val="FFC000"/>
                </a:solidFill>
              </a:rPr>
              <a:t>системи управління мережею </a:t>
            </a:r>
            <a:r>
              <a:rPr lang="uk-UA" sz="1600" dirty="0" smtClean="0"/>
              <a:t>(</a:t>
            </a:r>
            <a:r>
              <a:rPr lang="uk-UA" sz="1600" dirty="0" smtClean="0">
                <a:solidFill>
                  <a:schemeClr val="tx2">
                    <a:lumMod val="75000"/>
                  </a:schemeClr>
                </a:solidFill>
              </a:rPr>
              <a:t>NMS - network management system </a:t>
            </a:r>
            <a:r>
              <a:rPr lang="uk-UA" sz="1600" dirty="0" smtClean="0"/>
              <a:t>). Менеджер SNMP запускає програмне забезпечення для управління SNMP.</a:t>
            </a:r>
          </a:p>
          <a:p>
            <a:endParaRPr lang="en-US" sz="1600" dirty="0" smtClean="0"/>
          </a:p>
          <a:p>
            <a:r>
              <a:rPr lang="uk-UA" sz="1600" dirty="0" smtClean="0"/>
              <a:t>Менеджер</a:t>
            </a:r>
            <a:r>
              <a:rPr lang="en-US" sz="1600" dirty="0" smtClean="0"/>
              <a:t> </a:t>
            </a:r>
            <a:r>
              <a:rPr lang="uk-UA" sz="1600" dirty="0" smtClean="0"/>
              <a:t>SNMP може збирати інформацію від агента SNMP, використовуючи дію </a:t>
            </a:r>
            <a:r>
              <a:rPr lang="en-US" sz="1600" dirty="0" smtClean="0">
                <a:solidFill>
                  <a:schemeClr val="tx2">
                    <a:lumMod val="75000"/>
                  </a:schemeClr>
                </a:solidFill>
              </a:rPr>
              <a:t>get</a:t>
            </a:r>
            <a:r>
              <a:rPr lang="uk-UA" sz="1600" dirty="0" smtClean="0"/>
              <a:t>, і може змінювати конфігурації агента, використовуючи дію </a:t>
            </a:r>
            <a:r>
              <a:rPr lang="en-US" sz="1600" dirty="0" smtClean="0">
                <a:solidFill>
                  <a:schemeClr val="tx2">
                    <a:lumMod val="75000"/>
                  </a:schemeClr>
                </a:solidFill>
              </a:rPr>
              <a:t>set</a:t>
            </a:r>
            <a:r>
              <a:rPr lang="uk-UA" sz="1600" dirty="0" smtClean="0"/>
              <a:t>. Крім того, агенти SNMP можуть пересилати інформацію безпосередньо менеджеру мережі за допомогою </a:t>
            </a:r>
            <a:r>
              <a:rPr lang="en-US" sz="1600" dirty="0" smtClean="0">
                <a:solidFill>
                  <a:schemeClr val="tx2">
                    <a:lumMod val="75000"/>
                  </a:schemeClr>
                </a:solidFill>
              </a:rPr>
              <a:t>trap</a:t>
            </a:r>
            <a:r>
              <a:rPr lang="uk-UA" sz="1600" dirty="0" smtClean="0"/>
              <a:t>.</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28</a:t>
            </a:fld>
            <a:endParaRPr lang="uk-UA" dirty="0"/>
          </a:p>
        </p:txBody>
      </p:sp>
      <p:sp>
        <p:nvSpPr>
          <p:cNvPr id="3" name="Прямоугольник 2"/>
          <p:cNvSpPr/>
          <p:nvPr/>
        </p:nvSpPr>
        <p:spPr>
          <a:xfrm>
            <a:off x="142844" y="276203"/>
            <a:ext cx="8886887" cy="1815882"/>
          </a:xfrm>
          <a:prstGeom prst="rect">
            <a:avLst/>
          </a:prstGeom>
        </p:spPr>
        <p:txBody>
          <a:bodyPr wrap="square">
            <a:spAutoFit/>
          </a:bodyPr>
          <a:lstStyle/>
          <a:p>
            <a:r>
              <a:rPr lang="uk-UA" sz="1400" dirty="0" err="1" smtClean="0">
                <a:solidFill>
                  <a:schemeClr val="tx2">
                    <a:lumMod val="75000"/>
                  </a:schemeClr>
                </a:solidFill>
              </a:rPr>
              <a:t>NetFlow</a:t>
            </a:r>
            <a:r>
              <a:rPr lang="uk-UA" sz="1400" dirty="0" smtClean="0"/>
              <a:t> - це технологія Cisco IOS, яка забезпечує збір статистики пакетів, що проходять через маршрутизатор Cisco або багатошаровий комутатор. Хоча </a:t>
            </a:r>
            <a:r>
              <a:rPr lang="uk-UA" sz="1400" dirty="0" smtClean="0">
                <a:solidFill>
                  <a:schemeClr val="tx2">
                    <a:lumMod val="75000"/>
                  </a:schemeClr>
                </a:solidFill>
              </a:rPr>
              <a:t>SNMP</a:t>
            </a:r>
            <a:r>
              <a:rPr lang="uk-UA" sz="1400" dirty="0" smtClean="0"/>
              <a:t> намагається надати дуже широкий спектр функцій та опцій управління мережею, </a:t>
            </a:r>
            <a:r>
              <a:rPr lang="uk-UA" sz="1400" dirty="0" smtClean="0">
                <a:solidFill>
                  <a:schemeClr val="tx2">
                    <a:lumMod val="75000"/>
                  </a:schemeClr>
                </a:solidFill>
              </a:rPr>
              <a:t>NetFlow</a:t>
            </a:r>
            <a:r>
              <a:rPr lang="uk-UA" sz="1400" b="1" dirty="0" smtClean="0"/>
              <a:t> </a:t>
            </a:r>
            <a:r>
              <a:rPr lang="uk-UA" sz="1400" dirty="0" smtClean="0"/>
              <a:t>зосереджений на наданні статистичних даних про IP-пакети, що проходять через мережеві пристрої.</a:t>
            </a:r>
          </a:p>
          <a:p>
            <a:r>
              <a:rPr lang="uk-UA" sz="1400" dirty="0" err="1" smtClean="0">
                <a:solidFill>
                  <a:schemeClr val="tx2">
                    <a:lumMod val="75000"/>
                  </a:schemeClr>
                </a:solidFill>
              </a:rPr>
              <a:t>NetFlow</a:t>
            </a:r>
            <a:r>
              <a:rPr lang="uk-UA" sz="1400" dirty="0" smtClean="0"/>
              <a:t> надає дані, що дозволяють здійснювати</a:t>
            </a:r>
          </a:p>
          <a:p>
            <a:pPr marL="361950" indent="-266700">
              <a:buFont typeface="Wingdings" pitchFamily="2" charset="2"/>
              <a:buChar char="Ø"/>
            </a:pPr>
            <a:r>
              <a:rPr lang="uk-UA" sz="1400" dirty="0" smtClean="0"/>
              <a:t>моніторинг мережі та безпеки,</a:t>
            </a:r>
          </a:p>
          <a:p>
            <a:pPr marL="361950" indent="-266700">
              <a:buFont typeface="Wingdings" pitchFamily="2" charset="2"/>
              <a:buChar char="Ø"/>
            </a:pPr>
            <a:r>
              <a:rPr lang="uk-UA" sz="1400" dirty="0" err="1" smtClean="0"/>
              <a:t>мережеве</a:t>
            </a:r>
            <a:r>
              <a:rPr lang="uk-UA" sz="1400" dirty="0" smtClean="0"/>
              <a:t> планування,</a:t>
            </a:r>
          </a:p>
          <a:p>
            <a:pPr marL="361950" indent="-266700">
              <a:buFont typeface="Wingdings" pitchFamily="2" charset="2"/>
              <a:buChar char="Ø"/>
            </a:pPr>
            <a:r>
              <a:rPr lang="uk-UA" sz="1400" dirty="0" smtClean="0"/>
              <a:t>аналіз трафіку, включаючи виявлення </a:t>
            </a:r>
            <a:r>
              <a:rPr lang="uk-UA" sz="1400" dirty="0" smtClean="0"/>
              <a:t>“вузьких місць” </a:t>
            </a:r>
            <a:r>
              <a:rPr lang="uk-UA" sz="1400" dirty="0" smtClean="0"/>
              <a:t>у мережі та облік ІР для розрахунків. </a:t>
            </a:r>
          </a:p>
        </p:txBody>
      </p:sp>
      <p:sp>
        <p:nvSpPr>
          <p:cNvPr id="5" name="Прямоугольник 4"/>
          <p:cNvSpPr/>
          <p:nvPr/>
        </p:nvSpPr>
        <p:spPr>
          <a:xfrm>
            <a:off x="142844" y="2285992"/>
            <a:ext cx="9001156" cy="4401205"/>
          </a:xfrm>
          <a:prstGeom prst="rect">
            <a:avLst/>
          </a:prstGeom>
        </p:spPr>
        <p:txBody>
          <a:bodyPr wrap="square">
            <a:spAutoFit/>
          </a:bodyPr>
          <a:lstStyle/>
          <a:p>
            <a:r>
              <a:rPr lang="uk-UA" sz="1400" dirty="0" err="1" smtClean="0">
                <a:solidFill>
                  <a:schemeClr val="tx2">
                    <a:lumMod val="75000"/>
                  </a:schemeClr>
                </a:solidFill>
              </a:rPr>
              <a:t>NetFlow</a:t>
            </a:r>
            <a:r>
              <a:rPr lang="uk-UA" sz="1400" dirty="0" smtClean="0"/>
              <a:t> може контролювати підключення програми, відстежуючи байти та кількість пакетів для цього окремого потоку додатків. Потім він передає статистику на зовнішній сервер, який називається </a:t>
            </a:r>
            <a:r>
              <a:rPr lang="uk-UA" sz="1400" dirty="0" smtClean="0">
                <a:solidFill>
                  <a:srgbClr val="FFC000"/>
                </a:solidFill>
              </a:rPr>
              <a:t>колектором</a:t>
            </a:r>
            <a:r>
              <a:rPr lang="uk-UA" sz="1400" dirty="0" smtClean="0"/>
              <a:t> </a:t>
            </a:r>
            <a:r>
              <a:rPr lang="uk-UA" sz="1400" dirty="0" smtClean="0">
                <a:solidFill>
                  <a:schemeClr val="tx2">
                    <a:lumMod val="75000"/>
                  </a:schemeClr>
                </a:solidFill>
              </a:rPr>
              <a:t>NetFlow</a:t>
            </a:r>
            <a:r>
              <a:rPr lang="uk-UA" sz="1400" dirty="0" smtClean="0"/>
              <a:t>.</a:t>
            </a:r>
          </a:p>
          <a:p>
            <a:r>
              <a:rPr lang="uk-UA" sz="1400" dirty="0" smtClean="0"/>
              <a:t>Технологія </a:t>
            </a:r>
            <a:r>
              <a:rPr lang="uk-UA" sz="1400" dirty="0" smtClean="0">
                <a:solidFill>
                  <a:schemeClr val="tx2">
                    <a:lumMod val="75000"/>
                  </a:schemeClr>
                </a:solidFill>
              </a:rPr>
              <a:t>NetFlow</a:t>
            </a:r>
            <a:r>
              <a:rPr lang="uk-UA" sz="1400" dirty="0" smtClean="0"/>
              <a:t> бачила кілька поколінь, які забезпечують вишуканість у визначенні потоків транспорту, але “оригінальний NetFlow” виділяв потоки, використовуючи комбінацію </a:t>
            </a:r>
            <a:r>
              <a:rPr lang="uk-UA" sz="1400" b="1" u="sng" dirty="0" smtClean="0">
                <a:solidFill>
                  <a:srgbClr val="FFC000"/>
                </a:solidFill>
              </a:rPr>
              <a:t>семи полів</a:t>
            </a:r>
            <a:r>
              <a:rPr lang="uk-UA" sz="1400" dirty="0" smtClean="0"/>
              <a:t>. Якщо одне з цих полів відрізняється за значенням від іншого пакета, можна безпечно визначити, що пакети походять з різних потоків:</a:t>
            </a:r>
          </a:p>
          <a:p>
            <a:pPr marL="447675" lvl="0" indent="-266700">
              <a:buFont typeface="Wingdings" pitchFamily="2" charset="2"/>
              <a:buChar char="Ø"/>
            </a:pPr>
            <a:r>
              <a:rPr lang="uk-UA" sz="1400" dirty="0" err="1" smtClean="0"/>
              <a:t>ІР-адреса</a:t>
            </a:r>
            <a:r>
              <a:rPr lang="uk-UA" sz="1400" dirty="0" smtClean="0"/>
              <a:t> джерела</a:t>
            </a:r>
          </a:p>
          <a:p>
            <a:pPr marL="447675" lvl="0" indent="-266700">
              <a:buFont typeface="Wingdings" pitchFamily="2" charset="2"/>
              <a:buChar char="Ø"/>
            </a:pPr>
            <a:r>
              <a:rPr lang="uk-UA" sz="1400" dirty="0" smtClean="0"/>
              <a:t>IP-адреса призначення</a:t>
            </a:r>
          </a:p>
          <a:p>
            <a:pPr marL="447675" lvl="0" indent="-266700">
              <a:buFont typeface="Wingdings" pitchFamily="2" charset="2"/>
              <a:buChar char="Ø"/>
            </a:pPr>
            <a:r>
              <a:rPr lang="uk-UA" sz="1400" dirty="0" smtClean="0"/>
              <a:t>Номер вихідного порту</a:t>
            </a:r>
          </a:p>
          <a:p>
            <a:pPr marL="447675" lvl="0" indent="-266700">
              <a:buFont typeface="Wingdings" pitchFamily="2" charset="2"/>
              <a:buChar char="Ø"/>
            </a:pPr>
            <a:r>
              <a:rPr lang="uk-UA" sz="1400" dirty="0" smtClean="0"/>
              <a:t>Номер порту призначення</a:t>
            </a:r>
          </a:p>
          <a:p>
            <a:pPr marL="447675" lvl="0" indent="-266700">
              <a:buFont typeface="Wingdings" pitchFamily="2" charset="2"/>
              <a:buChar char="Ø"/>
            </a:pPr>
            <a:r>
              <a:rPr lang="uk-UA" sz="1400" dirty="0" smtClean="0"/>
              <a:t>Тип протоколу рівня 3</a:t>
            </a:r>
          </a:p>
          <a:p>
            <a:pPr marL="447675" lvl="0" indent="-266700">
              <a:buFont typeface="Wingdings" pitchFamily="2" charset="2"/>
              <a:buChar char="Ø"/>
            </a:pPr>
            <a:r>
              <a:rPr lang="uk-UA" sz="1400" dirty="0" smtClean="0"/>
              <a:t>Позначення типу послуги (</a:t>
            </a:r>
            <a:r>
              <a:rPr lang="uk-UA" sz="1400" dirty="0" smtClean="0">
                <a:solidFill>
                  <a:schemeClr val="tx2">
                    <a:lumMod val="75000"/>
                  </a:schemeClr>
                </a:solidFill>
              </a:rPr>
              <a:t>ToS - Type of Service </a:t>
            </a:r>
            <a:r>
              <a:rPr lang="uk-UA" sz="1400" dirty="0" smtClean="0"/>
              <a:t>)</a:t>
            </a:r>
          </a:p>
          <a:p>
            <a:pPr marL="447675" lvl="0" indent="-266700">
              <a:buFont typeface="Wingdings" pitchFamily="2" charset="2"/>
              <a:buChar char="Ø"/>
            </a:pPr>
            <a:r>
              <a:rPr lang="uk-UA" sz="1400" dirty="0" smtClean="0"/>
              <a:t>Вхідний логічний інтерфейс</a:t>
            </a:r>
          </a:p>
          <a:p>
            <a:r>
              <a:rPr lang="uk-UA" sz="1400" dirty="0" smtClean="0"/>
              <a:t>Перші чотири поля, які </a:t>
            </a:r>
            <a:r>
              <a:rPr lang="uk-UA" sz="1400" dirty="0" smtClean="0">
                <a:solidFill>
                  <a:schemeClr val="tx2">
                    <a:lumMod val="75000"/>
                  </a:schemeClr>
                </a:solidFill>
              </a:rPr>
              <a:t>NetFlow</a:t>
            </a:r>
            <a:r>
              <a:rPr lang="uk-UA" sz="1400" dirty="0" smtClean="0"/>
              <a:t> використовує для ідентифікації потоку, повинні бути знайомими. </a:t>
            </a:r>
            <a:r>
              <a:rPr lang="uk-UA" sz="1400" dirty="0" err="1" smtClean="0"/>
              <a:t>ІР-адреси</a:t>
            </a:r>
            <a:r>
              <a:rPr lang="uk-UA" sz="1400" dirty="0" smtClean="0"/>
              <a:t> джерела та призначення, а також порти джерела та пункту призначення визначають зв'язок між додатком джерела та призначення. Тип протоколу Layer 3 визначає тип заголовка, який слідує за заголовком IP (зазвичай TCP або UDP, але інші варіанти включають ICMP). Байт </a:t>
            </a:r>
            <a:r>
              <a:rPr lang="uk-UA" sz="1400" dirty="0" smtClean="0">
                <a:solidFill>
                  <a:schemeClr val="tx2">
                    <a:lumMod val="75000"/>
                  </a:schemeClr>
                </a:solidFill>
              </a:rPr>
              <a:t>ToS</a:t>
            </a:r>
            <a:r>
              <a:rPr lang="uk-UA" sz="1400" dirty="0" smtClean="0"/>
              <a:t> у заголовку IPv4 містить інформацію про те, як пристрої повинні застосовувати правила якості обслуговування (</a:t>
            </a:r>
            <a:r>
              <a:rPr lang="uk-UA" sz="1400" dirty="0" smtClean="0">
                <a:solidFill>
                  <a:schemeClr val="tx2">
                    <a:lumMod val="75000"/>
                  </a:schemeClr>
                </a:solidFill>
              </a:rPr>
              <a:t>QoS - quality of service</a:t>
            </a:r>
            <a:r>
              <a:rPr lang="uk-UA" sz="1400" dirty="0" smtClean="0"/>
              <a:t>) до пакетів у цьому потоці.</a:t>
            </a:r>
          </a:p>
        </p:txBody>
      </p:sp>
      <p:sp>
        <p:nvSpPr>
          <p:cNvPr id="6" name="Прямоугольник 5"/>
          <p:cNvSpPr/>
          <p:nvPr/>
        </p:nvSpPr>
        <p:spPr>
          <a:xfrm>
            <a:off x="14256" y="4739"/>
            <a:ext cx="1028708" cy="338554"/>
          </a:xfrm>
          <a:prstGeom prst="rect">
            <a:avLst/>
          </a:prstGeom>
        </p:spPr>
        <p:txBody>
          <a:bodyPr wrap="square">
            <a:spAutoFit/>
          </a:bodyPr>
          <a:lstStyle/>
          <a:p>
            <a:r>
              <a:rPr lang="uk-UA" sz="1600" dirty="0" err="1" smtClean="0">
                <a:solidFill>
                  <a:schemeClr val="bg2">
                    <a:lumMod val="40000"/>
                    <a:lumOff val="60000"/>
                  </a:schemeClr>
                </a:solidFill>
              </a:rPr>
              <a:t>NetFlow</a:t>
            </a:r>
            <a:endParaRPr lang="uk-UA" sz="1600"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29</a:t>
            </a:fld>
            <a:endParaRPr lang="uk-UA" dirty="0"/>
          </a:p>
        </p:txBody>
      </p:sp>
      <p:sp>
        <p:nvSpPr>
          <p:cNvPr id="3" name="Прямоугольник 2"/>
          <p:cNvSpPr/>
          <p:nvPr/>
        </p:nvSpPr>
        <p:spPr>
          <a:xfrm>
            <a:off x="114268" y="571480"/>
            <a:ext cx="8886887" cy="3139321"/>
          </a:xfrm>
          <a:prstGeom prst="rect">
            <a:avLst/>
          </a:prstGeom>
        </p:spPr>
        <p:txBody>
          <a:bodyPr wrap="square">
            <a:spAutoFit/>
          </a:bodyPr>
          <a:lstStyle/>
          <a:p>
            <a:r>
              <a:rPr lang="uk-UA" dirty="0" smtClean="0"/>
              <a:t>Аналізатор пакетів (також відомий як sniffer пакета або sniffer трафіку) - це, як правило, програмне забезпечення, яке фіксує пакети, що надходять і виходять із картки мережевого інтерфейсу (</a:t>
            </a:r>
            <a:r>
              <a:rPr lang="uk-UA" dirty="0" smtClean="0">
                <a:solidFill>
                  <a:schemeClr val="tx2">
                    <a:lumMod val="75000"/>
                  </a:schemeClr>
                </a:solidFill>
              </a:rPr>
              <a:t>NIC</a:t>
            </a:r>
            <a:r>
              <a:rPr lang="uk-UA" dirty="0" smtClean="0"/>
              <a:t>). Не завжди можливо але бажано мати аналізатор пакетів на пристрої, який контролюється. Іноді краще його реалізувати на окремій станції, призначеній для захоплення пакетів.</a:t>
            </a:r>
          </a:p>
          <a:p>
            <a:r>
              <a:rPr lang="uk-UA" dirty="0" smtClean="0"/>
              <a:t>Оскільки </a:t>
            </a:r>
            <a:r>
              <a:rPr lang="uk-UA" dirty="0" err="1" smtClean="0"/>
              <a:t>мережеві</a:t>
            </a:r>
            <a:r>
              <a:rPr lang="uk-UA" dirty="0" smtClean="0"/>
              <a:t> комутатори можуть ізолювати трафік, </a:t>
            </a:r>
            <a:r>
              <a:rPr lang="uk-UA" dirty="0" smtClean="0"/>
              <a:t>sniffer-и </a:t>
            </a:r>
            <a:r>
              <a:rPr lang="uk-UA" dirty="0" smtClean="0"/>
              <a:t>трафіку або інші монітори мережі, такі як IDS, не можуть отримати доступ до всього трафіку в сегменті мережі. </a:t>
            </a:r>
            <a:r>
              <a:rPr lang="uk-UA" dirty="0" smtClean="0">
                <a:solidFill>
                  <a:srgbClr val="FFC000"/>
                </a:solidFill>
              </a:rPr>
              <a:t>Дзеркальне відображення портів </a:t>
            </a:r>
            <a:r>
              <a:rPr lang="uk-UA" dirty="0" smtClean="0"/>
              <a:t>- </a:t>
            </a:r>
            <a:r>
              <a:rPr lang="uk-UA" b="1" u="sng" dirty="0" smtClean="0"/>
              <a:t>це функція, яка дозволяє комутатору створювати копії трафіку</a:t>
            </a:r>
            <a:r>
              <a:rPr lang="uk-UA" dirty="0" smtClean="0"/>
              <a:t>, що проходить через комутатор, а потім надсилати його через порт із підключеним монітором мережі. Оригінальний трафік пересилається звичайним способом.</a:t>
            </a:r>
          </a:p>
        </p:txBody>
      </p:sp>
      <p:sp>
        <p:nvSpPr>
          <p:cNvPr id="6" name="Прямоугольник 5"/>
          <p:cNvSpPr/>
          <p:nvPr/>
        </p:nvSpPr>
        <p:spPr>
          <a:xfrm>
            <a:off x="114268" y="142852"/>
            <a:ext cx="8886887" cy="338554"/>
          </a:xfrm>
          <a:prstGeom prst="rect">
            <a:avLst/>
          </a:prstGeom>
        </p:spPr>
        <p:txBody>
          <a:bodyPr wrap="square">
            <a:spAutoFit/>
          </a:bodyPr>
          <a:lstStyle/>
          <a:p>
            <a:r>
              <a:rPr lang="uk-UA" sz="1600" dirty="0" smtClean="0">
                <a:solidFill>
                  <a:schemeClr val="bg2">
                    <a:lumMod val="40000"/>
                    <a:lumOff val="60000"/>
                  </a:schemeClr>
                </a:solidFill>
              </a:rPr>
              <a:t>Дзеркальне відображення портів </a:t>
            </a:r>
            <a:r>
              <a:rPr lang="uk-UA" sz="1600" dirty="0" smtClean="0"/>
              <a:t>(</a:t>
            </a:r>
            <a:r>
              <a:rPr lang="uk-UA" sz="1600" dirty="0" smtClean="0">
                <a:solidFill>
                  <a:schemeClr val="tx2">
                    <a:lumMod val="75000"/>
                  </a:schemeClr>
                </a:solidFill>
              </a:rPr>
              <a:t>Port Mirroring</a:t>
            </a:r>
            <a:r>
              <a:rPr lang="uk-UA" sz="1600" dirty="0" smtClean="0"/>
              <a:t>)</a:t>
            </a:r>
          </a:p>
        </p:txBody>
      </p:sp>
      <p:pic>
        <p:nvPicPr>
          <p:cNvPr id="7" name="Рисунок 6" descr="12.3.07.0000.jpg"/>
          <p:cNvPicPr>
            <a:picLocks noChangeAspect="1"/>
          </p:cNvPicPr>
          <p:nvPr/>
        </p:nvPicPr>
        <p:blipFill>
          <a:blip r:embed="rId3" cstate="print"/>
          <a:stretch>
            <a:fillRect/>
          </a:stretch>
        </p:blipFill>
        <p:spPr>
          <a:xfrm>
            <a:off x="1643042" y="3857628"/>
            <a:ext cx="5692807" cy="2478310"/>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a:t>
            </a:fld>
            <a:endParaRPr lang="uk-UA" dirty="0"/>
          </a:p>
        </p:txBody>
      </p:sp>
      <p:pic>
        <p:nvPicPr>
          <p:cNvPr id="8" name="Рисунок 7" descr="12.1.01.0000.jpg"/>
          <p:cNvPicPr>
            <a:picLocks noChangeAspect="1"/>
          </p:cNvPicPr>
          <p:nvPr/>
        </p:nvPicPr>
        <p:blipFill>
          <a:blip r:embed="rId3" cstate="print"/>
          <a:stretch>
            <a:fillRect/>
          </a:stretch>
        </p:blipFill>
        <p:spPr>
          <a:xfrm>
            <a:off x="359360" y="357166"/>
            <a:ext cx="8570358" cy="6072206"/>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2.3.08.0000.jpg"/>
          <p:cNvPicPr>
            <a:picLocks noChangeAspect="1"/>
          </p:cNvPicPr>
          <p:nvPr/>
        </p:nvPicPr>
        <p:blipFill>
          <a:blip r:embed="rId3" cstate="print"/>
          <a:stretch>
            <a:fillRect/>
          </a:stretch>
        </p:blipFill>
        <p:spPr>
          <a:xfrm>
            <a:off x="4479448" y="3569897"/>
            <a:ext cx="4593146" cy="3002375"/>
          </a:xfrm>
          <a:prstGeom prst="rect">
            <a:avLst/>
          </a:prstGeom>
        </p:spPr>
      </p:pic>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30</a:t>
            </a:fld>
            <a:endParaRPr lang="uk-UA" dirty="0"/>
          </a:p>
        </p:txBody>
      </p:sp>
      <p:sp>
        <p:nvSpPr>
          <p:cNvPr id="3" name="Прямоугольник 2"/>
          <p:cNvSpPr/>
          <p:nvPr/>
        </p:nvSpPr>
        <p:spPr>
          <a:xfrm>
            <a:off x="142844" y="294857"/>
            <a:ext cx="8858312" cy="3046988"/>
          </a:xfrm>
          <a:prstGeom prst="rect">
            <a:avLst/>
          </a:prstGeom>
        </p:spPr>
        <p:txBody>
          <a:bodyPr wrap="square">
            <a:spAutoFit/>
          </a:bodyPr>
          <a:lstStyle/>
          <a:p>
            <a:r>
              <a:rPr lang="uk-UA" sz="1600" dirty="0" smtClean="0"/>
              <a:t>Коли в мережі відбуваються певні події, мережеві пристрої мають надійні механізми сповіщення адміністратора з докладними системними повідомленнями. Ці повідомлення можуть бути як </a:t>
            </a:r>
            <a:r>
              <a:rPr lang="uk-UA" sz="1600" dirty="0" smtClean="0">
                <a:solidFill>
                  <a:srgbClr val="FFC000"/>
                </a:solidFill>
              </a:rPr>
              <a:t>некритичними</a:t>
            </a:r>
            <a:r>
              <a:rPr lang="uk-UA" sz="1600" dirty="0" smtClean="0"/>
              <a:t>, так і </a:t>
            </a:r>
            <a:r>
              <a:rPr lang="uk-UA" sz="1600" dirty="0" smtClean="0">
                <a:solidFill>
                  <a:srgbClr val="FFC000"/>
                </a:solidFill>
              </a:rPr>
              <a:t>важливими</a:t>
            </a:r>
            <a:r>
              <a:rPr lang="uk-UA" sz="1600" dirty="0" smtClean="0"/>
              <a:t>. </a:t>
            </a:r>
            <a:r>
              <a:rPr lang="uk-UA" sz="1600" dirty="0" err="1" smtClean="0"/>
              <a:t>Мережеві</a:t>
            </a:r>
            <a:r>
              <a:rPr lang="uk-UA" sz="1600" dirty="0" smtClean="0"/>
              <a:t> адміністратори мають безліч варіантів зберігання, інтерпретації та відображення цих повідомлень, а також попередження про ті повідомлення, які можуть мати найбільший вплив на мережеву інфраструктуру.</a:t>
            </a:r>
          </a:p>
          <a:p>
            <a:r>
              <a:rPr lang="uk-UA" sz="1600" dirty="0" smtClean="0"/>
              <a:t>Найбільш поширеним методом доступу до системних повідомлень є використання протоколу, який називається </a:t>
            </a:r>
            <a:r>
              <a:rPr lang="uk-UA" sz="1600" b="1" dirty="0" smtClean="0">
                <a:solidFill>
                  <a:schemeClr val="tx2">
                    <a:lumMod val="75000"/>
                  </a:schemeClr>
                </a:solidFill>
              </a:rPr>
              <a:t>syslog</a:t>
            </a:r>
            <a:r>
              <a:rPr lang="uk-UA" sz="1600" dirty="0" smtClean="0"/>
              <a:t>.</a:t>
            </a:r>
          </a:p>
          <a:p>
            <a:r>
              <a:rPr lang="uk-UA" sz="1600" dirty="0" smtClean="0"/>
              <a:t>Багато </a:t>
            </a:r>
            <a:r>
              <a:rPr lang="uk-UA" sz="1600" dirty="0" err="1" smtClean="0"/>
              <a:t>мережевих</a:t>
            </a:r>
            <a:r>
              <a:rPr lang="uk-UA" sz="1600" dirty="0" smtClean="0"/>
              <a:t> пристроїв підтримують </a:t>
            </a:r>
            <a:r>
              <a:rPr lang="uk-UA" sz="1600" b="1" dirty="0" smtClean="0">
                <a:solidFill>
                  <a:schemeClr val="tx2">
                    <a:lumMod val="75000"/>
                  </a:schemeClr>
                </a:solidFill>
              </a:rPr>
              <a:t>syslog </a:t>
            </a:r>
            <a:r>
              <a:rPr lang="uk-UA" sz="1600" dirty="0" smtClean="0"/>
              <a:t>(системний журнал), включаючи маршрутизатори, комутатори, сервери додатків, брандмауери та інші мережеві пристрої. Протокол </a:t>
            </a:r>
            <a:r>
              <a:rPr lang="uk-UA" sz="1600" dirty="0" smtClean="0">
                <a:solidFill>
                  <a:schemeClr val="tx2">
                    <a:lumMod val="75000"/>
                  </a:schemeClr>
                </a:solidFill>
              </a:rPr>
              <a:t>syslog</a:t>
            </a:r>
            <a:r>
              <a:rPr lang="uk-UA" sz="1600" dirty="0" smtClean="0"/>
              <a:t> дозволяє мережевим пристроям надсилати свої системні повідомлення через мережу на сервери </a:t>
            </a:r>
            <a:r>
              <a:rPr lang="uk-UA" sz="1600" dirty="0" smtClean="0">
                <a:solidFill>
                  <a:schemeClr val="tx2">
                    <a:lumMod val="75000"/>
                  </a:schemeClr>
                </a:solidFill>
              </a:rPr>
              <a:t>syslog</a:t>
            </a:r>
            <a:r>
              <a:rPr lang="uk-UA" sz="1600" dirty="0" smtClean="0"/>
              <a:t>, як показано на малюнку.</a:t>
            </a:r>
          </a:p>
        </p:txBody>
      </p:sp>
      <p:sp>
        <p:nvSpPr>
          <p:cNvPr id="5" name="Прямоугольник 4"/>
          <p:cNvSpPr/>
          <p:nvPr/>
        </p:nvSpPr>
        <p:spPr>
          <a:xfrm>
            <a:off x="142876" y="3525284"/>
            <a:ext cx="4357686" cy="3046988"/>
          </a:xfrm>
          <a:prstGeom prst="rect">
            <a:avLst/>
          </a:prstGeom>
        </p:spPr>
        <p:txBody>
          <a:bodyPr wrap="square">
            <a:spAutoFit/>
          </a:bodyPr>
          <a:lstStyle/>
          <a:p>
            <a:r>
              <a:rPr lang="uk-UA" sz="1600" dirty="0" smtClean="0"/>
              <a:t>Послуга ведення журналу системних повідомлень забезпечує три основні функції:</a:t>
            </a:r>
          </a:p>
          <a:p>
            <a:pPr marL="361950" lvl="0" indent="-266700">
              <a:buFont typeface="Wingdings" pitchFamily="2" charset="2"/>
              <a:buChar char="Ø"/>
            </a:pPr>
            <a:r>
              <a:rPr lang="uk-UA" sz="1600" dirty="0" smtClean="0"/>
              <a:t>Можливість </a:t>
            </a:r>
            <a:r>
              <a:rPr lang="uk-UA" sz="1600" b="1" dirty="0" smtClean="0">
                <a:solidFill>
                  <a:srgbClr val="FFC000"/>
                </a:solidFill>
              </a:rPr>
              <a:t>збирати інформацію про реєстрацію</a:t>
            </a:r>
            <a:r>
              <a:rPr lang="uk-UA" sz="1600" dirty="0" smtClean="0"/>
              <a:t> для моніторингу та усунення несправностей</a:t>
            </a:r>
          </a:p>
          <a:p>
            <a:pPr marL="361950" lvl="0" indent="-266700">
              <a:buFont typeface="Wingdings" pitchFamily="2" charset="2"/>
              <a:buChar char="Ø"/>
            </a:pPr>
            <a:r>
              <a:rPr lang="uk-UA" sz="1600" dirty="0" smtClean="0"/>
              <a:t>Можливість </a:t>
            </a:r>
            <a:r>
              <a:rPr lang="uk-UA" sz="1600" b="1" dirty="0" smtClean="0">
                <a:solidFill>
                  <a:srgbClr val="FFC000"/>
                </a:solidFill>
              </a:rPr>
              <a:t>вибору типу реєстраційної інформації</a:t>
            </a:r>
            <a:r>
              <a:rPr lang="uk-UA" sz="1600" dirty="0" smtClean="0"/>
              <a:t>, яка фіксується</a:t>
            </a:r>
          </a:p>
          <a:p>
            <a:pPr marL="361950" lvl="0" indent="-266700">
              <a:buFont typeface="Wingdings" pitchFamily="2" charset="2"/>
              <a:buChar char="Ø"/>
            </a:pPr>
            <a:r>
              <a:rPr lang="uk-UA" sz="1600" dirty="0" smtClean="0"/>
              <a:t>Можливість вказати </a:t>
            </a:r>
            <a:r>
              <a:rPr lang="uk-UA" sz="1600" b="1" dirty="0" smtClean="0">
                <a:solidFill>
                  <a:srgbClr val="FFC000"/>
                </a:solidFill>
              </a:rPr>
              <a:t>пункт призначення захоплених повідомлень</a:t>
            </a:r>
            <a:r>
              <a:rPr lang="uk-UA" sz="1600" dirty="0" smtClean="0"/>
              <a:t> системного журналу</a:t>
            </a:r>
          </a:p>
        </p:txBody>
      </p:sp>
      <p:sp>
        <p:nvSpPr>
          <p:cNvPr id="6" name="Прямоугольник 5"/>
          <p:cNvSpPr/>
          <p:nvPr/>
        </p:nvSpPr>
        <p:spPr>
          <a:xfrm>
            <a:off x="38069" y="19026"/>
            <a:ext cx="1671650" cy="338554"/>
          </a:xfrm>
          <a:prstGeom prst="rect">
            <a:avLst/>
          </a:prstGeom>
        </p:spPr>
        <p:txBody>
          <a:bodyPr wrap="square">
            <a:spAutoFit/>
          </a:bodyPr>
          <a:lstStyle/>
          <a:p>
            <a:r>
              <a:rPr lang="uk-UA" sz="1600" dirty="0" smtClean="0">
                <a:solidFill>
                  <a:schemeClr val="bg2">
                    <a:lumMod val="40000"/>
                    <a:lumOff val="60000"/>
                  </a:schemeClr>
                </a:solidFill>
              </a:rPr>
              <a:t>Сервери Syslog</a:t>
            </a:r>
            <a:endParaRPr lang="uk-UA" sz="1600" dirty="0" smtClean="0"/>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31</a:t>
            </a:fld>
            <a:endParaRPr lang="uk-UA" dirty="0"/>
          </a:p>
        </p:txBody>
      </p:sp>
      <p:sp>
        <p:nvSpPr>
          <p:cNvPr id="3" name="Прямоугольник 2"/>
          <p:cNvSpPr/>
          <p:nvPr/>
        </p:nvSpPr>
        <p:spPr>
          <a:xfrm>
            <a:off x="0" y="357166"/>
            <a:ext cx="9144000" cy="2554545"/>
          </a:xfrm>
          <a:prstGeom prst="rect">
            <a:avLst/>
          </a:prstGeom>
        </p:spPr>
        <p:txBody>
          <a:bodyPr wrap="square">
            <a:spAutoFit/>
          </a:bodyPr>
          <a:lstStyle/>
          <a:p>
            <a:r>
              <a:rPr lang="uk-UA" sz="1600" dirty="0" smtClean="0"/>
              <a:t>Важливо синхронізувати час на всіх пристроях у мережі, оскільки всі аспекти управління, захисту, усунення несправностей та планування мереж вимагають точного та послідовного позначення часу. Коли час не синхронізовано між пристроями, буде неможливо визначити порядок подій, що відбулися в різних частинах мережі. Зазвичай </a:t>
            </a:r>
            <a:r>
              <a:rPr lang="uk-UA" sz="1600" dirty="0" err="1" smtClean="0"/>
              <a:t>налаштування</a:t>
            </a:r>
            <a:r>
              <a:rPr lang="uk-UA" sz="1600" dirty="0" smtClean="0"/>
              <a:t> дати та часу на мережевому пристрої можна встановити одним із двох методів:</a:t>
            </a:r>
          </a:p>
          <a:p>
            <a:pPr marL="361950" lvl="0" indent="-266700">
              <a:buFont typeface="Wingdings" pitchFamily="2" charset="2"/>
              <a:buChar char="Ø"/>
            </a:pPr>
            <a:r>
              <a:rPr lang="uk-UA" sz="1600" dirty="0" smtClean="0"/>
              <a:t>Ручне </a:t>
            </a:r>
            <a:r>
              <a:rPr lang="uk-UA" sz="1600" dirty="0" err="1" smtClean="0"/>
              <a:t>налаштування</a:t>
            </a:r>
            <a:r>
              <a:rPr lang="uk-UA" sz="1600" dirty="0" smtClean="0"/>
              <a:t> дати та часу</a:t>
            </a:r>
          </a:p>
          <a:p>
            <a:pPr marL="361950" lvl="0" indent="-266700">
              <a:buFont typeface="Wingdings" pitchFamily="2" charset="2"/>
              <a:buChar char="Ø"/>
            </a:pPr>
            <a:r>
              <a:rPr lang="uk-UA" sz="1600" dirty="0" err="1" smtClean="0"/>
              <a:t>Налаштування</a:t>
            </a:r>
            <a:r>
              <a:rPr lang="uk-UA" sz="1600" dirty="0" smtClean="0"/>
              <a:t> </a:t>
            </a:r>
            <a:r>
              <a:rPr lang="uk-UA" sz="1600" dirty="0" err="1" smtClean="0"/>
              <a:t>мережевого</a:t>
            </a:r>
            <a:r>
              <a:rPr lang="uk-UA" sz="1600" dirty="0" smtClean="0"/>
              <a:t> протоколу часу (</a:t>
            </a:r>
            <a:r>
              <a:rPr lang="uk-UA" sz="1600" dirty="0" smtClean="0">
                <a:solidFill>
                  <a:schemeClr val="tx2">
                    <a:lumMod val="75000"/>
                  </a:schemeClr>
                </a:solidFill>
              </a:rPr>
              <a:t>NTP</a:t>
            </a:r>
            <a:r>
              <a:rPr lang="uk-UA" sz="1600" dirty="0" smtClean="0"/>
              <a:t>)</a:t>
            </a:r>
          </a:p>
          <a:p>
            <a:r>
              <a:rPr lang="uk-UA" sz="1600" dirty="0" smtClean="0"/>
              <a:t>У міру зростання мережі стає важко забезпечити роботу всіх інфраструктурних пристроїв із синхронізованим часом. Навіть у менших мережах ручний метод не є ідеальним. Якщо пристрій </a:t>
            </a:r>
            <a:r>
              <a:rPr lang="uk-UA" sz="1600" dirty="0" err="1" smtClean="0"/>
              <a:t>перезавантажиться</a:t>
            </a:r>
            <a:r>
              <a:rPr lang="uk-UA" sz="1600" dirty="0" smtClean="0"/>
              <a:t>, як він отримає точну дату та позначку часу?</a:t>
            </a:r>
          </a:p>
        </p:txBody>
      </p:sp>
      <p:sp>
        <p:nvSpPr>
          <p:cNvPr id="6" name="Прямоугольник 5"/>
          <p:cNvSpPr/>
          <p:nvPr/>
        </p:nvSpPr>
        <p:spPr>
          <a:xfrm>
            <a:off x="33307" y="33314"/>
            <a:ext cx="2886096" cy="338554"/>
          </a:xfrm>
          <a:prstGeom prst="rect">
            <a:avLst/>
          </a:prstGeom>
        </p:spPr>
        <p:txBody>
          <a:bodyPr wrap="square">
            <a:spAutoFit/>
          </a:bodyPr>
          <a:lstStyle/>
          <a:p>
            <a:r>
              <a:rPr lang="uk-UA" sz="1600" dirty="0" smtClean="0">
                <a:solidFill>
                  <a:schemeClr val="bg2">
                    <a:lumMod val="40000"/>
                    <a:lumOff val="60000"/>
                  </a:schemeClr>
                </a:solidFill>
              </a:rPr>
              <a:t>NTP </a:t>
            </a:r>
            <a:r>
              <a:rPr lang="uk-UA" sz="1600" dirty="0" smtClean="0"/>
              <a:t>(</a:t>
            </a:r>
            <a:r>
              <a:rPr lang="uk-UA" sz="1600" dirty="0" err="1" smtClean="0">
                <a:solidFill>
                  <a:schemeClr val="tx2">
                    <a:lumMod val="75000"/>
                  </a:schemeClr>
                </a:solidFill>
              </a:rPr>
              <a:t>Network</a:t>
            </a:r>
            <a:r>
              <a:rPr lang="uk-UA" sz="1600" dirty="0" smtClean="0">
                <a:solidFill>
                  <a:schemeClr val="tx2">
                    <a:lumMod val="75000"/>
                  </a:schemeClr>
                </a:solidFill>
              </a:rPr>
              <a:t> </a:t>
            </a:r>
            <a:r>
              <a:rPr lang="uk-UA" sz="1600" dirty="0" err="1" smtClean="0">
                <a:solidFill>
                  <a:schemeClr val="tx2">
                    <a:lumMod val="75000"/>
                  </a:schemeClr>
                </a:solidFill>
              </a:rPr>
              <a:t>Time</a:t>
            </a:r>
            <a:r>
              <a:rPr lang="uk-UA" sz="1600" dirty="0" smtClean="0">
                <a:solidFill>
                  <a:schemeClr val="tx2">
                    <a:lumMod val="75000"/>
                  </a:schemeClr>
                </a:solidFill>
              </a:rPr>
              <a:t> </a:t>
            </a:r>
            <a:r>
              <a:rPr lang="uk-UA" sz="1600" dirty="0" err="1" smtClean="0">
                <a:solidFill>
                  <a:schemeClr val="tx2">
                    <a:lumMod val="75000"/>
                  </a:schemeClr>
                </a:solidFill>
              </a:rPr>
              <a:t>Protocol</a:t>
            </a:r>
            <a:r>
              <a:rPr lang="uk-UA" sz="1600" dirty="0" smtClean="0"/>
              <a:t>)</a:t>
            </a:r>
          </a:p>
        </p:txBody>
      </p:sp>
      <p:pic>
        <p:nvPicPr>
          <p:cNvPr id="7" name="Рисунок 6" descr="12.3.09.0000.jpg"/>
          <p:cNvPicPr>
            <a:picLocks noChangeAspect="1"/>
          </p:cNvPicPr>
          <p:nvPr/>
        </p:nvPicPr>
        <p:blipFill>
          <a:blip r:embed="rId3" cstate="print"/>
          <a:stretch>
            <a:fillRect/>
          </a:stretch>
        </p:blipFill>
        <p:spPr>
          <a:xfrm>
            <a:off x="5214942" y="3286124"/>
            <a:ext cx="3810000" cy="3152775"/>
          </a:xfrm>
          <a:prstGeom prst="rect">
            <a:avLst/>
          </a:prstGeom>
        </p:spPr>
      </p:pic>
      <p:sp>
        <p:nvSpPr>
          <p:cNvPr id="8" name="Прямоугольник 7"/>
          <p:cNvSpPr/>
          <p:nvPr/>
        </p:nvSpPr>
        <p:spPr>
          <a:xfrm>
            <a:off x="0" y="2995609"/>
            <a:ext cx="5357818" cy="3785652"/>
          </a:xfrm>
          <a:prstGeom prst="rect">
            <a:avLst/>
          </a:prstGeom>
        </p:spPr>
        <p:txBody>
          <a:bodyPr wrap="square">
            <a:spAutoFit/>
          </a:bodyPr>
          <a:lstStyle/>
          <a:p>
            <a:r>
              <a:rPr lang="uk-UA" sz="1600" dirty="0" smtClean="0"/>
              <a:t>Кращим рішенням є налаштування </a:t>
            </a:r>
            <a:r>
              <a:rPr lang="uk-UA" sz="1600" dirty="0" smtClean="0">
                <a:solidFill>
                  <a:schemeClr val="tx2">
                    <a:lumMod val="75000"/>
                  </a:schemeClr>
                </a:solidFill>
              </a:rPr>
              <a:t>NTP</a:t>
            </a:r>
            <a:r>
              <a:rPr lang="uk-UA" sz="1600" dirty="0" smtClean="0"/>
              <a:t> в мережі.</a:t>
            </a:r>
            <a:br>
              <a:rPr lang="uk-UA" sz="1600" dirty="0" smtClean="0"/>
            </a:br>
            <a:r>
              <a:rPr lang="uk-UA" sz="1600" dirty="0" smtClean="0"/>
              <a:t>Цей протокол дозволяє маршрутизаторам в мережі синхронізувати свої налаштування часу з сервером </a:t>
            </a:r>
            <a:r>
              <a:rPr lang="uk-UA" sz="1600" dirty="0" smtClean="0">
                <a:solidFill>
                  <a:schemeClr val="tx2">
                    <a:lumMod val="75000"/>
                  </a:schemeClr>
                </a:solidFill>
              </a:rPr>
              <a:t>NTP</a:t>
            </a:r>
            <a:r>
              <a:rPr lang="uk-UA" sz="1600" dirty="0" smtClean="0"/>
              <a:t>. Група клієнтів </a:t>
            </a:r>
            <a:r>
              <a:rPr lang="uk-UA" sz="1600" dirty="0" smtClean="0">
                <a:solidFill>
                  <a:schemeClr val="tx2">
                    <a:lumMod val="75000"/>
                  </a:schemeClr>
                </a:solidFill>
              </a:rPr>
              <a:t>NTP</a:t>
            </a:r>
            <a:r>
              <a:rPr lang="uk-UA" sz="1600" dirty="0" smtClean="0"/>
              <a:t>, яка отримує інформацію про час і дату з одного джерела, має більш послідовні настройки часу. Коли </a:t>
            </a:r>
            <a:r>
              <a:rPr lang="uk-UA" sz="1600" dirty="0" smtClean="0">
                <a:solidFill>
                  <a:schemeClr val="tx2">
                    <a:lumMod val="75000"/>
                  </a:schemeClr>
                </a:solidFill>
              </a:rPr>
              <a:t>NTP</a:t>
            </a:r>
            <a:r>
              <a:rPr lang="uk-UA" sz="1600" dirty="0" smtClean="0"/>
              <a:t> реалізований у мережі, його можна налаштувати для синхронізації з приватним головним годинником або синхронізувати із загальнодоступним сервером </a:t>
            </a:r>
            <a:r>
              <a:rPr lang="uk-UA" sz="1600" dirty="0" smtClean="0">
                <a:solidFill>
                  <a:schemeClr val="tx2">
                    <a:lumMod val="75000"/>
                  </a:schemeClr>
                </a:solidFill>
              </a:rPr>
              <a:t>NTP</a:t>
            </a:r>
            <a:r>
              <a:rPr lang="uk-UA" sz="1600" dirty="0" smtClean="0"/>
              <a:t> в Інтернеті.</a:t>
            </a:r>
          </a:p>
          <a:p>
            <a:r>
              <a:rPr lang="uk-UA" sz="1600" dirty="0" smtClean="0"/>
              <a:t>Мережі </a:t>
            </a:r>
            <a:r>
              <a:rPr lang="uk-UA" sz="1600" dirty="0" smtClean="0">
                <a:solidFill>
                  <a:schemeClr val="tx2">
                    <a:lumMod val="75000"/>
                  </a:schemeClr>
                </a:solidFill>
              </a:rPr>
              <a:t>NTP</a:t>
            </a:r>
            <a:r>
              <a:rPr lang="uk-UA" sz="1600" dirty="0" smtClean="0"/>
              <a:t> використовують ієрархічну систему джерел часу. Кожен рівень у цій ієрархічній системі називається </a:t>
            </a:r>
            <a:r>
              <a:rPr lang="uk-UA" sz="1600" dirty="0" smtClean="0">
                <a:solidFill>
                  <a:srgbClr val="FFC000"/>
                </a:solidFill>
              </a:rPr>
              <a:t>прошарком (</a:t>
            </a:r>
            <a:r>
              <a:rPr lang="uk-UA" sz="1600" dirty="0" smtClean="0">
                <a:solidFill>
                  <a:schemeClr val="tx2">
                    <a:lumMod val="75000"/>
                  </a:schemeClr>
                </a:solidFill>
              </a:rPr>
              <a:t>stratum</a:t>
            </a:r>
            <a:r>
              <a:rPr lang="uk-UA" sz="1600" dirty="0" smtClean="0">
                <a:solidFill>
                  <a:srgbClr val="FFC000"/>
                </a:solidFill>
              </a:rPr>
              <a:t>)</a:t>
            </a:r>
            <a:r>
              <a:rPr lang="uk-UA" sz="1600" dirty="0" smtClean="0"/>
              <a:t>. Рівень шару визначається як кількість переходів з авторитетного джерела. Синхронізований час розподіляється по мережі за допомогою NTP.</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32</a:t>
            </a:fld>
            <a:endParaRPr lang="uk-UA" dirty="0"/>
          </a:p>
        </p:txBody>
      </p:sp>
      <p:sp>
        <p:nvSpPr>
          <p:cNvPr id="3" name="Прямоугольник 2"/>
          <p:cNvSpPr/>
          <p:nvPr/>
        </p:nvSpPr>
        <p:spPr>
          <a:xfrm>
            <a:off x="285720" y="859770"/>
            <a:ext cx="8572560" cy="5355312"/>
          </a:xfrm>
          <a:prstGeom prst="rect">
            <a:avLst/>
          </a:prstGeom>
        </p:spPr>
        <p:txBody>
          <a:bodyPr wrap="square">
            <a:spAutoFit/>
          </a:bodyPr>
          <a:lstStyle/>
          <a:p>
            <a:r>
              <a:rPr lang="uk-UA" dirty="0" smtClean="0"/>
              <a:t>Сервери NTP розташовані на трьох рівнях, відомих як </a:t>
            </a:r>
            <a:r>
              <a:rPr lang="uk-UA" dirty="0" smtClean="0">
                <a:solidFill>
                  <a:schemeClr val="tx2">
                    <a:lumMod val="75000"/>
                  </a:schemeClr>
                </a:solidFill>
              </a:rPr>
              <a:t>strata</a:t>
            </a:r>
            <a:r>
              <a:rPr lang="uk-UA" dirty="0" smtClean="0"/>
              <a:t>:</a:t>
            </a:r>
          </a:p>
          <a:p>
            <a:pPr marL="361950" lvl="0" indent="-266700" algn="just">
              <a:buFont typeface="Wingdings" pitchFamily="2" charset="2"/>
              <a:buChar char="Ø"/>
            </a:pPr>
            <a:r>
              <a:rPr lang="uk-UA" dirty="0" err="1" smtClean="0">
                <a:solidFill>
                  <a:schemeClr val="tx2">
                    <a:lumMod val="75000"/>
                  </a:schemeClr>
                </a:solidFill>
              </a:rPr>
              <a:t>Stratum</a:t>
            </a:r>
            <a:r>
              <a:rPr lang="uk-UA" dirty="0" smtClean="0">
                <a:solidFill>
                  <a:schemeClr val="tx2">
                    <a:lumMod val="75000"/>
                  </a:schemeClr>
                </a:solidFill>
              </a:rPr>
              <a:t> 0</a:t>
            </a:r>
            <a:r>
              <a:rPr lang="uk-UA" dirty="0" smtClean="0"/>
              <a:t> - мережа NTP отримує час з авторитетних джерел часу. Ці авторитетні джерела часу, які також називаються пристроями шару 0, є високоточними приладами вимірювання часу, які, як вважається, є точними та пов'язані з ними з мінімальною затримкою або зовсім без неї.</a:t>
            </a:r>
          </a:p>
          <a:p>
            <a:pPr marL="361950" lvl="0" indent="-266700" algn="just">
              <a:buFont typeface="Wingdings" pitchFamily="2" charset="2"/>
              <a:buChar char="Ø"/>
            </a:pPr>
            <a:r>
              <a:rPr lang="uk-UA" dirty="0" err="1" smtClean="0">
                <a:solidFill>
                  <a:schemeClr val="tx2">
                    <a:lumMod val="75000"/>
                  </a:schemeClr>
                </a:solidFill>
              </a:rPr>
              <a:t>Stratum</a:t>
            </a:r>
            <a:r>
              <a:rPr lang="uk-UA" dirty="0" smtClean="0">
                <a:solidFill>
                  <a:schemeClr val="tx2">
                    <a:lumMod val="75000"/>
                  </a:schemeClr>
                </a:solidFill>
              </a:rPr>
              <a:t> 1</a:t>
            </a:r>
            <a:r>
              <a:rPr lang="uk-UA" dirty="0" smtClean="0"/>
              <a:t> - Пристрої stratum 1 безпосередньо підключені до авторитетних джерел часу. Вони виступають як основний стандарт часу мережі.</a:t>
            </a:r>
          </a:p>
          <a:p>
            <a:pPr marL="361950" lvl="0" indent="-266700">
              <a:buFont typeface="Wingdings" pitchFamily="2" charset="2"/>
              <a:buChar char="Ø"/>
            </a:pPr>
            <a:r>
              <a:rPr lang="uk-UA" dirty="0" err="1" smtClean="0">
                <a:solidFill>
                  <a:schemeClr val="tx2">
                    <a:lumMod val="75000"/>
                  </a:schemeClr>
                </a:solidFill>
              </a:rPr>
              <a:t>Stratum</a:t>
            </a:r>
            <a:r>
              <a:rPr lang="uk-UA" dirty="0" smtClean="0">
                <a:solidFill>
                  <a:schemeClr val="tx2">
                    <a:lumMod val="75000"/>
                  </a:schemeClr>
                </a:solidFill>
              </a:rPr>
              <a:t> 2</a:t>
            </a:r>
            <a:r>
              <a:rPr lang="uk-UA" dirty="0" smtClean="0"/>
              <a:t> і нижчі шари - сервери </a:t>
            </a:r>
            <a:r>
              <a:rPr lang="uk-UA" dirty="0" smtClean="0">
                <a:solidFill>
                  <a:schemeClr val="tx2">
                    <a:lumMod val="75000"/>
                  </a:schemeClr>
                </a:solidFill>
              </a:rPr>
              <a:t>stratum 2</a:t>
            </a:r>
            <a:r>
              <a:rPr lang="uk-UA" dirty="0" smtClean="0"/>
              <a:t> підключені до пристроїв stratum 1 через мережеві з’єднання. Пристрої Stratum 2, такі як клієнти NTP, синхронізують свій час, використовуючи пакети NTP із серверів stratum 1. Вони також можуть виступати в ролі серверів для пристроїв stratum 3.</a:t>
            </a:r>
          </a:p>
          <a:p>
            <a:endParaRPr lang="uk-UA" dirty="0" smtClean="0"/>
          </a:p>
          <a:p>
            <a:r>
              <a:rPr lang="uk-UA" dirty="0" smtClean="0"/>
              <a:t>Менші числа стратума вказують на те, що сервер знаходиться ближче до вказаного  джерела часу, ніж більші номери стратуму. Чим більше число шару, тим нижче рівень шару. Максимальна кількість шарів - 15. </a:t>
            </a:r>
            <a:r>
              <a:rPr lang="uk-UA" dirty="0" err="1" smtClean="0"/>
              <a:t>Стратум</a:t>
            </a:r>
            <a:r>
              <a:rPr lang="uk-UA" dirty="0" smtClean="0"/>
              <a:t> 16, найнижчий рівень шару, означає, що пристрій не синхронізований. Сервери часу на одному рівні шару можуть бути налаштовані на дію однорангових серверів часу на тому ж рівні шару для резервного копіювання або перевірки часу.</a:t>
            </a:r>
          </a:p>
        </p:txBody>
      </p:sp>
      <p:sp>
        <p:nvSpPr>
          <p:cNvPr id="6" name="Прямоугольник 5"/>
          <p:cNvSpPr/>
          <p:nvPr/>
        </p:nvSpPr>
        <p:spPr>
          <a:xfrm>
            <a:off x="33307" y="33314"/>
            <a:ext cx="2886096" cy="338554"/>
          </a:xfrm>
          <a:prstGeom prst="rect">
            <a:avLst/>
          </a:prstGeom>
        </p:spPr>
        <p:txBody>
          <a:bodyPr wrap="square">
            <a:spAutoFit/>
          </a:bodyPr>
          <a:lstStyle/>
          <a:p>
            <a:r>
              <a:rPr lang="uk-UA" sz="1600" dirty="0" smtClean="0">
                <a:solidFill>
                  <a:schemeClr val="bg2">
                    <a:lumMod val="40000"/>
                    <a:lumOff val="60000"/>
                  </a:schemeClr>
                </a:solidFill>
              </a:rPr>
              <a:t>NTP </a:t>
            </a:r>
            <a:r>
              <a:rPr lang="uk-UA" sz="1600" dirty="0" smtClean="0"/>
              <a:t>(</a:t>
            </a:r>
            <a:r>
              <a:rPr lang="uk-UA" sz="1600" dirty="0" err="1" smtClean="0">
                <a:solidFill>
                  <a:schemeClr val="tx2">
                    <a:lumMod val="75000"/>
                  </a:schemeClr>
                </a:solidFill>
              </a:rPr>
              <a:t>Network</a:t>
            </a:r>
            <a:r>
              <a:rPr lang="uk-UA" sz="1600" dirty="0" smtClean="0">
                <a:solidFill>
                  <a:schemeClr val="tx2">
                    <a:lumMod val="75000"/>
                  </a:schemeClr>
                </a:solidFill>
              </a:rPr>
              <a:t> </a:t>
            </a:r>
            <a:r>
              <a:rPr lang="uk-UA" sz="1600" dirty="0" err="1" smtClean="0">
                <a:solidFill>
                  <a:schemeClr val="tx2">
                    <a:lumMod val="75000"/>
                  </a:schemeClr>
                </a:solidFill>
              </a:rPr>
              <a:t>Time</a:t>
            </a:r>
            <a:r>
              <a:rPr lang="uk-UA" sz="1600" dirty="0" smtClean="0">
                <a:solidFill>
                  <a:schemeClr val="tx2">
                    <a:lumMod val="75000"/>
                  </a:schemeClr>
                </a:solidFill>
              </a:rPr>
              <a:t> </a:t>
            </a:r>
            <a:r>
              <a:rPr lang="uk-UA" sz="1600" dirty="0" err="1" smtClean="0">
                <a:solidFill>
                  <a:schemeClr val="tx2">
                    <a:lumMod val="75000"/>
                  </a:schemeClr>
                </a:solidFill>
              </a:rPr>
              <a:t>Protocol</a:t>
            </a:r>
            <a:r>
              <a:rPr lang="uk-UA" sz="1600" dirty="0" smtClean="0"/>
              <a:t>)</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33</a:t>
            </a:fld>
            <a:endParaRPr lang="uk-UA" dirty="0"/>
          </a:p>
        </p:txBody>
      </p:sp>
      <p:sp>
        <p:nvSpPr>
          <p:cNvPr id="6" name="Прямоугольник 5"/>
          <p:cNvSpPr/>
          <p:nvPr/>
        </p:nvSpPr>
        <p:spPr>
          <a:xfrm>
            <a:off x="0" y="19026"/>
            <a:ext cx="9144000" cy="830997"/>
          </a:xfrm>
          <a:prstGeom prst="rect">
            <a:avLst/>
          </a:prstGeom>
        </p:spPr>
        <p:txBody>
          <a:bodyPr wrap="square">
            <a:spAutoFit/>
          </a:bodyPr>
          <a:lstStyle/>
          <a:p>
            <a:r>
              <a:rPr lang="uk-UA" sz="1600" dirty="0" smtClean="0">
                <a:solidFill>
                  <a:schemeClr val="bg2">
                    <a:lumMod val="40000"/>
                    <a:lumOff val="60000"/>
                  </a:schemeClr>
                </a:solidFill>
              </a:rPr>
              <a:t>Сервери AAA </a:t>
            </a:r>
            <a:r>
              <a:rPr lang="uk-UA" sz="1600" dirty="0" smtClean="0"/>
              <a:t>(</a:t>
            </a:r>
            <a:r>
              <a:rPr lang="uk-UA" sz="1600" dirty="0" smtClean="0">
                <a:solidFill>
                  <a:schemeClr val="tx2">
                    <a:lumMod val="75000"/>
                  </a:schemeClr>
                </a:solidFill>
              </a:rPr>
              <a:t>Authentication-Authorization-Accounting</a:t>
            </a:r>
            <a:r>
              <a:rPr lang="uk-UA" sz="1600" dirty="0" smtClean="0"/>
              <a:t>)</a:t>
            </a:r>
            <a:endParaRPr lang="uk-UA" sz="1600" dirty="0" smtClean="0">
              <a:solidFill>
                <a:schemeClr val="bg2">
                  <a:lumMod val="40000"/>
                  <a:lumOff val="60000"/>
                </a:schemeClr>
              </a:solidFill>
            </a:endParaRPr>
          </a:p>
          <a:p>
            <a:endParaRPr lang="uk-UA" sz="1600" dirty="0" smtClean="0"/>
          </a:p>
          <a:p>
            <a:r>
              <a:rPr lang="en-CA" sz="1600" dirty="0" smtClean="0"/>
              <a:t>У </a:t>
            </a:r>
            <a:r>
              <a:rPr lang="en-CA" sz="1600" dirty="0" err="1" smtClean="0"/>
              <a:t>таблиці</a:t>
            </a:r>
            <a:r>
              <a:rPr lang="en-CA" sz="1600" dirty="0" smtClean="0"/>
              <a:t> </a:t>
            </a:r>
            <a:r>
              <a:rPr lang="en-CA" sz="1600" dirty="0" err="1" smtClean="0"/>
              <a:t>перелічено</a:t>
            </a:r>
            <a:r>
              <a:rPr lang="en-CA" sz="1600" dirty="0" smtClean="0"/>
              <a:t> </a:t>
            </a:r>
            <a:r>
              <a:rPr lang="en-CA" sz="1600" dirty="0" err="1" smtClean="0"/>
              <a:t>три</a:t>
            </a:r>
            <a:r>
              <a:rPr lang="en-CA" sz="1600" dirty="0" smtClean="0"/>
              <a:t> </a:t>
            </a:r>
            <a:r>
              <a:rPr lang="en-CA" sz="1600" dirty="0" err="1" smtClean="0"/>
              <a:t>незалежні</a:t>
            </a:r>
            <a:r>
              <a:rPr lang="en-CA" sz="1600" dirty="0" smtClean="0"/>
              <a:t> </a:t>
            </a:r>
            <a:r>
              <a:rPr lang="en-CA" sz="1600" dirty="0" err="1" smtClean="0"/>
              <a:t>функції</a:t>
            </a:r>
            <a:r>
              <a:rPr lang="en-CA" sz="1600" dirty="0" smtClean="0"/>
              <a:t> </a:t>
            </a:r>
            <a:r>
              <a:rPr lang="en-CA" sz="1600" dirty="0" err="1" smtClean="0"/>
              <a:t>безпеки</a:t>
            </a:r>
            <a:r>
              <a:rPr lang="en-CA" sz="1600" dirty="0" smtClean="0"/>
              <a:t>, </a:t>
            </a:r>
            <a:r>
              <a:rPr lang="en-CA" sz="1600" dirty="0" err="1" smtClean="0"/>
              <a:t>надані</a:t>
            </a:r>
            <a:r>
              <a:rPr lang="en-CA" sz="1600" dirty="0" smtClean="0"/>
              <a:t> </a:t>
            </a:r>
            <a:r>
              <a:rPr lang="en-CA" sz="1600" dirty="0" err="1" smtClean="0"/>
              <a:t>архітектурною</a:t>
            </a:r>
            <a:r>
              <a:rPr lang="en-CA" sz="1600" dirty="0" smtClean="0"/>
              <a:t> </a:t>
            </a:r>
            <a:r>
              <a:rPr lang="en-CA" sz="1600" dirty="0" err="1" smtClean="0"/>
              <a:t>структурою</a:t>
            </a:r>
            <a:r>
              <a:rPr lang="en-CA" sz="1600" dirty="0" smtClean="0"/>
              <a:t> AAA.</a:t>
            </a:r>
            <a:endParaRPr lang="uk-UA" sz="1600" dirty="0" smtClean="0"/>
          </a:p>
        </p:txBody>
      </p:sp>
      <p:graphicFrame>
        <p:nvGraphicFramePr>
          <p:cNvPr id="7" name="Таблица 6"/>
          <p:cNvGraphicFramePr>
            <a:graphicFrameLocks noGrp="1"/>
          </p:cNvGraphicFramePr>
          <p:nvPr/>
        </p:nvGraphicFramePr>
        <p:xfrm>
          <a:off x="214282" y="1066781"/>
          <a:ext cx="8786874" cy="5357850"/>
        </p:xfrm>
        <a:graphic>
          <a:graphicData uri="http://schemas.openxmlformats.org/drawingml/2006/table">
            <a:tbl>
              <a:tblPr/>
              <a:tblGrid>
                <a:gridCol w="1853377"/>
                <a:gridCol w="6933497"/>
              </a:tblGrid>
              <a:tr h="315168">
                <a:tc>
                  <a:txBody>
                    <a:bodyPr/>
                    <a:lstStyle/>
                    <a:p>
                      <a:pPr algn="ctr">
                        <a:spcAft>
                          <a:spcPts val="0"/>
                        </a:spcAft>
                      </a:pPr>
                      <a:r>
                        <a:rPr lang="uk-UA" sz="1600" kern="1200" dirty="0" smtClean="0">
                          <a:solidFill>
                            <a:schemeClr val="tx1"/>
                          </a:solidFill>
                          <a:latin typeface="Tahoma" pitchFamily="34" charset="0"/>
                          <a:ea typeface="+mn-ea"/>
                          <a:cs typeface="Arial" charset="0"/>
                        </a:rPr>
                        <a:t>AAA надає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600" kern="1200" dirty="0" smtClean="0">
                          <a:solidFill>
                            <a:schemeClr val="tx1"/>
                          </a:solidFill>
                          <a:latin typeface="Tahoma" pitchFamily="34" charset="0"/>
                          <a:ea typeface="+mn-ea"/>
                          <a:cs typeface="Arial" charset="0"/>
                        </a:rPr>
                        <a:t>Опис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1006">
                <a:tc>
                  <a:txBody>
                    <a:bodyPr/>
                    <a:lstStyle/>
                    <a:p>
                      <a:pPr algn="just">
                        <a:spcAft>
                          <a:spcPts val="0"/>
                        </a:spcAft>
                      </a:pPr>
                      <a:endParaRPr lang="uk-UA" sz="1800" b="0" kern="1200" dirty="0" smtClean="0">
                        <a:solidFill>
                          <a:schemeClr val="tx2">
                            <a:lumMod val="75000"/>
                          </a:schemeClr>
                        </a:solidFill>
                        <a:latin typeface="+mn-lt"/>
                        <a:ea typeface="+mn-ea"/>
                        <a:cs typeface="+mn-cs"/>
                      </a:endParaRPr>
                    </a:p>
                    <a:p>
                      <a:pPr algn="just">
                        <a:spcAft>
                          <a:spcPts val="0"/>
                        </a:spcAft>
                      </a:pPr>
                      <a:r>
                        <a:rPr lang="uk-UA" sz="1800" b="0" kern="1200" dirty="0" err="1" smtClean="0">
                          <a:solidFill>
                            <a:schemeClr val="tx2">
                              <a:lumMod val="75000"/>
                            </a:schemeClr>
                          </a:solidFill>
                          <a:latin typeface="+mn-lt"/>
                          <a:ea typeface="+mn-ea"/>
                          <a:cs typeface="+mn-cs"/>
                        </a:rPr>
                        <a:t>Authentication</a:t>
                      </a:r>
                      <a:endParaRPr lang="uk-UA" sz="1600" b="0" kern="1200" dirty="0" smtClean="0">
                        <a:solidFill>
                          <a:schemeClr val="tx2">
                            <a:lumMod val="75000"/>
                          </a:schemeClr>
                        </a:solidFill>
                        <a:latin typeface="Tahoma" pitchFamily="34" charset="0"/>
                        <a:ea typeface="+mn-ea"/>
                        <a:cs typeface="Arial" charset="0"/>
                      </a:endParaRPr>
                    </a:p>
                    <a:p>
                      <a:pPr algn="just">
                        <a:spcAft>
                          <a:spcPts val="0"/>
                        </a:spcAft>
                      </a:pPr>
                      <a:endParaRPr lang="uk-UA" sz="1600" kern="1200" dirty="0" smtClean="0">
                        <a:solidFill>
                          <a:schemeClr val="tx1"/>
                        </a:solidFill>
                        <a:latin typeface="Tahoma" pitchFamily="34" charset="0"/>
                        <a:ea typeface="+mn-ea"/>
                        <a:cs typeface="Arial" charset="0"/>
                      </a:endParaRPr>
                    </a:p>
                    <a:p>
                      <a:pPr algn="just">
                        <a:spcAft>
                          <a:spcPts val="0"/>
                        </a:spcAft>
                      </a:pPr>
                      <a:r>
                        <a:rPr lang="uk-UA" sz="1600" kern="1200" dirty="0" err="1" smtClean="0">
                          <a:solidFill>
                            <a:schemeClr val="tx1"/>
                          </a:solidFill>
                          <a:latin typeface="Tahoma" pitchFamily="34" charset="0"/>
                          <a:ea typeface="+mn-ea"/>
                          <a:cs typeface="Arial" charset="0"/>
                        </a:rPr>
                        <a:t>Аутентифікація</a:t>
                      </a:r>
                      <a:endParaRPr lang="uk-UA" sz="1600" kern="1200" dirty="0" smtClean="0">
                        <a:solidFill>
                          <a:schemeClr val="tx1"/>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80975" algn="just">
                        <a:spcAft>
                          <a:spcPts val="0"/>
                        </a:spcAft>
                      </a:pPr>
                      <a:r>
                        <a:rPr lang="uk-UA" sz="1600" kern="1200" dirty="0" smtClean="0">
                          <a:solidFill>
                            <a:schemeClr val="tx1"/>
                          </a:solidFill>
                          <a:latin typeface="Tahoma" pitchFamily="34" charset="0"/>
                          <a:ea typeface="+mn-ea"/>
                          <a:cs typeface="Arial" charset="0"/>
                        </a:rPr>
                        <a:t>Користувачі та адміністратори повинні довести, що вони є тими, за кого видають себе.</a:t>
                      </a:r>
                    </a:p>
                    <a:p>
                      <a:pPr marL="180975" indent="-180975" algn="just">
                        <a:spcAft>
                          <a:spcPts val="0"/>
                        </a:spcAft>
                      </a:pPr>
                      <a:r>
                        <a:rPr lang="uk-UA" sz="1600" kern="1200" dirty="0" err="1" smtClean="0">
                          <a:solidFill>
                            <a:schemeClr val="tx1"/>
                          </a:solidFill>
                          <a:latin typeface="Tahoma" pitchFamily="34" charset="0"/>
                          <a:ea typeface="+mn-ea"/>
                          <a:cs typeface="Arial" charset="0"/>
                        </a:rPr>
                        <a:t>Аутентифікацію</a:t>
                      </a:r>
                      <a:r>
                        <a:rPr lang="uk-UA" sz="1600" kern="1200" dirty="0" smtClean="0">
                          <a:solidFill>
                            <a:schemeClr val="tx1"/>
                          </a:solidFill>
                          <a:latin typeface="Tahoma" pitchFamily="34" charset="0"/>
                          <a:ea typeface="+mn-ea"/>
                          <a:cs typeface="Arial" charset="0"/>
                        </a:rPr>
                        <a:t> можна встановити за допомогою комбінацій імені користувача та пароля, запитань із викликами та відповідями, карт жетонів та інших методів.</a:t>
                      </a:r>
                    </a:p>
                    <a:p>
                      <a:pPr marL="180975" indent="-180975" algn="just">
                        <a:spcAft>
                          <a:spcPts val="0"/>
                        </a:spcAft>
                      </a:pPr>
                      <a:r>
                        <a:rPr lang="uk-UA" sz="1600" kern="1200" dirty="0" err="1" smtClean="0">
                          <a:solidFill>
                            <a:schemeClr val="tx1"/>
                          </a:solidFill>
                          <a:latin typeface="Tahoma" pitchFamily="34" charset="0"/>
                          <a:ea typeface="+mn-ea"/>
                          <a:cs typeface="Arial" charset="0"/>
                        </a:rPr>
                        <a:t>Аутентифікація</a:t>
                      </a:r>
                      <a:r>
                        <a:rPr lang="uk-UA" sz="1600" kern="1200" dirty="0" smtClean="0">
                          <a:solidFill>
                            <a:schemeClr val="tx1"/>
                          </a:solidFill>
                          <a:latin typeface="Tahoma" pitchFamily="34" charset="0"/>
                          <a:ea typeface="+mn-ea"/>
                          <a:cs typeface="Arial" charset="0"/>
                        </a:rPr>
                        <a:t> AAA забезпечує централізований спосіб контролю доступу до мережі.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838">
                <a:tc>
                  <a:txBody>
                    <a:bodyPr/>
                    <a:lstStyle/>
                    <a:p>
                      <a:pPr algn="just">
                        <a:spcAft>
                          <a:spcPts val="0"/>
                        </a:spcAft>
                      </a:pPr>
                      <a:endParaRPr lang="uk-UA" sz="1800" b="0" kern="1200" dirty="0" smtClean="0">
                        <a:solidFill>
                          <a:schemeClr val="tx2">
                            <a:lumMod val="75000"/>
                          </a:schemeClr>
                        </a:solidFill>
                        <a:latin typeface="+mn-lt"/>
                        <a:ea typeface="+mn-ea"/>
                        <a:cs typeface="+mn-cs"/>
                      </a:endParaRPr>
                    </a:p>
                    <a:p>
                      <a:pPr algn="just">
                        <a:spcAft>
                          <a:spcPts val="0"/>
                        </a:spcAft>
                      </a:pPr>
                      <a:r>
                        <a:rPr lang="uk-UA" sz="1800" b="0" kern="1200" dirty="0" err="1" smtClean="0">
                          <a:solidFill>
                            <a:schemeClr val="tx2">
                              <a:lumMod val="75000"/>
                            </a:schemeClr>
                          </a:solidFill>
                          <a:latin typeface="+mn-lt"/>
                          <a:ea typeface="+mn-ea"/>
                          <a:cs typeface="+mn-cs"/>
                        </a:rPr>
                        <a:t>Authorization</a:t>
                      </a:r>
                      <a:endParaRPr lang="uk-UA" sz="1600" b="0" kern="1200" dirty="0" smtClean="0">
                        <a:solidFill>
                          <a:schemeClr val="tx2">
                            <a:lumMod val="75000"/>
                          </a:schemeClr>
                        </a:solidFill>
                        <a:latin typeface="Tahoma" pitchFamily="34" charset="0"/>
                        <a:ea typeface="+mn-ea"/>
                        <a:cs typeface="Arial" charset="0"/>
                      </a:endParaRPr>
                    </a:p>
                    <a:p>
                      <a:pPr algn="just">
                        <a:spcAft>
                          <a:spcPts val="0"/>
                        </a:spcAft>
                      </a:pPr>
                      <a:endParaRPr lang="uk-UA" sz="1600" kern="1200" dirty="0" smtClean="0">
                        <a:solidFill>
                          <a:schemeClr val="tx1"/>
                        </a:solidFill>
                        <a:latin typeface="Tahoma" pitchFamily="34" charset="0"/>
                        <a:ea typeface="+mn-ea"/>
                        <a:cs typeface="Arial" charset="0"/>
                      </a:endParaRPr>
                    </a:p>
                    <a:p>
                      <a:pPr algn="just">
                        <a:spcAft>
                          <a:spcPts val="0"/>
                        </a:spcAft>
                      </a:pPr>
                      <a:r>
                        <a:rPr lang="uk-UA" sz="1600" kern="1200" dirty="0" smtClean="0">
                          <a:solidFill>
                            <a:schemeClr val="tx1"/>
                          </a:solidFill>
                          <a:latin typeface="Tahoma" pitchFamily="34" charset="0"/>
                          <a:ea typeface="+mn-ea"/>
                          <a:cs typeface="Arial" charset="0"/>
                        </a:rPr>
                        <a:t>Авторизація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80975" algn="just">
                        <a:spcAft>
                          <a:spcPts val="0"/>
                        </a:spcAft>
                      </a:pPr>
                      <a:r>
                        <a:rPr lang="uk-UA" sz="1600" kern="1200" dirty="0" smtClean="0">
                          <a:solidFill>
                            <a:schemeClr val="tx1"/>
                          </a:solidFill>
                          <a:latin typeface="Tahoma" pitchFamily="34" charset="0"/>
                          <a:ea typeface="+mn-ea"/>
                          <a:cs typeface="Arial" charset="0"/>
                        </a:rPr>
                        <a:t>Після </a:t>
                      </a:r>
                      <a:r>
                        <a:rPr lang="uk-UA" sz="1600" kern="1200" dirty="0" err="1" smtClean="0">
                          <a:solidFill>
                            <a:schemeClr val="tx1"/>
                          </a:solidFill>
                          <a:latin typeface="Tahoma" pitchFamily="34" charset="0"/>
                          <a:ea typeface="+mn-ea"/>
                          <a:cs typeface="Arial" charset="0"/>
                        </a:rPr>
                        <a:t>автентифікації</a:t>
                      </a:r>
                      <a:r>
                        <a:rPr lang="uk-UA" sz="1600" kern="1200" dirty="0" smtClean="0">
                          <a:solidFill>
                            <a:schemeClr val="tx1"/>
                          </a:solidFill>
                          <a:latin typeface="Tahoma" pitchFamily="34" charset="0"/>
                          <a:ea typeface="+mn-ea"/>
                          <a:cs typeface="Arial" charset="0"/>
                        </a:rPr>
                        <a:t> користувача служби авторизації визначають, до яких ресурсів користувач може отримати доступ і які операції користувачеві дозволено виконувати.</a:t>
                      </a:r>
                    </a:p>
                    <a:p>
                      <a:pPr algn="just">
                        <a:spcAft>
                          <a:spcPts val="0"/>
                        </a:spcAft>
                      </a:pPr>
                      <a:endParaRPr lang="uk-UA" sz="1600" kern="1200" dirty="0" smtClean="0">
                        <a:solidFill>
                          <a:schemeClr val="tx1"/>
                        </a:solidFill>
                        <a:latin typeface="Tahoma" pitchFamily="34" charset="0"/>
                        <a:ea typeface="+mn-ea"/>
                        <a:cs typeface="Arial" charset="0"/>
                      </a:endParaRPr>
                    </a:p>
                    <a:p>
                      <a:pPr algn="just">
                        <a:spcAft>
                          <a:spcPts val="0"/>
                        </a:spcAft>
                      </a:pPr>
                      <a:r>
                        <a:rPr lang="uk-UA" sz="1200" kern="1200" dirty="0" smtClean="0">
                          <a:solidFill>
                            <a:schemeClr val="tx1"/>
                          </a:solidFill>
                          <a:latin typeface="Tahoma" pitchFamily="34" charset="0"/>
                          <a:ea typeface="+mn-ea"/>
                          <a:cs typeface="Arial" charset="0"/>
                        </a:rPr>
                        <a:t>Прикладом є "Користувач" студент "може отримати доступ до хост-сервераXYZ лише за допомогою SSH".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838">
                <a:tc>
                  <a:txBody>
                    <a:bodyPr/>
                    <a:lstStyle/>
                    <a:p>
                      <a:pPr algn="just">
                        <a:spcAft>
                          <a:spcPts val="0"/>
                        </a:spcAft>
                      </a:pPr>
                      <a:endParaRPr lang="uk-UA" sz="1800" b="0" kern="1200" dirty="0" smtClean="0">
                        <a:solidFill>
                          <a:schemeClr val="tx2">
                            <a:lumMod val="75000"/>
                          </a:schemeClr>
                        </a:solidFill>
                        <a:latin typeface="+mn-lt"/>
                        <a:ea typeface="+mn-ea"/>
                        <a:cs typeface="+mn-cs"/>
                      </a:endParaRPr>
                    </a:p>
                    <a:p>
                      <a:pPr algn="just">
                        <a:spcAft>
                          <a:spcPts val="0"/>
                        </a:spcAft>
                      </a:pPr>
                      <a:r>
                        <a:rPr lang="uk-UA" sz="1800" b="0" kern="1200" dirty="0" err="1" smtClean="0">
                          <a:solidFill>
                            <a:schemeClr val="tx2">
                              <a:lumMod val="75000"/>
                            </a:schemeClr>
                          </a:solidFill>
                          <a:latin typeface="+mn-lt"/>
                          <a:ea typeface="+mn-ea"/>
                          <a:cs typeface="+mn-cs"/>
                        </a:rPr>
                        <a:t>Accounting</a:t>
                      </a:r>
                      <a:endParaRPr lang="uk-UA" sz="1600" b="0" kern="1200" dirty="0" smtClean="0">
                        <a:solidFill>
                          <a:schemeClr val="tx2">
                            <a:lumMod val="75000"/>
                          </a:schemeClr>
                        </a:solidFill>
                        <a:latin typeface="Tahoma" pitchFamily="34" charset="0"/>
                        <a:ea typeface="+mn-ea"/>
                        <a:cs typeface="Arial" charset="0"/>
                      </a:endParaRPr>
                    </a:p>
                    <a:p>
                      <a:pPr algn="just">
                        <a:spcAft>
                          <a:spcPts val="0"/>
                        </a:spcAft>
                      </a:pPr>
                      <a:endParaRPr lang="uk-UA" sz="1600" kern="1200" dirty="0" smtClean="0">
                        <a:solidFill>
                          <a:schemeClr val="tx1"/>
                        </a:solidFill>
                        <a:latin typeface="Tahoma" pitchFamily="34" charset="0"/>
                        <a:ea typeface="+mn-ea"/>
                        <a:cs typeface="Arial" charset="0"/>
                      </a:endParaRPr>
                    </a:p>
                    <a:p>
                      <a:pPr algn="just">
                        <a:spcAft>
                          <a:spcPts val="0"/>
                        </a:spcAft>
                      </a:pPr>
                      <a:r>
                        <a:rPr lang="uk-UA" sz="1600" kern="1200" dirty="0" smtClean="0">
                          <a:solidFill>
                            <a:schemeClr val="tx1"/>
                          </a:solidFill>
                          <a:latin typeface="Tahoma" pitchFamily="34" charset="0"/>
                          <a:ea typeface="+mn-ea"/>
                          <a:cs typeface="Arial" charset="0"/>
                        </a:rPr>
                        <a:t>Облік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kern="1200" dirty="0" smtClean="0">
                          <a:solidFill>
                            <a:schemeClr val="tx1"/>
                          </a:solidFill>
                          <a:latin typeface="Tahoma" pitchFamily="34" charset="0"/>
                          <a:ea typeface="+mn-ea"/>
                          <a:cs typeface="Arial" charset="0"/>
                        </a:rPr>
                        <a:t>облік фіксує те, що робить користувач, включаючи доступ до ресурсу та час внесення змін.</a:t>
                      </a:r>
                    </a:p>
                    <a:p>
                      <a:pPr algn="just">
                        <a:spcAft>
                          <a:spcPts val="0"/>
                        </a:spcAft>
                      </a:pPr>
                      <a:r>
                        <a:rPr lang="uk-UA" sz="1600" kern="1200" dirty="0" smtClean="0">
                          <a:solidFill>
                            <a:schemeClr val="tx1"/>
                          </a:solidFill>
                          <a:latin typeface="Tahoma" pitchFamily="34" charset="0"/>
                          <a:ea typeface="+mn-ea"/>
                          <a:cs typeface="Arial" charset="0"/>
                        </a:rPr>
                        <a:t>Облік </a:t>
                      </a:r>
                      <a:r>
                        <a:rPr lang="uk-UA" sz="1600" kern="1200" dirty="0" smtClean="0">
                          <a:solidFill>
                            <a:schemeClr val="tx1"/>
                          </a:solidFill>
                          <a:latin typeface="Tahoma" pitchFamily="34" charset="0"/>
                          <a:ea typeface="+mn-ea"/>
                          <a:cs typeface="Arial" charset="0"/>
                        </a:rPr>
                        <a:t>відстежує, як використовуються мережеві ресурси.</a:t>
                      </a:r>
                    </a:p>
                    <a:p>
                      <a:pPr algn="just">
                        <a:spcAft>
                          <a:spcPts val="0"/>
                        </a:spcAft>
                      </a:pPr>
                      <a:endParaRPr lang="uk-UA" sz="1600" kern="1200" dirty="0" smtClean="0">
                        <a:solidFill>
                          <a:schemeClr val="tx1"/>
                        </a:solidFill>
                        <a:latin typeface="Tahoma" pitchFamily="34" charset="0"/>
                        <a:ea typeface="+mn-ea"/>
                        <a:cs typeface="Arial" charset="0"/>
                      </a:endParaRPr>
                    </a:p>
                    <a:p>
                      <a:pPr algn="just">
                        <a:spcAft>
                          <a:spcPts val="0"/>
                        </a:spcAft>
                      </a:pPr>
                      <a:r>
                        <a:rPr lang="uk-UA" sz="1200" kern="1200" dirty="0" smtClean="0">
                          <a:solidFill>
                            <a:schemeClr val="tx1"/>
                          </a:solidFill>
                          <a:latin typeface="Tahoma" pitchFamily="34" charset="0"/>
                          <a:ea typeface="+mn-ea"/>
                          <a:cs typeface="Arial" charset="0"/>
                        </a:rPr>
                        <a:t>Прикладом може слугувати "Доступ користувача" студент до "хост-сервера XYZ за допомогою SSH протягом 15 хвилин."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34</a:t>
            </a:fld>
            <a:endParaRPr lang="uk-UA" dirty="0"/>
          </a:p>
        </p:txBody>
      </p:sp>
      <p:sp>
        <p:nvSpPr>
          <p:cNvPr id="6" name="Прямоугольник 5"/>
          <p:cNvSpPr/>
          <p:nvPr/>
        </p:nvSpPr>
        <p:spPr>
          <a:xfrm>
            <a:off x="0" y="19026"/>
            <a:ext cx="9144000" cy="569387"/>
          </a:xfrm>
          <a:prstGeom prst="rect">
            <a:avLst/>
          </a:prstGeom>
        </p:spPr>
        <p:txBody>
          <a:bodyPr wrap="square">
            <a:spAutoFit/>
          </a:bodyPr>
          <a:lstStyle/>
          <a:p>
            <a:r>
              <a:rPr lang="uk-UA" sz="1600" dirty="0" smtClean="0">
                <a:solidFill>
                  <a:schemeClr val="bg2">
                    <a:lumMod val="40000"/>
                    <a:lumOff val="60000"/>
                  </a:schemeClr>
                </a:solidFill>
              </a:rPr>
              <a:t>Сервери AAA </a:t>
            </a:r>
            <a:r>
              <a:rPr lang="uk-UA" sz="1600" dirty="0" smtClean="0"/>
              <a:t>(</a:t>
            </a:r>
            <a:r>
              <a:rPr lang="uk-UA" sz="1600" dirty="0" smtClean="0">
                <a:solidFill>
                  <a:schemeClr val="tx2">
                    <a:lumMod val="75000"/>
                  </a:schemeClr>
                </a:solidFill>
              </a:rPr>
              <a:t>Authentication-Authorization-Accounting</a:t>
            </a:r>
            <a:r>
              <a:rPr lang="uk-UA" sz="1600" dirty="0" smtClean="0"/>
              <a:t>)</a:t>
            </a:r>
          </a:p>
          <a:p>
            <a:r>
              <a:rPr lang="en-CA" sz="1500" dirty="0" smtClean="0">
                <a:solidFill>
                  <a:schemeClr val="tx2">
                    <a:lumMod val="75000"/>
                  </a:schemeClr>
                </a:solidFill>
              </a:rPr>
              <a:t>Terminal Access Control System Plus (TACACS+)</a:t>
            </a:r>
            <a:r>
              <a:rPr lang="uk-UA" sz="1500" dirty="0" smtClean="0">
                <a:solidFill>
                  <a:schemeClr val="tx2">
                    <a:lumMod val="75000"/>
                  </a:schemeClr>
                </a:solidFill>
              </a:rPr>
              <a:t>      </a:t>
            </a:r>
            <a:r>
              <a:rPr lang="uk-UA" sz="1500" dirty="0" err="1" smtClean="0">
                <a:solidFill>
                  <a:schemeClr val="tx2">
                    <a:lumMod val="75000"/>
                  </a:schemeClr>
                </a:solidFill>
              </a:rPr>
              <a:t>Remote</a:t>
            </a:r>
            <a:r>
              <a:rPr lang="uk-UA" sz="1500" dirty="0" smtClean="0">
                <a:solidFill>
                  <a:schemeClr val="tx2">
                    <a:lumMod val="75000"/>
                  </a:schemeClr>
                </a:solidFill>
              </a:rPr>
              <a:t> </a:t>
            </a:r>
            <a:r>
              <a:rPr lang="uk-UA" sz="1500" dirty="0" err="1" smtClean="0">
                <a:solidFill>
                  <a:schemeClr val="tx2">
                    <a:lumMod val="75000"/>
                  </a:schemeClr>
                </a:solidFill>
              </a:rPr>
              <a:t>Authentication</a:t>
            </a:r>
            <a:r>
              <a:rPr lang="uk-UA" sz="1500" dirty="0" smtClean="0">
                <a:solidFill>
                  <a:schemeClr val="tx2">
                    <a:lumMod val="75000"/>
                  </a:schemeClr>
                </a:solidFill>
              </a:rPr>
              <a:t> Dial-In User Service (RADIUS)</a:t>
            </a:r>
          </a:p>
        </p:txBody>
      </p:sp>
      <p:sp>
        <p:nvSpPr>
          <p:cNvPr id="5" name="Прямоугольник 4"/>
          <p:cNvSpPr/>
          <p:nvPr/>
        </p:nvSpPr>
        <p:spPr>
          <a:xfrm>
            <a:off x="0" y="571480"/>
            <a:ext cx="9144000" cy="1600438"/>
          </a:xfrm>
          <a:prstGeom prst="rect">
            <a:avLst/>
          </a:prstGeom>
        </p:spPr>
        <p:txBody>
          <a:bodyPr wrap="square">
            <a:spAutoFit/>
          </a:bodyPr>
          <a:lstStyle/>
          <a:p>
            <a:r>
              <a:rPr lang="uk-UA" sz="1400" dirty="0" smtClean="0"/>
              <a:t>Система контролю доступу </a:t>
            </a:r>
            <a:r>
              <a:rPr lang="uk-UA" sz="1400" dirty="0" smtClean="0">
                <a:solidFill>
                  <a:schemeClr val="tx2">
                    <a:lumMod val="75000"/>
                  </a:schemeClr>
                </a:solidFill>
              </a:rPr>
              <a:t>Terminal Access Control System Plus (TACACS +) </a:t>
            </a:r>
            <a:r>
              <a:rPr lang="uk-UA" sz="1400" dirty="0" smtClean="0"/>
              <a:t>та </a:t>
            </a:r>
            <a:r>
              <a:rPr lang="uk-UA" sz="1400" dirty="0" smtClean="0">
                <a:solidFill>
                  <a:srgbClr val="FFC000"/>
                </a:solidFill>
              </a:rPr>
              <a:t>віддалена аутентифікація Dial-In User Service</a:t>
            </a:r>
            <a:r>
              <a:rPr lang="uk-UA" sz="1400" dirty="0" smtClean="0"/>
              <a:t> </a:t>
            </a:r>
            <a:r>
              <a:rPr lang="uk-UA" sz="1400" dirty="0" smtClean="0">
                <a:solidFill>
                  <a:schemeClr val="tx2">
                    <a:lumMod val="75000"/>
                  </a:schemeClr>
                </a:solidFill>
              </a:rPr>
              <a:t>(RADIUS</a:t>
            </a:r>
            <a:r>
              <a:rPr lang="uk-UA" sz="1400" dirty="0" smtClean="0"/>
              <a:t>) - це протоколи автентифікації, які використовуються для зв'язку з серверами AAA. Вибір TACACS + або RADIUS залежить від потреб організації. Хоча обидва протоколи можуть бути використані для зв'язку між маршрутизатором та серверами AAA, TACACS + вважається більш безпечним протоколом. Це пов’язано з тим, що всі обміни протоколом TACACS + шифруються, тоді як RADIUS шифрує лише пароль користувача. RADIUS не шифрує імена користувачів, облікову інформацію чи будь-яку іншу інформацію, що міститься в повідомленні RADIUS. </a:t>
            </a:r>
            <a:r>
              <a:rPr lang="en-CA" sz="1400" dirty="0" smtClean="0"/>
              <a:t>У </a:t>
            </a:r>
            <a:r>
              <a:rPr lang="en-CA" sz="1400" dirty="0" err="1" smtClean="0"/>
              <a:t>таблиці</a:t>
            </a:r>
            <a:r>
              <a:rPr lang="en-CA" sz="1400" dirty="0" smtClean="0"/>
              <a:t> </a:t>
            </a:r>
            <a:r>
              <a:rPr lang="en-CA" sz="1400" dirty="0" err="1" smtClean="0"/>
              <a:t>перелічені</a:t>
            </a:r>
            <a:r>
              <a:rPr lang="en-CA" sz="1400" dirty="0" smtClean="0"/>
              <a:t> </a:t>
            </a:r>
            <a:r>
              <a:rPr lang="en-CA" sz="1400" dirty="0" err="1" smtClean="0"/>
              <a:t>відмінності</a:t>
            </a:r>
            <a:r>
              <a:rPr lang="en-CA" sz="1400" dirty="0" smtClean="0"/>
              <a:t> </a:t>
            </a:r>
            <a:r>
              <a:rPr lang="en-CA" sz="1400" dirty="0" err="1" smtClean="0"/>
              <a:t>між</a:t>
            </a:r>
            <a:r>
              <a:rPr lang="en-CA" sz="1400" dirty="0" smtClean="0"/>
              <a:t> </a:t>
            </a:r>
            <a:r>
              <a:rPr lang="en-CA" sz="1400" dirty="0" err="1" smtClean="0"/>
              <a:t>двома</a:t>
            </a:r>
            <a:r>
              <a:rPr lang="en-CA" sz="1400" dirty="0" smtClean="0"/>
              <a:t> </a:t>
            </a:r>
            <a:r>
              <a:rPr lang="en-CA" sz="1400" dirty="0" err="1" smtClean="0"/>
              <a:t>протоколами</a:t>
            </a:r>
            <a:r>
              <a:rPr lang="en-CA" sz="1400" dirty="0" smtClean="0"/>
              <a:t>.</a:t>
            </a:r>
            <a:endParaRPr lang="uk-UA" sz="1400" dirty="0" smtClean="0"/>
          </a:p>
        </p:txBody>
      </p:sp>
      <p:graphicFrame>
        <p:nvGraphicFramePr>
          <p:cNvPr id="8" name="Таблица 7"/>
          <p:cNvGraphicFramePr>
            <a:graphicFrameLocks noGrp="1"/>
          </p:cNvGraphicFramePr>
          <p:nvPr/>
        </p:nvGraphicFramePr>
        <p:xfrm>
          <a:off x="214282" y="2500306"/>
          <a:ext cx="8715404" cy="4000528"/>
        </p:xfrm>
        <a:graphic>
          <a:graphicData uri="http://schemas.openxmlformats.org/drawingml/2006/table">
            <a:tbl>
              <a:tblPr/>
              <a:tblGrid>
                <a:gridCol w="1947636"/>
                <a:gridCol w="3448273"/>
                <a:gridCol w="3319495"/>
              </a:tblGrid>
              <a:tr h="250032">
                <a:tc>
                  <a:txBody>
                    <a:bodyPr/>
                    <a:lstStyle/>
                    <a:p>
                      <a:pPr algn="ctr">
                        <a:spcAft>
                          <a:spcPts val="0"/>
                        </a:spcAft>
                      </a:pPr>
                      <a:endParaRPr lang="uk-UA" sz="1400" kern="1200" dirty="0" smtClean="0">
                        <a:solidFill>
                          <a:schemeClr val="tx1"/>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kern="1200" dirty="0" smtClean="0">
                          <a:solidFill>
                            <a:schemeClr val="tx2">
                              <a:lumMod val="75000"/>
                            </a:schemeClr>
                          </a:solidFill>
                          <a:latin typeface="Tahoma" pitchFamily="34" charset="0"/>
                          <a:ea typeface="+mn-ea"/>
                          <a:cs typeface="Arial" charset="0"/>
                        </a:rPr>
                        <a:t>ТА</a:t>
                      </a:r>
                      <a:r>
                        <a:rPr lang="en-US" sz="1400" kern="1200" dirty="0" smtClean="0">
                          <a:solidFill>
                            <a:schemeClr val="tx2">
                              <a:lumMod val="75000"/>
                            </a:schemeClr>
                          </a:solidFill>
                          <a:latin typeface="Tahoma" pitchFamily="34" charset="0"/>
                          <a:ea typeface="+mn-ea"/>
                          <a:cs typeface="Arial" charset="0"/>
                        </a:rPr>
                        <a:t>C</a:t>
                      </a:r>
                      <a:r>
                        <a:rPr lang="uk-UA" sz="1400" kern="1200" dirty="0" smtClean="0">
                          <a:solidFill>
                            <a:schemeClr val="tx2">
                              <a:lumMod val="75000"/>
                            </a:schemeClr>
                          </a:solidFill>
                          <a:latin typeface="Tahoma" pitchFamily="34" charset="0"/>
                          <a:ea typeface="+mn-ea"/>
                          <a:cs typeface="Arial" charset="0"/>
                        </a:rPr>
                        <a:t>АС</a:t>
                      </a:r>
                      <a:r>
                        <a:rPr lang="en-US" sz="1400" kern="1200" dirty="0" smtClean="0">
                          <a:solidFill>
                            <a:schemeClr val="tx2">
                              <a:lumMod val="75000"/>
                            </a:schemeClr>
                          </a:solidFill>
                          <a:latin typeface="Tahoma" pitchFamily="34" charset="0"/>
                          <a:ea typeface="+mn-ea"/>
                          <a:cs typeface="Arial" charset="0"/>
                        </a:rPr>
                        <a:t>S</a:t>
                      </a:r>
                      <a:r>
                        <a:rPr lang="uk-UA" sz="1400" kern="1200" dirty="0" smtClean="0">
                          <a:solidFill>
                            <a:schemeClr val="tx2">
                              <a:lumMod val="75000"/>
                            </a:schemeClr>
                          </a:solidFill>
                          <a:latin typeface="Tahoma" pitchFamily="34" charset="0"/>
                          <a:ea typeface="+mn-ea"/>
                          <a:cs typeface="Arial" charset="0"/>
                        </a:rPr>
                        <a:t> </a:t>
                      </a:r>
                      <a:r>
                        <a:rPr lang="uk-UA" sz="1400" kern="1200" dirty="0" smtClean="0">
                          <a:solidFill>
                            <a:schemeClr val="tx2">
                              <a:lumMod val="75000"/>
                            </a:schemeClr>
                          </a:solidFill>
                          <a:latin typeface="Tahoma" pitchFamily="34" charset="0"/>
                          <a:ea typeface="+mn-ea"/>
                          <a:cs typeface="Arial"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smtClean="0">
                          <a:solidFill>
                            <a:schemeClr val="tx2">
                              <a:lumMod val="75000"/>
                            </a:schemeClr>
                          </a:solidFill>
                        </a:rPr>
                        <a:t>RADIUS</a:t>
                      </a:r>
                      <a:endParaRPr lang="uk-UA" sz="1400" kern="1200" dirty="0" smtClean="0">
                        <a:solidFill>
                          <a:schemeClr val="tx1"/>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976">
                <a:tc>
                  <a:txBody>
                    <a:bodyPr/>
                    <a:lstStyle/>
                    <a:p>
                      <a:pPr algn="just">
                        <a:spcAft>
                          <a:spcPts val="0"/>
                        </a:spcAft>
                      </a:pPr>
                      <a:r>
                        <a:rPr lang="uk-UA" sz="1400" kern="1200" dirty="0" smtClean="0">
                          <a:solidFill>
                            <a:schemeClr val="tx1"/>
                          </a:solidFill>
                          <a:latin typeface="Tahoma" pitchFamily="34" charset="0"/>
                          <a:ea typeface="+mn-ea"/>
                          <a:cs typeface="Arial" charset="0"/>
                        </a:rPr>
                        <a:t>Функціональність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Відокремлює AAA відповідно до архітектури AAA, дозволяючи модульність реалізації сервера безпеки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Поєднує автентифікацію та авторизацію, але відокремлює облік, забезпечуючи меншу гнучкість у впровадженні, ніж TACACS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just">
                        <a:spcAft>
                          <a:spcPts val="0"/>
                        </a:spcAft>
                      </a:pPr>
                      <a:r>
                        <a:rPr lang="uk-UA" sz="1400" kern="1200" dirty="0" smtClean="0">
                          <a:solidFill>
                            <a:schemeClr val="tx1"/>
                          </a:solidFill>
                          <a:latin typeface="Tahoma" pitchFamily="34" charset="0"/>
                          <a:ea typeface="+mn-ea"/>
                          <a:cs typeface="Arial" charset="0"/>
                        </a:rPr>
                        <a:t>Стандартний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Переважно підтримується Cisco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Стандарт Open / RFC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just">
                        <a:spcAft>
                          <a:spcPts val="0"/>
                        </a:spcAft>
                      </a:pPr>
                      <a:r>
                        <a:rPr lang="uk-UA" sz="1400" kern="1200" dirty="0" smtClean="0">
                          <a:solidFill>
                            <a:schemeClr val="tx1"/>
                          </a:solidFill>
                          <a:latin typeface="Tahoma" pitchFamily="34" charset="0"/>
                          <a:ea typeface="+mn-ea"/>
                          <a:cs typeface="Arial" charset="0"/>
                        </a:rPr>
                        <a:t>Транспорт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TCP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UDP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127">
                <a:tc>
                  <a:txBody>
                    <a:bodyPr/>
                    <a:lstStyle/>
                    <a:p>
                      <a:pPr algn="just">
                        <a:spcAft>
                          <a:spcPts val="0"/>
                        </a:spcAft>
                      </a:pPr>
                      <a:r>
                        <a:rPr lang="uk-UA" sz="1400" kern="1200" dirty="0" smtClean="0">
                          <a:solidFill>
                            <a:schemeClr val="tx1"/>
                          </a:solidFill>
                          <a:latin typeface="Tahoma" pitchFamily="34" charset="0"/>
                          <a:ea typeface="+mn-ea"/>
                          <a:cs typeface="Arial" charset="0"/>
                        </a:rPr>
                        <a:t>Протокол </a:t>
                      </a:r>
                      <a:r>
                        <a:rPr lang="uk-UA" sz="1400" kern="1200" dirty="0" smtClean="0">
                          <a:solidFill>
                            <a:schemeClr val="tx2">
                              <a:lumMod val="75000"/>
                            </a:schemeClr>
                          </a:solidFill>
                          <a:latin typeface="Tahoma" pitchFamily="34" charset="0"/>
                          <a:ea typeface="+mn-ea"/>
                          <a:cs typeface="Arial" charset="0"/>
                        </a:rPr>
                        <a:t>CHAP</a:t>
                      </a:r>
                      <a:r>
                        <a:rPr lang="en-US" sz="1400" kern="1200" dirty="0" smtClean="0">
                          <a:solidFill>
                            <a:schemeClr val="tx2">
                              <a:lumMod val="75000"/>
                            </a:schemeClr>
                          </a:solidFill>
                          <a:latin typeface="Tahoma" pitchFamily="34" charset="0"/>
                          <a:ea typeface="+mn-ea"/>
                          <a:cs typeface="Arial" charset="0"/>
                        </a:rPr>
                        <a:t> - </a:t>
                      </a:r>
                      <a:endParaRPr lang="uk-UA" sz="1400" kern="1200" dirty="0" smtClean="0">
                        <a:solidFill>
                          <a:schemeClr val="tx2">
                            <a:lumMod val="75000"/>
                          </a:schemeClr>
                        </a:solidFill>
                        <a:latin typeface="Tahoma" pitchFamily="34" charset="0"/>
                        <a:ea typeface="+mn-ea"/>
                        <a:cs typeface="Arial" charset="0"/>
                      </a:endParaRPr>
                    </a:p>
                    <a:p>
                      <a:pPr marL="0" algn="just" defTabSz="914400" rtl="0" eaLnBrk="1" latinLnBrk="0" hangingPunct="1">
                        <a:spcAft>
                          <a:spcPts val="0"/>
                        </a:spcAft>
                      </a:pPr>
                      <a:r>
                        <a:rPr lang="uk-UA" sz="1400" kern="1200" dirty="0" err="1" smtClean="0">
                          <a:solidFill>
                            <a:schemeClr val="tx2">
                              <a:lumMod val="75000"/>
                            </a:schemeClr>
                          </a:solidFill>
                          <a:latin typeface="Tahoma" pitchFamily="34" charset="0"/>
                          <a:ea typeface="+mn-ea"/>
                          <a:cs typeface="Arial" charset="0"/>
                        </a:rPr>
                        <a:t>Challenge</a:t>
                      </a:r>
                      <a:r>
                        <a:rPr lang="uk-UA" sz="1400" kern="1200" dirty="0" smtClean="0">
                          <a:solidFill>
                            <a:schemeClr val="tx2">
                              <a:lumMod val="75000"/>
                            </a:schemeClr>
                          </a:solidFill>
                          <a:latin typeface="Tahoma" pitchFamily="34" charset="0"/>
                          <a:ea typeface="+mn-ea"/>
                          <a:cs typeface="Arial" charset="0"/>
                        </a:rPr>
                        <a:t> </a:t>
                      </a:r>
                      <a:r>
                        <a:rPr lang="uk-UA" sz="1400" kern="1200" dirty="0" err="1" smtClean="0">
                          <a:solidFill>
                            <a:schemeClr val="tx2">
                              <a:lumMod val="75000"/>
                            </a:schemeClr>
                          </a:solidFill>
                          <a:latin typeface="Tahoma" pitchFamily="34" charset="0"/>
                          <a:ea typeface="+mn-ea"/>
                          <a:cs typeface="Arial" charset="0"/>
                        </a:rPr>
                        <a:t>Handshake</a:t>
                      </a:r>
                      <a:r>
                        <a:rPr lang="uk-UA" sz="1400" kern="1200" dirty="0" smtClean="0">
                          <a:solidFill>
                            <a:schemeClr val="tx2">
                              <a:lumMod val="75000"/>
                            </a:schemeClr>
                          </a:solidFill>
                          <a:latin typeface="Tahoma" pitchFamily="34" charset="0"/>
                          <a:ea typeface="+mn-ea"/>
                          <a:cs typeface="Arial" charset="0"/>
                        </a:rPr>
                        <a:t> </a:t>
                      </a:r>
                      <a:r>
                        <a:rPr lang="uk-UA" sz="1400" kern="1200" dirty="0" err="1" smtClean="0">
                          <a:solidFill>
                            <a:schemeClr val="tx2">
                              <a:lumMod val="75000"/>
                            </a:schemeClr>
                          </a:solidFill>
                          <a:latin typeface="Tahoma" pitchFamily="34" charset="0"/>
                          <a:ea typeface="+mn-ea"/>
                          <a:cs typeface="Arial" charset="0"/>
                        </a:rPr>
                        <a:t>Authentication</a:t>
                      </a:r>
                      <a:r>
                        <a:rPr lang="uk-UA" sz="1400" kern="1200" dirty="0" smtClean="0">
                          <a:solidFill>
                            <a:schemeClr val="tx2">
                              <a:lumMod val="75000"/>
                            </a:schemeClr>
                          </a:solidFill>
                          <a:latin typeface="Tahoma" pitchFamily="34" charset="0"/>
                          <a:ea typeface="+mn-ea"/>
                          <a:cs typeface="Arial" charset="0"/>
                        </a:rPr>
                        <a:t> </a:t>
                      </a:r>
                      <a:r>
                        <a:rPr lang="uk-UA" sz="1400" kern="1200" dirty="0" err="1" smtClean="0">
                          <a:solidFill>
                            <a:schemeClr val="tx2">
                              <a:lumMod val="75000"/>
                            </a:schemeClr>
                          </a:solidFill>
                          <a:latin typeface="Tahoma" pitchFamily="34" charset="0"/>
                          <a:ea typeface="+mn-ea"/>
                          <a:cs typeface="Arial" charset="0"/>
                        </a:rPr>
                        <a:t>Protoco</a:t>
                      </a:r>
                      <a:r>
                        <a:rPr lang="en-US" sz="1400" kern="1200" dirty="0" smtClean="0">
                          <a:solidFill>
                            <a:schemeClr val="tx2">
                              <a:lumMod val="75000"/>
                            </a:schemeClr>
                          </a:solidFill>
                          <a:latin typeface="Tahoma" pitchFamily="34" charset="0"/>
                          <a:ea typeface="+mn-ea"/>
                          <a:cs typeface="Arial" charset="0"/>
                        </a:rPr>
                        <a:t>l</a:t>
                      </a:r>
                      <a:endParaRPr lang="uk-UA" sz="1400" kern="1200" dirty="0" smtClean="0">
                        <a:solidFill>
                          <a:schemeClr val="tx2">
                            <a:lumMod val="75000"/>
                          </a:schemeClr>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Двонаправлений</a:t>
                      </a:r>
                      <a:r>
                        <a:rPr lang="uk-UA" sz="1400" kern="1200" dirty="0" smtClean="0">
                          <a:solidFill>
                            <a:schemeClr val="tx1"/>
                          </a:solidFill>
                          <a:latin typeface="Tahoma" pitchFamily="34" charset="0"/>
                          <a:ea typeface="+mn-ea"/>
                          <a:cs typeface="Arial" charset="0"/>
                        </a:rPr>
                        <a:t> виклик та відповідь, як використовується у Протоколі аутентифікації виклику рукостискання (CHAP)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Односпрямований виклик і відповідь сервера безпеки RADIUS на клієнт RADIUS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2">
                <a:tc>
                  <a:txBody>
                    <a:bodyPr/>
                    <a:lstStyle/>
                    <a:p>
                      <a:pPr algn="just">
                        <a:spcAft>
                          <a:spcPts val="0"/>
                        </a:spcAft>
                      </a:pPr>
                      <a:r>
                        <a:rPr lang="uk-UA" sz="1400" kern="1200" dirty="0" smtClean="0">
                          <a:solidFill>
                            <a:schemeClr val="tx1"/>
                          </a:solidFill>
                          <a:latin typeface="Tahoma" pitchFamily="34" charset="0"/>
                          <a:ea typeface="+mn-ea"/>
                          <a:cs typeface="Arial" charset="0"/>
                        </a:rPr>
                        <a:t>Конфіденційність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Весь пакет зашифрований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Пароль зашифрований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107">
                <a:tc>
                  <a:txBody>
                    <a:bodyPr/>
                    <a:lstStyle/>
                    <a:p>
                      <a:pPr algn="just">
                        <a:spcAft>
                          <a:spcPts val="0"/>
                        </a:spcAft>
                      </a:pPr>
                      <a:r>
                        <a:rPr lang="uk-UA" sz="1400" kern="1200" dirty="0" err="1" smtClean="0">
                          <a:solidFill>
                            <a:schemeClr val="tx1"/>
                          </a:solidFill>
                          <a:latin typeface="Tahoma" pitchFamily="34" charset="0"/>
                          <a:ea typeface="+mn-ea"/>
                          <a:cs typeface="Arial" charset="0"/>
                        </a:rPr>
                        <a:t>Налаштування</a:t>
                      </a:r>
                      <a:endParaRPr lang="uk-UA" sz="1400" kern="1200" dirty="0" smtClean="0">
                        <a:solidFill>
                          <a:schemeClr val="tx1"/>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Забезпечує авторизацію команд маршрутизатора для кожного користувача чи групи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smtClean="0">
                          <a:solidFill>
                            <a:schemeClr val="tx1"/>
                          </a:solidFill>
                          <a:latin typeface="Tahoma" pitchFamily="34" charset="0"/>
                          <a:ea typeface="+mn-ea"/>
                          <a:cs typeface="Arial" charset="0"/>
                        </a:rPr>
                        <a:t>Немає можливості авторизувати команди маршрутизатора для кожного користувача чи групи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just">
                        <a:spcAft>
                          <a:spcPts val="0"/>
                        </a:spcAft>
                      </a:pPr>
                      <a:r>
                        <a:rPr lang="uk-UA" sz="1400" kern="1200" dirty="0" smtClean="0">
                          <a:solidFill>
                            <a:schemeClr val="tx1"/>
                          </a:solidFill>
                          <a:latin typeface="Tahoma" pitchFamily="34" charset="0"/>
                          <a:ea typeface="+mn-ea"/>
                          <a:cs typeface="Arial" charset="0"/>
                        </a:rPr>
                        <a:t>Облік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Обмежений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400" kern="1200" dirty="0" err="1" smtClean="0">
                          <a:solidFill>
                            <a:schemeClr val="tx1"/>
                          </a:solidFill>
                          <a:latin typeface="Tahoma" pitchFamily="34" charset="0"/>
                          <a:ea typeface="+mn-ea"/>
                          <a:cs typeface="Arial" charset="0"/>
                        </a:rPr>
                        <a:t>Обширний</a:t>
                      </a:r>
                      <a:endParaRPr lang="uk-UA" sz="1400" kern="1200" dirty="0" smtClean="0">
                        <a:solidFill>
                          <a:schemeClr val="tx1"/>
                        </a:solidFill>
                        <a:latin typeface="Tahoma" pitchFamily="34" charset="0"/>
                        <a:ea typeface="+mn-ea"/>
                        <a:cs typeface="Arial"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35</a:t>
            </a:fld>
            <a:endParaRPr lang="uk-UA" dirty="0"/>
          </a:p>
        </p:txBody>
      </p:sp>
      <p:sp>
        <p:nvSpPr>
          <p:cNvPr id="3" name="Прямоугольник 2"/>
          <p:cNvSpPr/>
          <p:nvPr/>
        </p:nvSpPr>
        <p:spPr>
          <a:xfrm>
            <a:off x="500035" y="500042"/>
            <a:ext cx="7929618" cy="584775"/>
          </a:xfrm>
          <a:prstGeom prst="rect">
            <a:avLst/>
          </a:prstGeom>
        </p:spPr>
        <p:txBody>
          <a:bodyPr wrap="square">
            <a:spAutoFit/>
          </a:bodyPr>
          <a:lstStyle/>
          <a:p>
            <a:r>
              <a:rPr lang="uk-UA" sz="1600" dirty="0" smtClean="0">
                <a:solidFill>
                  <a:schemeClr val="tx2">
                    <a:lumMod val="75000"/>
                  </a:schemeClr>
                </a:solidFill>
              </a:rPr>
              <a:t>VPN</a:t>
            </a:r>
            <a:r>
              <a:rPr lang="uk-UA" sz="1600" dirty="0" smtClean="0"/>
              <a:t> - це приватна мережа, яка створюється через загальнодоступну мережу, як правило, Інтернет</a:t>
            </a:r>
          </a:p>
        </p:txBody>
      </p:sp>
      <p:sp>
        <p:nvSpPr>
          <p:cNvPr id="6" name="Прямоугольник 5"/>
          <p:cNvSpPr/>
          <p:nvPr/>
        </p:nvSpPr>
        <p:spPr>
          <a:xfrm>
            <a:off x="114268" y="142852"/>
            <a:ext cx="8886887" cy="338554"/>
          </a:xfrm>
          <a:prstGeom prst="rect">
            <a:avLst/>
          </a:prstGeom>
        </p:spPr>
        <p:txBody>
          <a:bodyPr wrap="square">
            <a:spAutoFit/>
          </a:bodyPr>
          <a:lstStyle/>
          <a:p>
            <a:r>
              <a:rPr lang="uk-UA" sz="1600" dirty="0" smtClean="0">
                <a:solidFill>
                  <a:schemeClr val="bg2">
                    <a:lumMod val="40000"/>
                    <a:lumOff val="60000"/>
                  </a:schemeClr>
                </a:solidFill>
              </a:rPr>
              <a:t>Віртуальна приватна мережа </a:t>
            </a:r>
            <a:r>
              <a:rPr lang="uk-UA" sz="1600" dirty="0" smtClean="0"/>
              <a:t>(</a:t>
            </a:r>
            <a:r>
              <a:rPr lang="uk-UA" sz="1600" dirty="0" smtClean="0">
                <a:solidFill>
                  <a:schemeClr val="tx2">
                    <a:lumMod val="75000"/>
                  </a:schemeClr>
                </a:solidFill>
              </a:rPr>
              <a:t>VPN</a:t>
            </a:r>
            <a:r>
              <a:rPr lang="en-US" sz="1600" dirty="0" smtClean="0">
                <a:solidFill>
                  <a:schemeClr val="tx2">
                    <a:lumMod val="75000"/>
                  </a:schemeClr>
                </a:solidFill>
              </a:rPr>
              <a:t> - </a:t>
            </a:r>
            <a:r>
              <a:rPr lang="en-CA" sz="1600" dirty="0" smtClean="0">
                <a:solidFill>
                  <a:schemeClr val="tx2">
                    <a:lumMod val="75000"/>
                  </a:schemeClr>
                </a:solidFill>
              </a:rPr>
              <a:t>Virtual Private Network</a:t>
            </a:r>
            <a:r>
              <a:rPr lang="uk-UA" sz="1600" dirty="0" smtClean="0"/>
              <a:t>)</a:t>
            </a:r>
          </a:p>
        </p:txBody>
      </p:sp>
      <p:pic>
        <p:nvPicPr>
          <p:cNvPr id="7" name="Рисунок 6" descr="12.3.11.0000.jpg"/>
          <p:cNvPicPr>
            <a:picLocks noChangeAspect="1"/>
          </p:cNvPicPr>
          <p:nvPr/>
        </p:nvPicPr>
        <p:blipFill>
          <a:blip r:embed="rId3" cstate="print"/>
          <a:stretch>
            <a:fillRect/>
          </a:stretch>
        </p:blipFill>
        <p:spPr>
          <a:xfrm>
            <a:off x="1214414" y="1714488"/>
            <a:ext cx="6872288" cy="4750594"/>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36</a:t>
            </a:fld>
            <a:endParaRPr lang="uk-UA" dirty="0"/>
          </a:p>
        </p:txBody>
      </p:sp>
      <p:sp>
        <p:nvSpPr>
          <p:cNvPr id="3" name="Прямоугольник 2"/>
          <p:cNvSpPr/>
          <p:nvPr/>
        </p:nvSpPr>
        <p:spPr>
          <a:xfrm>
            <a:off x="114268" y="142852"/>
            <a:ext cx="8886887" cy="6786473"/>
          </a:xfrm>
          <a:prstGeom prst="rect">
            <a:avLst/>
          </a:prstGeom>
        </p:spPr>
        <p:txBody>
          <a:bodyPr wrap="square">
            <a:spAutoFit/>
          </a:bodyPr>
          <a:lstStyle/>
          <a:p>
            <a:r>
              <a:rPr lang="uk-UA" sz="1500" dirty="0" smtClean="0"/>
              <a:t>Замість того, щоб використовувати спеціальне фізичне з’єднання, VPN використовує віртуальні з’єднання, які передаються через Інтернет від організації до віддаленого сайту. Перші VPN були суто тунелями IP, які не включали автентифікацію або шифрування даних. Наприклад, </a:t>
            </a:r>
            <a:r>
              <a:rPr lang="uk-UA" sz="1500" dirty="0" smtClean="0">
                <a:solidFill>
                  <a:schemeClr val="tx2">
                    <a:lumMod val="75000"/>
                  </a:schemeClr>
                </a:solidFill>
              </a:rPr>
              <a:t>Generic Routing Encapsulation </a:t>
            </a:r>
            <a:r>
              <a:rPr lang="uk-UA" sz="1500" dirty="0" smtClean="0"/>
              <a:t>(</a:t>
            </a:r>
            <a:r>
              <a:rPr lang="uk-UA" sz="1500" dirty="0" smtClean="0">
                <a:solidFill>
                  <a:schemeClr val="tx2">
                    <a:lumMod val="75000"/>
                  </a:schemeClr>
                </a:solidFill>
              </a:rPr>
              <a:t>GRE</a:t>
            </a:r>
            <a:r>
              <a:rPr lang="uk-UA" sz="1500" dirty="0" smtClean="0"/>
              <a:t>) - це протокол тунелювання, розроблений Cisco, який може інкапсулювати широкий спектр типів пакетів протоколів мережевого рівня всередині IP-тунелів. Це створює віртуальне посилання точка-точка до маршрутизаторів Cisco у віддалених точках через IP-мережі.</a:t>
            </a:r>
          </a:p>
          <a:p>
            <a:r>
              <a:rPr lang="uk-UA" sz="1500" dirty="0" smtClean="0"/>
              <a:t>VPN є </a:t>
            </a:r>
            <a:r>
              <a:rPr lang="uk-UA" sz="1500" dirty="0" smtClean="0">
                <a:solidFill>
                  <a:srgbClr val="FFC000"/>
                </a:solidFill>
              </a:rPr>
              <a:t>віртуальною</a:t>
            </a:r>
            <a:r>
              <a:rPr lang="uk-UA" sz="1500" b="1" dirty="0" smtClean="0"/>
              <a:t>,</a:t>
            </a:r>
            <a:r>
              <a:rPr lang="uk-UA" sz="1500" dirty="0" smtClean="0"/>
              <a:t> оскільки вона несе інформацію в приватній мережі, але ця інформація фактично транспортується через загальнодоступну мережу. VPN є </a:t>
            </a:r>
            <a:r>
              <a:rPr lang="uk-UA" sz="1500" dirty="0" smtClean="0">
                <a:solidFill>
                  <a:srgbClr val="FFC000"/>
                </a:solidFill>
              </a:rPr>
              <a:t>приватною</a:t>
            </a:r>
            <a:r>
              <a:rPr lang="uk-UA" sz="1500" dirty="0" smtClean="0"/>
              <a:t>, оскільки трафік зашифрований, щоб зберегти конфіденційність даних під час їх транспортування через загальнодоступну мережу.</a:t>
            </a:r>
          </a:p>
          <a:p>
            <a:r>
              <a:rPr lang="uk-UA" sz="1500" dirty="0" smtClean="0"/>
              <a:t>VPN - це </a:t>
            </a:r>
            <a:r>
              <a:rPr lang="uk-UA" sz="1500" dirty="0" smtClean="0">
                <a:solidFill>
                  <a:srgbClr val="FFC000"/>
                </a:solidFill>
              </a:rPr>
              <a:t>комунікаційне середовище</a:t>
            </a:r>
            <a:r>
              <a:rPr lang="uk-UA" sz="1500" dirty="0" smtClean="0"/>
              <a:t>, в якому доступ суворо контролюється, щоб дозволити однорангові з'єднання в межах визначеної спільноти інтересів.</a:t>
            </a:r>
          </a:p>
          <a:p>
            <a:r>
              <a:rPr lang="uk-UA" sz="1500" dirty="0" smtClean="0"/>
              <a:t>Конфіденційність досягається </a:t>
            </a:r>
            <a:r>
              <a:rPr lang="uk-UA" sz="1500" dirty="0" smtClean="0">
                <a:solidFill>
                  <a:srgbClr val="FFC000"/>
                </a:solidFill>
              </a:rPr>
              <a:t>шифруванням трафіку </a:t>
            </a:r>
            <a:r>
              <a:rPr lang="uk-UA" sz="1500" dirty="0" smtClean="0"/>
              <a:t>всередині VPN.</a:t>
            </a:r>
          </a:p>
          <a:p>
            <a:r>
              <a:rPr lang="uk-UA" sz="1500" dirty="0" smtClean="0"/>
              <a:t>У найпростішому розумінні VPN з'єднує дві кінцеві точки, наприклад, віддалений офіс з центральним офісом, через загальнодоступну мережу, щоб утворити логічне з'єднання. Логічні з'єднання можуть бути здійснені як на рівні 2, так і на рівні 3.</a:t>
            </a:r>
          </a:p>
          <a:p>
            <a:r>
              <a:rPr lang="uk-UA" sz="1500" dirty="0" smtClean="0"/>
              <a:t>Типовими прикладами мереж VPN рівня 3 є </a:t>
            </a:r>
            <a:r>
              <a:rPr lang="uk-UA" sz="1500" dirty="0" smtClean="0">
                <a:solidFill>
                  <a:schemeClr val="tx2">
                    <a:lumMod val="75000"/>
                  </a:schemeClr>
                </a:solidFill>
              </a:rPr>
              <a:t>GRE</a:t>
            </a:r>
            <a:r>
              <a:rPr lang="uk-UA" sz="1500" dirty="0" smtClean="0"/>
              <a:t>, </a:t>
            </a:r>
            <a:r>
              <a:rPr lang="uk-UA" sz="1500" u="sng" dirty="0" smtClean="0">
                <a:solidFill>
                  <a:schemeClr val="tx2">
                    <a:lumMod val="75000"/>
                  </a:schemeClr>
                </a:solidFill>
              </a:rPr>
              <a:t>Multiprotocol Label Switching</a:t>
            </a:r>
            <a:r>
              <a:rPr lang="uk-UA" sz="1500" dirty="0" smtClean="0">
                <a:solidFill>
                  <a:schemeClr val="tx2">
                    <a:lumMod val="75000"/>
                  </a:schemeClr>
                </a:solidFill>
              </a:rPr>
              <a:t> (MPLS) </a:t>
            </a:r>
            <a:r>
              <a:rPr lang="uk-UA" sz="1500" dirty="0" smtClean="0"/>
              <a:t>та </a:t>
            </a:r>
            <a:r>
              <a:rPr lang="uk-UA" sz="1500" dirty="0" smtClean="0">
                <a:solidFill>
                  <a:schemeClr val="tx2">
                    <a:lumMod val="75000"/>
                  </a:schemeClr>
                </a:solidFill>
              </a:rPr>
              <a:t>IPsec</a:t>
            </a:r>
            <a:r>
              <a:rPr lang="uk-UA" sz="1500" dirty="0" smtClean="0"/>
              <a:t>. VPN рівня 3 можуть бути з'єднаннями точка-точка, наприклад, </a:t>
            </a:r>
            <a:r>
              <a:rPr lang="uk-UA" sz="1500" dirty="0" smtClean="0">
                <a:solidFill>
                  <a:schemeClr val="tx2">
                    <a:lumMod val="75000"/>
                  </a:schemeClr>
                </a:solidFill>
              </a:rPr>
              <a:t>GRE</a:t>
            </a:r>
            <a:r>
              <a:rPr lang="uk-UA" sz="1500" dirty="0" smtClean="0"/>
              <a:t> та </a:t>
            </a:r>
            <a:r>
              <a:rPr lang="uk-UA" sz="1500" dirty="0" smtClean="0">
                <a:solidFill>
                  <a:schemeClr val="tx2">
                    <a:lumMod val="75000"/>
                  </a:schemeClr>
                </a:solidFill>
              </a:rPr>
              <a:t>IPsec</a:t>
            </a:r>
            <a:r>
              <a:rPr lang="uk-UA" sz="1500" dirty="0" smtClean="0"/>
              <a:t>, або вони можуть встановити </a:t>
            </a:r>
            <a:r>
              <a:rPr lang="uk-UA" sz="1500" dirty="0" smtClean="0"/>
              <a:t>будь-яке </a:t>
            </a:r>
            <a:r>
              <a:rPr lang="uk-UA" sz="1500" dirty="0" smtClean="0"/>
              <a:t>підключення до багатьох сайтів за допомогою </a:t>
            </a:r>
            <a:r>
              <a:rPr lang="uk-UA" sz="1500" dirty="0" smtClean="0">
                <a:solidFill>
                  <a:schemeClr val="tx2">
                    <a:lumMod val="75000"/>
                  </a:schemeClr>
                </a:solidFill>
              </a:rPr>
              <a:t>MPLS</a:t>
            </a:r>
            <a:r>
              <a:rPr lang="uk-UA" sz="1500" dirty="0" smtClean="0"/>
              <a:t>.</a:t>
            </a:r>
          </a:p>
          <a:p>
            <a:r>
              <a:rPr lang="uk-UA" sz="1500" dirty="0" err="1" smtClean="0">
                <a:solidFill>
                  <a:schemeClr val="tx2">
                    <a:lumMod val="75000"/>
                  </a:schemeClr>
                </a:solidFill>
              </a:rPr>
              <a:t>IPsec</a:t>
            </a:r>
            <a:r>
              <a:rPr lang="uk-UA" sz="1500" b="1" dirty="0" smtClean="0"/>
              <a:t> </a:t>
            </a:r>
            <a:r>
              <a:rPr lang="uk-UA" sz="1500" dirty="0" smtClean="0"/>
              <a:t>- це набір протоколів, розроблений за підтримки IETF для досягнення безпечних послуг через мережі з комутацією пакетів IP.</a:t>
            </a:r>
          </a:p>
          <a:p>
            <a:r>
              <a:rPr lang="uk-UA" sz="1500" dirty="0" smtClean="0"/>
              <a:t>Послуги </a:t>
            </a:r>
            <a:r>
              <a:rPr lang="uk-UA" sz="1500" dirty="0" smtClean="0">
                <a:solidFill>
                  <a:schemeClr val="tx2">
                    <a:lumMod val="75000"/>
                  </a:schemeClr>
                </a:solidFill>
              </a:rPr>
              <a:t>IPsec</a:t>
            </a:r>
            <a:r>
              <a:rPr lang="uk-UA" sz="1500" dirty="0" smtClean="0"/>
              <a:t> дозволяють проводити </a:t>
            </a:r>
            <a:r>
              <a:rPr lang="uk-UA" sz="1500" u="sng" dirty="0" smtClean="0"/>
              <a:t>автентифікацію, цілісність, контроль доступу та конфіденційність</a:t>
            </a:r>
            <a:r>
              <a:rPr lang="uk-UA" sz="1500" dirty="0" smtClean="0"/>
              <a:t>. За допомогою IPsec інформація, якою обмінюються між віддаленими сайтами, може бути зашифрована та перевірена. VPN зазвичай розгортаються в топології від сайту до сайту, щоб надійно з'єднати центральні сайти з віддаленими місцями. Вони також розгорнуті в топології віддаленого доступу, щоб забезпечити безпечний віддалений доступ для зовнішніх користувачів, які подорожують або працюють з дому. За допомогою IPsec можна розгорнути як віддалений доступ, так і мережеві VPN.</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37</a:t>
            </a:fld>
            <a:endParaRPr lang="uk-UA" dirty="0"/>
          </a:p>
        </p:txBody>
      </p:sp>
      <p:sp>
        <p:nvSpPr>
          <p:cNvPr id="3" name="Прямоугольник 2"/>
          <p:cNvSpPr/>
          <p:nvPr/>
        </p:nvSpPr>
        <p:spPr>
          <a:xfrm>
            <a:off x="-31" y="-24"/>
            <a:ext cx="1357322" cy="400110"/>
          </a:xfrm>
          <a:prstGeom prst="rect">
            <a:avLst/>
          </a:prstGeom>
        </p:spPr>
        <p:txBody>
          <a:bodyPr wrap="square">
            <a:spAutoFit/>
          </a:bodyPr>
          <a:lstStyle/>
          <a:p>
            <a:r>
              <a:rPr lang="uk-UA" sz="2000" dirty="0" smtClean="0">
                <a:solidFill>
                  <a:schemeClr val="bg2">
                    <a:lumMod val="40000"/>
                    <a:lumOff val="60000"/>
                  </a:schemeClr>
                </a:solidFill>
              </a:rPr>
              <a:t>Висновки</a:t>
            </a:r>
          </a:p>
        </p:txBody>
      </p:sp>
      <p:sp>
        <p:nvSpPr>
          <p:cNvPr id="5" name="Прямоугольник 4"/>
          <p:cNvSpPr/>
          <p:nvPr/>
        </p:nvSpPr>
        <p:spPr>
          <a:xfrm>
            <a:off x="0" y="357166"/>
            <a:ext cx="9144000" cy="6586418"/>
          </a:xfrm>
          <a:prstGeom prst="rect">
            <a:avLst/>
          </a:prstGeom>
        </p:spPr>
        <p:txBody>
          <a:bodyPr wrap="square">
            <a:spAutoFit/>
          </a:bodyPr>
          <a:lstStyle/>
          <a:p>
            <a:r>
              <a:rPr lang="uk-UA" sz="1600" dirty="0" err="1" smtClean="0">
                <a:solidFill>
                  <a:schemeClr val="bg2">
                    <a:lumMod val="60000"/>
                    <a:lumOff val="40000"/>
                  </a:schemeClr>
                </a:solidFill>
              </a:rPr>
              <a:t>Мережеві</a:t>
            </a:r>
            <a:r>
              <a:rPr lang="uk-UA" sz="1600" dirty="0" smtClean="0">
                <a:solidFill>
                  <a:schemeClr val="bg2">
                    <a:lumMod val="60000"/>
                    <a:lumOff val="40000"/>
                  </a:schemeClr>
                </a:solidFill>
              </a:rPr>
              <a:t> топології</a:t>
            </a:r>
          </a:p>
          <a:p>
            <a:pPr marL="266700" indent="-266700">
              <a:buFont typeface="Wingdings" pitchFamily="2" charset="2"/>
              <a:buChar char="Ø"/>
            </a:pPr>
            <a:r>
              <a:rPr lang="uk-UA" sz="1500" dirty="0" err="1" smtClean="0"/>
              <a:t>Мережеві</a:t>
            </a:r>
            <a:r>
              <a:rPr lang="uk-UA" sz="1500" dirty="0" smtClean="0"/>
              <a:t> інфраструктури сильно різняться залежно від розміру зони покриття, кількості підключених користувачів, кількості та видів доступних послуг та зони відповідальності.</a:t>
            </a:r>
          </a:p>
          <a:p>
            <a:pPr marL="266700" indent="-266700">
              <a:buFont typeface="Wingdings" pitchFamily="2" charset="2"/>
              <a:buChar char="Ø"/>
            </a:pPr>
            <a:r>
              <a:rPr lang="uk-UA" sz="1500" dirty="0" smtClean="0"/>
              <a:t>Мережі зазвичай представляються як фізична та логічна топології.</a:t>
            </a:r>
          </a:p>
          <a:p>
            <a:pPr marL="714375" indent="-266700">
              <a:buFont typeface="Wingdings" pitchFamily="2" charset="2"/>
              <a:buChar char="§"/>
            </a:pPr>
            <a:r>
              <a:rPr lang="uk-UA" sz="1500" dirty="0" smtClean="0"/>
              <a:t>Фізична топологія представляє фізичні зв’язки та спосіб підключення кінцевих пристроїв.</a:t>
            </a:r>
          </a:p>
          <a:p>
            <a:pPr marL="714375" indent="-266700">
              <a:buFont typeface="Wingdings" pitchFamily="2" charset="2"/>
              <a:buChar char="§"/>
            </a:pPr>
            <a:r>
              <a:rPr lang="uk-UA" sz="1500" dirty="0" smtClean="0"/>
              <a:t>Логічна топологія відноситься до стандартів і протоколів, які пристрої використовують для зв'язку.</a:t>
            </a:r>
          </a:p>
          <a:p>
            <a:pPr marL="714375" indent="-266700">
              <a:buFont typeface="Wingdings" pitchFamily="2" charset="2"/>
              <a:buChar char="§"/>
            </a:pPr>
            <a:r>
              <a:rPr lang="uk-UA" sz="1500" dirty="0" smtClean="0"/>
              <a:t>Більшість діаграм топологій є комбінацією обох, показуючи, як пристрої фізично та логічно пов’язані.</a:t>
            </a:r>
          </a:p>
          <a:p>
            <a:pPr marL="714375" indent="-266700">
              <a:buFont typeface="Wingdings" pitchFamily="2" charset="2"/>
              <a:buChar char="§"/>
            </a:pPr>
            <a:r>
              <a:rPr lang="uk-UA" sz="1500" dirty="0" smtClean="0"/>
              <a:t>Два найпоширеніші типи мережевих інфраструктур - це локальні мережі та глобальні мережі.</a:t>
            </a:r>
          </a:p>
          <a:p>
            <a:pPr marL="266700" indent="-266700">
              <a:buFont typeface="Wingdings" pitchFamily="2" charset="2"/>
              <a:buChar char="Ø"/>
            </a:pPr>
            <a:r>
              <a:rPr lang="uk-UA" sz="1500" dirty="0" smtClean="0"/>
              <a:t>Дизайн дротової локальної мережі складається з ієрархічних шарів, кожному шару присвоєні певні функції.</a:t>
            </a:r>
          </a:p>
          <a:p>
            <a:pPr marL="714375" indent="-266700">
              <a:buFont typeface="Wingdings" pitchFamily="2" charset="2"/>
              <a:buChar char="§"/>
            </a:pPr>
            <a:r>
              <a:rPr lang="uk-UA" sz="1500" dirty="0" smtClean="0"/>
              <a:t>Рівень доступу забезпечує прямий доступ до мережі для кінцевих точок.</a:t>
            </a:r>
          </a:p>
          <a:p>
            <a:pPr marL="714375" indent="-266700">
              <a:buFont typeface="Wingdings" pitchFamily="2" charset="2"/>
              <a:buChar char="§"/>
            </a:pPr>
            <a:r>
              <a:rPr lang="uk-UA" sz="1500" dirty="0" smtClean="0"/>
              <a:t>Рівень розподілу об'єднує рівні доступу та забезпечує зв'язок із послугами.</a:t>
            </a:r>
          </a:p>
          <a:p>
            <a:pPr marL="714375" indent="-266700">
              <a:buFont typeface="Wingdings" pitchFamily="2" charset="2"/>
              <a:buChar char="§"/>
            </a:pPr>
            <a:r>
              <a:rPr lang="uk-UA" sz="1500" dirty="0" smtClean="0"/>
              <a:t>Основний рівень забезпечує зв'язок між рівнями розподілу у великих середовищах.</a:t>
            </a:r>
          </a:p>
          <a:p>
            <a:pPr marL="714375" indent="-266700">
              <a:buFont typeface="Wingdings" pitchFamily="2" charset="2"/>
              <a:buChar char="§"/>
            </a:pPr>
            <a:r>
              <a:rPr lang="uk-UA" sz="1500" dirty="0" smtClean="0"/>
              <a:t>У деяких випадках розподільчий та основний шари можуть поєднуватися для зменшення витрат та складності.</a:t>
            </a:r>
          </a:p>
          <a:p>
            <a:pPr marL="266700" indent="-266700">
              <a:buFont typeface="Wingdings" pitchFamily="2" charset="2"/>
              <a:buChar char="Ø"/>
            </a:pPr>
            <a:r>
              <a:rPr lang="uk-UA" sz="1500" dirty="0" smtClean="0"/>
              <a:t>Типові архітектури безпеки визначають межі трафіку, що надходить і виходить з мережі.</a:t>
            </a:r>
          </a:p>
          <a:p>
            <a:pPr marL="714375" indent="-266700">
              <a:buFont typeface="Wingdings" pitchFamily="2" charset="2"/>
              <a:buChar char="§"/>
            </a:pPr>
            <a:r>
              <a:rPr lang="uk-UA" sz="1500" dirty="0" smtClean="0"/>
              <a:t>Деякі конструкції настільки прості, як позначення зовнішньої мережі та внутрішньої мережі, які визначаються двома інтерфейсами на брандмауері.</a:t>
            </a:r>
          </a:p>
          <a:p>
            <a:pPr marL="714375" indent="-266700">
              <a:buFont typeface="Wingdings" pitchFamily="2" charset="2"/>
              <a:buChar char="§"/>
            </a:pPr>
            <a:r>
              <a:rPr lang="uk-UA" sz="1500" dirty="0" smtClean="0"/>
              <a:t>Мережі, що вимагають загальнодоступного доступу до послуг, часто включають DMZ, до якого користувачі можуть отримати доступ, при цьому суворо блокуючи доступ до внутрішньої мережі.</a:t>
            </a:r>
          </a:p>
          <a:p>
            <a:pPr marL="714375" indent="-266700">
              <a:buFont typeface="Wingdings" pitchFamily="2" charset="2"/>
              <a:buChar char="§"/>
            </a:pPr>
            <a:r>
              <a:rPr lang="uk-UA" sz="1500" dirty="0" smtClean="0"/>
              <a:t>ZPF </a:t>
            </a:r>
            <a:r>
              <a:rPr lang="en-US" sz="1500" dirty="0" smtClean="0"/>
              <a:t>(</a:t>
            </a:r>
            <a:r>
              <a:rPr lang="uk-UA" sz="1400" dirty="0" smtClean="0">
                <a:solidFill>
                  <a:schemeClr val="tx2">
                    <a:lumMod val="75000"/>
                  </a:schemeClr>
                </a:solidFill>
              </a:rPr>
              <a:t>Zone-</a:t>
            </a:r>
            <a:r>
              <a:rPr lang="uk-UA" sz="1400" dirty="0" err="1" smtClean="0">
                <a:solidFill>
                  <a:schemeClr val="tx2">
                    <a:lumMod val="75000"/>
                  </a:schemeClr>
                </a:solidFill>
              </a:rPr>
              <a:t>based</a:t>
            </a:r>
            <a:r>
              <a:rPr lang="uk-UA" sz="1400" dirty="0" smtClean="0">
                <a:solidFill>
                  <a:schemeClr val="tx2">
                    <a:lumMod val="75000"/>
                  </a:schemeClr>
                </a:solidFill>
              </a:rPr>
              <a:t> </a:t>
            </a:r>
            <a:r>
              <a:rPr lang="uk-UA" sz="1400" dirty="0" err="1" smtClean="0">
                <a:solidFill>
                  <a:schemeClr val="tx2">
                    <a:lumMod val="75000"/>
                  </a:schemeClr>
                </a:solidFill>
              </a:rPr>
              <a:t>policy</a:t>
            </a:r>
            <a:r>
              <a:rPr lang="uk-UA" sz="1400" dirty="0" smtClean="0">
                <a:solidFill>
                  <a:schemeClr val="tx2">
                    <a:lumMod val="75000"/>
                  </a:schemeClr>
                </a:solidFill>
              </a:rPr>
              <a:t> </a:t>
            </a:r>
            <a:r>
              <a:rPr lang="uk-UA" sz="1400" dirty="0" err="1" smtClean="0">
                <a:solidFill>
                  <a:schemeClr val="tx2">
                    <a:lumMod val="75000"/>
                  </a:schemeClr>
                </a:solidFill>
              </a:rPr>
              <a:t>firewalls</a:t>
            </a:r>
            <a:r>
              <a:rPr lang="en-US" sz="1500" dirty="0" smtClean="0"/>
              <a:t>)</a:t>
            </a:r>
            <a:r>
              <a:rPr lang="uk-UA" sz="1500" dirty="0" smtClean="0"/>
              <a:t>використовують </a:t>
            </a:r>
            <a:r>
              <a:rPr lang="uk-UA" sz="1500" dirty="0" smtClean="0"/>
              <a:t>концепцію зон, щоб забезпечити додаткову гнучкість.</a:t>
            </a:r>
          </a:p>
          <a:p>
            <a:pPr marL="714375" indent="-266700">
              <a:buFont typeface="Wingdings" pitchFamily="2" charset="2"/>
              <a:buChar char="§"/>
            </a:pPr>
            <a:r>
              <a:rPr lang="uk-UA" sz="1500" dirty="0" smtClean="0"/>
              <a:t>Зона - це група одного або декількох інтерфейсів, які мають подібні функції та вимоги до безпеки.</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38</a:t>
            </a:fld>
            <a:endParaRPr lang="uk-UA" dirty="0"/>
          </a:p>
        </p:txBody>
      </p:sp>
      <p:sp>
        <p:nvSpPr>
          <p:cNvPr id="5" name="Прямоугольник 4"/>
          <p:cNvSpPr/>
          <p:nvPr/>
        </p:nvSpPr>
        <p:spPr>
          <a:xfrm>
            <a:off x="142844" y="142852"/>
            <a:ext cx="8858312" cy="6494085"/>
          </a:xfrm>
          <a:prstGeom prst="rect">
            <a:avLst/>
          </a:prstGeom>
        </p:spPr>
        <p:txBody>
          <a:bodyPr wrap="square">
            <a:spAutoFit/>
          </a:bodyPr>
          <a:lstStyle/>
          <a:p>
            <a:r>
              <a:rPr lang="uk-UA" sz="1600" dirty="0" smtClean="0">
                <a:solidFill>
                  <a:schemeClr val="bg2">
                    <a:lumMod val="60000"/>
                    <a:lumOff val="40000"/>
                  </a:schemeClr>
                </a:solidFill>
              </a:rPr>
              <a:t>Пристрої безпеки</a:t>
            </a:r>
          </a:p>
          <a:p>
            <a:pPr marL="266700" indent="-266700" algn="just">
              <a:buFont typeface="Wingdings" pitchFamily="2" charset="2"/>
              <a:buChar char="Ø"/>
            </a:pPr>
            <a:r>
              <a:rPr lang="uk-UA" sz="1600" dirty="0" smtClean="0"/>
              <a:t>Існує кілька різних типів брандмауерів.</a:t>
            </a:r>
          </a:p>
          <a:p>
            <a:pPr marL="714375" indent="-266700" algn="just">
              <a:buFont typeface="Wingdings" pitchFamily="2" charset="2"/>
              <a:buChar char="§"/>
            </a:pPr>
            <a:r>
              <a:rPr lang="uk-UA" sz="1600" dirty="0" smtClean="0"/>
              <a:t>Брандмауери фільтрації пакетів (без перевірки стану) забезпечують фільтрацію рівня 3, а іноді і рівня </a:t>
            </a:r>
            <a:r>
              <a:rPr lang="uk-UA" sz="1600" dirty="0" smtClean="0"/>
              <a:t>4</a:t>
            </a:r>
            <a:r>
              <a:rPr lang="en-US" sz="1600" dirty="0" smtClean="0"/>
              <a:t> (</a:t>
            </a:r>
            <a:r>
              <a:rPr lang="uk-UA" sz="1600" dirty="0" smtClean="0"/>
              <a:t>пакетна фільтрація).</a:t>
            </a:r>
            <a:endParaRPr lang="uk-UA" sz="1600" dirty="0" smtClean="0"/>
          </a:p>
          <a:p>
            <a:pPr marL="714375" indent="-266700" algn="just">
              <a:buFont typeface="Wingdings" pitchFamily="2" charset="2"/>
              <a:buChar char="§"/>
            </a:pPr>
            <a:r>
              <a:rPr lang="uk-UA" sz="1600" dirty="0" smtClean="0"/>
              <a:t>Брандмауер перевірки стану дозволяє або блокує трафік на основі стану, порту та протоколу.</a:t>
            </a:r>
          </a:p>
          <a:p>
            <a:pPr marL="714375" indent="-266700" algn="just">
              <a:buFont typeface="Wingdings" pitchFamily="2" charset="2"/>
              <a:buChar char="§"/>
            </a:pPr>
            <a:r>
              <a:rPr lang="uk-UA" sz="1600" dirty="0" smtClean="0"/>
              <a:t>Брандмауери шлюзів додатків (проксі-брандмауер) фільтрують інформацію на рівнях 3, 4, 5 і 7.</a:t>
            </a:r>
          </a:p>
          <a:p>
            <a:pPr marL="714375" indent="-266700" algn="just">
              <a:buFont typeface="Wingdings" pitchFamily="2" charset="2"/>
              <a:buChar char="§"/>
            </a:pPr>
            <a:r>
              <a:rPr lang="uk-UA" sz="1600" dirty="0" smtClean="0"/>
              <a:t>Брандмауери наступного покоління надають додаткові послуги, крім шлюзів додатків, такі як </a:t>
            </a:r>
            <a:r>
              <a:rPr lang="uk-UA" sz="1600" dirty="0" smtClean="0"/>
              <a:t>інтегроване </a:t>
            </a:r>
            <a:r>
              <a:rPr lang="uk-UA" sz="1600" dirty="0" smtClean="0"/>
              <a:t>запобігання вторгненню, обізнаність та контроль програм, </a:t>
            </a:r>
            <a:r>
              <a:rPr lang="uk-UA" sz="1600" dirty="0" smtClean="0"/>
              <a:t>бачити </a:t>
            </a:r>
            <a:r>
              <a:rPr lang="uk-UA" sz="1600" dirty="0" smtClean="0"/>
              <a:t>та блокувати ризиковані програми, доступ </a:t>
            </a:r>
            <a:r>
              <a:rPr lang="uk-UA" sz="1600" dirty="0" smtClean="0"/>
              <a:t>до інформаційних каналів оновлення </a:t>
            </a:r>
            <a:r>
              <a:rPr lang="uk-UA" sz="1600" dirty="0" smtClean="0"/>
              <a:t>та методи вирішення проблем, що розвиваються.</a:t>
            </a:r>
          </a:p>
          <a:p>
            <a:pPr marL="266700" indent="-266700" algn="just">
              <a:buFont typeface="Wingdings" pitchFamily="2" charset="2"/>
              <a:buChar char="Ø"/>
            </a:pPr>
            <a:r>
              <a:rPr lang="uk-UA" sz="1600" dirty="0" smtClean="0"/>
              <a:t>Системи запобігання проникненню (IPS) та системи виявлення вторгнень (IDS) використовуються для виявлення потенційних ризиків безпеки та попередження / зупинки небезпечного руху.</a:t>
            </a:r>
          </a:p>
          <a:p>
            <a:pPr marL="266700" indent="-266700" algn="just">
              <a:buFont typeface="Wingdings" pitchFamily="2" charset="2"/>
              <a:buChar char="Ø"/>
            </a:pPr>
            <a:r>
              <a:rPr lang="uk-UA" sz="1600" dirty="0" smtClean="0"/>
              <a:t>IDS / IPS можуть бути реалізовані як на основі хоста або мережі, що має конкретні переваги та недоліки для кожної реалізації.</a:t>
            </a:r>
          </a:p>
          <a:p>
            <a:pPr marL="266700" indent="-266700" algn="just">
              <a:buFont typeface="Wingdings" pitchFamily="2" charset="2"/>
              <a:buChar char="Ø"/>
            </a:pPr>
            <a:r>
              <a:rPr lang="uk-UA" sz="1600" dirty="0" smtClean="0"/>
              <a:t>Доступні спеціалізовані пристрої захисту, включаючи</a:t>
            </a:r>
          </a:p>
          <a:p>
            <a:pPr marL="714375" indent="-266700" algn="just">
              <a:buFont typeface="Wingdings" pitchFamily="2" charset="2"/>
              <a:buChar char="§"/>
            </a:pPr>
            <a:r>
              <a:rPr lang="uk-UA" sz="1600" dirty="0" smtClean="0"/>
              <a:t>розширений захист від шкідливого програмного забезпечення (AMP),</a:t>
            </a:r>
          </a:p>
          <a:p>
            <a:pPr marL="714375" indent="-266700" algn="just">
              <a:buFont typeface="Wingdings" pitchFamily="2" charset="2"/>
              <a:buChar char="§"/>
            </a:pPr>
            <a:r>
              <a:rPr lang="uk-UA" sz="1600" dirty="0" err="1" smtClean="0"/>
              <a:t>Cisco</a:t>
            </a:r>
            <a:r>
              <a:rPr lang="uk-UA" sz="1600" dirty="0" smtClean="0"/>
              <a:t> Web Security Appliance (WSA) </a:t>
            </a:r>
            <a:r>
              <a:rPr lang="uk-UA" sz="1600" dirty="0" smtClean="0"/>
              <a:t>та </a:t>
            </a:r>
            <a:r>
              <a:rPr lang="uk-UA" sz="1600" dirty="0" smtClean="0">
                <a:solidFill>
                  <a:schemeClr val="tx2">
                    <a:lumMod val="75000"/>
                  </a:schemeClr>
                </a:solidFill>
              </a:rPr>
              <a:t>Cloud Web Security </a:t>
            </a:r>
            <a:r>
              <a:rPr lang="uk-UA" sz="1600" dirty="0" smtClean="0"/>
              <a:t>(</a:t>
            </a:r>
            <a:r>
              <a:rPr lang="uk-UA" sz="1600" dirty="0" smtClean="0">
                <a:solidFill>
                  <a:schemeClr val="tx2">
                    <a:lumMod val="75000"/>
                  </a:schemeClr>
                </a:solidFill>
              </a:rPr>
              <a:t>CWS)</a:t>
            </a:r>
            <a:endParaRPr lang="uk-UA" sz="1600" dirty="0" smtClean="0"/>
          </a:p>
          <a:p>
            <a:pPr marL="714375" indent="-266700" algn="just">
              <a:buFont typeface="Wingdings" pitchFamily="2" charset="2"/>
              <a:buChar char="§"/>
            </a:pPr>
            <a:r>
              <a:rPr lang="uk-UA" sz="1600" dirty="0" err="1" smtClean="0"/>
              <a:t>Cisco</a:t>
            </a:r>
            <a:r>
              <a:rPr lang="uk-UA" sz="1600" dirty="0" smtClean="0"/>
              <a:t> Email Security Appliance (WSA).</a:t>
            </a:r>
          </a:p>
          <a:p>
            <a:pPr marL="714375" indent="-266700" algn="just">
              <a:buFont typeface="Wingdings" pitchFamily="2" charset="2"/>
              <a:buChar char="§"/>
            </a:pPr>
            <a:r>
              <a:rPr lang="uk-UA" sz="1600" dirty="0" smtClean="0"/>
              <a:t>Ці пристрої захисту використовують послуги розвідувально-дослідної групи безпеки Cisco Talos.</a:t>
            </a:r>
          </a:p>
          <a:p>
            <a:pPr marL="714375" indent="-266700" algn="just">
              <a:buFont typeface="Wingdings" pitchFamily="2" charset="2"/>
              <a:buChar char="§"/>
            </a:pPr>
            <a:r>
              <a:rPr lang="uk-UA" sz="1600" dirty="0" err="1" smtClean="0"/>
              <a:t>Talos</a:t>
            </a:r>
            <a:r>
              <a:rPr lang="uk-UA" sz="1600" dirty="0" smtClean="0"/>
              <a:t> виявляє та корелює загрози в режимі реального часу за допомогою найбільшої мережі виявлення загроз у світі.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39</a:t>
            </a:fld>
            <a:endParaRPr lang="uk-UA" dirty="0"/>
          </a:p>
        </p:txBody>
      </p:sp>
      <p:sp>
        <p:nvSpPr>
          <p:cNvPr id="5" name="Прямоугольник 4"/>
          <p:cNvSpPr/>
          <p:nvPr/>
        </p:nvSpPr>
        <p:spPr>
          <a:xfrm>
            <a:off x="214282" y="357166"/>
            <a:ext cx="8643998" cy="5909310"/>
          </a:xfrm>
          <a:prstGeom prst="rect">
            <a:avLst/>
          </a:prstGeom>
        </p:spPr>
        <p:txBody>
          <a:bodyPr wrap="square">
            <a:spAutoFit/>
          </a:bodyPr>
          <a:lstStyle/>
          <a:p>
            <a:pPr algn="just"/>
            <a:r>
              <a:rPr lang="uk-UA" dirty="0" smtClean="0">
                <a:solidFill>
                  <a:schemeClr val="bg2">
                    <a:lumMod val="60000"/>
                    <a:lumOff val="40000"/>
                  </a:schemeClr>
                </a:solidFill>
              </a:rPr>
              <a:t>Служби безпеки</a:t>
            </a:r>
          </a:p>
          <a:p>
            <a:pPr algn="just"/>
            <a:r>
              <a:rPr lang="uk-UA" dirty="0" smtClean="0"/>
              <a:t>Послуги </a:t>
            </a:r>
            <a:r>
              <a:rPr lang="uk-UA" dirty="0" err="1" smtClean="0"/>
              <a:t>мережевої</a:t>
            </a:r>
            <a:r>
              <a:rPr lang="uk-UA" dirty="0" smtClean="0"/>
              <a:t> безпеки включають такі технології.</a:t>
            </a:r>
          </a:p>
          <a:p>
            <a:pPr marL="266700" indent="-266700" algn="just">
              <a:buFont typeface="Wingdings" pitchFamily="2" charset="2"/>
              <a:buChar char="Ø"/>
            </a:pPr>
            <a:r>
              <a:rPr lang="uk-UA" b="1" dirty="0" smtClean="0">
                <a:solidFill>
                  <a:schemeClr val="tx2">
                    <a:lumMod val="75000"/>
                  </a:schemeClr>
                </a:solidFill>
              </a:rPr>
              <a:t>ACL</a:t>
            </a:r>
            <a:r>
              <a:rPr lang="uk-UA" dirty="0" smtClean="0"/>
              <a:t> </a:t>
            </a:r>
            <a:r>
              <a:rPr lang="uk-UA" dirty="0" smtClean="0"/>
              <a:t>(</a:t>
            </a:r>
            <a:r>
              <a:rPr lang="uk-UA" dirty="0" err="1" smtClean="0">
                <a:solidFill>
                  <a:schemeClr val="tx2">
                    <a:lumMod val="50000"/>
                  </a:schemeClr>
                </a:solidFill>
              </a:rPr>
              <a:t>Access</a:t>
            </a:r>
            <a:r>
              <a:rPr lang="uk-UA" dirty="0" smtClean="0">
                <a:solidFill>
                  <a:schemeClr val="tx2">
                    <a:lumMod val="50000"/>
                  </a:schemeClr>
                </a:solidFill>
              </a:rPr>
              <a:t> </a:t>
            </a:r>
            <a:r>
              <a:rPr lang="uk-UA" dirty="0" err="1" smtClean="0">
                <a:solidFill>
                  <a:schemeClr val="tx2">
                    <a:lumMod val="50000"/>
                  </a:schemeClr>
                </a:solidFill>
              </a:rPr>
              <a:t>Control</a:t>
            </a:r>
            <a:r>
              <a:rPr lang="uk-UA" dirty="0" smtClean="0">
                <a:solidFill>
                  <a:schemeClr val="tx2">
                    <a:lumMod val="50000"/>
                  </a:schemeClr>
                </a:solidFill>
              </a:rPr>
              <a:t> </a:t>
            </a:r>
            <a:r>
              <a:rPr lang="uk-UA" dirty="0" err="1" smtClean="0">
                <a:solidFill>
                  <a:schemeClr val="tx2">
                    <a:lumMod val="50000"/>
                  </a:schemeClr>
                </a:solidFill>
              </a:rPr>
              <a:t>List</a:t>
            </a:r>
            <a:r>
              <a:rPr lang="uk-UA" dirty="0" smtClean="0"/>
              <a:t>)- </a:t>
            </a:r>
            <a:r>
              <a:rPr lang="uk-UA" dirty="0" smtClean="0"/>
              <a:t>це ряд операторів, які контролюють, пересилає чи передає пристрій пакети на основі інформації, знайденої в заголовку пакета.</a:t>
            </a:r>
          </a:p>
          <a:p>
            <a:pPr marL="266700" indent="-266700" algn="just">
              <a:buFont typeface="Wingdings" pitchFamily="2" charset="2"/>
              <a:buChar char="Ø"/>
            </a:pPr>
            <a:r>
              <a:rPr lang="uk-UA" b="1" dirty="0" smtClean="0">
                <a:solidFill>
                  <a:schemeClr val="tx2">
                    <a:lumMod val="75000"/>
                  </a:schemeClr>
                </a:solidFill>
              </a:rPr>
              <a:t>SNMP</a:t>
            </a:r>
            <a:r>
              <a:rPr lang="uk-UA" dirty="0" smtClean="0"/>
              <a:t> дозволяє адміністраторам мережі контролювати та керувати продуктивністю мережі, знаходити та вирішувати проблеми мережі та планувати зростання мережі.</a:t>
            </a:r>
          </a:p>
          <a:p>
            <a:pPr marL="266700" indent="-266700" algn="just">
              <a:buFont typeface="Wingdings" pitchFamily="2" charset="2"/>
              <a:buChar char="Ø"/>
            </a:pPr>
            <a:r>
              <a:rPr lang="uk-UA" b="1" dirty="0" err="1" smtClean="0">
                <a:solidFill>
                  <a:schemeClr val="tx2">
                    <a:lumMod val="75000"/>
                  </a:schemeClr>
                </a:solidFill>
              </a:rPr>
              <a:t>NetFlow</a:t>
            </a:r>
            <a:r>
              <a:rPr lang="uk-UA" dirty="0" smtClean="0"/>
              <a:t> надає статистику щодо пакетів, які проходять через маршрутизатор Cisco або багатошаровий комутатор.</a:t>
            </a:r>
          </a:p>
          <a:p>
            <a:pPr marL="266700" indent="-266700" algn="just">
              <a:buFont typeface="Wingdings" pitchFamily="2" charset="2"/>
              <a:buChar char="Ø"/>
            </a:pPr>
            <a:r>
              <a:rPr lang="uk-UA" b="1" dirty="0" err="1" smtClean="0">
                <a:solidFill>
                  <a:schemeClr val="tx2">
                    <a:lumMod val="75000"/>
                  </a:schemeClr>
                </a:solidFill>
              </a:rPr>
              <a:t>Port</a:t>
            </a:r>
            <a:r>
              <a:rPr lang="uk-UA" b="1" dirty="0" smtClean="0">
                <a:solidFill>
                  <a:schemeClr val="tx2">
                    <a:lumMod val="75000"/>
                  </a:schemeClr>
                </a:solidFill>
              </a:rPr>
              <a:t> </a:t>
            </a:r>
            <a:r>
              <a:rPr lang="uk-UA" b="1" dirty="0" err="1" smtClean="0">
                <a:solidFill>
                  <a:schemeClr val="tx2">
                    <a:lumMod val="75000"/>
                  </a:schemeClr>
                </a:solidFill>
              </a:rPr>
              <a:t>Mirroring</a:t>
            </a:r>
            <a:r>
              <a:rPr lang="uk-UA" b="1" dirty="0" smtClean="0">
                <a:solidFill>
                  <a:schemeClr val="tx2">
                    <a:lumMod val="75000"/>
                  </a:schemeClr>
                </a:solidFill>
              </a:rPr>
              <a:t> </a:t>
            </a:r>
            <a:r>
              <a:rPr lang="uk-UA" dirty="0" smtClean="0"/>
              <a:t>- це функція, яка дозволяє комутатору створювати </a:t>
            </a:r>
            <a:r>
              <a:rPr lang="uk-UA" dirty="0" smtClean="0"/>
              <a:t>копії </a:t>
            </a:r>
            <a:r>
              <a:rPr lang="uk-UA" dirty="0" smtClean="0"/>
              <a:t>трафіку, що проходить через комутатор, а потім відправляти його через порт, на якому приєднаний монітор мережі.</a:t>
            </a:r>
          </a:p>
          <a:p>
            <a:pPr marL="266700" indent="-266700" algn="just">
              <a:buFont typeface="Wingdings" pitchFamily="2" charset="2"/>
              <a:buChar char="Ø"/>
            </a:pPr>
            <a:r>
              <a:rPr lang="uk-UA" dirty="0" smtClean="0"/>
              <a:t>Сервери </a:t>
            </a:r>
            <a:r>
              <a:rPr lang="uk-UA" b="1" dirty="0" smtClean="0">
                <a:solidFill>
                  <a:schemeClr val="tx2">
                    <a:lumMod val="75000"/>
                  </a:schemeClr>
                </a:solidFill>
              </a:rPr>
              <a:t>Syslog</a:t>
            </a:r>
            <a:r>
              <a:rPr lang="uk-UA" b="1" dirty="0" smtClean="0"/>
              <a:t> </a:t>
            </a:r>
            <a:r>
              <a:rPr lang="uk-UA" dirty="0" smtClean="0"/>
              <a:t>компілюють та надають доступ до системних повідомлень, що генеруються мережевими пристроями.</a:t>
            </a:r>
          </a:p>
          <a:p>
            <a:pPr marL="266700" indent="-266700" algn="just">
              <a:buFont typeface="Wingdings" pitchFamily="2" charset="2"/>
              <a:buChar char="Ø"/>
            </a:pPr>
            <a:r>
              <a:rPr lang="uk-UA" b="1" dirty="0" smtClean="0">
                <a:solidFill>
                  <a:schemeClr val="tx2">
                    <a:lumMod val="75000"/>
                  </a:schemeClr>
                </a:solidFill>
              </a:rPr>
              <a:t>NTP</a:t>
            </a:r>
            <a:r>
              <a:rPr lang="uk-UA" dirty="0" smtClean="0"/>
              <a:t> синхронізує системний час на всіх пристроях у мережі, щоб забезпечити точну та послідовну мітку часу системних повідомлень.</a:t>
            </a:r>
          </a:p>
          <a:p>
            <a:pPr marL="266700" indent="-266700" algn="just">
              <a:buFont typeface="Wingdings" pitchFamily="2" charset="2"/>
              <a:buChar char="Ø"/>
            </a:pPr>
            <a:r>
              <a:rPr lang="uk-UA" b="1" dirty="0" smtClean="0">
                <a:solidFill>
                  <a:schemeClr val="tx2">
                    <a:lumMod val="75000"/>
                  </a:schemeClr>
                </a:solidFill>
              </a:rPr>
              <a:t>AAA (</a:t>
            </a:r>
            <a:r>
              <a:rPr lang="uk-UA" dirty="0" smtClean="0">
                <a:solidFill>
                  <a:schemeClr val="tx2">
                    <a:lumMod val="75000"/>
                  </a:schemeClr>
                </a:solidFill>
              </a:rPr>
              <a:t>Authentication-Authorization-Accounting</a:t>
            </a:r>
            <a:r>
              <a:rPr lang="uk-UA" b="1" dirty="0" smtClean="0">
                <a:solidFill>
                  <a:schemeClr val="tx2">
                    <a:lumMod val="75000"/>
                  </a:schemeClr>
                </a:solidFill>
              </a:rPr>
              <a:t>)</a:t>
            </a:r>
            <a:r>
              <a:rPr lang="uk-UA" b="1" dirty="0" smtClean="0"/>
              <a:t> </a:t>
            </a:r>
            <a:r>
              <a:rPr lang="uk-UA" dirty="0" smtClean="0"/>
              <a:t>- це основа для налаштування автентифікації користувачів, авторизації та </a:t>
            </a:r>
            <a:r>
              <a:rPr lang="uk-UA" dirty="0" smtClean="0"/>
              <a:t>облік.</a:t>
            </a:r>
            <a:endParaRPr lang="uk-UA" dirty="0" smtClean="0"/>
          </a:p>
          <a:p>
            <a:pPr marL="266700" indent="-266700" algn="just">
              <a:buFont typeface="Wingdings" pitchFamily="2" charset="2"/>
              <a:buChar char="Ø"/>
            </a:pPr>
            <a:r>
              <a:rPr lang="uk-UA" dirty="0" smtClean="0"/>
              <a:t>AAA зазвичай використовує для цієї мети сервер </a:t>
            </a:r>
            <a:r>
              <a:rPr lang="uk-UA" b="1" dirty="0" smtClean="0">
                <a:solidFill>
                  <a:schemeClr val="tx2">
                    <a:lumMod val="75000"/>
                  </a:schemeClr>
                </a:solidFill>
              </a:rPr>
              <a:t>TACACS +</a:t>
            </a:r>
            <a:r>
              <a:rPr lang="uk-UA" dirty="0" smtClean="0"/>
              <a:t> або </a:t>
            </a:r>
            <a:r>
              <a:rPr lang="uk-UA" b="1" dirty="0" smtClean="0">
                <a:solidFill>
                  <a:schemeClr val="tx2">
                    <a:lumMod val="75000"/>
                  </a:schemeClr>
                </a:solidFill>
              </a:rPr>
              <a:t>RADIUS</a:t>
            </a:r>
            <a:r>
              <a:rPr lang="uk-UA" b="1" dirty="0" smtClean="0"/>
              <a:t>.</a:t>
            </a:r>
          </a:p>
          <a:p>
            <a:pPr marL="266700" indent="-266700" algn="just">
              <a:buFont typeface="Wingdings" pitchFamily="2" charset="2"/>
              <a:buChar char="Ø"/>
            </a:pPr>
            <a:r>
              <a:rPr lang="uk-UA" b="1" dirty="0" smtClean="0">
                <a:solidFill>
                  <a:schemeClr val="tx2">
                    <a:lumMod val="75000"/>
                  </a:schemeClr>
                </a:solidFill>
              </a:rPr>
              <a:t>VPN</a:t>
            </a:r>
            <a:r>
              <a:rPr lang="uk-UA" b="1" dirty="0" smtClean="0"/>
              <a:t> </a:t>
            </a:r>
            <a:r>
              <a:rPr lang="uk-UA" dirty="0" smtClean="0"/>
              <a:t>- це приватні мережі, які створюються між двома кінцевими точками у загальнодоступній мережі.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4</a:t>
            </a:fld>
            <a:endParaRPr lang="uk-UA" dirty="0"/>
          </a:p>
        </p:txBody>
      </p:sp>
      <p:sp>
        <p:nvSpPr>
          <p:cNvPr id="7" name="Прямоугольник 6"/>
          <p:cNvSpPr/>
          <p:nvPr/>
        </p:nvSpPr>
        <p:spPr>
          <a:xfrm>
            <a:off x="285720" y="285728"/>
            <a:ext cx="8501122" cy="6247864"/>
          </a:xfrm>
          <a:prstGeom prst="rect">
            <a:avLst/>
          </a:prstGeom>
        </p:spPr>
        <p:txBody>
          <a:bodyPr wrap="square">
            <a:spAutoFit/>
          </a:bodyPr>
          <a:lstStyle/>
          <a:p>
            <a:r>
              <a:rPr lang="uk-UA" sz="2000" dirty="0" smtClean="0"/>
              <a:t>Такий тип "зображення" мережі називають – діаграмою топології.</a:t>
            </a:r>
          </a:p>
          <a:p>
            <a:r>
              <a:rPr lang="uk-UA" sz="2000" dirty="0" smtClean="0"/>
              <a:t>Діаграма забезпечує простий спосіб зрозуміти, як пристрої підключаються до великої мережі.</a:t>
            </a:r>
          </a:p>
          <a:p>
            <a:r>
              <a:rPr lang="uk-UA" sz="2000" dirty="0" smtClean="0"/>
              <a:t>Здатність розпізнавати логічні подання фізичних мережевих компонентів є критично важливою для можливості візуалізації організації та функціонування </a:t>
            </a:r>
            <a:r>
              <a:rPr lang="uk-UA" sz="2000" dirty="0" smtClean="0"/>
              <a:t>мережі (</a:t>
            </a:r>
            <a:r>
              <a:rPr lang="en-US" sz="1600" dirty="0" smtClean="0">
                <a:solidFill>
                  <a:schemeClr val="tx2">
                    <a:lumMod val="90000"/>
                  </a:schemeClr>
                </a:solidFill>
              </a:rPr>
              <a:t>Packet Tracer</a:t>
            </a:r>
            <a:r>
              <a:rPr lang="uk-UA" sz="2000" dirty="0" smtClean="0"/>
              <a:t>).</a:t>
            </a:r>
            <a:endParaRPr lang="uk-UA" sz="2000" dirty="0" smtClean="0"/>
          </a:p>
          <a:p>
            <a:r>
              <a:rPr lang="uk-UA" sz="2000" dirty="0" smtClean="0"/>
              <a:t>На додаток до цього, спеціалізована термінологія використовується для опису того, як кожен з цих пристроїв та носіїв з'єднується між собою:</a:t>
            </a:r>
          </a:p>
          <a:p>
            <a:pPr marL="180975" lvl="0" indent="-180975">
              <a:buFont typeface="Wingdings" pitchFamily="2" charset="2"/>
              <a:buChar char="Ø"/>
            </a:pPr>
            <a:r>
              <a:rPr lang="uk-UA" sz="2000" dirty="0" smtClean="0"/>
              <a:t>Карта </a:t>
            </a:r>
            <a:r>
              <a:rPr lang="uk-UA" sz="2000" dirty="0" err="1" smtClean="0"/>
              <a:t>мережевого</a:t>
            </a:r>
            <a:r>
              <a:rPr lang="uk-UA" sz="2000" dirty="0" smtClean="0"/>
              <a:t> інтерфейсу (</a:t>
            </a:r>
            <a:r>
              <a:rPr lang="uk-UA" sz="2000" b="1" dirty="0" smtClean="0">
                <a:solidFill>
                  <a:schemeClr val="tx2">
                    <a:lumMod val="50000"/>
                  </a:schemeClr>
                </a:solidFill>
              </a:rPr>
              <a:t>NIC</a:t>
            </a:r>
            <a:r>
              <a:rPr lang="uk-UA" sz="2000" dirty="0" smtClean="0"/>
              <a:t> - Network Interface Card</a:t>
            </a:r>
            <a:r>
              <a:rPr lang="uk-UA" sz="2000" b="1" dirty="0" smtClean="0"/>
              <a:t> </a:t>
            </a:r>
            <a:r>
              <a:rPr lang="uk-UA" sz="2000" dirty="0" smtClean="0"/>
              <a:t>) фізично підключає кінцевий пристрій до мережі.</a:t>
            </a:r>
          </a:p>
          <a:p>
            <a:pPr marL="180975" lvl="0" indent="-180975">
              <a:buFont typeface="Wingdings" pitchFamily="2" charset="2"/>
              <a:buChar char="Ø"/>
            </a:pPr>
            <a:r>
              <a:rPr lang="uk-UA" sz="2000" dirty="0" smtClean="0"/>
              <a:t>Фізичний порт - роз'єм або розетка на мережевому пристрої, де носій підключається до кінцевого пристрою або іншого мережевого пристрою.</a:t>
            </a:r>
          </a:p>
          <a:p>
            <a:pPr marL="180975" lvl="0" indent="-180975">
              <a:buFont typeface="Wingdings" pitchFamily="2" charset="2"/>
              <a:buChar char="Ø"/>
            </a:pPr>
            <a:r>
              <a:rPr lang="uk-UA" sz="2000" dirty="0" smtClean="0"/>
              <a:t>Інтерфейс - спеціалізовані порти на мережевому пристрої, що підключаються до окремих мереж.</a:t>
            </a:r>
          </a:p>
          <a:p>
            <a:pPr lvl="0"/>
            <a:r>
              <a:rPr lang="uk-UA" sz="2000" dirty="0" smtClean="0"/>
              <a:t>Оскільки </a:t>
            </a:r>
            <a:r>
              <a:rPr lang="uk-UA" sz="2000" dirty="0" err="1" smtClean="0"/>
              <a:t>маршрутизатори</a:t>
            </a:r>
            <a:r>
              <a:rPr lang="uk-UA" sz="2000" dirty="0" smtClean="0"/>
              <a:t> з'єднують мережі, порти маршрутизатора називаються мережевими інтерфейсами.</a:t>
            </a:r>
          </a:p>
          <a:p>
            <a:r>
              <a:rPr lang="uk-UA" sz="2000" dirty="0" smtClean="0"/>
              <a:t>Досить часто терміни порт та інтерфейс </a:t>
            </a:r>
            <a:r>
              <a:rPr lang="uk-UA" sz="2000" dirty="0" smtClean="0"/>
              <a:t>використовуються </a:t>
            </a:r>
            <a:r>
              <a:rPr lang="uk-UA" sz="2000" dirty="0" smtClean="0"/>
              <a:t>як взаємозамінні.</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5</a:t>
            </a:fld>
            <a:endParaRPr lang="uk-UA" dirty="0"/>
          </a:p>
        </p:txBody>
      </p:sp>
      <p:sp>
        <p:nvSpPr>
          <p:cNvPr id="4" name="Прямоугольник 3"/>
          <p:cNvSpPr/>
          <p:nvPr/>
        </p:nvSpPr>
        <p:spPr>
          <a:xfrm>
            <a:off x="142844" y="142852"/>
            <a:ext cx="9001156" cy="1569660"/>
          </a:xfrm>
          <a:prstGeom prst="rect">
            <a:avLst/>
          </a:prstGeom>
        </p:spPr>
        <p:txBody>
          <a:bodyPr wrap="square">
            <a:spAutoFit/>
          </a:bodyPr>
          <a:lstStyle/>
          <a:p>
            <a:r>
              <a:rPr lang="en-CA" sz="1600" dirty="0" err="1" smtClean="0"/>
              <a:t>Діаграми</a:t>
            </a:r>
            <a:r>
              <a:rPr lang="en-CA" sz="1600" dirty="0" smtClean="0"/>
              <a:t> </a:t>
            </a:r>
            <a:r>
              <a:rPr lang="en-CA" sz="1600" dirty="0" err="1" smtClean="0"/>
              <a:t>топології</a:t>
            </a:r>
            <a:r>
              <a:rPr lang="en-CA" sz="1600" dirty="0" smtClean="0"/>
              <a:t> є </a:t>
            </a:r>
            <a:r>
              <a:rPr lang="en-CA" sz="1600" dirty="0" err="1" smtClean="0"/>
              <a:t>обов'язковою</a:t>
            </a:r>
            <a:r>
              <a:rPr lang="en-CA" sz="1600" dirty="0" smtClean="0"/>
              <a:t> </a:t>
            </a:r>
            <a:r>
              <a:rPr lang="en-CA" sz="1600" dirty="0" err="1" smtClean="0"/>
              <a:t>документацією</a:t>
            </a:r>
            <a:r>
              <a:rPr lang="en-CA" sz="1600" dirty="0" smtClean="0"/>
              <a:t> </a:t>
            </a:r>
            <a:r>
              <a:rPr lang="en-CA" sz="1600" dirty="0" err="1" smtClean="0"/>
              <a:t>для</a:t>
            </a:r>
            <a:r>
              <a:rPr lang="en-CA" sz="1600" dirty="0" smtClean="0"/>
              <a:t> </a:t>
            </a:r>
            <a:r>
              <a:rPr lang="en-CA" sz="1600" dirty="0" err="1" smtClean="0"/>
              <a:t>всіх</a:t>
            </a:r>
            <a:r>
              <a:rPr lang="en-CA" sz="1600" dirty="0" smtClean="0"/>
              <a:t>, </a:t>
            </a:r>
            <a:r>
              <a:rPr lang="en-CA" sz="1600" dirty="0" err="1" smtClean="0"/>
              <a:t>хто</a:t>
            </a:r>
            <a:r>
              <a:rPr lang="en-CA" sz="1600" dirty="0" smtClean="0"/>
              <a:t> </a:t>
            </a:r>
            <a:r>
              <a:rPr lang="en-CA" sz="1600" dirty="0" err="1" smtClean="0"/>
              <a:t>працює</a:t>
            </a:r>
            <a:r>
              <a:rPr lang="en-CA" sz="1600" dirty="0" smtClean="0"/>
              <a:t> з </a:t>
            </a:r>
            <a:r>
              <a:rPr lang="en-CA" sz="1600" dirty="0" err="1" smtClean="0"/>
              <a:t>мережею</a:t>
            </a:r>
            <a:r>
              <a:rPr lang="en-CA" sz="1600" dirty="0" smtClean="0"/>
              <a:t>. </a:t>
            </a:r>
            <a:r>
              <a:rPr lang="en-CA" sz="1600" dirty="0" err="1" smtClean="0"/>
              <a:t>Вони</a:t>
            </a:r>
            <a:r>
              <a:rPr lang="en-CA" sz="1600" dirty="0" smtClean="0"/>
              <a:t> </a:t>
            </a:r>
            <a:r>
              <a:rPr lang="en-CA" sz="1600" dirty="0" err="1" smtClean="0"/>
              <a:t>надають</a:t>
            </a:r>
            <a:r>
              <a:rPr lang="en-CA" sz="1600" dirty="0" smtClean="0"/>
              <a:t> </a:t>
            </a:r>
            <a:r>
              <a:rPr lang="en-CA" sz="1600" dirty="0" err="1" smtClean="0"/>
              <a:t>візуальну</a:t>
            </a:r>
            <a:r>
              <a:rPr lang="en-CA" sz="1600" dirty="0" smtClean="0"/>
              <a:t> </a:t>
            </a:r>
            <a:r>
              <a:rPr lang="en-CA" sz="1600" dirty="0" err="1" smtClean="0"/>
              <a:t>карту</a:t>
            </a:r>
            <a:r>
              <a:rPr lang="en-CA" sz="1600" dirty="0" smtClean="0"/>
              <a:t> </a:t>
            </a:r>
            <a:r>
              <a:rPr lang="en-CA" sz="1600" dirty="0" err="1" smtClean="0"/>
              <a:t>того</a:t>
            </a:r>
            <a:r>
              <a:rPr lang="en-CA" sz="1600" dirty="0" smtClean="0"/>
              <a:t>, </a:t>
            </a:r>
            <a:r>
              <a:rPr lang="en-CA" sz="1600" dirty="0" err="1" smtClean="0"/>
              <a:t>як</a:t>
            </a:r>
            <a:r>
              <a:rPr lang="en-CA" sz="1600" dirty="0" smtClean="0"/>
              <a:t> </a:t>
            </a:r>
            <a:r>
              <a:rPr lang="en-CA" sz="1600" dirty="0" err="1" smtClean="0"/>
              <a:t>мережа</a:t>
            </a:r>
            <a:r>
              <a:rPr lang="en-CA" sz="1600" dirty="0" smtClean="0"/>
              <a:t> </a:t>
            </a:r>
            <a:r>
              <a:rPr lang="en-CA" sz="1600" dirty="0" err="1" smtClean="0"/>
              <a:t>пов’язана</a:t>
            </a:r>
            <a:r>
              <a:rPr lang="en-CA" sz="1600" dirty="0" smtClean="0"/>
              <a:t>. </a:t>
            </a:r>
            <a:r>
              <a:rPr lang="en-CA" sz="1600" dirty="0" err="1" smtClean="0"/>
              <a:t>Існує</a:t>
            </a:r>
            <a:r>
              <a:rPr lang="en-CA" sz="1600" dirty="0" smtClean="0"/>
              <a:t> </a:t>
            </a:r>
            <a:r>
              <a:rPr lang="en-CA" sz="1600" dirty="0" err="1" smtClean="0"/>
              <a:t>два</a:t>
            </a:r>
            <a:r>
              <a:rPr lang="en-CA" sz="1600" dirty="0" smtClean="0"/>
              <a:t> </a:t>
            </a:r>
            <a:r>
              <a:rPr lang="en-CA" sz="1600" dirty="0" err="1" smtClean="0"/>
              <a:t>типи</a:t>
            </a:r>
            <a:r>
              <a:rPr lang="en-CA" sz="1600" dirty="0" smtClean="0"/>
              <a:t> </a:t>
            </a:r>
            <a:r>
              <a:rPr lang="en-CA" sz="1600" dirty="0" err="1" smtClean="0"/>
              <a:t>діаграм</a:t>
            </a:r>
            <a:r>
              <a:rPr lang="en-CA" sz="1600" dirty="0" smtClean="0"/>
              <a:t> </a:t>
            </a:r>
            <a:r>
              <a:rPr lang="en-CA" sz="1600" dirty="0" err="1" smtClean="0"/>
              <a:t>топології</a:t>
            </a:r>
            <a:r>
              <a:rPr lang="en-CA" sz="1600" dirty="0" smtClean="0"/>
              <a:t>: </a:t>
            </a:r>
            <a:r>
              <a:rPr lang="en-CA" sz="1600" b="1" dirty="0" err="1" smtClean="0">
                <a:solidFill>
                  <a:schemeClr val="tx2">
                    <a:lumMod val="50000"/>
                  </a:schemeClr>
                </a:solidFill>
              </a:rPr>
              <a:t>фізична</a:t>
            </a:r>
            <a:r>
              <a:rPr lang="en-CA" sz="1600" dirty="0" smtClean="0"/>
              <a:t> </a:t>
            </a:r>
            <a:r>
              <a:rPr lang="en-CA" sz="1600" dirty="0" err="1" smtClean="0"/>
              <a:t>та</a:t>
            </a:r>
            <a:r>
              <a:rPr lang="en-CA" sz="1600" dirty="0" smtClean="0"/>
              <a:t> </a:t>
            </a:r>
            <a:r>
              <a:rPr lang="en-CA" sz="1600" b="1" dirty="0" err="1" smtClean="0">
                <a:solidFill>
                  <a:schemeClr val="tx2">
                    <a:lumMod val="50000"/>
                  </a:schemeClr>
                </a:solidFill>
              </a:rPr>
              <a:t>логічна</a:t>
            </a:r>
            <a:r>
              <a:rPr lang="en-CA" sz="1600" dirty="0" smtClean="0"/>
              <a:t>.</a:t>
            </a:r>
            <a:endParaRPr lang="uk-UA" sz="1600" dirty="0" smtClean="0"/>
          </a:p>
          <a:p>
            <a:r>
              <a:rPr lang="uk-UA" sz="1600" dirty="0" smtClean="0"/>
              <a:t>Діаграми фізичної топології ілюструють фізичне розташування посередницьких пристроїв та кабельної установки, як показано на малюнку. У  фізичній топології позначені приміщення, в яких знаходяться пристрої.</a:t>
            </a:r>
          </a:p>
        </p:txBody>
      </p:sp>
      <p:pic>
        <p:nvPicPr>
          <p:cNvPr id="5" name="Рисунок 4" descr="12.1.02.0001.jpg"/>
          <p:cNvPicPr>
            <a:picLocks noChangeAspect="1"/>
          </p:cNvPicPr>
          <p:nvPr/>
        </p:nvPicPr>
        <p:blipFill>
          <a:blip r:embed="rId3" cstate="print"/>
          <a:stretch>
            <a:fillRect/>
          </a:stretch>
        </p:blipFill>
        <p:spPr>
          <a:xfrm>
            <a:off x="714348" y="1828824"/>
            <a:ext cx="7929618" cy="4886324"/>
          </a:xfrm>
          <a:prstGeom prst="rect">
            <a:avLst/>
          </a:prstGeom>
        </p:spPr>
      </p:pic>
      <p:sp>
        <p:nvSpPr>
          <p:cNvPr id="6" name="TextBox 5"/>
          <p:cNvSpPr txBox="1"/>
          <p:nvPr/>
        </p:nvSpPr>
        <p:spPr>
          <a:xfrm>
            <a:off x="5214942" y="5866645"/>
            <a:ext cx="1285884" cy="276999"/>
          </a:xfrm>
          <a:prstGeom prst="rect">
            <a:avLst/>
          </a:prstGeom>
          <a:noFill/>
        </p:spPr>
        <p:txBody>
          <a:bodyPr wrap="square" rtlCol="0">
            <a:spAutoFit/>
          </a:bodyPr>
          <a:lstStyle/>
          <a:p>
            <a:r>
              <a:rPr lang="uk-UA" sz="1200" dirty="0" smtClean="0">
                <a:solidFill>
                  <a:srgbClr val="002060"/>
                </a:solidFill>
              </a:rPr>
              <a:t>Шафка (стійка)</a:t>
            </a:r>
            <a:endParaRPr lang="uk-UA" sz="1200" dirty="0">
              <a:solidFill>
                <a:srgbClr val="002060"/>
              </a:solidFill>
            </a:endParaRPr>
          </a:p>
        </p:txBody>
      </p:sp>
      <p:sp>
        <p:nvSpPr>
          <p:cNvPr id="7" name="TextBox 6"/>
          <p:cNvSpPr txBox="1"/>
          <p:nvPr/>
        </p:nvSpPr>
        <p:spPr>
          <a:xfrm>
            <a:off x="5357818" y="6152397"/>
            <a:ext cx="847732" cy="276999"/>
          </a:xfrm>
          <a:prstGeom prst="rect">
            <a:avLst/>
          </a:prstGeom>
          <a:noFill/>
        </p:spPr>
        <p:txBody>
          <a:bodyPr wrap="square" rtlCol="0">
            <a:spAutoFit/>
          </a:bodyPr>
          <a:lstStyle/>
          <a:p>
            <a:r>
              <a:rPr lang="uk-UA" sz="1200" dirty="0" smtClean="0">
                <a:solidFill>
                  <a:srgbClr val="002060"/>
                </a:solidFill>
              </a:rPr>
              <a:t>Полиця</a:t>
            </a:r>
            <a:endParaRPr lang="uk-UA" sz="1200" dirty="0">
              <a:solidFill>
                <a:srgbClr val="002060"/>
              </a:solidFill>
            </a:endParaRP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6</a:t>
            </a:fld>
            <a:endParaRPr lang="uk-UA" dirty="0"/>
          </a:p>
        </p:txBody>
      </p:sp>
      <p:sp>
        <p:nvSpPr>
          <p:cNvPr id="3" name="Прямоугольник 2"/>
          <p:cNvSpPr/>
          <p:nvPr/>
        </p:nvSpPr>
        <p:spPr>
          <a:xfrm>
            <a:off x="142844" y="142852"/>
            <a:ext cx="9001156" cy="830997"/>
          </a:xfrm>
          <a:prstGeom prst="rect">
            <a:avLst/>
          </a:prstGeom>
        </p:spPr>
        <p:txBody>
          <a:bodyPr wrap="square">
            <a:spAutoFit/>
          </a:bodyPr>
          <a:lstStyle/>
          <a:p>
            <a:r>
              <a:rPr lang="en-CA" sz="1600" dirty="0" err="1" smtClean="0"/>
              <a:t>Логічні</a:t>
            </a:r>
            <a:r>
              <a:rPr lang="en-CA" sz="1600" dirty="0" smtClean="0"/>
              <a:t> </a:t>
            </a:r>
            <a:r>
              <a:rPr lang="en-CA" sz="1600" dirty="0" err="1" smtClean="0"/>
              <a:t>схеми</a:t>
            </a:r>
            <a:r>
              <a:rPr lang="en-CA" sz="1600" dirty="0" smtClean="0"/>
              <a:t> </a:t>
            </a:r>
            <a:r>
              <a:rPr lang="en-CA" sz="1600" dirty="0" err="1" smtClean="0"/>
              <a:t>топології</a:t>
            </a:r>
            <a:r>
              <a:rPr lang="en-CA" sz="1600" dirty="0" smtClean="0"/>
              <a:t> </a:t>
            </a:r>
            <a:r>
              <a:rPr lang="en-CA" sz="1600" dirty="0" err="1" smtClean="0"/>
              <a:t>ілюструють</a:t>
            </a:r>
            <a:r>
              <a:rPr lang="en-CA" sz="1600" dirty="0" smtClean="0"/>
              <a:t> </a:t>
            </a:r>
            <a:r>
              <a:rPr lang="en-CA" sz="1600" dirty="0" err="1" smtClean="0"/>
              <a:t>пристрої</a:t>
            </a:r>
            <a:r>
              <a:rPr lang="en-CA" sz="1600" dirty="0" smtClean="0"/>
              <a:t>, </a:t>
            </a:r>
            <a:r>
              <a:rPr lang="en-CA" sz="1600" dirty="0" err="1" smtClean="0"/>
              <a:t>порти</a:t>
            </a:r>
            <a:r>
              <a:rPr lang="en-CA" sz="1600" dirty="0" smtClean="0"/>
              <a:t> </a:t>
            </a:r>
            <a:r>
              <a:rPr lang="en-CA" sz="1600" dirty="0" err="1" smtClean="0"/>
              <a:t>та</a:t>
            </a:r>
            <a:r>
              <a:rPr lang="en-CA" sz="1600" dirty="0" smtClean="0"/>
              <a:t> </a:t>
            </a:r>
            <a:r>
              <a:rPr lang="en-CA" sz="1600" dirty="0" err="1" smtClean="0"/>
              <a:t>схему</a:t>
            </a:r>
            <a:r>
              <a:rPr lang="en-CA" sz="1600" dirty="0" smtClean="0"/>
              <a:t> </a:t>
            </a:r>
            <a:r>
              <a:rPr lang="en-CA" sz="1600" dirty="0" err="1" smtClean="0"/>
              <a:t>адресації</a:t>
            </a:r>
            <a:r>
              <a:rPr lang="en-CA" sz="1600" dirty="0" smtClean="0"/>
              <a:t> </a:t>
            </a:r>
            <a:r>
              <a:rPr lang="en-CA" sz="1600" dirty="0" err="1" smtClean="0"/>
              <a:t>мережі</a:t>
            </a:r>
            <a:r>
              <a:rPr lang="en-CA" sz="1600" dirty="0" smtClean="0"/>
              <a:t>.</a:t>
            </a:r>
            <a:endParaRPr lang="uk-UA" sz="1600" dirty="0" smtClean="0"/>
          </a:p>
          <a:p>
            <a:r>
              <a:rPr lang="uk-UA" sz="1600" dirty="0" smtClean="0"/>
              <a:t>На них в</a:t>
            </a:r>
            <a:r>
              <a:rPr lang="en-CA" sz="1600" dirty="0" smtClean="0"/>
              <a:t>и </a:t>
            </a:r>
            <a:r>
              <a:rPr lang="en-CA" sz="1600" dirty="0" err="1" smtClean="0"/>
              <a:t>можете</a:t>
            </a:r>
            <a:r>
              <a:rPr lang="en-CA" sz="1600" dirty="0" smtClean="0"/>
              <a:t> </a:t>
            </a:r>
            <a:r>
              <a:rPr lang="en-CA" sz="1600" dirty="0" err="1" smtClean="0"/>
              <a:t>побачити</a:t>
            </a:r>
            <a:r>
              <a:rPr lang="en-CA" sz="1600" dirty="0" smtClean="0"/>
              <a:t> </a:t>
            </a:r>
            <a:r>
              <a:rPr lang="en-CA" sz="1600" dirty="0" err="1" smtClean="0"/>
              <a:t>які</a:t>
            </a:r>
            <a:r>
              <a:rPr lang="en-CA" sz="1600" dirty="0" smtClean="0"/>
              <a:t> </a:t>
            </a:r>
            <a:r>
              <a:rPr lang="en-CA" sz="1600" dirty="0" err="1" smtClean="0"/>
              <a:t>кінцеві</a:t>
            </a:r>
            <a:r>
              <a:rPr lang="en-CA" sz="1600" dirty="0" smtClean="0"/>
              <a:t> </a:t>
            </a:r>
            <a:r>
              <a:rPr lang="en-CA" sz="1600" dirty="0" err="1" smtClean="0"/>
              <a:t>пристрої</a:t>
            </a:r>
            <a:r>
              <a:rPr lang="en-CA" sz="1600" dirty="0" smtClean="0"/>
              <a:t> </a:t>
            </a:r>
            <a:r>
              <a:rPr lang="en-CA" sz="1600" dirty="0" err="1" smtClean="0"/>
              <a:t>підключені</a:t>
            </a:r>
            <a:r>
              <a:rPr lang="en-CA" sz="1600" dirty="0" smtClean="0"/>
              <a:t> </a:t>
            </a:r>
            <a:r>
              <a:rPr lang="en-CA" sz="1600" dirty="0" err="1" smtClean="0"/>
              <a:t>до</a:t>
            </a:r>
            <a:r>
              <a:rPr lang="en-CA" sz="1600" dirty="0" smtClean="0"/>
              <a:t> </a:t>
            </a:r>
            <a:r>
              <a:rPr lang="en-CA" sz="1600" dirty="0" err="1" smtClean="0"/>
              <a:t>яких</a:t>
            </a:r>
            <a:r>
              <a:rPr lang="en-CA" sz="1600" dirty="0" smtClean="0"/>
              <a:t> </a:t>
            </a:r>
            <a:r>
              <a:rPr lang="en-CA" sz="1600" dirty="0" err="1" smtClean="0"/>
              <a:t>посередницьких</a:t>
            </a:r>
            <a:r>
              <a:rPr lang="en-CA" sz="1600" dirty="0" smtClean="0"/>
              <a:t> </a:t>
            </a:r>
            <a:r>
              <a:rPr lang="en-CA" sz="1600" dirty="0" err="1" smtClean="0"/>
              <a:t>пристроїв</a:t>
            </a:r>
            <a:r>
              <a:rPr lang="en-CA" sz="1600" dirty="0" smtClean="0"/>
              <a:t> </a:t>
            </a:r>
            <a:r>
              <a:rPr lang="en-CA" sz="1600" dirty="0" err="1" smtClean="0"/>
              <a:t>та</a:t>
            </a:r>
            <a:r>
              <a:rPr lang="en-CA" sz="1600" dirty="0" smtClean="0"/>
              <a:t> </a:t>
            </a:r>
            <a:r>
              <a:rPr lang="en-CA" sz="1600" dirty="0" err="1" smtClean="0"/>
              <a:t>який</a:t>
            </a:r>
            <a:r>
              <a:rPr lang="en-CA" sz="1600" dirty="0" smtClean="0"/>
              <a:t> </a:t>
            </a:r>
            <a:r>
              <a:rPr lang="en-CA" sz="1600" dirty="0" err="1" smtClean="0"/>
              <a:t>носій</a:t>
            </a:r>
            <a:r>
              <a:rPr lang="en-CA" sz="1600" dirty="0" smtClean="0"/>
              <a:t> </a:t>
            </a:r>
            <a:r>
              <a:rPr lang="en-CA" sz="1600" dirty="0" err="1" smtClean="0"/>
              <a:t>використовується</a:t>
            </a:r>
            <a:r>
              <a:rPr lang="en-CA" sz="1600" dirty="0" smtClean="0"/>
              <a:t>.</a:t>
            </a:r>
            <a:endParaRPr lang="uk-UA" sz="1600" dirty="0" smtClean="0"/>
          </a:p>
        </p:txBody>
      </p:sp>
      <p:pic>
        <p:nvPicPr>
          <p:cNvPr id="4" name="Рисунок 3" descr="12.1.02.0002_.jpg"/>
          <p:cNvPicPr>
            <a:picLocks noChangeAspect="1"/>
          </p:cNvPicPr>
          <p:nvPr/>
        </p:nvPicPr>
        <p:blipFill>
          <a:blip r:embed="rId3" cstate="print"/>
          <a:stretch>
            <a:fillRect/>
          </a:stretch>
        </p:blipFill>
        <p:spPr>
          <a:xfrm>
            <a:off x="500034" y="1110717"/>
            <a:ext cx="8143900" cy="5461555"/>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7</a:t>
            </a:fld>
            <a:endParaRPr lang="uk-UA" dirty="0"/>
          </a:p>
        </p:txBody>
      </p:sp>
      <p:sp>
        <p:nvSpPr>
          <p:cNvPr id="3" name="Прямоугольник 2"/>
          <p:cNvSpPr/>
          <p:nvPr/>
        </p:nvSpPr>
        <p:spPr>
          <a:xfrm>
            <a:off x="142844" y="71414"/>
            <a:ext cx="8858312" cy="6740307"/>
          </a:xfrm>
          <a:prstGeom prst="rect">
            <a:avLst/>
          </a:prstGeom>
        </p:spPr>
        <p:txBody>
          <a:bodyPr wrap="square">
            <a:spAutoFit/>
          </a:bodyPr>
          <a:lstStyle/>
          <a:p>
            <a:pPr marL="180975" indent="-180975">
              <a:buFont typeface="Wingdings" pitchFamily="2" charset="2"/>
              <a:buChar char="Ø"/>
            </a:pPr>
            <a:r>
              <a:rPr lang="uk-UA" dirty="0" smtClean="0"/>
              <a:t>Мережі бувають </a:t>
            </a:r>
            <a:r>
              <a:rPr lang="uk-UA" dirty="0" smtClean="0"/>
              <a:t>різних </a:t>
            </a:r>
            <a:r>
              <a:rPr lang="uk-UA" dirty="0" smtClean="0"/>
              <a:t>розмірів. Вони варіюються від простих мереж, що складаються з двох комп'ютерів, до мереж, що об'єднують мільйони пристроїв.</a:t>
            </a:r>
          </a:p>
          <a:p>
            <a:pPr marL="180975" indent="-180975">
              <a:buFont typeface="Wingdings" pitchFamily="2" charset="2"/>
              <a:buChar char="Ø"/>
            </a:pPr>
            <a:endParaRPr lang="uk-UA" dirty="0" smtClean="0"/>
          </a:p>
          <a:p>
            <a:pPr marL="180975" indent="-180975">
              <a:buFont typeface="Wingdings" pitchFamily="2" charset="2"/>
              <a:buChar char="Ø"/>
            </a:pPr>
            <a:r>
              <a:rPr lang="uk-UA" dirty="0" smtClean="0"/>
              <a:t>Прості домашні мережі дозволяють вам ділитися ресурсами, такими як принтери, документи, зображення та музика, серед кількох локальних кінцевих пристроїв.</a:t>
            </a:r>
          </a:p>
          <a:p>
            <a:pPr marL="180975" indent="-180975">
              <a:buFont typeface="Wingdings" pitchFamily="2" charset="2"/>
              <a:buChar char="Ø"/>
            </a:pPr>
            <a:endParaRPr lang="uk-UA" dirty="0" smtClean="0"/>
          </a:p>
          <a:p>
            <a:pPr marL="180975" indent="-180975">
              <a:buFont typeface="Wingdings" pitchFamily="2" charset="2"/>
              <a:buChar char="Ø"/>
            </a:pPr>
            <a:r>
              <a:rPr lang="uk-UA" dirty="0" smtClean="0"/>
              <a:t>Мережі малого офісу та домашнього офісу (</a:t>
            </a:r>
            <a:r>
              <a:rPr lang="uk-UA" b="1" dirty="0" smtClean="0">
                <a:solidFill>
                  <a:schemeClr val="tx2">
                    <a:lumMod val="50000"/>
                  </a:schemeClr>
                </a:solidFill>
              </a:rPr>
              <a:t>S</a:t>
            </a:r>
            <a:r>
              <a:rPr lang="uk-UA" dirty="0" smtClean="0"/>
              <a:t>mall </a:t>
            </a:r>
            <a:r>
              <a:rPr lang="uk-UA" b="1" cap="all" dirty="0" smtClean="0">
                <a:solidFill>
                  <a:schemeClr val="tx2">
                    <a:lumMod val="50000"/>
                  </a:schemeClr>
                </a:solidFill>
              </a:rPr>
              <a:t>o</a:t>
            </a:r>
            <a:r>
              <a:rPr lang="uk-UA" dirty="0" smtClean="0"/>
              <a:t>ffice and </a:t>
            </a:r>
            <a:r>
              <a:rPr lang="uk-UA" b="1" cap="all" dirty="0" smtClean="0">
                <a:solidFill>
                  <a:schemeClr val="tx2">
                    <a:lumMod val="50000"/>
                  </a:schemeClr>
                </a:solidFill>
              </a:rPr>
              <a:t>h</a:t>
            </a:r>
            <a:r>
              <a:rPr lang="uk-UA" dirty="0" smtClean="0"/>
              <a:t>ome </a:t>
            </a:r>
            <a:r>
              <a:rPr lang="uk-UA" b="1" cap="all" dirty="0" smtClean="0">
                <a:solidFill>
                  <a:schemeClr val="tx2">
                    <a:lumMod val="50000"/>
                  </a:schemeClr>
                </a:solidFill>
              </a:rPr>
              <a:t>o</a:t>
            </a:r>
            <a:r>
              <a:rPr lang="uk-UA" dirty="0" smtClean="0"/>
              <a:t>ffice) дозволяють людям працювати вдома або у віддаленому офісі. Багато </a:t>
            </a:r>
            <a:r>
              <a:rPr lang="uk-UA" dirty="0" err="1" smtClean="0"/>
              <a:t>самозайнятих</a:t>
            </a:r>
            <a:r>
              <a:rPr lang="uk-UA" dirty="0" smtClean="0"/>
              <a:t> працівників використовують такі типи мереж для реклами та продажу товарів, замовлення витратних матеріалів та спілкування з клієнтами.</a:t>
            </a:r>
          </a:p>
          <a:p>
            <a:pPr marL="180975" indent="-180975">
              <a:buFont typeface="Wingdings" pitchFamily="2" charset="2"/>
              <a:buChar char="Ø"/>
            </a:pPr>
            <a:endParaRPr lang="uk-UA" dirty="0" smtClean="0"/>
          </a:p>
          <a:p>
            <a:pPr marL="180975" indent="-180975">
              <a:buFont typeface="Wingdings" pitchFamily="2" charset="2"/>
              <a:buChar char="Ø"/>
            </a:pPr>
            <a:r>
              <a:rPr lang="uk-UA" dirty="0" smtClean="0"/>
              <a:t>Підприємства та великі організації використовують мережі для консолідації, зберігання та доступу до інформації на мережевих серверах.</a:t>
            </a:r>
            <a:br>
              <a:rPr lang="uk-UA" dirty="0" smtClean="0"/>
            </a:br>
            <a:r>
              <a:rPr lang="uk-UA" dirty="0" smtClean="0"/>
              <a:t>Мережі забезпечують електронну пошту, обмін миттєвими повідомленнями та співпрацю між працівниками.</a:t>
            </a:r>
            <a:br>
              <a:rPr lang="uk-UA" dirty="0" smtClean="0"/>
            </a:br>
            <a:r>
              <a:rPr lang="uk-UA" dirty="0" smtClean="0"/>
              <a:t>Багато організацій використовують підключення своєї мережі до Інтернету, щоб надавати товари та послуги клієнтам.</a:t>
            </a:r>
          </a:p>
          <a:p>
            <a:pPr marL="180975" indent="-180975">
              <a:buFont typeface="Wingdings" pitchFamily="2" charset="2"/>
              <a:buChar char="Ø"/>
            </a:pPr>
            <a:endParaRPr lang="uk-UA" dirty="0" smtClean="0"/>
          </a:p>
          <a:p>
            <a:pPr marL="180975" indent="-180975">
              <a:buFont typeface="Wingdings" pitchFamily="2" charset="2"/>
              <a:buChar char="Ø"/>
            </a:pPr>
            <a:r>
              <a:rPr lang="uk-UA" dirty="0" smtClean="0"/>
              <a:t>Інтернет - це найбільша мережа з усіх існуючих - сукупність взаємопов’язаних приватних та державних мереж.</a:t>
            </a:r>
          </a:p>
          <a:p>
            <a:pPr marL="180975" indent="-180975">
              <a:buFont typeface="Wingdings" pitchFamily="2" charset="2"/>
              <a:buChar char="Ø"/>
            </a:pPr>
            <a:endParaRPr lang="uk-UA" dirty="0" smtClean="0"/>
          </a:p>
          <a:p>
            <a:pPr marL="180975" indent="-180975">
              <a:buFont typeface="Wingdings" pitchFamily="2" charset="2"/>
              <a:buChar char="Ø"/>
            </a:pPr>
            <a:r>
              <a:rPr lang="uk-UA" dirty="0" smtClean="0"/>
              <a:t>У малому бізнесі та будинках багато комп’ютерів функціонують як сервери </a:t>
            </a:r>
            <a:r>
              <a:rPr lang="uk-UA" dirty="0" smtClean="0"/>
              <a:t>і </a:t>
            </a:r>
            <a:r>
              <a:rPr lang="uk-UA" dirty="0" smtClean="0"/>
              <a:t>клієнти в мережі. Цей тип мережі називається одноранговою мережею.</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8</a:t>
            </a:fld>
            <a:endParaRPr lang="uk-UA" dirty="0"/>
          </a:p>
        </p:txBody>
      </p:sp>
      <p:sp>
        <p:nvSpPr>
          <p:cNvPr id="3" name="Прямоугольник 2"/>
          <p:cNvSpPr/>
          <p:nvPr/>
        </p:nvSpPr>
        <p:spPr>
          <a:xfrm>
            <a:off x="0" y="0"/>
            <a:ext cx="3286116" cy="830997"/>
          </a:xfrm>
          <a:prstGeom prst="rect">
            <a:avLst/>
          </a:prstGeom>
        </p:spPr>
        <p:txBody>
          <a:bodyPr wrap="square">
            <a:spAutoFit/>
          </a:bodyPr>
          <a:lstStyle/>
          <a:p>
            <a:r>
              <a:rPr lang="uk-UA" sz="1600" dirty="0" smtClean="0"/>
              <a:t>Невеликі домашні мережі з'єднують кілька комп'ютерів між собою та з Інтернетом.</a:t>
            </a:r>
          </a:p>
        </p:txBody>
      </p:sp>
      <p:pic>
        <p:nvPicPr>
          <p:cNvPr id="4" name="Рисунок 3" descr="12.1.03.0001.jpg"/>
          <p:cNvPicPr>
            <a:picLocks noChangeAspect="1"/>
          </p:cNvPicPr>
          <p:nvPr/>
        </p:nvPicPr>
        <p:blipFill>
          <a:blip r:embed="rId3" cstate="print"/>
          <a:stretch>
            <a:fillRect/>
          </a:stretch>
        </p:blipFill>
        <p:spPr>
          <a:xfrm>
            <a:off x="2928926" y="0"/>
            <a:ext cx="2238375" cy="1588770"/>
          </a:xfrm>
          <a:prstGeom prst="rect">
            <a:avLst/>
          </a:prstGeom>
        </p:spPr>
      </p:pic>
      <p:sp>
        <p:nvSpPr>
          <p:cNvPr id="6" name="Прямоугольник 5"/>
          <p:cNvSpPr/>
          <p:nvPr/>
        </p:nvSpPr>
        <p:spPr>
          <a:xfrm>
            <a:off x="214282" y="3357562"/>
            <a:ext cx="5786446" cy="830997"/>
          </a:xfrm>
          <a:prstGeom prst="rect">
            <a:avLst/>
          </a:prstGeom>
        </p:spPr>
        <p:txBody>
          <a:bodyPr wrap="square">
            <a:spAutoFit/>
          </a:bodyPr>
          <a:lstStyle/>
          <a:p>
            <a:r>
              <a:rPr lang="uk-UA" sz="1600" dirty="0" smtClean="0"/>
              <a:t>Середні та великі мережі використовуються корпораціями та школами, можуть мати багато локацій із сотнями або тисячами взаємопов’язаних хостів.</a:t>
            </a:r>
          </a:p>
        </p:txBody>
      </p:sp>
      <p:sp>
        <p:nvSpPr>
          <p:cNvPr id="7" name="Прямоугольник 6"/>
          <p:cNvSpPr/>
          <p:nvPr/>
        </p:nvSpPr>
        <p:spPr>
          <a:xfrm>
            <a:off x="4286248" y="1748371"/>
            <a:ext cx="4357686" cy="1323439"/>
          </a:xfrm>
          <a:prstGeom prst="rect">
            <a:avLst/>
          </a:prstGeom>
        </p:spPr>
        <p:txBody>
          <a:bodyPr wrap="square">
            <a:spAutoFit/>
          </a:bodyPr>
          <a:lstStyle/>
          <a:p>
            <a:r>
              <a:rPr lang="uk-UA" sz="1600" dirty="0" smtClean="0"/>
              <a:t>Мережа </a:t>
            </a:r>
            <a:r>
              <a:rPr lang="uk-UA" sz="1600" dirty="0" smtClean="0">
                <a:solidFill>
                  <a:schemeClr val="tx2">
                    <a:lumMod val="50000"/>
                  </a:schemeClr>
                </a:solidFill>
              </a:rPr>
              <a:t>SOHO</a:t>
            </a:r>
            <a:r>
              <a:rPr lang="uk-UA" sz="1600" dirty="0" smtClean="0"/>
              <a:t> дозволяє комп’ютерам у домашньому офісі чи віддаленому офісі підключатися до корпоративної мережі або отримувати доступ до централізованих спільних ресурсів.</a:t>
            </a:r>
          </a:p>
        </p:txBody>
      </p:sp>
      <p:pic>
        <p:nvPicPr>
          <p:cNvPr id="8" name="Рисунок 7" descr="12.1.03.0002.jpg"/>
          <p:cNvPicPr>
            <a:picLocks noChangeAspect="1"/>
          </p:cNvPicPr>
          <p:nvPr/>
        </p:nvPicPr>
        <p:blipFill>
          <a:blip r:embed="rId4" cstate="print"/>
          <a:stretch>
            <a:fillRect/>
          </a:stretch>
        </p:blipFill>
        <p:spPr>
          <a:xfrm>
            <a:off x="669596" y="1643050"/>
            <a:ext cx="2259330" cy="1638300"/>
          </a:xfrm>
          <a:prstGeom prst="rect">
            <a:avLst/>
          </a:prstGeom>
        </p:spPr>
      </p:pic>
      <p:pic>
        <p:nvPicPr>
          <p:cNvPr id="9" name="Рисунок 8" descr="12.1.03.0003.jpg"/>
          <p:cNvPicPr>
            <a:picLocks noChangeAspect="1"/>
          </p:cNvPicPr>
          <p:nvPr/>
        </p:nvPicPr>
        <p:blipFill>
          <a:blip r:embed="rId5" cstate="print"/>
          <a:stretch>
            <a:fillRect/>
          </a:stretch>
        </p:blipFill>
        <p:spPr>
          <a:xfrm>
            <a:off x="6357950" y="3214686"/>
            <a:ext cx="1851660" cy="1617345"/>
          </a:xfrm>
          <a:prstGeom prst="rect">
            <a:avLst/>
          </a:prstGeom>
        </p:spPr>
      </p:pic>
      <p:sp>
        <p:nvSpPr>
          <p:cNvPr id="10" name="Прямоугольник 9"/>
          <p:cNvSpPr/>
          <p:nvPr/>
        </p:nvSpPr>
        <p:spPr>
          <a:xfrm>
            <a:off x="4000496" y="5214950"/>
            <a:ext cx="4500594" cy="584775"/>
          </a:xfrm>
          <a:prstGeom prst="rect">
            <a:avLst/>
          </a:prstGeom>
        </p:spPr>
        <p:txBody>
          <a:bodyPr wrap="square">
            <a:spAutoFit/>
          </a:bodyPr>
          <a:lstStyle/>
          <a:p>
            <a:r>
              <a:rPr lang="uk-UA" sz="1600" dirty="0" smtClean="0"/>
              <a:t>Інтернет - це мережа мереж, що з'єднує сотні мільйонів комп'ютерів у всьому світі.</a:t>
            </a:r>
          </a:p>
        </p:txBody>
      </p:sp>
      <p:pic>
        <p:nvPicPr>
          <p:cNvPr id="11" name="Рисунок 10" descr="12.1.03.0004.jpg"/>
          <p:cNvPicPr>
            <a:picLocks noChangeAspect="1"/>
          </p:cNvPicPr>
          <p:nvPr/>
        </p:nvPicPr>
        <p:blipFill>
          <a:blip r:embed="rId6" cstate="print"/>
          <a:stretch>
            <a:fillRect/>
          </a:stretch>
        </p:blipFill>
        <p:spPr>
          <a:xfrm>
            <a:off x="714348" y="4357694"/>
            <a:ext cx="2599585" cy="2000264"/>
          </a:xfrm>
          <a:prstGeom prst="rect">
            <a:avLst/>
          </a:prstGeom>
        </p:spPr>
      </p:pic>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9</a:t>
            </a:fld>
            <a:endParaRPr lang="uk-UA" dirty="0"/>
          </a:p>
        </p:txBody>
      </p:sp>
      <p:sp>
        <p:nvSpPr>
          <p:cNvPr id="3" name="Прямоугольник 2"/>
          <p:cNvSpPr/>
          <p:nvPr/>
        </p:nvSpPr>
        <p:spPr>
          <a:xfrm>
            <a:off x="214282" y="142852"/>
            <a:ext cx="8715436" cy="6494085"/>
          </a:xfrm>
          <a:prstGeom prst="rect">
            <a:avLst/>
          </a:prstGeom>
        </p:spPr>
        <p:txBody>
          <a:bodyPr wrap="square">
            <a:spAutoFit/>
          </a:bodyPr>
          <a:lstStyle/>
          <a:p>
            <a:r>
              <a:rPr lang="uk-UA" sz="1600" dirty="0" err="1" smtClean="0"/>
              <a:t>Мережеві</a:t>
            </a:r>
            <a:r>
              <a:rPr lang="uk-UA" sz="1600" dirty="0" smtClean="0"/>
              <a:t> інфраструктури сильно відрізняються з точки зору:</a:t>
            </a:r>
          </a:p>
          <a:p>
            <a:pPr marL="361950" lvl="0">
              <a:buFont typeface="Wingdings" pitchFamily="2" charset="2"/>
              <a:buChar char="Ø"/>
            </a:pPr>
            <a:r>
              <a:rPr lang="uk-UA" sz="1600" dirty="0" smtClean="0"/>
              <a:t>Розміру охоплюваної території</a:t>
            </a:r>
          </a:p>
          <a:p>
            <a:pPr marL="361950" lvl="0">
              <a:buFont typeface="Wingdings" pitchFamily="2" charset="2"/>
              <a:buChar char="Ø"/>
            </a:pPr>
            <a:r>
              <a:rPr lang="uk-UA" sz="1600" dirty="0" smtClean="0"/>
              <a:t>Кількості підключених користувачів</a:t>
            </a:r>
          </a:p>
          <a:p>
            <a:pPr marL="361950" lvl="0">
              <a:buFont typeface="Wingdings" pitchFamily="2" charset="2"/>
              <a:buChar char="Ø"/>
            </a:pPr>
            <a:r>
              <a:rPr lang="uk-UA" sz="1600" dirty="0" smtClean="0"/>
              <a:t>Кількості та видів доступних послуг</a:t>
            </a:r>
          </a:p>
          <a:p>
            <a:pPr marL="361950" lvl="0">
              <a:buFont typeface="Wingdings" pitchFamily="2" charset="2"/>
              <a:buChar char="Ø"/>
            </a:pPr>
            <a:r>
              <a:rPr lang="uk-UA" sz="1600" dirty="0" smtClean="0"/>
              <a:t>Зони відповідальності</a:t>
            </a:r>
          </a:p>
          <a:p>
            <a:r>
              <a:rPr lang="uk-UA" sz="1600" dirty="0" smtClean="0"/>
              <a:t>Два найпоширеніші типи мережевих інфраструктур - це </a:t>
            </a:r>
            <a:r>
              <a:rPr lang="uk-UA" sz="1600" b="1" dirty="0" smtClean="0"/>
              <a:t>Локальні мережі</a:t>
            </a:r>
            <a:r>
              <a:rPr lang="uk-UA" sz="1600" dirty="0" smtClean="0"/>
              <a:t> (</a:t>
            </a:r>
            <a:r>
              <a:rPr lang="uk-UA" sz="1600" dirty="0" smtClean="0">
                <a:solidFill>
                  <a:schemeClr val="tx2">
                    <a:lumMod val="50000"/>
                  </a:schemeClr>
                </a:solidFill>
              </a:rPr>
              <a:t>LAN-</a:t>
            </a:r>
            <a:r>
              <a:rPr lang="uk-UA" sz="1600" dirty="0" smtClean="0"/>
              <a:t>Local Area Networks ) та </a:t>
            </a:r>
            <a:r>
              <a:rPr lang="uk-UA" sz="1600" b="1" dirty="0" smtClean="0"/>
              <a:t>Широкі-</a:t>
            </a:r>
            <a:r>
              <a:rPr lang="uk-UA" sz="1600" b="1" dirty="0" smtClean="0"/>
              <a:t>(між-)обласні мережі</a:t>
            </a:r>
            <a:r>
              <a:rPr lang="uk-UA" sz="1600" dirty="0" smtClean="0"/>
              <a:t> (</a:t>
            </a:r>
            <a:r>
              <a:rPr lang="uk-UA" sz="1600" dirty="0" smtClean="0">
                <a:solidFill>
                  <a:schemeClr val="tx2">
                    <a:lumMod val="50000"/>
                  </a:schemeClr>
                </a:solidFill>
              </a:rPr>
              <a:t>WAN - </a:t>
            </a:r>
            <a:r>
              <a:rPr lang="uk-UA" sz="1600" dirty="0" smtClean="0"/>
              <a:t>Wide Area Networks ).</a:t>
            </a:r>
          </a:p>
          <a:p>
            <a:r>
              <a:rPr lang="uk-UA" sz="1600" dirty="0" smtClean="0">
                <a:solidFill>
                  <a:schemeClr val="tx2">
                    <a:lumMod val="50000"/>
                  </a:schemeClr>
                </a:solidFill>
              </a:rPr>
              <a:t>LAN</a:t>
            </a:r>
            <a:r>
              <a:rPr lang="uk-UA" sz="1600" dirty="0" smtClean="0"/>
              <a:t> - це </a:t>
            </a:r>
            <a:r>
              <a:rPr lang="uk-UA" sz="1600" dirty="0" err="1" smtClean="0"/>
              <a:t>мережева</a:t>
            </a:r>
            <a:r>
              <a:rPr lang="uk-UA" sz="1600" dirty="0" smtClean="0"/>
              <a:t> інфраструктура, яка забезпечує доступ користувачам та кінцевим пристроям на невеликій географічній території. Локальна мережа зазвичай використовується у відділі на підприємстві, вдома або в мережі малого бізнесу.</a:t>
            </a:r>
          </a:p>
          <a:p>
            <a:r>
              <a:rPr lang="uk-UA" sz="1600" b="1" dirty="0" smtClean="0">
                <a:solidFill>
                  <a:schemeClr val="bg2">
                    <a:lumMod val="40000"/>
                    <a:lumOff val="60000"/>
                  </a:schemeClr>
                </a:solidFill>
              </a:rPr>
              <a:t>Локальні мережі</a:t>
            </a:r>
            <a:r>
              <a:rPr lang="uk-UA" sz="1600" dirty="0" smtClean="0"/>
              <a:t> мають специфічні характеристики:</a:t>
            </a:r>
          </a:p>
          <a:p>
            <a:pPr marL="542925" lvl="0" indent="-266700">
              <a:buFont typeface="Wingdings" pitchFamily="2" charset="2"/>
              <a:buChar char="ü"/>
            </a:pPr>
            <a:r>
              <a:rPr lang="uk-UA" sz="1600" dirty="0" smtClean="0"/>
              <a:t>з’єднують кінцеві пристрої в обмеженій зоні, такі як будинок, школа, офісна будівля або кампус.</a:t>
            </a:r>
          </a:p>
          <a:p>
            <a:pPr marL="542925" lvl="0" indent="-266700">
              <a:buFont typeface="Wingdings" pitchFamily="2" charset="2"/>
              <a:buChar char="ü"/>
            </a:pPr>
            <a:r>
              <a:rPr lang="uk-UA" sz="1600" dirty="0" smtClean="0"/>
              <a:t>зазвичай ними керує одна організація або особа. Адміністративний контроль застосовується на рівні мережі та керує політикою безпеки та контролю доступу.</a:t>
            </a:r>
          </a:p>
          <a:p>
            <a:pPr marL="542925" lvl="0" indent="-266700">
              <a:buFont typeface="Wingdings" pitchFamily="2" charset="2"/>
              <a:buChar char="ü"/>
            </a:pPr>
            <a:r>
              <a:rPr lang="uk-UA" sz="1600" dirty="0" smtClean="0"/>
              <a:t>забезпечують високошвидкісну пропускну здатність внутрішніх кінцевих пристроїв та посередницьких пристроїв.</a:t>
            </a:r>
          </a:p>
          <a:p>
            <a:r>
              <a:rPr lang="uk-UA" sz="1600" dirty="0" smtClean="0">
                <a:solidFill>
                  <a:schemeClr val="tx2">
                    <a:lumMod val="50000"/>
                  </a:schemeClr>
                </a:solidFill>
              </a:rPr>
              <a:t>WAN</a:t>
            </a:r>
            <a:r>
              <a:rPr lang="uk-UA" sz="1600" dirty="0" smtClean="0"/>
              <a:t> - це </a:t>
            </a:r>
            <a:r>
              <a:rPr lang="uk-UA" sz="1600" dirty="0" err="1" smtClean="0"/>
              <a:t>мережева</a:t>
            </a:r>
            <a:r>
              <a:rPr lang="uk-UA" sz="1600" dirty="0" smtClean="0"/>
              <a:t> інфраструктура, яка забезпечує доступ до інших мереж на широкій географічній території, яка, як правило, належить і управляється більшою корпорацією або постачальником телекомунікаційних послуг - Інтернет-провайдерами</a:t>
            </a:r>
            <a:br>
              <a:rPr lang="uk-UA" sz="1600" dirty="0" smtClean="0"/>
            </a:br>
            <a:r>
              <a:rPr lang="uk-UA" sz="1600" dirty="0" smtClean="0"/>
              <a:t>(</a:t>
            </a:r>
            <a:r>
              <a:rPr lang="uk-UA" sz="1600" dirty="0" err="1" smtClean="0"/>
              <a:t>service</a:t>
            </a:r>
            <a:r>
              <a:rPr lang="uk-UA" sz="1600" dirty="0" smtClean="0"/>
              <a:t> </a:t>
            </a:r>
            <a:r>
              <a:rPr lang="uk-UA" sz="1600" dirty="0" err="1" smtClean="0"/>
              <a:t>providers</a:t>
            </a:r>
            <a:r>
              <a:rPr lang="uk-UA" sz="1600" dirty="0" smtClean="0"/>
              <a:t> </a:t>
            </a:r>
            <a:r>
              <a:rPr lang="uk-UA" sz="1600" b="1" dirty="0" smtClean="0"/>
              <a:t>(</a:t>
            </a:r>
            <a:r>
              <a:rPr lang="uk-UA" sz="1600" b="1" dirty="0" err="1" smtClean="0"/>
              <a:t>SPs</a:t>
            </a:r>
            <a:r>
              <a:rPr lang="uk-UA" sz="1600" dirty="0" smtClean="0"/>
              <a:t>) </a:t>
            </a:r>
            <a:r>
              <a:rPr lang="uk-UA" sz="1600" dirty="0" err="1" smtClean="0"/>
              <a:t>or</a:t>
            </a:r>
            <a:r>
              <a:rPr lang="uk-UA" sz="1600" dirty="0" smtClean="0"/>
              <a:t> </a:t>
            </a:r>
            <a:r>
              <a:rPr lang="uk-UA" sz="1600" dirty="0" err="1" smtClean="0"/>
              <a:t>Internet</a:t>
            </a:r>
            <a:r>
              <a:rPr lang="uk-UA" sz="1600" dirty="0" smtClean="0"/>
              <a:t> </a:t>
            </a:r>
            <a:r>
              <a:rPr lang="uk-UA" sz="1600" dirty="0" err="1" smtClean="0"/>
              <a:t>Service</a:t>
            </a:r>
            <a:r>
              <a:rPr lang="uk-UA" sz="1600" dirty="0" smtClean="0"/>
              <a:t> </a:t>
            </a:r>
            <a:r>
              <a:rPr lang="uk-UA" sz="1600" dirty="0" err="1" smtClean="0"/>
              <a:t>Providers</a:t>
            </a:r>
            <a:r>
              <a:rPr lang="uk-UA" sz="1600" dirty="0" smtClean="0"/>
              <a:t> (</a:t>
            </a:r>
            <a:r>
              <a:rPr lang="uk-UA" sz="1600" b="1" dirty="0" err="1" smtClean="0"/>
              <a:t>ISPs</a:t>
            </a:r>
            <a:r>
              <a:rPr lang="uk-UA" sz="1600" dirty="0" smtClean="0"/>
              <a:t>).</a:t>
            </a:r>
          </a:p>
          <a:p>
            <a:pPr lvl="0"/>
            <a:r>
              <a:rPr lang="uk-UA" sz="1600" dirty="0" smtClean="0"/>
              <a:t>WAN мають специфічні характеристики:</a:t>
            </a:r>
          </a:p>
          <a:p>
            <a:pPr marL="542925" indent="-266700">
              <a:buFont typeface="Wingdings" pitchFamily="2" charset="2"/>
              <a:buChar char="ü"/>
            </a:pPr>
            <a:r>
              <a:rPr lang="uk-UA" sz="1600" dirty="0" smtClean="0"/>
              <a:t>з'єднують локальні мережі в широких географічних районах, таких як міста, штати, провінції, країни або континенти.</a:t>
            </a:r>
          </a:p>
          <a:p>
            <a:pPr marL="542925" indent="-266700">
              <a:buFont typeface="Wingdings" pitchFamily="2" charset="2"/>
              <a:buChar char="ü"/>
            </a:pPr>
            <a:r>
              <a:rPr lang="uk-UA" sz="1600" dirty="0" smtClean="0"/>
              <a:t>зазвичай управляються багатьма постачальниками послуг.</a:t>
            </a:r>
          </a:p>
          <a:p>
            <a:pPr marL="542925" indent="-266700">
              <a:buFont typeface="Wingdings" pitchFamily="2" charset="2"/>
              <a:buChar char="ü"/>
            </a:pPr>
            <a:r>
              <a:rPr lang="uk-UA" sz="1600" dirty="0" smtClean="0"/>
              <a:t>зазвичай забезпечують більш низьку швидкість зв'язку між локальними мережами.</a:t>
            </a:r>
          </a:p>
        </p:txBody>
      </p:sp>
    </p:spTree>
    <p:extLst>
      <p:ext uri="{BB962C8B-B14F-4D97-AF65-F5344CB8AC3E}">
        <p14:creationId xmlns="" xmlns:p14="http://schemas.microsoft.com/office/powerpoint/2010/main" val="5654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3267</TotalTime>
  <Words>6000</Words>
  <Application>Microsoft Office PowerPoint</Application>
  <PresentationFormat>Экран (4:3)</PresentationFormat>
  <Paragraphs>480</Paragraphs>
  <Slides>39</Slides>
  <Notes>39</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Текстура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Основні напрями досліджень в традиційній і комп’ютерній лексикографії</dc:title>
  <dc:creator>Customer</dc:creator>
  <cp:lastModifiedBy>User</cp:lastModifiedBy>
  <cp:revision>336</cp:revision>
  <dcterms:created xsi:type="dcterms:W3CDTF">2012-10-09T19:54:20Z</dcterms:created>
  <dcterms:modified xsi:type="dcterms:W3CDTF">2021-12-13T10:45:33Z</dcterms:modified>
</cp:coreProperties>
</file>