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79" r:id="rId4"/>
    <p:sldId id="283" r:id="rId5"/>
    <p:sldId id="280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4" r:id="rId16"/>
    <p:sldId id="295" r:id="rId17"/>
    <p:sldId id="293" r:id="rId18"/>
    <p:sldId id="296" r:id="rId19"/>
    <p:sldId id="300" r:id="rId20"/>
    <p:sldId id="297" r:id="rId21"/>
    <p:sldId id="301" r:id="rId22"/>
    <p:sldId id="298" r:id="rId23"/>
    <p:sldId id="299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B92D14"/>
    <a:srgbClr val="35759D"/>
    <a:srgbClr val="35B19D"/>
    <a:srgbClr val="000000"/>
    <a:srgbClr val="E8E8E8"/>
    <a:srgbClr val="1E1E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7" autoAdjust="0"/>
    <p:restoredTop sz="95596" autoAdjust="0"/>
  </p:normalViewPr>
  <p:slideViewPr>
    <p:cSldViewPr>
      <p:cViewPr varScale="1">
        <p:scale>
          <a:sx n="77" d="100"/>
          <a:sy n="77" d="100"/>
        </p:scale>
        <p:origin x="18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50DFDF-A39C-4BD4-97EA-F39E59785D44}" type="slidenum">
              <a:rPr lang="en-US" altLang="uk-UA"/>
              <a:pPr/>
              <a:t>‹№›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490F38-E5E8-40A0-A7E2-30A37FF9FCFC}" type="slidenum">
              <a:rPr lang="en-US" altLang="uk-UA" sz="1200"/>
              <a:pPr eaLnBrk="1" hangingPunct="1"/>
              <a:t>1</a:t>
            </a:fld>
            <a:endParaRPr lang="en-US" altLang="uk-UA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17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25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18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53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20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14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22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95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23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38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24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97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25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70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26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58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27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92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29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5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0B5A95-A9B8-448B-84D5-DB7F806F2A07}" type="slidenum">
              <a:rPr lang="en-US" altLang="uk-UA" sz="1200"/>
              <a:pPr eaLnBrk="1" hangingPunct="1"/>
              <a:t>2</a:t>
            </a:fld>
            <a:endParaRPr lang="en-US" altLang="uk-UA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30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733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31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66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32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5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33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36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3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4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37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6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4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7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835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10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5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12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12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6CA134-2D7A-4965-A27E-7286EC9009DD}" type="slidenum">
              <a:rPr lang="en-US" altLang="uk-UA" sz="1200"/>
              <a:pPr eaLnBrk="1" hangingPunct="1"/>
              <a:t>13</a:t>
            </a:fld>
            <a:endParaRPr lang="en-US" altLang="uk-UA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uk-UA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7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Клацніть, щоб редагувати стиль зразка підзаголовка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9431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4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2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94665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5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0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63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352361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</p:spTree>
    <p:extLst>
      <p:ext uri="{BB962C8B-B14F-4D97-AF65-F5344CB8AC3E}">
        <p14:creationId xmlns:p14="http://schemas.microsoft.com/office/powerpoint/2010/main" val="411600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Зразок заголовка</a:t>
            </a:r>
            <a:endParaRPr lang="en-US" altLang="uk-U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Редагувати стиль зразка тексту</a:t>
            </a:r>
          </a:p>
          <a:p>
            <a:pPr lvl="1"/>
            <a:r>
              <a:rPr lang="uk-UA" altLang="uk-UA" smtClean="0"/>
              <a:t>Другий рівень</a:t>
            </a:r>
          </a:p>
          <a:p>
            <a:pPr lvl="2"/>
            <a:r>
              <a:rPr lang="uk-UA" altLang="uk-UA" smtClean="0"/>
              <a:t>Третій рівень</a:t>
            </a:r>
          </a:p>
          <a:p>
            <a:pPr lvl="3"/>
            <a:r>
              <a:rPr lang="uk-UA" altLang="uk-UA" smtClean="0"/>
              <a:t>Четвертий рівень</a:t>
            </a:r>
          </a:p>
          <a:p>
            <a:pPr lvl="4"/>
            <a:r>
              <a:rPr lang="uk-UA" altLang="uk-UA" smtClean="0"/>
              <a:t>П’ятий рівень</a:t>
            </a:r>
            <a:endParaRPr lang="en-US" altLang="uk-U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 rot="10800000">
            <a:off x="3347864" y="344076"/>
            <a:ext cx="5796136" cy="99668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050" name="Rectangle 9"/>
          <p:cNvSpPr>
            <a:spLocks noChangeArrowheads="1"/>
          </p:cNvSpPr>
          <p:nvPr/>
        </p:nvSpPr>
        <p:spPr bwMode="auto">
          <a:xfrm rot="10800000">
            <a:off x="0" y="4191000"/>
            <a:ext cx="9144000" cy="1981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altLang="uk-UA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117304" y="4293096"/>
            <a:ext cx="5703168" cy="762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uk-UA" altLang="uk-UA" sz="2800" dirty="0" smtClean="0">
                <a:solidFill>
                  <a:schemeClr val="tx1"/>
                </a:solidFill>
              </a:rPr>
              <a:t>Тема 6. Основи об</a:t>
            </a:r>
            <a:r>
              <a:rPr lang="en-US" altLang="uk-UA" sz="2800" dirty="0" smtClean="0">
                <a:solidFill>
                  <a:schemeClr val="tx1"/>
                </a:solidFill>
              </a:rPr>
              <a:t>’</a:t>
            </a:r>
            <a:r>
              <a:rPr lang="uk-UA" altLang="uk-UA" sz="2800" dirty="0" err="1" smtClean="0">
                <a:solidFill>
                  <a:schemeClr val="tx1"/>
                </a:solidFill>
              </a:rPr>
              <a:t>єктно</a:t>
            </a:r>
            <a:r>
              <a:rPr lang="uk-UA" altLang="uk-UA" sz="2800" dirty="0" smtClean="0">
                <a:solidFill>
                  <a:schemeClr val="tx1"/>
                </a:solidFill>
              </a:rPr>
              <a:t>-орієнтованого програмування</a:t>
            </a:r>
            <a:endParaRPr lang="ru-RU" altLang="uk-UA" sz="2800" dirty="0" smtClean="0">
              <a:solidFill>
                <a:schemeClr val="tx1"/>
              </a:solidFill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502224" y="5274568"/>
            <a:ext cx="4246240" cy="81872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uk-UA" altLang="uk-UA" dirty="0" smtClean="0">
                <a:solidFill>
                  <a:schemeClr val="tx1"/>
                </a:solidFill>
              </a:rPr>
              <a:t>Лекція 6.9. Ієрархія класів. Наслідування</a:t>
            </a:r>
            <a:endParaRPr lang="ru-RU" altLang="uk-UA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Курсы Java Core в Киеве - Code Spa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7" r="20830"/>
          <a:stretch/>
        </p:blipFill>
        <p:spPr bwMode="auto">
          <a:xfrm>
            <a:off x="8244408" y="435353"/>
            <a:ext cx="648073" cy="81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483768" y="921606"/>
            <a:ext cx="5958408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outer_x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100;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.display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display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6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6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outer_x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2483768" y="4915034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InnerClassDemo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.test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6372200" y="6024599"/>
            <a:ext cx="2924539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роботи програми: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100</a:t>
            </a:r>
            <a:endParaRPr lang="uk-UA" sz="1600" dirty="0"/>
          </a:p>
        </p:txBody>
      </p:sp>
      <p:sp>
        <p:nvSpPr>
          <p:cNvPr id="50" name="Заголовок 1"/>
          <p:cNvSpPr txBox="1">
            <a:spLocks/>
          </p:cNvSpPr>
          <p:nvPr/>
        </p:nvSpPr>
        <p:spPr bwMode="auto">
          <a:xfrm>
            <a:off x="2483768" y="188640"/>
            <a:ext cx="645110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400" dirty="0" smtClean="0"/>
              <a:t>Оголошення внутрішнього класу як члена в області дії зовнішнього класу</a:t>
            </a:r>
            <a:endParaRPr lang="uk-UA" sz="1600" kern="0" dirty="0"/>
          </a:p>
        </p:txBody>
      </p:sp>
    </p:spTree>
    <p:extLst>
      <p:ext uri="{BB962C8B-B14F-4D97-AF65-F5344CB8AC3E}">
        <p14:creationId xmlns:p14="http://schemas.microsoft.com/office/powerpoint/2010/main" val="14450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412776"/>
            <a:ext cx="8256983" cy="2574776"/>
          </a:xfrm>
        </p:spPr>
        <p:txBody>
          <a:bodyPr/>
          <a:lstStyle/>
          <a:p>
            <a:r>
              <a:rPr lang="uk-UA" sz="2800" dirty="0" smtClean="0"/>
              <a:t>Екземпляр (об</a:t>
            </a:r>
            <a:r>
              <a:rPr lang="en-US" sz="2800" dirty="0" smtClean="0"/>
              <a:t>’</a:t>
            </a:r>
            <a:r>
              <a:rPr lang="uk-UA" sz="2800" dirty="0" err="1" smtClean="0"/>
              <a:t>єкт</a:t>
            </a:r>
            <a:r>
              <a:rPr lang="uk-UA" sz="2800" dirty="0" smtClean="0"/>
              <a:t>) вкладеного класу </a:t>
            </a:r>
            <a:r>
              <a:rPr lang="uk-UA" sz="2800" dirty="0"/>
              <a:t>може бути створений </a:t>
            </a:r>
            <a:r>
              <a:rPr lang="uk-UA" sz="2800" dirty="0" smtClean="0"/>
              <a:t>лише </a:t>
            </a:r>
            <a:r>
              <a:rPr lang="uk-UA" sz="2800" dirty="0"/>
              <a:t>в </a:t>
            </a:r>
            <a:r>
              <a:rPr lang="uk-UA" sz="2800" dirty="0" smtClean="0"/>
              <a:t>межах свого зовнішнього класу. </a:t>
            </a:r>
            <a:r>
              <a:rPr lang="uk-UA" sz="2800" dirty="0"/>
              <a:t>В противному випадку компілятор </a:t>
            </a:r>
            <a:r>
              <a:rPr lang="en-US" sz="2800" dirty="0"/>
              <a:t>Java</a:t>
            </a:r>
            <a:r>
              <a:rPr lang="uk-UA" sz="2800" dirty="0"/>
              <a:t> </a:t>
            </a:r>
            <a:r>
              <a:rPr lang="uk-UA" sz="2800" dirty="0" err="1"/>
              <a:t>видасть</a:t>
            </a:r>
            <a:r>
              <a:rPr lang="uk-UA" sz="2800" dirty="0"/>
              <a:t> помилку</a:t>
            </a:r>
            <a:endParaRPr lang="uk-UA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948264" y="116632"/>
            <a:ext cx="20586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3200" kern="0" dirty="0" smtClean="0"/>
              <a:t>Важливо</a:t>
            </a:r>
            <a:endParaRPr lang="uk-UA" sz="3200" kern="0" dirty="0"/>
          </a:p>
        </p:txBody>
      </p:sp>
    </p:spTree>
    <p:extLst>
      <p:ext uri="{BB962C8B-B14F-4D97-AF65-F5344CB8AC3E}">
        <p14:creationId xmlns:p14="http://schemas.microsoft.com/office/powerpoint/2010/main" val="9389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 txBox="1">
            <a:spLocks/>
          </p:cNvSpPr>
          <p:nvPr/>
        </p:nvSpPr>
        <p:spPr bwMode="auto">
          <a:xfrm>
            <a:off x="2771800" y="260648"/>
            <a:ext cx="623508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400" kern="0" dirty="0" smtClean="0"/>
              <a:t>Доступ методів зовнішнього класу до членів внутрішнього класу</a:t>
            </a:r>
            <a:endParaRPr lang="uk-UA" sz="2400" kern="0" dirty="0"/>
          </a:p>
        </p:txBody>
      </p:sp>
      <p:sp>
        <p:nvSpPr>
          <p:cNvPr id="2" name="Прямокутник 1"/>
          <p:cNvSpPr/>
          <p:nvPr/>
        </p:nvSpPr>
        <p:spPr>
          <a:xfrm>
            <a:off x="2123728" y="1196752"/>
            <a:ext cx="6696744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outer_x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100;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.display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y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10; </a:t>
            </a:r>
            <a:r>
              <a:rPr lang="uk-UA" sz="16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//локальна змінна класу </a:t>
            </a:r>
            <a:r>
              <a:rPr lang="uk-UA" sz="16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display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	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outer_x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showy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(y); </a:t>
            </a:r>
            <a:r>
              <a:rPr lang="uk-UA" sz="1600" b="1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помилка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11601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3848" y="260648"/>
            <a:ext cx="57310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400" dirty="0" smtClean="0"/>
              <a:t>Оголошення внутрішнього класу в </a:t>
            </a:r>
            <a:r>
              <a:rPr lang="uk-UA" sz="2400" dirty="0"/>
              <a:t>області дії </a:t>
            </a:r>
            <a:r>
              <a:rPr lang="uk-UA" sz="2400" dirty="0" smtClean="0"/>
              <a:t>блока </a:t>
            </a:r>
            <a:r>
              <a:rPr lang="uk-UA" sz="2400" dirty="0"/>
              <a:t>коду</a:t>
            </a:r>
            <a:endParaRPr lang="uk-UA" sz="1600" kern="0" dirty="0"/>
          </a:p>
        </p:txBody>
      </p:sp>
      <p:sp>
        <p:nvSpPr>
          <p:cNvPr id="3" name="Прямокутник 2"/>
          <p:cNvSpPr/>
          <p:nvPr/>
        </p:nvSpPr>
        <p:spPr>
          <a:xfrm>
            <a:off x="2123728" y="764704"/>
            <a:ext cx="669674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outer_x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100;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test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for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0; </a:t>
            </a:r>
            <a:r>
              <a:rPr lang="uk-UA" sz="16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&lt; 5; </a:t>
            </a:r>
            <a:r>
              <a:rPr lang="uk-UA" sz="16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++)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	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display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  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6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6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outer_x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.display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2123728" y="5013176"/>
            <a:ext cx="5154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InnerClassDemo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outer</a:t>
            </a:r>
            <a:r>
              <a:rPr lang="uk-UA" sz="16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.test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7705463" y="5013176"/>
            <a:ext cx="1458416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uk-UA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100</a:t>
            </a:r>
            <a:endParaRPr lang="uk-UA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100</a:t>
            </a:r>
            <a:endParaRPr lang="uk-UA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100</a:t>
            </a:r>
            <a:endParaRPr lang="uk-UA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100</a:t>
            </a:r>
            <a:endParaRPr lang="uk-UA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100</a:t>
            </a:r>
            <a:endParaRPr lang="uk-UA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4400" y="2654424"/>
            <a:ext cx="7315200" cy="77457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2. Наслідування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63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4191000"/>
          </a:xfrm>
        </p:spPr>
        <p:txBody>
          <a:bodyPr/>
          <a:lstStyle/>
          <a:p>
            <a:r>
              <a:rPr lang="uk-UA" sz="2800" dirty="0" smtClean="0"/>
              <a:t>Клас </a:t>
            </a:r>
            <a:r>
              <a:rPr lang="uk-UA" sz="2800" dirty="0"/>
              <a:t>від якого унаслідуються називають </a:t>
            </a:r>
            <a:r>
              <a:rPr lang="uk-UA" sz="2800" b="1" dirty="0" smtClean="0"/>
              <a:t>суперкласо</a:t>
            </a:r>
            <a:r>
              <a:rPr lang="uk-UA" sz="2800" dirty="0" smtClean="0"/>
              <a:t>м </a:t>
            </a:r>
            <a:r>
              <a:rPr lang="uk-UA" sz="2800" dirty="0"/>
              <a:t>або батьківським </a:t>
            </a:r>
            <a:r>
              <a:rPr lang="uk-UA" sz="2800" dirty="0" smtClean="0"/>
              <a:t>класом</a:t>
            </a:r>
          </a:p>
          <a:p>
            <a:r>
              <a:rPr lang="uk-UA" sz="2800" dirty="0" smtClean="0"/>
              <a:t>Унаслідуваний </a:t>
            </a:r>
            <a:r>
              <a:rPr lang="uk-UA" sz="2800" dirty="0"/>
              <a:t>клас – </a:t>
            </a:r>
            <a:r>
              <a:rPr lang="uk-UA" sz="2800" b="1" dirty="0" smtClean="0"/>
              <a:t>підклас</a:t>
            </a:r>
            <a:r>
              <a:rPr lang="uk-UA" sz="2800" dirty="0" smtClean="0"/>
              <a:t> </a:t>
            </a:r>
            <a:r>
              <a:rPr lang="uk-UA" sz="2800" dirty="0"/>
              <a:t>або </a:t>
            </a:r>
            <a:r>
              <a:rPr lang="uk-UA" sz="2800" dirty="0" smtClean="0"/>
              <a:t>дочірній клас. </a:t>
            </a:r>
          </a:p>
          <a:p>
            <a:r>
              <a:rPr lang="uk-UA" sz="2800" dirty="0" smtClean="0"/>
              <a:t>Підклас </a:t>
            </a:r>
            <a:r>
              <a:rPr lang="uk-UA" sz="2800" dirty="0"/>
              <a:t>– це спеціалізована версія суперкласу. Підклас наслідує усі </a:t>
            </a:r>
            <a:r>
              <a:rPr lang="uk-UA" sz="2800" dirty="0" smtClean="0"/>
              <a:t>члени (змінні та методи), </a:t>
            </a:r>
            <a:r>
              <a:rPr lang="uk-UA" sz="2800" dirty="0"/>
              <a:t>що оголошені в суперкласі, додаючи до них власні </a:t>
            </a:r>
            <a:r>
              <a:rPr lang="uk-UA" sz="2800" dirty="0" smtClean="0"/>
              <a:t>елементи (розширюючи логіку суперкласу).</a:t>
            </a:r>
            <a:endParaRPr lang="uk-UA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948264" y="116632"/>
            <a:ext cx="205861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3200" kern="0" dirty="0" smtClean="0"/>
              <a:t>Сухарик</a:t>
            </a:r>
            <a:endParaRPr lang="uk-UA" sz="3200" kern="0" dirty="0"/>
          </a:p>
        </p:txBody>
      </p:sp>
    </p:spTree>
    <p:extLst>
      <p:ext uri="{BB962C8B-B14F-4D97-AF65-F5344CB8AC3E}">
        <p14:creationId xmlns:p14="http://schemas.microsoft.com/office/powerpoint/2010/main" val="22380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2420888"/>
            <a:ext cx="8424936" cy="3038872"/>
          </a:xfrm>
        </p:spPr>
        <p:txBody>
          <a:bodyPr/>
          <a:lstStyle/>
          <a:p>
            <a:pPr marL="0" indent="0">
              <a:buNone/>
            </a:pPr>
            <a:r>
              <a:rPr lang="uk-UA" sz="2200" dirty="0" err="1" smtClean="0"/>
              <a:t>назва_дочірнього_класу</a:t>
            </a:r>
            <a:r>
              <a:rPr lang="uk-UA" sz="2200" dirty="0" smtClean="0"/>
              <a:t> </a:t>
            </a:r>
            <a:r>
              <a:rPr lang="uk-UA" sz="2000" b="1" kern="1200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lang="uk-UA" sz="2200" b="1" dirty="0" smtClean="0"/>
              <a:t> </a:t>
            </a:r>
            <a:r>
              <a:rPr lang="uk-UA" sz="2200" dirty="0" err="1"/>
              <a:t>назва_батьківського_класу</a:t>
            </a:r>
            <a:r>
              <a:rPr lang="en-US" sz="2200" dirty="0"/>
              <a:t> {</a:t>
            </a:r>
          </a:p>
          <a:p>
            <a:pPr marL="0" indent="0">
              <a:buNone/>
            </a:pPr>
            <a:r>
              <a:rPr lang="en-US" sz="2200" dirty="0"/>
              <a:t>...</a:t>
            </a:r>
          </a:p>
          <a:p>
            <a:pPr marL="0" indent="0">
              <a:buNone/>
            </a:pPr>
            <a:r>
              <a:rPr lang="en-US" sz="2200" dirty="0"/>
              <a:t>}</a:t>
            </a:r>
            <a:endParaRPr lang="uk-UA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04048" y="1196752"/>
            <a:ext cx="400283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800" kern="0" dirty="0" smtClean="0"/>
              <a:t>Як унаслідуватись?</a:t>
            </a:r>
            <a:endParaRPr lang="uk-UA" sz="2800" kern="0" dirty="0"/>
          </a:p>
        </p:txBody>
      </p:sp>
    </p:spTree>
    <p:extLst>
      <p:ext uri="{BB962C8B-B14F-4D97-AF65-F5344CB8AC3E}">
        <p14:creationId xmlns:p14="http://schemas.microsoft.com/office/powerpoint/2010/main" val="30957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3848" y="188640"/>
            <a:ext cx="57310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400" dirty="0" smtClean="0"/>
              <a:t>Приклад наслідування класів</a:t>
            </a:r>
            <a:endParaRPr lang="uk-UA" sz="1600" kern="0" dirty="0"/>
          </a:p>
        </p:txBody>
      </p:sp>
      <p:sp>
        <p:nvSpPr>
          <p:cNvPr id="2" name="Прямокутник 1"/>
          <p:cNvSpPr/>
          <p:nvPr/>
        </p:nvSpPr>
        <p:spPr>
          <a:xfrm>
            <a:off x="1763688" y="1257357"/>
            <a:ext cx="3888432" cy="483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500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j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showij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endParaRPr lang="uk-UA" sz="15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 (</a:t>
            </a:r>
            <a:r>
              <a:rPr lang="uk-UA" sz="1500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+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 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+</a:t>
            </a:r>
            <a:r>
              <a:rPr lang="uk-UA" sz="15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j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k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showk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500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k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5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sum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5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endParaRPr lang="uk-UA" sz="15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      (</a:t>
            </a:r>
            <a:r>
              <a:rPr lang="uk-UA" sz="1500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lang="uk-UA" sz="15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Сума: "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(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+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j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+</a:t>
            </a:r>
            <a:r>
              <a:rPr lang="uk-UA" sz="15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k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5033664" y="1257357"/>
            <a:ext cx="4218856" cy="48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SimpleInheritance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superOb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A();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 </a:t>
            </a:r>
            <a:r>
              <a:rPr lang="uk-UA" sz="15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subOb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5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B();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superOb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5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10;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superOb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5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j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20;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superOb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.showij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subOb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5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7;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subOb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5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j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8;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subOb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5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k</a:t>
            </a:r>
            <a:r>
              <a:rPr lang="uk-UA" sz="15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9;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subOb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.showij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subOb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.showk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5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subOb</a:t>
            </a:r>
            <a:r>
              <a:rPr lang="uk-UA" sz="15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.sum</a:t>
            </a: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5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5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7775848" y="5373216"/>
            <a:ext cx="1368152" cy="1316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10 20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7 8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9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Сума: 24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3848" y="260648"/>
            <a:ext cx="57310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400" dirty="0" smtClean="0"/>
              <a:t>Багаторівнева ієрархічна структура наслідування</a:t>
            </a:r>
            <a:endParaRPr lang="uk-UA" sz="1600" kern="0" dirty="0"/>
          </a:p>
        </p:txBody>
      </p:sp>
      <p:sp>
        <p:nvSpPr>
          <p:cNvPr id="3" name="Прямокутник 2"/>
          <p:cNvSpPr/>
          <p:nvPr/>
        </p:nvSpPr>
        <p:spPr>
          <a:xfrm>
            <a:off x="1907704" y="980728"/>
            <a:ext cx="293407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С 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 {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 rot="16200000">
            <a:off x="7463640" y="1268760"/>
            <a:ext cx="1152128" cy="1152128"/>
          </a:xfrm>
          <a:prstGeom prst="ellipse">
            <a:avLst/>
          </a:prstGeom>
          <a:gradFill flip="none" rotWithShape="1">
            <a:gsLst>
              <a:gs pos="21000">
                <a:srgbClr val="EEF4FB"/>
              </a:gs>
              <a:gs pos="68000">
                <a:srgbClr val="F5C1C4"/>
              </a:gs>
              <a:gs pos="7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84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7630778" y="1521657"/>
            <a:ext cx="817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</a:p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</a:t>
            </a:r>
            <a:r>
              <a:rPr lang="uk-UA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lass</a:t>
            </a:r>
            <a:endParaRPr lang="uk-UA" sz="1800" dirty="0"/>
          </a:p>
        </p:txBody>
      </p:sp>
      <p:sp>
        <p:nvSpPr>
          <p:cNvPr id="22" name="Овал 21"/>
          <p:cNvSpPr/>
          <p:nvPr/>
        </p:nvSpPr>
        <p:spPr>
          <a:xfrm rot="16200000">
            <a:off x="5217687" y="2728324"/>
            <a:ext cx="1152128" cy="1152128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кутник 22"/>
          <p:cNvSpPr/>
          <p:nvPr/>
        </p:nvSpPr>
        <p:spPr>
          <a:xfrm>
            <a:off x="5253691" y="2981221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en-US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hild</a:t>
            </a:r>
            <a:endParaRPr lang="uk-UA" sz="1800" b="1" dirty="0" smtClean="0">
              <a:solidFill>
                <a:srgbClr val="7F0055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С</a:t>
            </a:r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lass</a:t>
            </a:r>
            <a:endParaRPr lang="uk-UA" sz="1800" dirty="0"/>
          </a:p>
        </p:txBody>
      </p:sp>
      <p:sp>
        <p:nvSpPr>
          <p:cNvPr id="24" name="Овал 23"/>
          <p:cNvSpPr/>
          <p:nvPr/>
        </p:nvSpPr>
        <p:spPr>
          <a:xfrm rot="16200000">
            <a:off x="7391632" y="4005064"/>
            <a:ext cx="1152128" cy="1152128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/>
          <p:cNvSpPr/>
          <p:nvPr/>
        </p:nvSpPr>
        <p:spPr>
          <a:xfrm>
            <a:off x="7427636" y="4257961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en-US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hild</a:t>
            </a:r>
            <a:endParaRPr lang="uk-UA" sz="1800" b="1" dirty="0" smtClean="0">
              <a:solidFill>
                <a:srgbClr val="7F0055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С</a:t>
            </a:r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lass</a:t>
            </a:r>
            <a:endParaRPr lang="uk-UA" sz="1800" dirty="0"/>
          </a:p>
        </p:txBody>
      </p:sp>
      <p:sp>
        <p:nvSpPr>
          <p:cNvPr id="28" name="Овал 27"/>
          <p:cNvSpPr/>
          <p:nvPr/>
        </p:nvSpPr>
        <p:spPr>
          <a:xfrm rot="16200000">
            <a:off x="5217687" y="5517232"/>
            <a:ext cx="1152128" cy="1152128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28"/>
          <p:cNvSpPr/>
          <p:nvPr/>
        </p:nvSpPr>
        <p:spPr>
          <a:xfrm>
            <a:off x="5253691" y="5770129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en-US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hild</a:t>
            </a:r>
            <a:endParaRPr lang="uk-UA" sz="1800" b="1" dirty="0" smtClean="0">
              <a:solidFill>
                <a:srgbClr val="7F0055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С</a:t>
            </a:r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lass</a:t>
            </a:r>
            <a:endParaRPr lang="uk-UA" sz="1800" dirty="0"/>
          </a:p>
        </p:txBody>
      </p:sp>
      <p:pic>
        <p:nvPicPr>
          <p:cNvPr id="31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543">
            <a:off x="6236437" y="1973019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57" flipH="1">
            <a:off x="6396843" y="3514331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543">
            <a:off x="6457531" y="5026499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4716016" y="941819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A {</a:t>
            </a: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  <a:r>
              <a:rPr lang="en-US" sz="16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j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void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showij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() {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6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i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 "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j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4716016" y="2636912"/>
            <a:ext cx="561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A {</a:t>
            </a: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  <a:r>
              <a:rPr lang="en-US" sz="16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k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void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showk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6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i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k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void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sum() {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endParaRPr lang="en-US" sz="1600" b="1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(</a:t>
            </a:r>
            <a:r>
              <a:rPr lang="en-US" sz="1600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uk-UA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Сума: "</a:t>
            </a:r>
            <a:r>
              <a:rPr lang="uk-UA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(</a:t>
            </a:r>
            <a:r>
              <a:rPr 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i</a:t>
            </a:r>
            <a:r>
              <a:rPr 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j</a:t>
            </a:r>
            <a:r>
              <a:rPr 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k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4716016" y="555033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C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 {</a:t>
            </a: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107504" y="1002789"/>
            <a:ext cx="4716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SimpleInheritance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C </a:t>
            </a:r>
            <a:r>
              <a:rPr 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subC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C();</a:t>
            </a: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subC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1;</a:t>
            </a:r>
          </a:p>
          <a:p>
            <a:pPr algn="l"/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subC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2;</a:t>
            </a:r>
          </a:p>
          <a:p>
            <a:pPr algn="l"/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subC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k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3;</a:t>
            </a:r>
          </a:p>
          <a:p>
            <a:pPr algn="l"/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subC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.showij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subC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.showk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subC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.sum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1043608" y="5069315"/>
            <a:ext cx="1512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1 2</a:t>
            </a: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3</a:t>
            </a: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Сума: 6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8425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914400"/>
            <a:ext cx="7315200" cy="7159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uk-UA" altLang="uk-UA" sz="4000" dirty="0" smtClean="0">
                <a:solidFill>
                  <a:srgbClr val="4D4D4D"/>
                </a:solidFill>
              </a:rPr>
              <a:t>ПЛАН:</a:t>
            </a:r>
            <a:endParaRPr lang="ru-RU" altLang="uk-UA" sz="4000" dirty="0" smtClean="0">
              <a:solidFill>
                <a:srgbClr val="4D4D4D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0113" y="1772816"/>
            <a:ext cx="7315200" cy="187220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dirty="0"/>
              <a:t>Вкладені та внутрішні класи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/>
              <a:t>Наслідування 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Ключове слово </a:t>
            </a:r>
            <a:r>
              <a:rPr lang="en-US" dirty="0"/>
              <a:t>super</a:t>
            </a:r>
            <a:endParaRPr lang="en-US" altLang="uk-UA" sz="2000" dirty="0" smtClean="0"/>
          </a:p>
          <a:p>
            <a:pPr eaLnBrk="1" hangingPunct="1">
              <a:lnSpc>
                <a:spcPct val="80000"/>
              </a:lnSpc>
            </a:pPr>
            <a:endParaRPr lang="ru-RU" alt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3848" y="260648"/>
            <a:ext cx="57310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400" dirty="0" smtClean="0"/>
              <a:t>Багаторівнева ієрархічна структура наслідування</a:t>
            </a:r>
            <a:endParaRPr lang="uk-UA" sz="1600" kern="0" dirty="0"/>
          </a:p>
        </p:txBody>
      </p:sp>
      <p:sp>
        <p:nvSpPr>
          <p:cNvPr id="9" name="Овал 8"/>
          <p:cNvSpPr/>
          <p:nvPr/>
        </p:nvSpPr>
        <p:spPr>
          <a:xfrm rot="16200000">
            <a:off x="5220072" y="2924944"/>
            <a:ext cx="1152128" cy="1152128"/>
          </a:xfrm>
          <a:prstGeom prst="ellipse">
            <a:avLst/>
          </a:prstGeom>
          <a:gradFill flip="none" rotWithShape="1">
            <a:gsLst>
              <a:gs pos="21000">
                <a:srgbClr val="EEF4FB"/>
              </a:gs>
              <a:gs pos="68000">
                <a:srgbClr val="F5C1C4"/>
              </a:gs>
              <a:gs pos="7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84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5387210" y="3177841"/>
            <a:ext cx="817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</a:p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</a:t>
            </a:r>
            <a:r>
              <a:rPr lang="uk-UA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lass</a:t>
            </a:r>
            <a:endParaRPr lang="uk-UA" sz="1800" dirty="0"/>
          </a:p>
        </p:txBody>
      </p:sp>
      <p:sp>
        <p:nvSpPr>
          <p:cNvPr id="10" name="Овал 9"/>
          <p:cNvSpPr/>
          <p:nvPr/>
        </p:nvSpPr>
        <p:spPr>
          <a:xfrm rot="16200000">
            <a:off x="2974119" y="4384508"/>
            <a:ext cx="1152128" cy="1152128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кутник 11"/>
          <p:cNvSpPr/>
          <p:nvPr/>
        </p:nvSpPr>
        <p:spPr>
          <a:xfrm>
            <a:off x="3010123" y="4637405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en-US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hild</a:t>
            </a:r>
            <a:endParaRPr lang="uk-UA" sz="1800" b="1" dirty="0" smtClean="0">
              <a:solidFill>
                <a:srgbClr val="7F0055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С</a:t>
            </a:r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lass</a:t>
            </a:r>
            <a:endParaRPr lang="uk-UA" sz="1800" dirty="0"/>
          </a:p>
        </p:txBody>
      </p:sp>
      <p:sp>
        <p:nvSpPr>
          <p:cNvPr id="13" name="Овал 12"/>
          <p:cNvSpPr/>
          <p:nvPr/>
        </p:nvSpPr>
        <p:spPr>
          <a:xfrm rot="16200000">
            <a:off x="4317841" y="5229199"/>
            <a:ext cx="1152128" cy="1152128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 13"/>
          <p:cNvSpPr/>
          <p:nvPr/>
        </p:nvSpPr>
        <p:spPr>
          <a:xfrm>
            <a:off x="4353845" y="5482096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en-US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hild</a:t>
            </a:r>
            <a:endParaRPr lang="uk-UA" sz="1800" b="1" dirty="0" smtClean="0">
              <a:solidFill>
                <a:srgbClr val="7F0055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С</a:t>
            </a:r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lass</a:t>
            </a:r>
            <a:endParaRPr lang="uk-UA" sz="1800" dirty="0"/>
          </a:p>
        </p:txBody>
      </p:sp>
      <p:sp>
        <p:nvSpPr>
          <p:cNvPr id="15" name="Овал 14"/>
          <p:cNvSpPr/>
          <p:nvPr/>
        </p:nvSpPr>
        <p:spPr>
          <a:xfrm rot="16200000">
            <a:off x="6028031" y="5229201"/>
            <a:ext cx="1152128" cy="1152128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 15"/>
          <p:cNvSpPr/>
          <p:nvPr/>
        </p:nvSpPr>
        <p:spPr>
          <a:xfrm>
            <a:off x="6064035" y="5482098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en-US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hild</a:t>
            </a:r>
            <a:endParaRPr lang="uk-UA" sz="1800" b="1" dirty="0" smtClean="0">
              <a:solidFill>
                <a:srgbClr val="7F0055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С</a:t>
            </a:r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lass</a:t>
            </a:r>
            <a:endParaRPr lang="uk-UA" sz="1800" dirty="0"/>
          </a:p>
        </p:txBody>
      </p:sp>
      <p:sp>
        <p:nvSpPr>
          <p:cNvPr id="18" name="Овал 17"/>
          <p:cNvSpPr/>
          <p:nvPr/>
        </p:nvSpPr>
        <p:spPr>
          <a:xfrm rot="16200000">
            <a:off x="7380312" y="4384508"/>
            <a:ext cx="1152128" cy="1152128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/>
          <p:cNvSpPr/>
          <p:nvPr/>
        </p:nvSpPr>
        <p:spPr>
          <a:xfrm>
            <a:off x="7416316" y="4637405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en-US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hild</a:t>
            </a:r>
            <a:endParaRPr lang="uk-UA" sz="1800" b="1" dirty="0" smtClean="0">
              <a:solidFill>
                <a:srgbClr val="7F0055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С</a:t>
            </a:r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lass</a:t>
            </a:r>
            <a:endParaRPr lang="uk-UA" sz="1800" dirty="0"/>
          </a:p>
        </p:txBody>
      </p:sp>
      <p:pic>
        <p:nvPicPr>
          <p:cNvPr id="20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4036">
            <a:off x="4772590" y="4223707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543">
            <a:off x="3992869" y="3629203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964" flipH="1">
            <a:off x="5831670" y="4222452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57" flipH="1">
            <a:off x="6614560" y="3627948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кутник 23"/>
          <p:cNvSpPr/>
          <p:nvPr/>
        </p:nvSpPr>
        <p:spPr>
          <a:xfrm>
            <a:off x="1736812" y="1036296"/>
            <a:ext cx="2934072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С </a:t>
            </a:r>
            <a:r>
              <a:rPr lang="uk-UA" sz="16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А {</a:t>
            </a:r>
            <a:endParaRPr lang="uk-UA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3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4716016" y="941819"/>
            <a:ext cx="4392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A {</a:t>
            </a: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  <a:r>
              <a:rPr lang="en-US" sz="16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j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void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showij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() {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6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i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" "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b="1" i="1" dirty="0">
                <a:solidFill>
                  <a:srgbClr val="0000C0"/>
                </a:solidFill>
                <a:latin typeface="Consolas" panose="020B0609020204030204" pitchFamily="49" charset="0"/>
              </a:rPr>
              <a:t>j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4716016" y="2636912"/>
            <a:ext cx="5616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A {</a:t>
            </a: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  <a:r>
              <a:rPr lang="en-US" sz="16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k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void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showk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6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i="1" dirty="0" smtClean="0">
                <a:solidFill>
                  <a:srgbClr val="0000C0"/>
                </a:solidFill>
                <a:latin typeface="Consolas" panose="020B0609020204030204" pitchFamily="49" charset="0"/>
              </a:rPr>
              <a:t>k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void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sum() {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endParaRPr lang="en-US" sz="1600" b="1" i="1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(</a:t>
            </a:r>
            <a:r>
              <a:rPr lang="en-US" sz="1600" b="1" i="1" dirty="0" smtClean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uk-UA" sz="1600" b="1" i="1" dirty="0">
                <a:solidFill>
                  <a:srgbClr val="2A00FF"/>
                </a:solidFill>
                <a:latin typeface="Consolas" panose="020B0609020204030204" pitchFamily="49" charset="0"/>
              </a:rPr>
              <a:t>Сума: "</a:t>
            </a:r>
            <a:r>
              <a:rPr lang="uk-UA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 + (</a:t>
            </a:r>
            <a:r>
              <a:rPr 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i</a:t>
            </a:r>
            <a:r>
              <a:rPr 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j</a:t>
            </a:r>
            <a:r>
              <a:rPr lang="en-US" sz="1600" b="1" i="1" dirty="0" err="1">
                <a:solidFill>
                  <a:srgbClr val="000000"/>
                </a:solidFill>
                <a:latin typeface="Consolas" panose="020B0609020204030204" pitchFamily="49" charset="0"/>
              </a:rPr>
              <a:t>+</a:t>
            </a:r>
            <a:r>
              <a:rPr lang="en-US" sz="1600" b="1" i="1" dirty="0" err="1">
                <a:solidFill>
                  <a:srgbClr val="0000C0"/>
                </a:solidFill>
                <a:latin typeface="Consolas" panose="020B0609020204030204" pitchFamily="49" charset="0"/>
              </a:rPr>
              <a:t>k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4716016" y="555033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C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A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9" name="Прямокутник 8"/>
          <p:cNvSpPr/>
          <p:nvPr/>
        </p:nvSpPr>
        <p:spPr>
          <a:xfrm>
            <a:off x="1259632" y="4644425"/>
            <a:ext cx="1512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Результат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1 2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4644" y="980728"/>
            <a:ext cx="4662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SimpleInheritance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C </a:t>
            </a:r>
            <a:r>
              <a:rPr 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subC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C();</a:t>
            </a: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subC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1;</a:t>
            </a:r>
          </a:p>
          <a:p>
            <a:pPr algn="l"/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subC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j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2;</a:t>
            </a:r>
          </a:p>
          <a:p>
            <a:pPr algn="l"/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subC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.showij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8396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3848" y="260648"/>
            <a:ext cx="57310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400" dirty="0" smtClean="0"/>
              <a:t>Багаторівнева ієрархічна структура наслідування</a:t>
            </a:r>
            <a:endParaRPr lang="uk-UA" sz="1600" kern="0" dirty="0"/>
          </a:p>
        </p:txBody>
      </p:sp>
      <p:sp>
        <p:nvSpPr>
          <p:cNvPr id="20" name="Овал 19"/>
          <p:cNvSpPr/>
          <p:nvPr/>
        </p:nvSpPr>
        <p:spPr>
          <a:xfrm rot="16200000">
            <a:off x="3940684" y="863446"/>
            <a:ext cx="1152128" cy="1152128"/>
          </a:xfrm>
          <a:prstGeom prst="ellipse">
            <a:avLst/>
          </a:prstGeom>
          <a:gradFill flip="none" rotWithShape="1">
            <a:gsLst>
              <a:gs pos="21000">
                <a:srgbClr val="EEF4FB"/>
              </a:gs>
              <a:gs pos="68000">
                <a:srgbClr val="F5C1C4"/>
              </a:gs>
              <a:gs pos="7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84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4107822" y="1116343"/>
            <a:ext cx="817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</a:p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</a:t>
            </a:r>
            <a:r>
              <a:rPr lang="uk-UA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lass</a:t>
            </a:r>
            <a:endParaRPr lang="uk-UA" sz="1800" dirty="0"/>
          </a:p>
        </p:txBody>
      </p:sp>
      <p:sp>
        <p:nvSpPr>
          <p:cNvPr id="24" name="Овал 23"/>
          <p:cNvSpPr/>
          <p:nvPr/>
        </p:nvSpPr>
        <p:spPr>
          <a:xfrm rot="16200000">
            <a:off x="7845739" y="3584119"/>
            <a:ext cx="1152128" cy="1152128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кутник 24"/>
          <p:cNvSpPr/>
          <p:nvPr/>
        </p:nvSpPr>
        <p:spPr>
          <a:xfrm>
            <a:off x="7881743" y="3837016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en-US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hild</a:t>
            </a:r>
            <a:endParaRPr lang="uk-UA" sz="1800" b="1" dirty="0" smtClean="0">
              <a:solidFill>
                <a:srgbClr val="7F0055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С</a:t>
            </a:r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lass</a:t>
            </a:r>
            <a:endParaRPr lang="uk-UA" sz="1800" dirty="0"/>
          </a:p>
        </p:txBody>
      </p:sp>
      <p:sp>
        <p:nvSpPr>
          <p:cNvPr id="28" name="Овал 27"/>
          <p:cNvSpPr/>
          <p:nvPr/>
        </p:nvSpPr>
        <p:spPr>
          <a:xfrm rot="16200000">
            <a:off x="5538726" y="4880263"/>
            <a:ext cx="1152128" cy="1152128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28"/>
          <p:cNvSpPr/>
          <p:nvPr/>
        </p:nvSpPr>
        <p:spPr>
          <a:xfrm>
            <a:off x="5579194" y="5147829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en-US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hild</a:t>
            </a:r>
            <a:endParaRPr lang="uk-UA" sz="1800" b="1" dirty="0" smtClean="0">
              <a:solidFill>
                <a:srgbClr val="7F0055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С</a:t>
            </a:r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lass</a:t>
            </a:r>
            <a:endParaRPr lang="uk-UA" sz="1800" dirty="0"/>
          </a:p>
        </p:txBody>
      </p:sp>
      <p:pic>
        <p:nvPicPr>
          <p:cNvPr id="33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57" flipH="1">
            <a:off x="6786640" y="3099890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543">
            <a:off x="6863964" y="4402543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26"/>
          <p:cNvSpPr/>
          <p:nvPr/>
        </p:nvSpPr>
        <p:spPr>
          <a:xfrm rot="16200000">
            <a:off x="1979818" y="2492897"/>
            <a:ext cx="1152128" cy="1152128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/>
          <p:cNvSpPr/>
          <p:nvPr/>
        </p:nvSpPr>
        <p:spPr>
          <a:xfrm>
            <a:off x="2015822" y="2745794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en-US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hild</a:t>
            </a:r>
            <a:endParaRPr lang="uk-UA" sz="1800" b="1" dirty="0" smtClean="0">
              <a:solidFill>
                <a:srgbClr val="7F0055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С</a:t>
            </a:r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lass</a:t>
            </a:r>
            <a:endParaRPr lang="uk-UA" sz="1800" dirty="0"/>
          </a:p>
        </p:txBody>
      </p:sp>
      <p:sp>
        <p:nvSpPr>
          <p:cNvPr id="32" name="Овал 31"/>
          <p:cNvSpPr/>
          <p:nvPr/>
        </p:nvSpPr>
        <p:spPr>
          <a:xfrm rot="16200000">
            <a:off x="5538726" y="2564904"/>
            <a:ext cx="1152128" cy="1152128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 33"/>
          <p:cNvSpPr/>
          <p:nvPr/>
        </p:nvSpPr>
        <p:spPr>
          <a:xfrm>
            <a:off x="5574730" y="2817801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en-US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hild</a:t>
            </a:r>
            <a:endParaRPr lang="uk-UA" sz="1800" b="1" dirty="0" smtClean="0">
              <a:solidFill>
                <a:srgbClr val="7F0055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С</a:t>
            </a:r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lass</a:t>
            </a:r>
            <a:endParaRPr lang="uk-UA" sz="1800" dirty="0"/>
          </a:p>
        </p:txBody>
      </p:sp>
      <p:pic>
        <p:nvPicPr>
          <p:cNvPr id="36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262">
            <a:off x="2917751" y="1617287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7061" flipH="1">
            <a:off x="5136826" y="1627353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Овал 37"/>
          <p:cNvSpPr/>
          <p:nvPr/>
        </p:nvSpPr>
        <p:spPr>
          <a:xfrm rot="16200000">
            <a:off x="3203848" y="3590480"/>
            <a:ext cx="1152128" cy="1152128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кутник 38"/>
          <p:cNvSpPr/>
          <p:nvPr/>
        </p:nvSpPr>
        <p:spPr>
          <a:xfrm>
            <a:off x="3244316" y="3858046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en-US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hild</a:t>
            </a:r>
            <a:endParaRPr lang="uk-UA" sz="1800" b="1" dirty="0" smtClean="0">
              <a:solidFill>
                <a:srgbClr val="7F0055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С</a:t>
            </a:r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lass</a:t>
            </a:r>
            <a:endParaRPr lang="uk-UA" sz="1800" dirty="0"/>
          </a:p>
        </p:txBody>
      </p:sp>
      <p:pic>
        <p:nvPicPr>
          <p:cNvPr id="40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543">
            <a:off x="4429558" y="3112760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Заголовок 1"/>
          <p:cNvSpPr txBox="1">
            <a:spLocks/>
          </p:cNvSpPr>
          <p:nvPr/>
        </p:nvSpPr>
        <p:spPr bwMode="auto">
          <a:xfrm>
            <a:off x="4504271" y="6032391"/>
            <a:ext cx="81902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en-US" sz="2400" b="1" kern="0" dirty="0" smtClean="0"/>
              <a:t>. . .</a:t>
            </a:r>
            <a:endParaRPr lang="uk-UA" sz="2400" b="1" kern="0" dirty="0"/>
          </a:p>
        </p:txBody>
      </p:sp>
    </p:spTree>
    <p:extLst>
      <p:ext uri="{BB962C8B-B14F-4D97-AF65-F5344CB8AC3E}">
        <p14:creationId xmlns:p14="http://schemas.microsoft.com/office/powerpoint/2010/main" val="11726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3848" y="260648"/>
            <a:ext cx="5731024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400" dirty="0" smtClean="0"/>
              <a:t>Багаторівнева ієрархічна структура наслідування</a:t>
            </a:r>
            <a:endParaRPr lang="uk-UA" sz="1600" kern="0" dirty="0"/>
          </a:p>
        </p:txBody>
      </p:sp>
      <p:sp>
        <p:nvSpPr>
          <p:cNvPr id="20" name="Овал 19"/>
          <p:cNvSpPr/>
          <p:nvPr/>
        </p:nvSpPr>
        <p:spPr>
          <a:xfrm rot="16200000">
            <a:off x="5868144" y="1628800"/>
            <a:ext cx="1152128" cy="1152128"/>
          </a:xfrm>
          <a:prstGeom prst="ellipse">
            <a:avLst/>
          </a:prstGeom>
          <a:gradFill flip="none" rotWithShape="1">
            <a:gsLst>
              <a:gs pos="21000">
                <a:srgbClr val="EEF4FB"/>
              </a:gs>
              <a:gs pos="68000">
                <a:srgbClr val="F5C1C4"/>
              </a:gs>
              <a:gs pos="7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84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Прямокутник 20"/>
          <p:cNvSpPr/>
          <p:nvPr/>
        </p:nvSpPr>
        <p:spPr>
          <a:xfrm>
            <a:off x="6035282" y="1881697"/>
            <a:ext cx="817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</a:p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</a:t>
            </a:r>
            <a:r>
              <a:rPr lang="uk-UA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lass</a:t>
            </a:r>
            <a:endParaRPr lang="uk-UA" sz="1800" dirty="0"/>
          </a:p>
        </p:txBody>
      </p:sp>
      <p:sp>
        <p:nvSpPr>
          <p:cNvPr id="27" name="Овал 26"/>
          <p:cNvSpPr/>
          <p:nvPr/>
        </p:nvSpPr>
        <p:spPr>
          <a:xfrm rot="16200000">
            <a:off x="4932040" y="3891514"/>
            <a:ext cx="1152128" cy="1152128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кутник 29"/>
          <p:cNvSpPr/>
          <p:nvPr/>
        </p:nvSpPr>
        <p:spPr>
          <a:xfrm>
            <a:off x="4968044" y="4144411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С</a:t>
            </a:r>
            <a:r>
              <a:rPr lang="en-US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hild</a:t>
            </a:r>
            <a:endParaRPr lang="uk-UA" sz="1800" b="1" dirty="0" smtClean="0">
              <a:solidFill>
                <a:srgbClr val="7F0055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r>
              <a:rPr lang="uk-UA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С</a:t>
            </a:r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lass</a:t>
            </a:r>
            <a:endParaRPr lang="uk-UA" sz="1800" dirty="0"/>
          </a:p>
        </p:txBody>
      </p:sp>
      <p:pic>
        <p:nvPicPr>
          <p:cNvPr id="36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29476">
            <a:off x="3787419" y="3660184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94702" flipH="1">
            <a:off x="5678176" y="2865144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вал 21"/>
          <p:cNvSpPr/>
          <p:nvPr/>
        </p:nvSpPr>
        <p:spPr>
          <a:xfrm rot="16200000">
            <a:off x="2459123" y="2994514"/>
            <a:ext cx="1152128" cy="1152128"/>
          </a:xfrm>
          <a:prstGeom prst="ellipse">
            <a:avLst/>
          </a:prstGeom>
          <a:gradFill flip="none" rotWithShape="1">
            <a:gsLst>
              <a:gs pos="21000">
                <a:srgbClr val="EEF4FB"/>
              </a:gs>
              <a:gs pos="68000">
                <a:srgbClr val="F5C1C4"/>
              </a:gs>
              <a:gs pos="7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84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Прямокутник 22"/>
          <p:cNvSpPr/>
          <p:nvPr/>
        </p:nvSpPr>
        <p:spPr>
          <a:xfrm>
            <a:off x="2626261" y="3247411"/>
            <a:ext cx="817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</a:p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</a:t>
            </a:r>
            <a:r>
              <a:rPr lang="uk-UA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lass</a:t>
            </a:r>
            <a:endParaRPr lang="uk-UA" sz="1800" dirty="0"/>
          </a:p>
        </p:txBody>
      </p:sp>
      <p:sp>
        <p:nvSpPr>
          <p:cNvPr id="31" name="Овал 30"/>
          <p:cNvSpPr/>
          <p:nvPr/>
        </p:nvSpPr>
        <p:spPr>
          <a:xfrm rot="16200000">
            <a:off x="7380312" y="2994513"/>
            <a:ext cx="1152128" cy="1152128"/>
          </a:xfrm>
          <a:prstGeom prst="ellipse">
            <a:avLst/>
          </a:prstGeom>
          <a:gradFill flip="none" rotWithShape="1">
            <a:gsLst>
              <a:gs pos="21000">
                <a:srgbClr val="EEF4FB"/>
              </a:gs>
              <a:gs pos="68000">
                <a:srgbClr val="F5C1C4"/>
              </a:gs>
              <a:gs pos="7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84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2" name="Прямокутник 41"/>
          <p:cNvSpPr/>
          <p:nvPr/>
        </p:nvSpPr>
        <p:spPr>
          <a:xfrm>
            <a:off x="7547450" y="3247410"/>
            <a:ext cx="817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</a:p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</a:t>
            </a:r>
            <a:r>
              <a:rPr lang="uk-UA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lass</a:t>
            </a:r>
            <a:endParaRPr lang="uk-UA" sz="1800" dirty="0"/>
          </a:p>
        </p:txBody>
      </p:sp>
      <p:pic>
        <p:nvPicPr>
          <p:cNvPr id="43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0524" flipH="1">
            <a:off x="6286658" y="3660185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Овал 43"/>
          <p:cNvSpPr/>
          <p:nvPr/>
        </p:nvSpPr>
        <p:spPr>
          <a:xfrm rot="16200000">
            <a:off x="3815916" y="1628800"/>
            <a:ext cx="1152128" cy="1152128"/>
          </a:xfrm>
          <a:prstGeom prst="ellipse">
            <a:avLst/>
          </a:prstGeom>
          <a:gradFill flip="none" rotWithShape="1">
            <a:gsLst>
              <a:gs pos="21000">
                <a:srgbClr val="EEF4FB"/>
              </a:gs>
              <a:gs pos="68000">
                <a:srgbClr val="F5C1C4"/>
              </a:gs>
              <a:gs pos="7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84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5" name="Прямокутник 44"/>
          <p:cNvSpPr/>
          <p:nvPr/>
        </p:nvSpPr>
        <p:spPr>
          <a:xfrm>
            <a:off x="3983054" y="1881697"/>
            <a:ext cx="817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</a:p>
          <a:p>
            <a:r>
              <a:rPr lang="en-US" sz="18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</a:t>
            </a:r>
            <a:r>
              <a:rPr lang="uk-UA" sz="18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lass</a:t>
            </a:r>
            <a:endParaRPr lang="uk-UA" sz="1800" dirty="0"/>
          </a:p>
        </p:txBody>
      </p:sp>
      <p:pic>
        <p:nvPicPr>
          <p:cNvPr id="46" name="Picture 4" descr="артинки без фона, стрелки, указатели,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05298">
            <a:off x="4280675" y="2887248"/>
            <a:ext cx="968453" cy="96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2105">
            <a:off x="6474470" y="3879753"/>
            <a:ext cx="707584" cy="71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70836" flipH="1">
            <a:off x="4324970" y="3057422"/>
            <a:ext cx="707584" cy="71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9164">
            <a:off x="5872876" y="3057423"/>
            <a:ext cx="707584" cy="71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5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53344" y="188640"/>
            <a:ext cx="688315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200" dirty="0" smtClean="0"/>
              <a:t>Дочірній клас не </a:t>
            </a:r>
            <a:r>
              <a:rPr lang="uk-UA" sz="2200" dirty="0"/>
              <a:t>може мати доступ до закритих </a:t>
            </a:r>
            <a:r>
              <a:rPr lang="uk-UA" sz="2200" dirty="0" smtClean="0"/>
              <a:t>членів батьківського класу </a:t>
            </a:r>
            <a:r>
              <a:rPr lang="uk-UA" sz="2200" dirty="0"/>
              <a:t>(оголошених як </a:t>
            </a:r>
            <a:r>
              <a:rPr lang="uk-UA" sz="2200" b="1" dirty="0" err="1"/>
              <a:t>private</a:t>
            </a:r>
            <a:r>
              <a:rPr lang="uk-UA" sz="2200" dirty="0"/>
              <a:t>)</a:t>
            </a:r>
            <a:endParaRPr lang="uk-UA" sz="2200" kern="0" dirty="0"/>
          </a:p>
        </p:txBody>
      </p:sp>
      <p:sp>
        <p:nvSpPr>
          <p:cNvPr id="2" name="Прямокутник 1"/>
          <p:cNvSpPr/>
          <p:nvPr/>
        </p:nvSpPr>
        <p:spPr>
          <a:xfrm>
            <a:off x="2051720" y="1617298"/>
            <a:ext cx="5022304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1</a:t>
            </a:r>
            <a:r>
              <a:rPr lang="uk-UA" sz="16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2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3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private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j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4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5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setij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x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y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6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6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x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7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j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6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y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8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9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3923928" y="4487863"/>
            <a:ext cx="4968552" cy="203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1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 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2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total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3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4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sum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5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6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total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6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+ </a:t>
            </a:r>
            <a:r>
              <a:rPr lang="uk-UA" sz="16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j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uk-UA" sz="1600" b="1" dirty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помилка</a:t>
            </a:r>
            <a:r>
              <a:rPr lang="uk-UA" sz="16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6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7 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4315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267744" y="188640"/>
            <a:ext cx="669674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200" dirty="0" smtClean="0"/>
              <a:t>Доступ до закритих змінних батьківського класу, дочірні підкласи можуть мати лише через спеціальні методи </a:t>
            </a:r>
            <a:endParaRPr lang="uk-UA" sz="2200" kern="0" dirty="0"/>
          </a:p>
        </p:txBody>
      </p:sp>
      <p:sp>
        <p:nvSpPr>
          <p:cNvPr id="4" name="Прямокутник 3"/>
          <p:cNvSpPr/>
          <p:nvPr/>
        </p:nvSpPr>
        <p:spPr>
          <a:xfrm>
            <a:off x="1800200" y="112474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A {</a:t>
            </a: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  <a:r>
              <a:rPr lang="en-US" sz="16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C0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j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fr-FR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  <a:r>
              <a:rPr lang="fr-FR" sz="16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fr-FR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setij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fr-FR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y</a:t>
            </a:r>
            <a:r>
              <a:rPr lang="fr-FR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1600" dirty="0" smtClean="0">
                <a:solidFill>
                  <a:srgbClr val="0000C0"/>
                </a:solidFill>
                <a:latin typeface="Consolas" panose="020B0609020204030204" pitchFamily="49" charset="0"/>
              </a:rPr>
              <a:t>		</a:t>
            </a:r>
            <a:r>
              <a:rPr lang="en-US" sz="1600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1600" dirty="0" smtClean="0">
                <a:solidFill>
                  <a:srgbClr val="0000C0"/>
                </a:solidFill>
                <a:latin typeface="Consolas" panose="020B0609020204030204" pitchFamily="49" charset="0"/>
              </a:rPr>
              <a:t>		j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6A3E3E"/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public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getJ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	return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j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public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setJ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j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	</a:t>
            </a:r>
            <a:r>
              <a:rPr lang="en-US" sz="16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600" b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b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j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b="1" dirty="0">
                <a:solidFill>
                  <a:srgbClr val="6A3E3E"/>
                </a:solidFill>
                <a:latin typeface="Consolas" panose="020B0609020204030204" pitchFamily="49" charset="0"/>
              </a:rPr>
              <a:t>j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5940152" y="1541110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extends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A {</a:t>
            </a: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</a:t>
            </a:r>
            <a:r>
              <a:rPr lang="en-US" sz="1600" b="1" dirty="0" err="1" smtClean="0">
                <a:solidFill>
                  <a:srgbClr val="7F0055"/>
                </a:solidFill>
                <a:latin typeface="Consolas" panose="020B0609020204030204" pitchFamily="49" charset="0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total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en-US" sz="1600" b="1" dirty="0" smtClean="0">
                <a:solidFill>
                  <a:srgbClr val="7F0055"/>
                </a:solidFill>
                <a:latin typeface="Consolas" panose="020B0609020204030204" pitchFamily="49" charset="0"/>
              </a:rPr>
              <a:t>	void</a:t>
            </a:r>
            <a:r>
              <a:rPr lang="en-US" sz="1600" b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sum() {</a:t>
            </a:r>
          </a:p>
          <a:p>
            <a:pPr algn="l"/>
            <a:r>
              <a:rPr lang="en-US" sz="1600" dirty="0" smtClean="0">
                <a:solidFill>
                  <a:srgbClr val="0000C0"/>
                </a:solidFill>
                <a:latin typeface="Consolas" panose="020B0609020204030204" pitchFamily="49" charset="0"/>
              </a:rPr>
              <a:t>	total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err="1">
                <a:solidFill>
                  <a:srgbClr val="0000C0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getJ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4283968" y="4505052"/>
            <a:ext cx="4766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SimpleInheritance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algn="l"/>
            <a:endParaRPr lang="uk-UA" sz="1600" dirty="0">
              <a:latin typeface="Consolas" panose="020B0609020204030204" pitchFamily="49" charset="0"/>
            </a:endParaRPr>
          </a:p>
          <a:p>
            <a:pPr algn="l"/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main(String[] </a:t>
            </a:r>
            <a:r>
              <a:rPr lang="en-US" sz="1600" b="1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B </a:t>
            </a:r>
            <a:r>
              <a:rPr lang="en-US" sz="1600" dirty="0" err="1">
                <a:solidFill>
                  <a:srgbClr val="6A3E3E"/>
                </a:solidFill>
                <a:latin typeface="Consolas" panose="020B0609020204030204" pitchFamily="49" charset="0"/>
              </a:rPr>
              <a:t>subOb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B();</a:t>
            </a:r>
          </a:p>
          <a:p>
            <a:pPr algn="l"/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subOb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.setij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(10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12);</a:t>
            </a:r>
          </a:p>
          <a:p>
            <a:pPr algn="l"/>
            <a:r>
              <a:rPr lang="en-US" sz="1600" dirty="0" smtClean="0">
                <a:solidFill>
                  <a:srgbClr val="6A3E3E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subOb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.sum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6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6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600" b="1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b="1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subOb</a:t>
            </a:r>
            <a:r>
              <a:rPr lang="en-US" sz="1600" b="1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total</a:t>
            </a:r>
            <a:r>
              <a:rPr lang="en-US" sz="1600" b="1" i="1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algn="l"/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1789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 bwMode="auto">
          <a:xfrm>
            <a:off x="0" y="0"/>
            <a:ext cx="1835696" cy="6866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355976" y="116632"/>
            <a:ext cx="46085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200" dirty="0" smtClean="0"/>
              <a:t>Наслідування та конструктори</a:t>
            </a:r>
            <a:endParaRPr lang="uk-UA" sz="2200" kern="0" dirty="0"/>
          </a:p>
        </p:txBody>
      </p:sp>
      <p:sp>
        <p:nvSpPr>
          <p:cNvPr id="3" name="Прямокутник 2"/>
          <p:cNvSpPr/>
          <p:nvPr/>
        </p:nvSpPr>
        <p:spPr>
          <a:xfrm>
            <a:off x="35496" y="116632"/>
            <a:ext cx="4104456" cy="674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-1;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-1;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-1;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volume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3959932" y="921330"/>
            <a:ext cx="5256584" cy="2537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067944" y="3811974"/>
            <a:ext cx="5184068" cy="303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BoxWeightDemo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(2, 2, 2)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endParaRPr lang="uk-UA" sz="14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   (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10, 20, 15, 34.3);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4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endParaRPr lang="uk-UA" sz="14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 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(</a:t>
            </a:r>
            <a:r>
              <a:rPr lang="uk-UA" sz="1400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lang="uk-UA" sz="14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Обєм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складає: 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+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.volume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4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endParaRPr lang="uk-UA" sz="14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    (</a:t>
            </a:r>
            <a:r>
              <a:rPr lang="uk-UA" sz="1400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"Вага складає: "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+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20384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851920" y="332656"/>
            <a:ext cx="511256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200" dirty="0" smtClean="0"/>
              <a:t>Посилання на об</a:t>
            </a:r>
            <a:r>
              <a:rPr lang="en-US" sz="2200" dirty="0" smtClean="0"/>
              <a:t>’</a:t>
            </a:r>
            <a:r>
              <a:rPr lang="uk-UA" sz="2200" dirty="0" err="1" smtClean="0"/>
              <a:t>єкти</a:t>
            </a:r>
            <a:r>
              <a:rPr lang="uk-UA" sz="2200" dirty="0" smtClean="0"/>
              <a:t> в наслідуванні</a:t>
            </a:r>
            <a:endParaRPr lang="uk-UA" sz="2200" kern="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1835696" y="1196752"/>
            <a:ext cx="7308304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BoxWeightDemo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(2, 2, 2)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10, 20, 15, 34.3);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endParaRPr lang="uk-UA" sz="14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endParaRPr lang="uk-UA" sz="14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4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lang="uk-UA" sz="14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Обєм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складає: 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+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.volume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());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4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lang="uk-UA" sz="14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Обєм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складає: </a:t>
            </a:r>
            <a:r>
              <a:rPr lang="uk-UA" sz="1400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+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.volume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400" b="1" i="1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smtClean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"Вага складає: "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+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 </a:t>
            </a:r>
            <a:r>
              <a:rPr lang="uk-UA" sz="1400" b="1" dirty="0" smtClean="0">
                <a:solidFill>
                  <a:srgbClr val="FF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 помилка</a:t>
            </a:r>
            <a:endParaRPr lang="uk-UA" sz="1400" b="1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/>
          </a:p>
        </p:txBody>
      </p:sp>
      <p:pic>
        <p:nvPicPr>
          <p:cNvPr id="8194" name="Picture 2" descr="Композиция vs Наследование в Java | DO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60" y="4229890"/>
            <a:ext cx="2379612" cy="2379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761400" y="5098870"/>
            <a:ext cx="2541080" cy="641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Об</a:t>
            </a:r>
            <a:r>
              <a:rPr lang="ru-RU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’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єм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складає: 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3000.0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Об</a:t>
            </a:r>
            <a:r>
              <a:rPr lang="ru-RU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’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єм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складає: </a:t>
            </a:r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3000.0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9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4400" y="2654424"/>
            <a:ext cx="7315200" cy="77457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3</a:t>
            </a:r>
            <a:r>
              <a:rPr lang="uk-UA" dirty="0" smtClean="0"/>
              <a:t>. </a:t>
            </a:r>
            <a:r>
              <a:rPr lang="ru-RU" dirty="0" err="1"/>
              <a:t>Ключове</a:t>
            </a:r>
            <a:r>
              <a:rPr lang="ru-RU" dirty="0"/>
              <a:t> слово </a:t>
            </a:r>
            <a:r>
              <a:rPr lang="en-US" dirty="0"/>
              <a:t>super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368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836504" y="332656"/>
            <a:ext cx="5127984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200" dirty="0" smtClean="0"/>
              <a:t>Форми застосування ключового слова </a:t>
            </a:r>
            <a:r>
              <a:rPr lang="en-US" sz="2200" dirty="0" smtClean="0"/>
              <a:t>super</a:t>
            </a:r>
            <a:endParaRPr lang="uk-UA" sz="2200" kern="0" dirty="0"/>
          </a:p>
        </p:txBody>
      </p: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4226024" y="1126392"/>
            <a:ext cx="2362200" cy="2438400"/>
            <a:chOff x="4071" y="1584"/>
            <a:chExt cx="1092" cy="1097"/>
          </a:xfrm>
        </p:grpSpPr>
        <p:sp>
          <p:nvSpPr>
            <p:cNvPr id="7" name="Oval 109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Oval 110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Oval 111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Oval 112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3" name="Group 114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14" name="Oval 1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5" name="Oval 1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6" name="Oval 1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" name="Oval 1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18" name="Text Box 17"/>
          <p:cNvSpPr txBox="1">
            <a:spLocks noChangeArrowheads="1"/>
          </p:cNvSpPr>
          <p:nvPr/>
        </p:nvSpPr>
        <p:spPr bwMode="gray">
          <a:xfrm>
            <a:off x="4889255" y="2062496"/>
            <a:ext cx="1023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chemeClr val="bg2">
                    <a:lumMod val="75000"/>
                  </a:schemeClr>
                </a:solidFill>
              </a:rPr>
              <a:t>super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084168" y="3861048"/>
            <a:ext cx="2533687" cy="2533689"/>
            <a:chOff x="2789" y="1625"/>
            <a:chExt cx="907" cy="907"/>
          </a:xfrm>
        </p:grpSpPr>
        <p:sp>
          <p:nvSpPr>
            <p:cNvPr id="20" name="Oval 3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Oval 31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Oval 32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34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5" name="Group 35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26" name="Oval 3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" name="Oval 3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" name="Oval 3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9" name="Oval 3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75"/>
          <p:cNvGrpSpPr>
            <a:grpSpLocks/>
          </p:cNvGrpSpPr>
          <p:nvPr/>
        </p:nvGrpSpPr>
        <p:grpSpPr bwMode="auto">
          <a:xfrm>
            <a:off x="2232245" y="3848271"/>
            <a:ext cx="2574247" cy="2562944"/>
            <a:chOff x="884" y="2523"/>
            <a:chExt cx="862" cy="862"/>
          </a:xfrm>
        </p:grpSpPr>
        <p:sp>
          <p:nvSpPr>
            <p:cNvPr id="32" name="Oval 76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tint val="0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77"/>
            <p:cNvSpPr>
              <a:spLocks noChangeArrowheads="1"/>
            </p:cNvSpPr>
            <p:nvPr/>
          </p:nvSpPr>
          <p:spPr bwMode="gray">
            <a:xfrm>
              <a:off x="884" y="2523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CC66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4" name="Oval 78"/>
            <p:cNvSpPr>
              <a:spLocks noChangeArrowheads="1"/>
            </p:cNvSpPr>
            <p:nvPr/>
          </p:nvSpPr>
          <p:spPr bwMode="gray">
            <a:xfrm>
              <a:off x="940" y="2579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54118"/>
                    <a:invGamma/>
                  </a:srgbClr>
                </a:gs>
                <a:gs pos="50000">
                  <a:srgbClr val="00CC66"/>
                </a:gs>
                <a:gs pos="100000">
                  <a:srgbClr val="00CC66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Oval 79"/>
            <p:cNvSpPr>
              <a:spLocks noChangeArrowheads="1"/>
            </p:cNvSpPr>
            <p:nvPr/>
          </p:nvSpPr>
          <p:spPr bwMode="gray">
            <a:xfrm>
              <a:off x="941" y="2579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gamma/>
                    <a:shade val="63529"/>
                    <a:invGamma/>
                  </a:srgbClr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Oval 80"/>
            <p:cNvSpPr>
              <a:spLocks noChangeArrowheads="1"/>
            </p:cNvSpPr>
            <p:nvPr/>
          </p:nvSpPr>
          <p:spPr bwMode="gray">
            <a:xfrm>
              <a:off x="981" y="2617"/>
              <a:ext cx="674" cy="67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81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8" name="Oval 82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9" name="Oval 83"/>
            <p:cNvSpPr>
              <a:spLocks noChangeArrowheads="1"/>
            </p:cNvSpPr>
            <p:nvPr/>
          </p:nvSpPr>
          <p:spPr bwMode="gray">
            <a:xfrm>
              <a:off x="1007" y="2638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0" name="Oval 84"/>
            <p:cNvSpPr>
              <a:spLocks noChangeArrowheads="1"/>
            </p:cNvSpPr>
            <p:nvPr/>
          </p:nvSpPr>
          <p:spPr bwMode="gray">
            <a:xfrm>
              <a:off x="1042" y="2655"/>
              <a:ext cx="539" cy="48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1" name="Text Box 63"/>
          <p:cNvSpPr txBox="1">
            <a:spLocks noChangeArrowheads="1"/>
          </p:cNvSpPr>
          <p:nvPr/>
        </p:nvSpPr>
        <p:spPr bwMode="gray">
          <a:xfrm>
            <a:off x="2583264" y="4608174"/>
            <a:ext cx="18781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bg2">
                    <a:lumMod val="75000"/>
                  </a:schemeClr>
                </a:solidFill>
              </a:rPr>
              <a:t>виклик 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</a:rPr>
              <a:t>конструктора суперкласу</a:t>
            </a:r>
            <a:endParaRPr lang="en-US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2" name="AutoShape 119"/>
          <p:cNvSpPr>
            <a:spLocks noChangeArrowheads="1"/>
          </p:cNvSpPr>
          <p:nvPr/>
        </p:nvSpPr>
        <p:spPr bwMode="gray">
          <a:xfrm rot="14051111">
            <a:off x="6135714" y="3460702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121"/>
          <p:cNvSpPr>
            <a:spLocks noChangeArrowheads="1"/>
          </p:cNvSpPr>
          <p:nvPr/>
        </p:nvSpPr>
        <p:spPr bwMode="gray">
          <a:xfrm rot="18014749">
            <a:off x="4085317" y="3450772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>
                  <a:gamma/>
                  <a:invGamma/>
                </a:srgbClr>
              </a:gs>
              <a:gs pos="100000">
                <a:srgbClr val="B2B2B2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Прямокутник 2"/>
          <p:cNvSpPr/>
          <p:nvPr/>
        </p:nvSpPr>
        <p:spPr>
          <a:xfrm>
            <a:off x="6268802" y="4670371"/>
            <a:ext cx="213719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900" dirty="0">
                <a:solidFill>
                  <a:schemeClr val="bg2">
                    <a:lumMod val="75000"/>
                  </a:schemeClr>
                </a:solidFill>
              </a:rPr>
              <a:t>звернення до закритої змінної суперкласу</a:t>
            </a:r>
          </a:p>
        </p:txBody>
      </p:sp>
    </p:spTree>
    <p:extLst>
      <p:ext uri="{BB962C8B-B14F-4D97-AF65-F5344CB8AC3E}">
        <p14:creationId xmlns:p14="http://schemas.microsoft.com/office/powerpoint/2010/main" val="28733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50523" y="30887"/>
            <a:ext cx="2039144" cy="715963"/>
          </a:xfrm>
        </p:spPr>
        <p:txBody>
          <a:bodyPr/>
          <a:lstStyle/>
          <a:p>
            <a:pPr algn="r" eaLnBrk="1" hangingPunct="1"/>
            <a:r>
              <a:rPr lang="uk-UA" altLang="uk-UA" sz="3200" dirty="0" smtClean="0">
                <a:solidFill>
                  <a:srgbClr val="4D4D4D"/>
                </a:solidFill>
              </a:rPr>
              <a:t>Сухарик</a:t>
            </a:r>
            <a:endParaRPr lang="en-US" altLang="uk-UA" sz="3200" dirty="0" smtClean="0">
              <a:solidFill>
                <a:srgbClr val="4D4D4D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16425" y="660518"/>
            <a:ext cx="676875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b="1" dirty="0" err="1"/>
              <a:t>Наслідування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, 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один </a:t>
            </a:r>
            <a:r>
              <a:rPr lang="ru-RU" sz="2400" dirty="0" err="1"/>
              <a:t>об'єкт</a:t>
            </a:r>
            <a:r>
              <a:rPr lang="ru-RU" sz="2400" dirty="0"/>
              <a:t> (</a:t>
            </a:r>
            <a:r>
              <a:rPr lang="ru-RU" sz="2400" dirty="0" err="1"/>
              <a:t>екземпляр</a:t>
            </a:r>
            <a:r>
              <a:rPr lang="ru-RU" sz="2400" dirty="0"/>
              <a:t> </a:t>
            </a:r>
            <a:r>
              <a:rPr lang="ru-RU" sz="2400" dirty="0" err="1"/>
              <a:t>класу</a:t>
            </a:r>
            <a:r>
              <a:rPr lang="ru-RU" sz="2400" dirty="0"/>
              <a:t>) </a:t>
            </a:r>
            <a:r>
              <a:rPr lang="ru-RU" sz="2400" dirty="0" err="1"/>
              <a:t>отримує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endParaRPr lang="en-US" altLang="uk-UA" sz="1400" dirty="0">
              <a:solidFill>
                <a:srgbClr val="4D4D4D"/>
              </a:solidFill>
            </a:endParaRPr>
          </a:p>
        </p:txBody>
      </p:sp>
      <p:sp>
        <p:nvSpPr>
          <p:cNvPr id="6" name="Oval 4491"/>
          <p:cNvSpPr>
            <a:spLocks noChangeArrowheads="1"/>
          </p:cNvSpPr>
          <p:nvPr/>
        </p:nvSpPr>
        <p:spPr bwMode="auto">
          <a:xfrm>
            <a:off x="3168801" y="4146010"/>
            <a:ext cx="578598" cy="578598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" name="Text Box 4492"/>
          <p:cNvSpPr txBox="1">
            <a:spLocks noChangeArrowheads="1"/>
          </p:cNvSpPr>
          <p:nvPr/>
        </p:nvSpPr>
        <p:spPr bwMode="auto">
          <a:xfrm>
            <a:off x="2655727" y="4221107"/>
            <a:ext cx="941066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uk-UA" altLang="ko-KR" sz="1400" dirty="0" smtClean="0">
                <a:solidFill>
                  <a:srgbClr val="00B050"/>
                </a:solidFill>
              </a:rPr>
              <a:t>КЛАС_5</a:t>
            </a:r>
            <a:endParaRPr lang="en-US" altLang="ko-KR" sz="1400" dirty="0">
              <a:solidFill>
                <a:srgbClr val="00B050"/>
              </a:solidFill>
            </a:endParaRPr>
          </a:p>
        </p:txBody>
      </p:sp>
      <p:sp>
        <p:nvSpPr>
          <p:cNvPr id="8" name="Oval 4491"/>
          <p:cNvSpPr>
            <a:spLocks noChangeArrowheads="1"/>
          </p:cNvSpPr>
          <p:nvPr/>
        </p:nvSpPr>
        <p:spPr bwMode="auto">
          <a:xfrm>
            <a:off x="4437786" y="6162729"/>
            <a:ext cx="578598" cy="571156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" name="Text Box 4492"/>
          <p:cNvSpPr txBox="1">
            <a:spLocks noChangeArrowheads="1"/>
          </p:cNvSpPr>
          <p:nvPr/>
        </p:nvSpPr>
        <p:spPr bwMode="auto">
          <a:xfrm>
            <a:off x="4087729" y="6145586"/>
            <a:ext cx="876732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uk-UA" altLang="ko-KR" sz="1400" dirty="0" smtClean="0">
                <a:solidFill>
                  <a:srgbClr val="3366FF"/>
                </a:solidFill>
              </a:rPr>
              <a:t>КЛАС_4</a:t>
            </a:r>
            <a:endParaRPr lang="en-US" altLang="ko-KR" sz="1400" dirty="0">
              <a:solidFill>
                <a:srgbClr val="3366FF"/>
              </a:solidFill>
            </a:endParaRPr>
          </a:p>
        </p:txBody>
      </p:sp>
      <p:sp>
        <p:nvSpPr>
          <p:cNvPr id="10" name="Oval 4488"/>
          <p:cNvSpPr>
            <a:spLocks noChangeArrowheads="1"/>
          </p:cNvSpPr>
          <p:nvPr/>
        </p:nvSpPr>
        <p:spPr bwMode="auto">
          <a:xfrm>
            <a:off x="6782225" y="6152456"/>
            <a:ext cx="578599" cy="578598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1" name="Text Box 4489"/>
          <p:cNvSpPr txBox="1">
            <a:spLocks noChangeArrowheads="1"/>
          </p:cNvSpPr>
          <p:nvPr/>
        </p:nvSpPr>
        <p:spPr bwMode="auto">
          <a:xfrm>
            <a:off x="6937794" y="6402805"/>
            <a:ext cx="87535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uk-UA" altLang="ko-KR" sz="1400" dirty="0" smtClean="0">
                <a:solidFill>
                  <a:srgbClr val="3333FF"/>
                </a:solidFill>
              </a:rPr>
              <a:t>КЛАС_3</a:t>
            </a:r>
            <a:endParaRPr lang="en-US" altLang="ko-KR" sz="1400" dirty="0">
              <a:solidFill>
                <a:srgbClr val="3333FF"/>
              </a:solidFill>
            </a:endParaRPr>
          </a:p>
        </p:txBody>
      </p:sp>
      <p:sp>
        <p:nvSpPr>
          <p:cNvPr id="12" name="Oval 4485"/>
          <p:cNvSpPr>
            <a:spLocks noChangeArrowheads="1"/>
          </p:cNvSpPr>
          <p:nvPr/>
        </p:nvSpPr>
        <p:spPr bwMode="auto">
          <a:xfrm>
            <a:off x="7887142" y="4074536"/>
            <a:ext cx="578599" cy="578599"/>
          </a:xfrm>
          <a:prstGeom prst="ellipse">
            <a:avLst/>
          </a:prstGeom>
          <a:solidFill>
            <a:schemeClr val="bg1"/>
          </a:solidFill>
          <a:ln w="15875" cap="rnd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3" name="Text Box 4487"/>
          <p:cNvSpPr txBox="1">
            <a:spLocks noChangeArrowheads="1"/>
          </p:cNvSpPr>
          <p:nvPr/>
        </p:nvSpPr>
        <p:spPr bwMode="auto">
          <a:xfrm>
            <a:off x="8140837" y="4259432"/>
            <a:ext cx="939730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uk-UA" altLang="ko-KR" sz="1400" dirty="0" smtClean="0">
                <a:solidFill>
                  <a:srgbClr val="660033"/>
                </a:solidFill>
              </a:rPr>
              <a:t>КЛАС_2</a:t>
            </a:r>
            <a:endParaRPr lang="en-US" altLang="ko-KR" sz="1400" dirty="0">
              <a:solidFill>
                <a:srgbClr val="660033"/>
              </a:solidFill>
            </a:endParaRPr>
          </a:p>
        </p:txBody>
      </p:sp>
      <p:grpSp>
        <p:nvGrpSpPr>
          <p:cNvPr id="14" name="Group 4483"/>
          <p:cNvGrpSpPr>
            <a:grpSpLocks/>
          </p:cNvGrpSpPr>
          <p:nvPr/>
        </p:nvGrpSpPr>
        <p:grpSpPr bwMode="auto">
          <a:xfrm>
            <a:off x="6771142" y="2059721"/>
            <a:ext cx="967855" cy="578732"/>
            <a:chOff x="3446" y="464"/>
            <a:chExt cx="723" cy="432"/>
          </a:xfrm>
        </p:grpSpPr>
        <p:sp>
          <p:nvSpPr>
            <p:cNvPr id="15" name="Oval 4473"/>
            <p:cNvSpPr>
              <a:spLocks noChangeArrowheads="1"/>
            </p:cNvSpPr>
            <p:nvPr/>
          </p:nvSpPr>
          <p:spPr bwMode="auto">
            <a:xfrm>
              <a:off x="3446" y="464"/>
              <a:ext cx="432" cy="432"/>
            </a:xfrm>
            <a:prstGeom prst="ellipse">
              <a:avLst/>
            </a:prstGeom>
            <a:solidFill>
              <a:schemeClr val="bg1"/>
            </a:solidFill>
            <a:ln w="15875" cap="rnd" algn="ctr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16" name="Text Box 4480"/>
            <p:cNvSpPr txBox="1">
              <a:spLocks noChangeArrowheads="1"/>
            </p:cNvSpPr>
            <p:nvPr/>
          </p:nvSpPr>
          <p:spPr bwMode="auto">
            <a:xfrm>
              <a:off x="3580" y="511"/>
              <a:ext cx="589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uk-UA" altLang="ko-KR" sz="1400" dirty="0" smtClean="0">
                  <a:solidFill>
                    <a:srgbClr val="D80000"/>
                  </a:solidFill>
                </a:rPr>
                <a:t>КЛАС_1</a:t>
              </a:r>
              <a:endParaRPr lang="en-US" altLang="ko-KR" sz="1400" dirty="0">
                <a:solidFill>
                  <a:srgbClr val="D80000"/>
                </a:solidFill>
              </a:endParaRPr>
            </a:p>
          </p:txBody>
        </p:sp>
      </p:grpSp>
      <p:sp>
        <p:nvSpPr>
          <p:cNvPr id="17" name="AutoShape 4438"/>
          <p:cNvSpPr>
            <a:spLocks noChangeArrowheads="1"/>
          </p:cNvSpPr>
          <p:nvPr/>
        </p:nvSpPr>
        <p:spPr bwMode="auto">
          <a:xfrm>
            <a:off x="4846420" y="3518426"/>
            <a:ext cx="2031525" cy="1757226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8" name="Freeform 4433"/>
          <p:cNvSpPr>
            <a:spLocks/>
          </p:cNvSpPr>
          <p:nvPr/>
        </p:nvSpPr>
        <p:spPr bwMode="auto">
          <a:xfrm>
            <a:off x="6461299" y="4498330"/>
            <a:ext cx="1261488" cy="1934378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3366FF"/>
              </a:gs>
              <a:gs pos="100000">
                <a:srgbClr val="0033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4439"/>
          <p:cNvSpPr>
            <a:spLocks/>
          </p:cNvSpPr>
          <p:nvPr/>
        </p:nvSpPr>
        <p:spPr bwMode="auto">
          <a:xfrm rot="18012422">
            <a:off x="6783387" y="2916138"/>
            <a:ext cx="1260059" cy="1934376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4440"/>
          <p:cNvSpPr>
            <a:spLocks/>
          </p:cNvSpPr>
          <p:nvPr/>
        </p:nvSpPr>
        <p:spPr bwMode="auto">
          <a:xfrm rot="14400000">
            <a:off x="5547796" y="1821751"/>
            <a:ext cx="1261488" cy="1935806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A20000"/>
              </a:gs>
              <a:gs pos="100000">
                <a:srgbClr val="CC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4444"/>
          <p:cNvSpPr>
            <a:spLocks/>
          </p:cNvSpPr>
          <p:nvPr/>
        </p:nvSpPr>
        <p:spPr bwMode="auto">
          <a:xfrm rot="10800000">
            <a:off x="4001579" y="2325053"/>
            <a:ext cx="1261488" cy="1934378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rgbClr val="FF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4445"/>
          <p:cNvSpPr>
            <a:spLocks/>
          </p:cNvSpPr>
          <p:nvPr/>
        </p:nvSpPr>
        <p:spPr bwMode="auto">
          <a:xfrm rot="7212422">
            <a:off x="3665744" y="3934979"/>
            <a:ext cx="1261488" cy="193437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99CC00"/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4446"/>
          <p:cNvSpPr>
            <a:spLocks/>
          </p:cNvSpPr>
          <p:nvPr/>
        </p:nvSpPr>
        <p:spPr bwMode="auto">
          <a:xfrm rot="14400000" flipH="1" flipV="1">
            <a:off x="4947586" y="5033448"/>
            <a:ext cx="1261489" cy="1932948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AutoShape 4448"/>
          <p:cNvSpPr>
            <a:spLocks noChangeArrowheads="1"/>
          </p:cNvSpPr>
          <p:nvPr/>
        </p:nvSpPr>
        <p:spPr bwMode="auto">
          <a:xfrm>
            <a:off x="4942138" y="3593141"/>
            <a:ext cx="1840087" cy="159293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25" name="Text Box 4451"/>
          <p:cNvSpPr txBox="1">
            <a:spLocks noChangeArrowheads="1"/>
          </p:cNvSpPr>
          <p:nvPr/>
        </p:nvSpPr>
        <p:spPr bwMode="auto">
          <a:xfrm rot="3600000">
            <a:off x="4296427" y="4818240"/>
            <a:ext cx="1131657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uk-UA" altLang="ko-KR" sz="1200" dirty="0" smtClean="0">
                <a:solidFill>
                  <a:srgbClr val="006600"/>
                </a:solidFill>
              </a:rPr>
              <a:t>наслідування</a:t>
            </a:r>
            <a:endParaRPr lang="en-US" altLang="ko-KR" sz="1200" dirty="0">
              <a:solidFill>
                <a:srgbClr val="006600"/>
              </a:solidFill>
            </a:endParaRPr>
          </a:p>
        </p:txBody>
      </p:sp>
      <p:sp>
        <p:nvSpPr>
          <p:cNvPr id="26" name="Text Box 4452"/>
          <p:cNvSpPr txBox="1">
            <a:spLocks noChangeArrowheads="1"/>
          </p:cNvSpPr>
          <p:nvPr/>
        </p:nvSpPr>
        <p:spPr bwMode="auto">
          <a:xfrm>
            <a:off x="5332764" y="5387431"/>
            <a:ext cx="1157415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uk-UA" altLang="ko-KR" sz="1200" dirty="0" smtClean="0">
                <a:solidFill>
                  <a:srgbClr val="0066FF"/>
                </a:solidFill>
              </a:rPr>
              <a:t>наслідування</a:t>
            </a:r>
            <a:endParaRPr lang="en-US" altLang="ko-KR" sz="1200" dirty="0">
              <a:solidFill>
                <a:srgbClr val="0066FF"/>
              </a:solidFill>
            </a:endParaRPr>
          </a:p>
        </p:txBody>
      </p:sp>
      <p:sp>
        <p:nvSpPr>
          <p:cNvPr id="27" name="Text Box 4453"/>
          <p:cNvSpPr txBox="1">
            <a:spLocks noChangeArrowheads="1"/>
          </p:cNvSpPr>
          <p:nvPr/>
        </p:nvSpPr>
        <p:spPr bwMode="auto">
          <a:xfrm rot="18000000">
            <a:off x="6244069" y="4798778"/>
            <a:ext cx="1172036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uk-UA" altLang="ko-KR" sz="1200" dirty="0" smtClean="0">
                <a:solidFill>
                  <a:srgbClr val="000099"/>
                </a:solidFill>
              </a:rPr>
              <a:t>наслідування</a:t>
            </a:r>
            <a:endParaRPr lang="en-US" altLang="ko-KR" sz="1200" dirty="0">
              <a:solidFill>
                <a:srgbClr val="000099"/>
              </a:solidFill>
            </a:endParaRPr>
          </a:p>
        </p:txBody>
      </p:sp>
      <p:sp>
        <p:nvSpPr>
          <p:cNvPr id="28" name="Text Box 4454"/>
          <p:cNvSpPr txBox="1">
            <a:spLocks noChangeArrowheads="1"/>
          </p:cNvSpPr>
          <p:nvPr/>
        </p:nvSpPr>
        <p:spPr bwMode="auto">
          <a:xfrm>
            <a:off x="5270974" y="3059155"/>
            <a:ext cx="1143665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uk-UA" altLang="ko-KR" sz="1200" dirty="0" smtClean="0">
                <a:solidFill>
                  <a:schemeClr val="bg1"/>
                </a:solidFill>
              </a:rPr>
              <a:t>наслідування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29" name="Text Box 4456"/>
          <p:cNvSpPr txBox="1">
            <a:spLocks noChangeArrowheads="1"/>
          </p:cNvSpPr>
          <p:nvPr/>
        </p:nvSpPr>
        <p:spPr bwMode="auto">
          <a:xfrm>
            <a:off x="5102277" y="3996924"/>
            <a:ext cx="1576117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uk-UA" altLang="ko-KR" sz="1400" dirty="0" smtClean="0">
                <a:solidFill>
                  <a:srgbClr val="E2AC00"/>
                </a:solidFill>
              </a:rPr>
              <a:t>Програмний код:</a:t>
            </a:r>
          </a:p>
          <a:p>
            <a:pPr marL="179388" indent="-95250" algn="l">
              <a:buFont typeface="Arial" panose="020B0604020202020204" pitchFamily="34" charset="0"/>
              <a:buChar char="•"/>
            </a:pPr>
            <a:r>
              <a:rPr lang="uk-UA" altLang="ko-KR" sz="1400" dirty="0" smtClean="0"/>
              <a:t>змінні</a:t>
            </a:r>
          </a:p>
          <a:p>
            <a:pPr marL="179388" indent="-95250" algn="l">
              <a:buFont typeface="Arial" panose="020B0604020202020204" pitchFamily="34" charset="0"/>
              <a:buChar char="•"/>
            </a:pPr>
            <a:r>
              <a:rPr lang="uk-UA" altLang="ko-KR" sz="1400" dirty="0" smtClean="0"/>
              <a:t>методи</a:t>
            </a:r>
          </a:p>
          <a:p>
            <a:pPr marL="179388" indent="-95250" algn="l">
              <a:buFont typeface="Arial" panose="020B0604020202020204" pitchFamily="34" charset="0"/>
              <a:buChar char="•"/>
            </a:pPr>
            <a:r>
              <a:rPr lang="uk-UA" altLang="ko-KR" sz="1400" dirty="0" smtClean="0"/>
              <a:t>конструктори</a:t>
            </a:r>
            <a:endParaRPr lang="en-US" altLang="ko-KR" sz="1400" dirty="0"/>
          </a:p>
        </p:txBody>
      </p:sp>
      <p:sp>
        <p:nvSpPr>
          <p:cNvPr id="30" name="Line 4494"/>
          <p:cNvSpPr>
            <a:spLocks noChangeShapeType="1"/>
          </p:cNvSpPr>
          <p:nvPr/>
        </p:nvSpPr>
        <p:spPr bwMode="auto">
          <a:xfrm flipV="1">
            <a:off x="2137209" y="2751068"/>
            <a:ext cx="1730081" cy="1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 type="diamond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1" name="Text Box 4495"/>
          <p:cNvSpPr txBox="1">
            <a:spLocks noChangeArrowheads="1"/>
          </p:cNvSpPr>
          <p:nvPr/>
        </p:nvSpPr>
        <p:spPr bwMode="auto">
          <a:xfrm>
            <a:off x="2051720" y="2107069"/>
            <a:ext cx="1880761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uk-UA" altLang="ko-KR" sz="1800" dirty="0" smtClean="0">
                <a:solidFill>
                  <a:srgbClr val="CC0000"/>
                </a:solidFill>
                <a:latin typeface="돋움" pitchFamily="50" charset="-127"/>
              </a:rPr>
              <a:t>БАТЬКІВСЬКИЙ</a:t>
            </a:r>
          </a:p>
          <a:p>
            <a:pPr algn="ctr"/>
            <a:r>
              <a:rPr lang="uk-UA" altLang="ko-KR" sz="1800" dirty="0" smtClean="0">
                <a:solidFill>
                  <a:srgbClr val="CC0000"/>
                </a:solidFill>
                <a:latin typeface="돋움" pitchFamily="50" charset="-127"/>
              </a:rPr>
              <a:t>КЛАС</a:t>
            </a:r>
            <a:endParaRPr lang="en-US" altLang="ko-KR" sz="1800" dirty="0">
              <a:solidFill>
                <a:srgbClr val="CC0000"/>
              </a:solidFill>
              <a:latin typeface="돋움" pitchFamily="50" charset="-127"/>
            </a:endParaRPr>
          </a:p>
        </p:txBody>
      </p:sp>
      <p:sp>
        <p:nvSpPr>
          <p:cNvPr id="32" name="Line 4496"/>
          <p:cNvSpPr>
            <a:spLocks noChangeShapeType="1"/>
          </p:cNvSpPr>
          <p:nvPr/>
        </p:nvSpPr>
        <p:spPr bwMode="auto">
          <a:xfrm flipV="1">
            <a:off x="2214996" y="3020943"/>
            <a:ext cx="1640078" cy="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3" name="Line 4497"/>
          <p:cNvSpPr>
            <a:spLocks noChangeShapeType="1"/>
          </p:cNvSpPr>
          <p:nvPr/>
        </p:nvSpPr>
        <p:spPr bwMode="auto">
          <a:xfrm flipV="1">
            <a:off x="2222934" y="3224143"/>
            <a:ext cx="1632934" cy="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4" name="Line 4498"/>
          <p:cNvSpPr>
            <a:spLocks noChangeShapeType="1"/>
          </p:cNvSpPr>
          <p:nvPr/>
        </p:nvSpPr>
        <p:spPr bwMode="auto">
          <a:xfrm flipV="1">
            <a:off x="2222934" y="3425756"/>
            <a:ext cx="1632934" cy="1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5" name="Rectangle 4502"/>
          <p:cNvSpPr>
            <a:spLocks noChangeArrowheads="1"/>
          </p:cNvSpPr>
          <p:nvPr/>
        </p:nvSpPr>
        <p:spPr bwMode="auto">
          <a:xfrm>
            <a:off x="2158049" y="2802063"/>
            <a:ext cx="1589350" cy="2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eaLnBrk="1" latinLnBrk="1" hangingPunct="1">
              <a:buFont typeface="바탕" pitchFamily="18" charset="-127"/>
              <a:buNone/>
              <a:tabLst>
                <a:tab pos="482600" algn="l"/>
              </a:tabLst>
            </a:pPr>
            <a:r>
              <a:rPr lang="uk-UA" altLang="ko-KR" sz="900" b="0" dirty="0" smtClean="0">
                <a:latin typeface="돋움" pitchFamily="50" charset="-127"/>
              </a:rPr>
              <a:t>Змінні екземплярів класу</a:t>
            </a:r>
            <a:endParaRPr lang="en-US" altLang="ko-KR" sz="900" b="0" dirty="0">
              <a:latin typeface="돋움" pitchFamily="50" charset="-127"/>
            </a:endParaRPr>
          </a:p>
        </p:txBody>
      </p:sp>
      <p:sp>
        <p:nvSpPr>
          <p:cNvPr id="36" name="Rectangle 4503"/>
          <p:cNvSpPr>
            <a:spLocks noChangeArrowheads="1"/>
          </p:cNvSpPr>
          <p:nvPr/>
        </p:nvSpPr>
        <p:spPr bwMode="auto">
          <a:xfrm>
            <a:off x="2161460" y="2881543"/>
            <a:ext cx="184948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eaLnBrk="1" latinLnBrk="1" hangingPunct="1">
              <a:buFont typeface="바탕" pitchFamily="18" charset="-127"/>
              <a:buChar char="-"/>
              <a:tabLst>
                <a:tab pos="482600" algn="l"/>
              </a:tabLst>
            </a:pPr>
            <a:endParaRPr lang="en-US" altLang="ko-KR" sz="900" b="0" dirty="0">
              <a:latin typeface="돋움" pitchFamily="50" charset="-127"/>
            </a:endParaRPr>
          </a:p>
          <a:p>
            <a:pPr eaLnBrk="1" latinLnBrk="1" hangingPunct="1">
              <a:buFont typeface="바탕" pitchFamily="18" charset="-127"/>
              <a:buNone/>
              <a:tabLst>
                <a:tab pos="482600" algn="l"/>
              </a:tabLst>
            </a:pPr>
            <a:r>
              <a:rPr lang="uk-UA" altLang="ko-KR" sz="900" b="0" dirty="0" smtClean="0">
                <a:latin typeface="돋움" pitchFamily="50" charset="-127"/>
              </a:rPr>
              <a:t>Методи з унікальною логікою</a:t>
            </a:r>
            <a:endParaRPr lang="en-US" altLang="ko-KR" sz="900" b="0" dirty="0">
              <a:latin typeface="돋움" pitchFamily="50" charset="-127"/>
            </a:endParaRPr>
          </a:p>
        </p:txBody>
      </p:sp>
      <p:sp>
        <p:nvSpPr>
          <p:cNvPr id="37" name="Rectangle 4504"/>
          <p:cNvSpPr>
            <a:spLocks noChangeArrowheads="1"/>
          </p:cNvSpPr>
          <p:nvPr/>
        </p:nvSpPr>
        <p:spPr bwMode="auto">
          <a:xfrm>
            <a:off x="2172663" y="3227108"/>
            <a:ext cx="945889" cy="2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 anchor="ctr">
            <a:spAutoFit/>
          </a:bodyPr>
          <a:lstStyle/>
          <a:p>
            <a:pPr eaLnBrk="1" latinLnBrk="1" hangingPunct="1">
              <a:buFont typeface="바탕" pitchFamily="18" charset="-127"/>
              <a:buNone/>
              <a:tabLst>
                <a:tab pos="482600" algn="l"/>
              </a:tabLst>
            </a:pPr>
            <a:r>
              <a:rPr lang="uk-UA" altLang="ko-KR" sz="900" b="0" dirty="0" smtClean="0">
                <a:latin typeface="돋움" pitchFamily="50" charset="-127"/>
              </a:rPr>
              <a:t>Конструктори</a:t>
            </a:r>
            <a:endParaRPr lang="en-US" altLang="ko-KR" sz="900" b="0" dirty="0">
              <a:latin typeface="돋움" pitchFamily="50" charset="-127"/>
            </a:endParaRPr>
          </a:p>
        </p:txBody>
      </p:sp>
      <p:sp>
        <p:nvSpPr>
          <p:cNvPr id="38" name="Text Box 4454"/>
          <p:cNvSpPr txBox="1">
            <a:spLocks noChangeArrowheads="1"/>
          </p:cNvSpPr>
          <p:nvPr/>
        </p:nvSpPr>
        <p:spPr bwMode="auto">
          <a:xfrm rot="3642910">
            <a:off x="6278247" y="3667583"/>
            <a:ext cx="1207494" cy="277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uk-UA" altLang="ko-KR" sz="1200" dirty="0" smtClean="0">
                <a:solidFill>
                  <a:schemeClr val="bg1"/>
                </a:solidFill>
              </a:rPr>
              <a:t>наслідування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кутник 46"/>
          <p:cNvSpPr/>
          <p:nvPr/>
        </p:nvSpPr>
        <p:spPr bwMode="auto">
          <a:xfrm>
            <a:off x="0" y="0"/>
            <a:ext cx="1835696" cy="6866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3848" y="260648"/>
            <a:ext cx="57606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200" dirty="0" smtClean="0"/>
              <a:t>Виклик конструктора батьківського класу за допомогою ключового слова </a:t>
            </a:r>
            <a:r>
              <a:rPr lang="en-US" sz="2200" dirty="0" smtClean="0"/>
              <a:t>super</a:t>
            </a:r>
            <a:endParaRPr lang="uk-UA" sz="2200" kern="0" dirty="0"/>
          </a:p>
        </p:txBody>
      </p:sp>
      <p:sp>
        <p:nvSpPr>
          <p:cNvPr id="44" name="Прямокутник 43"/>
          <p:cNvSpPr/>
          <p:nvPr/>
        </p:nvSpPr>
        <p:spPr>
          <a:xfrm>
            <a:off x="107504" y="620422"/>
            <a:ext cx="4104456" cy="352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private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</a:t>
            </a:r>
            <a:r>
              <a:rPr lang="en-US" sz="14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private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en-US" sz="14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private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volume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/>
          </a:p>
        </p:txBody>
      </p:sp>
      <p:sp>
        <p:nvSpPr>
          <p:cNvPr id="45" name="Прямокутник 44"/>
          <p:cNvSpPr/>
          <p:nvPr/>
        </p:nvSpPr>
        <p:spPr>
          <a:xfrm>
            <a:off x="179512" y="4483247"/>
            <a:ext cx="5256584" cy="2042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en-US" sz="14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/>
          </a:p>
        </p:txBody>
      </p:sp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5076056" y="764704"/>
            <a:ext cx="388843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200" dirty="0" smtClean="0">
                <a:solidFill>
                  <a:srgbClr val="FF0000"/>
                </a:solidFill>
              </a:rPr>
              <a:t>конструктора а не значень</a:t>
            </a:r>
            <a:endParaRPr lang="uk-UA" sz="2200" kern="0" dirty="0">
              <a:solidFill>
                <a:srgbClr val="FF0000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44617" y="2276872"/>
            <a:ext cx="43204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MainBox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algn="l"/>
            <a:endParaRPr lang="uk-UA" sz="1400" dirty="0">
              <a:latin typeface="Consolas" panose="020B0609020204030204" pitchFamily="49" charset="0"/>
            </a:endParaRPr>
          </a:p>
          <a:p>
            <a:pPr algn="l"/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static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4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main(String[] </a:t>
            </a:r>
            <a:r>
              <a:rPr lang="en-US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args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Box </a:t>
            </a:r>
            <a:r>
              <a:rPr lang="en-US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myb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Box(2, 2, 2);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BoxWeight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6A3E3E"/>
                </a:solidFill>
                <a:latin typeface="Consolas" panose="020B0609020204030204" pitchFamily="49" charset="0"/>
              </a:rPr>
              <a:t>mybox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b="1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BoxWeight</a:t>
            </a: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	(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3, 3, 3, 30);</a:t>
            </a:r>
          </a:p>
          <a:p>
            <a:pPr algn="l"/>
            <a:endParaRPr lang="uk-UA" sz="1400" dirty="0">
              <a:latin typeface="Consolas" panose="020B0609020204030204" pitchFamily="49" charset="0"/>
            </a:endParaRP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4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4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4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myb</a:t>
            </a:r>
            <a:r>
              <a:rPr lang="en-US" sz="14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.volume</a:t>
            </a:r>
            <a:r>
              <a:rPr lang="en-US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algn="l"/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System.</a:t>
            </a:r>
            <a:r>
              <a:rPr lang="en-US" sz="1400" b="1" i="1" dirty="0" err="1" smtClean="0">
                <a:solidFill>
                  <a:srgbClr val="0000C0"/>
                </a:solidFill>
                <a:latin typeface="Consolas" panose="020B0609020204030204" pitchFamily="49" charset="0"/>
              </a:rPr>
              <a:t>out</a:t>
            </a:r>
            <a:r>
              <a:rPr lang="en-US" sz="14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.println</a:t>
            </a:r>
            <a:r>
              <a:rPr lang="en-US" sz="1400" i="1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i="1" dirty="0" err="1" smtClean="0">
                <a:solidFill>
                  <a:srgbClr val="6A3E3E"/>
                </a:solidFill>
                <a:latin typeface="Consolas" panose="020B0609020204030204" pitchFamily="49" charset="0"/>
              </a:rPr>
              <a:t>mybox</a:t>
            </a:r>
            <a:r>
              <a:rPr lang="en-US" sz="1400" i="1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.volume</a:t>
            </a:r>
            <a:r>
              <a:rPr lang="en-US" sz="1400" i="1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algn="l"/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400" dirty="0"/>
          </a:p>
        </p:txBody>
      </p:sp>
      <p:sp>
        <p:nvSpPr>
          <p:cNvPr id="4" name="Прямокутник 3"/>
          <p:cNvSpPr/>
          <p:nvPr/>
        </p:nvSpPr>
        <p:spPr>
          <a:xfrm>
            <a:off x="6804857" y="5216716"/>
            <a:ext cx="1600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Результат: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uk-UA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8.0</a:t>
            </a:r>
            <a:endParaRPr lang="uk-UA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l"/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</a:rPr>
              <a:t>27.0</a:t>
            </a:r>
          </a:p>
        </p:txBody>
      </p:sp>
    </p:spTree>
    <p:extLst>
      <p:ext uri="{BB962C8B-B14F-4D97-AF65-F5344CB8AC3E}">
        <p14:creationId xmlns:p14="http://schemas.microsoft.com/office/powerpoint/2010/main" val="15296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кутник 46"/>
          <p:cNvSpPr/>
          <p:nvPr/>
        </p:nvSpPr>
        <p:spPr bwMode="auto">
          <a:xfrm>
            <a:off x="0" y="0"/>
            <a:ext cx="1835696" cy="6866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3848" y="260648"/>
            <a:ext cx="57606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200" dirty="0" smtClean="0"/>
              <a:t>Застосунок ключового слова </a:t>
            </a:r>
            <a:r>
              <a:rPr lang="en-US" sz="2200" dirty="0" smtClean="0">
                <a:solidFill>
                  <a:srgbClr val="C00000"/>
                </a:solidFill>
              </a:rPr>
              <a:t>super</a:t>
            </a:r>
            <a:r>
              <a:rPr lang="uk-UA" sz="2200" dirty="0" smtClean="0"/>
              <a:t> за умови перевизначеного конструктора</a:t>
            </a:r>
            <a:endParaRPr lang="uk-UA" sz="2200" kern="0" dirty="0"/>
          </a:p>
        </p:txBody>
      </p:sp>
      <p:sp>
        <p:nvSpPr>
          <p:cNvPr id="3" name="Прямокутник 2"/>
          <p:cNvSpPr/>
          <p:nvPr/>
        </p:nvSpPr>
        <p:spPr>
          <a:xfrm>
            <a:off x="35496" y="116632"/>
            <a:ext cx="4122204" cy="674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private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private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private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){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	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){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	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(){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-1;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-1;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-1;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	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len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){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len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volume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() {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return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width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* 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depth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/>
          </a:p>
        </p:txBody>
      </p:sp>
      <p:sp>
        <p:nvSpPr>
          <p:cNvPr id="6" name="Прямокутник 5"/>
          <p:cNvSpPr/>
          <p:nvPr/>
        </p:nvSpPr>
        <p:spPr>
          <a:xfrm>
            <a:off x="3916422" y="1078077"/>
            <a:ext cx="5256584" cy="5015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{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ob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r>
              <a:rPr lang="uk-UA" sz="1400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uk-UA" sz="13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3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3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3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3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3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3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3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3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3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3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3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3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3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3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3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</a:t>
            </a:r>
            <a:r>
              <a:rPr lang="uk-UA" sz="13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3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 </a:t>
            </a:r>
            <a:endParaRPr lang="uk-UA" sz="1400" dirty="0" smtClean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Consolas" panose="020B0609020204030204" pitchFamily="49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r>
              <a:rPr lang="uk-UA" sz="1400" dirty="0" smtClean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-1;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</a:t>
            </a:r>
            <a:r>
              <a:rPr lang="uk-UA" sz="1400" dirty="0" err="1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double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 smtClean="0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err="1" smtClean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len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dirty="0" err="1" smtClean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weight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   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49863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кутник 46"/>
          <p:cNvSpPr/>
          <p:nvPr/>
        </p:nvSpPr>
        <p:spPr bwMode="auto">
          <a:xfrm>
            <a:off x="0" y="0"/>
            <a:ext cx="1835696" cy="68661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03848" y="260648"/>
            <a:ext cx="57606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200" dirty="0" smtClean="0"/>
              <a:t>Застосунок ключового слова </a:t>
            </a:r>
            <a:r>
              <a:rPr lang="en-US" sz="2200" dirty="0" smtClean="0">
                <a:solidFill>
                  <a:srgbClr val="C00000"/>
                </a:solidFill>
              </a:rPr>
              <a:t>super</a:t>
            </a:r>
            <a:r>
              <a:rPr lang="uk-UA" sz="2200" dirty="0" smtClean="0"/>
              <a:t> за умови перевизначеного конструктора</a:t>
            </a:r>
            <a:endParaRPr lang="uk-UA" sz="2200" kern="0" dirty="0"/>
          </a:p>
        </p:txBody>
      </p:sp>
      <p:sp>
        <p:nvSpPr>
          <p:cNvPr id="2" name="Прямокутник 1"/>
          <p:cNvSpPr/>
          <p:nvPr/>
        </p:nvSpPr>
        <p:spPr>
          <a:xfrm>
            <a:off x="251520" y="764704"/>
            <a:ext cx="7128792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BoxWeightDemo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mybox1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(10, 20, 15, 34.3);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mybox2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mycube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(3, 2);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myclone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BoxWeight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mybox1</a:t>
            </a:r>
            <a:r>
              <a:rPr lang="uk-UA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8513" t="20299" r="-2" b="41902"/>
          <a:stretch/>
        </p:blipFill>
        <p:spPr>
          <a:xfrm>
            <a:off x="3347864" y="2845468"/>
            <a:ext cx="5616624" cy="3792559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87524" y="5277076"/>
            <a:ext cx="2304256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роботи програми: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3000.0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-1.0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27.0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3000.0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75856" y="159532"/>
            <a:ext cx="57606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uk-UA" sz="2200" dirty="0" smtClean="0"/>
              <a:t>Друга форма ключового слова </a:t>
            </a:r>
            <a:r>
              <a:rPr lang="en-US" sz="2200" dirty="0" smtClean="0">
                <a:solidFill>
                  <a:srgbClr val="C00000"/>
                </a:solidFill>
              </a:rPr>
              <a:t>super</a:t>
            </a:r>
            <a:endParaRPr lang="uk-UA" sz="2200" kern="0" dirty="0"/>
          </a:p>
        </p:txBody>
      </p:sp>
      <p:sp>
        <p:nvSpPr>
          <p:cNvPr id="6" name="Прямокутник 5"/>
          <p:cNvSpPr/>
          <p:nvPr/>
        </p:nvSpPr>
        <p:spPr>
          <a:xfrm>
            <a:off x="2339752" y="692696"/>
            <a:ext cx="5832648" cy="427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extends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A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uk-UA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//ця змінна </a:t>
            </a:r>
            <a:r>
              <a:rPr lang="uk-UA" sz="14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перекрипає</a:t>
            </a:r>
            <a:r>
              <a:rPr lang="uk-UA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змінну і з класу А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B (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,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int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uk-UA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//змінна і з класу А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4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dirty="0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b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; </a:t>
            </a:r>
            <a:r>
              <a:rPr lang="uk-UA" sz="14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//змінна і з класу В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show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()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4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super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</a:t>
            </a:r>
            <a:r>
              <a:rPr lang="uk-UA" sz="1400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System.</a:t>
            </a:r>
            <a:r>
              <a:rPr lang="uk-UA" sz="14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out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.println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i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/>
          </a:p>
        </p:txBody>
      </p:sp>
      <p:sp>
        <p:nvSpPr>
          <p:cNvPr id="8" name="Прямокутник 7"/>
          <p:cNvSpPr/>
          <p:nvPr/>
        </p:nvSpPr>
        <p:spPr>
          <a:xfrm>
            <a:off x="2339752" y="4964635"/>
            <a:ext cx="5148064" cy="179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UseSuper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 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static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void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main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String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[]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args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B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subOb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=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new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 B(1, 2);	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	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subOb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.show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();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	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nsolas" panose="020B0609020204030204" pitchFamily="49" charset="0"/>
              </a:rPr>
              <a:t>}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22481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39552" y="1124744"/>
            <a:ext cx="8118648" cy="501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+mj-lt"/>
                <a:ea typeface="+mj-ea"/>
                <a:cs typeface="+mj-cs"/>
              </a:rPr>
              <a:t>Висновок:</a:t>
            </a:r>
            <a:r>
              <a:rPr lang="uk-UA" sz="2000" dirty="0">
                <a:latin typeface="+mj-lt"/>
                <a:ea typeface="+mj-ea"/>
                <a:cs typeface="+mj-cs"/>
              </a:rPr>
              <a:t> Наслідування можна вважати однією із основних парадигм об’єктно-орієнтованого програмування, адже саме наслідування передбачає можливість створювати ієрархію класів надаючи дочірнім класам властивості своїх батьківських класів не нагромаджуючи та не дублюючи програмного коду. Парадигма наслідування є невід’ємним інструментом для написання програм за об</a:t>
            </a:r>
            <a:r>
              <a:rPr lang="ru-RU" sz="2000" dirty="0">
                <a:latin typeface="+mj-lt"/>
                <a:ea typeface="+mj-ea"/>
                <a:cs typeface="+mj-cs"/>
              </a:rPr>
              <a:t>’</a:t>
            </a:r>
            <a:r>
              <a:rPr lang="uk-UA" sz="2000" dirty="0" err="1">
                <a:latin typeface="+mj-lt"/>
                <a:ea typeface="+mj-ea"/>
                <a:cs typeface="+mj-cs"/>
              </a:rPr>
              <a:t>єктно</a:t>
            </a:r>
            <a:r>
              <a:rPr lang="uk-UA" sz="2000" dirty="0">
                <a:latin typeface="+mj-lt"/>
                <a:ea typeface="+mj-ea"/>
                <a:cs typeface="+mj-cs"/>
              </a:rPr>
              <a:t>-орієнованим принципом. На сьогодні практично не існує програмних систем, які б не містили у собі принципи наслідування класів. Крім того парадигма наслідування є обов’язковим питанням на усіх співбесідах із працевлаштування на посаду </a:t>
            </a:r>
            <a:r>
              <a:rPr lang="uk-UA" sz="2000" dirty="0" err="1">
                <a:latin typeface="+mj-lt"/>
                <a:ea typeface="+mj-ea"/>
                <a:cs typeface="+mj-cs"/>
              </a:rPr>
              <a:t>developer</a:t>
            </a:r>
            <a:r>
              <a:rPr lang="uk-UA" sz="2000" dirty="0">
                <a:latin typeface="+mj-lt"/>
                <a:ea typeface="+mj-ea"/>
                <a:cs typeface="+mj-cs"/>
              </a:rPr>
              <a:t>. Відповідно знання базових принцип ієрархії класів, наслідування та особливостей застосування ключового слова </a:t>
            </a:r>
            <a:r>
              <a:rPr lang="en-US" sz="2000" dirty="0">
                <a:latin typeface="+mj-lt"/>
                <a:ea typeface="+mj-ea"/>
                <a:cs typeface="+mj-cs"/>
              </a:rPr>
              <a:t>super</a:t>
            </a:r>
            <a:r>
              <a:rPr lang="uk-UA" sz="2000" dirty="0">
                <a:latin typeface="+mj-lt"/>
                <a:ea typeface="+mj-ea"/>
                <a:cs typeface="+mj-cs"/>
              </a:rPr>
              <a:t> є невід’ємними елементами у процесі формування фахових компетенцій із розробки програмного забезпечення.</a:t>
            </a:r>
          </a:p>
        </p:txBody>
      </p:sp>
    </p:spTree>
    <p:extLst>
      <p:ext uri="{BB962C8B-B14F-4D97-AF65-F5344CB8AC3E}">
        <p14:creationId xmlns:p14="http://schemas.microsoft.com/office/powerpoint/2010/main" val="246936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79512" y="836712"/>
            <a:ext cx="885698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Завдання на самопідготовку: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Опрацювати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конспект лекції та підготуватись до складання тестових завдань.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Полное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руководство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9-е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.: пер. с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Герберт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Шилдт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Москва : ООО "И.Д.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Вильяме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2015. – 1376 с.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209-219)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(наявне в віртуальному середовищі)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767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изучаем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пер. с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/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Kathy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Sierra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Bates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Москва : «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2012. – 718 с.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198-222)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(наявне в віртуальному середовищі)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Додатково: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Освоюємо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Вікіпідручник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[Електронний ресурс]. – Доступний з https://uk.wikibooks.org/wiki/Освоюємо_Java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(розділ 9)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(наявне в віртуальному середовищі)</a:t>
            </a:r>
            <a:endParaRPr lang="uk-UA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ProgLang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Самоучитель (рос.) [Електронний ресурс]. – Доступний з http://proglang.su/java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(розділ 22) (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наявне в віртуальному середовищі)</a:t>
            </a:r>
            <a:endParaRPr lang="uk-UA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Ноутбук Asus VivoBook 17 X712FB-AU234 Silver (90NB0L41-M02610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782589" cy="1775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64" y="260648"/>
            <a:ext cx="3718693" cy="715963"/>
          </a:xfrm>
        </p:spPr>
        <p:txBody>
          <a:bodyPr/>
          <a:lstStyle/>
          <a:p>
            <a:pPr algn="r" eaLnBrk="1" hangingPunct="1"/>
            <a:r>
              <a:rPr lang="uk-UA" altLang="uk-UA" sz="2400" dirty="0" smtClean="0">
                <a:solidFill>
                  <a:srgbClr val="4D4D4D"/>
                </a:solidFill>
              </a:rPr>
              <a:t>Абстрактний приклад</a:t>
            </a:r>
            <a:endParaRPr lang="en-US" altLang="uk-UA" sz="2400" dirty="0" smtClean="0">
              <a:solidFill>
                <a:srgbClr val="4D4D4D"/>
              </a:solidFill>
            </a:endParaRPr>
          </a:p>
        </p:txBody>
      </p:sp>
      <p:pic>
        <p:nvPicPr>
          <p:cNvPr id="2052" name="Picture 4" descr="Як вибрати персональний ПК. - Darkbluec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38451"/>
            <a:ext cx="2736304" cy="2024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ерший персональний комп\'ютер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75890"/>
            <a:ext cx="2160240" cy="156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Красная стрелка 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3186" r="10904" b="18107"/>
          <a:stretch/>
        </p:blipFill>
        <p:spPr bwMode="auto">
          <a:xfrm rot="4983697">
            <a:off x="3793051" y="4727297"/>
            <a:ext cx="1554091" cy="16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Красная стрелка 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3186" r="10904" b="18107"/>
          <a:stretch/>
        </p:blipFill>
        <p:spPr bwMode="auto">
          <a:xfrm rot="4983697">
            <a:off x="2040829" y="2964239"/>
            <a:ext cx="1554091" cy="16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9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4400" y="2654424"/>
            <a:ext cx="7315200" cy="77457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1. Вкладені та внутрішні класи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445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959053" cy="1008112"/>
          </a:xfrm>
        </p:spPr>
        <p:txBody>
          <a:bodyPr/>
          <a:lstStyle/>
          <a:p>
            <a:pPr algn="r"/>
            <a:r>
              <a:rPr lang="uk-UA" sz="2000" b="1" dirty="0" smtClean="0"/>
              <a:t>Вкладений клас </a:t>
            </a:r>
            <a:r>
              <a:rPr lang="en-US" sz="2000" b="1" dirty="0" smtClean="0"/>
              <a:t>– </a:t>
            </a:r>
            <a:r>
              <a:rPr lang="uk-UA" sz="2000" dirty="0"/>
              <a:t>це клас</a:t>
            </a:r>
            <a:r>
              <a:rPr lang="uk-UA" sz="2000" dirty="0" smtClean="0"/>
              <a:t>, що визначений в </a:t>
            </a:r>
            <a:r>
              <a:rPr lang="uk-UA" sz="2000" dirty="0"/>
              <a:t>межах </a:t>
            </a:r>
            <a:r>
              <a:rPr lang="uk-UA" sz="2000" dirty="0" smtClean="0"/>
              <a:t>іншого. </a:t>
            </a:r>
            <a:r>
              <a:rPr lang="uk-UA" sz="2000" dirty="0"/>
              <a:t>Область дії вкладених класів обмежується областю дії зовнішнього класу</a:t>
            </a:r>
            <a:endParaRPr lang="en-US" altLang="uk-UA" sz="2000" dirty="0" smtClean="0">
              <a:solidFill>
                <a:srgbClr val="4D4D4D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16200000">
            <a:off x="3118978" y="1772816"/>
            <a:ext cx="4536504" cy="4536504"/>
          </a:xfrm>
          <a:prstGeom prst="ellipse">
            <a:avLst/>
          </a:prstGeom>
          <a:gradFill flip="none" rotWithShape="1">
            <a:gsLst>
              <a:gs pos="21000">
                <a:srgbClr val="EEF4FB"/>
              </a:gs>
              <a:gs pos="68000">
                <a:srgbClr val="F5C1C4"/>
              </a:gs>
              <a:gs pos="700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84000">
                <a:schemeClr val="accent1">
                  <a:lumMod val="45000"/>
                  <a:lumOff val="5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/>
          <p:cNvSpPr/>
          <p:nvPr/>
        </p:nvSpPr>
        <p:spPr>
          <a:xfrm rot="16200000">
            <a:off x="3491880" y="3501008"/>
            <a:ext cx="2376264" cy="2376264"/>
          </a:xfrm>
          <a:prstGeom prst="ellipse">
            <a:avLst/>
          </a:prstGeom>
          <a:gradFill flip="none" rotWithShape="1">
            <a:gsLst>
              <a:gs pos="9000">
                <a:schemeClr val="accent1">
                  <a:lumMod val="5000"/>
                  <a:lumOff val="95000"/>
                </a:schemeClr>
              </a:gs>
              <a:gs pos="34000">
                <a:schemeClr val="accent1">
                  <a:lumMod val="5000"/>
                  <a:lumOff val="95000"/>
                </a:schemeClr>
              </a:gs>
              <a:gs pos="100000">
                <a:srgbClr val="F9D600"/>
              </a:gs>
              <a:gs pos="85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806764" y="2472642"/>
            <a:ext cx="1126405" cy="5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en-US" sz="2000" b="1" kern="0" dirty="0" smtClean="0"/>
              <a:t>Class_1</a:t>
            </a:r>
          </a:p>
          <a:p>
            <a:pPr algn="r"/>
            <a:r>
              <a:rPr lang="en-US" altLang="uk-UA" sz="2000" b="1" kern="0" dirty="0" smtClean="0">
                <a:solidFill>
                  <a:srgbClr val="4D4D4D"/>
                </a:solidFill>
              </a:rPr>
              <a:t>{...}</a:t>
            </a:r>
            <a:endParaRPr lang="en-US" altLang="uk-UA" sz="2000" kern="0" dirty="0" smtClean="0">
              <a:solidFill>
                <a:srgbClr val="4D4D4D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05586" y="4007921"/>
            <a:ext cx="1126405" cy="5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r"/>
            <a:r>
              <a:rPr lang="en-US" sz="2000" b="1" kern="0" dirty="0" smtClean="0"/>
              <a:t>Class_2</a:t>
            </a:r>
          </a:p>
          <a:p>
            <a:pPr algn="r"/>
            <a:r>
              <a:rPr lang="en-US" altLang="uk-UA" sz="2000" b="1" kern="0" dirty="0" smtClean="0">
                <a:solidFill>
                  <a:srgbClr val="4D4D4D"/>
                </a:solidFill>
              </a:rPr>
              <a:t>{...}</a:t>
            </a:r>
            <a:endParaRPr lang="en-US" altLang="uk-UA" sz="2000" kern="0" dirty="0" smtClean="0">
              <a:solidFill>
                <a:srgbClr val="4D4D4D"/>
              </a:solidFill>
            </a:endParaRPr>
          </a:p>
        </p:txBody>
      </p:sp>
      <p:pic>
        <p:nvPicPr>
          <p:cNvPr id="10" name="Picture 8" descr="Красная стрелка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3186" r="10904" b="18107"/>
          <a:stretch/>
        </p:blipFill>
        <p:spPr bwMode="auto">
          <a:xfrm rot="268886">
            <a:off x="2739821" y="5266090"/>
            <a:ext cx="1131217" cy="9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8406">
            <a:off x="3138088" y="5405154"/>
            <a:ext cx="707584" cy="71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Красная стрелка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3186" r="10904" b="18107"/>
          <a:stretch/>
        </p:blipFill>
        <p:spPr bwMode="auto">
          <a:xfrm rot="9254773">
            <a:off x="3633614" y="2921338"/>
            <a:ext cx="1131217" cy="9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Красная стрелка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9" t="13186" r="10904" b="18107"/>
          <a:stretch/>
        </p:blipFill>
        <p:spPr bwMode="auto">
          <a:xfrm rot="268886">
            <a:off x="5370363" y="4519180"/>
            <a:ext cx="1131217" cy="9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AVATAN PLUS - Социальный Фоторедакт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2105">
            <a:off x="5869525" y="4605271"/>
            <a:ext cx="707584" cy="71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648"/>
            <a:ext cx="6959053" cy="1008112"/>
          </a:xfrm>
        </p:spPr>
        <p:txBody>
          <a:bodyPr/>
          <a:lstStyle/>
          <a:p>
            <a:pPr algn="r"/>
            <a:r>
              <a:rPr lang="uk-UA" sz="2000" b="1" dirty="0" smtClean="0"/>
              <a:t>Вкладений клас </a:t>
            </a:r>
            <a:r>
              <a:rPr lang="en-US" sz="2000" b="1" dirty="0" smtClean="0"/>
              <a:t>– </a:t>
            </a:r>
            <a:r>
              <a:rPr lang="uk-UA" sz="2000" dirty="0"/>
              <a:t>це клас</a:t>
            </a:r>
            <a:r>
              <a:rPr lang="uk-UA" sz="2000" dirty="0" smtClean="0"/>
              <a:t>, що визначений в </a:t>
            </a:r>
            <a:r>
              <a:rPr lang="uk-UA" sz="2000" dirty="0"/>
              <a:t>межах </a:t>
            </a:r>
            <a:r>
              <a:rPr lang="uk-UA" sz="2000" dirty="0" smtClean="0"/>
              <a:t>іншого. </a:t>
            </a:r>
            <a:r>
              <a:rPr lang="uk-UA" sz="2000" dirty="0"/>
              <a:t>Область дії вкладених класів обмежується областю дії зовнішнього класу</a:t>
            </a:r>
            <a:endParaRPr lang="en-US" altLang="uk-UA" sz="2000" dirty="0" smtClean="0">
              <a:solidFill>
                <a:srgbClr val="4D4D4D"/>
              </a:solidFill>
            </a:endParaRPr>
          </a:p>
        </p:txBody>
      </p:sp>
      <p:grpSp>
        <p:nvGrpSpPr>
          <p:cNvPr id="15" name="Group 108"/>
          <p:cNvGrpSpPr>
            <a:grpSpLocks/>
          </p:cNvGrpSpPr>
          <p:nvPr/>
        </p:nvGrpSpPr>
        <p:grpSpPr bwMode="auto">
          <a:xfrm>
            <a:off x="4283968" y="2060848"/>
            <a:ext cx="2362200" cy="2304256"/>
            <a:chOff x="4071" y="1584"/>
            <a:chExt cx="1092" cy="1097"/>
          </a:xfrm>
        </p:grpSpPr>
        <p:sp>
          <p:nvSpPr>
            <p:cNvPr id="16" name="Oval 109"/>
            <p:cNvSpPr>
              <a:spLocks noChangeArrowheads="1"/>
            </p:cNvSpPr>
            <p:nvPr/>
          </p:nvSpPr>
          <p:spPr bwMode="gray">
            <a:xfrm>
              <a:off x="4071" y="1584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tint val="0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Oval 110"/>
            <p:cNvSpPr>
              <a:spLocks noChangeArrowheads="1"/>
            </p:cNvSpPr>
            <p:nvPr/>
          </p:nvSpPr>
          <p:spPr bwMode="gray">
            <a:xfrm>
              <a:off x="4073" y="1593"/>
              <a:ext cx="1090" cy="108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D8755A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Oval 111"/>
            <p:cNvSpPr>
              <a:spLocks noChangeArrowheads="1"/>
            </p:cNvSpPr>
            <p:nvPr/>
          </p:nvSpPr>
          <p:spPr bwMode="gray">
            <a:xfrm>
              <a:off x="4131" y="1655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54118"/>
                    <a:invGamma/>
                  </a:srgbClr>
                </a:gs>
                <a:gs pos="50000">
                  <a:srgbClr val="D8755A"/>
                </a:gs>
                <a:gs pos="100000">
                  <a:srgbClr val="D8755A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Oval 112"/>
            <p:cNvSpPr>
              <a:spLocks noChangeArrowheads="1"/>
            </p:cNvSpPr>
            <p:nvPr/>
          </p:nvSpPr>
          <p:spPr bwMode="gray">
            <a:xfrm>
              <a:off x="4128" y="1650"/>
              <a:ext cx="946" cy="945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gamma/>
                    <a:shade val="63529"/>
                    <a:invGamma/>
                  </a:srgbClr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Oval 113"/>
            <p:cNvSpPr>
              <a:spLocks noChangeArrowheads="1"/>
            </p:cNvSpPr>
            <p:nvPr/>
          </p:nvSpPr>
          <p:spPr bwMode="gray">
            <a:xfrm>
              <a:off x="4178" y="1703"/>
              <a:ext cx="852" cy="8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1" name="Group 114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22" name="Oval 1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" name="Oval 1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" name="Oval 1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" name="Oval 1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26" name="Text Box 17"/>
          <p:cNvSpPr txBox="1">
            <a:spLocks noChangeArrowheads="1"/>
          </p:cNvSpPr>
          <p:nvPr/>
        </p:nvSpPr>
        <p:spPr bwMode="gray">
          <a:xfrm>
            <a:off x="4631125" y="2822848"/>
            <a:ext cx="165519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0000"/>
                </a:solidFill>
              </a:rPr>
              <a:t>Вкладені </a:t>
            </a:r>
          </a:p>
          <a:p>
            <a:r>
              <a:rPr lang="uk-UA" sz="2400" b="1" dirty="0" smtClean="0">
                <a:solidFill>
                  <a:srgbClr val="000000"/>
                </a:solidFill>
              </a:rPr>
              <a:t>класи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39" name="Group 41"/>
          <p:cNvGrpSpPr>
            <a:grpSpLocks/>
          </p:cNvGrpSpPr>
          <p:nvPr/>
        </p:nvGrpSpPr>
        <p:grpSpPr bwMode="auto">
          <a:xfrm>
            <a:off x="6640624" y="4280734"/>
            <a:ext cx="1675792" cy="1670267"/>
            <a:chOff x="864" y="1680"/>
            <a:chExt cx="910" cy="960"/>
          </a:xfrm>
        </p:grpSpPr>
        <p:sp>
          <p:nvSpPr>
            <p:cNvPr id="40" name="Oval 42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tint val="0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Oval 43"/>
            <p:cNvSpPr>
              <a:spLocks noChangeArrowheads="1"/>
            </p:cNvSpPr>
            <p:nvPr/>
          </p:nvSpPr>
          <p:spPr bwMode="gray">
            <a:xfrm>
              <a:off x="864" y="1680"/>
              <a:ext cx="910" cy="960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FF6699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Oval 44"/>
            <p:cNvSpPr>
              <a:spLocks noChangeArrowheads="1"/>
            </p:cNvSpPr>
            <p:nvPr/>
          </p:nvSpPr>
          <p:spPr bwMode="gray">
            <a:xfrm>
              <a:off x="923" y="1742"/>
              <a:ext cx="792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45"/>
            <p:cNvSpPr>
              <a:spLocks noChangeArrowheads="1"/>
            </p:cNvSpPr>
            <p:nvPr/>
          </p:nvSpPr>
          <p:spPr bwMode="gray">
            <a:xfrm>
              <a:off x="912" y="1728"/>
              <a:ext cx="791" cy="836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63529"/>
                    <a:invGamma/>
                  </a:srgbClr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46"/>
            <p:cNvSpPr>
              <a:spLocks noChangeArrowheads="1"/>
            </p:cNvSpPr>
            <p:nvPr/>
          </p:nvSpPr>
          <p:spPr bwMode="gray">
            <a:xfrm>
              <a:off x="966" y="1785"/>
              <a:ext cx="712" cy="7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47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6" name="Oval 48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C0C0C0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7" name="Oval 49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shade val="79216"/>
                    <a:invGamma/>
                  </a:srgbClr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8" name="Oval 50"/>
            <p:cNvSpPr>
              <a:spLocks noChangeArrowheads="1"/>
            </p:cNvSpPr>
            <p:nvPr/>
          </p:nvSpPr>
          <p:spPr bwMode="gray">
            <a:xfrm>
              <a:off x="1031" y="1827"/>
              <a:ext cx="569" cy="53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61" name="Group 107"/>
          <p:cNvGrpSpPr>
            <a:grpSpLocks/>
          </p:cNvGrpSpPr>
          <p:nvPr/>
        </p:nvGrpSpPr>
        <p:grpSpPr bwMode="auto">
          <a:xfrm>
            <a:off x="2695151" y="4299992"/>
            <a:ext cx="1660825" cy="1660826"/>
            <a:chOff x="1685" y="3125"/>
            <a:chExt cx="907" cy="907"/>
          </a:xfrm>
        </p:grpSpPr>
        <p:grpSp>
          <p:nvGrpSpPr>
            <p:cNvPr id="62" name="Group 95"/>
            <p:cNvGrpSpPr>
              <a:grpSpLocks/>
            </p:cNvGrpSpPr>
            <p:nvPr/>
          </p:nvGrpSpPr>
          <p:grpSpPr bwMode="auto">
            <a:xfrm>
              <a:off x="1685" y="3125"/>
              <a:ext cx="907" cy="907"/>
              <a:chOff x="2832" y="1728"/>
              <a:chExt cx="907" cy="907"/>
            </a:xfrm>
          </p:grpSpPr>
          <p:sp>
            <p:nvSpPr>
              <p:cNvPr id="64" name="Oval 96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tint val="0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5" name="Oval 97"/>
              <p:cNvSpPr>
                <a:spLocks noChangeArrowheads="1"/>
              </p:cNvSpPr>
              <p:nvPr/>
            </p:nvSpPr>
            <p:spPr bwMode="gray">
              <a:xfrm>
                <a:off x="2832" y="1728"/>
                <a:ext cx="907" cy="907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alpha val="32001"/>
                    </a:srgbClr>
                  </a:gs>
                  <a:gs pos="100000">
                    <a:srgbClr val="3965E1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6" name="Oval 98"/>
              <p:cNvSpPr>
                <a:spLocks noChangeArrowheads="1"/>
              </p:cNvSpPr>
              <p:nvPr/>
            </p:nvSpPr>
            <p:spPr bwMode="gray">
              <a:xfrm>
                <a:off x="2889" y="1788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54118"/>
                      <a:invGamma/>
                    </a:srgbClr>
                  </a:gs>
                  <a:gs pos="50000">
                    <a:srgbClr val="3965E1"/>
                  </a:gs>
                  <a:gs pos="100000">
                    <a:srgbClr val="3965E1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7" name="Oval 99"/>
              <p:cNvSpPr>
                <a:spLocks noChangeArrowheads="1"/>
              </p:cNvSpPr>
              <p:nvPr/>
            </p:nvSpPr>
            <p:spPr bwMode="gray">
              <a:xfrm>
                <a:off x="2889" y="1794"/>
                <a:ext cx="787" cy="788"/>
              </a:xfrm>
              <a:prstGeom prst="ellipse">
                <a:avLst/>
              </a:prstGeom>
              <a:gradFill rotWithShape="1">
                <a:gsLst>
                  <a:gs pos="0">
                    <a:srgbClr val="3965E1">
                      <a:gamma/>
                      <a:shade val="66667"/>
                      <a:invGamma/>
                    </a:srgbClr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Oval 100"/>
              <p:cNvSpPr>
                <a:spLocks noChangeArrowheads="1"/>
              </p:cNvSpPr>
              <p:nvPr/>
            </p:nvSpPr>
            <p:spPr bwMode="gray">
              <a:xfrm>
                <a:off x="2928" y="1833"/>
                <a:ext cx="709" cy="709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3965E1">
                      <a:gamma/>
                      <a:shade val="588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69" name="Group 10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70" name="Oval 10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1" name="Oval 10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10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3" name="Oval 105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3" name="Text Box 106"/>
            <p:cNvSpPr txBox="1">
              <a:spLocks noChangeArrowheads="1"/>
            </p:cNvSpPr>
            <p:nvPr/>
          </p:nvSpPr>
          <p:spPr bwMode="gray">
            <a:xfrm>
              <a:off x="1736" y="3475"/>
              <a:ext cx="78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000" b="1" dirty="0" smtClean="0">
                  <a:solidFill>
                    <a:srgbClr val="000000"/>
                  </a:solidFill>
                </a:rPr>
                <a:t>статичні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5" name="AutoShape 120"/>
          <p:cNvSpPr>
            <a:spLocks noChangeArrowheads="1"/>
          </p:cNvSpPr>
          <p:nvPr/>
        </p:nvSpPr>
        <p:spPr bwMode="gray">
          <a:xfrm rot="19593230">
            <a:off x="3793750" y="3899431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AutoShape 122"/>
          <p:cNvSpPr>
            <a:spLocks noChangeArrowheads="1"/>
          </p:cNvSpPr>
          <p:nvPr/>
        </p:nvSpPr>
        <p:spPr bwMode="gray">
          <a:xfrm rot="12981945">
            <a:off x="6377261" y="3982022"/>
            <a:ext cx="60960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Text Box 106"/>
          <p:cNvSpPr txBox="1">
            <a:spLocks noChangeArrowheads="1"/>
          </p:cNvSpPr>
          <p:nvPr/>
        </p:nvSpPr>
        <p:spPr bwMode="gray">
          <a:xfrm>
            <a:off x="6848126" y="4725144"/>
            <a:ext cx="125226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rgbClr val="000000"/>
                </a:solidFill>
              </a:rPr>
              <a:t>не</a:t>
            </a:r>
          </a:p>
          <a:p>
            <a:r>
              <a:rPr lang="uk-UA" sz="2000" b="1" dirty="0" smtClean="0">
                <a:solidFill>
                  <a:srgbClr val="000000"/>
                </a:solidFill>
              </a:rPr>
              <a:t>статичні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116632"/>
            <a:ext cx="2346648" cy="715962"/>
          </a:xfrm>
        </p:spPr>
        <p:txBody>
          <a:bodyPr/>
          <a:lstStyle/>
          <a:p>
            <a:pPr algn="r"/>
            <a:r>
              <a:rPr lang="uk-UA" sz="3200" dirty="0" smtClean="0"/>
              <a:t>Статичний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3024336"/>
          </a:xfrm>
        </p:spPr>
        <p:txBody>
          <a:bodyPr/>
          <a:lstStyle/>
          <a:p>
            <a:r>
              <a:rPr lang="uk-UA" sz="2400" dirty="0" smtClean="0"/>
              <a:t>Статичний вкладений клас оголошується </a:t>
            </a:r>
            <a:r>
              <a:rPr lang="uk-UA" sz="2400" dirty="0"/>
              <a:t>з модифікатором </a:t>
            </a:r>
            <a:r>
              <a:rPr lang="uk-UA" sz="2400" b="1" dirty="0" err="1"/>
              <a:t>static</a:t>
            </a:r>
            <a:r>
              <a:rPr lang="uk-UA" sz="2400" dirty="0"/>
              <a:t>. </a:t>
            </a:r>
            <a:endParaRPr lang="uk-UA" sz="2400" dirty="0" smtClean="0"/>
          </a:p>
          <a:p>
            <a:r>
              <a:rPr lang="uk-UA" sz="2400" dirty="0" smtClean="0"/>
              <a:t>Статичні вкладені класи можуть звертатись </a:t>
            </a:r>
            <a:r>
              <a:rPr lang="uk-UA" sz="2400" dirty="0"/>
              <a:t>до нестатичних членів свого зовнішнього класу </a:t>
            </a:r>
            <a:r>
              <a:rPr lang="uk-UA" sz="2400" dirty="0" smtClean="0"/>
              <a:t>лише через екземпляр </a:t>
            </a:r>
            <a:r>
              <a:rPr lang="uk-UA" sz="2400" dirty="0"/>
              <a:t>класу (об’єкт). </a:t>
            </a:r>
            <a:endParaRPr lang="uk-UA" sz="2400" dirty="0" smtClean="0"/>
          </a:p>
          <a:p>
            <a:r>
              <a:rPr lang="uk-UA" sz="2400" dirty="0" smtClean="0"/>
              <a:t>Зважаючи </a:t>
            </a:r>
            <a:r>
              <a:rPr lang="uk-UA" sz="2400" dirty="0"/>
              <a:t>на </a:t>
            </a:r>
            <a:r>
              <a:rPr lang="uk-UA" sz="2400" dirty="0" smtClean="0"/>
              <a:t>деяку складність </a:t>
            </a:r>
            <a:r>
              <a:rPr lang="uk-UA" sz="2400" dirty="0"/>
              <a:t>такої реалізації, статичні вкладені класи застосовуються </a:t>
            </a:r>
            <a:r>
              <a:rPr lang="uk-UA" sz="2400" dirty="0" err="1" smtClean="0"/>
              <a:t>рідко</a:t>
            </a:r>
            <a:r>
              <a:rPr lang="uk-UA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2351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116632"/>
            <a:ext cx="2778696" cy="715962"/>
          </a:xfrm>
        </p:spPr>
        <p:txBody>
          <a:bodyPr/>
          <a:lstStyle/>
          <a:p>
            <a:pPr algn="r"/>
            <a:r>
              <a:rPr lang="uk-UA" sz="3200" dirty="0" smtClean="0"/>
              <a:t>Не статичний</a:t>
            </a:r>
            <a:endParaRPr lang="uk-UA" sz="3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3024336"/>
          </a:xfrm>
        </p:spPr>
        <p:txBody>
          <a:bodyPr/>
          <a:lstStyle/>
          <a:p>
            <a:r>
              <a:rPr lang="uk-UA" sz="2800" dirty="0" smtClean="0"/>
              <a:t>Нестатичний </a:t>
            </a:r>
            <a:r>
              <a:rPr lang="uk-UA" sz="2800" dirty="0"/>
              <a:t>вкладений </a:t>
            </a:r>
            <a:r>
              <a:rPr lang="uk-UA" sz="2800" dirty="0" smtClean="0"/>
              <a:t>клас - </a:t>
            </a:r>
            <a:r>
              <a:rPr lang="uk-UA" sz="2800" b="1" dirty="0" smtClean="0"/>
              <a:t>внутрішній клас</a:t>
            </a:r>
            <a:r>
              <a:rPr lang="uk-UA" sz="2800" dirty="0" smtClean="0"/>
              <a:t>. </a:t>
            </a:r>
          </a:p>
          <a:p>
            <a:r>
              <a:rPr lang="uk-UA" sz="2800" dirty="0" smtClean="0"/>
              <a:t>Внутрішні </a:t>
            </a:r>
            <a:r>
              <a:rPr lang="uk-UA" sz="2800" dirty="0"/>
              <a:t>класи мають доступ до всіх змінних та методів свого зовнішнього класу.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7958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5F5F5F"/>
      </a:dk1>
      <a:lt1>
        <a:srgbClr val="FFFFFF"/>
      </a:lt1>
      <a:dk2>
        <a:srgbClr val="FFFFFF"/>
      </a:dk2>
      <a:lt2>
        <a:srgbClr val="820044"/>
      </a:lt2>
      <a:accent1>
        <a:srgbClr val="E70303"/>
      </a:accent1>
      <a:accent2>
        <a:srgbClr val="F96F1C"/>
      </a:accent2>
      <a:accent3>
        <a:srgbClr val="FFFFFF"/>
      </a:accent3>
      <a:accent4>
        <a:srgbClr val="505050"/>
      </a:accent4>
      <a:accent5>
        <a:srgbClr val="F1AAAA"/>
      </a:accent5>
      <a:accent6>
        <a:srgbClr val="E26418"/>
      </a:accent6>
      <a:hlink>
        <a:srgbClr val="BD0345"/>
      </a:hlink>
      <a:folHlink>
        <a:srgbClr val="66003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310</Template>
  <TotalTime>1511</TotalTime>
  <Words>1129</Words>
  <Application>Microsoft Office PowerPoint</Application>
  <PresentationFormat>Екран (4:3)</PresentationFormat>
  <Paragraphs>581</Paragraphs>
  <Slides>35</Slides>
  <Notes>23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3" baseType="lpstr">
      <vt:lpstr>Arial</vt:lpstr>
      <vt:lpstr>바탕</vt:lpstr>
      <vt:lpstr>Calibri</vt:lpstr>
      <vt:lpstr>Consolas</vt:lpstr>
      <vt:lpstr>돋움</vt:lpstr>
      <vt:lpstr>Microsoft Sans Serif</vt:lpstr>
      <vt:lpstr>Times New Roman</vt:lpstr>
      <vt:lpstr>powerpoint-template-24</vt:lpstr>
      <vt:lpstr>Тема 6. Основи об’єктно-орієнтованого програмування</vt:lpstr>
      <vt:lpstr>ПЛАН:</vt:lpstr>
      <vt:lpstr>Сухарик</vt:lpstr>
      <vt:lpstr>Абстрактний приклад</vt:lpstr>
      <vt:lpstr>Презентація PowerPoint</vt:lpstr>
      <vt:lpstr>Вкладений клас – це клас, що визначений в межах іншого. Область дії вкладених класів обмежується областю дії зовнішнього класу</vt:lpstr>
      <vt:lpstr>Вкладений клас – це клас, що визначений в межах іншого. Область дії вкладених класів обмежується областю дії зовнішнього класу</vt:lpstr>
      <vt:lpstr>Статичний</vt:lpstr>
      <vt:lpstr>Не статичний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Oleksandr Prydatko</dc:creator>
  <cp:lastModifiedBy>Oleksandr Prydatko</cp:lastModifiedBy>
  <cp:revision>59</cp:revision>
  <dcterms:created xsi:type="dcterms:W3CDTF">2020-04-29T06:38:48Z</dcterms:created>
  <dcterms:modified xsi:type="dcterms:W3CDTF">2020-04-30T07:51:09Z</dcterms:modified>
</cp:coreProperties>
</file>