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57" r:id="rId3"/>
    <p:sldId id="282" r:id="rId4"/>
    <p:sldId id="283" r:id="rId5"/>
    <p:sldId id="284" r:id="rId6"/>
    <p:sldId id="285" r:id="rId7"/>
    <p:sldId id="271" r:id="rId8"/>
    <p:sldId id="272" r:id="rId9"/>
    <p:sldId id="273" r:id="rId10"/>
    <p:sldId id="274" r:id="rId11"/>
    <p:sldId id="286" r:id="rId12"/>
    <p:sldId id="275" r:id="rId13"/>
    <p:sldId id="276" r:id="rId14"/>
    <p:sldId id="277" r:id="rId15"/>
    <p:sldId id="278" r:id="rId16"/>
    <p:sldId id="287" r:id="rId17"/>
    <p:sldId id="288" r:id="rId18"/>
    <p:sldId id="259" r:id="rId19"/>
    <p:sldId id="279" r:id="rId20"/>
    <p:sldId id="280" r:id="rId21"/>
    <p:sldId id="260" r:id="rId22"/>
    <p:sldId id="261" r:id="rId23"/>
    <p:sldId id="281" r:id="rId24"/>
    <p:sldId id="290" r:id="rId25"/>
    <p:sldId id="289" r:id="rId26"/>
    <p:sldId id="291" r:id="rId27"/>
    <p:sldId id="292" r:id="rId28"/>
    <p:sldId id="262" r:id="rId29"/>
    <p:sldId id="263" r:id="rId30"/>
    <p:sldId id="264" r:id="rId31"/>
    <p:sldId id="265" r:id="rId32"/>
    <p:sldId id="266" r:id="rId33"/>
    <p:sldId id="293" r:id="rId34"/>
    <p:sldId id="294" r:id="rId35"/>
    <p:sldId id="295" r:id="rId36"/>
    <p:sldId id="297" r:id="rId37"/>
    <p:sldId id="296" r:id="rId38"/>
    <p:sldId id="301" r:id="rId39"/>
    <p:sldId id="298" r:id="rId40"/>
    <p:sldId id="299" r:id="rId41"/>
    <p:sldId id="300" r:id="rId42"/>
    <p:sldId id="303" r:id="rId43"/>
    <p:sldId id="302" r:id="rId44"/>
    <p:sldId id="304" r:id="rId45"/>
    <p:sldId id="305" r:id="rId46"/>
    <p:sldId id="268" r:id="rId4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42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3682A2-4EEB-4F56-AD39-5DA76115F814}" type="datetimeFigureOut">
              <a:rPr lang="uk-UA" smtClean="0"/>
              <a:t>22.01.2025</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909629-82BC-4F58-B7CE-4F6242FDA98B}" type="slidenum">
              <a:rPr lang="uk-UA" smtClean="0"/>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FFA07BD2-CE8C-4FC7-A16F-76833ED8CFA5}" type="datetime1">
              <a:rPr lang="ru-RU" smtClean="0"/>
              <a:t>22.01.2025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F31D4C20-8D64-4F29-94A2-24537CC4DA90}" type="datetime1">
              <a:rPr lang="ru-RU" smtClean="0"/>
              <a:t>22.01.2025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719C9E81-B939-49A7-A672-3EDEFC9C6D1D}" type="datetime1">
              <a:rPr lang="ru-RU" smtClean="0"/>
              <a:t>22.01.2025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62D7C31-B798-4D5B-A82A-EA5A2985ACDA}" type="datetime1">
              <a:rPr lang="ru-RU" smtClean="0"/>
              <a:t>22.01.2025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4241C74D-FBEC-4D50-9A2B-108A5CA7E010}" type="datetime1">
              <a:rPr lang="ru-RU" smtClean="0"/>
              <a:t>22.01.2025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2C0F68DA-9FAE-408B-99F3-075F8E65E3C7}" type="datetime1">
              <a:rPr lang="ru-RU" smtClean="0"/>
              <a:t>22.01.2025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F196D525-3C1C-406E-B33D-D3A5B7552C94}" type="datetime1">
              <a:rPr lang="ru-RU" smtClean="0"/>
              <a:t>22.01.2025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C41BA58E-D224-4156-885B-A6A3C6F81E37}" type="datetime1">
              <a:rPr lang="ru-RU" smtClean="0"/>
              <a:t>22.01.2025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91E021A-185C-4B43-91FC-A6E721BCE8F1}" type="datetime1">
              <a:rPr lang="ru-RU" smtClean="0"/>
              <a:t>22.01.2025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CD7267D3-330A-4994-A9C1-87EE18F84C81}" type="datetime1">
              <a:rPr lang="ru-RU" smtClean="0"/>
              <a:t>22.01.2025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B6BC5B01-260C-4C2B-96E5-DE48D3967DE7}" type="datetime1">
              <a:rPr lang="ru-RU" smtClean="0"/>
              <a:t>22.01.2025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73507C-BEC3-41E6-82EB-460EB02C3741}" type="datetime1">
              <a:rPr lang="ru-RU" smtClean="0"/>
              <a:t>22.01.2025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ips.ligazakon.net/document/view/moz4834?ed=1988_07_04&amp;an=1"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548680"/>
            <a:ext cx="7772400" cy="1470025"/>
          </a:xfrm>
        </p:spPr>
        <p:txBody>
          <a:bodyPr/>
          <a:lstStyle/>
          <a:p>
            <a:pPr lvl="0"/>
            <a:r>
              <a:rPr lang="uk-UA" u="sng" dirty="0">
                <a:latin typeface="Times New Roman" panose="02020603050405020304" pitchFamily="18" charset="0"/>
                <a:cs typeface="Times New Roman" panose="02020603050405020304" pitchFamily="18" charset="0"/>
              </a:rPr>
              <a:t>ЛЕКЦІЯ </a:t>
            </a:r>
            <a:r>
              <a:rPr lang="en-US" u="sng" dirty="0">
                <a:latin typeface="Times New Roman" panose="02020603050405020304" pitchFamily="18" charset="0"/>
                <a:cs typeface="Times New Roman" panose="02020603050405020304" pitchFamily="18" charset="0"/>
              </a:rPr>
              <a:t>3</a:t>
            </a:r>
            <a:endParaRPr lang="uk-UA" dirty="0"/>
          </a:p>
        </p:txBody>
      </p:sp>
      <p:sp>
        <p:nvSpPr>
          <p:cNvPr id="3" name="Подзаголовок 2"/>
          <p:cNvSpPr>
            <a:spLocks noGrp="1"/>
          </p:cNvSpPr>
          <p:nvPr>
            <p:ph type="subTitle" idx="1"/>
          </p:nvPr>
        </p:nvSpPr>
        <p:spPr>
          <a:xfrm>
            <a:off x="251520" y="2204864"/>
            <a:ext cx="8712968" cy="1752600"/>
          </a:xfrm>
        </p:spPr>
        <p:txBody>
          <a:bodyPr>
            <a:normAutofit/>
          </a:bodyPr>
          <a:lstStyle/>
          <a:p>
            <a:r>
              <a:rPr lang="uk-UA" sz="4400" b="1" dirty="0">
                <a:solidFill>
                  <a:schemeClr val="tx2">
                    <a:lumMod val="60000"/>
                    <a:lumOff val="40000"/>
                  </a:schemeClr>
                </a:solidFill>
                <a:latin typeface="Times New Roman" pitchFamily="18" charset="0"/>
                <a:cs typeface="Times New Roman" pitchFamily="18" charset="0"/>
              </a:rPr>
              <a:t>Тема 2.2. Формування та оцінка якості природних вод.</a:t>
            </a:r>
            <a:endParaRPr lang="uk-UA" sz="4400" dirty="0">
              <a:solidFill>
                <a:schemeClr val="tx2">
                  <a:lumMod val="60000"/>
                  <a:lumOff val="40000"/>
                </a:schemeClr>
              </a:solidFill>
              <a:latin typeface="Times New Roman" pitchFamily="18" charset="0"/>
              <a:cs typeface="Times New Roman" pitchFamily="18" charset="0"/>
            </a:endParaRPr>
          </a:p>
          <a:p>
            <a:endParaRPr lang="uk-UA"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1</a:t>
            </a:fld>
            <a:endParaRPr lang="ru-RU"/>
          </a:p>
        </p:txBody>
      </p:sp>
      <p:sp>
        <p:nvSpPr>
          <p:cNvPr id="5" name="Прямоугольник 4"/>
          <p:cNvSpPr/>
          <p:nvPr/>
        </p:nvSpPr>
        <p:spPr>
          <a:xfrm>
            <a:off x="152636" y="3856673"/>
            <a:ext cx="8838728" cy="2400657"/>
          </a:xfrm>
          <a:prstGeom prst="rect">
            <a:avLst/>
          </a:prstGeom>
        </p:spPr>
        <p:txBody>
          <a:bodyPr wrap="square">
            <a:spAutoFit/>
          </a:bodyPr>
          <a:lstStyle/>
          <a:p>
            <a:pPr algn="just"/>
            <a:r>
              <a:rPr lang="uk-UA" sz="2400" b="1" dirty="0">
                <a:latin typeface="Times New Roman" pitchFamily="18" charset="0"/>
                <a:cs typeface="Times New Roman" pitchFamily="18" charset="0"/>
              </a:rPr>
              <a:t>План</a:t>
            </a:r>
          </a:p>
          <a:p>
            <a:pPr marL="457200" indent="-457200" algn="just">
              <a:buFont typeface="+mj-lt"/>
              <a:buAutoNum type="arabicPeriod"/>
            </a:pPr>
            <a:r>
              <a:rPr lang="uk-UA" sz="2100" dirty="0">
                <a:latin typeface="Times New Roman" pitchFamily="18" charset="0"/>
                <a:cs typeface="Times New Roman" pitchFamily="18" charset="0"/>
              </a:rPr>
              <a:t>Категорії водокористування та нормативи якості води</a:t>
            </a:r>
            <a:r>
              <a:rPr lang="en-US" sz="2100" dirty="0">
                <a:latin typeface="Times New Roman" pitchFamily="18" charset="0"/>
                <a:cs typeface="Times New Roman" pitchFamily="18" charset="0"/>
              </a:rPr>
              <a:t>.</a:t>
            </a:r>
            <a:r>
              <a:rPr lang="uk-UA" sz="2100" dirty="0">
                <a:latin typeface="Times New Roman" pitchFamily="18" charset="0"/>
                <a:cs typeface="Times New Roman" pitchFamily="18" charset="0"/>
              </a:rPr>
              <a:t> </a:t>
            </a:r>
            <a:r>
              <a:rPr lang="uk-UA" sz="2100" dirty="0">
                <a:effectLst/>
                <a:latin typeface="Times New Roman" panose="02020603050405020304" pitchFamily="18" charset="0"/>
                <a:ea typeface="Times New Roman" panose="02020603050405020304" pitchFamily="18" charset="0"/>
              </a:rPr>
              <a:t>Умови скидання зворотних вод у водні об’єкти</a:t>
            </a:r>
            <a:endParaRPr lang="uk-UA" sz="2100" dirty="0">
              <a:latin typeface="Times New Roman" pitchFamily="18" charset="0"/>
              <a:cs typeface="Times New Roman" pitchFamily="18" charset="0"/>
            </a:endParaRPr>
          </a:p>
          <a:p>
            <a:pPr marL="457200" indent="-457200" algn="just">
              <a:buFont typeface="+mj-lt"/>
              <a:buAutoNum type="arabicPeriod"/>
            </a:pPr>
            <a:r>
              <a:rPr lang="uk-UA" sz="2100" dirty="0">
                <a:latin typeface="Times New Roman" pitchFamily="18" charset="0"/>
                <a:cs typeface="Times New Roman" pitchFamily="18" charset="0"/>
              </a:rPr>
              <a:t>Класифікація природних та антропогенних домішок у природних та стічних водах</a:t>
            </a:r>
            <a:r>
              <a:rPr lang="en-US" sz="2100" dirty="0">
                <a:latin typeface="Times New Roman" pitchFamily="18" charset="0"/>
                <a:cs typeface="Times New Roman" pitchFamily="18" charset="0"/>
              </a:rPr>
              <a:t>.</a:t>
            </a:r>
            <a:endParaRPr lang="uk-UA" sz="2100" dirty="0">
              <a:latin typeface="Times New Roman" pitchFamily="18" charset="0"/>
              <a:cs typeface="Times New Roman" pitchFamily="18" charset="0"/>
            </a:endParaRPr>
          </a:p>
          <a:p>
            <a:pPr marL="457200" indent="-457200" algn="just">
              <a:buFont typeface="+mj-lt"/>
              <a:buAutoNum type="arabicPeriod"/>
            </a:pPr>
            <a:r>
              <a:rPr lang="uk-UA" sz="2100" dirty="0">
                <a:latin typeface="Times New Roman" pitchFamily="18" charset="0"/>
                <a:cs typeface="Times New Roman" pitchFamily="18" charset="0"/>
              </a:rPr>
              <a:t>Характеристика забрудненості та класифікація стічних вод</a:t>
            </a:r>
            <a:r>
              <a:rPr lang="en-US" sz="2100" dirty="0">
                <a:latin typeface="Times New Roman" pitchFamily="18" charset="0"/>
                <a:cs typeface="Times New Roman" pitchFamily="18" charset="0"/>
              </a:rPr>
              <a:t>.</a:t>
            </a:r>
            <a:r>
              <a:rPr lang="uk-UA" sz="2100" dirty="0">
                <a:latin typeface="Times New Roman" pitchFamily="18" charset="0"/>
                <a:cs typeface="Times New Roman" pitchFamily="18" charset="0"/>
              </a:rPr>
              <a:t> </a:t>
            </a:r>
            <a:r>
              <a:rPr lang="uk-UA" sz="2100" b="0" dirty="0">
                <a:solidFill>
                  <a:srgbClr val="000000"/>
                </a:solidFill>
                <a:effectLst/>
                <a:latin typeface="Times New Roman" panose="02020603050405020304" pitchFamily="18" charset="0"/>
              </a:rPr>
              <a:t>Правовий режим зон санітарної охорони водних об'єктів.</a:t>
            </a:r>
            <a:endParaRPr lang="uk-UA" sz="2100" b="1" dirty="0">
              <a:effectLst/>
              <a:latin typeface="Cambria" panose="0204050305040603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32232" y="689961"/>
            <a:ext cx="8479536" cy="6097864"/>
          </a:xfrm>
        </p:spPr>
        <p:txBody>
          <a:bodyPr>
            <a:normAutofit fontScale="77500" lnSpcReduction="20000"/>
          </a:bodyPr>
          <a:lstStyle/>
          <a:p>
            <a:pPr marL="0" indent="360363" algn="ctr">
              <a:lnSpc>
                <a:spcPct val="120000"/>
              </a:lnSpc>
              <a:spcBef>
                <a:spcPts val="0"/>
              </a:spcBef>
              <a:buNone/>
            </a:pPr>
            <a:r>
              <a:rPr lang="uk-UA" b="1" i="1" dirty="0">
                <a:solidFill>
                  <a:schemeClr val="accent2">
                    <a:lumMod val="75000"/>
                  </a:schemeClr>
                </a:solidFill>
                <a:latin typeface="Times New Roman" pitchFamily="18" charset="0"/>
                <a:cs typeface="Times New Roman" pitchFamily="18" charset="0"/>
              </a:rPr>
              <a:t>Нормативи екологічної безпеки водокористування</a:t>
            </a:r>
            <a:endParaRPr lang="uk-UA" dirty="0">
              <a:solidFill>
                <a:schemeClr val="accent2">
                  <a:lumMod val="75000"/>
                </a:schemeClr>
              </a:solidFill>
              <a:latin typeface="Times New Roman" pitchFamily="18" charset="0"/>
              <a:cs typeface="Times New Roman" pitchFamily="18" charset="0"/>
            </a:endParaRPr>
          </a:p>
          <a:p>
            <a:pPr marL="0" indent="360363" algn="just">
              <a:lnSpc>
                <a:spcPct val="120000"/>
              </a:lnSpc>
              <a:spcBef>
                <a:spcPts val="0"/>
              </a:spcBef>
              <a:buNone/>
            </a:pPr>
            <a:r>
              <a:rPr lang="uk-UA" dirty="0">
                <a:latin typeface="Times New Roman" pitchFamily="18" charset="0"/>
                <a:cs typeface="Times New Roman" pitchFamily="18" charset="0"/>
              </a:rPr>
              <a:t>Для оцінки можливостей використання води з водних об'єктів для потреб населення та галузей економіки встановлюються нормативи, які забезпечують безпечні умови водокористування, а саме:</a:t>
            </a:r>
          </a:p>
          <a:p>
            <a:pPr marL="457200" indent="-276225" algn="just">
              <a:lnSpc>
                <a:spcPct val="120000"/>
              </a:lnSpc>
              <a:spcBef>
                <a:spcPts val="0"/>
              </a:spcBef>
              <a:buClr>
                <a:srgbClr val="0070C0"/>
              </a:buClr>
            </a:pPr>
            <a:r>
              <a:rPr lang="uk-UA" dirty="0">
                <a:latin typeface="Times New Roman" pitchFamily="18" charset="0"/>
                <a:cs typeface="Times New Roman" pitchFamily="18" charset="0"/>
              </a:rPr>
              <a:t>гранично допустимі концентрації речовин у водних об'єктах, вода яких використовується для задоволення питних, господарсько-побутових та інших потреб населення;</a:t>
            </a:r>
          </a:p>
          <a:p>
            <a:pPr marL="457200" indent="-276225" algn="just">
              <a:lnSpc>
                <a:spcPct val="120000"/>
              </a:lnSpc>
              <a:spcBef>
                <a:spcPts val="0"/>
              </a:spcBef>
              <a:buClr>
                <a:srgbClr val="0070C0"/>
              </a:buClr>
            </a:pPr>
            <a:r>
              <a:rPr lang="uk-UA" dirty="0">
                <a:latin typeface="Times New Roman" pitchFamily="18" charset="0"/>
                <a:cs typeface="Times New Roman" pitchFamily="18" charset="0"/>
              </a:rPr>
              <a:t>гранично допустимі концентрації речовин у водних об'єктах, вода яких використовується для потреб рибного господарства;</a:t>
            </a:r>
          </a:p>
          <a:p>
            <a:pPr marL="457200" indent="-276225" algn="just">
              <a:lnSpc>
                <a:spcPct val="120000"/>
              </a:lnSpc>
              <a:spcBef>
                <a:spcPts val="0"/>
              </a:spcBef>
              <a:buClr>
                <a:srgbClr val="0070C0"/>
              </a:buClr>
            </a:pPr>
            <a:r>
              <a:rPr lang="uk-UA" dirty="0">
                <a:latin typeface="Times New Roman" pitchFamily="18" charset="0"/>
                <a:cs typeface="Times New Roman" pitchFamily="18" charset="0"/>
              </a:rPr>
              <a:t>допустимі концентрації радіоактивних речовин у водних об'єктах, вода яких використовується для задоволення питних, господарсько-побутових та інших потреб населення.</a:t>
            </a:r>
          </a:p>
          <a:p>
            <a:pPr marL="0" indent="360363" algn="just">
              <a:lnSpc>
                <a:spcPct val="120000"/>
              </a:lnSpc>
              <a:spcBef>
                <a:spcPts val="0"/>
              </a:spcBef>
              <a:buNone/>
            </a:pPr>
            <a:r>
              <a:rPr lang="uk-UA" dirty="0">
                <a:latin typeface="Times New Roman" pitchFamily="18" charset="0"/>
                <a:cs typeface="Times New Roman" pitchFamily="18" charset="0"/>
              </a:rPr>
              <a:t>У разі необхідності для вод водних об'єктів, які використовуються для лікувальних, курортних, оздоровчих, рекреаційних та інших цілей, можуть встановлюватись більш суворі нормативи екологічної безпеки водокористування.</a:t>
            </a:r>
          </a:p>
        </p:txBody>
      </p:sp>
      <p:sp>
        <p:nvSpPr>
          <p:cNvPr id="4" name="Номер слайда 3"/>
          <p:cNvSpPr>
            <a:spLocks noGrp="1"/>
          </p:cNvSpPr>
          <p:nvPr>
            <p:ph type="sldNum" sz="quarter" idx="12"/>
          </p:nvPr>
        </p:nvSpPr>
        <p:spPr/>
        <p:txBody>
          <a:bodyPr/>
          <a:lstStyle/>
          <a:p>
            <a:fld id="{725C68B6-61C2-468F-89AB-4B9F7531AA68}"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2184D52-0AF4-4DEE-B429-6D2A7DC42075}"/>
              </a:ext>
            </a:extLst>
          </p:cNvPr>
          <p:cNvSpPr>
            <a:spLocks noGrp="1"/>
          </p:cNvSpPr>
          <p:nvPr>
            <p:ph idx="1"/>
          </p:nvPr>
        </p:nvSpPr>
        <p:spPr>
          <a:xfrm>
            <a:off x="457200" y="620688"/>
            <a:ext cx="8229600" cy="5737824"/>
          </a:xfrm>
        </p:spPr>
        <p:txBody>
          <a:bodyPr>
            <a:normAutofit/>
          </a:bodyPr>
          <a:lstStyle/>
          <a:p>
            <a:pPr marL="0" indent="0" algn="ctr">
              <a:spcBef>
                <a:spcPts val="0"/>
              </a:spcBef>
              <a:buNone/>
            </a:pPr>
            <a:r>
              <a:rPr lang="uk-UA" sz="2400" b="1" i="1" dirty="0">
                <a:solidFill>
                  <a:schemeClr val="accent2">
                    <a:lumMod val="75000"/>
                  </a:schemeClr>
                </a:solidFill>
                <a:latin typeface="Times New Roman" pitchFamily="18" charset="0"/>
                <a:cs typeface="Times New Roman" pitchFamily="18" charset="0"/>
              </a:rPr>
              <a:t>Екологічний норматив якості води масивів поверхневих та підземних вод</a:t>
            </a:r>
            <a:endParaRPr lang="uk-UA" sz="2400" dirty="0">
              <a:solidFill>
                <a:schemeClr val="accent2">
                  <a:lumMod val="75000"/>
                </a:schemeClr>
              </a:solidFill>
              <a:latin typeface="Times New Roman" pitchFamily="18" charset="0"/>
              <a:cs typeface="Times New Roman" pitchFamily="18" charset="0"/>
            </a:endParaRPr>
          </a:p>
          <a:p>
            <a:pPr marL="0" indent="360363" algn="just">
              <a:spcBef>
                <a:spcPts val="0"/>
              </a:spcBef>
              <a:buNone/>
            </a:pPr>
            <a:r>
              <a:rPr lang="uk-UA" sz="2400" dirty="0">
                <a:latin typeface="Times New Roman" pitchFamily="18" charset="0"/>
                <a:cs typeface="Times New Roman" pitchFamily="18" charset="0"/>
              </a:rPr>
              <a:t>Для оцінки екологічного та хімічного станів масиву поверхневих вод та хімічного стану масиву підземних вод та визначення комплексу водоохоронних заходів встановлюється екологічний норматив якості води масивів поверхневих та підземних вод, що містить науково обґрунтовані значення концентрацій забруднюючих речовин та показники якості води (</a:t>
            </a:r>
            <a:r>
              <a:rPr lang="uk-UA" sz="2400" dirty="0" err="1">
                <a:latin typeface="Times New Roman" pitchFamily="18" charset="0"/>
                <a:cs typeface="Times New Roman" pitchFamily="18" charset="0"/>
              </a:rPr>
              <a:t>загальнофізичні</a:t>
            </a:r>
            <a:r>
              <a:rPr lang="uk-UA" sz="2400" dirty="0">
                <a:latin typeface="Times New Roman" pitchFamily="18" charset="0"/>
                <a:cs typeface="Times New Roman" pitchFamily="18" charset="0"/>
              </a:rPr>
              <a:t>, біологічні, хімічні, радіаційні).</a:t>
            </a:r>
          </a:p>
          <a:p>
            <a:pPr marL="0" indent="360363" algn="just">
              <a:spcBef>
                <a:spcPts val="0"/>
              </a:spcBef>
              <a:buNone/>
            </a:pPr>
            <a:r>
              <a:rPr lang="uk-UA" sz="2400" dirty="0">
                <a:latin typeface="Times New Roman" pitchFamily="18" charset="0"/>
                <a:cs typeface="Times New Roman" pitchFamily="18" charset="0"/>
              </a:rPr>
              <a:t>Екологічний норматив якості води масивів поверхневих та підземних вод розробляється і затверджується центральним органом виконавчої влади, що забезпечує формування державної політики у сфері охорони навколишнього природного середовища.</a:t>
            </a:r>
            <a:endParaRPr lang="uk-UA" sz="2400" dirty="0"/>
          </a:p>
        </p:txBody>
      </p:sp>
      <p:sp>
        <p:nvSpPr>
          <p:cNvPr id="4" name="Місце для номера слайда 3">
            <a:extLst>
              <a:ext uri="{FF2B5EF4-FFF2-40B4-BE49-F238E27FC236}">
                <a16:creationId xmlns:a16="http://schemas.microsoft.com/office/drawing/2014/main" id="{7456DD5E-3EEA-4C28-9505-2A6594967C8A}"/>
              </a:ext>
            </a:extLst>
          </p:cNvPr>
          <p:cNvSpPr>
            <a:spLocks noGrp="1"/>
          </p:cNvSpPr>
          <p:nvPr>
            <p:ph type="sldNum" sz="quarter" idx="12"/>
          </p:nvPr>
        </p:nvSpPr>
        <p:spPr/>
        <p:txBody>
          <a:bodyPr/>
          <a:lstStyle/>
          <a:p>
            <a:fld id="{725C68B6-61C2-468F-89AB-4B9F7531AA68}" type="slidenum">
              <a:rPr lang="ru-RU" smtClean="0"/>
              <a:pPr/>
              <a:t>11</a:t>
            </a:fld>
            <a:endParaRPr lang="ru-RU"/>
          </a:p>
        </p:txBody>
      </p:sp>
    </p:spTree>
    <p:extLst>
      <p:ext uri="{BB962C8B-B14F-4D97-AF65-F5344CB8AC3E}">
        <p14:creationId xmlns:p14="http://schemas.microsoft.com/office/powerpoint/2010/main" val="4204565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836712"/>
            <a:ext cx="8424936" cy="5461200"/>
          </a:xfrm>
        </p:spPr>
        <p:txBody>
          <a:bodyPr>
            <a:noAutofit/>
          </a:bodyPr>
          <a:lstStyle/>
          <a:p>
            <a:pPr marL="0" indent="360363" algn="ctr">
              <a:lnSpc>
                <a:spcPct val="110000"/>
              </a:lnSpc>
              <a:spcBef>
                <a:spcPts val="0"/>
              </a:spcBef>
              <a:buNone/>
            </a:pPr>
            <a:r>
              <a:rPr lang="uk-UA" sz="2400" b="1" i="1" dirty="0">
                <a:solidFill>
                  <a:schemeClr val="accent2">
                    <a:lumMod val="75000"/>
                  </a:schemeClr>
                </a:solidFill>
                <a:latin typeface="Times New Roman" pitchFamily="18" charset="0"/>
                <a:cs typeface="Times New Roman" pitchFamily="18" charset="0"/>
              </a:rPr>
              <a:t>Нормативи гранично допустимого скидання забруднюючих речовин</a:t>
            </a:r>
          </a:p>
          <a:p>
            <a:pPr marL="0" indent="360363" algn="ctr">
              <a:lnSpc>
                <a:spcPct val="110000"/>
              </a:lnSpc>
              <a:spcBef>
                <a:spcPts val="0"/>
              </a:spcBef>
              <a:buNone/>
            </a:pPr>
            <a:endParaRPr lang="uk-UA" sz="2400" dirty="0">
              <a:solidFill>
                <a:schemeClr val="accent2">
                  <a:lumMod val="75000"/>
                </a:schemeClr>
              </a:solidFill>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Нормативи гранично допустимого скидання забруднюючих речовин встановлюються з метою поетапного досягнення екологічного нормативу якості води.</a:t>
            </a:r>
          </a:p>
          <a:p>
            <a:pPr marL="0" indent="360363" algn="just">
              <a:lnSpc>
                <a:spcPct val="110000"/>
              </a:lnSpc>
              <a:spcBef>
                <a:spcPts val="0"/>
              </a:spcBef>
              <a:buNone/>
            </a:pPr>
            <a:r>
              <a:rPr lang="uk-UA" sz="2400" dirty="0">
                <a:latin typeface="Times New Roman" pitchFamily="18" charset="0"/>
                <a:cs typeface="Times New Roman" pitchFamily="18" charset="0"/>
              </a:rPr>
              <a:t>Порядок розробки нормативів гранично допустимого скидання та перелік забруднюючих речовин, що нормуються, встановлюються Кабінетом Міністрів України.	</a:t>
            </a:r>
          </a:p>
          <a:p>
            <a:pPr marL="0" indent="360363" algn="just">
              <a:lnSpc>
                <a:spcPct val="110000"/>
              </a:lnSpc>
              <a:spcBef>
                <a:spcPts val="0"/>
              </a:spcBef>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92696"/>
            <a:ext cx="8568952" cy="5621256"/>
          </a:xfrm>
        </p:spPr>
        <p:txBody>
          <a:bodyPr>
            <a:noAutofit/>
          </a:bodyPr>
          <a:lstStyle/>
          <a:p>
            <a:pPr marL="0" indent="360363" algn="ctr">
              <a:spcBef>
                <a:spcPts val="0"/>
              </a:spcBef>
              <a:buNone/>
            </a:pPr>
            <a:r>
              <a:rPr lang="uk-UA" sz="2300" b="1" i="1" dirty="0">
                <a:solidFill>
                  <a:schemeClr val="accent2">
                    <a:lumMod val="75000"/>
                  </a:schemeClr>
                </a:solidFill>
                <a:latin typeface="Times New Roman" pitchFamily="18" charset="0"/>
                <a:cs typeface="Times New Roman" pitchFamily="18" charset="0"/>
              </a:rPr>
              <a:t>Галузеві технологічні нормативи утворення речовин, що скидаються у водні об'єкти та тих, що подаються</a:t>
            </a:r>
          </a:p>
          <a:p>
            <a:pPr marL="0" indent="360363" algn="ctr">
              <a:spcBef>
                <a:spcPts val="0"/>
              </a:spcBef>
              <a:buNone/>
            </a:pPr>
            <a:r>
              <a:rPr lang="uk-UA" sz="2300" b="1" i="1" dirty="0">
                <a:solidFill>
                  <a:schemeClr val="accent2">
                    <a:lumMod val="75000"/>
                  </a:schemeClr>
                </a:solidFill>
                <a:latin typeface="Times New Roman" pitchFamily="18" charset="0"/>
                <a:cs typeface="Times New Roman" pitchFamily="18" charset="0"/>
              </a:rPr>
              <a:t> на очисні споруди</a:t>
            </a:r>
            <a:endParaRPr lang="uk-UA" sz="2300" dirty="0">
              <a:solidFill>
                <a:schemeClr val="accent2">
                  <a:lumMod val="75000"/>
                </a:schemeClr>
              </a:solidFill>
              <a:latin typeface="Times New Roman" pitchFamily="18" charset="0"/>
              <a:cs typeface="Times New Roman" pitchFamily="18" charset="0"/>
            </a:endParaRPr>
          </a:p>
          <a:p>
            <a:pPr marL="0" indent="360363" algn="just">
              <a:spcBef>
                <a:spcPts val="0"/>
              </a:spcBef>
              <a:buNone/>
            </a:pPr>
            <a:r>
              <a:rPr lang="uk-UA" sz="2300" dirty="0">
                <a:latin typeface="Times New Roman" pitchFamily="18" charset="0"/>
                <a:cs typeface="Times New Roman" pitchFamily="18" charset="0"/>
              </a:rPr>
              <a:t>Для оцінки екологічної безпеки виробництва встановлюються галузеві технологічні нормативи утворення речовин, що скидаються у водні об'єкти та тих, що подаються на очисні споруди, тобто нормативи гранично допустимих концентрацій речовин у стічних водах, що утворюються в процесі виробництва одного виду продукції при використанні однієї і тієї ж сировини.</a:t>
            </a:r>
          </a:p>
          <a:p>
            <a:pPr marL="0" indent="360363" algn="just">
              <a:spcBef>
                <a:spcPts val="0"/>
              </a:spcBef>
              <a:buNone/>
            </a:pPr>
            <a:r>
              <a:rPr lang="uk-UA" sz="2300" dirty="0">
                <a:latin typeface="Times New Roman" pitchFamily="18" charset="0"/>
                <a:cs typeface="Times New Roman" pitchFamily="18" charset="0"/>
              </a:rPr>
              <a:t>Галузеві технологічні нормативи утворення речовин, що скидаються у водні об'єкти та тих, що подаються на очисні споруди, розробляються та затверджуються відповідними центральними органами виконавчої влади за погодженням з центральним органом виконавчої влади, що забезпечує формування державної політики у сфері охорони навколишнього природного середовища.</a:t>
            </a:r>
          </a:p>
        </p:txBody>
      </p:sp>
      <p:sp>
        <p:nvSpPr>
          <p:cNvPr id="4" name="Номер слайда 3"/>
          <p:cNvSpPr>
            <a:spLocks noGrp="1"/>
          </p:cNvSpPr>
          <p:nvPr>
            <p:ph type="sldNum" sz="quarter" idx="12"/>
          </p:nvPr>
        </p:nvSpPr>
        <p:spPr/>
        <p:txBody>
          <a:bodyPr/>
          <a:lstStyle/>
          <a:p>
            <a:fld id="{725C68B6-61C2-468F-89AB-4B9F7531AA68}" type="slidenum">
              <a:rPr lang="ru-RU" smtClean="0"/>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99987" y="548680"/>
            <a:ext cx="8544025" cy="5904656"/>
          </a:xfrm>
        </p:spPr>
        <p:txBody>
          <a:bodyPr>
            <a:noAutofit/>
          </a:bodyPr>
          <a:lstStyle/>
          <a:p>
            <a:pPr marL="0" indent="360363" algn="ctr">
              <a:buNone/>
            </a:pPr>
            <a:r>
              <a:rPr lang="uk-UA" sz="2300" b="1" i="1" dirty="0">
                <a:solidFill>
                  <a:schemeClr val="accent2">
                    <a:lumMod val="75000"/>
                  </a:schemeClr>
                </a:solidFill>
                <a:latin typeface="Times New Roman" panose="02020603050405020304" pitchFamily="18" charset="0"/>
                <a:cs typeface="Times New Roman" pitchFamily="18" charset="0"/>
              </a:rPr>
              <a:t>Технологічні нормативи використання води</a:t>
            </a:r>
            <a:endParaRPr lang="uk-UA" sz="2300" dirty="0">
              <a:solidFill>
                <a:schemeClr val="accent2">
                  <a:lumMod val="75000"/>
                </a:schemeClr>
              </a:solidFill>
              <a:latin typeface="Times New Roman" panose="02020603050405020304" pitchFamily="18" charset="0"/>
              <a:cs typeface="Times New Roman" pitchFamily="18" charset="0"/>
            </a:endParaRPr>
          </a:p>
          <a:p>
            <a:pPr marL="0" indent="360363" algn="just">
              <a:buNone/>
            </a:pPr>
            <a:r>
              <a:rPr lang="uk-UA" sz="2300" dirty="0">
                <a:latin typeface="Times New Roman" pitchFamily="18" charset="0"/>
                <a:cs typeface="Times New Roman" pitchFamily="18" charset="0"/>
              </a:rPr>
              <a:t>Для оцінки та забезпечення раціонального використання води у галузях економіки встановлюються технологічні нормативи використання води, а саме:</a:t>
            </a:r>
          </a:p>
          <a:p>
            <a:pPr marL="0" indent="360363" algn="just">
              <a:buFontTx/>
              <a:buChar char="-"/>
            </a:pPr>
            <a:r>
              <a:rPr lang="uk-UA" sz="2300" dirty="0">
                <a:latin typeface="Times New Roman" pitchFamily="18" charset="0"/>
                <a:cs typeface="Times New Roman" pitchFamily="18" charset="0"/>
              </a:rPr>
              <a:t>поточні технологічні нормативи використання води - для існуючого рівня технологій;</a:t>
            </a:r>
          </a:p>
          <a:p>
            <a:pPr marL="0" indent="360363" algn="just">
              <a:buFontTx/>
              <a:buChar char="-"/>
            </a:pPr>
            <a:r>
              <a:rPr lang="uk-UA" sz="2300" dirty="0">
                <a:latin typeface="Times New Roman" pitchFamily="18" charset="0"/>
                <a:cs typeface="Times New Roman" pitchFamily="18" charset="0"/>
              </a:rPr>
              <a:t>перспективні технологічні нормативи використання води - з урахуванням досягнень на рівні передових світових технологій.</a:t>
            </a:r>
          </a:p>
          <a:p>
            <a:pPr marL="0" indent="360363" algn="just">
              <a:buNone/>
            </a:pPr>
            <a:r>
              <a:rPr lang="uk-UA" sz="2300" dirty="0">
                <a:latin typeface="Times New Roman" pitchFamily="18" charset="0"/>
                <a:cs typeface="Times New Roman" pitchFamily="18" charset="0"/>
              </a:rPr>
              <a:t>Технологічні нормативи використання води розробляються та затверджуються відповідними центральними органами виконавчої влади за погодженням з центральним органом виконавчої влади, що забезпечує формування державної політики у сфері охорони навколишнього природного середовища.</a:t>
            </a:r>
          </a:p>
          <a:p>
            <a:pPr marL="0" indent="360363" algn="just">
              <a:buNone/>
            </a:pPr>
            <a:r>
              <a:rPr lang="uk-UA" sz="2300" i="1" dirty="0">
                <a:latin typeface="Times New Roman" panose="02020603050405020304" pitchFamily="18" charset="0"/>
                <a:cs typeface="Times New Roman" panose="02020603050405020304" pitchFamily="18" charset="0"/>
              </a:rPr>
              <a:t>Скидання у водні об'єкти речовин, для яких не встановлено нормативи екологічної безпеки водокористування та нормативи гранично допустимого скидання, </a:t>
            </a:r>
            <a:r>
              <a:rPr lang="uk-UA" sz="2300" i="1">
                <a:latin typeface="Times New Roman" panose="02020603050405020304" pitchFamily="18" charset="0"/>
                <a:cs typeface="Times New Roman" panose="02020603050405020304" pitchFamily="18" charset="0"/>
              </a:rPr>
              <a:t>забороняється. </a:t>
            </a:r>
            <a:endParaRPr lang="uk-UA" sz="23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737824"/>
          </a:xfrm>
        </p:spPr>
        <p:txBody>
          <a:bodyPr>
            <a:normAutofit fontScale="92500" lnSpcReduction="10000"/>
          </a:bodyPr>
          <a:lstStyle/>
          <a:p>
            <a:pPr marL="0" indent="360363" algn="just">
              <a:lnSpc>
                <a:spcPct val="110000"/>
              </a:lnSpc>
              <a:spcBef>
                <a:spcPts val="0"/>
              </a:spcBef>
              <a:buNone/>
            </a:pPr>
            <a:r>
              <a:rPr lang="uk-UA" b="1" u="sng" dirty="0">
                <a:latin typeface="Times New Roman" pitchFamily="18" charset="0"/>
                <a:cs typeface="Times New Roman" pitchFamily="18" charset="0"/>
              </a:rPr>
              <a:t>Нормативи  ГДС забруднюючих речовин </a:t>
            </a:r>
            <a:r>
              <a:rPr lang="uk-UA" dirty="0">
                <a:latin typeface="Times New Roman" pitchFamily="18" charset="0"/>
                <a:cs typeface="Times New Roman" pitchFamily="18" charset="0"/>
              </a:rPr>
              <a:t>встановлюються з метою  поетапного досягнення екологічного нормативу якості води водних об'єктів, тобто науково обґрунтованих значень концентрації забруднюючих речовин та показників якості води  (</a:t>
            </a:r>
            <a:r>
              <a:rPr lang="uk-UA" dirty="0" err="1">
                <a:latin typeface="Times New Roman" pitchFamily="18" charset="0"/>
                <a:cs typeface="Times New Roman" pitchFamily="18" charset="0"/>
              </a:rPr>
              <a:t>загальнофізичні</a:t>
            </a:r>
            <a:r>
              <a:rPr lang="uk-UA" dirty="0">
                <a:latin typeface="Times New Roman" pitchFamily="18" charset="0"/>
                <a:cs typeface="Times New Roman" pitchFamily="18" charset="0"/>
              </a:rPr>
              <a:t>,  біологічні, хімічні,  радіаційні)  і санітарно-гігієнічних норм у місцях розташування джерел водопостачання та водокористування, для забезпечення екологічної безпеки життєдіяльності людини та водних екосистем, досягнення / підтримання "доброго" екологічного та хімічного стану масивів поверхневих вод, а також "доброго" екологічного потенціалу штучних або істотно змінених масивів поверхневих вод.</a:t>
            </a:r>
          </a:p>
        </p:txBody>
      </p:sp>
      <p:sp>
        <p:nvSpPr>
          <p:cNvPr id="4" name="Номер слайда 3"/>
          <p:cNvSpPr>
            <a:spLocks noGrp="1"/>
          </p:cNvSpPr>
          <p:nvPr>
            <p:ph type="sldNum" sz="quarter" idx="12"/>
          </p:nvPr>
        </p:nvSpPr>
        <p:spPr/>
        <p:txBody>
          <a:bodyPr/>
          <a:lstStyle/>
          <a:p>
            <a:fld id="{725C68B6-61C2-468F-89AB-4B9F7531AA68}" type="slidenum">
              <a:rPr lang="ru-RU" smtClean="0"/>
              <a:pPr/>
              <a:t>15</a:t>
            </a:fld>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0874DFA-786A-17F6-F0FD-A6E48C426EAF}"/>
              </a:ext>
            </a:extLst>
          </p:cNvPr>
          <p:cNvSpPr>
            <a:spLocks noGrp="1"/>
          </p:cNvSpPr>
          <p:nvPr>
            <p:ph idx="1"/>
          </p:nvPr>
        </p:nvSpPr>
        <p:spPr>
          <a:xfrm>
            <a:off x="457200" y="764704"/>
            <a:ext cx="8479536" cy="5809832"/>
          </a:xfrm>
        </p:spPr>
        <p:txBody>
          <a:bodyPr>
            <a:normAutofit/>
          </a:bodyPr>
          <a:lstStyle/>
          <a:p>
            <a:pPr marL="66675" marR="354330" indent="292100" algn="just">
              <a:lnSpc>
                <a:spcPct val="112000"/>
              </a:lnSpc>
              <a:spcBef>
                <a:spcPts val="20"/>
              </a:spcBef>
              <a:spcAft>
                <a:spcPts val="0"/>
              </a:spcAft>
              <a:buNone/>
            </a:pP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Скидати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водні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о</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єкти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речовини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для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яких</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не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встановлено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нормативів</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екологічної</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е</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пеки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водокористування</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нормативів</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гранично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допус</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имого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скидання</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а</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оронено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marR="354330" indent="292100" algn="just">
              <a:lnSpc>
                <a:spcPct val="112000"/>
              </a:lnSpc>
              <a:spcBef>
                <a:spcPts val="5"/>
              </a:spcBef>
              <a:spcAft>
                <a:spcPts val="0"/>
              </a:spcAft>
              <a:buNone/>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В основу ме</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одики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гігієнічного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нормування</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хімічних</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сполук</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воді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водоймищ</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покладено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комплексний</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підхід</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враховує</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ри пока</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ники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шкідливої</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дії</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речовин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lvl="0" indent="292100" algn="just">
              <a:spcBef>
                <a:spcPts val="5"/>
              </a:spcBef>
              <a:spcAft>
                <a:spcPts val="0"/>
              </a:spcAft>
              <a:buSzPts val="1000"/>
              <a:buFont typeface="Georgia" panose="02040502050405020303" pitchFamily="18" charset="0"/>
              <a:buChar char="–"/>
              <a:tabLst>
                <a:tab pos="443865" algn="l"/>
              </a:tabLst>
            </a:pP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вплив</a:t>
            </a:r>
            <a:r>
              <a:rPr lang="uk-UA" sz="2400" spc="18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хімічних</a:t>
            </a:r>
            <a:r>
              <a:rPr lang="uk-UA" sz="2400" spc="18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речовин</a:t>
            </a:r>
            <a:r>
              <a:rPr lang="uk-UA" sz="2400" spc="18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на</a:t>
            </a:r>
            <a:r>
              <a:rPr lang="uk-UA" sz="2400" spc="18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організм</a:t>
            </a:r>
            <a:r>
              <a:rPr lang="uk-UA" sz="2400" spc="18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10" dirty="0">
                <a:effectLst/>
                <a:latin typeface="Times New Roman" panose="02020603050405020304" pitchFamily="18" charset="0"/>
                <a:ea typeface="Georgia" panose="02040502050405020303" pitchFamily="18" charset="0"/>
                <a:cs typeface="Times New Roman" panose="02020603050405020304" pitchFamily="18" charset="0"/>
              </a:rPr>
              <a:t>(токсикологічний);</a:t>
            </a:r>
            <a:endParaRPr lang="uk-UA" sz="2400" spc="0" dirty="0">
              <a:effectLst/>
              <a:latin typeface="Times New Roman" panose="02020603050405020304" pitchFamily="18" charset="0"/>
              <a:ea typeface="Georgia" panose="02040502050405020303" pitchFamily="18" charset="0"/>
              <a:cs typeface="Times New Roman" panose="02020603050405020304" pitchFamily="18" charset="0"/>
            </a:endParaRPr>
          </a:p>
          <a:p>
            <a:pPr marL="66675" lvl="0" indent="292100" algn="just">
              <a:spcBef>
                <a:spcPts val="155"/>
              </a:spcBef>
              <a:spcAft>
                <a:spcPts val="0"/>
              </a:spcAft>
              <a:buSzPts val="1000"/>
              <a:buFont typeface="Georgia" panose="02040502050405020303" pitchFamily="18" charset="0"/>
              <a:buChar char="–"/>
              <a:tabLst>
                <a:tab pos="443865" algn="l"/>
              </a:tabLst>
            </a:pP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вплив</a:t>
            </a:r>
            <a:r>
              <a:rPr lang="uk-UA" sz="2400" spc="5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на</a:t>
            </a:r>
            <a:r>
              <a:rPr lang="uk-UA" sz="2400" spc="5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органолептичні</a:t>
            </a:r>
            <a:r>
              <a:rPr lang="uk-UA" sz="2400" spc="5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властивості</a:t>
            </a:r>
            <a:r>
              <a:rPr lang="uk-UA" sz="2400" spc="60"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води</a:t>
            </a:r>
            <a:r>
              <a:rPr lang="uk-UA" sz="2400" spc="55" dirty="0">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10" dirty="0">
                <a:effectLst/>
                <a:latin typeface="Times New Roman" panose="02020603050405020304" pitchFamily="18" charset="0"/>
                <a:ea typeface="Georgia" panose="02040502050405020303" pitchFamily="18" charset="0"/>
                <a:cs typeface="Times New Roman" panose="02020603050405020304" pitchFamily="18" charset="0"/>
              </a:rPr>
              <a:t>(органолептичний);</a:t>
            </a:r>
            <a:endParaRPr lang="uk-UA" sz="2400" spc="0" dirty="0">
              <a:effectLst/>
              <a:latin typeface="Times New Roman" panose="02020603050405020304" pitchFamily="18" charset="0"/>
              <a:ea typeface="Georgia" panose="02040502050405020303" pitchFamily="18" charset="0"/>
              <a:cs typeface="Times New Roman" panose="02020603050405020304" pitchFamily="18" charset="0"/>
            </a:endParaRPr>
          </a:p>
          <a:p>
            <a:pPr marL="66675" marR="354330" lvl="0" indent="292100" algn="just">
              <a:lnSpc>
                <a:spcPct val="112000"/>
              </a:lnSpc>
              <a:spcBef>
                <a:spcPts val="160"/>
              </a:spcBef>
              <a:spcAft>
                <a:spcPts val="0"/>
              </a:spcAft>
              <a:buSzPts val="1000"/>
              <a:buFont typeface="Georgia" panose="02040502050405020303" pitchFamily="18" charset="0"/>
              <a:buChar char="–"/>
              <a:tabLst>
                <a:tab pos="452755" algn="l"/>
              </a:tabLst>
            </a:pPr>
            <a:r>
              <a:rPr lang="uk-UA" sz="2400" spc="0" dirty="0">
                <a:effectLst/>
                <a:latin typeface="Times New Roman" panose="02020603050405020304" pitchFamily="18" charset="0"/>
                <a:ea typeface="Georgia" panose="02040502050405020303" pitchFamily="18" charset="0"/>
                <a:cs typeface="Times New Roman" panose="02020603050405020304" pitchFamily="18" charset="0"/>
              </a:rPr>
              <a:t>вплив на процеси природного самоочищення водойм (</a:t>
            </a:r>
            <a:r>
              <a:rPr lang="uk-UA" sz="2400" spc="0" dirty="0" err="1">
                <a:effectLst/>
                <a:latin typeface="Times New Roman" panose="02020603050405020304" pitchFamily="18" charset="0"/>
                <a:ea typeface="Georgia" panose="02040502050405020303" pitchFamily="18" charset="0"/>
                <a:cs typeface="Times New Roman" panose="02020603050405020304" pitchFamily="18" charset="0"/>
              </a:rPr>
              <a:t>загальносаніт</a:t>
            </a:r>
            <a:r>
              <a:rPr lang="uk-UA" sz="2400" spc="-10" dirty="0" err="1">
                <a:effectLst/>
                <a:latin typeface="Times New Roman" panose="02020603050405020304" pitchFamily="18" charset="0"/>
                <a:ea typeface="Georgia" panose="02040502050405020303" pitchFamily="18" charset="0"/>
                <a:cs typeface="Times New Roman" panose="02020603050405020304" pitchFamily="18" charset="0"/>
              </a:rPr>
              <a:t>арний</a:t>
            </a:r>
            <a:r>
              <a:rPr lang="uk-UA" sz="2400" spc="-10" dirty="0">
                <a:effectLst/>
                <a:latin typeface="Times New Roman" panose="02020603050405020304" pitchFamily="18" charset="0"/>
                <a:ea typeface="Georgia" panose="02040502050405020303" pitchFamily="18" charset="0"/>
                <a:cs typeface="Times New Roman" panose="02020603050405020304" pitchFamily="18" charset="0"/>
              </a:rPr>
              <a:t>).</a:t>
            </a:r>
            <a:endParaRPr lang="uk-UA" sz="2400" spc="0" dirty="0">
              <a:effectLst/>
              <a:latin typeface="Times New Roman" panose="02020603050405020304" pitchFamily="18" charset="0"/>
              <a:ea typeface="Georgia" panose="02040502050405020303" pitchFamily="18" charset="0"/>
              <a:cs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35BA65D4-1859-3C2D-9438-617F1C3929B1}"/>
              </a:ext>
            </a:extLst>
          </p:cNvPr>
          <p:cNvSpPr>
            <a:spLocks noGrp="1"/>
          </p:cNvSpPr>
          <p:nvPr>
            <p:ph type="sldNum" sz="quarter" idx="12"/>
          </p:nvPr>
        </p:nvSpPr>
        <p:spPr/>
        <p:txBody>
          <a:bodyPr/>
          <a:lstStyle/>
          <a:p>
            <a:fld id="{725C68B6-61C2-468F-89AB-4B9F7531AA68}" type="slidenum">
              <a:rPr lang="ru-RU" smtClean="0"/>
              <a:pPr/>
              <a:t>16</a:t>
            </a:fld>
            <a:endParaRPr lang="ru-RU"/>
          </a:p>
        </p:txBody>
      </p:sp>
    </p:spTree>
    <p:extLst>
      <p:ext uri="{BB962C8B-B14F-4D97-AF65-F5344CB8AC3E}">
        <p14:creationId xmlns:p14="http://schemas.microsoft.com/office/powerpoint/2010/main" val="41443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A054062-C9C1-F79C-5DDA-EA5A000453DC}"/>
              </a:ext>
            </a:extLst>
          </p:cNvPr>
          <p:cNvSpPr>
            <a:spLocks noGrp="1"/>
          </p:cNvSpPr>
          <p:nvPr>
            <p:ph idx="1"/>
          </p:nvPr>
        </p:nvSpPr>
        <p:spPr>
          <a:xfrm>
            <a:off x="179512" y="548680"/>
            <a:ext cx="8767298" cy="5904656"/>
          </a:xfrm>
        </p:spPr>
        <p:txBody>
          <a:bodyPr>
            <a:noAutofit/>
          </a:bodyPr>
          <a:lstStyle/>
          <a:p>
            <a:pPr marL="66675" marR="354330" indent="292100" algn="just">
              <a:lnSpc>
                <a:spcPct val="112000"/>
              </a:lnSpc>
              <a:spcBef>
                <a:spcPts val="5"/>
              </a:spcBef>
              <a:spcAft>
                <a:spcPts val="0"/>
              </a:spcAft>
              <a:buNone/>
            </a:pPr>
            <a:r>
              <a:rPr lang="uk-UA" sz="2200" dirty="0">
                <a:effectLst/>
                <a:latin typeface="Times New Roman" panose="02020603050405020304" pitchFamily="18" charset="0"/>
                <a:ea typeface="Times New Roman" panose="02020603050405020304" pitchFamily="18" charset="0"/>
              </a:rPr>
              <a:t>В основу гігієнічного нормативу ГДК с.-</a:t>
            </a:r>
            <a:r>
              <a:rPr lang="uk-UA" sz="2200" dirty="0" err="1">
                <a:effectLst/>
                <a:latin typeface="Times New Roman" panose="02020603050405020304" pitchFamily="18" charset="0"/>
                <a:ea typeface="Times New Roman" panose="02020603050405020304" pitchFamily="18" charset="0"/>
              </a:rPr>
              <a:t>г.в</a:t>
            </a:r>
            <a:r>
              <a:rPr lang="uk-UA" sz="2200" dirty="0">
                <a:effectLst/>
                <a:latin typeface="Times New Roman" panose="02020603050405020304" pitchFamily="18" charset="0"/>
                <a:ea typeface="Times New Roman" panose="02020603050405020304" pitchFamily="18" charset="0"/>
              </a:rPr>
              <a:t>. – гранично допустимої концентрації хімічних речовин у воді водойм санітарно-господарського водокористування – беруть показники максимального забруднення води вказаних водойм, за яких збережені безпечність для здоров’я людини і нормальні умови водокористування.</a:t>
            </a:r>
          </a:p>
          <a:p>
            <a:pPr marL="66675" marR="354330" indent="292100" algn="just">
              <a:lnSpc>
                <a:spcPct val="112000"/>
              </a:lnSpc>
              <a:spcBef>
                <a:spcPts val="5"/>
              </a:spcBef>
              <a:spcAft>
                <a:spcPts val="0"/>
              </a:spcAft>
              <a:buNone/>
            </a:pPr>
            <a:r>
              <a:rPr lang="uk-UA" sz="2200" dirty="0">
                <a:effectLst/>
                <a:latin typeface="Times New Roman" panose="02020603050405020304" pitchFamily="18" charset="0"/>
                <a:ea typeface="Times New Roman" panose="02020603050405020304" pitchFamily="18" charset="0"/>
              </a:rPr>
              <a:t>Згідно з сучасними уявленнями, гігієнічна ГДК речовин у воді – це максимальна концентрація, яка не має прямого чи опосередкованого</a:t>
            </a:r>
            <a:r>
              <a:rPr lang="uk-UA" sz="2200" spc="400" dirty="0">
                <a:effectLst/>
                <a:latin typeface="Times New Roman" panose="02020603050405020304" pitchFamily="18" charset="0"/>
                <a:ea typeface="Times New Roman" panose="02020603050405020304" pitchFamily="18" charset="0"/>
              </a:rPr>
              <a:t> </a:t>
            </a:r>
            <a:r>
              <a:rPr lang="uk-UA" sz="2200" dirty="0">
                <a:effectLst/>
                <a:latin typeface="Times New Roman" panose="02020603050405020304" pitchFamily="18" charset="0"/>
                <a:ea typeface="Times New Roman" panose="02020603050405020304" pitchFamily="18" charset="0"/>
              </a:rPr>
              <a:t>впливу на стан здоров’я нинішнього або прийдешнього поколінь за дії на організм людини протягом усього життя і не погіршує гігієнічних умов </a:t>
            </a:r>
            <a:r>
              <a:rPr lang="uk-UA" sz="2200" spc="-10" dirty="0">
                <a:effectLst/>
                <a:latin typeface="Times New Roman" panose="02020603050405020304" pitchFamily="18" charset="0"/>
                <a:ea typeface="Times New Roman" panose="02020603050405020304" pitchFamily="18" charset="0"/>
              </a:rPr>
              <a:t>водокористування.</a:t>
            </a:r>
            <a:endParaRPr lang="uk-UA" sz="2200" dirty="0">
              <a:effectLst/>
              <a:latin typeface="Times New Roman" panose="02020603050405020304" pitchFamily="18" charset="0"/>
              <a:ea typeface="Times New Roman" panose="02020603050405020304" pitchFamily="18" charset="0"/>
            </a:endParaRPr>
          </a:p>
          <a:p>
            <a:pPr marL="66675" marR="353695" indent="292100" algn="just">
              <a:lnSpc>
                <a:spcPct val="112000"/>
              </a:lnSpc>
              <a:spcBef>
                <a:spcPts val="10"/>
              </a:spcBef>
              <a:spcAft>
                <a:spcPts val="0"/>
              </a:spcAft>
              <a:buNone/>
            </a:pPr>
            <a:r>
              <a:rPr lang="uk-UA" sz="2200" dirty="0">
                <a:effectLst/>
                <a:latin typeface="Times New Roman" panose="02020603050405020304" pitchFamily="18" charset="0"/>
                <a:ea typeface="Times New Roman" panose="02020603050405020304" pitchFamily="18" charset="0"/>
              </a:rPr>
              <a:t>Рибогосподарські ГДК орієнтовані на збереження та підтримання параметрів, що визначають структурну та функціональну цілісність екосистеми водоймищ рибогосподарського призначення. Поряд з ГДК використовують показник </a:t>
            </a:r>
            <a:r>
              <a:rPr lang="uk-UA" sz="2200" i="1" dirty="0">
                <a:effectLst/>
                <a:latin typeface="Times New Roman" panose="02020603050405020304" pitchFamily="18" charset="0"/>
                <a:ea typeface="Times New Roman" panose="02020603050405020304" pitchFamily="18" charset="0"/>
              </a:rPr>
              <a:t>орієнтовних</a:t>
            </a:r>
            <a:r>
              <a:rPr lang="uk-UA" sz="2200" dirty="0">
                <a:effectLst/>
                <a:latin typeface="Times New Roman" panose="02020603050405020304" pitchFamily="18" charset="0"/>
                <a:ea typeface="Times New Roman" panose="02020603050405020304" pitchFamily="18" charset="0"/>
              </a:rPr>
              <a:t> </a:t>
            </a:r>
            <a:r>
              <a:rPr lang="uk-UA" sz="2200" i="1" dirty="0">
                <a:effectLst/>
                <a:latin typeface="Times New Roman" panose="02020603050405020304" pitchFamily="18" charset="0"/>
                <a:ea typeface="Times New Roman" panose="02020603050405020304" pitchFamily="18" charset="0"/>
              </a:rPr>
              <a:t>безпечних</a:t>
            </a:r>
            <a:r>
              <a:rPr lang="uk-UA" sz="2200" dirty="0">
                <a:effectLst/>
                <a:latin typeface="Times New Roman" panose="02020603050405020304" pitchFamily="18" charset="0"/>
                <a:ea typeface="Times New Roman" panose="02020603050405020304" pitchFamily="18" charset="0"/>
              </a:rPr>
              <a:t> </a:t>
            </a:r>
            <a:r>
              <a:rPr lang="uk-UA" sz="2200" i="1" dirty="0">
                <a:effectLst/>
                <a:latin typeface="Times New Roman" panose="02020603050405020304" pitchFamily="18" charset="0"/>
                <a:ea typeface="Times New Roman" panose="02020603050405020304" pitchFamily="18" charset="0"/>
              </a:rPr>
              <a:t>рівнів</a:t>
            </a:r>
            <a:r>
              <a:rPr lang="uk-UA" sz="2200" dirty="0">
                <a:effectLst/>
                <a:latin typeface="Times New Roman" panose="02020603050405020304" pitchFamily="18" charset="0"/>
                <a:ea typeface="Times New Roman" panose="02020603050405020304" pitchFamily="18" charset="0"/>
              </a:rPr>
              <a:t> </a:t>
            </a:r>
            <a:r>
              <a:rPr lang="uk-UA" sz="2200" i="1" dirty="0">
                <a:effectLst/>
                <a:latin typeface="Times New Roman" panose="02020603050405020304" pitchFamily="18" charset="0"/>
                <a:ea typeface="Times New Roman" panose="02020603050405020304" pitchFamily="18" charset="0"/>
              </a:rPr>
              <a:t>вплив</a:t>
            </a:r>
            <a:r>
              <a:rPr lang="ru-RU" sz="2200" i="1" dirty="0">
                <a:effectLst/>
                <a:latin typeface="Times New Roman" panose="02020603050405020304" pitchFamily="18" charset="0"/>
                <a:ea typeface="Times New Roman" panose="02020603050405020304" pitchFamily="18" charset="0"/>
              </a:rPr>
              <a:t>y</a:t>
            </a:r>
            <a:r>
              <a:rPr lang="ru-RU" sz="2200" dirty="0">
                <a:effectLst/>
                <a:latin typeface="Times New Roman" panose="02020603050405020304" pitchFamily="18" charset="0"/>
                <a:ea typeface="Times New Roman" panose="02020603050405020304" pitchFamily="18" charset="0"/>
              </a:rPr>
              <a:t> </a:t>
            </a:r>
            <a:r>
              <a:rPr lang="uk-UA" sz="2200" dirty="0">
                <a:effectLst/>
                <a:latin typeface="Times New Roman" panose="02020603050405020304" pitchFamily="18" charset="0"/>
                <a:ea typeface="Times New Roman" panose="02020603050405020304" pitchFamily="18" charset="0"/>
              </a:rPr>
              <a:t>(</a:t>
            </a:r>
            <a:r>
              <a:rPr lang="ru-RU" sz="2200" dirty="0">
                <a:effectLst/>
                <a:latin typeface="Times New Roman" panose="02020603050405020304" pitchFamily="18" charset="0"/>
                <a:ea typeface="Times New Roman" panose="02020603050405020304" pitchFamily="18" charset="0"/>
              </a:rPr>
              <a:t>O</a:t>
            </a:r>
            <a:r>
              <a:rPr lang="uk-UA" sz="2200" dirty="0">
                <a:effectLst/>
                <a:latin typeface="Times New Roman" panose="02020603050405020304" pitchFamily="18" charset="0"/>
                <a:ea typeface="Times New Roman" panose="02020603050405020304" pitchFamily="18" charset="0"/>
              </a:rPr>
              <a:t>БРВ) </a:t>
            </a:r>
            <a:r>
              <a:rPr lang="uk-UA" sz="2200" dirty="0" err="1">
                <a:effectLst/>
                <a:latin typeface="Times New Roman" panose="02020603050405020304" pitchFamily="18" charset="0"/>
                <a:ea typeface="Times New Roman" panose="02020603050405020304" pitchFamily="18" charset="0"/>
              </a:rPr>
              <a:t>пестицидних</a:t>
            </a:r>
            <a:r>
              <a:rPr lang="uk-UA" sz="2200" dirty="0">
                <a:effectLst/>
                <a:latin typeface="Times New Roman" panose="02020603050405020304" pitchFamily="18" charset="0"/>
                <a:ea typeface="Times New Roman" panose="02020603050405020304" pitchFamily="18" charset="0"/>
              </a:rPr>
              <a:t> препаратів.</a:t>
            </a:r>
          </a:p>
        </p:txBody>
      </p:sp>
      <p:sp>
        <p:nvSpPr>
          <p:cNvPr id="4" name="Місце для номера слайда 3">
            <a:extLst>
              <a:ext uri="{FF2B5EF4-FFF2-40B4-BE49-F238E27FC236}">
                <a16:creationId xmlns:a16="http://schemas.microsoft.com/office/drawing/2014/main" id="{60147B65-11A3-1DE3-21CD-6280FF9F81B7}"/>
              </a:ext>
            </a:extLst>
          </p:cNvPr>
          <p:cNvSpPr>
            <a:spLocks noGrp="1"/>
          </p:cNvSpPr>
          <p:nvPr>
            <p:ph type="sldNum" sz="quarter" idx="12"/>
          </p:nvPr>
        </p:nvSpPr>
        <p:spPr/>
        <p:txBody>
          <a:bodyPr/>
          <a:lstStyle/>
          <a:p>
            <a:fld id="{725C68B6-61C2-468F-89AB-4B9F7531AA68}" type="slidenum">
              <a:rPr lang="ru-RU" smtClean="0"/>
              <a:pPr/>
              <a:t>17</a:t>
            </a:fld>
            <a:endParaRPr lang="ru-RU"/>
          </a:p>
        </p:txBody>
      </p:sp>
    </p:spTree>
    <p:extLst>
      <p:ext uri="{BB962C8B-B14F-4D97-AF65-F5344CB8AC3E}">
        <p14:creationId xmlns:p14="http://schemas.microsoft.com/office/powerpoint/2010/main" val="610775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620688"/>
            <a:ext cx="8964488" cy="5832648"/>
          </a:xfrm>
        </p:spPr>
        <p:txBody>
          <a:bodyPr>
            <a:noAutofit/>
          </a:bodyPr>
          <a:lstStyle/>
          <a:p>
            <a:pPr algn="ctr">
              <a:buNone/>
            </a:pPr>
            <a:r>
              <a:rPr lang="uk-UA" sz="2400" b="1" dirty="0">
                <a:latin typeface="Times New Roman" pitchFamily="18" charset="0"/>
                <a:cs typeface="Times New Roman" pitchFamily="18" charset="0"/>
              </a:rPr>
              <a:t>Для гігієнічної оцінки води використовують такі показники:</a:t>
            </a:r>
          </a:p>
          <a:p>
            <a:pPr algn="just">
              <a:buNone/>
            </a:pPr>
            <a:r>
              <a:rPr lang="uk-UA" sz="2400" dirty="0"/>
              <a:t>— кількість завислих речовин;</a:t>
            </a:r>
          </a:p>
          <a:p>
            <a:pPr algn="just">
              <a:buNone/>
            </a:pPr>
            <a:r>
              <a:rPr lang="uk-UA" sz="2400" dirty="0"/>
              <a:t>— кількість плаваючих речовин;</a:t>
            </a:r>
          </a:p>
          <a:p>
            <a:pPr algn="just">
              <a:buNone/>
            </a:pPr>
            <a:r>
              <a:rPr lang="uk-UA" sz="2400" dirty="0"/>
              <a:t>— температура;</a:t>
            </a:r>
          </a:p>
          <a:p>
            <a:pPr algn="just">
              <a:buNone/>
            </a:pPr>
            <a:r>
              <a:rPr lang="uk-UA" sz="2400" dirty="0"/>
              <a:t>— водневий показник </a:t>
            </a:r>
            <a:r>
              <a:rPr lang="uk-UA" sz="2400" dirty="0" err="1"/>
              <a:t>рН</a:t>
            </a:r>
            <a:r>
              <a:rPr lang="uk-UA" sz="2400" dirty="0"/>
              <a:t>;</a:t>
            </a:r>
          </a:p>
          <a:p>
            <a:pPr algn="just">
              <a:buNone/>
            </a:pPr>
            <a:r>
              <a:rPr lang="uk-UA" sz="2400" dirty="0"/>
              <a:t>— мінеральний склад;</a:t>
            </a:r>
          </a:p>
          <a:p>
            <a:pPr algn="just">
              <a:buNone/>
            </a:pPr>
            <a:r>
              <a:rPr lang="uk-UA" sz="2400" dirty="0"/>
              <a:t>— розчинений кисень;</a:t>
            </a:r>
          </a:p>
          <a:p>
            <a:pPr algn="just">
              <a:buNone/>
            </a:pPr>
            <a:r>
              <a:rPr lang="uk-UA" sz="2400" dirty="0"/>
              <a:t>— біологічно повне споживання кисню (БПК повне);</a:t>
            </a:r>
          </a:p>
          <a:p>
            <a:pPr algn="just">
              <a:buNone/>
            </a:pPr>
            <a:r>
              <a:rPr lang="uk-UA" sz="2400" dirty="0"/>
              <a:t>— хімічне споживання кисню (ХСК);</a:t>
            </a:r>
          </a:p>
          <a:p>
            <a:pPr algn="just">
              <a:buNone/>
            </a:pPr>
            <a:r>
              <a:rPr lang="uk-UA" sz="2400" dirty="0"/>
              <a:t>— наявність збудників захворювань;</a:t>
            </a:r>
          </a:p>
          <a:p>
            <a:pPr algn="just">
              <a:buNone/>
            </a:pPr>
            <a:r>
              <a:rPr lang="uk-UA" sz="2400" dirty="0"/>
              <a:t>— кількість кишкових паличок;</a:t>
            </a:r>
          </a:p>
          <a:p>
            <a:pPr algn="just">
              <a:buNone/>
            </a:pPr>
            <a:r>
              <a:rPr lang="uk-UA" sz="2400" dirty="0"/>
              <a:t>— наявність життєздатних яєць гельмінтів та найпростіших кишкових;</a:t>
            </a:r>
          </a:p>
          <a:p>
            <a:pPr algn="just">
              <a:buNone/>
            </a:pPr>
            <a:r>
              <a:rPr lang="uk-UA" sz="2400" dirty="0"/>
              <a:t>— кількість хімічних речовин.</a:t>
            </a:r>
          </a:p>
          <a:p>
            <a:pPr algn="ctr">
              <a:buNone/>
            </a:pPr>
            <a:endParaRPr lang="uk-UA"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18</a:t>
            </a:fld>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548680"/>
            <a:ext cx="8712968" cy="6120680"/>
          </a:xfrm>
        </p:spPr>
        <p:txBody>
          <a:bodyPr>
            <a:noAutofit/>
          </a:bodyPr>
          <a:lstStyle/>
          <a:p>
            <a:pPr marL="0" indent="360363" algn="just">
              <a:spcBef>
                <a:spcPts val="0"/>
              </a:spcBef>
              <a:buNone/>
            </a:pPr>
            <a:r>
              <a:rPr lang="uk-UA" sz="2150" dirty="0">
                <a:latin typeface="Times New Roman" pitchFamily="18" charset="0"/>
                <a:cs typeface="Times New Roman" pitchFamily="18" charset="0"/>
              </a:rPr>
              <a:t>Згідно з</a:t>
            </a:r>
            <a:r>
              <a:rPr lang="uk-UA" sz="2150" b="1" dirty="0">
                <a:latin typeface="Times New Roman" pitchFamily="18" charset="0"/>
                <a:cs typeface="Times New Roman" pitchFamily="18" charset="0"/>
              </a:rPr>
              <a:t> Наказом МОЗ України № 721 від 02.05.2022  «Про затвердження Гігієнічних нормативів якості води водних об’єктів для задоволення питних, господарсько-побутових та інших потреб населення» </a:t>
            </a:r>
            <a:r>
              <a:rPr lang="uk-UA" sz="2150" dirty="0">
                <a:latin typeface="Times New Roman" pitchFamily="18" charset="0"/>
                <a:cs typeface="Times New Roman" pitchFamily="18" charset="0"/>
              </a:rPr>
              <a:t>вони</a:t>
            </a:r>
            <a:r>
              <a:rPr lang="uk-UA" sz="2150" b="1" dirty="0">
                <a:latin typeface="Times New Roman" pitchFamily="18" charset="0"/>
                <a:cs typeface="Times New Roman" pitchFamily="18" charset="0"/>
              </a:rPr>
              <a:t> </a:t>
            </a:r>
            <a:r>
              <a:rPr lang="uk-UA" sz="2150" dirty="0">
                <a:latin typeface="Times New Roman" pitchFamily="18" charset="0"/>
                <a:cs typeface="Times New Roman" pitchFamily="18" charset="0"/>
              </a:rPr>
              <a:t>мають на меті забезпечити обмеження інтенсивності або тривалості дії небезпечних факторів шляхом встановлення критеріїв їх допустимого впливу на здоров’я людини, а також для оцінки можливостей використання води з водних об’єктів для потреб населення.</a:t>
            </a:r>
          </a:p>
          <a:p>
            <a:pPr marL="0" indent="360363" algn="just">
              <a:spcBef>
                <a:spcPts val="0"/>
              </a:spcBef>
              <a:buNone/>
            </a:pPr>
            <a:r>
              <a:rPr lang="uk-UA" sz="2150" dirty="0">
                <a:latin typeface="Times New Roman" pitchFamily="18" charset="0"/>
                <a:cs typeface="Times New Roman" pitchFamily="18" charset="0"/>
              </a:rPr>
              <a:t>Гігієнічні нормативи якості (складу та властивостей) води водних об’єктів встановлені відповідно до окремих категорій водокористування:</a:t>
            </a:r>
          </a:p>
          <a:p>
            <a:pPr marL="0" indent="360363" algn="just">
              <a:spcBef>
                <a:spcPts val="0"/>
              </a:spcBef>
              <a:buNone/>
            </a:pPr>
            <a:r>
              <a:rPr lang="uk-UA" sz="2150" dirty="0">
                <a:latin typeface="Times New Roman" pitchFamily="18" charset="0"/>
                <a:cs typeface="Times New Roman" pitchFamily="18" charset="0"/>
              </a:rPr>
              <a:t>1) до першої категорії водокористування належить використання водних об’єктів або їх частин у якості джерела для централізованого або нецентралізованого питного водопостачання, а також для водопостачання підприємств харчової промисловості;</a:t>
            </a:r>
          </a:p>
          <a:p>
            <a:pPr marL="0" indent="360363" algn="just">
              <a:spcBef>
                <a:spcPts val="0"/>
              </a:spcBef>
              <a:buNone/>
            </a:pPr>
            <a:r>
              <a:rPr lang="uk-UA" sz="2150" dirty="0">
                <a:latin typeface="Times New Roman" pitchFamily="18" charset="0"/>
                <a:cs typeface="Times New Roman" pitchFamily="18" charset="0"/>
              </a:rPr>
              <a:t>2) до другої категорії водокористування належить використання водних об’єктів або їх частин для господарсько-побутового, водокористування в оздоровчих, рекреаційних, спортивних цілях, а також для водних об’єктів в межах населених пунктів.</a:t>
            </a:r>
          </a:p>
        </p:txBody>
      </p:sp>
      <p:sp>
        <p:nvSpPr>
          <p:cNvPr id="4" name="Номер слайда 3"/>
          <p:cNvSpPr>
            <a:spLocks noGrp="1"/>
          </p:cNvSpPr>
          <p:nvPr>
            <p:ph type="sldNum" sz="quarter" idx="12"/>
          </p:nvPr>
        </p:nvSpPr>
        <p:spPr/>
        <p:txBody>
          <a:bodyPr/>
          <a:lstStyle/>
          <a:p>
            <a:fld id="{725C68B6-61C2-468F-89AB-4B9F7531AA68}" type="slidenum">
              <a:rPr lang="ru-RU" smtClean="0"/>
              <a:pPr/>
              <a:t>19</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76672"/>
            <a:ext cx="8579296" cy="5832648"/>
          </a:xfrm>
        </p:spPr>
        <p:txBody>
          <a:bodyPr>
            <a:noAutofit/>
          </a:bodyPr>
          <a:lstStyle/>
          <a:p>
            <a:pPr algn="just">
              <a:spcBef>
                <a:spcPts val="0"/>
              </a:spcBef>
              <a:buNone/>
            </a:pPr>
            <a:r>
              <a:rPr lang="uk-UA" sz="3200" b="1" i="1" dirty="0">
                <a:latin typeface="Times New Roman" pitchFamily="18" charset="0"/>
                <a:cs typeface="Times New Roman" pitchFamily="18" charset="0"/>
              </a:rPr>
              <a:t> </a:t>
            </a:r>
            <a:r>
              <a:rPr lang="uk-UA" sz="3200" dirty="0">
                <a:latin typeface="Times New Roman" pitchFamily="18" charset="0"/>
                <a:cs typeface="Times New Roman" pitchFamily="18" charset="0"/>
              </a:rPr>
              <a:t> </a:t>
            </a:r>
            <a:r>
              <a:rPr lang="uk-UA" sz="2400" b="1" dirty="0">
                <a:latin typeface="Times New Roman" pitchFamily="18" charset="0"/>
                <a:cs typeface="Times New Roman" pitchFamily="18" charset="0"/>
              </a:rPr>
              <a:t>Список рекомендованої літератури</a:t>
            </a:r>
            <a:endParaRPr lang="uk-UA" sz="2400" dirty="0">
              <a:latin typeface="Times New Roman" pitchFamily="18" charset="0"/>
              <a:cs typeface="Times New Roman" pitchFamily="18" charset="0"/>
            </a:endParaRPr>
          </a:p>
          <a:p>
            <a:pPr marL="0" lvl="0" indent="360363" algn="just">
              <a:spcBef>
                <a:spcPts val="0"/>
              </a:spcBef>
              <a:buFont typeface="+mj-lt"/>
              <a:buAutoNum type="arabicPeriod"/>
            </a:pPr>
            <a:r>
              <a:rPr lang="uk-UA" sz="2000" dirty="0">
                <a:latin typeface="Times New Roman" pitchFamily="18" charset="0"/>
                <a:cs typeface="Times New Roman" pitchFamily="18" charset="0"/>
              </a:rPr>
              <a:t>Водний кодекс України від 06.06.1995 № 213/95-ВР.</a:t>
            </a:r>
          </a:p>
          <a:p>
            <a:pPr marL="0" lvl="0" indent="360363" algn="just">
              <a:spcBef>
                <a:spcPts val="0"/>
              </a:spcBef>
              <a:buFont typeface="+mj-lt"/>
              <a:buAutoNum type="arabicPeriod"/>
            </a:pPr>
            <a:r>
              <a:rPr lang="uk-UA" sz="2000" dirty="0">
                <a:latin typeface="Times New Roman" pitchFamily="18" charset="0"/>
                <a:cs typeface="Times New Roman" pitchFamily="18" charset="0"/>
              </a:rPr>
              <a:t>Закон України «Про питну воду, питне водопостачання та водовідведення» від 10.01.2002 № 2918-III.</a:t>
            </a:r>
          </a:p>
          <a:p>
            <a:pPr marL="0" lvl="0" indent="360363" algn="just">
              <a:spcBef>
                <a:spcPts val="0"/>
              </a:spcBef>
              <a:buFont typeface="+mj-lt"/>
              <a:buAutoNum type="arabicPeriod"/>
            </a:pPr>
            <a:r>
              <a:rPr lang="uk-UA" sz="2000" dirty="0">
                <a:latin typeface="Times New Roman" pitchFamily="18" charset="0"/>
                <a:cs typeface="Times New Roman" pitchFamily="18" charset="0"/>
              </a:rPr>
              <a:t>Наказ МОЗ № 400 12.05.2010  Про затвердження Державних санітарних норм та правил "Гігієнічні вимоги до води питної, призначеної для споживання людиною" (</a:t>
            </a:r>
            <a:r>
              <a:rPr lang="uk-UA" sz="2000" dirty="0" err="1">
                <a:latin typeface="Times New Roman" pitchFamily="18" charset="0"/>
                <a:cs typeface="Times New Roman" pitchFamily="18" charset="0"/>
              </a:rPr>
              <a:t>ДСанПіН</a:t>
            </a:r>
            <a:r>
              <a:rPr lang="uk-UA" sz="2000" dirty="0">
                <a:latin typeface="Times New Roman" pitchFamily="18" charset="0"/>
                <a:cs typeface="Times New Roman" pitchFamily="18" charset="0"/>
              </a:rPr>
              <a:t> 2.2.4-171-10).</a:t>
            </a:r>
          </a:p>
          <a:p>
            <a:pPr marL="0" lvl="0" indent="360363" algn="just">
              <a:spcBef>
                <a:spcPts val="0"/>
              </a:spcBef>
              <a:buFont typeface="+mj-lt"/>
              <a:buAutoNum type="arabicPeriod"/>
            </a:pPr>
            <a:r>
              <a:rPr lang="uk-UA" sz="2000" dirty="0">
                <a:latin typeface="Times New Roman" pitchFamily="18" charset="0"/>
                <a:cs typeface="Times New Roman" pitchFamily="18" charset="0"/>
              </a:rPr>
              <a:t>Постанова КМУ від 11 вересня 1996 р. N 1100 Про затвердження Порядку розроблення нормативів гранично допустимого скидання забруднюючих речовин у водні об’єкти та перелік забруднюючих речовин, скидання яких у водні об’єкти нормується . </a:t>
            </a:r>
          </a:p>
          <a:p>
            <a:pPr marL="0" lvl="0" indent="360363" algn="just">
              <a:spcBef>
                <a:spcPts val="0"/>
              </a:spcBef>
              <a:buFont typeface="+mj-lt"/>
              <a:buAutoNum type="arabicPeriod"/>
            </a:pPr>
            <a:r>
              <a:rPr lang="uk-UA" sz="2000" dirty="0">
                <a:latin typeface="Times New Roman" pitchFamily="18" charset="0"/>
                <a:cs typeface="Times New Roman" pitchFamily="18" charset="0"/>
              </a:rPr>
              <a:t>Наказ МОЗ України № 721 від 02.05.2022  «Про затвердження Гігієнічних нормативів якості води водних об’єктів для задоволення питних, господарсько-побутових та інших потреб населення»</a:t>
            </a:r>
          </a:p>
          <a:p>
            <a:pPr marL="0" lvl="0" indent="360363" algn="just">
              <a:spcBef>
                <a:spcPts val="0"/>
              </a:spcBef>
              <a:buFont typeface="+mj-lt"/>
              <a:buAutoNum type="arabicPeriod"/>
            </a:pPr>
            <a:r>
              <a:rPr lang="uk-UA" sz="2000" dirty="0">
                <a:latin typeface="Times New Roman" pitchFamily="18" charset="0"/>
                <a:cs typeface="Times New Roman" pitchFamily="18" charset="0"/>
              </a:rPr>
              <a:t> </a:t>
            </a:r>
            <a:r>
              <a:rPr lang="uk-UA" sz="2000" dirty="0" err="1">
                <a:latin typeface="Times New Roman" pitchFamily="18" charset="0"/>
                <a:cs typeface="Times New Roman" pitchFamily="18" charset="0"/>
              </a:rPr>
              <a:t>Войцицький</a:t>
            </a:r>
            <a:r>
              <a:rPr lang="uk-UA" sz="2000" dirty="0">
                <a:latin typeface="Times New Roman" pitchFamily="18" charset="0"/>
                <a:cs typeface="Times New Roman" pitchFamily="18" charset="0"/>
              </a:rPr>
              <a:t> А.П. Нормування антропогенного навантаження на природне середовище. Конспект лекцій. Житомир: ДАУ, 2005. 2005. 132 с.</a:t>
            </a:r>
          </a:p>
          <a:p>
            <a:pPr marL="0" lvl="0" indent="360363" algn="just">
              <a:spcBef>
                <a:spcPts val="0"/>
              </a:spcBef>
              <a:buFont typeface="+mj-lt"/>
              <a:buAutoNum type="arabicPeriod"/>
            </a:pPr>
            <a:r>
              <a:rPr lang="uk-UA" sz="2000" dirty="0">
                <a:latin typeface="Times New Roman" pitchFamily="18" charset="0"/>
                <a:cs typeface="Times New Roman" pitchFamily="18" charset="0"/>
              </a:rPr>
              <a:t> Тарасова В.В. Екологічна стандартизація і нормування / В.В. Тарасова, А.С. Малиновський, М.Ф. Рибак. К: ВЦ «Центр учбової літератури», 2007. 200 с.</a:t>
            </a:r>
          </a:p>
        </p:txBody>
      </p:sp>
      <p:sp>
        <p:nvSpPr>
          <p:cNvPr id="4" name="Номер слайда 3"/>
          <p:cNvSpPr>
            <a:spLocks noGrp="1"/>
          </p:cNvSpPr>
          <p:nvPr>
            <p:ph type="sldNum" sz="quarter" idx="12"/>
          </p:nvPr>
        </p:nvSpPr>
        <p:spPr/>
        <p:txBody>
          <a:bodyPr/>
          <a:lstStyle/>
          <a:p>
            <a:fld id="{725C68B6-61C2-468F-89AB-4B9F7531AA68}"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a:bodyPr>
          <a:lstStyle/>
          <a:p>
            <a:pPr marL="0" indent="360363" algn="just">
              <a:buNone/>
            </a:pPr>
            <a:r>
              <a:rPr lang="uk-UA" sz="2400" dirty="0">
                <a:latin typeface="Times New Roman" pitchFamily="18" charset="0"/>
                <a:cs typeface="Times New Roman" pitchFamily="18" charset="0"/>
              </a:rPr>
              <a:t>Вимоги до якості води, встановлені для другої категорії водокористування, поширюються на всі частини водних об’єктів, розташованих у межах населених пунктів.</a:t>
            </a:r>
          </a:p>
          <a:p>
            <a:pPr marL="0" indent="360363" algn="just">
              <a:buNone/>
            </a:pPr>
            <a:endParaRPr lang="uk-UA" sz="2400" dirty="0">
              <a:latin typeface="Times New Roman" pitchFamily="18" charset="0"/>
              <a:cs typeface="Times New Roman" pitchFamily="18" charset="0"/>
            </a:endParaRPr>
          </a:p>
          <a:p>
            <a:pPr marL="0" indent="360363" algn="just">
              <a:buNone/>
            </a:pPr>
            <a:r>
              <a:rPr lang="uk-UA" sz="2400" dirty="0">
                <a:latin typeface="Times New Roman" pitchFamily="18" charset="0"/>
                <a:cs typeface="Times New Roman" pitchFamily="18" charset="0"/>
              </a:rPr>
              <a:t>Склад та властивості води водних об’єктів або його частин першої та другої категорії водокористування за жодним з показників не повинні перевищувати нормативи, наведені у додатку 1 до цих Гігієнічних нормативів.</a:t>
            </a:r>
          </a:p>
          <a:p>
            <a:pPr marL="0" indent="360363" algn="just">
              <a:buNone/>
            </a:pPr>
            <a:endParaRPr lang="uk-UA" sz="2400" dirty="0">
              <a:latin typeface="Times New Roman" pitchFamily="18" charset="0"/>
              <a:cs typeface="Times New Roman" pitchFamily="18" charset="0"/>
            </a:endParaRPr>
          </a:p>
          <a:p>
            <a:pPr marL="0" indent="360363" algn="just">
              <a:buNone/>
            </a:pPr>
            <a:r>
              <a:rPr lang="uk-UA" sz="2400" dirty="0">
                <a:latin typeface="Times New Roman" pitchFamily="18" charset="0"/>
                <a:cs typeface="Times New Roman" pitchFamily="18" charset="0"/>
              </a:rPr>
              <a:t>Вміст хімічних речовин у воді водних об’єктів або його частин не повинен перевищувати гранично допустимі концентрації (далі - ГДК) та орієнтовно допустимі рівні (далі - ОДР) речовин у воді водних об’єктів, наведені у додатку 2 до цих Гігієнічних нормативів.</a:t>
            </a:r>
          </a:p>
          <a:p>
            <a:pPr marL="0" indent="360363" algn="just">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92696"/>
            <a:ext cx="8507288" cy="5793507"/>
          </a:xfrm>
        </p:spPr>
        <p:txBody>
          <a:bodyPr>
            <a:noAutofit/>
          </a:bodyPr>
          <a:lstStyle/>
          <a:p>
            <a:pPr marL="0" indent="360363" algn="just">
              <a:buNone/>
            </a:pPr>
            <a:r>
              <a:rPr lang="uk-UA" sz="2300" b="1" dirty="0">
                <a:latin typeface="Times New Roman" pitchFamily="18" charset="0"/>
                <a:cs typeface="Times New Roman" pitchFamily="18" charset="0"/>
              </a:rPr>
              <a:t>Для санітарної оцінки води використовуються показники:</a:t>
            </a:r>
            <a:endParaRPr lang="en-US" sz="2300" b="1" dirty="0">
              <a:latin typeface="Times New Roman" pitchFamily="18" charset="0"/>
              <a:cs typeface="Times New Roman" pitchFamily="18" charset="0"/>
            </a:endParaRPr>
          </a:p>
          <a:p>
            <a:pPr marL="0" indent="360363" algn="just">
              <a:buNone/>
            </a:pPr>
            <a:r>
              <a:rPr lang="uk-UA" sz="2300" dirty="0">
                <a:latin typeface="Times New Roman" pitchFamily="18" charset="0"/>
                <a:cs typeface="Times New Roman" pitchFamily="18" charset="0"/>
              </a:rPr>
              <a:t>— гранично допустимі концентрації речовин у воді;</a:t>
            </a:r>
          </a:p>
          <a:p>
            <a:pPr marL="0" indent="360363" algn="just">
              <a:buNone/>
            </a:pPr>
            <a:r>
              <a:rPr lang="uk-UA" sz="2300" dirty="0">
                <a:latin typeface="Times New Roman" pitchFamily="18" charset="0"/>
                <a:cs typeface="Times New Roman" pitchFamily="18" charset="0"/>
              </a:rPr>
              <a:t>— орієнтовно допустимі рівні речовин у воді (ОДР);</a:t>
            </a:r>
          </a:p>
          <a:p>
            <a:pPr marL="0" indent="360363" algn="just">
              <a:buNone/>
            </a:pPr>
            <a:r>
              <a:rPr lang="uk-UA" sz="2300" dirty="0">
                <a:latin typeface="Times New Roman" pitchFamily="18" charset="0"/>
                <a:cs typeface="Times New Roman" pitchFamily="18" charset="0"/>
              </a:rPr>
              <a:t>— </a:t>
            </a:r>
            <a:r>
              <a:rPr lang="uk-UA" sz="2300" dirty="0" err="1">
                <a:latin typeface="Times New Roman" pitchFamily="18" charset="0"/>
                <a:cs typeface="Times New Roman" pitchFamily="18" charset="0"/>
              </a:rPr>
              <a:t>лімітуючі</a:t>
            </a:r>
            <a:r>
              <a:rPr lang="uk-UA" sz="2300" dirty="0">
                <a:latin typeface="Times New Roman" pitchFamily="18" charset="0"/>
                <a:cs typeface="Times New Roman" pitchFamily="18" charset="0"/>
              </a:rPr>
              <a:t> ознаки шкідливості (санітарно-токсикологічний, </a:t>
            </a:r>
            <a:r>
              <a:rPr lang="uk-UA" sz="2300" dirty="0" err="1">
                <a:latin typeface="Times New Roman" pitchFamily="18" charset="0"/>
                <a:cs typeface="Times New Roman" pitchFamily="18" charset="0"/>
              </a:rPr>
              <a:t>загальносанітарний</a:t>
            </a:r>
            <a:r>
              <a:rPr lang="uk-UA" sz="2300" dirty="0">
                <a:latin typeface="Times New Roman" pitchFamily="18" charset="0"/>
                <a:cs typeface="Times New Roman" pitchFamily="18" charset="0"/>
              </a:rPr>
              <a:t>, органолептичний з розшифруванням його властивостей: запаху, впливу на колір, утворення піни та плівки, надання присмаку); </a:t>
            </a:r>
          </a:p>
          <a:p>
            <a:pPr marL="0" indent="360363" algn="just">
              <a:buNone/>
            </a:pPr>
            <a:r>
              <a:rPr lang="uk-UA" sz="2300" dirty="0">
                <a:latin typeface="Times New Roman" pitchFamily="18" charset="0"/>
                <a:cs typeface="Times New Roman" pitchFamily="18" charset="0"/>
              </a:rPr>
              <a:t>— клас небезпеки речовин.</a:t>
            </a:r>
          </a:p>
          <a:p>
            <a:pPr marL="0" indent="360363" algn="just">
              <a:buNone/>
            </a:pPr>
            <a:r>
              <a:rPr lang="uk-UA" sz="2300" dirty="0">
                <a:latin typeface="Times New Roman" pitchFamily="18" charset="0"/>
                <a:cs typeface="Times New Roman" pitchFamily="18" charset="0"/>
              </a:rPr>
              <a:t> В Україні прийнята система нормування шкідливих </a:t>
            </a:r>
            <a:r>
              <a:rPr lang="uk-UA" sz="2300" dirty="0" err="1">
                <a:latin typeface="Times New Roman" pitchFamily="18" charset="0"/>
                <a:cs typeface="Times New Roman" pitchFamily="18" charset="0"/>
              </a:rPr>
              <a:t>забрудників</a:t>
            </a:r>
            <a:r>
              <a:rPr lang="uk-UA" sz="2300" dirty="0">
                <a:latin typeface="Times New Roman" pitchFamily="18" charset="0"/>
                <a:cs typeface="Times New Roman" pitchFamily="18" charset="0"/>
              </a:rPr>
              <a:t> у стічних водах на основі </a:t>
            </a:r>
            <a:r>
              <a:rPr lang="uk-UA" sz="2300" dirty="0" err="1">
                <a:latin typeface="Times New Roman" pitchFamily="18" charset="0"/>
                <a:cs typeface="Times New Roman" pitchFamily="18" charset="0"/>
              </a:rPr>
              <a:t>гранично-допустимих</a:t>
            </a:r>
            <a:r>
              <a:rPr lang="uk-UA" sz="2300" dirty="0">
                <a:latin typeface="Times New Roman" pitchFamily="18" charset="0"/>
                <a:cs typeface="Times New Roman" pitchFamily="18" charset="0"/>
              </a:rPr>
              <a:t> концентрацій.</a:t>
            </a:r>
          </a:p>
          <a:p>
            <a:pPr marL="0" indent="360363" algn="just">
              <a:buNone/>
            </a:pPr>
            <a:endParaRPr lang="en-US" sz="2300" i="1" u="sng" dirty="0">
              <a:latin typeface="Times New Roman" pitchFamily="18" charset="0"/>
              <a:cs typeface="Times New Roman" pitchFamily="18" charset="0"/>
            </a:endParaRPr>
          </a:p>
          <a:p>
            <a:pPr marL="0" indent="360363" algn="just">
              <a:buNone/>
            </a:pPr>
            <a:r>
              <a:rPr lang="uk-UA" sz="2300" i="1" u="sng" dirty="0">
                <a:latin typeface="Times New Roman" pitchFamily="18" charset="0"/>
                <a:cs typeface="Times New Roman" pitchFamily="18" charset="0"/>
              </a:rPr>
              <a:t>ГДК шкідливої речовини у водному об'єкті</a:t>
            </a:r>
            <a:r>
              <a:rPr lang="uk-UA" sz="2300" dirty="0">
                <a:latin typeface="Times New Roman" pitchFamily="18" charset="0"/>
                <a:cs typeface="Times New Roman" pitchFamily="18" charset="0"/>
              </a:rPr>
              <a:t> – концентрація, при перевищенні якої вода стає непридатною</a:t>
            </a:r>
            <a:r>
              <a:rPr lang="en-US" sz="2300" dirty="0">
                <a:latin typeface="Times New Roman" pitchFamily="18" charset="0"/>
                <a:cs typeface="Times New Roman" pitchFamily="18" charset="0"/>
              </a:rPr>
              <a:t> </a:t>
            </a:r>
            <a:r>
              <a:rPr lang="uk-UA" sz="2300" dirty="0">
                <a:latin typeface="Times New Roman" pitchFamily="18" charset="0"/>
                <a:cs typeface="Times New Roman" pitchFamily="18" charset="0"/>
              </a:rPr>
              <a:t>для одного або кількох категорій </a:t>
            </a:r>
            <a:r>
              <a:rPr lang="uk-UA" sz="2300" dirty="0" err="1">
                <a:latin typeface="Times New Roman" pitchFamily="18" charset="0"/>
                <a:cs typeface="Times New Roman" pitchFamily="18" charset="0"/>
              </a:rPr>
              <a:t>водокристування</a:t>
            </a:r>
            <a:r>
              <a:rPr lang="uk-UA" sz="2300" dirty="0">
                <a:latin typeface="Times New Roman" pitchFamily="18" charset="0"/>
                <a:cs typeface="Times New Roman" pitchFamily="18" charset="0"/>
              </a:rPr>
              <a:t>.</a:t>
            </a:r>
            <a:endParaRPr lang="en-US" sz="2300" dirty="0">
              <a:latin typeface="Times New Roman" pitchFamily="18" charset="0"/>
              <a:cs typeface="Times New Roman" pitchFamily="18" charset="0"/>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sp>
        <p:nvSpPr>
          <p:cNvPr id="4" name="Номер слайда 3"/>
          <p:cNvSpPr>
            <a:spLocks noGrp="1"/>
          </p:cNvSpPr>
          <p:nvPr>
            <p:ph type="sldNum" sz="quarter" idx="12"/>
          </p:nvPr>
        </p:nvSpPr>
        <p:spPr/>
        <p:txBody>
          <a:bodyPr/>
          <a:lstStyle/>
          <a:p>
            <a:fld id="{725C68B6-61C2-468F-89AB-4B9F7531AA68}" type="slidenum">
              <a:rPr lang="ru-RU" smtClean="0"/>
              <a:pPr/>
              <a:t>21</a:t>
            </a:fld>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764704"/>
            <a:ext cx="8229600" cy="5246043"/>
          </a:xfrm>
        </p:spPr>
        <p:txBody>
          <a:bodyPr>
            <a:normAutofit/>
          </a:bodyPr>
          <a:lstStyle/>
          <a:p>
            <a:pPr marL="0" indent="360363" algn="just">
              <a:buNone/>
            </a:pPr>
            <a:r>
              <a:rPr lang="uk-UA" sz="2400" dirty="0">
                <a:latin typeface="Times New Roman" pitchFamily="18" charset="0"/>
                <a:cs typeface="Times New Roman" pitchFamily="18" charset="0"/>
              </a:rPr>
              <a:t>У разі присутності у воді водного об’єкта двох або більше хімічних речовин 1 і 2 класів небезпеки, які визначаються Всесвітньою організацією охорони здоров’я, з однаковою </a:t>
            </a:r>
            <a:r>
              <a:rPr lang="uk-UA" sz="2400" dirty="0" err="1">
                <a:latin typeface="Times New Roman" pitchFamily="18" charset="0"/>
                <a:cs typeface="Times New Roman" pitchFamily="18" charset="0"/>
              </a:rPr>
              <a:t>лімітуючою</a:t>
            </a:r>
            <a:r>
              <a:rPr lang="uk-UA" sz="2400" dirty="0">
                <a:latin typeface="Times New Roman" pitchFamily="18" charset="0"/>
                <a:cs typeface="Times New Roman" pitchFamily="18" charset="0"/>
              </a:rPr>
              <a:t> ознакою шкідливості, сума відношень фактичної концентрації кожної з них до відповідного ГДК не повинна перевищувати одиницю: </a:t>
            </a:r>
            <a:endParaRPr lang="en-US" sz="2400" dirty="0">
              <a:latin typeface="Times New Roman" pitchFamily="18" charset="0"/>
              <a:cs typeface="Times New Roman" pitchFamily="18" charset="0"/>
            </a:endParaRPr>
          </a:p>
          <a:p>
            <a:pPr algn="just">
              <a:buNone/>
            </a:pPr>
            <a:endParaRPr lang="uk-UA" sz="2400" dirty="0">
              <a:latin typeface="Times New Roman" pitchFamily="18" charset="0"/>
              <a:cs typeface="Times New Roman" pitchFamily="18" charset="0"/>
            </a:endParaRPr>
          </a:p>
          <a:p>
            <a:pPr algn="just">
              <a:buNone/>
            </a:pPr>
            <a:endParaRPr lang="uk-UA" sz="2400" dirty="0">
              <a:latin typeface="Times New Roman" pitchFamily="18" charset="0"/>
              <a:cs typeface="Times New Roman" pitchFamily="18" charset="0"/>
            </a:endParaRPr>
          </a:p>
          <a:p>
            <a:pPr algn="just">
              <a:buNone/>
            </a:pPr>
            <a:r>
              <a:rPr lang="uk-UA" sz="2400" dirty="0">
                <a:latin typeface="Times New Roman" pitchFamily="18" charset="0"/>
                <a:cs typeface="Times New Roman" pitchFamily="18" charset="0"/>
              </a:rPr>
              <a:t>де С</a:t>
            </a:r>
            <a:r>
              <a:rPr lang="uk-UA" sz="2400" baseline="-25000" dirty="0">
                <a:latin typeface="Times New Roman" pitchFamily="18" charset="0"/>
                <a:cs typeface="Times New Roman" pitchFamily="18" charset="0"/>
              </a:rPr>
              <a:t>1</a:t>
            </a:r>
            <a:r>
              <a:rPr lang="uk-UA" sz="2400" dirty="0">
                <a:latin typeface="Times New Roman" pitchFamily="18" charset="0"/>
                <a:cs typeface="Times New Roman" pitchFamily="18" charset="0"/>
              </a:rPr>
              <a:t>, С</a:t>
            </a:r>
            <a:r>
              <a:rPr lang="uk-UA" sz="2400" baseline="-25000" dirty="0">
                <a:latin typeface="Times New Roman" pitchFamily="18" charset="0"/>
                <a:cs typeface="Times New Roman" pitchFamily="18" charset="0"/>
              </a:rPr>
              <a:t>2</a:t>
            </a:r>
            <a:r>
              <a:rPr lang="uk-UA" sz="2400" dirty="0">
                <a:latin typeface="Times New Roman" pitchFamily="18" charset="0"/>
                <a:cs typeface="Times New Roman" pitchFamily="18" charset="0"/>
              </a:rPr>
              <a:t>, С</a:t>
            </a:r>
            <a:r>
              <a:rPr lang="uk-UA" sz="2400" baseline="-25000" dirty="0">
                <a:latin typeface="Times New Roman" pitchFamily="18" charset="0"/>
                <a:cs typeface="Times New Roman" pitchFamily="18" charset="0"/>
              </a:rPr>
              <a:t>3</a:t>
            </a:r>
            <a:r>
              <a:rPr lang="uk-UA" sz="2400" dirty="0">
                <a:latin typeface="Times New Roman" pitchFamily="18" charset="0"/>
                <a:cs typeface="Times New Roman" pitchFamily="18" charset="0"/>
              </a:rPr>
              <a:t> – концентрації шкідливих речовин у воді водойми, мг/л;</a:t>
            </a:r>
          </a:p>
          <a:p>
            <a:pPr algn="just">
              <a:buNone/>
            </a:pPr>
            <a:r>
              <a:rPr lang="uk-UA" sz="2400" dirty="0">
                <a:latin typeface="Times New Roman" pitchFamily="18" charset="0"/>
                <a:cs typeface="Times New Roman" pitchFamily="18" charset="0"/>
              </a:rPr>
              <a:t> ГДК</a:t>
            </a:r>
            <a:r>
              <a:rPr lang="uk-UA" sz="2400" baseline="-25000" dirty="0">
                <a:latin typeface="Times New Roman" pitchFamily="18" charset="0"/>
                <a:cs typeface="Times New Roman" pitchFamily="18" charset="0"/>
              </a:rPr>
              <a:t>1</a:t>
            </a:r>
            <a:r>
              <a:rPr lang="uk-UA" sz="2400" dirty="0">
                <a:latin typeface="Times New Roman" pitchFamily="18" charset="0"/>
                <a:cs typeface="Times New Roman" pitchFamily="18" charset="0"/>
              </a:rPr>
              <a:t>, ГДК</a:t>
            </a:r>
            <a:r>
              <a:rPr lang="uk-UA" sz="2400" baseline="-25000" dirty="0">
                <a:latin typeface="Times New Roman" pitchFamily="18" charset="0"/>
                <a:cs typeface="Times New Roman" pitchFamily="18" charset="0"/>
              </a:rPr>
              <a:t>2</a:t>
            </a:r>
            <a:r>
              <a:rPr lang="uk-UA" sz="2400" dirty="0">
                <a:latin typeface="Times New Roman" pitchFamily="18" charset="0"/>
                <a:cs typeface="Times New Roman" pitchFamily="18" charset="0"/>
              </a:rPr>
              <a:t>, ГДК</a:t>
            </a:r>
            <a:r>
              <a:rPr lang="uk-UA" sz="2400" baseline="-25000" dirty="0">
                <a:latin typeface="Times New Roman" pitchFamily="18" charset="0"/>
                <a:cs typeface="Times New Roman" pitchFamily="18" charset="0"/>
              </a:rPr>
              <a:t>3</a:t>
            </a:r>
            <a:r>
              <a:rPr lang="uk-UA" sz="2400" dirty="0">
                <a:latin typeface="Times New Roman" pitchFamily="18" charset="0"/>
                <a:cs typeface="Times New Roman" pitchFamily="18" charset="0"/>
              </a:rPr>
              <a:t> – гранично допустимі концентрації шкідливих речовин, мг/л.</a:t>
            </a:r>
          </a:p>
          <a:p>
            <a:pPr algn="just">
              <a:buNone/>
            </a:pPr>
            <a:endParaRPr lang="uk-UA" sz="2400" dirty="0"/>
          </a:p>
        </p:txBody>
      </p:sp>
      <p:graphicFrame>
        <p:nvGraphicFramePr>
          <p:cNvPr id="18434" name="Object 2"/>
          <p:cNvGraphicFramePr>
            <a:graphicFrameLocks noChangeAspect="1"/>
          </p:cNvGraphicFramePr>
          <p:nvPr/>
        </p:nvGraphicFramePr>
        <p:xfrm>
          <a:off x="2627784" y="2996952"/>
          <a:ext cx="4243671" cy="936104"/>
        </p:xfrm>
        <a:graphic>
          <a:graphicData uri="http://schemas.openxmlformats.org/presentationml/2006/ole">
            <mc:AlternateContent xmlns:mc="http://schemas.openxmlformats.org/markup-compatibility/2006">
              <mc:Choice xmlns:v="urn:schemas-microsoft-com:vml" Requires="v">
                <p:oleObj spid="_x0000_s1026" name="Формула" r:id="rId3" imgW="1943100" imgH="431800" progId="Equation.3">
                  <p:embed/>
                </p:oleObj>
              </mc:Choice>
              <mc:Fallback>
                <p:oleObj name="Формула" r:id="rId3" imgW="1943100" imgH="431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996952"/>
                        <a:ext cx="4243671" cy="9361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22</a:t>
            </a:fld>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692696"/>
            <a:ext cx="8122096" cy="4325112"/>
          </a:xfrm>
        </p:spPr>
        <p:txBody>
          <a:bodyPr>
            <a:normAutofit/>
          </a:bodyPr>
          <a:lstStyle/>
          <a:p>
            <a:pPr marL="0" indent="360363" algn="just">
              <a:buNone/>
            </a:pPr>
            <a:r>
              <a:rPr lang="uk-UA" sz="2400" dirty="0">
                <a:latin typeface="Times New Roman" pitchFamily="18" charset="0"/>
                <a:cs typeface="Times New Roman" pitchFamily="18" charset="0"/>
              </a:rPr>
              <a:t>За ступенем небезпеки для організму людини всі шкідливі речовини поділяються на чотири класи:</a:t>
            </a:r>
          </a:p>
          <a:p>
            <a:pPr marL="0" indent="360363" algn="just">
              <a:buNone/>
            </a:pPr>
            <a:r>
              <a:rPr lang="uk-UA" sz="2400" dirty="0">
                <a:latin typeface="Times New Roman" pitchFamily="18" charset="0"/>
                <a:cs typeface="Times New Roman" pitchFamily="18" charset="0"/>
              </a:rPr>
              <a:t>І – надзвичайно небезпечні</a:t>
            </a:r>
          </a:p>
          <a:p>
            <a:pPr marL="0" indent="360363" algn="just">
              <a:buNone/>
            </a:pPr>
            <a:r>
              <a:rPr lang="uk-UA" sz="2400" dirty="0">
                <a:latin typeface="Times New Roman" pitchFamily="18" charset="0"/>
                <a:cs typeface="Times New Roman" pitchFamily="18" charset="0"/>
              </a:rPr>
              <a:t>ІІ – </a:t>
            </a:r>
            <a:r>
              <a:rPr lang="uk-UA" sz="2400" dirty="0" err="1">
                <a:latin typeface="Times New Roman" pitchFamily="18" charset="0"/>
                <a:cs typeface="Times New Roman" pitchFamily="18" charset="0"/>
              </a:rPr>
              <a:t>високонебезпечні</a:t>
            </a:r>
            <a:endParaRPr lang="uk-UA" sz="2400" dirty="0">
              <a:latin typeface="Times New Roman" pitchFamily="18" charset="0"/>
              <a:cs typeface="Times New Roman" pitchFamily="18" charset="0"/>
            </a:endParaRPr>
          </a:p>
          <a:p>
            <a:pPr marL="0" indent="360363" algn="just">
              <a:buNone/>
            </a:pPr>
            <a:r>
              <a:rPr lang="uk-UA" sz="2400" dirty="0">
                <a:latin typeface="Times New Roman" pitchFamily="18" charset="0"/>
                <a:cs typeface="Times New Roman" pitchFamily="18" charset="0"/>
              </a:rPr>
              <a:t>ІІІ – </a:t>
            </a:r>
            <a:r>
              <a:rPr lang="uk-UA" sz="2400" dirty="0" err="1">
                <a:latin typeface="Times New Roman" pitchFamily="18" charset="0"/>
                <a:cs typeface="Times New Roman" pitchFamily="18" charset="0"/>
              </a:rPr>
              <a:t>помірнонебезпечні</a:t>
            </a:r>
            <a:endParaRPr lang="uk-UA" sz="2400" dirty="0">
              <a:latin typeface="Times New Roman" pitchFamily="18" charset="0"/>
              <a:cs typeface="Times New Roman" pitchFamily="18" charset="0"/>
            </a:endParaRPr>
          </a:p>
          <a:p>
            <a:pPr marL="0" indent="360363" algn="just">
              <a:buNone/>
            </a:pPr>
            <a:r>
              <a:rPr lang="uk-UA" sz="2400" dirty="0">
                <a:latin typeface="Times New Roman" pitchFamily="18" charset="0"/>
                <a:cs typeface="Times New Roman" pitchFamily="18" charset="0"/>
              </a:rPr>
              <a:t>IV – </a:t>
            </a:r>
            <a:r>
              <a:rPr lang="uk-UA" sz="2400" dirty="0" err="1">
                <a:latin typeface="Times New Roman" pitchFamily="18" charset="0"/>
                <a:cs typeface="Times New Roman" pitchFamily="18" charset="0"/>
              </a:rPr>
              <a:t>малонебезпечні</a:t>
            </a:r>
            <a:endParaRPr lang="uk-UA" sz="2400" dirty="0">
              <a:latin typeface="Times New Roman" pitchFamily="18" charset="0"/>
              <a:cs typeface="Times New Roman" pitchFamily="18" charset="0"/>
            </a:endParaRPr>
          </a:p>
          <a:p>
            <a:pPr marL="0" indent="360363" algn="just">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23</a:t>
            </a:fld>
            <a:endParaRPr lang="ru-RU"/>
          </a:p>
        </p:txBody>
      </p:sp>
      <p:pic>
        <p:nvPicPr>
          <p:cNvPr id="38915" name="Picture 3"/>
          <p:cNvPicPr>
            <a:picLocks noChangeAspect="1" noChangeArrowheads="1"/>
          </p:cNvPicPr>
          <p:nvPr/>
        </p:nvPicPr>
        <p:blipFill>
          <a:blip r:embed="rId2" cstate="print"/>
          <a:srcRect/>
          <a:stretch>
            <a:fillRect/>
          </a:stretch>
        </p:blipFill>
        <p:spPr bwMode="auto">
          <a:xfrm>
            <a:off x="3810913" y="1916832"/>
            <a:ext cx="5253981" cy="403244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F92E90-1216-0EED-CE19-6295C893C588}"/>
              </a:ext>
            </a:extLst>
          </p:cNvPr>
          <p:cNvSpPr>
            <a:spLocks noGrp="1"/>
          </p:cNvSpPr>
          <p:nvPr>
            <p:ph type="title"/>
          </p:nvPr>
        </p:nvSpPr>
        <p:spPr>
          <a:xfrm>
            <a:off x="457200" y="620688"/>
            <a:ext cx="8229600" cy="504056"/>
          </a:xfrm>
        </p:spPr>
        <p:txBody>
          <a:bodyPr>
            <a:normAutofit fontScale="90000"/>
          </a:bodyPr>
          <a:lstStyle/>
          <a:p>
            <a:r>
              <a:rPr lang="uk-UA" sz="2800" b="1" dirty="0">
                <a:solidFill>
                  <a:schemeClr val="accent6">
                    <a:lumMod val="50000"/>
                  </a:schemeClr>
                </a:solidFill>
                <a:effectLst/>
                <a:latin typeface="Times New Roman" panose="02020603050405020304" pitchFamily="18" charset="0"/>
                <a:ea typeface="Times New Roman" panose="02020603050405020304" pitchFamily="18" charset="0"/>
              </a:rPr>
              <a:t>Умови скидання зворотних вод у водні об’єкти</a:t>
            </a:r>
            <a:endParaRPr lang="uk-UA" sz="5400" dirty="0">
              <a:solidFill>
                <a:schemeClr val="accent6">
                  <a:lumMod val="50000"/>
                </a:schemeClr>
              </a:solidFill>
            </a:endParaRPr>
          </a:p>
        </p:txBody>
      </p:sp>
      <p:sp>
        <p:nvSpPr>
          <p:cNvPr id="3" name="Місце для вмісту 2">
            <a:extLst>
              <a:ext uri="{FF2B5EF4-FFF2-40B4-BE49-F238E27FC236}">
                <a16:creationId xmlns:a16="http://schemas.microsoft.com/office/drawing/2014/main" id="{4ED7F7F7-0B3C-1E50-8C97-0064526E4C2E}"/>
              </a:ext>
            </a:extLst>
          </p:cNvPr>
          <p:cNvSpPr>
            <a:spLocks noGrp="1"/>
          </p:cNvSpPr>
          <p:nvPr>
            <p:ph idx="1"/>
          </p:nvPr>
        </p:nvSpPr>
        <p:spPr>
          <a:xfrm>
            <a:off x="323528" y="1124744"/>
            <a:ext cx="8496944" cy="5449792"/>
          </a:xfrm>
        </p:spPr>
        <p:txBody>
          <a:bodyPr>
            <a:normAutofit lnSpcReduction="10000"/>
          </a:bodyPr>
          <a:lstStyle/>
          <a:p>
            <a:pPr marL="0" indent="365125" algn="just">
              <a:lnSpc>
                <a:spcPct val="110000"/>
              </a:lnSpc>
              <a:buNone/>
            </a:pPr>
            <a:r>
              <a:rPr lang="uk-UA" sz="2400" b="1" i="1" u="sng" dirty="0">
                <a:solidFill>
                  <a:srgbClr val="333333"/>
                </a:solidFill>
                <a:effectLst/>
                <a:latin typeface="Times New Roman" panose="02020603050405020304" pitchFamily="18" charset="0"/>
                <a:ea typeface="Times New Roman" panose="02020603050405020304" pitchFamily="18" charset="0"/>
              </a:rPr>
              <a:t>Умови скидання стічних вод у водні об'єкти</a:t>
            </a:r>
            <a:endParaRPr lang="uk-UA" sz="2400" b="1" dirty="0">
              <a:effectLst/>
              <a:latin typeface="Times New Roman" panose="02020603050405020304" pitchFamily="18" charset="0"/>
              <a:ea typeface="Times New Roman" panose="02020603050405020304" pitchFamily="18" charset="0"/>
            </a:endParaRPr>
          </a:p>
          <a:p>
            <a:pPr marL="0" indent="365125" algn="just">
              <a:lnSpc>
                <a:spcPct val="110000"/>
              </a:lnSpc>
              <a:buNone/>
            </a:pPr>
            <a:r>
              <a:rPr lang="uk-UA" sz="2400" dirty="0">
                <a:solidFill>
                  <a:srgbClr val="333333"/>
                </a:solidFill>
                <a:effectLst/>
                <a:latin typeface="Times New Roman" panose="02020603050405020304" pitchFamily="18" charset="0"/>
                <a:ea typeface="Times New Roman" panose="02020603050405020304" pitchFamily="18" charset="0"/>
              </a:rPr>
              <a:t>Скидання стічних вод у водні об'єкти допускається лише за умови наявності нормативів гранично допустимих концентрацій та встановлених нормативів гранично допустимого скидання забруднюючих речовин.</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10000"/>
              </a:lnSpc>
              <a:buNone/>
            </a:pPr>
            <a:r>
              <a:rPr lang="uk-UA" sz="2400" dirty="0">
                <a:solidFill>
                  <a:srgbClr val="333333"/>
                </a:solidFill>
                <a:effectLst/>
                <a:latin typeface="Times New Roman" panose="02020603050405020304" pitchFamily="18" charset="0"/>
                <a:ea typeface="Times New Roman" panose="02020603050405020304" pitchFamily="18" charset="0"/>
              </a:rPr>
              <a:t>Водокористувачі зобов'язані здійснювати заходи щодо запобігання скиданню стічних вод чи його припинення, якщо вони:</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10000"/>
              </a:lnSpc>
              <a:buNone/>
            </a:pPr>
            <a:r>
              <a:rPr lang="uk-UA" sz="2400" dirty="0">
                <a:solidFill>
                  <a:srgbClr val="333333"/>
                </a:solidFill>
                <a:effectLst/>
                <a:latin typeface="Times New Roman" panose="02020603050405020304" pitchFamily="18" charset="0"/>
                <a:ea typeface="Times New Roman" panose="02020603050405020304" pitchFamily="18" charset="0"/>
              </a:rPr>
              <a:t>1) можуть бути використані у системах оборотного, повторного і послідовного водопостачання;</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10000"/>
              </a:lnSpc>
              <a:buNone/>
            </a:pPr>
            <a:r>
              <a:rPr lang="uk-UA" sz="2400" dirty="0">
                <a:solidFill>
                  <a:srgbClr val="333333"/>
                </a:solidFill>
                <a:effectLst/>
                <a:latin typeface="Times New Roman" panose="02020603050405020304" pitchFamily="18" charset="0"/>
                <a:ea typeface="Times New Roman" panose="02020603050405020304" pitchFamily="18" charset="0"/>
              </a:rPr>
              <a:t>2) містять цінні відходи, що можуть бути вилучені;</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10000"/>
              </a:lnSpc>
              <a:buNone/>
            </a:pPr>
            <a:r>
              <a:rPr lang="uk-UA" sz="2400" dirty="0">
                <a:solidFill>
                  <a:srgbClr val="333333"/>
                </a:solidFill>
                <a:effectLst/>
                <a:latin typeface="Times New Roman" panose="02020603050405020304" pitchFamily="18" charset="0"/>
                <a:ea typeface="Times New Roman" panose="02020603050405020304" pitchFamily="18" charset="0"/>
              </a:rPr>
              <a:t>3) містять промислову сировину, реагенти, напівпродукти та кінцеві продукти підприємств у кількості, що перевищує встановлені нормативи технологічних відходів;</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83114A1C-EAE8-4553-9D89-2DA2DE30476D}"/>
              </a:ext>
            </a:extLst>
          </p:cNvPr>
          <p:cNvSpPr>
            <a:spLocks noGrp="1"/>
          </p:cNvSpPr>
          <p:nvPr>
            <p:ph type="sldNum" sz="quarter" idx="12"/>
          </p:nvPr>
        </p:nvSpPr>
        <p:spPr/>
        <p:txBody>
          <a:bodyPr/>
          <a:lstStyle/>
          <a:p>
            <a:fld id="{725C68B6-61C2-468F-89AB-4B9F7531AA68}" type="slidenum">
              <a:rPr lang="ru-RU" smtClean="0"/>
              <a:pPr/>
              <a:t>24</a:t>
            </a:fld>
            <a:endParaRPr lang="ru-RU"/>
          </a:p>
        </p:txBody>
      </p:sp>
    </p:spTree>
    <p:extLst>
      <p:ext uri="{BB962C8B-B14F-4D97-AF65-F5344CB8AC3E}">
        <p14:creationId xmlns:p14="http://schemas.microsoft.com/office/powerpoint/2010/main" val="3006093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9CED0D9-C27F-77D0-5218-52F45F07153C}"/>
              </a:ext>
            </a:extLst>
          </p:cNvPr>
          <p:cNvSpPr>
            <a:spLocks noGrp="1"/>
          </p:cNvSpPr>
          <p:nvPr>
            <p:ph idx="1"/>
          </p:nvPr>
        </p:nvSpPr>
        <p:spPr>
          <a:xfrm>
            <a:off x="326136" y="764704"/>
            <a:ext cx="8494336" cy="5688632"/>
          </a:xfrm>
        </p:spPr>
        <p:txBody>
          <a:bodyPr>
            <a:normAutofit/>
          </a:bodyPr>
          <a:lstStyle/>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4) містять речовини, щодо яких не встановлено гранично допустимі концентрації;</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5) перевищують гранично допустимі скиди токсичних речовин та містять збудників інфекційних захворювань;</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6) за обсягом скидання забруднюючих речовин перевищують гранично допустимі нормативи;</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7) призводять до підвищення температури води водного об'єкта більш ніж на 3 градуси за Цельсієм порівняно з її природною температурою в літній період;</a:t>
            </a:r>
            <a:endParaRPr lang="uk-UA" sz="2400" dirty="0">
              <a:effectLst/>
              <a:latin typeface="Times New Roman" panose="02020603050405020304" pitchFamily="18" charset="0"/>
              <a:ea typeface="Times New Roman" panose="02020603050405020304" pitchFamily="18" charset="0"/>
            </a:endParaRPr>
          </a:p>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8) є кубовими залишками, шламами, що утворюються в результаті їх очищення і знезараження</a:t>
            </a:r>
            <a:endParaRPr lang="uk-UA" sz="2400" dirty="0"/>
          </a:p>
        </p:txBody>
      </p:sp>
      <p:sp>
        <p:nvSpPr>
          <p:cNvPr id="4" name="Місце для номера слайда 3">
            <a:extLst>
              <a:ext uri="{FF2B5EF4-FFF2-40B4-BE49-F238E27FC236}">
                <a16:creationId xmlns:a16="http://schemas.microsoft.com/office/drawing/2014/main" id="{0C001C55-AB50-9FB1-4206-AB67E5CDDF4B}"/>
              </a:ext>
            </a:extLst>
          </p:cNvPr>
          <p:cNvSpPr>
            <a:spLocks noGrp="1"/>
          </p:cNvSpPr>
          <p:nvPr>
            <p:ph type="sldNum" sz="quarter" idx="12"/>
          </p:nvPr>
        </p:nvSpPr>
        <p:spPr/>
        <p:txBody>
          <a:bodyPr/>
          <a:lstStyle/>
          <a:p>
            <a:fld id="{725C68B6-61C2-468F-89AB-4B9F7531AA68}" type="slidenum">
              <a:rPr lang="ru-RU" smtClean="0"/>
              <a:pPr/>
              <a:t>25</a:t>
            </a:fld>
            <a:endParaRPr lang="ru-RU"/>
          </a:p>
        </p:txBody>
      </p:sp>
    </p:spTree>
    <p:extLst>
      <p:ext uri="{BB962C8B-B14F-4D97-AF65-F5344CB8AC3E}">
        <p14:creationId xmlns:p14="http://schemas.microsoft.com/office/powerpoint/2010/main" val="4062665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F3147F9-8957-22D6-4852-414843B5BA21}"/>
              </a:ext>
            </a:extLst>
          </p:cNvPr>
          <p:cNvSpPr>
            <a:spLocks noGrp="1"/>
          </p:cNvSpPr>
          <p:nvPr>
            <p:ph idx="1"/>
          </p:nvPr>
        </p:nvSpPr>
        <p:spPr>
          <a:xfrm>
            <a:off x="457200" y="764704"/>
            <a:ext cx="8479536" cy="5809832"/>
          </a:xfrm>
        </p:spPr>
        <p:txBody>
          <a:bodyPr>
            <a:normAutofit/>
          </a:bodyPr>
          <a:lstStyle/>
          <a:p>
            <a:pPr marL="0" indent="365125" algn="just">
              <a:lnSpc>
                <a:spcPct val="130000"/>
              </a:lnSpc>
              <a:buNone/>
            </a:pPr>
            <a:r>
              <a:rPr lang="uk-UA" sz="2400" b="1" i="1" u="sng" dirty="0">
                <a:solidFill>
                  <a:srgbClr val="333333"/>
                </a:solidFill>
                <a:effectLst/>
                <a:latin typeface="Times New Roman" panose="02020603050405020304" pitchFamily="18" charset="0"/>
                <a:ea typeface="Times New Roman" panose="02020603050405020304" pitchFamily="18" charset="0"/>
              </a:rPr>
              <a:t>Умови скидання шахтних, кар'єрних і рудникових вод у водні об'єкти та повернення </a:t>
            </a:r>
            <a:r>
              <a:rPr lang="uk-UA" sz="2400" b="1" i="1" u="sng" dirty="0" err="1">
                <a:solidFill>
                  <a:srgbClr val="333333"/>
                </a:solidFill>
                <a:effectLst/>
                <a:latin typeface="Times New Roman" panose="02020603050405020304" pitchFamily="18" charset="0"/>
                <a:ea typeface="Times New Roman" panose="02020603050405020304" pitchFamily="18" charset="0"/>
              </a:rPr>
              <a:t>супутньо</a:t>
            </a:r>
            <a:r>
              <a:rPr lang="uk-UA" sz="2400" b="1" i="1" u="sng" dirty="0">
                <a:solidFill>
                  <a:srgbClr val="333333"/>
                </a:solidFill>
                <a:effectLst/>
                <a:latin typeface="Times New Roman" panose="02020603050405020304" pitchFamily="18" charset="0"/>
                <a:ea typeface="Times New Roman" panose="02020603050405020304" pitchFamily="18" charset="0"/>
              </a:rPr>
              <a:t>-пластових вод нафтогазових родовищ до підземних горизонтів</a:t>
            </a:r>
            <a:endParaRPr lang="uk-UA" sz="2400" b="1" dirty="0">
              <a:effectLst/>
              <a:latin typeface="Times New Roman" panose="02020603050405020304" pitchFamily="18" charset="0"/>
              <a:ea typeface="Times New Roman" panose="02020603050405020304" pitchFamily="18" charset="0"/>
            </a:endParaRPr>
          </a:p>
          <a:p>
            <a:pPr marL="0" indent="365125" algn="just">
              <a:lnSpc>
                <a:spcPct val="130000"/>
              </a:lnSpc>
              <a:buNone/>
            </a:pPr>
            <a:r>
              <a:rPr lang="uk-UA" sz="2400" dirty="0">
                <a:solidFill>
                  <a:srgbClr val="333333"/>
                </a:solidFill>
                <a:effectLst/>
                <a:latin typeface="Times New Roman" panose="02020603050405020304" pitchFamily="18" charset="0"/>
                <a:ea typeface="Times New Roman" panose="02020603050405020304" pitchFamily="18" charset="0"/>
              </a:rPr>
              <a:t>Підприємства, установи і організації, які відкачують шахтні, кар'єрні та рудникові води для запобігання затоплення шахт, кар'єрів та рудників під час видобування корисних копалин, зобов'язані впроваджувати ефективні технології, що забезпечують зниження рівня їх мінералізації перед скиданням у водні об'єкти, а підприємства, установи та організації, що добувають нафту і газ, повертають </a:t>
            </a:r>
            <a:r>
              <a:rPr lang="uk-UA" sz="2400" dirty="0" err="1">
                <a:solidFill>
                  <a:srgbClr val="333333"/>
                </a:solidFill>
                <a:effectLst/>
                <a:latin typeface="Times New Roman" panose="02020603050405020304" pitchFamily="18" charset="0"/>
                <a:ea typeface="Times New Roman" panose="02020603050405020304" pitchFamily="18" charset="0"/>
              </a:rPr>
              <a:t>супутньо</a:t>
            </a:r>
            <a:r>
              <a:rPr lang="uk-UA" sz="2400" dirty="0">
                <a:solidFill>
                  <a:srgbClr val="333333"/>
                </a:solidFill>
                <a:effectLst/>
                <a:latin typeface="Times New Roman" panose="02020603050405020304" pitchFamily="18" charset="0"/>
                <a:ea typeface="Times New Roman" panose="02020603050405020304" pitchFamily="18" charset="0"/>
              </a:rPr>
              <a:t>-пластові води нафтогазових родовищ до підземних горизонтів.</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54D3D13B-6614-642F-BBF1-5013E938542A}"/>
              </a:ext>
            </a:extLst>
          </p:cNvPr>
          <p:cNvSpPr>
            <a:spLocks noGrp="1"/>
          </p:cNvSpPr>
          <p:nvPr>
            <p:ph type="sldNum" sz="quarter" idx="12"/>
          </p:nvPr>
        </p:nvSpPr>
        <p:spPr/>
        <p:txBody>
          <a:bodyPr/>
          <a:lstStyle/>
          <a:p>
            <a:fld id="{725C68B6-61C2-468F-89AB-4B9F7531AA68}" type="slidenum">
              <a:rPr lang="ru-RU" smtClean="0"/>
              <a:pPr/>
              <a:t>26</a:t>
            </a:fld>
            <a:endParaRPr lang="ru-RU"/>
          </a:p>
        </p:txBody>
      </p:sp>
    </p:spTree>
    <p:extLst>
      <p:ext uri="{BB962C8B-B14F-4D97-AF65-F5344CB8AC3E}">
        <p14:creationId xmlns:p14="http://schemas.microsoft.com/office/powerpoint/2010/main" val="611021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C97E063-6262-D0CD-CDE2-45FE03B9FF9F}"/>
              </a:ext>
            </a:extLst>
          </p:cNvPr>
          <p:cNvSpPr>
            <a:spLocks noGrp="1"/>
          </p:cNvSpPr>
          <p:nvPr>
            <p:ph idx="1"/>
          </p:nvPr>
        </p:nvSpPr>
        <p:spPr>
          <a:xfrm>
            <a:off x="457200" y="620688"/>
            <a:ext cx="8479536" cy="5976664"/>
          </a:xfrm>
        </p:spPr>
        <p:txBody>
          <a:bodyPr>
            <a:noAutofit/>
          </a:bodyPr>
          <a:lstStyle/>
          <a:p>
            <a:pPr marL="0" indent="365125" algn="just">
              <a:lnSpc>
                <a:spcPct val="110000"/>
              </a:lnSpc>
              <a:spcBef>
                <a:spcPts val="0"/>
              </a:spcBef>
              <a:buNone/>
            </a:pPr>
            <a:r>
              <a:rPr lang="uk-UA" sz="2200" b="1" i="1" u="sng" dirty="0">
                <a:solidFill>
                  <a:srgbClr val="333333"/>
                </a:solidFill>
                <a:effectLst/>
                <a:latin typeface="Times New Roman" panose="02020603050405020304" pitchFamily="18" charset="0"/>
                <a:ea typeface="Times New Roman" panose="02020603050405020304" pitchFamily="18" charset="0"/>
              </a:rPr>
              <a:t>Умови скидання дренажних вод у водні об'єкти</a:t>
            </a:r>
            <a:endParaRPr lang="uk-UA" sz="2200" b="1" dirty="0">
              <a:effectLst/>
              <a:latin typeface="Times New Roman" panose="02020603050405020304" pitchFamily="18" charset="0"/>
              <a:ea typeface="Times New Roman" panose="02020603050405020304" pitchFamily="18" charset="0"/>
            </a:endParaRPr>
          </a:p>
          <a:p>
            <a:pPr marL="0" indent="365125" algn="just">
              <a:lnSpc>
                <a:spcPct val="110000"/>
              </a:lnSpc>
              <a:spcBef>
                <a:spcPts val="0"/>
              </a:spcBef>
              <a:buNone/>
            </a:pPr>
            <a:r>
              <a:rPr lang="uk-UA" sz="2200" dirty="0">
                <a:solidFill>
                  <a:srgbClr val="333333"/>
                </a:solidFill>
                <a:effectLst/>
                <a:latin typeface="Times New Roman" panose="02020603050405020304" pitchFamily="18" charset="0"/>
                <a:ea typeface="Times New Roman" panose="02020603050405020304" pitchFamily="18" charset="0"/>
              </a:rPr>
              <a:t>Підприємства, установи і організації, які експлуатують дренажні системи для ліквідації підтоплення, заболочення чи вторинного засолення зрошуваних земель, зобов'язані впроваджувати ефективні технології для зниження рівня природного і техногенного забруднення дренажних вод перед скиданням їх у водні об'єкти.</a:t>
            </a:r>
          </a:p>
          <a:p>
            <a:pPr marL="0" indent="358775" algn="just">
              <a:lnSpc>
                <a:spcPct val="110000"/>
              </a:lnSpc>
              <a:spcBef>
                <a:spcPts val="0"/>
              </a:spcBef>
              <a:buNone/>
            </a:pPr>
            <a:r>
              <a:rPr lang="uk-UA" sz="2200" b="1" i="1" u="sng" dirty="0">
                <a:solidFill>
                  <a:srgbClr val="333333"/>
                </a:solidFill>
                <a:effectLst/>
                <a:latin typeface="Times New Roman" panose="02020603050405020304" pitchFamily="18" charset="0"/>
                <a:ea typeface="Times New Roman" panose="02020603050405020304" pitchFamily="18" charset="0"/>
              </a:rPr>
              <a:t>Накопичувачі промислових забруднених стічних вод та технологічні водойми</a:t>
            </a:r>
            <a:endParaRPr lang="uk-UA" sz="2200" b="1"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333333"/>
                </a:solidFill>
                <a:effectLst/>
                <a:latin typeface="Times New Roman" panose="02020603050405020304" pitchFamily="18" charset="0"/>
                <a:ea typeface="Times New Roman" panose="02020603050405020304" pitchFamily="18" charset="0"/>
              </a:rPr>
              <a:t>Підприємства, установи і організації, що мають накопичувачі промислових забруднених стічних чи шахтних, кар'єрних, рудникових вод, зобов'язані впроваджувати ефективні технології для їх знешкодження і утилізації та здійснювати рекультивацію земель, зайнятих цими накопичувачами.</a:t>
            </a:r>
            <a:endParaRPr lang="uk-UA" sz="2200" dirty="0">
              <a:effectLst/>
              <a:latin typeface="Times New Roman" panose="02020603050405020304" pitchFamily="18" charset="0"/>
              <a:ea typeface="Times New Roman" panose="02020603050405020304" pitchFamily="18" charset="0"/>
            </a:endParaRPr>
          </a:p>
          <a:p>
            <a:pPr marL="0" indent="358775">
              <a:lnSpc>
                <a:spcPct val="110000"/>
              </a:lnSpc>
              <a:spcBef>
                <a:spcPts val="0"/>
              </a:spcBef>
              <a:buNone/>
            </a:pPr>
            <a:r>
              <a:rPr lang="uk-UA" sz="2200" dirty="0">
                <a:solidFill>
                  <a:srgbClr val="333333"/>
                </a:solidFill>
                <a:effectLst/>
                <a:latin typeface="Times New Roman" panose="02020603050405020304" pitchFamily="18" charset="0"/>
                <a:ea typeface="Times New Roman" panose="02020603050405020304" pitchFamily="18" charset="0"/>
              </a:rPr>
              <a:t>Скидання цих вод у поверхневі водні об'єкти здійснюється згідно з індивідуальним регламентом</a:t>
            </a:r>
            <a:endParaRPr lang="uk-UA" sz="2200" dirty="0"/>
          </a:p>
        </p:txBody>
      </p:sp>
      <p:sp>
        <p:nvSpPr>
          <p:cNvPr id="4" name="Місце для номера слайда 3">
            <a:extLst>
              <a:ext uri="{FF2B5EF4-FFF2-40B4-BE49-F238E27FC236}">
                <a16:creationId xmlns:a16="http://schemas.microsoft.com/office/drawing/2014/main" id="{2E577C36-2671-4987-49EE-20BCFF44B312}"/>
              </a:ext>
            </a:extLst>
          </p:cNvPr>
          <p:cNvSpPr>
            <a:spLocks noGrp="1"/>
          </p:cNvSpPr>
          <p:nvPr>
            <p:ph type="sldNum" sz="quarter" idx="12"/>
          </p:nvPr>
        </p:nvSpPr>
        <p:spPr/>
        <p:txBody>
          <a:bodyPr/>
          <a:lstStyle/>
          <a:p>
            <a:fld id="{725C68B6-61C2-468F-89AB-4B9F7531AA68}" type="slidenum">
              <a:rPr lang="ru-RU" smtClean="0"/>
              <a:pPr/>
              <a:t>27</a:t>
            </a:fld>
            <a:endParaRPr lang="ru-RU"/>
          </a:p>
        </p:txBody>
      </p:sp>
    </p:spTree>
    <p:extLst>
      <p:ext uri="{BB962C8B-B14F-4D97-AF65-F5344CB8AC3E}">
        <p14:creationId xmlns:p14="http://schemas.microsoft.com/office/powerpoint/2010/main" val="3546936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424936" cy="1066800"/>
          </a:xfrm>
        </p:spPr>
        <p:txBody>
          <a:bodyPr>
            <a:noAutofit/>
          </a:bodyPr>
          <a:lstStyle/>
          <a:p>
            <a:pPr algn="just"/>
            <a:r>
              <a:rPr lang="uk-UA" sz="2800" b="1" dirty="0">
                <a:latin typeface="Times New Roman" pitchFamily="18" charset="0"/>
                <a:cs typeface="Times New Roman" pitchFamily="18" charset="0"/>
              </a:rPr>
              <a:t>2. Класифікація природних та антропогенних домішок у природних та стічних водах</a:t>
            </a:r>
            <a:endParaRPr lang="uk-UA"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72816"/>
            <a:ext cx="8229600" cy="4801720"/>
          </a:xfrm>
        </p:spPr>
        <p:txBody>
          <a:bodyPr>
            <a:noAutofit/>
          </a:bodyPr>
          <a:lstStyle/>
          <a:p>
            <a:pPr algn="ctr">
              <a:buNone/>
            </a:pPr>
            <a:r>
              <a:rPr lang="uk-UA" sz="2400" b="1" i="1" dirty="0">
                <a:latin typeface="Times New Roman" pitchFamily="18" charset="0"/>
                <a:cs typeface="Times New Roman" pitchFamily="18" charset="0"/>
              </a:rPr>
              <a:t>Класифікація природних вод:</a:t>
            </a:r>
            <a:endParaRPr lang="uk-UA" sz="2400" dirty="0">
              <a:latin typeface="Times New Roman" pitchFamily="18" charset="0"/>
              <a:cs typeface="Times New Roman" pitchFamily="18" charset="0"/>
            </a:endParaRPr>
          </a:p>
          <a:p>
            <a:pPr>
              <a:buNone/>
            </a:pPr>
            <a:endParaRPr lang="uk-UA" sz="1400" dirty="0"/>
          </a:p>
        </p:txBody>
      </p:sp>
      <p:graphicFrame>
        <p:nvGraphicFramePr>
          <p:cNvPr id="5" name="Таблица 4"/>
          <p:cNvGraphicFramePr>
            <a:graphicFrameLocks noGrp="1"/>
          </p:cNvGraphicFramePr>
          <p:nvPr/>
        </p:nvGraphicFramePr>
        <p:xfrm>
          <a:off x="323528" y="2492896"/>
          <a:ext cx="8496944" cy="3384376"/>
        </p:xfrm>
        <a:graphic>
          <a:graphicData uri="http://schemas.openxmlformats.org/drawingml/2006/table">
            <a:tbl>
              <a:tblPr/>
              <a:tblGrid>
                <a:gridCol w="2736304">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tblGrid>
              <a:tr h="3384376">
                <a:tc>
                  <a:txBody>
                    <a:bodyPr/>
                    <a:lstStyle/>
                    <a:p>
                      <a:pPr indent="342900">
                        <a:spcAft>
                          <a:spcPts val="0"/>
                        </a:spcAft>
                      </a:pPr>
                      <a:r>
                        <a:rPr lang="uk-UA" sz="2000" b="1" i="1" dirty="0">
                          <a:latin typeface="Times New Roman"/>
                          <a:ea typeface="Times New Roman"/>
                        </a:rPr>
                        <a:t>За ступенем мінералізації</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Прісні </a:t>
                      </a:r>
                      <a:r>
                        <a:rPr lang="en-US" sz="2000" i="1" dirty="0">
                          <a:latin typeface="Times New Roman"/>
                          <a:ea typeface="Times New Roman"/>
                        </a:rPr>
                        <a:t>&lt;1</a:t>
                      </a:r>
                      <a:r>
                        <a:rPr lang="uk-UA" sz="2000" i="1" dirty="0">
                          <a:latin typeface="Times New Roman"/>
                          <a:ea typeface="Times New Roman"/>
                        </a:rPr>
                        <a:t>мг/л</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Солонуваті 1-3 мг/л</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Засолені 3-10 мг/л</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Солоні 10-50 мг/л</a:t>
                      </a:r>
                      <a:endParaRPr lang="uk-UA" sz="2000" dirty="0">
                        <a:latin typeface="Times New Roman"/>
                        <a:ea typeface="Times New Roman"/>
                      </a:endParaRPr>
                    </a:p>
                  </a:txBody>
                  <a:tcPr marL="59917" marR="59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spcAft>
                          <a:spcPts val="0"/>
                        </a:spcAft>
                      </a:pPr>
                      <a:r>
                        <a:rPr lang="uk-UA" sz="2000" b="1" i="1" dirty="0">
                          <a:latin typeface="Times New Roman"/>
                          <a:ea typeface="Times New Roman"/>
                        </a:rPr>
                        <a:t>За кислотністю</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Лужні </a:t>
                      </a:r>
                      <a:r>
                        <a:rPr lang="uk-UA" sz="2000" i="1" dirty="0" err="1">
                          <a:latin typeface="Times New Roman"/>
                          <a:ea typeface="Times New Roman"/>
                        </a:rPr>
                        <a:t>рН</a:t>
                      </a:r>
                      <a:r>
                        <a:rPr lang="uk-UA" sz="2000" i="1" dirty="0">
                          <a:latin typeface="Times New Roman"/>
                          <a:ea typeface="Times New Roman"/>
                        </a:rPr>
                        <a:t> 11-14</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err="1">
                          <a:latin typeface="Times New Roman"/>
                          <a:ea typeface="Times New Roman"/>
                        </a:rPr>
                        <a:t>Слабколужні</a:t>
                      </a:r>
                      <a:r>
                        <a:rPr lang="uk-UA" sz="2000" i="1" dirty="0">
                          <a:latin typeface="Times New Roman"/>
                          <a:ea typeface="Times New Roman"/>
                        </a:rPr>
                        <a:t> </a:t>
                      </a:r>
                      <a:r>
                        <a:rPr lang="uk-UA" sz="2000" i="1" dirty="0" err="1">
                          <a:latin typeface="Times New Roman"/>
                          <a:ea typeface="Times New Roman"/>
                        </a:rPr>
                        <a:t>рН</a:t>
                      </a:r>
                      <a:r>
                        <a:rPr lang="uk-UA" sz="2000" i="1" dirty="0">
                          <a:latin typeface="Times New Roman"/>
                          <a:ea typeface="Times New Roman"/>
                        </a:rPr>
                        <a:t> 8-10</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Нейтральні    </a:t>
                      </a:r>
                      <a:r>
                        <a:rPr lang="uk-UA" sz="2000" i="1" dirty="0" err="1">
                          <a:latin typeface="Times New Roman"/>
                          <a:ea typeface="Times New Roman"/>
                        </a:rPr>
                        <a:t>рН</a:t>
                      </a:r>
                      <a:r>
                        <a:rPr lang="uk-UA" sz="2000" i="1" dirty="0">
                          <a:latin typeface="Times New Roman"/>
                          <a:ea typeface="Times New Roman"/>
                        </a:rPr>
                        <a:t> 7</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err="1">
                          <a:latin typeface="Times New Roman"/>
                          <a:ea typeface="Times New Roman"/>
                        </a:rPr>
                        <a:t>Слабкокислі</a:t>
                      </a:r>
                      <a:r>
                        <a:rPr lang="uk-UA" sz="2000" i="1" dirty="0">
                          <a:latin typeface="Times New Roman"/>
                          <a:ea typeface="Times New Roman"/>
                        </a:rPr>
                        <a:t> </a:t>
                      </a:r>
                      <a:r>
                        <a:rPr lang="uk-UA" sz="2000" i="1" dirty="0" err="1">
                          <a:latin typeface="Times New Roman"/>
                          <a:ea typeface="Times New Roman"/>
                        </a:rPr>
                        <a:t>рН</a:t>
                      </a:r>
                      <a:r>
                        <a:rPr lang="uk-UA" sz="2000" i="1" dirty="0">
                          <a:latin typeface="Times New Roman"/>
                          <a:ea typeface="Times New Roman"/>
                        </a:rPr>
                        <a:t> 4-6</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Кислі </a:t>
                      </a:r>
                      <a:r>
                        <a:rPr lang="uk-UA" sz="2000" i="1" dirty="0" err="1">
                          <a:latin typeface="Times New Roman"/>
                          <a:ea typeface="Times New Roman"/>
                        </a:rPr>
                        <a:t>рН</a:t>
                      </a:r>
                      <a:r>
                        <a:rPr lang="uk-UA" sz="2000" i="1" dirty="0">
                          <a:latin typeface="Times New Roman"/>
                          <a:ea typeface="Times New Roman"/>
                        </a:rPr>
                        <a:t> 1-3</a:t>
                      </a:r>
                      <a:endParaRPr lang="uk-UA" sz="2000" dirty="0">
                        <a:latin typeface="Times New Roman"/>
                        <a:ea typeface="Times New Roman"/>
                      </a:endParaRPr>
                    </a:p>
                  </a:txBody>
                  <a:tcPr marL="59917" marR="59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spcAft>
                          <a:spcPts val="0"/>
                        </a:spcAft>
                      </a:pPr>
                      <a:r>
                        <a:rPr lang="uk-UA" sz="2000" b="1" i="1" dirty="0">
                          <a:latin typeface="Times New Roman"/>
                          <a:ea typeface="Times New Roman"/>
                        </a:rPr>
                        <a:t>За загальною твердістю</a:t>
                      </a:r>
                      <a:endParaRPr lang="uk-UA" sz="2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Не дуже м'які  1,5 </a:t>
                      </a:r>
                      <a:r>
                        <a:rPr lang="uk-UA" sz="2000" i="1" dirty="0" err="1">
                          <a:latin typeface="Times New Roman"/>
                          <a:ea typeface="Times New Roman"/>
                        </a:rPr>
                        <a:t>ммоль</a:t>
                      </a:r>
                      <a:r>
                        <a:rPr lang="uk-UA" sz="2000" i="1" dirty="0">
                          <a:latin typeface="Times New Roman"/>
                          <a:ea typeface="Times New Roman"/>
                        </a:rPr>
                        <a:t>/дм</a:t>
                      </a:r>
                      <a:r>
                        <a:rPr lang="uk-UA" sz="2000" i="1" baseline="30000" dirty="0">
                          <a:latin typeface="Times New Roman"/>
                          <a:ea typeface="Times New Roman"/>
                        </a:rPr>
                        <a:t>3</a:t>
                      </a:r>
                      <a:endParaRPr lang="uk-UA" sz="2000" baseline="30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М'які 1,5-3ммоль/дм</a:t>
                      </a:r>
                      <a:r>
                        <a:rPr lang="uk-UA" sz="2000" i="1" baseline="30000" dirty="0">
                          <a:latin typeface="Times New Roman"/>
                          <a:ea typeface="Times New Roman"/>
                        </a:rPr>
                        <a:t>3</a:t>
                      </a:r>
                      <a:endParaRPr lang="uk-UA" sz="2000" baseline="30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Помірно тверді  3-6 </a:t>
                      </a:r>
                      <a:r>
                        <a:rPr lang="uk-UA" sz="2000" i="1" dirty="0" err="1">
                          <a:latin typeface="Times New Roman"/>
                          <a:ea typeface="Times New Roman"/>
                        </a:rPr>
                        <a:t>ммоль</a:t>
                      </a:r>
                      <a:r>
                        <a:rPr lang="uk-UA" sz="2000" i="1" dirty="0">
                          <a:latin typeface="Times New Roman"/>
                          <a:ea typeface="Times New Roman"/>
                        </a:rPr>
                        <a:t>/дм</a:t>
                      </a:r>
                      <a:r>
                        <a:rPr lang="uk-UA" sz="2000" i="1" baseline="30000" dirty="0">
                          <a:latin typeface="Times New Roman"/>
                          <a:ea typeface="Times New Roman"/>
                        </a:rPr>
                        <a:t>3</a:t>
                      </a:r>
                      <a:endParaRPr lang="uk-UA" sz="2000" baseline="30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Тверді  6-9 </a:t>
                      </a:r>
                      <a:r>
                        <a:rPr lang="uk-UA" sz="2000" i="1" dirty="0" err="1">
                          <a:latin typeface="Times New Roman"/>
                          <a:ea typeface="Times New Roman"/>
                        </a:rPr>
                        <a:t>ммоль</a:t>
                      </a:r>
                      <a:r>
                        <a:rPr lang="uk-UA" sz="2000" i="1" dirty="0">
                          <a:latin typeface="Times New Roman"/>
                          <a:ea typeface="Times New Roman"/>
                        </a:rPr>
                        <a:t>/дм</a:t>
                      </a:r>
                      <a:r>
                        <a:rPr lang="uk-UA" sz="2000" i="1" baseline="30000" dirty="0">
                          <a:latin typeface="Times New Roman"/>
                          <a:ea typeface="Times New Roman"/>
                        </a:rPr>
                        <a:t>3</a:t>
                      </a:r>
                      <a:endParaRPr lang="uk-UA" sz="2000" baseline="30000" dirty="0">
                        <a:latin typeface="Times New Roman"/>
                        <a:ea typeface="Times New Roman"/>
                      </a:endParaRPr>
                    </a:p>
                    <a:p>
                      <a:pPr marL="342900" lvl="0" indent="-342900">
                        <a:spcAft>
                          <a:spcPts val="0"/>
                        </a:spcAft>
                        <a:buFont typeface="Calibri"/>
                        <a:buChar char="•"/>
                        <a:tabLst>
                          <a:tab pos="457200" algn="l"/>
                        </a:tabLst>
                      </a:pPr>
                      <a:r>
                        <a:rPr lang="uk-UA" sz="2000" i="1" dirty="0">
                          <a:latin typeface="Times New Roman"/>
                          <a:ea typeface="Times New Roman"/>
                        </a:rPr>
                        <a:t>Дуже тверді </a:t>
                      </a:r>
                      <a:r>
                        <a:rPr lang="en-US" sz="2000" i="1" dirty="0">
                          <a:latin typeface="Times New Roman"/>
                          <a:ea typeface="Times New Roman"/>
                        </a:rPr>
                        <a:t>&gt;9</a:t>
                      </a:r>
                      <a:r>
                        <a:rPr lang="uk-UA" sz="2000" i="1" dirty="0" err="1">
                          <a:latin typeface="Times New Roman"/>
                          <a:ea typeface="Times New Roman"/>
                        </a:rPr>
                        <a:t>ммоль</a:t>
                      </a:r>
                      <a:r>
                        <a:rPr lang="uk-UA" sz="2000" i="1" dirty="0">
                          <a:latin typeface="Times New Roman"/>
                          <a:ea typeface="Times New Roman"/>
                        </a:rPr>
                        <a:t>/дм</a:t>
                      </a:r>
                      <a:r>
                        <a:rPr lang="uk-UA" sz="2000" i="1" baseline="30000" dirty="0">
                          <a:latin typeface="Times New Roman"/>
                          <a:ea typeface="Times New Roman"/>
                        </a:rPr>
                        <a:t>3</a:t>
                      </a:r>
                      <a:endParaRPr lang="uk-UA" sz="2000" baseline="30000" dirty="0">
                        <a:latin typeface="Times New Roman"/>
                        <a:ea typeface="Times New Roman"/>
                      </a:endParaRPr>
                    </a:p>
                  </a:txBody>
                  <a:tcPr marL="59917" marR="59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Номер слайда 5"/>
          <p:cNvSpPr>
            <a:spLocks noGrp="1"/>
          </p:cNvSpPr>
          <p:nvPr>
            <p:ph type="sldNum" sz="quarter" idx="12"/>
          </p:nvPr>
        </p:nvSpPr>
        <p:spPr/>
        <p:txBody>
          <a:bodyPr/>
          <a:lstStyle/>
          <a:p>
            <a:fld id="{725C68B6-61C2-468F-89AB-4B9F7531AA68}" type="slidenum">
              <a:rPr lang="ru-RU" smtClean="0"/>
              <a:pPr/>
              <a:t>28</a:t>
            </a:fld>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idx="1"/>
          </p:nvPr>
        </p:nvSpPr>
        <p:spPr/>
        <p:txBody>
          <a:bodyPr/>
          <a:lstStyle/>
          <a:p>
            <a:endParaRPr lang="uk-UA"/>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pic>
        <p:nvPicPr>
          <p:cNvPr id="20481" name="Picture 2" descr="класиф%20забр4"/>
          <p:cNvPicPr>
            <a:picLocks noChangeAspect="1" noChangeArrowheads="1"/>
          </p:cNvPicPr>
          <p:nvPr/>
        </p:nvPicPr>
        <p:blipFill>
          <a:blip r:embed="rId2" cstate="print"/>
          <a:srcRect t="51433"/>
          <a:stretch>
            <a:fillRect/>
          </a:stretch>
        </p:blipFill>
        <p:spPr bwMode="auto">
          <a:xfrm>
            <a:off x="395536" y="332656"/>
            <a:ext cx="8208912" cy="6156685"/>
          </a:xfrm>
          <a:prstGeom prst="rect">
            <a:avLst/>
          </a:prstGeom>
          <a:noFill/>
        </p:spPr>
      </p:pic>
      <p:sp>
        <p:nvSpPr>
          <p:cNvPr id="6" name="Номер слайда 5"/>
          <p:cNvSpPr>
            <a:spLocks noGrp="1"/>
          </p:cNvSpPr>
          <p:nvPr>
            <p:ph type="sldNum" sz="quarter" idx="12"/>
          </p:nvPr>
        </p:nvSpPr>
        <p:spPr/>
        <p:txBody>
          <a:bodyPr/>
          <a:lstStyle/>
          <a:p>
            <a:fld id="{725C68B6-61C2-468F-89AB-4B9F7531AA68}" type="slidenum">
              <a:rPr lang="ru-RU" smtClean="0"/>
              <a:pPr/>
              <a:t>29</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06B74B-4EFB-4AA9-BBDA-9A4BCCD721C2}"/>
              </a:ext>
            </a:extLst>
          </p:cNvPr>
          <p:cNvSpPr>
            <a:spLocks noGrp="1"/>
          </p:cNvSpPr>
          <p:nvPr>
            <p:ph type="title"/>
          </p:nvPr>
        </p:nvSpPr>
        <p:spPr>
          <a:xfrm>
            <a:off x="207264" y="340134"/>
            <a:ext cx="8729472" cy="1066800"/>
          </a:xfrm>
        </p:spPr>
        <p:txBody>
          <a:bodyPr>
            <a:noAutofit/>
          </a:bodyPr>
          <a:lstStyle/>
          <a:p>
            <a:r>
              <a:rPr lang="uk-UA" sz="2600" b="1" dirty="0">
                <a:latin typeface="Times New Roman" pitchFamily="18" charset="0"/>
                <a:cs typeface="Times New Roman" pitchFamily="18" charset="0"/>
              </a:rPr>
              <a:t>1. Категорії водокористування та</a:t>
            </a:r>
            <a:r>
              <a:rPr lang="en-US" sz="2600" b="1" dirty="0">
                <a:latin typeface="Times New Roman" pitchFamily="18" charset="0"/>
                <a:cs typeface="Times New Roman" pitchFamily="18" charset="0"/>
              </a:rPr>
              <a:t> </a:t>
            </a:r>
            <a:r>
              <a:rPr lang="uk-UA" sz="2600" b="1" dirty="0">
                <a:latin typeface="Times New Roman" pitchFamily="18" charset="0"/>
                <a:cs typeface="Times New Roman" pitchFamily="18" charset="0"/>
              </a:rPr>
              <a:t>нормативи якості води</a:t>
            </a:r>
            <a:endParaRPr lang="uk-UA" sz="2600" dirty="0"/>
          </a:p>
        </p:txBody>
      </p:sp>
      <p:sp>
        <p:nvSpPr>
          <p:cNvPr id="3" name="Місце для вмісту 2">
            <a:extLst>
              <a:ext uri="{FF2B5EF4-FFF2-40B4-BE49-F238E27FC236}">
                <a16:creationId xmlns:a16="http://schemas.microsoft.com/office/drawing/2014/main" id="{DA4EB2BB-CC5A-4F7A-B872-A82552812C1A}"/>
              </a:ext>
            </a:extLst>
          </p:cNvPr>
          <p:cNvSpPr>
            <a:spLocks noGrp="1"/>
          </p:cNvSpPr>
          <p:nvPr>
            <p:ph idx="1"/>
          </p:nvPr>
        </p:nvSpPr>
        <p:spPr>
          <a:xfrm>
            <a:off x="332232" y="1268760"/>
            <a:ext cx="8604504" cy="4887048"/>
          </a:xfrm>
        </p:spPr>
        <p:txBody>
          <a:bodyPr>
            <a:normAutofit fontScale="92500" lnSpcReduction="20000"/>
          </a:bodyPr>
          <a:lstStyle/>
          <a:p>
            <a:pPr marL="0" marR="354330" indent="361950" algn="just">
              <a:lnSpc>
                <a:spcPct val="120000"/>
              </a:lnSpc>
              <a:spcBef>
                <a:spcPts val="0"/>
              </a:spcBef>
              <a:spcAft>
                <a:spcPts val="0"/>
              </a:spcAft>
              <a:buNone/>
              <a:tabLst>
                <a:tab pos="8250238" algn="l"/>
              </a:tabLst>
            </a:pPr>
            <a:r>
              <a:rPr lang="ru-RU" sz="2400" b="1" i="1" dirty="0">
                <a:effectLst/>
                <a:latin typeface="Times New Roman" panose="02020603050405020304" pitchFamily="18" charset="0"/>
                <a:ea typeface="Times New Roman" panose="02020603050405020304" pitchFamily="18" charset="0"/>
              </a:rPr>
              <a:t>Ви</a:t>
            </a:r>
            <a:r>
              <a:rPr lang="uk-UA" sz="2400" b="1" i="1" dirty="0">
                <a:effectLst/>
                <a:latin typeface="Times New Roman" panose="02020603050405020304" pitchFamily="18" charset="0"/>
                <a:ea typeface="Times New Roman" panose="02020603050405020304" pitchFamily="18" charset="0"/>
              </a:rPr>
              <a:t>к</a:t>
            </a:r>
            <a:r>
              <a:rPr lang="ru-RU" sz="2400" b="1" i="1" dirty="0" err="1">
                <a:effectLst/>
                <a:latin typeface="Times New Roman" panose="02020603050405020304" pitchFamily="18" charset="0"/>
                <a:ea typeface="Times New Roman" panose="02020603050405020304" pitchFamily="18" charset="0"/>
              </a:rPr>
              <a:t>ористання</a:t>
            </a:r>
            <a:r>
              <a:rPr lang="ru-RU" sz="2400" b="1" spc="195" dirty="0">
                <a:effectLst/>
                <a:latin typeface="Times New Roman" panose="02020603050405020304" pitchFamily="18" charset="0"/>
                <a:ea typeface="Times New Roman" panose="02020603050405020304" pitchFamily="18" charset="0"/>
              </a:rPr>
              <a:t> </a:t>
            </a: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ru-RU" sz="2400" b="1" i="1" dirty="0">
                <a:effectLst/>
                <a:latin typeface="Times New Roman" panose="02020603050405020304" pitchFamily="18" charset="0"/>
                <a:ea typeface="Times New Roman" panose="02020603050405020304" pitchFamily="18" charset="0"/>
              </a:rPr>
              <a:t>и</a:t>
            </a:r>
            <a:r>
              <a:rPr lang="ru-RU" sz="2400" b="1" spc="195"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a:t>
            </a:r>
            <a:r>
              <a:rPr lang="ru-RU" sz="2400" spc="195"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процес</a:t>
            </a:r>
            <a:r>
              <a:rPr lang="ru-RU" sz="2400" spc="195"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вилучення</a:t>
            </a:r>
            <a:r>
              <a:rPr lang="ru-RU" sz="2400" spc="195"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води</a:t>
            </a:r>
            <a:r>
              <a:rPr lang="ru-RU" sz="2400" spc="195"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для</a:t>
            </a:r>
            <a:r>
              <a:rPr lang="ru-RU" sz="2400" spc="195"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викорис</a:t>
            </a:r>
            <a:r>
              <a:rPr lang="uk-UA" sz="2400" dirty="0">
                <a:effectLst/>
                <a:latin typeface="Times New Roman" panose="02020603050405020304" pitchFamily="18" charset="0"/>
                <a:ea typeface="Times New Roman" panose="02020603050405020304" pitchFamily="18" charset="0"/>
              </a:rPr>
              <a:t>т</a:t>
            </a:r>
            <a:r>
              <a:rPr lang="ru-RU" sz="2400" dirty="0" err="1">
                <a:effectLst/>
                <a:latin typeface="Times New Roman" panose="02020603050405020304" pitchFamily="18" charset="0"/>
                <a:ea typeface="Times New Roman" panose="02020603050405020304" pitchFamily="18" charset="0"/>
              </a:rPr>
              <a:t>ання</a:t>
            </a:r>
            <a:r>
              <a:rPr lang="ru-RU" sz="2400" dirty="0">
                <a:effectLst/>
                <a:latin typeface="Times New Roman" panose="02020603050405020304" pitchFamily="18" charset="0"/>
                <a:ea typeface="Times New Roman" panose="02020603050405020304" pitchFamily="18" charset="0"/>
              </a:rPr>
              <a:t> у </a:t>
            </a:r>
            <a:r>
              <a:rPr lang="ru-RU" sz="2400" dirty="0" err="1">
                <a:effectLst/>
                <a:latin typeface="Times New Roman" panose="02020603050405020304" pitchFamily="18" charset="0"/>
                <a:ea typeface="Times New Roman" panose="02020603050405020304" pitchFamily="18" charset="0"/>
              </a:rPr>
              <a:t>виро</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ниц</a:t>
            </a:r>
            <a:r>
              <a:rPr lang="uk-UA" sz="2400" dirty="0">
                <a:effectLst/>
                <a:latin typeface="Times New Roman" panose="02020603050405020304" pitchFamily="18" charset="0"/>
                <a:ea typeface="Times New Roman" panose="02020603050405020304" pitchFamily="18" charset="0"/>
              </a:rPr>
              <a:t>т</a:t>
            </a:r>
            <a:r>
              <a:rPr lang="ru-RU" sz="2400" dirty="0" err="1">
                <a:effectLst/>
                <a:latin typeface="Times New Roman" panose="02020603050405020304" pitchFamily="18" charset="0"/>
                <a:ea typeface="Times New Roman" panose="02020603050405020304" pitchFamily="18" charset="0"/>
              </a:rPr>
              <a:t>ві</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 </a:t>
            </a:r>
            <a:r>
              <a:rPr lang="ru-RU" sz="2400" dirty="0">
                <a:effectLst/>
                <a:latin typeface="Times New Roman" panose="02020603050405020304" pitchFamily="18" charset="0"/>
                <a:ea typeface="Times New Roman" panose="02020603050405020304" pitchFamily="18" charset="0"/>
              </a:rPr>
              <a:t>метою </a:t>
            </a:r>
            <a:r>
              <a:rPr lang="ru-RU" sz="2400" dirty="0" err="1">
                <a:effectLst/>
                <a:latin typeface="Times New Roman" panose="02020603050405020304" pitchFamily="18" charset="0"/>
                <a:ea typeface="Times New Roman" panose="02020603050405020304" pitchFamily="18" charset="0"/>
              </a:rPr>
              <a:t>отримання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продукції</a:t>
            </a:r>
            <a:r>
              <a:rPr lang="ru-RU" sz="2400" dirty="0">
                <a:effectLst/>
                <a:latin typeface="Times New Roman" panose="02020603050405020304" pitchFamily="18" charset="0"/>
                <a:ea typeface="Times New Roman" panose="02020603050405020304" pitchFamily="18" charset="0"/>
              </a:rPr>
              <a:t> та для </a:t>
            </a:r>
            <a:r>
              <a:rPr lang="ru-RU" sz="2400" dirty="0" err="1">
                <a:effectLst/>
                <a:latin typeface="Times New Roman" panose="02020603050405020304" pitchFamily="18" charset="0"/>
                <a:ea typeface="Times New Roman" panose="02020603050405020304" pitchFamily="18" charset="0"/>
              </a:rPr>
              <a:t>господарсько-питних</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потре</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населення</a:t>
            </a:r>
            <a:r>
              <a:rPr lang="ru-RU" sz="2400" dirty="0">
                <a:effectLst/>
                <a:latin typeface="Times New Roman" panose="02020603050405020304" pitchFamily="18" charset="0"/>
                <a:ea typeface="Times New Roman" panose="02020603050405020304" pitchFamily="18" charset="0"/>
              </a:rPr>
              <a:t>, а </a:t>
            </a:r>
            <a:r>
              <a:rPr lang="ru-RU" sz="2400" dirty="0" err="1">
                <a:effectLst/>
                <a:latin typeface="Times New Roman" panose="02020603050405020304" pitchFamily="18" charset="0"/>
                <a:ea typeface="Times New Roman" panose="02020603050405020304" pitchFamily="18" charset="0"/>
              </a:rPr>
              <a:t>також</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е</a:t>
            </a:r>
            <a:r>
              <a:rPr lang="uk-UA" sz="2400" dirty="0" err="1">
                <a:effectLst/>
                <a:latin typeface="Times New Roman" panose="02020603050405020304" pitchFamily="18" charset="0"/>
                <a:ea typeface="Times New Roman" panose="02020603050405020304" pitchFamily="18" charset="0"/>
              </a:rPr>
              <a:t>зз</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її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вилучення</a:t>
            </a:r>
            <a:r>
              <a:rPr lang="ru-RU" sz="2400" dirty="0">
                <a:effectLst/>
                <a:latin typeface="Times New Roman" panose="02020603050405020304" pitchFamily="18" charset="0"/>
                <a:ea typeface="Times New Roman" panose="02020603050405020304" pitchFamily="18" charset="0"/>
              </a:rPr>
              <a:t> для </a:t>
            </a:r>
            <a:r>
              <a:rPr lang="ru-RU" sz="2400" dirty="0" err="1">
                <a:effectLst/>
                <a:latin typeface="Times New Roman" panose="02020603050405020304" pitchFamily="18" charset="0"/>
                <a:ea typeface="Times New Roman" panose="02020603050405020304" pitchFamily="18" charset="0"/>
              </a:rPr>
              <a:t>потре</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гідроенергетики</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ри</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ництва</a:t>
            </a:r>
            <a:r>
              <a:rPr lang="ru-RU" sz="2400" dirty="0">
                <a:effectLst/>
                <a:latin typeface="Times New Roman" panose="02020603050405020304" pitchFamily="18" charset="0"/>
                <a:ea typeface="Times New Roman" panose="02020603050405020304" pitchFamily="18" charset="0"/>
              </a:rPr>
              <a:t>, водного і </a:t>
            </a:r>
            <a:r>
              <a:rPr lang="ru-RU" sz="2400" dirty="0" err="1">
                <a:effectLst/>
                <a:latin typeface="Times New Roman" panose="02020603050405020304" pitchFamily="18" charset="0"/>
                <a:ea typeface="Times New Roman" panose="02020603050405020304" pitchFamily="18" charset="0"/>
              </a:rPr>
              <a:t>повітряного</a:t>
            </a:r>
            <a:r>
              <a:rPr lang="ru-RU" sz="2400" dirty="0">
                <a:effectLst/>
                <a:latin typeface="Times New Roman" panose="02020603050405020304" pitchFamily="18" charset="0"/>
                <a:ea typeface="Times New Roman" panose="02020603050405020304" pitchFamily="18" charset="0"/>
              </a:rPr>
              <a:t> транспорту та </a:t>
            </a:r>
            <a:r>
              <a:rPr lang="ru-RU" sz="2400" dirty="0" err="1">
                <a:effectLst/>
                <a:latin typeface="Times New Roman" panose="02020603050405020304" pitchFamily="18" charset="0"/>
                <a:ea typeface="Times New Roman" panose="02020603050405020304" pitchFamily="18" charset="0"/>
              </a:rPr>
              <a:t>інших</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потре</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marR="354330" indent="361950" algn="just">
              <a:lnSpc>
                <a:spcPct val="120000"/>
              </a:lnSpc>
              <a:spcBef>
                <a:spcPts val="0"/>
              </a:spcBef>
              <a:spcAft>
                <a:spcPts val="0"/>
              </a:spcAft>
              <a:buNone/>
              <a:tabLst>
                <a:tab pos="8250238" algn="l"/>
              </a:tabLst>
            </a:pP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ru-RU" sz="2400" b="1" i="1" dirty="0">
                <a:effectLst/>
                <a:latin typeface="Times New Roman" panose="02020603050405020304" pitchFamily="18" charset="0"/>
                <a:ea typeface="Times New Roman" panose="02020603050405020304" pitchFamily="18" charset="0"/>
              </a:rPr>
              <a:t>а</a:t>
            </a:r>
            <a:r>
              <a:rPr lang="ru-RU" sz="2400" b="1" spc="200" dirty="0">
                <a:effectLst/>
                <a:latin typeface="Times New Roman" panose="02020603050405020304" pitchFamily="18" charset="0"/>
                <a:ea typeface="Times New Roman" panose="02020603050405020304" pitchFamily="18" charset="0"/>
              </a:rPr>
              <a:t> </a:t>
            </a:r>
            <a:r>
              <a:rPr lang="ru-RU" sz="2400" b="1" i="1" dirty="0" err="1">
                <a:effectLst/>
                <a:latin typeface="Times New Roman" panose="02020603050405020304" pitchFamily="18" charset="0"/>
                <a:ea typeface="Times New Roman" panose="02020603050405020304" pitchFamily="18" charset="0"/>
              </a:rPr>
              <a:t>стi</a:t>
            </a:r>
            <a:r>
              <a:rPr lang="uk-UA" sz="2400" b="1" i="1" dirty="0">
                <a:effectLst/>
                <a:latin typeface="Times New Roman" panose="02020603050405020304" pitchFamily="18" charset="0"/>
                <a:ea typeface="Times New Roman" panose="02020603050405020304" pitchFamily="18" charset="0"/>
              </a:rPr>
              <a:t>ч</a:t>
            </a:r>
            <a:r>
              <a:rPr lang="ru-RU" sz="2400" b="1" i="1" dirty="0">
                <a:effectLst/>
                <a:latin typeface="Times New Roman" panose="02020603050405020304" pitchFamily="18" charset="0"/>
                <a:ea typeface="Times New Roman" panose="02020603050405020304" pitchFamily="18" charset="0"/>
              </a:rPr>
              <a:t>на</a:t>
            </a:r>
            <a:r>
              <a:rPr lang="ru-RU" sz="2400" b="1" spc="2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a:t>
            </a:r>
            <a:r>
              <a:rPr lang="ru-RU" sz="2400" spc="2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вода,</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що</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утворилася</a:t>
            </a:r>
            <a:r>
              <a:rPr lang="ru-RU" sz="2400" spc="2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в</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процесі</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господарсько</a:t>
            </a:r>
            <a:r>
              <a:rPr lang="ru-RU" sz="2400" dirty="0">
                <a:effectLst/>
                <a:latin typeface="Times New Roman" panose="02020603050405020304" pitchFamily="18" charset="0"/>
                <a:ea typeface="Times New Roman" panose="02020603050405020304" pitchFamily="18" charset="0"/>
              </a:rPr>
              <a:t>-по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утової</a:t>
            </a:r>
            <a:r>
              <a:rPr lang="ru-RU" sz="2400" dirty="0">
                <a:effectLst/>
                <a:latin typeface="Times New Roman" panose="02020603050405020304" pitchFamily="18" charset="0"/>
                <a:ea typeface="Times New Roman" panose="02020603050405020304" pitchFamily="18" charset="0"/>
              </a:rPr>
              <a:t> та </a:t>
            </a:r>
            <a:r>
              <a:rPr lang="ru-RU" sz="2400" dirty="0" err="1">
                <a:effectLst/>
                <a:latin typeface="Times New Roman" panose="02020603050405020304" pitchFamily="18" charset="0"/>
                <a:ea typeface="Times New Roman" panose="02020603050405020304" pitchFamily="18" charset="0"/>
              </a:rPr>
              <a:t>виро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ничої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діяльності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крім</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шахтної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кар’єрної</a:t>
            </a:r>
            <a:r>
              <a:rPr lang="ru-RU" sz="2400" dirty="0">
                <a:effectLst/>
                <a:latin typeface="Times New Roman" panose="02020603050405020304" pitchFamily="18" charset="0"/>
                <a:ea typeface="Times New Roman" panose="02020603050405020304" pitchFamily="18" charset="0"/>
              </a:rPr>
              <a:t> та </a:t>
            </a:r>
            <a:r>
              <a:rPr lang="ru-RU" sz="2400" dirty="0" err="1">
                <a:effectLst/>
                <a:latin typeface="Times New Roman" panose="02020603050405020304" pitchFamily="18" charset="0"/>
                <a:ea typeface="Times New Roman" panose="02020603050405020304" pitchFamily="18" charset="0"/>
              </a:rPr>
              <a:t>дренажної</a:t>
            </a:r>
            <a:r>
              <a:rPr lang="ru-RU" sz="2400" dirty="0">
                <a:effectLst/>
                <a:latin typeface="Times New Roman" panose="02020603050405020304" pitchFamily="18" charset="0"/>
                <a:ea typeface="Times New Roman" panose="02020603050405020304" pitchFamily="18" charset="0"/>
              </a:rPr>
              <a:t> води), а </a:t>
            </a:r>
            <a:r>
              <a:rPr lang="ru-RU" sz="2400" dirty="0" err="1">
                <a:effectLst/>
                <a:latin typeface="Times New Roman" panose="02020603050405020304" pitchFamily="18" charset="0"/>
                <a:ea typeface="Times New Roman" panose="02020603050405020304" pitchFamily="18" charset="0"/>
              </a:rPr>
              <a:t>також</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відведена</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 </a:t>
            </a:r>
            <a:r>
              <a:rPr lang="uk-UA" sz="2400" dirty="0" err="1">
                <a:effectLst/>
                <a:latin typeface="Times New Roman" panose="02020603050405020304" pitchFamily="18" charset="0"/>
                <a:ea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rPr>
              <a:t>а</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удованої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території</a:t>
            </a:r>
            <a:r>
              <a:rPr lang="ru-RU" sz="2400" dirty="0">
                <a:effectLst/>
                <a:latin typeface="Times New Roman" panose="02020603050405020304" pitchFamily="18" charset="0"/>
                <a:ea typeface="Times New Roman" panose="02020603050405020304" pitchFamily="18" charset="0"/>
              </a:rPr>
              <a:t>, на </a:t>
            </a:r>
            <a:r>
              <a:rPr lang="ru-RU" sz="2400" dirty="0" err="1">
                <a:effectLst/>
                <a:latin typeface="Times New Roman" panose="02020603050405020304" pitchFamily="18" charset="0"/>
                <a:ea typeface="Times New Roman" panose="02020603050405020304" pitchFamily="18" charset="0"/>
              </a:rPr>
              <a:t>якій</a:t>
            </a:r>
            <a:r>
              <a:rPr lang="ru-RU" sz="2400" dirty="0">
                <a:effectLst/>
                <a:latin typeface="Times New Roman" panose="02020603050405020304" pitchFamily="18" charset="0"/>
                <a:ea typeface="Times New Roman" panose="02020603050405020304" pitchFamily="18" charset="0"/>
              </a:rPr>
              <a:t> вона </a:t>
            </a:r>
            <a:r>
              <a:rPr lang="ru-RU" sz="2400" dirty="0" err="1">
                <a:effectLst/>
                <a:latin typeface="Times New Roman" panose="02020603050405020304" pitchFamily="18" charset="0"/>
                <a:ea typeface="Times New Roman" panose="02020603050405020304" pitchFamily="18" charset="0"/>
              </a:rPr>
              <a:t>утворилася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внаслідок</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випадання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атмосферних</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опадів</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marR="353695" indent="361950" algn="just">
              <a:lnSpc>
                <a:spcPct val="120000"/>
              </a:lnSpc>
              <a:spcBef>
                <a:spcPts val="0"/>
              </a:spcBef>
              <a:spcAft>
                <a:spcPts val="0"/>
              </a:spcAft>
              <a:buNone/>
              <a:tabLst>
                <a:tab pos="8250238" algn="l"/>
              </a:tabLst>
            </a:pP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ru-RU" sz="2400" b="1" i="1" dirty="0">
                <a:effectLst/>
                <a:latin typeface="Times New Roman" panose="02020603050405020304" pitchFamily="18" charset="0"/>
                <a:ea typeface="Times New Roman" panose="02020603050405020304" pitchFamily="18" charset="0"/>
              </a:rPr>
              <a:t>и</a:t>
            </a:r>
            <a:r>
              <a:rPr lang="ru-RU" sz="2400" dirty="0">
                <a:effectLst/>
                <a:latin typeface="Times New Roman" panose="02020603050405020304" pitchFamily="18" charset="0"/>
                <a:ea typeface="Times New Roman" panose="02020603050405020304" pitchFamily="18" charset="0"/>
              </a:rPr>
              <a:t> – </a:t>
            </a:r>
            <a:r>
              <a:rPr lang="ru-RU" sz="2400" dirty="0" err="1">
                <a:effectLst/>
                <a:latin typeface="Times New Roman" panose="02020603050405020304" pitchFamily="18" charset="0"/>
                <a:ea typeface="Times New Roman" panose="02020603050405020304" pitchFamily="18" charset="0"/>
              </a:rPr>
              <a:t>усі</a:t>
            </a:r>
            <a:r>
              <a:rPr lang="ru-RU" sz="2400" dirty="0">
                <a:effectLst/>
                <a:latin typeface="Times New Roman" panose="02020603050405020304" pitchFamily="18" charset="0"/>
                <a:ea typeface="Times New Roman" panose="02020603050405020304" pitchFamily="18" charset="0"/>
              </a:rPr>
              <a:t> води (</a:t>
            </a:r>
            <a:r>
              <a:rPr lang="ru-RU" sz="2400" dirty="0" err="1">
                <a:effectLst/>
                <a:latin typeface="Times New Roman" panose="02020603050405020304" pitchFamily="18" charset="0"/>
                <a:ea typeface="Times New Roman" panose="02020603050405020304" pitchFamily="18" charset="0"/>
              </a:rPr>
              <a:t>поверхневі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під</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емні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морські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що</a:t>
            </a:r>
            <a:r>
              <a:rPr lang="ru-RU" sz="2400" dirty="0">
                <a:effectLst/>
                <a:latin typeface="Times New Roman" panose="02020603050405020304" pitchFamily="18" charset="0"/>
                <a:ea typeface="Times New Roman" panose="02020603050405020304" pitchFamily="18" charset="0"/>
              </a:rPr>
              <a:t> входя</a:t>
            </a:r>
            <a:r>
              <a:rPr lang="uk-UA" sz="2400" dirty="0">
                <a:effectLst/>
                <a:latin typeface="Times New Roman" panose="02020603050405020304" pitchFamily="18" charset="0"/>
                <a:ea typeface="Times New Roman" panose="02020603050405020304" pitchFamily="18" charset="0"/>
              </a:rPr>
              <a:t>т</a:t>
            </a:r>
            <a:r>
              <a:rPr lang="ru-RU" sz="2400" dirty="0">
                <a:effectLst/>
                <a:latin typeface="Times New Roman" panose="02020603050405020304" pitchFamily="18" charset="0"/>
                <a:ea typeface="Times New Roman" panose="02020603050405020304" pitchFamily="18" charset="0"/>
              </a:rPr>
              <a:t>ь до складу </a:t>
            </a:r>
            <a:r>
              <a:rPr lang="ru-RU" sz="2400" dirty="0" err="1">
                <a:effectLst/>
                <a:latin typeface="Times New Roman" panose="02020603050405020304" pitchFamily="18" charset="0"/>
                <a:ea typeface="Times New Roman" panose="02020603050405020304" pitchFamily="18" charset="0"/>
              </a:rPr>
              <a:t>природних</a:t>
            </a:r>
            <a:r>
              <a:rPr lang="ru-RU" sz="2400" dirty="0">
                <a:effectLst/>
                <a:latin typeface="Times New Roman" panose="02020603050405020304" pitchFamily="18" charset="0"/>
                <a:ea typeface="Times New Roman" panose="02020603050405020304" pitchFamily="18" charset="0"/>
              </a:rPr>
              <a:t> ланок </a:t>
            </a:r>
            <a:r>
              <a:rPr lang="ru-RU" sz="2400" dirty="0" err="1">
                <a:effectLst/>
                <a:latin typeface="Times New Roman" panose="02020603050405020304" pitchFamily="18" charset="0"/>
                <a:ea typeface="Times New Roman" panose="02020603050405020304" pitchFamily="18" charset="0"/>
              </a:rPr>
              <a:t>кругоо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ігу</a:t>
            </a:r>
            <a:r>
              <a:rPr lang="ru-RU" sz="2400" dirty="0">
                <a:effectLst/>
                <a:latin typeface="Times New Roman" panose="02020603050405020304" pitchFamily="18" charset="0"/>
                <a:ea typeface="Times New Roman" panose="02020603050405020304" pitchFamily="18" charset="0"/>
              </a:rPr>
              <a:t> води;</a:t>
            </a:r>
            <a:endParaRPr lang="uk-UA" sz="2400" dirty="0">
              <a:effectLst/>
              <a:latin typeface="Times New Roman" panose="02020603050405020304" pitchFamily="18" charset="0"/>
              <a:ea typeface="Times New Roman" panose="02020603050405020304" pitchFamily="18" charset="0"/>
            </a:endParaRPr>
          </a:p>
          <a:p>
            <a:pPr marL="0" marR="354330" indent="361950" algn="just">
              <a:lnSpc>
                <a:spcPct val="120000"/>
              </a:lnSpc>
              <a:spcBef>
                <a:spcPts val="0"/>
              </a:spcBef>
              <a:spcAft>
                <a:spcPts val="0"/>
              </a:spcAft>
              <a:buNone/>
              <a:tabLst>
                <a:tab pos="8250238" algn="l"/>
              </a:tabLst>
            </a:pP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ru-RU" sz="2400" b="1" i="1" dirty="0" err="1">
                <a:effectLst/>
                <a:latin typeface="Times New Roman" panose="02020603050405020304" pitchFamily="18" charset="0"/>
                <a:ea typeface="Times New Roman" panose="02020603050405020304" pitchFamily="18" charset="0"/>
              </a:rPr>
              <a:t>ний</a:t>
            </a:r>
            <a:r>
              <a:rPr lang="ru-RU" sz="2400" b="1" spc="150" dirty="0">
                <a:effectLst/>
                <a:latin typeface="Times New Roman" panose="02020603050405020304" pitchFamily="18" charset="0"/>
                <a:ea typeface="Times New Roman" panose="02020603050405020304" pitchFamily="18" charset="0"/>
              </a:rPr>
              <a:t> </a:t>
            </a:r>
            <a:r>
              <a:rPr lang="ru-RU" sz="2400" b="1" i="1" dirty="0">
                <a:effectLst/>
                <a:latin typeface="Times New Roman" panose="02020603050405020304" pitchFamily="18" charset="0"/>
                <a:ea typeface="Times New Roman" panose="02020603050405020304" pitchFamily="18" charset="0"/>
              </a:rPr>
              <a:t>об'</a:t>
            </a:r>
            <a:r>
              <a:rPr lang="uk-UA" sz="2400" b="1" i="1" dirty="0" err="1">
                <a:effectLst/>
                <a:latin typeface="Times New Roman" panose="02020603050405020304" pitchFamily="18" charset="0"/>
                <a:ea typeface="Times New Roman" panose="02020603050405020304" pitchFamily="18" charset="0"/>
              </a:rPr>
              <a:t>єк</a:t>
            </a:r>
            <a:r>
              <a:rPr lang="ru-RU" sz="2400" b="1" i="1" dirty="0">
                <a:effectLst/>
                <a:latin typeface="Times New Roman" panose="02020603050405020304" pitchFamily="18" charset="0"/>
                <a:ea typeface="Times New Roman" panose="02020603050405020304" pitchFamily="18" charset="0"/>
              </a:rPr>
              <a:t>т</a:t>
            </a:r>
            <a:r>
              <a:rPr lang="ru-RU" sz="2400" b="1" spc="15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a:t>
            </a:r>
            <a:r>
              <a:rPr lang="ru-RU" sz="2400" spc="15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природний</a:t>
            </a:r>
            <a:r>
              <a:rPr lang="ru-RU" sz="2400" spc="15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а</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о</a:t>
            </a:r>
            <a:r>
              <a:rPr lang="ru-RU" sz="2400" spc="15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створений</a:t>
            </a:r>
            <a:r>
              <a:rPr lang="ru-RU" sz="2400" spc="15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штучно</a:t>
            </a:r>
            <a:r>
              <a:rPr lang="ru-RU" sz="2400" spc="15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елемент</a:t>
            </a:r>
            <a:r>
              <a:rPr lang="ru-RU" sz="2400" spc="15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довкілля</a:t>
            </a:r>
            <a:r>
              <a:rPr lang="ru-RU" sz="2400" dirty="0">
                <a:effectLst/>
                <a:latin typeface="Times New Roman" panose="02020603050405020304" pitchFamily="18" charset="0"/>
                <a:ea typeface="Times New Roman" panose="02020603050405020304" pitchFamily="18" charset="0"/>
              </a:rPr>
              <a:t>, в </a:t>
            </a:r>
            <a:r>
              <a:rPr lang="ru-RU" sz="2400" dirty="0" err="1">
                <a:effectLst/>
                <a:latin typeface="Times New Roman" panose="02020603050405020304" pitchFamily="18" charset="0"/>
                <a:ea typeface="Times New Roman" panose="02020603050405020304" pitchFamily="18" charset="0"/>
              </a:rPr>
              <a:t>якому</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осереджуються</a:t>
            </a:r>
            <a:r>
              <a:rPr lang="ru-RU" sz="2400" dirty="0">
                <a:effectLst/>
                <a:latin typeface="Times New Roman" panose="02020603050405020304" pitchFamily="18" charset="0"/>
                <a:ea typeface="Times New Roman" panose="02020603050405020304" pitchFamily="18" charset="0"/>
              </a:rPr>
              <a:t> води (море, </a:t>
            </a:r>
            <a:r>
              <a:rPr lang="ru-RU" sz="2400" dirty="0" err="1">
                <a:effectLst/>
                <a:latin typeface="Times New Roman" panose="02020603050405020304" pitchFamily="18" charset="0"/>
                <a:ea typeface="Times New Roman" panose="02020603050405020304" pitchFamily="18" charset="0"/>
              </a:rPr>
              <a:t>річка</a:t>
            </a:r>
            <a:r>
              <a:rPr lang="ru-RU" sz="2400" dirty="0">
                <a:effectLst/>
                <a:latin typeface="Times New Roman" panose="02020603050405020304" pitchFamily="18" charset="0"/>
                <a:ea typeface="Times New Roman" panose="02020603050405020304" pitchFamily="18" charset="0"/>
              </a:rPr>
              <a:t>, о</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еро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водосховище</a:t>
            </a:r>
            <a:r>
              <a:rPr lang="ru-RU" sz="2400" dirty="0">
                <a:effectLst/>
                <a:latin typeface="Times New Roman" panose="02020603050405020304" pitchFamily="18" charset="0"/>
                <a:ea typeface="Times New Roman" panose="02020603050405020304" pitchFamily="18" charset="0"/>
              </a:rPr>
              <a:t>, ставок, канал, </a:t>
            </a:r>
            <a:r>
              <a:rPr lang="ru-RU" sz="2400" dirty="0" err="1">
                <a:effectLst/>
                <a:latin typeface="Times New Roman" panose="02020603050405020304" pitchFamily="18" charset="0"/>
                <a:ea typeface="Times New Roman" panose="02020603050405020304" pitchFamily="18" charset="0"/>
              </a:rPr>
              <a:t>водоносний</a:t>
            </a:r>
            <a:r>
              <a:rPr lang="ru-RU" sz="2400" dirty="0">
                <a:effectLst/>
                <a:latin typeface="Times New Roman" panose="02020603050405020304" pitchFamily="18" charset="0"/>
                <a:ea typeface="Times New Roman" panose="02020603050405020304" pitchFamily="18" charset="0"/>
              </a:rPr>
              <a:t> гори</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онт</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C4B3A13D-CEB0-4FC1-9C7B-CF7678E085DC}"/>
              </a:ext>
            </a:extLst>
          </p:cNvPr>
          <p:cNvSpPr>
            <a:spLocks noGrp="1"/>
          </p:cNvSpPr>
          <p:nvPr>
            <p:ph type="sldNum" sz="quarter" idx="12"/>
          </p:nvPr>
        </p:nvSpPr>
        <p:spPr/>
        <p:txBody>
          <a:bodyPr/>
          <a:lstStyle/>
          <a:p>
            <a:fld id="{725C68B6-61C2-468F-89AB-4B9F7531AA68}" type="slidenum">
              <a:rPr lang="ru-RU" smtClean="0"/>
              <a:pPr/>
              <a:t>3</a:t>
            </a:fld>
            <a:endParaRPr lang="ru-RU"/>
          </a:p>
        </p:txBody>
      </p:sp>
    </p:spTree>
    <p:extLst>
      <p:ext uri="{BB962C8B-B14F-4D97-AF65-F5344CB8AC3E}">
        <p14:creationId xmlns:p14="http://schemas.microsoft.com/office/powerpoint/2010/main" val="2043606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424936" cy="1066800"/>
          </a:xfrm>
        </p:spPr>
        <p:txBody>
          <a:bodyPr>
            <a:noAutofit/>
          </a:bodyPr>
          <a:lstStyle/>
          <a:p>
            <a:pPr algn="just"/>
            <a:r>
              <a:rPr lang="uk-UA" sz="2800" b="1" dirty="0">
                <a:latin typeface="Times New Roman" pitchFamily="18" charset="0"/>
                <a:cs typeface="Times New Roman" pitchFamily="18" charset="0"/>
              </a:rPr>
              <a:t>3. </a:t>
            </a:r>
            <a:r>
              <a:rPr lang="ru-RU" sz="2800" b="1" dirty="0">
                <a:latin typeface="Times New Roman" pitchFamily="18" charset="0"/>
                <a:cs typeface="Times New Roman" pitchFamily="18" charset="0"/>
              </a:rPr>
              <a:t>Характеристика </a:t>
            </a:r>
            <a:r>
              <a:rPr lang="ru-RU" sz="2800" b="1" dirty="0" err="1">
                <a:latin typeface="Times New Roman" pitchFamily="18" charset="0"/>
                <a:cs typeface="Times New Roman" pitchFamily="18" charset="0"/>
              </a:rPr>
              <a:t>забрудненості</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класифікація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стічних</a:t>
            </a:r>
            <a:r>
              <a:rPr lang="ru-RU" sz="2800" b="1" dirty="0">
                <a:latin typeface="Times New Roman" pitchFamily="18" charset="0"/>
                <a:cs typeface="Times New Roman" pitchFamily="18" charset="0"/>
              </a:rPr>
              <a:t> вод</a:t>
            </a:r>
            <a:endParaRPr lang="uk-UA"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628800"/>
            <a:ext cx="8229600" cy="4945736"/>
          </a:xfrm>
        </p:spPr>
        <p:txBody>
          <a:bodyPr>
            <a:noAutofit/>
          </a:bodyPr>
          <a:lstStyle/>
          <a:p>
            <a:pPr marL="0" indent="360363" algn="just">
              <a:buNone/>
            </a:pPr>
            <a:r>
              <a:rPr lang="uk-UA" sz="2200" dirty="0">
                <a:latin typeface="Times New Roman" pitchFamily="18" charset="0"/>
                <a:cs typeface="Times New Roman" pitchFamily="18" charset="0"/>
              </a:rPr>
              <a:t>Промислові стічні води залежно від виду та концентрації </a:t>
            </a:r>
            <a:r>
              <a:rPr lang="uk-UA" sz="2200" dirty="0" err="1">
                <a:latin typeface="Times New Roman" pitchFamily="18" charset="0"/>
                <a:cs typeface="Times New Roman" pitchFamily="18" charset="0"/>
              </a:rPr>
              <a:t>забрудників</a:t>
            </a:r>
            <a:r>
              <a:rPr lang="uk-UA" sz="2200" dirty="0">
                <a:latin typeface="Times New Roman" pitchFamily="18" charset="0"/>
                <a:cs typeface="Times New Roman" pitchFamily="18" charset="0"/>
              </a:rPr>
              <a:t>, а також від кількості стічних вод та місць їх утворення відводять або одним потоком, або кількома самостійним потоками.</a:t>
            </a:r>
          </a:p>
          <a:p>
            <a:pPr marL="0" indent="360363" algn="just">
              <a:buNone/>
            </a:pPr>
            <a:r>
              <a:rPr lang="uk-UA" sz="1100" b="1" dirty="0">
                <a:latin typeface="Times New Roman" pitchFamily="18" charset="0"/>
                <a:cs typeface="Times New Roman" pitchFamily="18" charset="0"/>
              </a:rPr>
              <a:t> </a:t>
            </a:r>
            <a:endParaRPr lang="uk-UA" sz="1100" dirty="0">
              <a:latin typeface="Times New Roman" pitchFamily="18" charset="0"/>
              <a:cs typeface="Times New Roman" pitchFamily="18" charset="0"/>
            </a:endParaRPr>
          </a:p>
          <a:p>
            <a:pPr marL="0" indent="360363" algn="just">
              <a:buNone/>
            </a:pPr>
            <a:r>
              <a:rPr lang="ru-RU" sz="2200" b="1" dirty="0">
                <a:latin typeface="Times New Roman" pitchFamily="18" charset="0"/>
                <a:cs typeface="Times New Roman" pitchFamily="18" charset="0"/>
              </a:rPr>
              <a:t>У </a:t>
            </a:r>
            <a:r>
              <a:rPr lang="ru-RU" sz="2200" b="1" dirty="0" err="1">
                <a:latin typeface="Times New Roman" pitchFamily="18" charset="0"/>
                <a:cs typeface="Times New Roman" pitchFamily="18" charset="0"/>
              </a:rPr>
              <a:t>самостійні</a:t>
            </a:r>
            <a:r>
              <a:rPr lang="ru-RU" sz="2200" b="1" dirty="0">
                <a:latin typeface="Times New Roman" pitchFamily="18" charset="0"/>
                <a:cs typeface="Times New Roman" pitchFamily="18" charset="0"/>
              </a:rPr>
              <a:t> потоки </a:t>
            </a:r>
            <a:r>
              <a:rPr lang="ru-RU" sz="2200" b="1" dirty="0" err="1">
                <a:latin typeface="Times New Roman" pitchFamily="18" charset="0"/>
                <a:cs typeface="Times New Roman" pitchFamily="18" charset="0"/>
              </a:rPr>
              <a:t>відводять</a:t>
            </a:r>
            <a:r>
              <a:rPr lang="ru-RU"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Слабкозабруднені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промислові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стічні</a:t>
            </a:r>
            <a:r>
              <a:rPr lang="ru-RU" sz="2200" dirty="0">
                <a:latin typeface="Times New Roman" pitchFamily="18" charset="0"/>
                <a:cs typeface="Times New Roman" pitchFamily="18" charset="0"/>
              </a:rPr>
              <a:t> води, </a:t>
            </a:r>
            <a:r>
              <a:rPr lang="ru-RU" sz="2200" dirty="0" err="1">
                <a:latin typeface="Times New Roman" pitchFamily="18" charset="0"/>
                <a:cs typeface="Times New Roman" pitchFamily="18" charset="0"/>
              </a:rPr>
              <a:t>які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містять</a:t>
            </a:r>
            <a:r>
              <a:rPr lang="ru-RU" sz="2200" dirty="0">
                <a:latin typeface="Times New Roman" pitchFamily="18" charset="0"/>
                <a:cs typeface="Times New Roman" pitchFamily="18" charset="0"/>
              </a:rPr>
              <a:t> один </a:t>
            </a:r>
            <a:r>
              <a:rPr lang="ru-RU" sz="2200" dirty="0" err="1">
                <a:latin typeface="Times New Roman" pitchFamily="18" charset="0"/>
                <a:cs typeface="Times New Roman" pitchFamily="18" charset="0"/>
              </a:rPr>
              <a:t>або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кілька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видів</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забруднення</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Промислові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стічні</a:t>
            </a:r>
            <a:r>
              <a:rPr lang="ru-RU" sz="2200" dirty="0">
                <a:latin typeface="Times New Roman" pitchFamily="18" charset="0"/>
                <a:cs typeface="Times New Roman" pitchFamily="18" charset="0"/>
              </a:rPr>
              <a:t> води, </a:t>
            </a:r>
            <a:r>
              <a:rPr lang="ru-RU" sz="2200" dirty="0" err="1">
                <a:latin typeface="Times New Roman" pitchFamily="18" charset="0"/>
                <a:cs typeface="Times New Roman" pitchFamily="18" charset="0"/>
              </a:rPr>
              <a:t>що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містять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токсичні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речовини</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Кислі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або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лужні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стічні</a:t>
            </a:r>
            <a:r>
              <a:rPr lang="ru-RU" sz="2200" dirty="0">
                <a:latin typeface="Times New Roman" pitchFamily="18" charset="0"/>
                <a:cs typeface="Times New Roman" pitchFamily="18" charset="0"/>
              </a:rPr>
              <a:t> води</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Виробничі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стічні</a:t>
            </a:r>
            <a:r>
              <a:rPr lang="ru-RU" sz="2200" dirty="0">
                <a:latin typeface="Times New Roman" pitchFamily="18" charset="0"/>
                <a:cs typeface="Times New Roman" pitchFamily="18" charset="0"/>
              </a:rPr>
              <a:t> води </a:t>
            </a:r>
            <a:r>
              <a:rPr lang="ru-RU" sz="2200" dirty="0" err="1">
                <a:latin typeface="Times New Roman" pitchFamily="18" charset="0"/>
                <a:cs typeface="Times New Roman" pitchFamily="18" charset="0"/>
              </a:rPr>
              <a:t>з</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неприємним</a:t>
            </a:r>
            <a:r>
              <a:rPr lang="ru-RU" sz="2200" dirty="0">
                <a:latin typeface="Times New Roman" pitchFamily="18" charset="0"/>
                <a:cs typeface="Times New Roman" pitchFamily="18" charset="0"/>
              </a:rPr>
              <a:t> запахом</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Сильномінералізовані</a:t>
            </a:r>
            <a:r>
              <a:rPr lang="ru-RU" sz="2200" dirty="0">
                <a:latin typeface="Times New Roman" pitchFamily="18" charset="0"/>
                <a:cs typeface="Times New Roman" pitchFamily="18" charset="0"/>
              </a:rPr>
              <a:t> води</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marL="0" lvl="0" indent="360363" algn="just"/>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Промислові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стічні</a:t>
            </a:r>
            <a:r>
              <a:rPr lang="ru-RU" sz="2200" dirty="0">
                <a:latin typeface="Times New Roman" pitchFamily="18" charset="0"/>
                <a:cs typeface="Times New Roman" pitchFamily="18" charset="0"/>
              </a:rPr>
              <a:t> води, </a:t>
            </a:r>
            <a:r>
              <a:rPr lang="ru-RU" sz="2200" dirty="0" err="1">
                <a:latin typeface="Times New Roman" pitchFamily="18" charset="0"/>
                <a:cs typeface="Times New Roman" pitchFamily="18" charset="0"/>
              </a:rPr>
              <a:t>що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містять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жири</a:t>
            </a:r>
            <a:r>
              <a:rPr lang="ru-RU" sz="2200" dirty="0">
                <a:latin typeface="Times New Roman" pitchFamily="18" charset="0"/>
                <a:cs typeface="Times New Roman" pitchFamily="18" charset="0"/>
              </a:rPr>
              <a:t>, масла, </a:t>
            </a:r>
            <a:r>
              <a:rPr lang="ru-RU" sz="2200" dirty="0" err="1">
                <a:latin typeface="Times New Roman" pitchFamily="18" charset="0"/>
                <a:cs typeface="Times New Roman" pitchFamily="18" charset="0"/>
              </a:rPr>
              <a:t>нафтопродукти</a:t>
            </a:r>
            <a:r>
              <a:rPr lang="en-US"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30</a:t>
            </a:fld>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idx="1"/>
          </p:nvPr>
        </p:nvSpPr>
        <p:spPr/>
        <p:txBody>
          <a:bodyPr/>
          <a:lstStyle/>
          <a:p>
            <a:endParaRPr lang="uk-UA"/>
          </a:p>
        </p:txBody>
      </p:sp>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pic>
        <p:nvPicPr>
          <p:cNvPr id="21505" name="Picture 2" descr="класиф%20забр2"/>
          <p:cNvPicPr>
            <a:picLocks noChangeAspect="1" noChangeArrowheads="1"/>
          </p:cNvPicPr>
          <p:nvPr/>
        </p:nvPicPr>
        <p:blipFill>
          <a:blip r:embed="rId2" cstate="print"/>
          <a:srcRect/>
          <a:stretch>
            <a:fillRect/>
          </a:stretch>
        </p:blipFill>
        <p:spPr bwMode="auto">
          <a:xfrm>
            <a:off x="395536" y="332656"/>
            <a:ext cx="8064702" cy="6192688"/>
          </a:xfrm>
          <a:prstGeom prst="rect">
            <a:avLst/>
          </a:prstGeom>
          <a:noFill/>
        </p:spPr>
      </p:pic>
      <p:sp>
        <p:nvSpPr>
          <p:cNvPr id="6" name="Номер слайда 5"/>
          <p:cNvSpPr>
            <a:spLocks noGrp="1"/>
          </p:cNvSpPr>
          <p:nvPr>
            <p:ph type="sldNum" sz="quarter" idx="12"/>
          </p:nvPr>
        </p:nvSpPr>
        <p:spPr/>
        <p:txBody>
          <a:bodyPr/>
          <a:lstStyle/>
          <a:p>
            <a:fld id="{725C68B6-61C2-468F-89AB-4B9F7531AA68}" type="slidenum">
              <a:rPr lang="ru-RU" smtClean="0"/>
              <a:pPr/>
              <a:t>31</a:t>
            </a:fld>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idx="1"/>
          </p:nvPr>
        </p:nvSpPr>
        <p:spPr/>
        <p:txBody>
          <a:bodyPr/>
          <a:lstStyle/>
          <a:p>
            <a:endParaRPr lang="uk-UA"/>
          </a:p>
        </p:txBody>
      </p:sp>
      <p:sp>
        <p:nvSpPr>
          <p:cNvPr id="2355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pic>
        <p:nvPicPr>
          <p:cNvPr id="23553" name="Picture 2" descr="класиф%20забр3"/>
          <p:cNvPicPr>
            <a:picLocks noChangeAspect="1" noChangeArrowheads="1"/>
          </p:cNvPicPr>
          <p:nvPr/>
        </p:nvPicPr>
        <p:blipFill>
          <a:blip r:embed="rId2" cstate="print"/>
          <a:srcRect t="59653"/>
          <a:stretch>
            <a:fillRect/>
          </a:stretch>
        </p:blipFill>
        <p:spPr bwMode="auto">
          <a:xfrm>
            <a:off x="467544" y="188640"/>
            <a:ext cx="8401088" cy="6201308"/>
          </a:xfrm>
          <a:prstGeom prst="rect">
            <a:avLst/>
          </a:prstGeom>
          <a:noFill/>
        </p:spPr>
      </p:pic>
      <p:sp>
        <p:nvSpPr>
          <p:cNvPr id="6" name="Номер слайда 5"/>
          <p:cNvSpPr>
            <a:spLocks noGrp="1"/>
          </p:cNvSpPr>
          <p:nvPr>
            <p:ph type="sldNum" sz="quarter" idx="12"/>
          </p:nvPr>
        </p:nvSpPr>
        <p:spPr/>
        <p:txBody>
          <a:bodyPr/>
          <a:lstStyle/>
          <a:p>
            <a:fld id="{725C68B6-61C2-468F-89AB-4B9F7531AA68}" type="slidenum">
              <a:rPr lang="ru-RU" smtClean="0"/>
              <a:pPr/>
              <a:t>32</a:t>
            </a:fld>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C321A3-C200-689A-98D4-2A13ED61A8B3}"/>
              </a:ext>
            </a:extLst>
          </p:cNvPr>
          <p:cNvSpPr>
            <a:spLocks noGrp="1"/>
          </p:cNvSpPr>
          <p:nvPr>
            <p:ph type="title"/>
          </p:nvPr>
        </p:nvSpPr>
        <p:spPr>
          <a:xfrm>
            <a:off x="323528" y="516640"/>
            <a:ext cx="8363272" cy="792088"/>
          </a:xfrm>
        </p:spPr>
        <p:txBody>
          <a:bodyPr>
            <a:normAutofit/>
          </a:bodyPr>
          <a:lstStyle/>
          <a:p>
            <a:pPr algn="ctr"/>
            <a:r>
              <a:rPr lang="uk-UA" sz="2400" b="1" dirty="0">
                <a:solidFill>
                  <a:schemeClr val="accent6">
                    <a:lumMod val="50000"/>
                  </a:schemeClr>
                </a:solidFill>
                <a:effectLst/>
                <a:latin typeface="Times New Roman" panose="02020603050405020304" pitchFamily="18" charset="0"/>
              </a:rPr>
              <a:t>Правовий режим зон санітарної охорони водних об'єктів</a:t>
            </a:r>
            <a:endParaRPr lang="uk-UA" sz="4400" dirty="0">
              <a:solidFill>
                <a:schemeClr val="accent6">
                  <a:lumMod val="50000"/>
                </a:schemeClr>
              </a:solidFill>
            </a:endParaRPr>
          </a:p>
        </p:txBody>
      </p:sp>
      <p:sp>
        <p:nvSpPr>
          <p:cNvPr id="3" name="Місце для вмісту 2">
            <a:extLst>
              <a:ext uri="{FF2B5EF4-FFF2-40B4-BE49-F238E27FC236}">
                <a16:creationId xmlns:a16="http://schemas.microsoft.com/office/drawing/2014/main" id="{62EB0357-89C8-F128-3D58-2D886DC6C0B7}"/>
              </a:ext>
            </a:extLst>
          </p:cNvPr>
          <p:cNvSpPr>
            <a:spLocks noGrp="1"/>
          </p:cNvSpPr>
          <p:nvPr>
            <p:ph idx="1"/>
          </p:nvPr>
        </p:nvSpPr>
        <p:spPr>
          <a:xfrm>
            <a:off x="457200" y="1196752"/>
            <a:ext cx="8229600" cy="5377784"/>
          </a:xfrm>
        </p:spPr>
        <p:txBody>
          <a:bodyPr>
            <a:normAutofit/>
          </a:bodyPr>
          <a:lstStyle/>
          <a:p>
            <a:pPr marL="0" indent="358775" algn="just">
              <a:lnSpc>
                <a:spcPct val="11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З метою забезпечення охорони водних об'єктів у районах забору води для централізованого водопостачання населення, лікувальних та оздоровчих потреб встановлюються зони санітарної охорони (ЗСО). </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ЗСО водних об'єктів створюються на всіх господарсько-питних водопроводах незалежно від їх підпорядкованості або типу джерела водопостачання.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Залежно від типу джерела водопостачання (поверхневий, підземний), ступеня його захищеності і ризику мікробного та хімічного забруднення, особливостей санітарних, гідрогеологічних і гідрологічних умов, а також характеру забруднюючих речовин встановлюються межі ЗСО та їх окремих поясів.</a:t>
            </a:r>
            <a:endParaRPr lang="uk-UA" sz="3600" dirty="0"/>
          </a:p>
        </p:txBody>
      </p:sp>
      <p:sp>
        <p:nvSpPr>
          <p:cNvPr id="4" name="Місце для номера слайда 3">
            <a:extLst>
              <a:ext uri="{FF2B5EF4-FFF2-40B4-BE49-F238E27FC236}">
                <a16:creationId xmlns:a16="http://schemas.microsoft.com/office/drawing/2014/main" id="{BE538F01-01DA-8132-0E18-E9D5AFA9E6D2}"/>
              </a:ext>
            </a:extLst>
          </p:cNvPr>
          <p:cNvSpPr>
            <a:spLocks noGrp="1"/>
          </p:cNvSpPr>
          <p:nvPr>
            <p:ph type="sldNum" sz="quarter" idx="12"/>
          </p:nvPr>
        </p:nvSpPr>
        <p:spPr/>
        <p:txBody>
          <a:bodyPr/>
          <a:lstStyle/>
          <a:p>
            <a:fld id="{725C68B6-61C2-468F-89AB-4B9F7531AA68}" type="slidenum">
              <a:rPr lang="ru-RU" smtClean="0"/>
              <a:pPr/>
              <a:t>33</a:t>
            </a:fld>
            <a:endParaRPr lang="ru-RU"/>
          </a:p>
        </p:txBody>
      </p:sp>
    </p:spTree>
    <p:extLst>
      <p:ext uri="{BB962C8B-B14F-4D97-AF65-F5344CB8AC3E}">
        <p14:creationId xmlns:p14="http://schemas.microsoft.com/office/powerpoint/2010/main" val="171427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8960611-29E9-2651-ED74-02029237659F}"/>
              </a:ext>
            </a:extLst>
          </p:cNvPr>
          <p:cNvSpPr>
            <a:spLocks noGrp="1"/>
          </p:cNvSpPr>
          <p:nvPr>
            <p:ph idx="1"/>
          </p:nvPr>
        </p:nvSpPr>
        <p:spPr>
          <a:xfrm>
            <a:off x="457200" y="764704"/>
            <a:ext cx="8229600" cy="5809832"/>
          </a:xfrm>
        </p:spPr>
        <p:txBody>
          <a:bodyPr>
            <a:normAutofit/>
          </a:bodyPr>
          <a:lstStyle/>
          <a:p>
            <a:pPr marL="0" indent="446088" algn="just">
              <a:lnSpc>
                <a:spcPct val="12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ЗСО поверхневих та підземних водних об'єктів входять до складу водоохоронних зон і поділяються на три пояси особливого режиму:</a:t>
            </a:r>
            <a:endParaRPr lang="uk-UA" sz="2400" dirty="0">
              <a:effectLst/>
              <a:latin typeface="Times New Roman" panose="02020603050405020304" pitchFamily="18" charset="0"/>
              <a:ea typeface="Times New Roman" panose="02020603050405020304" pitchFamily="18" charset="0"/>
            </a:endParaRPr>
          </a:p>
          <a:p>
            <a:pPr marL="0" indent="446088" algn="just">
              <a:lnSpc>
                <a:spcPct val="12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перший пояс (суворого режиму) включає територію розміщення водозабору, майданчика водопровідних споруд і </a:t>
            </a:r>
            <a:r>
              <a:rPr lang="uk-UA" sz="2400" dirty="0" err="1">
                <a:solidFill>
                  <a:srgbClr val="000000"/>
                </a:solidFill>
                <a:effectLst/>
                <a:latin typeface="Times New Roman" panose="02020603050405020304" pitchFamily="18" charset="0"/>
                <a:ea typeface="Times New Roman" panose="02020603050405020304" pitchFamily="18" charset="0"/>
              </a:rPr>
              <a:t>водопідвідного</a:t>
            </a:r>
            <a:r>
              <a:rPr lang="uk-UA" sz="2400" dirty="0">
                <a:solidFill>
                  <a:srgbClr val="000000"/>
                </a:solidFill>
                <a:effectLst/>
                <a:latin typeface="Times New Roman" panose="02020603050405020304" pitchFamily="18" charset="0"/>
                <a:ea typeface="Times New Roman" panose="02020603050405020304" pitchFamily="18" charset="0"/>
              </a:rPr>
              <a:t> каналу;</a:t>
            </a:r>
            <a:endParaRPr lang="uk-UA" sz="2400" dirty="0">
              <a:effectLst/>
              <a:latin typeface="Times New Roman" panose="02020603050405020304" pitchFamily="18" charset="0"/>
              <a:ea typeface="Times New Roman" panose="02020603050405020304" pitchFamily="18" charset="0"/>
            </a:endParaRPr>
          </a:p>
          <a:p>
            <a:pPr marL="0" indent="446088" algn="just">
              <a:lnSpc>
                <a:spcPct val="12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другий і третій пояси (обмежень і спостережень) включають територію, що призначається для охорони джерел водопостачання від забруднення.</a:t>
            </a:r>
            <a:endParaRPr lang="uk-UA" sz="2400" dirty="0">
              <a:effectLst/>
              <a:latin typeface="Times New Roman" panose="02020603050405020304" pitchFamily="18" charset="0"/>
              <a:ea typeface="Times New Roman" panose="02020603050405020304" pitchFamily="18" charset="0"/>
            </a:endParaRPr>
          </a:p>
          <a:p>
            <a:pPr marL="0" indent="446088" algn="just">
              <a:lnSpc>
                <a:spcPct val="12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Усі водозабори повинні мати обладнання для систематичного контролю відповідності об'єму фактичної подачі води проектній потужності водозабору та дозволи на спеціальне водокористування.</a:t>
            </a:r>
            <a:endParaRPr lang="uk-UA" sz="3600" dirty="0"/>
          </a:p>
        </p:txBody>
      </p:sp>
      <p:sp>
        <p:nvSpPr>
          <p:cNvPr id="4" name="Місце для номера слайда 3">
            <a:extLst>
              <a:ext uri="{FF2B5EF4-FFF2-40B4-BE49-F238E27FC236}">
                <a16:creationId xmlns:a16="http://schemas.microsoft.com/office/drawing/2014/main" id="{3F2A1602-41EE-679A-AFE5-79CAEDA752CA}"/>
              </a:ext>
            </a:extLst>
          </p:cNvPr>
          <p:cNvSpPr>
            <a:spLocks noGrp="1"/>
          </p:cNvSpPr>
          <p:nvPr>
            <p:ph type="sldNum" sz="quarter" idx="12"/>
          </p:nvPr>
        </p:nvSpPr>
        <p:spPr/>
        <p:txBody>
          <a:bodyPr/>
          <a:lstStyle/>
          <a:p>
            <a:fld id="{725C68B6-61C2-468F-89AB-4B9F7531AA68}" type="slidenum">
              <a:rPr lang="ru-RU" smtClean="0"/>
              <a:pPr/>
              <a:t>34</a:t>
            </a:fld>
            <a:endParaRPr lang="ru-RU"/>
          </a:p>
        </p:txBody>
      </p:sp>
    </p:spTree>
    <p:extLst>
      <p:ext uri="{BB962C8B-B14F-4D97-AF65-F5344CB8AC3E}">
        <p14:creationId xmlns:p14="http://schemas.microsoft.com/office/powerpoint/2010/main" val="22126417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F6F9E15-D738-0694-0156-603EB8E1C381}"/>
              </a:ext>
            </a:extLst>
          </p:cNvPr>
          <p:cNvSpPr>
            <a:spLocks noGrp="1"/>
          </p:cNvSpPr>
          <p:nvPr>
            <p:ph idx="1"/>
          </p:nvPr>
        </p:nvSpPr>
        <p:spPr>
          <a:xfrm>
            <a:off x="390364" y="488080"/>
            <a:ext cx="8363272" cy="5881840"/>
          </a:xfrm>
        </p:spPr>
        <p:txBody>
          <a:bodyPr>
            <a:noAutofit/>
          </a:bodyPr>
          <a:lstStyle/>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У межах першого поясу ЗСО:</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i="1" dirty="0">
                <a:solidFill>
                  <a:srgbClr val="000000"/>
                </a:solidFill>
                <a:effectLst/>
                <a:latin typeface="Times New Roman" panose="02020603050405020304" pitchFamily="18" charset="0"/>
                <a:ea typeface="Times New Roman" panose="02020603050405020304" pitchFamily="18" charset="0"/>
              </a:rPr>
              <a:t>для поверхневих джерел водопостачання:</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1) здійснюється:</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планування території для відведення поверхневого стоку за її межі, озеленення, огородження та забезпечення постійною охороною або охоронною сигналізацією;</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огородження акваторії буями, іншими попереджувальними знаками, встановлення над водоприймачами водозаборів бакенів з освітленням на судноплавних водних об'єктах;</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проведення будівельних робіт з метою відведення стічних вод у найближчу систему побутової каналізації чи на місцеві очисні споруди;</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встановлення водонепроникних приймачів для нечистот та побутових відходів з наступним їх вивезенням та </a:t>
            </a:r>
            <a:r>
              <a:rPr lang="uk-UA" sz="2200" dirty="0" err="1">
                <a:solidFill>
                  <a:srgbClr val="000000"/>
                </a:solidFill>
                <a:effectLst/>
                <a:latin typeface="Times New Roman" panose="02020603050405020304" pitchFamily="18" charset="0"/>
                <a:ea typeface="Times New Roman" panose="02020603050405020304" pitchFamily="18" charset="0"/>
              </a:rPr>
              <a:t>дезінфекуванням</a:t>
            </a:r>
            <a:r>
              <a:rPr lang="uk-UA" sz="2200" dirty="0">
                <a:solidFill>
                  <a:srgbClr val="000000"/>
                </a:solidFill>
                <a:effectLst/>
                <a:latin typeface="Times New Roman" panose="02020603050405020304" pitchFamily="18" charset="0"/>
                <a:ea typeface="Times New Roman" panose="02020603050405020304" pitchFamily="18" charset="0"/>
              </a:rPr>
              <a:t> у разі відсутності каналізації;</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обладнання водозаборів рибозахисними пристроями;</a:t>
            </a:r>
            <a:endParaRPr lang="uk-UA" sz="22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F7467239-3EA5-4360-24D8-5E0629728DE6}"/>
              </a:ext>
            </a:extLst>
          </p:cNvPr>
          <p:cNvSpPr>
            <a:spLocks noGrp="1"/>
          </p:cNvSpPr>
          <p:nvPr>
            <p:ph type="sldNum" sz="quarter" idx="12"/>
          </p:nvPr>
        </p:nvSpPr>
        <p:spPr/>
        <p:txBody>
          <a:bodyPr/>
          <a:lstStyle/>
          <a:p>
            <a:fld id="{725C68B6-61C2-468F-89AB-4B9F7531AA68}" type="slidenum">
              <a:rPr lang="ru-RU" smtClean="0"/>
              <a:pPr/>
              <a:t>35</a:t>
            </a:fld>
            <a:endParaRPr lang="ru-RU"/>
          </a:p>
        </p:txBody>
      </p:sp>
    </p:spTree>
    <p:extLst>
      <p:ext uri="{BB962C8B-B14F-4D97-AF65-F5344CB8AC3E}">
        <p14:creationId xmlns:p14="http://schemas.microsoft.com/office/powerpoint/2010/main" val="35590437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DBE627E-B3F5-5279-D755-CB449AC13791}"/>
              </a:ext>
            </a:extLst>
          </p:cNvPr>
          <p:cNvSpPr>
            <a:spLocks noGrp="1"/>
          </p:cNvSpPr>
          <p:nvPr>
            <p:ph idx="1"/>
          </p:nvPr>
        </p:nvSpPr>
        <p:spPr>
          <a:xfrm>
            <a:off x="457200" y="733792"/>
            <a:ext cx="8229600" cy="5840744"/>
          </a:xfrm>
        </p:spPr>
        <p:txBody>
          <a:bodyPr>
            <a:normAutofit/>
          </a:bodyPr>
          <a:lstStyle/>
          <a:p>
            <a:pPr marL="109728" indent="0" algn="just">
              <a:lnSpc>
                <a:spcPct val="110000"/>
              </a:lnSpc>
              <a:buNone/>
            </a:pPr>
            <a:r>
              <a:rPr lang="uk-UA" sz="2400" dirty="0">
                <a:solidFill>
                  <a:srgbClr val="000000"/>
                </a:solidFill>
                <a:effectLst/>
                <a:latin typeface="Times New Roman" panose="02020603050405020304" pitchFamily="18" charset="0"/>
                <a:ea typeface="Times New Roman" panose="02020603050405020304" pitchFamily="18" charset="0"/>
              </a:rPr>
              <a:t>2) забороняється: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скидання будь-яких стічних вод, а також купання, прання білизни, вилов риби, водопій худоби та інші види водокористування, що впливають на якість води;</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перебування сторонніх осіб, розміщення житлових та громадських будівель, організація причалів плаваючих засобів, застосування пестицидів, органічних і мінеральних добрив, прокладення трубопроводів, видобування гравію чи піску, проведення днопоглиблювальних та інших будівельно-монтажних робіт, безпосередньо не пов'язаних з експлуатацією, реконструкцією чи розширенням водопровідних споруд та мереж;</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проведення головної рубки лісу;</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B695E143-5FF3-F37C-FF1E-925DF15C68FA}"/>
              </a:ext>
            </a:extLst>
          </p:cNvPr>
          <p:cNvSpPr>
            <a:spLocks noGrp="1"/>
          </p:cNvSpPr>
          <p:nvPr>
            <p:ph type="sldNum" sz="quarter" idx="12"/>
          </p:nvPr>
        </p:nvSpPr>
        <p:spPr/>
        <p:txBody>
          <a:bodyPr/>
          <a:lstStyle/>
          <a:p>
            <a:fld id="{725C68B6-61C2-468F-89AB-4B9F7531AA68}" type="slidenum">
              <a:rPr lang="ru-RU" smtClean="0"/>
              <a:pPr/>
              <a:t>36</a:t>
            </a:fld>
            <a:endParaRPr lang="ru-RU"/>
          </a:p>
        </p:txBody>
      </p:sp>
    </p:spTree>
    <p:extLst>
      <p:ext uri="{BB962C8B-B14F-4D97-AF65-F5344CB8AC3E}">
        <p14:creationId xmlns:p14="http://schemas.microsoft.com/office/powerpoint/2010/main" val="27478216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795E6C5-4D13-03A6-8560-EF685408A89D}"/>
              </a:ext>
            </a:extLst>
          </p:cNvPr>
          <p:cNvSpPr>
            <a:spLocks noGrp="1"/>
          </p:cNvSpPr>
          <p:nvPr>
            <p:ph idx="1"/>
          </p:nvPr>
        </p:nvSpPr>
        <p:spPr>
          <a:xfrm>
            <a:off x="251520" y="368032"/>
            <a:ext cx="8685216" cy="5953848"/>
          </a:xfrm>
        </p:spPr>
        <p:txBody>
          <a:bodyPr>
            <a:noAutofit/>
          </a:bodyPr>
          <a:lstStyle/>
          <a:p>
            <a:pPr marL="0" indent="358775" algn="just">
              <a:lnSpc>
                <a:spcPct val="110000"/>
              </a:lnSpc>
              <a:spcBef>
                <a:spcPts val="0"/>
              </a:spcBef>
              <a:buNone/>
            </a:pPr>
            <a:r>
              <a:rPr lang="uk-UA" sz="2200" i="1" dirty="0">
                <a:solidFill>
                  <a:srgbClr val="000000"/>
                </a:solidFill>
                <a:effectLst/>
                <a:latin typeface="Times New Roman" panose="02020603050405020304" pitchFamily="18" charset="0"/>
                <a:ea typeface="Times New Roman" panose="02020603050405020304" pitchFamily="18" charset="0"/>
              </a:rPr>
              <a:t>для підземних джерел водопостачання:</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1) здійснюється:</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планування, огородження, озеленення та монтування охоронної сигналізації;</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каналізування будівель з відведенням стічних вод у найближчу систему побутової чи промислової каналізації або на місцеві очисні споруди, розміщені на території другого поясу ЗСО;</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відведення стічних вод за межі цього поясу;</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2) забороняється:</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перебування сторонніх осіб, розміщення житлових та господарських будівель, застосування пестицидів, органічних і мінеральних добрив, прокладення трубопроводів, видобування гравію чи піску та проведення інших будівельно-монтажних робіт, безпосередньо не пов'язаних з будівництвом, реконструкцією та експлуатацією водопровідних споруд та мереж;</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скидання будь-яких стічних вод та випасання худоби;</a:t>
            </a:r>
            <a:endParaRPr lang="uk-UA" sz="22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проведення головної рубки лісу.</a:t>
            </a:r>
            <a:endParaRPr lang="uk-UA" sz="2200" dirty="0"/>
          </a:p>
        </p:txBody>
      </p:sp>
      <p:sp>
        <p:nvSpPr>
          <p:cNvPr id="4" name="Місце для номера слайда 3">
            <a:extLst>
              <a:ext uri="{FF2B5EF4-FFF2-40B4-BE49-F238E27FC236}">
                <a16:creationId xmlns:a16="http://schemas.microsoft.com/office/drawing/2014/main" id="{7725ED94-3A36-EE8C-676E-3D0F2C71C0AC}"/>
              </a:ext>
            </a:extLst>
          </p:cNvPr>
          <p:cNvSpPr>
            <a:spLocks noGrp="1"/>
          </p:cNvSpPr>
          <p:nvPr>
            <p:ph type="sldNum" sz="quarter" idx="12"/>
          </p:nvPr>
        </p:nvSpPr>
        <p:spPr/>
        <p:txBody>
          <a:bodyPr/>
          <a:lstStyle/>
          <a:p>
            <a:fld id="{725C68B6-61C2-468F-89AB-4B9F7531AA68}" type="slidenum">
              <a:rPr lang="ru-RU" smtClean="0"/>
              <a:pPr/>
              <a:t>37</a:t>
            </a:fld>
            <a:endParaRPr lang="ru-RU"/>
          </a:p>
        </p:txBody>
      </p:sp>
    </p:spTree>
    <p:extLst>
      <p:ext uri="{BB962C8B-B14F-4D97-AF65-F5344CB8AC3E}">
        <p14:creationId xmlns:p14="http://schemas.microsoft.com/office/powerpoint/2010/main" val="26953810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C561331-83A4-80B2-1C54-A925A2531DA7}"/>
              </a:ext>
            </a:extLst>
          </p:cNvPr>
          <p:cNvSpPr>
            <a:spLocks noGrp="1"/>
          </p:cNvSpPr>
          <p:nvPr>
            <p:ph idx="1"/>
          </p:nvPr>
        </p:nvSpPr>
        <p:spPr>
          <a:xfrm>
            <a:off x="457200" y="620688"/>
            <a:ext cx="8229600" cy="5953848"/>
          </a:xfrm>
        </p:spPr>
        <p:txBody>
          <a:bodyPr>
            <a:normAutofit fontScale="92500" lnSpcReduction="20000"/>
          </a:bodyPr>
          <a:lstStyle/>
          <a:p>
            <a:pPr marL="0" indent="358775" algn="just">
              <a:lnSpc>
                <a:spcPct val="130000"/>
              </a:lnSpc>
              <a:spcBef>
                <a:spcPts val="1200"/>
              </a:spcBef>
              <a:spcAft>
                <a:spcPts val="300"/>
              </a:spcAft>
              <a:buNone/>
            </a:pPr>
            <a:r>
              <a:rPr lang="uk-UA" sz="2400" b="1" dirty="0">
                <a:solidFill>
                  <a:srgbClr val="000000"/>
                </a:solidFill>
                <a:effectLst/>
                <a:latin typeface="Times New Roman" panose="02020603050405020304" pitchFamily="18" charset="0"/>
                <a:cs typeface="Times New Roman" panose="02020603050405020304" pitchFamily="18" charset="0"/>
              </a:rPr>
              <a:t>Правовий режим другого поясу ЗСО</a:t>
            </a:r>
            <a:endParaRPr lang="uk-UA" sz="2400" b="1" dirty="0">
              <a:effectLst/>
              <a:latin typeface="Times New Roman" panose="02020603050405020304" pitchFamily="18" charset="0"/>
              <a:cs typeface="Times New Roman" panose="02020603050405020304" pitchFamily="18" charset="0"/>
            </a:endParaRPr>
          </a:p>
          <a:p>
            <a:pPr marL="0" indent="358775" algn="just">
              <a:lnSpc>
                <a:spcPct val="130000"/>
              </a:lnSpc>
              <a:buNone/>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У межах другого поясу ЗСО:</a:t>
            </a:r>
          </a:p>
          <a:p>
            <a:pPr marL="0" indent="358775" algn="just">
              <a:lnSpc>
                <a:spcPct val="130000"/>
              </a:lnSpc>
              <a:buNone/>
            </a:pPr>
            <a:r>
              <a:rPr lang="uk-UA"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для поверхневих джерел водопостачання:</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30000"/>
              </a:lnSpc>
              <a:buNone/>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здійснюється:</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3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виконання заходів щодо санітарного благоустрою території населених пунктів та інших об'єктів (каналізування, улаштування водонепроникних вигребів тощо);</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3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купання, заняття туризмом, водним спортом та вилов риби лише у встановлених місцях, погоджених з органами державної санітарно-епідеміологічної служби;</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3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обладнання суден, дебаркадерів і брандвахт пристроями для збирання фанових та </a:t>
            </a:r>
            <a:r>
              <a:rPr lang="uk-UA"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підсланевих</a:t>
            </a: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вод і твердих відходів у разі здійснення судноплавства;</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3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виконання протиерозійних заходів щодо охорони земель;</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0969B279-14D5-96FE-052E-64C3D07AC322}"/>
              </a:ext>
            </a:extLst>
          </p:cNvPr>
          <p:cNvSpPr>
            <a:spLocks noGrp="1"/>
          </p:cNvSpPr>
          <p:nvPr>
            <p:ph type="sldNum" sz="quarter" idx="12"/>
          </p:nvPr>
        </p:nvSpPr>
        <p:spPr/>
        <p:txBody>
          <a:bodyPr/>
          <a:lstStyle/>
          <a:p>
            <a:fld id="{725C68B6-61C2-468F-89AB-4B9F7531AA68}" type="slidenum">
              <a:rPr lang="ru-RU" smtClean="0"/>
              <a:pPr/>
              <a:t>38</a:t>
            </a:fld>
            <a:endParaRPr lang="ru-RU"/>
          </a:p>
        </p:txBody>
      </p:sp>
    </p:spTree>
    <p:extLst>
      <p:ext uri="{BB962C8B-B14F-4D97-AF65-F5344CB8AC3E}">
        <p14:creationId xmlns:p14="http://schemas.microsoft.com/office/powerpoint/2010/main" val="15112289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C7FD887-AB40-BD0F-8E47-2A687E48389C}"/>
              </a:ext>
            </a:extLst>
          </p:cNvPr>
          <p:cNvSpPr>
            <a:spLocks noGrp="1"/>
          </p:cNvSpPr>
          <p:nvPr>
            <p:ph idx="1"/>
          </p:nvPr>
        </p:nvSpPr>
        <p:spPr>
          <a:xfrm>
            <a:off x="395536" y="416072"/>
            <a:ext cx="8424936" cy="6025856"/>
          </a:xfrm>
        </p:spPr>
        <p:txBody>
          <a:bodyPr>
            <a:noAutofit/>
          </a:bodyPr>
          <a:lstStyle/>
          <a:p>
            <a:pPr marL="0" indent="358775" algn="just">
              <a:lnSpc>
                <a:spcPct val="110000"/>
              </a:lnSpc>
              <a:buNone/>
            </a:pPr>
            <a:r>
              <a:rPr lang="uk-UA" sz="2400" dirty="0">
                <a:solidFill>
                  <a:srgbClr val="000000"/>
                </a:solidFill>
                <a:effectLst/>
                <a:latin typeface="Times New Roman" panose="02020603050405020304" pitchFamily="18" charset="0"/>
                <a:ea typeface="Times New Roman" panose="02020603050405020304" pitchFamily="18" charset="0"/>
              </a:rPr>
              <a:t>2) забороняється: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розміщення складів паливно-мастильних матеріалів, накопичувачів промислових стічних вод, нафтопроводів та продуктопроводів, що створюють небезпеку хімічного забруднення вод;</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використання хімічних речовин без дозволу державної санітарно-епідеміологічної служби;</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rPr>
              <a:t>розміщення кладовищ, скотомогильників, полів асенізації та фільтрації, зрошувальних систем, споруд підземної фільтрації, гноєсховищ, силосних траншей, тваринницьких і птахівничих підприємств та інших сільськогосподарських об'єктів, що створюють загрозу мікробного забруднення води, а також розміщення полігонів твердих відходів, біологічних та мулових ставків;</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4D2192F1-FDAD-4B38-FE82-8ED596DD802E}"/>
              </a:ext>
            </a:extLst>
          </p:cNvPr>
          <p:cNvSpPr>
            <a:spLocks noGrp="1"/>
          </p:cNvSpPr>
          <p:nvPr>
            <p:ph type="sldNum" sz="quarter" idx="12"/>
          </p:nvPr>
        </p:nvSpPr>
        <p:spPr/>
        <p:txBody>
          <a:bodyPr/>
          <a:lstStyle/>
          <a:p>
            <a:fld id="{725C68B6-61C2-468F-89AB-4B9F7531AA68}" type="slidenum">
              <a:rPr lang="ru-RU" smtClean="0"/>
              <a:pPr/>
              <a:t>39</a:t>
            </a:fld>
            <a:endParaRPr lang="ru-RU"/>
          </a:p>
        </p:txBody>
      </p:sp>
    </p:spTree>
    <p:extLst>
      <p:ext uri="{BB962C8B-B14F-4D97-AF65-F5344CB8AC3E}">
        <p14:creationId xmlns:p14="http://schemas.microsoft.com/office/powerpoint/2010/main" val="2642003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2B6D34F-99FA-417B-BD86-C38D51DAAF55}"/>
              </a:ext>
            </a:extLst>
          </p:cNvPr>
          <p:cNvSpPr>
            <a:spLocks noGrp="1"/>
          </p:cNvSpPr>
          <p:nvPr>
            <p:ph idx="1"/>
          </p:nvPr>
        </p:nvSpPr>
        <p:spPr>
          <a:xfrm>
            <a:off x="251520" y="692696"/>
            <a:ext cx="8892480" cy="5737824"/>
          </a:xfrm>
        </p:spPr>
        <p:txBody>
          <a:bodyPr>
            <a:noAutofit/>
          </a:bodyPr>
          <a:lstStyle/>
          <a:p>
            <a:pPr marL="0" marR="354965" indent="361950" algn="just">
              <a:lnSpc>
                <a:spcPct val="110000"/>
              </a:lnSpc>
              <a:spcBef>
                <a:spcPts val="0"/>
              </a:spcBef>
              <a:spcAft>
                <a:spcPts val="0"/>
              </a:spcAft>
              <a:buNone/>
            </a:pP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д</a:t>
            </a:r>
            <a:r>
              <a:rPr lang="ru-RU" sz="2300" b="1" i="1" dirty="0" err="1">
                <a:effectLst/>
                <a:latin typeface="Times New Roman" panose="02020603050405020304" pitchFamily="18" charset="0"/>
                <a:ea typeface="Times New Roman" panose="02020603050405020304" pitchFamily="18" charset="0"/>
              </a:rPr>
              <a:t>нi</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ресyрси</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сяги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поверхневих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під</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емних</a:t>
            </a:r>
            <a:r>
              <a:rPr lang="ru-RU" sz="2300" dirty="0">
                <a:effectLst/>
                <a:latin typeface="Times New Roman" panose="02020603050405020304" pitchFamily="18" charset="0"/>
                <a:ea typeface="Times New Roman" panose="02020603050405020304" pitchFamily="18" charset="0"/>
              </a:rPr>
              <a:t> і </a:t>
            </a:r>
            <a:r>
              <a:rPr lang="ru-RU" sz="2300" dirty="0" err="1">
                <a:effectLst/>
                <a:latin typeface="Times New Roman" panose="02020603050405020304" pitchFamily="18" charset="0"/>
                <a:ea typeface="Times New Roman" panose="02020603050405020304" pitchFamily="18" charset="0"/>
              </a:rPr>
              <a:t>морських</a:t>
            </a:r>
            <a:r>
              <a:rPr lang="ru-RU" sz="2300" dirty="0">
                <a:effectLst/>
                <a:latin typeface="Times New Roman" panose="02020603050405020304" pitchFamily="18" charset="0"/>
                <a:ea typeface="Times New Roman" panose="02020603050405020304" pitchFamily="18" charset="0"/>
              </a:rPr>
              <a:t> вод </a:t>
            </a:r>
            <a:r>
              <a:rPr lang="ru-RU" sz="2300" dirty="0" err="1">
                <a:effectLst/>
                <a:latin typeface="Times New Roman" panose="02020603050405020304" pitchFamily="18" charset="0"/>
                <a:ea typeface="Times New Roman" panose="02020603050405020304" pitchFamily="18" charset="0"/>
              </a:rPr>
              <a:t>відповідної</a:t>
            </a:r>
            <a:r>
              <a:rPr lang="ru-RU" sz="23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т</a:t>
            </a:r>
            <a:r>
              <a:rPr lang="ru-RU" sz="2300" dirty="0" err="1">
                <a:effectLst/>
                <a:latin typeface="Times New Roman" panose="02020603050405020304" pitchFamily="18" charset="0"/>
                <a:ea typeface="Times New Roman" panose="02020603050405020304" pitchFamily="18" charset="0"/>
              </a:rPr>
              <a:t>ери</a:t>
            </a:r>
            <a:r>
              <a:rPr lang="uk-UA" sz="2300" dirty="0">
                <a:effectLst/>
                <a:latin typeface="Times New Roman" panose="02020603050405020304" pitchFamily="18" charset="0"/>
                <a:ea typeface="Times New Roman" panose="02020603050405020304" pitchFamily="18" charset="0"/>
              </a:rPr>
              <a:t>т</a:t>
            </a:r>
            <a:r>
              <a:rPr lang="ru-RU" sz="2300" dirty="0" err="1">
                <a:effectLst/>
                <a:latin typeface="Times New Roman" panose="02020603050405020304" pitchFamily="18" charset="0"/>
                <a:ea typeface="Times New Roman" panose="02020603050405020304" pitchFamily="18" charset="0"/>
              </a:rPr>
              <a:t>орії</a:t>
            </a:r>
            <a:r>
              <a:rPr lang="ru-RU" sz="2300" dirty="0">
                <a:effectLst/>
                <a:latin typeface="Times New Roman" panose="02020603050405020304" pitchFamily="18" charset="0"/>
                <a:ea typeface="Times New Roman" panose="02020603050405020304" pitchFamily="18" charset="0"/>
              </a:rPr>
              <a:t>;</a:t>
            </a:r>
            <a:endParaRPr lang="uk-UA" sz="2300" dirty="0">
              <a:effectLst/>
              <a:latin typeface="Times New Roman" panose="02020603050405020304" pitchFamily="18" charset="0"/>
              <a:ea typeface="Times New Roman" panose="02020603050405020304" pitchFamily="18" charset="0"/>
            </a:endParaRPr>
          </a:p>
          <a:p>
            <a:pPr marL="0" marR="354330" indent="361950" algn="just">
              <a:lnSpc>
                <a:spcPct val="110000"/>
              </a:lnSpc>
              <a:spcBef>
                <a:spcPts val="0"/>
              </a:spcBef>
              <a:spcAft>
                <a:spcPts val="0"/>
              </a:spcAft>
              <a:buNone/>
            </a:pP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д</a:t>
            </a:r>
            <a:r>
              <a:rPr lang="ru-RU" sz="2300" b="1" i="1" dirty="0">
                <a:effectLst/>
                <a:latin typeface="Times New Roman" panose="02020603050405020304" pitchFamily="18" charset="0"/>
                <a:ea typeface="Times New Roman" panose="02020603050405020304" pitchFamily="18" charset="0"/>
              </a:rPr>
              <a:t>о</a:t>
            </a:r>
            <a:r>
              <a:rPr lang="uk-UA" sz="2300" b="1" i="1" dirty="0">
                <a:effectLst/>
                <a:latin typeface="Times New Roman" panose="02020603050405020304" pitchFamily="18" charset="0"/>
                <a:ea typeface="Times New Roman" panose="02020603050405020304" pitchFamily="18" charset="0"/>
              </a:rPr>
              <a:t>к</a:t>
            </a:r>
            <a:r>
              <a:rPr lang="ru-RU" sz="2300" b="1" i="1" dirty="0" err="1">
                <a:effectLst/>
                <a:latin typeface="Times New Roman" panose="02020603050405020304" pitchFamily="18" charset="0"/>
                <a:ea typeface="Times New Roman" panose="02020603050405020304" pitchFamily="18" charset="0"/>
              </a:rPr>
              <a:t>ористyвання</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використання</a:t>
            </a:r>
            <a:r>
              <a:rPr lang="ru-RU" sz="2300" dirty="0">
                <a:effectLst/>
                <a:latin typeface="Times New Roman" panose="02020603050405020304" pitchFamily="18" charset="0"/>
                <a:ea typeface="Times New Roman" panose="02020603050405020304" pitchFamily="18" charset="0"/>
              </a:rPr>
              <a:t> вод (</a:t>
            </a:r>
            <a:r>
              <a:rPr lang="ru-RU" sz="2300" dirty="0" err="1">
                <a:effectLst/>
                <a:latin typeface="Times New Roman" panose="02020603050405020304" pitchFamily="18" charset="0"/>
                <a:ea typeface="Times New Roman" panose="02020603050405020304" pitchFamily="18" charset="0"/>
              </a:rPr>
              <a:t>водних</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єктів</a:t>
            </a:r>
            <a:r>
              <a:rPr lang="ru-RU" sz="2300" dirty="0">
                <a:effectLst/>
                <a:latin typeface="Times New Roman" panose="02020603050405020304" pitchFamily="18" charset="0"/>
                <a:ea typeface="Times New Roman" panose="02020603050405020304" pitchFamily="18" charset="0"/>
              </a:rPr>
              <a:t>) для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адоволення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потре</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населення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промисловості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сільського</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господарства</a:t>
            </a:r>
            <a:r>
              <a:rPr lang="ru-RU" sz="2300" dirty="0">
                <a:effectLst/>
                <a:latin typeface="Times New Roman" panose="02020603050405020304" pitchFamily="18" charset="0"/>
                <a:ea typeface="Times New Roman" panose="02020603050405020304" pitchFamily="18" charset="0"/>
              </a:rPr>
              <a:t>, транспорту та </a:t>
            </a:r>
            <a:r>
              <a:rPr lang="ru-RU" sz="2300" dirty="0" err="1">
                <a:effectLst/>
                <a:latin typeface="Times New Roman" panose="02020603050405020304" pitchFamily="18" charset="0"/>
                <a:ea typeface="Times New Roman" panose="02020603050405020304" pitchFamily="18" charset="0"/>
              </a:rPr>
              <a:t>інших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галу</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ей </a:t>
            </a:r>
            <a:r>
              <a:rPr lang="ru-RU" sz="2300" dirty="0" err="1">
                <a:effectLst/>
                <a:latin typeface="Times New Roman" panose="02020603050405020304" pitchFamily="18" charset="0"/>
                <a:ea typeface="Times New Roman" panose="02020603050405020304" pitchFamily="18" charset="0"/>
              </a:rPr>
              <a:t>господарства</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включаючи</a:t>
            </a:r>
            <a:r>
              <a:rPr lang="ru-RU" sz="2300" dirty="0">
                <a:effectLst/>
                <a:latin typeface="Times New Roman" panose="02020603050405020304" pitchFamily="18" charset="0"/>
                <a:ea typeface="Times New Roman" panose="02020603050405020304" pitchFamily="18" charset="0"/>
              </a:rPr>
              <a:t> право на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а</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ір</a:t>
            </a:r>
            <a:r>
              <a:rPr lang="ru-RU" sz="2300" dirty="0">
                <a:effectLst/>
                <a:latin typeface="Times New Roman" panose="02020603050405020304" pitchFamily="18" charset="0"/>
                <a:ea typeface="Times New Roman" panose="02020603050405020304" pitchFamily="18" charset="0"/>
              </a:rPr>
              <a:t> води, </a:t>
            </a:r>
            <a:r>
              <a:rPr lang="ru-RU" sz="2300" dirty="0" err="1">
                <a:effectLst/>
                <a:latin typeface="Times New Roman" panose="02020603050405020304" pitchFamily="18" charset="0"/>
                <a:ea typeface="Times New Roman" panose="02020603050405020304" pitchFamily="18" charset="0"/>
              </a:rPr>
              <a:t>скидання</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стічних</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вод</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та</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інші</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види</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використання</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вод</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водних</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о</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єктів</a:t>
            </a:r>
            <a:r>
              <a:rPr lang="ru-RU" sz="2300" dirty="0">
                <a:effectLst/>
                <a:latin typeface="Times New Roman" panose="02020603050405020304" pitchFamily="18" charset="0"/>
                <a:ea typeface="Times New Roman" panose="02020603050405020304" pitchFamily="18" charset="0"/>
              </a:rPr>
              <a:t>);</a:t>
            </a:r>
            <a:endParaRPr lang="uk-UA" sz="2300" dirty="0">
              <a:effectLst/>
              <a:latin typeface="Times New Roman" panose="02020603050405020304" pitchFamily="18" charset="0"/>
              <a:ea typeface="Times New Roman" panose="02020603050405020304" pitchFamily="18" charset="0"/>
            </a:endParaRPr>
          </a:p>
          <a:p>
            <a:pPr marL="0" marR="354330" indent="361950" algn="just">
              <a:lnSpc>
                <a:spcPct val="110000"/>
              </a:lnSpc>
              <a:spcBef>
                <a:spcPts val="0"/>
              </a:spcBef>
              <a:spcAft>
                <a:spcPts val="0"/>
              </a:spcAft>
              <a:buNone/>
            </a:pPr>
            <a:r>
              <a:rPr lang="ru-RU" sz="2300" b="1" i="1" dirty="0">
                <a:effectLst/>
                <a:latin typeface="Times New Roman" panose="02020603050405020304" pitchFamily="18" charset="0"/>
                <a:ea typeface="Times New Roman" panose="02020603050405020304" pitchFamily="18" charset="0"/>
              </a:rPr>
              <a:t>г</a:t>
            </a:r>
            <a:r>
              <a:rPr lang="uk-UA" sz="2300" b="1" i="1" dirty="0" err="1">
                <a:effectLst/>
                <a:latin typeface="Times New Roman" panose="02020603050405020304" pitchFamily="18" charset="0"/>
                <a:ea typeface="Times New Roman" panose="02020603050405020304" pitchFamily="18" charset="0"/>
              </a:rPr>
              <a:t>ранично</a:t>
            </a:r>
            <a:r>
              <a:rPr lang="uk-UA" sz="2300" b="1" dirty="0">
                <a:effectLst/>
                <a:latin typeface="Times New Roman" panose="02020603050405020304" pitchFamily="18" charset="0"/>
                <a:ea typeface="Times New Roman" panose="02020603050405020304" pitchFamily="18" charset="0"/>
              </a:rPr>
              <a:t> </a:t>
            </a:r>
            <a:r>
              <a:rPr lang="uk-UA" sz="2300" b="1" i="1" dirty="0" err="1">
                <a:effectLst/>
                <a:latin typeface="Times New Roman" panose="02020603050405020304" pitchFamily="18" charset="0"/>
                <a:ea typeface="Times New Roman" panose="02020603050405020304" pitchFamily="18" charset="0"/>
              </a:rPr>
              <a:t>доnyстима</a:t>
            </a:r>
            <a:r>
              <a:rPr lang="uk-UA" sz="2300" b="1" dirty="0">
                <a:effectLst/>
                <a:latin typeface="Times New Roman" panose="02020603050405020304" pitchFamily="18" charset="0"/>
                <a:ea typeface="Times New Roman" panose="02020603050405020304" pitchFamily="18" charset="0"/>
              </a:rPr>
              <a:t> </a:t>
            </a:r>
            <a:r>
              <a:rPr lang="uk-UA" sz="2300" b="1" i="1" dirty="0" err="1">
                <a:effectLst/>
                <a:latin typeface="Times New Roman" panose="02020603050405020304" pitchFamily="18" charset="0"/>
                <a:ea typeface="Times New Roman" panose="02020603050405020304" pitchFamily="18" charset="0"/>
              </a:rPr>
              <a:t>концентрацiя</a:t>
            </a:r>
            <a:r>
              <a:rPr lang="uk-UA" sz="2300" b="1" dirty="0">
                <a:effectLst/>
                <a:latin typeface="Times New Roman" panose="02020603050405020304" pitchFamily="18" charset="0"/>
                <a:ea typeface="Times New Roman" panose="02020603050405020304" pitchFamily="18" charset="0"/>
              </a:rPr>
              <a:t> (ГДК) </a:t>
            </a:r>
            <a:r>
              <a:rPr lang="uk-UA" sz="2300" b="1" i="1" dirty="0">
                <a:effectLst/>
                <a:latin typeface="Times New Roman" panose="02020603050405020304" pitchFamily="18" charset="0"/>
                <a:ea typeface="Times New Roman" panose="02020603050405020304" pitchFamily="18" charset="0"/>
              </a:rPr>
              <a:t>речовини</a:t>
            </a:r>
            <a:r>
              <a:rPr lang="uk-UA" sz="2300" b="1" dirty="0">
                <a:effectLst/>
                <a:latin typeface="Times New Roman" panose="02020603050405020304" pitchFamily="18" charset="0"/>
                <a:ea typeface="Times New Roman" panose="02020603050405020304" pitchFamily="18" charset="0"/>
              </a:rPr>
              <a:t> </a:t>
            </a:r>
            <a:r>
              <a:rPr lang="uk-UA" sz="2300" b="1" i="1" dirty="0">
                <a:effectLst/>
                <a:latin typeface="Times New Roman" panose="02020603050405020304" pitchFamily="18" charset="0"/>
                <a:ea typeface="Times New Roman" panose="02020603050405020304" pitchFamily="18" charset="0"/>
              </a:rPr>
              <a:t>y</a:t>
            </a:r>
            <a:r>
              <a:rPr lang="uk-UA" sz="2300" b="1" dirty="0">
                <a:effectLst/>
                <a:latin typeface="Times New Roman" panose="02020603050405020304" pitchFamily="18" charset="0"/>
                <a:ea typeface="Times New Roman" panose="02020603050405020304" pitchFamily="18" charset="0"/>
              </a:rPr>
              <a:t> </a:t>
            </a:r>
            <a:r>
              <a:rPr lang="uk-UA" sz="2300" b="1" i="1" dirty="0" err="1">
                <a:effectLst/>
                <a:latin typeface="Times New Roman" panose="02020603050405020304" pitchFamily="18" charset="0"/>
                <a:ea typeface="Times New Roman" panose="02020603050405020304" pitchFamily="18" charset="0"/>
              </a:rPr>
              <a:t>водi</a:t>
            </a:r>
            <a:r>
              <a:rPr lang="uk-UA" sz="2300" b="1"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 встановлений рівень концентрації речовини у воді, вище якого воду вважають непридатною для конкретних цілей водокористування;</a:t>
            </a:r>
          </a:p>
          <a:p>
            <a:pPr marL="0" marR="354330" indent="361950" algn="just">
              <a:lnSpc>
                <a:spcPct val="110000"/>
              </a:lnSpc>
              <a:spcBef>
                <a:spcPts val="0"/>
              </a:spcBef>
              <a:spcAft>
                <a:spcPts val="0"/>
              </a:spcAft>
              <a:buNone/>
            </a:pPr>
            <a:r>
              <a:rPr lang="ru-RU" sz="2300" b="1" i="1" dirty="0" err="1">
                <a:effectLst/>
                <a:latin typeface="Times New Roman" panose="02020603050405020304" pitchFamily="18" charset="0"/>
                <a:ea typeface="Times New Roman" panose="02020603050405020304" pitchFamily="18" charset="0"/>
              </a:rPr>
              <a:t>гранично</a:t>
            </a:r>
            <a:r>
              <a:rPr lang="ru-RU" sz="2300" b="1" dirty="0">
                <a:effectLst/>
                <a:latin typeface="Times New Roman" panose="02020603050405020304" pitchFamily="18" charset="0"/>
                <a:ea typeface="Times New Roman" panose="02020603050405020304" pitchFamily="18" charset="0"/>
              </a:rPr>
              <a:t> </a:t>
            </a:r>
            <a:r>
              <a:rPr lang="uk-UA" sz="2300" b="1" i="1" dirty="0">
                <a:effectLst/>
                <a:latin typeface="Times New Roman" panose="02020603050405020304" pitchFamily="18" charset="0"/>
                <a:ea typeface="Times New Roman" panose="02020603050405020304" pitchFamily="18" charset="0"/>
              </a:rPr>
              <a:t>д</a:t>
            </a:r>
            <a:r>
              <a:rPr lang="ru-RU" sz="2300" b="1" i="1" dirty="0" err="1">
                <a:effectLst/>
                <a:latin typeface="Times New Roman" panose="02020603050405020304" pitchFamily="18" charset="0"/>
                <a:ea typeface="Times New Roman" panose="02020603050405020304" pitchFamily="18" charset="0"/>
              </a:rPr>
              <a:t>оnyсти</a:t>
            </a:r>
            <a:r>
              <a:rPr lang="uk-UA" sz="2300" b="1" i="1" dirty="0">
                <a:effectLst/>
                <a:latin typeface="Times New Roman" panose="02020603050405020304" pitchFamily="18" charset="0"/>
                <a:ea typeface="Times New Roman" panose="02020603050405020304" pitchFamily="18" charset="0"/>
              </a:rPr>
              <a:t>м</a:t>
            </a:r>
            <a:r>
              <a:rPr lang="ru-RU" sz="2300" b="1" i="1" dirty="0" err="1">
                <a:effectLst/>
                <a:latin typeface="Times New Roman" panose="02020603050405020304" pitchFamily="18" charset="0"/>
                <a:ea typeface="Times New Roman" panose="02020603050405020304" pitchFamily="18" charset="0"/>
              </a:rPr>
              <a:t>ий</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с</a:t>
            </a:r>
            <a:r>
              <a:rPr lang="uk-UA" sz="2300" b="1" i="1" dirty="0" err="1">
                <a:effectLst/>
                <a:latin typeface="Times New Roman" panose="02020603050405020304" pitchFamily="18" charset="0"/>
                <a:ea typeface="Times New Roman" panose="02020603050405020304" pitchFamily="18" charset="0"/>
              </a:rPr>
              <a:t>кид</a:t>
            </a:r>
            <a:r>
              <a:rPr lang="uk-UA" sz="2300" b="1" dirty="0">
                <a:effectLst/>
                <a:latin typeface="Times New Roman" panose="02020603050405020304" pitchFamily="18" charset="0"/>
                <a:ea typeface="Times New Roman" panose="02020603050405020304" pitchFamily="18" charset="0"/>
              </a:rPr>
              <a:t> </a:t>
            </a:r>
            <a:r>
              <a:rPr lang="ru-RU" sz="2300" b="1" dirty="0">
                <a:effectLst/>
                <a:latin typeface="Times New Roman" panose="02020603050405020304" pitchFamily="18" charset="0"/>
                <a:ea typeface="Times New Roman" panose="02020603050405020304" pitchFamily="18" charset="0"/>
              </a:rPr>
              <a:t>(ГДС) </a:t>
            </a:r>
            <a:r>
              <a:rPr lang="ru-RU" sz="2300" b="1" i="1" dirty="0">
                <a:effectLst/>
                <a:latin typeface="Times New Roman" panose="02020603050405020304" pitchFamily="18" charset="0"/>
                <a:ea typeface="Times New Roman" panose="02020603050405020304" pitchFamily="18" charset="0"/>
              </a:rPr>
              <a:t>ре</a:t>
            </a:r>
            <a:r>
              <a:rPr lang="uk-UA" sz="2300" b="1" i="1" dirty="0">
                <a:effectLst/>
                <a:latin typeface="Times New Roman" panose="02020603050405020304" pitchFamily="18" charset="0"/>
                <a:ea typeface="Times New Roman" panose="02020603050405020304" pitchFamily="18" charset="0"/>
              </a:rPr>
              <a:t>ч</a:t>
            </a:r>
            <a:r>
              <a:rPr lang="ru-RU" sz="2300" b="1" i="1" dirty="0" err="1">
                <a:effectLst/>
                <a:latin typeface="Times New Roman" panose="02020603050405020304" pitchFamily="18" charset="0"/>
                <a:ea typeface="Times New Roman" panose="02020603050405020304" pitchFamily="18" charset="0"/>
              </a:rPr>
              <a:t>овини</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маса</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речовини</a:t>
            </a:r>
            <a:r>
              <a:rPr lang="ru-RU" sz="2300" dirty="0">
                <a:effectLst/>
                <a:latin typeface="Times New Roman" panose="02020603050405020304" pitchFamily="18" charset="0"/>
                <a:ea typeface="Times New Roman" panose="02020603050405020304" pitchFamily="18" charset="0"/>
              </a:rPr>
              <a:t> у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воротній</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що</a:t>
            </a:r>
            <a:r>
              <a:rPr lang="ru-RU" sz="2300" dirty="0">
                <a:effectLst/>
                <a:latin typeface="Times New Roman" panose="02020603050405020304" pitchFamily="18" charset="0"/>
                <a:ea typeface="Times New Roman" panose="02020603050405020304" pitchFamily="18" charset="0"/>
              </a:rPr>
              <a:t> є максимально допустимою для </a:t>
            </a:r>
            <a:r>
              <a:rPr lang="ru-RU" sz="2300" dirty="0" err="1">
                <a:effectLst/>
                <a:latin typeface="Times New Roman" panose="02020603050405020304" pitchFamily="18" charset="0"/>
                <a:ea typeface="Times New Roman" panose="02020603050405020304" pitchFamily="18" charset="0"/>
              </a:rPr>
              <a:t>відведення</a:t>
            </a:r>
            <a:r>
              <a:rPr lang="ru-RU" sz="23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а </a:t>
            </a:r>
            <a:r>
              <a:rPr lang="ru-RU" sz="2300" dirty="0" err="1">
                <a:effectLst/>
                <a:latin typeface="Times New Roman" panose="02020603050405020304" pitchFamily="18" charset="0"/>
                <a:ea typeface="Times New Roman" panose="02020603050405020304" pitchFamily="18" charset="0"/>
              </a:rPr>
              <a:t>встановленим</a:t>
            </a:r>
            <a:r>
              <a:rPr lang="ru-RU" sz="2300" dirty="0">
                <a:effectLst/>
                <a:latin typeface="Times New Roman" panose="02020603050405020304" pitchFamily="18" charset="0"/>
                <a:ea typeface="Times New Roman" panose="02020603050405020304" pitchFamily="18" charset="0"/>
              </a:rPr>
              <a:t> режимом</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певного</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пункту</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водного</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о</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єкта</a:t>
            </a:r>
            <a:r>
              <a:rPr lang="ru-RU" sz="2300" spc="2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а</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одиницю</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часу;</a:t>
            </a:r>
            <a:endParaRPr lang="uk-UA" sz="2300" dirty="0"/>
          </a:p>
        </p:txBody>
      </p:sp>
      <p:sp>
        <p:nvSpPr>
          <p:cNvPr id="4" name="Місце для номера слайда 3">
            <a:extLst>
              <a:ext uri="{FF2B5EF4-FFF2-40B4-BE49-F238E27FC236}">
                <a16:creationId xmlns:a16="http://schemas.microsoft.com/office/drawing/2014/main" id="{40F4E714-7192-47BD-8577-FCAD1B5815D9}"/>
              </a:ext>
            </a:extLst>
          </p:cNvPr>
          <p:cNvSpPr>
            <a:spLocks noGrp="1"/>
          </p:cNvSpPr>
          <p:nvPr>
            <p:ph type="sldNum" sz="quarter" idx="12"/>
          </p:nvPr>
        </p:nvSpPr>
        <p:spPr/>
        <p:txBody>
          <a:bodyPr/>
          <a:lstStyle/>
          <a:p>
            <a:fld id="{725C68B6-61C2-468F-89AB-4B9F7531AA68}" type="slidenum">
              <a:rPr lang="ru-RU" smtClean="0"/>
              <a:pPr/>
              <a:t>4</a:t>
            </a:fld>
            <a:endParaRPr lang="ru-RU"/>
          </a:p>
        </p:txBody>
      </p:sp>
    </p:spTree>
    <p:extLst>
      <p:ext uri="{BB962C8B-B14F-4D97-AF65-F5344CB8AC3E}">
        <p14:creationId xmlns:p14="http://schemas.microsoft.com/office/powerpoint/2010/main" val="391180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69F3E00-92AA-51CC-1231-09AE9585D86C}"/>
              </a:ext>
            </a:extLst>
          </p:cNvPr>
          <p:cNvSpPr>
            <a:spLocks noGrp="1"/>
          </p:cNvSpPr>
          <p:nvPr>
            <p:ph idx="1"/>
          </p:nvPr>
        </p:nvSpPr>
        <p:spPr>
          <a:xfrm>
            <a:off x="457200" y="836712"/>
            <a:ext cx="8229600" cy="5616624"/>
          </a:xfrm>
        </p:spPr>
        <p:txBody>
          <a:bodyPr>
            <a:normAutofit fontScale="85000" lnSpcReduction="10000"/>
          </a:bodyPr>
          <a:lstStyle/>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зберігання і застосування пестицидів та мінеральних добрив;</a:t>
            </a:r>
          </a:p>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розорювання земель (крім ділянок для залуження і залісення), а також садівництво та городництво;</a:t>
            </a:r>
            <a:endParaRPr lang="uk-UA" sz="2800" dirty="0">
              <a:effectLst/>
              <a:latin typeface="Times New Roman" panose="02020603050405020304" pitchFamily="18" charset="0"/>
              <a:ea typeface="Times New Roman" panose="02020603050405020304" pitchFamily="18" charset="0"/>
            </a:endParaRPr>
          </a:p>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осушення та використання перезволожених і заболочених земель у заплавах річок;</a:t>
            </a:r>
            <a:endParaRPr lang="uk-UA" sz="2800" dirty="0">
              <a:effectLst/>
              <a:latin typeface="Times New Roman" panose="02020603050405020304" pitchFamily="18" charset="0"/>
              <a:ea typeface="Times New Roman" panose="02020603050405020304" pitchFamily="18" charset="0"/>
            </a:endParaRPr>
          </a:p>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проведення головної рубки лісу;</a:t>
            </a:r>
            <a:endParaRPr lang="uk-UA" sz="2800" dirty="0">
              <a:effectLst/>
              <a:latin typeface="Times New Roman" panose="02020603050405020304" pitchFamily="18" charset="0"/>
              <a:ea typeface="Times New Roman" panose="02020603050405020304" pitchFamily="18" charset="0"/>
            </a:endParaRPr>
          </a:p>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здійснення видобутку з водного об'єкта піску та проведення інших днопоглиблювальних робіт, не пов'язаних з будівництвом та експлуатацією водопровідних споруд;</a:t>
            </a:r>
            <a:endParaRPr lang="uk-UA" sz="2800" dirty="0">
              <a:effectLst/>
              <a:latin typeface="Times New Roman" panose="02020603050405020304" pitchFamily="18" charset="0"/>
              <a:ea typeface="Times New Roman" panose="02020603050405020304" pitchFamily="18" charset="0"/>
            </a:endParaRPr>
          </a:p>
          <a:p>
            <a:pPr marL="0" indent="358775" algn="just">
              <a:lnSpc>
                <a:spcPct val="130000"/>
              </a:lnSpc>
            </a:pPr>
            <a:r>
              <a:rPr lang="uk-UA" sz="2800" dirty="0">
                <a:solidFill>
                  <a:srgbClr val="000000"/>
                </a:solidFill>
                <a:effectLst/>
                <a:latin typeface="Times New Roman" panose="02020603050405020304" pitchFamily="18" charset="0"/>
                <a:ea typeface="Times New Roman" panose="02020603050405020304" pitchFamily="18" charset="0"/>
              </a:rPr>
              <a:t>влаштування літніх таборів для худоби та випасання її ближче ніж за 300 метрів від берега водного об'єкта;</a:t>
            </a:r>
            <a:endParaRPr lang="uk-UA" dirty="0"/>
          </a:p>
        </p:txBody>
      </p:sp>
      <p:sp>
        <p:nvSpPr>
          <p:cNvPr id="4" name="Місце для номера слайда 3">
            <a:extLst>
              <a:ext uri="{FF2B5EF4-FFF2-40B4-BE49-F238E27FC236}">
                <a16:creationId xmlns:a16="http://schemas.microsoft.com/office/drawing/2014/main" id="{E9B7D60E-7EC9-BF10-EEC8-CC13B783DA8F}"/>
              </a:ext>
            </a:extLst>
          </p:cNvPr>
          <p:cNvSpPr>
            <a:spLocks noGrp="1"/>
          </p:cNvSpPr>
          <p:nvPr>
            <p:ph type="sldNum" sz="quarter" idx="12"/>
          </p:nvPr>
        </p:nvSpPr>
        <p:spPr/>
        <p:txBody>
          <a:bodyPr/>
          <a:lstStyle/>
          <a:p>
            <a:fld id="{725C68B6-61C2-468F-89AB-4B9F7531AA68}" type="slidenum">
              <a:rPr lang="ru-RU" smtClean="0"/>
              <a:pPr/>
              <a:t>40</a:t>
            </a:fld>
            <a:endParaRPr lang="ru-RU"/>
          </a:p>
        </p:txBody>
      </p:sp>
    </p:spTree>
    <p:extLst>
      <p:ext uri="{BB962C8B-B14F-4D97-AF65-F5344CB8AC3E}">
        <p14:creationId xmlns:p14="http://schemas.microsoft.com/office/powerpoint/2010/main" val="21747131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318ACA1-C312-1D26-201F-3D19CAA55B6D}"/>
              </a:ext>
            </a:extLst>
          </p:cNvPr>
          <p:cNvSpPr>
            <a:spLocks noGrp="1"/>
          </p:cNvSpPr>
          <p:nvPr>
            <p:ph idx="1"/>
          </p:nvPr>
        </p:nvSpPr>
        <p:spPr>
          <a:xfrm>
            <a:off x="323528" y="488080"/>
            <a:ext cx="8496944" cy="5881840"/>
          </a:xfrm>
        </p:spPr>
        <p:txBody>
          <a:bodyPr>
            <a:noAutofit/>
          </a:bodyPr>
          <a:lstStyle/>
          <a:p>
            <a:pPr marL="0" indent="358775" algn="just">
              <a:spcBef>
                <a:spcPts val="0"/>
              </a:spcBef>
              <a:buNone/>
            </a:pPr>
            <a:r>
              <a:rPr lang="uk-UA" sz="2200" i="1" dirty="0">
                <a:solidFill>
                  <a:srgbClr val="000000"/>
                </a:solidFill>
                <a:effectLst/>
                <a:latin typeface="Times New Roman" panose="02020603050405020304" pitchFamily="18" charset="0"/>
                <a:ea typeface="Times New Roman" panose="02020603050405020304" pitchFamily="18" charset="0"/>
              </a:rPr>
              <a:t>для підземних джерел водопостачання:</a:t>
            </a:r>
            <a:endParaRPr lang="uk-UA" sz="2200" dirty="0">
              <a:effectLst/>
              <a:latin typeface="Times New Roman" panose="02020603050405020304" pitchFamily="18" charset="0"/>
              <a:ea typeface="Times New Roman" panose="02020603050405020304" pitchFamily="18" charset="0"/>
            </a:endParaRPr>
          </a:p>
          <a:p>
            <a:pPr marL="0" indent="358775" algn="just">
              <a:spcBef>
                <a:spcPts val="0"/>
              </a:spcBef>
              <a:buNone/>
            </a:pPr>
            <a:r>
              <a:rPr lang="uk-UA" sz="2200" dirty="0">
                <a:solidFill>
                  <a:srgbClr val="000000"/>
                </a:solidFill>
                <a:effectLst/>
                <a:latin typeface="Times New Roman" panose="02020603050405020304" pitchFamily="18" charset="0"/>
                <a:ea typeface="Times New Roman" panose="02020603050405020304" pitchFamily="18" charset="0"/>
              </a:rPr>
              <a:t>1) здійснюється:</a:t>
            </a:r>
            <a:endParaRPr lang="uk-UA" sz="2200" dirty="0">
              <a:effectLst/>
              <a:latin typeface="Times New Roman" panose="02020603050405020304" pitchFamily="18" charset="0"/>
              <a:ea typeface="Times New Roman" panose="02020603050405020304" pitchFamily="18" charset="0"/>
            </a:endParaRPr>
          </a:p>
          <a:p>
            <a:pPr marL="0" indent="358775" algn="just">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регулювання відведення територій під забудову населених пунктів, спорудження лікувально-профілактичних та оздоровчих закладів, промислових і сільськогосподарських об'єктів, а також внесення можливих змін у технологію виробництва промислових підприємств, пов'язаного з ризиком забруднення підземних вод стічними водами;</a:t>
            </a:r>
            <a:endParaRPr lang="uk-UA" sz="2200" dirty="0">
              <a:effectLst/>
              <a:latin typeface="Times New Roman" panose="02020603050405020304" pitchFamily="18" charset="0"/>
              <a:ea typeface="Times New Roman" panose="02020603050405020304" pitchFamily="18" charset="0"/>
            </a:endParaRPr>
          </a:p>
          <a:p>
            <a:pPr marL="0" indent="358775" algn="just">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благоустрій промислових і сільськогосподарських об'єктів, населених пунктів та окремих будівель, їх централізоване водопостачання, каналізування, відведення забруднених поверхневих вод тощо;</a:t>
            </a:r>
            <a:endParaRPr lang="uk-UA" sz="2200" dirty="0">
              <a:effectLst/>
              <a:latin typeface="Times New Roman" panose="02020603050405020304" pitchFamily="18" charset="0"/>
              <a:ea typeface="Times New Roman" panose="02020603050405020304" pitchFamily="18" charset="0"/>
            </a:endParaRPr>
          </a:p>
          <a:p>
            <a:pPr marL="0" indent="358775" algn="just">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виявлення, тампонування (або відновлення) всіх старих, недіючих, дефектних або неправильно експлуатованих свердловин та шахтних колодязів, які створюють небезпеку забруднення використовуваного водоносного горизонту;</a:t>
            </a:r>
            <a:endParaRPr lang="uk-UA" sz="2200" dirty="0">
              <a:effectLst/>
              <a:latin typeface="Times New Roman" panose="02020603050405020304" pitchFamily="18" charset="0"/>
              <a:ea typeface="Times New Roman" panose="02020603050405020304" pitchFamily="18" charset="0"/>
            </a:endParaRPr>
          </a:p>
          <a:p>
            <a:pPr marL="0" indent="358775" algn="just">
              <a:spcBef>
                <a:spcPts val="0"/>
              </a:spcBef>
            </a:pPr>
            <a:r>
              <a:rPr lang="uk-UA" sz="2200" dirty="0">
                <a:solidFill>
                  <a:srgbClr val="000000"/>
                </a:solidFill>
                <a:effectLst/>
                <a:latin typeface="Times New Roman" panose="02020603050405020304" pitchFamily="18" charset="0"/>
                <a:ea typeface="Times New Roman" panose="02020603050405020304" pitchFamily="18" charset="0"/>
              </a:rPr>
              <a:t>регулювання будівництва нових свердловин;</a:t>
            </a:r>
            <a:endParaRPr lang="uk-UA" sz="2200" dirty="0"/>
          </a:p>
        </p:txBody>
      </p:sp>
      <p:sp>
        <p:nvSpPr>
          <p:cNvPr id="4" name="Місце для номера слайда 3">
            <a:extLst>
              <a:ext uri="{FF2B5EF4-FFF2-40B4-BE49-F238E27FC236}">
                <a16:creationId xmlns:a16="http://schemas.microsoft.com/office/drawing/2014/main" id="{7245B2E0-86EF-2466-4E0B-02270447AC13}"/>
              </a:ext>
            </a:extLst>
          </p:cNvPr>
          <p:cNvSpPr>
            <a:spLocks noGrp="1"/>
          </p:cNvSpPr>
          <p:nvPr>
            <p:ph type="sldNum" sz="quarter" idx="12"/>
          </p:nvPr>
        </p:nvSpPr>
        <p:spPr/>
        <p:txBody>
          <a:bodyPr/>
          <a:lstStyle/>
          <a:p>
            <a:fld id="{725C68B6-61C2-468F-89AB-4B9F7531AA68}" type="slidenum">
              <a:rPr lang="ru-RU" smtClean="0"/>
              <a:pPr/>
              <a:t>41</a:t>
            </a:fld>
            <a:endParaRPr lang="ru-RU"/>
          </a:p>
        </p:txBody>
      </p:sp>
    </p:spTree>
    <p:extLst>
      <p:ext uri="{BB962C8B-B14F-4D97-AF65-F5344CB8AC3E}">
        <p14:creationId xmlns:p14="http://schemas.microsoft.com/office/powerpoint/2010/main" val="17372525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C335E21-4A6D-6954-0732-66581B57C145}"/>
              </a:ext>
            </a:extLst>
          </p:cNvPr>
          <p:cNvSpPr>
            <a:spLocks noGrp="1"/>
          </p:cNvSpPr>
          <p:nvPr>
            <p:ph idx="1"/>
          </p:nvPr>
        </p:nvSpPr>
        <p:spPr>
          <a:xfrm>
            <a:off x="395536" y="548680"/>
            <a:ext cx="8229600" cy="5953848"/>
          </a:xfrm>
        </p:spPr>
        <p:txBody>
          <a:bodyPr>
            <a:normAutofit fontScale="92500" lnSpcReduction="20000"/>
          </a:bodyPr>
          <a:lstStyle/>
          <a:p>
            <a:pPr marL="0" indent="358775" algn="just">
              <a:lnSpc>
                <a:spcPct val="12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2) забороняється: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забруднення територій покидьками, сміттям, гноєм, відходами промислового виробництва та іншими відходами;</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розміщення складів паливно-мастильних матеріалів, пестицидів та мінеральних добрив, накопичувачів, </a:t>
            </a:r>
            <a:r>
              <a:rPr lang="uk-UA" sz="2400" dirty="0" err="1">
                <a:solidFill>
                  <a:srgbClr val="000000"/>
                </a:solidFill>
                <a:effectLst/>
                <a:latin typeface="Times New Roman" panose="02020603050405020304" pitchFamily="18" charset="0"/>
                <a:ea typeface="Times New Roman" panose="02020603050405020304" pitchFamily="18" charset="0"/>
              </a:rPr>
              <a:t>шламосховищ</a:t>
            </a:r>
            <a:r>
              <a:rPr lang="uk-UA" sz="2400" dirty="0">
                <a:solidFill>
                  <a:srgbClr val="000000"/>
                </a:solidFill>
                <a:effectLst/>
                <a:latin typeface="Times New Roman" panose="02020603050405020304" pitchFamily="18" charset="0"/>
                <a:ea typeface="Times New Roman" panose="02020603050405020304" pitchFamily="18" charset="0"/>
              </a:rPr>
              <a:t> та інших об'єктів, які створюють небезпеку хімічного забруднення джерел водопостачання;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розміщення кладовищ, скотомогильників, полів асенізації, наземних полів фільтрації, гноєсховищ, силосних траншей, тваринницьких і птахівничих підприємств та інших сільськогосподарських об'єктів, які створюють небезпеку мікробного забруднення джерел водопостачання;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зберігання і застосування мінеральних добрив та пестицидів;</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закачування відпрацьованих (зворотних) вод у підземні горизонти, підземне складування твердих відходів та розробка надр землі;</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2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проведення головної рубки лісу.</a:t>
            </a:r>
            <a:endParaRPr lang="uk-UA" sz="3600" dirty="0"/>
          </a:p>
        </p:txBody>
      </p:sp>
      <p:sp>
        <p:nvSpPr>
          <p:cNvPr id="4" name="Місце для номера слайда 3">
            <a:extLst>
              <a:ext uri="{FF2B5EF4-FFF2-40B4-BE49-F238E27FC236}">
                <a16:creationId xmlns:a16="http://schemas.microsoft.com/office/drawing/2014/main" id="{705D8D37-5129-029A-E2BD-C2C5651B8090}"/>
              </a:ext>
            </a:extLst>
          </p:cNvPr>
          <p:cNvSpPr>
            <a:spLocks noGrp="1"/>
          </p:cNvSpPr>
          <p:nvPr>
            <p:ph type="sldNum" sz="quarter" idx="12"/>
          </p:nvPr>
        </p:nvSpPr>
        <p:spPr/>
        <p:txBody>
          <a:bodyPr/>
          <a:lstStyle/>
          <a:p>
            <a:fld id="{725C68B6-61C2-468F-89AB-4B9F7531AA68}" type="slidenum">
              <a:rPr lang="ru-RU" smtClean="0"/>
              <a:pPr/>
              <a:t>42</a:t>
            </a:fld>
            <a:endParaRPr lang="ru-RU"/>
          </a:p>
        </p:txBody>
      </p:sp>
    </p:spTree>
    <p:extLst>
      <p:ext uri="{BB962C8B-B14F-4D97-AF65-F5344CB8AC3E}">
        <p14:creationId xmlns:p14="http://schemas.microsoft.com/office/powerpoint/2010/main" val="35255017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5A324FC-8793-3444-9AD6-B45E86DDCF39}"/>
              </a:ext>
            </a:extLst>
          </p:cNvPr>
          <p:cNvSpPr>
            <a:spLocks noGrp="1"/>
          </p:cNvSpPr>
          <p:nvPr>
            <p:ph idx="1"/>
          </p:nvPr>
        </p:nvSpPr>
        <p:spPr>
          <a:xfrm>
            <a:off x="323528" y="524084"/>
            <a:ext cx="8613208" cy="5809832"/>
          </a:xfrm>
        </p:spPr>
        <p:txBody>
          <a:bodyPr>
            <a:noAutofit/>
          </a:bodyPr>
          <a:lstStyle/>
          <a:p>
            <a:pPr marL="109538" indent="249238">
              <a:lnSpc>
                <a:spcPct val="110000"/>
              </a:lnSpc>
              <a:spcBef>
                <a:spcPts val="0"/>
              </a:spcBef>
              <a:buNone/>
            </a:pPr>
            <a:r>
              <a:rPr lang="uk-UA" sz="2300" b="1" dirty="0">
                <a:solidFill>
                  <a:srgbClr val="000000"/>
                </a:solidFill>
                <a:effectLst/>
                <a:latin typeface="Times New Roman" panose="02020603050405020304" pitchFamily="18" charset="0"/>
                <a:cs typeface="Times New Roman" panose="02020603050405020304" pitchFamily="18" charset="0"/>
              </a:rPr>
              <a:t>Правовий режим третього поясу ЗСО</a:t>
            </a:r>
            <a:endParaRPr lang="uk-UA" sz="2300" b="1" dirty="0">
              <a:effectLst/>
              <a:latin typeface="Times New Roman" panose="02020603050405020304" pitchFamily="18" charset="0"/>
              <a:cs typeface="Times New Roman" panose="02020603050405020304" pitchFamily="18" charset="0"/>
            </a:endParaRPr>
          </a:p>
          <a:p>
            <a:pPr marL="109538" indent="249238" algn="just">
              <a:lnSpc>
                <a:spcPct val="110000"/>
              </a:lnSpc>
              <a:spcBef>
                <a:spcPts val="0"/>
              </a:spcBef>
              <a:buNone/>
            </a:pPr>
            <a:r>
              <a:rPr lang="uk-UA" sz="2300" dirty="0">
                <a:effectLst/>
                <a:latin typeface="Times New Roman" panose="02020603050405020304" pitchFamily="18" charset="0"/>
                <a:ea typeface="Times New Roman" panose="02020603050405020304" pitchFamily="18" charset="0"/>
                <a:cs typeface="Times New Roman" panose="02020603050405020304" pitchFamily="18" charset="0"/>
              </a:rPr>
              <a:t>У межах третього поясу ЗСО:</a:t>
            </a:r>
          </a:p>
          <a:p>
            <a:pPr marL="109538" indent="249238" algn="just">
              <a:lnSpc>
                <a:spcPct val="110000"/>
              </a:lnSpc>
              <a:spcBef>
                <a:spcPts val="0"/>
              </a:spcBef>
              <a:buNone/>
            </a:pPr>
            <a:r>
              <a:rPr lang="uk-UA" sz="23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для поверхневих джерел водопостачання:</a:t>
            </a:r>
            <a:endParaRPr lang="uk-UA" sz="2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09728" indent="0" algn="just">
              <a:lnSpc>
                <a:spcPct val="110000"/>
              </a:lnSpc>
              <a:spcBef>
                <a:spcPts val="0"/>
              </a:spcBef>
              <a:buNone/>
            </a:pPr>
            <a:r>
              <a:rPr lang="uk-UA" sz="2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здійснюється:</a:t>
            </a:r>
            <a:endParaRPr lang="uk-UA" sz="2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0000"/>
              </a:lnSpc>
              <a:spcBef>
                <a:spcPts val="0"/>
              </a:spcBef>
            </a:pPr>
            <a:r>
              <a:rPr lang="uk-UA" sz="2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регулювання, а у разі потреби і обмеження відведення території для забудови населених пунктів, спорудження лікувально-профілактичних та оздоровчих закладів, об'єктів транспорту, енергетики, промисловості і сільського господарства, а також внесення можливих змін у технологію виробництва промислових і сільськогосподарських підприємств, пов'язаного з ризиком забруднення джерел водопостачання стічними водами;</a:t>
            </a:r>
            <a:endParaRPr lang="uk-UA" sz="2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0000"/>
              </a:lnSpc>
              <a:spcBef>
                <a:spcPts val="0"/>
              </a:spcBef>
            </a:pPr>
            <a:r>
              <a:rPr lang="uk-UA" sz="2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виявлення об'єктів, що забруднюють джерела водопостачання;</a:t>
            </a:r>
            <a:endParaRPr lang="uk-UA" sz="2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0000"/>
              </a:lnSpc>
              <a:spcBef>
                <a:spcPts val="0"/>
              </a:spcBef>
            </a:pPr>
            <a:r>
              <a:rPr lang="uk-UA" sz="2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розроблення планів впровадження конкретних водоохоронних заходів у терміни, погоджені з органами державної санітарно-епідеміологічної служби та водного господарства на місцях;</a:t>
            </a:r>
            <a:endParaRPr lang="uk-UA" sz="23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9FF6A73D-BB01-7D3D-C4C0-B0358B3248EE}"/>
              </a:ext>
            </a:extLst>
          </p:cNvPr>
          <p:cNvSpPr>
            <a:spLocks noGrp="1"/>
          </p:cNvSpPr>
          <p:nvPr>
            <p:ph type="sldNum" sz="quarter" idx="12"/>
          </p:nvPr>
        </p:nvSpPr>
        <p:spPr/>
        <p:txBody>
          <a:bodyPr/>
          <a:lstStyle/>
          <a:p>
            <a:fld id="{725C68B6-61C2-468F-89AB-4B9F7531AA68}" type="slidenum">
              <a:rPr lang="ru-RU" smtClean="0"/>
              <a:pPr/>
              <a:t>43</a:t>
            </a:fld>
            <a:endParaRPr lang="ru-RU"/>
          </a:p>
        </p:txBody>
      </p:sp>
    </p:spTree>
    <p:extLst>
      <p:ext uri="{BB962C8B-B14F-4D97-AF65-F5344CB8AC3E}">
        <p14:creationId xmlns:p14="http://schemas.microsoft.com/office/powerpoint/2010/main" val="26140542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C08C202-3327-63A6-D76D-43938F43E18C}"/>
              </a:ext>
            </a:extLst>
          </p:cNvPr>
          <p:cNvSpPr>
            <a:spLocks noGrp="1"/>
          </p:cNvSpPr>
          <p:nvPr>
            <p:ph idx="1"/>
          </p:nvPr>
        </p:nvSpPr>
        <p:spPr>
          <a:xfrm>
            <a:off x="457200" y="524084"/>
            <a:ext cx="8229600" cy="5809832"/>
          </a:xfrm>
        </p:spPr>
        <p:txBody>
          <a:bodyPr>
            <a:noAutofit/>
          </a:bodyPr>
          <a:lstStyle/>
          <a:p>
            <a:pPr marL="0" indent="358775" algn="just">
              <a:lnSpc>
                <a:spcPct val="11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виконання заходів щодо санітарного благоустрою території населених пунктів та інших об'єктів (каналізування, обладнання водонепроникних вигребів тощо);</a:t>
            </a:r>
          </a:p>
          <a:p>
            <a:pPr marL="0" indent="358775" algn="just">
              <a:lnSpc>
                <a:spcPct val="110000"/>
              </a:lnSpc>
              <a:spcBef>
                <a:spcPts val="0"/>
              </a:spcBef>
              <a:buNone/>
            </a:pPr>
            <a:r>
              <a:rPr lang="uk-UA" sz="2400" dirty="0">
                <a:solidFill>
                  <a:srgbClr val="000000"/>
                </a:solidFill>
                <a:effectLst/>
                <a:latin typeface="Times New Roman" panose="02020603050405020304" pitchFamily="18" charset="0"/>
                <a:ea typeface="Times New Roman" panose="02020603050405020304" pitchFamily="18" charset="0"/>
              </a:rPr>
              <a:t>2) забороняється: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відведення у водні об'єкти стічних вод, що не відповідають санітарним правилам і нормам (</a:t>
            </a:r>
            <a:r>
              <a:rPr lang="uk-UA" sz="2400" u="none" strike="noStrike" dirty="0" err="1">
                <a:solidFill>
                  <a:srgbClr val="000000"/>
                </a:solidFill>
                <a:effectLst/>
                <a:latin typeface="Times New Roman" panose="02020603050405020304" pitchFamily="18" charset="0"/>
                <a:ea typeface="Times New Roman" panose="02020603050405020304" pitchFamily="18" charset="0"/>
                <a:hlinkClick r:id="rId2"/>
              </a:rPr>
              <a:t>СанПіН</a:t>
            </a:r>
            <a:r>
              <a:rPr lang="uk-UA" sz="2400" u="none" strike="noStrike" dirty="0">
                <a:solidFill>
                  <a:srgbClr val="000000"/>
                </a:solidFill>
                <a:effectLst/>
                <a:latin typeface="Times New Roman" panose="02020603050405020304" pitchFamily="18" charset="0"/>
                <a:ea typeface="Times New Roman" panose="02020603050405020304" pitchFamily="18" charset="0"/>
                <a:hlinkClick r:id="rId2"/>
              </a:rPr>
              <a:t> 4630-88</a:t>
            </a:r>
            <a:r>
              <a:rPr lang="uk-UA" sz="2400" dirty="0">
                <a:solidFill>
                  <a:srgbClr val="000000"/>
                </a:solidFill>
                <a:effectLst/>
                <a:latin typeface="Times New Roman" panose="02020603050405020304" pitchFamily="18" charset="0"/>
                <a:ea typeface="Times New Roman" panose="02020603050405020304" pitchFamily="18" charset="0"/>
              </a:rPr>
              <a:t> "Охорона поверхневих вод від забруднення") та нормам Водного кодексу України;</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buNone/>
            </a:pPr>
            <a:r>
              <a:rPr lang="uk-UA" sz="2400" i="1" dirty="0">
                <a:solidFill>
                  <a:srgbClr val="000000"/>
                </a:solidFill>
                <a:effectLst/>
                <a:latin typeface="Times New Roman" panose="02020603050405020304" pitchFamily="18" charset="0"/>
                <a:ea typeface="Times New Roman" panose="02020603050405020304" pitchFamily="18" charset="0"/>
              </a:rPr>
              <a:t>для підземних джерел водопостачання: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1) здійснюється:</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10000"/>
              </a:lnSpc>
              <a:spcBef>
                <a:spcPts val="0"/>
              </a:spcBef>
            </a:pPr>
            <a:r>
              <a:rPr lang="uk-UA" sz="2400" dirty="0">
                <a:solidFill>
                  <a:srgbClr val="000000"/>
                </a:solidFill>
                <a:effectLst/>
                <a:latin typeface="Times New Roman" panose="02020603050405020304" pitchFamily="18" charset="0"/>
                <a:ea typeface="Times New Roman" panose="02020603050405020304" pitchFamily="18" charset="0"/>
              </a:rPr>
              <a:t>виявлення, тампонування (або відновлення) старих, недіючих, свердловин та таких, які неправильно експлуатуються, що створюють небезпеку забруднення використовуваного водоносного горизонту;</a:t>
            </a: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F2091581-BBD7-1CF8-599B-AE8BF0DAD25E}"/>
              </a:ext>
            </a:extLst>
          </p:cNvPr>
          <p:cNvSpPr>
            <a:spLocks noGrp="1"/>
          </p:cNvSpPr>
          <p:nvPr>
            <p:ph type="sldNum" sz="quarter" idx="12"/>
          </p:nvPr>
        </p:nvSpPr>
        <p:spPr/>
        <p:txBody>
          <a:bodyPr/>
          <a:lstStyle/>
          <a:p>
            <a:fld id="{725C68B6-61C2-468F-89AB-4B9F7531AA68}" type="slidenum">
              <a:rPr lang="ru-RU" smtClean="0"/>
              <a:pPr/>
              <a:t>44</a:t>
            </a:fld>
            <a:endParaRPr lang="ru-RU"/>
          </a:p>
        </p:txBody>
      </p:sp>
    </p:spTree>
    <p:extLst>
      <p:ext uri="{BB962C8B-B14F-4D97-AF65-F5344CB8AC3E}">
        <p14:creationId xmlns:p14="http://schemas.microsoft.com/office/powerpoint/2010/main" val="41877511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1DE1E06-3D7C-B0DB-0430-E3695FF1EF63}"/>
              </a:ext>
            </a:extLst>
          </p:cNvPr>
          <p:cNvSpPr>
            <a:spLocks noGrp="1"/>
          </p:cNvSpPr>
          <p:nvPr>
            <p:ph idx="1"/>
          </p:nvPr>
        </p:nvSpPr>
        <p:spPr>
          <a:xfrm>
            <a:off x="326136" y="620688"/>
            <a:ext cx="8494336" cy="5809832"/>
          </a:xfrm>
        </p:spPr>
        <p:txBody>
          <a:bodyPr>
            <a:noAutofit/>
          </a:bodyPr>
          <a:lstStyle/>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буріння нових свердловин та проведення будь-якого нового будівництва за обов'язковим погодженням з органами державної санітарно-епідеміологічної служби та геології на місцях;</a:t>
            </a:r>
            <a:endParaRPr lang="uk-UA" sz="2400" dirty="0">
              <a:latin typeface="Times New Roman" panose="02020603050405020304" pitchFamily="18" charset="0"/>
              <a:cs typeface="Times New Roman" panose="02020603050405020304" pitchFamily="18" charset="0"/>
            </a:endParaRPr>
          </a:p>
          <a:p>
            <a:pPr marL="109538" indent="249238" algn="just">
              <a:lnSpc>
                <a:spcPct val="110000"/>
              </a:lnSpc>
              <a:buNone/>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забороняється:</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закачування відпрацьованих (зворотних) вод у підземні горизонти з метою їх захоронення, підземного складування твердих відходів і розробки надр землі, що може призвести до забруднення водоносного горизонту;</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0000"/>
              </a:lnSpc>
            </a:pP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розміщення складів паливно-мастильних матеріалів, а також складів пестицидів і мінеральних добрив, накопичувачів промислових стічних вод, нафтопроводів та продуктопроводів, що створюють небезпеку хімічного забруднення підземних вод.</a:t>
            </a:r>
            <a:endParaRPr lang="uk-UA" sz="2400" dirty="0">
              <a:latin typeface="Times New Roman" panose="02020603050405020304" pitchFamily="18" charset="0"/>
              <a:cs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0CEED604-6A2B-CAC3-AA9B-EBA991A9C82D}"/>
              </a:ext>
            </a:extLst>
          </p:cNvPr>
          <p:cNvSpPr>
            <a:spLocks noGrp="1"/>
          </p:cNvSpPr>
          <p:nvPr>
            <p:ph type="sldNum" sz="quarter" idx="12"/>
          </p:nvPr>
        </p:nvSpPr>
        <p:spPr/>
        <p:txBody>
          <a:bodyPr/>
          <a:lstStyle/>
          <a:p>
            <a:fld id="{725C68B6-61C2-468F-89AB-4B9F7531AA68}" type="slidenum">
              <a:rPr lang="ru-RU" smtClean="0"/>
              <a:pPr/>
              <a:t>45</a:t>
            </a:fld>
            <a:endParaRPr lang="ru-RU"/>
          </a:p>
        </p:txBody>
      </p:sp>
    </p:spTree>
    <p:extLst>
      <p:ext uri="{BB962C8B-B14F-4D97-AF65-F5344CB8AC3E}">
        <p14:creationId xmlns:p14="http://schemas.microsoft.com/office/powerpoint/2010/main" val="13107961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8229600" cy="1066800"/>
          </a:xfrm>
        </p:spPr>
        <p:txBody>
          <a:bodyPr>
            <a:normAutofit/>
          </a:bodyPr>
          <a:lstStyle/>
          <a:p>
            <a:r>
              <a:rPr lang="uk-UA" sz="3200" dirty="0">
                <a:latin typeface="Times New Roman" pitchFamily="18" charset="0"/>
                <a:cs typeface="Times New Roman" pitchFamily="18" charset="0"/>
              </a:rPr>
              <a:t>Завдання на самопідготовку</a:t>
            </a:r>
          </a:p>
        </p:txBody>
      </p:sp>
      <p:sp>
        <p:nvSpPr>
          <p:cNvPr id="3" name="Содержимое 2"/>
          <p:cNvSpPr>
            <a:spLocks noGrp="1"/>
          </p:cNvSpPr>
          <p:nvPr>
            <p:ph idx="1"/>
          </p:nvPr>
        </p:nvSpPr>
        <p:spPr>
          <a:xfrm>
            <a:off x="457200" y="1196752"/>
            <a:ext cx="8229600" cy="4929411"/>
          </a:xfrm>
        </p:spPr>
        <p:txBody>
          <a:bodyPr>
            <a:noAutofit/>
          </a:bodyPr>
          <a:lstStyle/>
          <a:p>
            <a:pPr marL="514350" indent="-514350" algn="just">
              <a:buFont typeface="+mj-lt"/>
              <a:buAutoNum type="arabicPeriod"/>
            </a:pPr>
            <a:r>
              <a:rPr lang="uk-UA" sz="2200" dirty="0">
                <a:latin typeface="Times New Roman" pitchFamily="18" charset="0"/>
                <a:cs typeface="Times New Roman" pitchFamily="18" charset="0"/>
              </a:rPr>
              <a:t>Особливості захисту морських водоймищ.</a:t>
            </a:r>
          </a:p>
          <a:p>
            <a:pPr marL="514350" indent="-514350" algn="just">
              <a:buFont typeface="+mj-lt"/>
              <a:buAutoNum type="arabicPeriod"/>
            </a:pPr>
            <a:r>
              <a:rPr lang="uk-UA" sz="2200" dirty="0">
                <a:latin typeface="Times New Roman" pitchFamily="18" charset="0"/>
                <a:cs typeface="Times New Roman" pitchFamily="18" charset="0"/>
              </a:rPr>
              <a:t>Господарсько-питна вода та вимоги до її якості.</a:t>
            </a:r>
          </a:p>
          <a:p>
            <a:pPr marL="514350" indent="-514350" algn="just">
              <a:buFont typeface="+mj-lt"/>
              <a:buAutoNum type="arabicPeriod"/>
            </a:pPr>
            <a:r>
              <a:rPr lang="uk-UA" sz="2200" dirty="0">
                <a:latin typeface="Times New Roman" pitchFamily="18" charset="0"/>
                <a:cs typeface="Times New Roman" pitchFamily="18" charset="0"/>
              </a:rPr>
              <a:t>Виробничі води та вимоги до їх якості.</a:t>
            </a:r>
          </a:p>
          <a:p>
            <a:pPr marL="514350" indent="-514350" algn="just">
              <a:buFont typeface="+mj-lt"/>
              <a:buAutoNum type="arabicPeriod"/>
            </a:pPr>
            <a:r>
              <a:rPr lang="uk-UA" sz="2200" dirty="0">
                <a:latin typeface="Times New Roman" pitchFamily="18" charset="0"/>
                <a:cs typeface="Times New Roman" pitchFamily="18" charset="0"/>
              </a:rPr>
              <a:t>Охорона водоймищ від забруднень .</a:t>
            </a:r>
          </a:p>
          <a:p>
            <a:pPr marL="514350" indent="-514350" algn="just">
              <a:buFont typeface="+mj-lt"/>
              <a:buAutoNum type="arabicPeriod"/>
            </a:pP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Нормативи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якості</a:t>
            </a:r>
            <a:r>
              <a:rPr lang="ru-RU" sz="2200" dirty="0">
                <a:latin typeface="Times New Roman" pitchFamily="18" charset="0"/>
                <a:cs typeface="Times New Roman" pitchFamily="18" charset="0"/>
              </a:rPr>
              <a:t> води у </a:t>
            </a:r>
            <a:r>
              <a:rPr lang="ru-RU" sz="2200" dirty="0" err="1">
                <a:latin typeface="Times New Roman" pitchFamily="18" charset="0"/>
                <a:cs typeface="Times New Roman" pitchFamily="18" charset="0"/>
              </a:rPr>
              <a:t>водоймищах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культурно-побутового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значення</a:t>
            </a:r>
            <a:r>
              <a:rPr lang="ru-RU" sz="2200" dirty="0">
                <a:latin typeface="Times New Roman" pitchFamily="18" charset="0"/>
                <a:cs typeface="Times New Roman" pitchFamily="18" charset="0"/>
              </a:rPr>
              <a:t>.</a:t>
            </a:r>
          </a:p>
          <a:p>
            <a:pPr marL="514350" indent="-514350" algn="just">
              <a:buFont typeface="+mj-lt"/>
              <a:buAutoNum type="arabicPeriod"/>
            </a:pPr>
            <a:r>
              <a:rPr lang="ru-RU" sz="2200" dirty="0" err="1">
                <a:latin typeface="Times New Roman" pitchFamily="18" charset="0"/>
                <a:cs typeface="Times New Roman" pitchFamily="18" charset="0"/>
              </a:rPr>
              <a:t>Нормативи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якості</a:t>
            </a:r>
            <a:r>
              <a:rPr lang="ru-RU" sz="2200" dirty="0">
                <a:latin typeface="Times New Roman" pitchFamily="18" charset="0"/>
                <a:cs typeface="Times New Roman" pitchFamily="18" charset="0"/>
              </a:rPr>
              <a:t> води у </a:t>
            </a:r>
            <a:r>
              <a:rPr lang="ru-RU" sz="2200" dirty="0" err="1">
                <a:latin typeface="Times New Roman" pitchFamily="18" charset="0"/>
                <a:cs typeface="Times New Roman" pitchFamily="18" charset="0"/>
              </a:rPr>
              <a:t>водоймищах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рибогосподарського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значення</a:t>
            </a:r>
            <a:r>
              <a:rPr lang="ru-RU" sz="2200" dirty="0">
                <a:latin typeface="Times New Roman" pitchFamily="18" charset="0"/>
                <a:cs typeface="Times New Roman" pitchFamily="18" charset="0"/>
              </a:rPr>
              <a:t>.</a:t>
            </a:r>
          </a:p>
          <a:p>
            <a:pPr marL="514350" indent="-514350" algn="just">
              <a:buFont typeface="+mj-lt"/>
              <a:buAutoNum type="arabicPeriod"/>
            </a:pPr>
            <a:r>
              <a:rPr lang="ru-RU" sz="2200" dirty="0" err="1">
                <a:latin typeface="Times New Roman" pitchFamily="18" charset="0"/>
                <a:cs typeface="Times New Roman" pitchFamily="18" charset="0"/>
              </a:rPr>
              <a:t>Лабораторно-технологічний</a:t>
            </a:r>
            <a:r>
              <a:rPr lang="ru-RU" sz="2200" dirty="0">
                <a:latin typeface="Times New Roman" pitchFamily="18" charset="0"/>
                <a:cs typeface="Times New Roman" pitchFamily="18" charset="0"/>
              </a:rPr>
              <a:t> контроль за </a:t>
            </a:r>
            <a:r>
              <a:rPr lang="ru-RU" sz="2200" dirty="0" err="1">
                <a:latin typeface="Times New Roman" pitchFamily="18" charset="0"/>
                <a:cs typeface="Times New Roman" pitchFamily="18" charset="0"/>
              </a:rPr>
              <a:t>роботою</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очисних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споруд</a:t>
            </a:r>
            <a:r>
              <a:rPr lang="ru-RU" sz="2200" dirty="0">
                <a:latin typeface="Times New Roman" pitchFamily="18" charset="0"/>
                <a:cs typeface="Times New Roman" pitchFamily="18" charset="0"/>
              </a:rPr>
              <a:t>.</a:t>
            </a:r>
          </a:p>
          <a:p>
            <a:pPr marL="514350" indent="-514350" algn="just">
              <a:buFont typeface="+mj-lt"/>
              <a:buAutoNum type="arabicPeriod"/>
            </a:pPr>
            <a:r>
              <a:rPr lang="ru-RU" sz="2200" dirty="0" err="1">
                <a:latin typeface="Times New Roman" pitchFamily="18" charset="0"/>
                <a:cs typeface="Times New Roman" pitchFamily="18" charset="0"/>
              </a:rPr>
              <a:t>Екологічна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оцінка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якості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морських</a:t>
            </a:r>
            <a:r>
              <a:rPr lang="ru-RU" sz="2200" dirty="0">
                <a:latin typeface="Times New Roman" pitchFamily="18" charset="0"/>
                <a:cs typeface="Times New Roman" pitchFamily="18" charset="0"/>
              </a:rPr>
              <a:t> вод </a:t>
            </a:r>
            <a:r>
              <a:rPr lang="ru-RU" sz="2200" dirty="0" err="1">
                <a:latin typeface="Times New Roman" pitchFamily="18" charset="0"/>
                <a:cs typeface="Times New Roman" pitchFamily="18" charset="0"/>
              </a:rPr>
              <a:t>України</a:t>
            </a:r>
            <a:r>
              <a:rPr lang="ru-RU" sz="2200" dirty="0">
                <a:latin typeface="Times New Roman" pitchFamily="18" charset="0"/>
                <a:cs typeface="Times New Roman" pitchFamily="18" charset="0"/>
              </a:rPr>
              <a:t>.</a:t>
            </a:r>
          </a:p>
          <a:p>
            <a:pPr marL="514350" indent="-514350" algn="just">
              <a:buFont typeface="+mj-lt"/>
              <a:buAutoNum type="arabicPeriod"/>
            </a:pPr>
            <a:r>
              <a:rPr lang="ru-RU" sz="2200" dirty="0" err="1">
                <a:latin typeface="Times New Roman" pitchFamily="18" charset="0"/>
                <a:cs typeface="Times New Roman" pitchFamily="18" charset="0"/>
              </a:rPr>
              <a:t>Екологічна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оцінка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якості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поверхневих</a:t>
            </a:r>
            <a:r>
              <a:rPr lang="ru-RU" sz="2200" dirty="0">
                <a:latin typeface="Times New Roman" pitchFamily="18" charset="0"/>
                <a:cs typeface="Times New Roman" pitchFamily="18" charset="0"/>
              </a:rPr>
              <a:t> вод </a:t>
            </a:r>
            <a:r>
              <a:rPr lang="ru-RU" sz="2200" dirty="0" err="1">
                <a:latin typeface="Times New Roman" pitchFamily="18" charset="0"/>
                <a:cs typeface="Times New Roman" pitchFamily="18" charset="0"/>
              </a:rPr>
              <a:t>суші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України</a:t>
            </a:r>
            <a:r>
              <a:rPr lang="ru-RU"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46</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B1820CF-6FB5-4B4B-A789-7866F57A1140}"/>
              </a:ext>
            </a:extLst>
          </p:cNvPr>
          <p:cNvSpPr>
            <a:spLocks noGrp="1"/>
          </p:cNvSpPr>
          <p:nvPr>
            <p:ph idx="1"/>
          </p:nvPr>
        </p:nvSpPr>
        <p:spPr>
          <a:xfrm>
            <a:off x="457200" y="836712"/>
            <a:ext cx="8363272" cy="5737824"/>
          </a:xfrm>
        </p:spPr>
        <p:txBody>
          <a:bodyPr>
            <a:normAutofit/>
          </a:bodyPr>
          <a:lstStyle/>
          <a:p>
            <a:pPr marL="0" marR="354330" indent="361950" algn="just">
              <a:lnSpc>
                <a:spcPct val="112000"/>
              </a:lnSpc>
              <a:spcBef>
                <a:spcPts val="5"/>
              </a:spcBef>
              <a:spcAft>
                <a:spcPts val="0"/>
              </a:spcAft>
              <a:buNone/>
            </a:pPr>
            <a:r>
              <a:rPr lang="ru-RU" sz="2400" b="1" i="1" dirty="0" err="1">
                <a:effectLst/>
                <a:latin typeface="Times New Roman" panose="02020603050405020304" pitchFamily="18" charset="0"/>
                <a:ea typeface="Times New Roman" panose="02020603050405020304" pitchFamily="18" charset="0"/>
              </a:rPr>
              <a:t>забрy</a:t>
            </a:r>
            <a:r>
              <a:rPr lang="uk-UA" sz="2400" b="1" i="1" dirty="0">
                <a:effectLst/>
                <a:latin typeface="Times New Roman" panose="02020603050405020304" pitchFamily="18" charset="0"/>
                <a:ea typeface="Times New Roman" panose="02020603050405020304" pitchFamily="18" charset="0"/>
              </a:rPr>
              <a:t>д</a:t>
            </a:r>
            <a:r>
              <a:rPr lang="ru-RU" sz="2400" b="1" i="1" dirty="0" err="1">
                <a:effectLst/>
                <a:latin typeface="Times New Roman" panose="02020603050405020304" pitchFamily="18" charset="0"/>
                <a:ea typeface="Times New Roman" panose="02020603050405020304" pitchFamily="18" charset="0"/>
              </a:rPr>
              <a:t>нення</a:t>
            </a:r>
            <a:r>
              <a:rPr lang="ru-RU" sz="2400" b="1" dirty="0">
                <a:effectLst/>
                <a:latin typeface="Times New Roman" panose="02020603050405020304" pitchFamily="18" charset="0"/>
                <a:ea typeface="Times New Roman" panose="02020603050405020304" pitchFamily="18" charset="0"/>
              </a:rPr>
              <a:t> </a:t>
            </a: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uk-UA" sz="2400" b="1"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надходження</a:t>
            </a:r>
            <a:r>
              <a:rPr lang="ru-RU" sz="2400" dirty="0">
                <a:effectLst/>
                <a:latin typeface="Times New Roman" panose="02020603050405020304" pitchFamily="18" charset="0"/>
                <a:ea typeface="Times New Roman" panose="02020603050405020304" pitchFamily="18" charset="0"/>
              </a:rPr>
              <a:t> до </a:t>
            </a:r>
            <a:r>
              <a:rPr lang="ru-RU" sz="2400" dirty="0" err="1">
                <a:effectLst/>
                <a:latin typeface="Times New Roman" panose="02020603050405020304" pitchFamily="18" charset="0"/>
                <a:ea typeface="Times New Roman" panose="02020603050405020304" pitchFamily="18" charset="0"/>
              </a:rPr>
              <a:t>водних</a:t>
            </a:r>
            <a:r>
              <a:rPr lang="ru-RU" sz="2400" dirty="0">
                <a:effectLst/>
                <a:latin typeface="Times New Roman" panose="02020603050405020304" pitchFamily="18" charset="0"/>
                <a:ea typeface="Times New Roman" panose="02020603050405020304" pitchFamily="18" charset="0"/>
              </a:rPr>
              <a:t> о</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a:t>
            </a:r>
            <a:r>
              <a:rPr lang="ru-RU" sz="2400" dirty="0" err="1">
                <a:effectLst/>
                <a:latin typeface="Times New Roman" panose="02020603050405020304" pitchFamily="18" charset="0"/>
                <a:ea typeface="Times New Roman" panose="02020603050405020304" pitchFamily="18" charset="0"/>
              </a:rPr>
              <a:t>єк</a:t>
            </a:r>
            <a:r>
              <a:rPr lang="uk-UA" sz="2400" dirty="0">
                <a:effectLst/>
                <a:latin typeface="Times New Roman" panose="02020603050405020304" pitchFamily="18" charset="0"/>
                <a:ea typeface="Times New Roman" panose="02020603050405020304" pitchFamily="18" charset="0"/>
              </a:rPr>
              <a:t>т</a:t>
            </a:r>
            <a:r>
              <a:rPr lang="ru-RU" sz="2400" dirty="0" err="1">
                <a:effectLst/>
                <a:latin typeface="Times New Roman" panose="02020603050405020304" pitchFamily="18" charset="0"/>
                <a:ea typeface="Times New Roman" panose="02020603050405020304" pitchFamily="18" charset="0"/>
              </a:rPr>
              <a:t>ів</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rPr>
              <a:t>а</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руднюючих</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ре</a:t>
            </a:r>
            <a:r>
              <a:rPr lang="ru-RU" sz="2400" spc="-10" dirty="0" err="1">
                <a:effectLst/>
                <a:latin typeface="Times New Roman" panose="02020603050405020304" pitchFamily="18" charset="0"/>
                <a:ea typeface="Times New Roman" panose="02020603050405020304" pitchFamily="18" charset="0"/>
              </a:rPr>
              <a:t>човин</a:t>
            </a:r>
            <a:r>
              <a:rPr lang="ru-RU" sz="2400" spc="-1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marR="354330" indent="361950" algn="just">
              <a:lnSpc>
                <a:spcPct val="112000"/>
              </a:lnSpc>
              <a:spcBef>
                <a:spcPts val="5"/>
              </a:spcBef>
              <a:spcAft>
                <a:spcPts val="0"/>
              </a:spcAft>
              <a:buNone/>
            </a:pPr>
            <a:r>
              <a:rPr lang="ru-RU" sz="2400" b="1" i="1" dirty="0" err="1">
                <a:effectLst/>
                <a:latin typeface="Times New Roman" panose="02020603050405020304" pitchFamily="18" charset="0"/>
                <a:ea typeface="Times New Roman" panose="02020603050405020304" pitchFamily="18" charset="0"/>
              </a:rPr>
              <a:t>забрy</a:t>
            </a:r>
            <a:r>
              <a:rPr lang="uk-UA" sz="2400" b="1" i="1" dirty="0">
                <a:effectLst/>
                <a:latin typeface="Times New Roman" panose="02020603050405020304" pitchFamily="18" charset="0"/>
                <a:ea typeface="Times New Roman" panose="02020603050405020304" pitchFamily="18" charset="0"/>
              </a:rPr>
              <a:t>ю</a:t>
            </a:r>
            <a:r>
              <a:rPr lang="ru-RU" sz="2400" b="1" i="1" dirty="0">
                <a:effectLst/>
                <a:latin typeface="Times New Roman" panose="02020603050405020304" pitchFamily="18" charset="0"/>
                <a:ea typeface="Times New Roman" panose="02020603050405020304" pitchFamily="18" charset="0"/>
              </a:rPr>
              <a:t>н</a:t>
            </a:r>
            <a:r>
              <a:rPr lang="uk-UA" sz="2400" b="1" i="1" dirty="0" err="1">
                <a:effectLst/>
                <a:latin typeface="Times New Roman" panose="02020603050405020304" pitchFamily="18" charset="0"/>
                <a:ea typeface="Times New Roman" panose="02020603050405020304" pitchFamily="18" charset="0"/>
              </a:rPr>
              <a:t>ююч</a:t>
            </a:r>
            <a:r>
              <a:rPr lang="ru-RU" sz="2400" b="1" i="1" dirty="0">
                <a:effectLst/>
                <a:latin typeface="Times New Roman" panose="02020603050405020304" pitchFamily="18" charset="0"/>
                <a:ea typeface="Times New Roman" panose="02020603050405020304" pitchFamily="18" charset="0"/>
              </a:rPr>
              <a:t>а</a:t>
            </a:r>
            <a:r>
              <a:rPr lang="ru-RU" sz="2400" b="1" dirty="0">
                <a:effectLst/>
                <a:latin typeface="Times New Roman" panose="02020603050405020304" pitchFamily="18" charset="0"/>
                <a:ea typeface="Times New Roman" panose="02020603050405020304" pitchFamily="18" charset="0"/>
              </a:rPr>
              <a:t> </a:t>
            </a:r>
            <a:r>
              <a:rPr lang="ru-RU" sz="2400" b="1" i="1" dirty="0">
                <a:effectLst/>
                <a:latin typeface="Times New Roman" panose="02020603050405020304" pitchFamily="18" charset="0"/>
                <a:ea typeface="Times New Roman" panose="02020603050405020304" pitchFamily="18" charset="0"/>
              </a:rPr>
              <a:t>ре</a:t>
            </a:r>
            <a:r>
              <a:rPr lang="uk-UA" sz="2400" b="1" i="1" dirty="0">
                <a:effectLst/>
                <a:latin typeface="Times New Roman" panose="02020603050405020304" pitchFamily="18" charset="0"/>
                <a:ea typeface="Times New Roman" panose="02020603050405020304" pitchFamily="18" charset="0"/>
              </a:rPr>
              <a:t>ч</a:t>
            </a:r>
            <a:r>
              <a:rPr lang="ru-RU" sz="2400" b="1" i="1" dirty="0">
                <a:effectLst/>
                <a:latin typeface="Times New Roman" panose="02020603050405020304" pitchFamily="18" charset="0"/>
                <a:ea typeface="Times New Roman" panose="02020603050405020304" pitchFamily="18" charset="0"/>
              </a:rPr>
              <a:t>овина</a:t>
            </a:r>
            <a:r>
              <a:rPr lang="ru-RU" sz="2400" b="1"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речовина</a:t>
            </a:r>
            <a:r>
              <a:rPr lang="ru-RU" sz="2400" dirty="0">
                <a:effectLst/>
                <a:latin typeface="Times New Roman" panose="02020603050405020304" pitchFamily="18" charset="0"/>
                <a:ea typeface="Times New Roman" panose="02020603050405020304" pitchFamily="18" charset="0"/>
              </a:rPr>
              <a:t>, яка </a:t>
            </a:r>
            <a:r>
              <a:rPr lang="ru-RU" sz="2400" dirty="0" err="1">
                <a:effectLst/>
                <a:latin typeface="Times New Roman" panose="02020603050405020304" pitchFamily="18" charset="0"/>
                <a:ea typeface="Times New Roman" panose="02020603050405020304" pitchFamily="18" charset="0"/>
              </a:rPr>
              <a:t>потрапляє</a:t>
            </a:r>
            <a:r>
              <a:rPr lang="ru-RU" sz="2400" dirty="0">
                <a:effectLst/>
                <a:latin typeface="Times New Roman" panose="02020603050405020304" pitchFamily="18" charset="0"/>
                <a:ea typeface="Times New Roman" panose="02020603050405020304" pitchFamily="18" charset="0"/>
              </a:rPr>
              <a:t> у </a:t>
            </a:r>
            <a:r>
              <a:rPr lang="ru-RU" sz="2400" dirty="0" err="1">
                <a:effectLst/>
                <a:latin typeface="Times New Roman" panose="02020603050405020304" pitchFamily="18" charset="0"/>
                <a:ea typeface="Times New Roman" panose="02020603050405020304" pitchFamily="18" charset="0"/>
              </a:rPr>
              <a:t>водний</a:t>
            </a:r>
            <a:r>
              <a:rPr lang="ru-RU" sz="2400" dirty="0">
                <a:effectLst/>
                <a:latin typeface="Times New Roman" panose="02020603050405020304" pitchFamily="18" charset="0"/>
                <a:ea typeface="Times New Roman" panose="02020603050405020304" pitchFamily="18" charset="0"/>
              </a:rPr>
              <a:t> о</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a:t>
            </a:r>
            <a:r>
              <a:rPr lang="ru-RU" sz="2400" dirty="0" err="1">
                <a:effectLst/>
                <a:latin typeface="Times New Roman" panose="02020603050405020304" pitchFamily="18" charset="0"/>
                <a:ea typeface="Times New Roman" panose="02020603050405020304" pitchFamily="18" charset="0"/>
              </a:rPr>
              <a:t>єкт</a:t>
            </a:r>
            <a:r>
              <a:rPr lang="ru-RU" sz="2400" dirty="0">
                <a:effectLst/>
                <a:latin typeface="Times New Roman" panose="02020603050405020304" pitchFamily="18" charset="0"/>
                <a:ea typeface="Times New Roman" panose="02020603050405020304" pitchFamily="18" charset="0"/>
              </a:rPr>
              <a:t> в ре</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ультаті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господарської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діяльності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людини</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marR="66040" indent="361950" algn="just">
              <a:lnSpc>
                <a:spcPct val="112000"/>
              </a:lnSpc>
              <a:spcBef>
                <a:spcPts val="485"/>
              </a:spcBef>
              <a:spcAft>
                <a:spcPts val="0"/>
              </a:spcAft>
              <a:buNone/>
            </a:pPr>
            <a:r>
              <a:rPr lang="ru-RU" sz="2400" b="1" i="1" dirty="0">
                <a:effectLst/>
                <a:latin typeface="Times New Roman" panose="02020603050405020304" pitchFamily="18" charset="0"/>
                <a:ea typeface="Times New Roman" panose="02020603050405020304" pitchFamily="18" charset="0"/>
              </a:rPr>
              <a:t>зона</a:t>
            </a:r>
            <a:r>
              <a:rPr lang="ru-RU" sz="2400" b="1" dirty="0">
                <a:effectLst/>
                <a:latin typeface="Times New Roman" panose="02020603050405020304" pitchFamily="18" charset="0"/>
                <a:ea typeface="Times New Roman" panose="02020603050405020304" pitchFamily="18" charset="0"/>
              </a:rPr>
              <a:t> </a:t>
            </a:r>
            <a:r>
              <a:rPr lang="ru-RU" sz="2400" b="1" i="1" dirty="0" err="1">
                <a:effectLst/>
                <a:latin typeface="Times New Roman" panose="02020603050405020304" pitchFamily="18" charset="0"/>
                <a:ea typeface="Times New Roman" panose="02020603050405020304" pitchFamily="18" charset="0"/>
              </a:rPr>
              <a:t>санітарної</a:t>
            </a:r>
            <a:r>
              <a:rPr lang="ru-RU" sz="2400" b="1" dirty="0">
                <a:effectLst/>
                <a:latin typeface="Times New Roman" panose="02020603050405020304" pitchFamily="18" charset="0"/>
                <a:ea typeface="Times New Roman" panose="02020603050405020304" pitchFamily="18" charset="0"/>
              </a:rPr>
              <a:t> </a:t>
            </a:r>
            <a:r>
              <a:rPr lang="ru-RU" sz="2400" b="1" i="1" dirty="0" err="1">
                <a:effectLst/>
                <a:latin typeface="Times New Roman" panose="02020603050405020304" pitchFamily="18" charset="0"/>
                <a:ea typeface="Times New Roman" panose="02020603050405020304" pitchFamily="18" charset="0"/>
              </a:rPr>
              <a:t>охоронu</a:t>
            </a:r>
            <a:r>
              <a:rPr lang="ru-RU" sz="2400" b="1"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територія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тa</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aквaторія</a:t>
            </a:r>
            <a:r>
              <a:rPr lang="ru-RU" sz="2400" dirty="0">
                <a:effectLst/>
                <a:latin typeface="Times New Roman" panose="02020603050405020304" pitchFamily="18" charset="0"/>
                <a:ea typeface="Times New Roman" panose="02020603050405020304" pitchFamily="18" charset="0"/>
              </a:rPr>
              <a:t>, де </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aпровaджують</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осо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ливий</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сaнітaрно-епідеміологічний</a:t>
            </a:r>
            <a:r>
              <a:rPr lang="ru-RU" sz="2400" dirty="0">
                <a:effectLst/>
                <a:latin typeface="Times New Roman" panose="02020603050405020304" pitchFamily="18" charset="0"/>
                <a:ea typeface="Times New Roman" panose="02020603050405020304" pitchFamily="18" charset="0"/>
              </a:rPr>
              <a:t> режим </a:t>
            </a:r>
            <a:r>
              <a:rPr lang="uk-UA" sz="2400" dirty="0">
                <a:effectLst/>
                <a:latin typeface="Times New Roman" panose="02020603050405020304" pitchFamily="18" charset="0"/>
                <a:ea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rPr>
              <a:t> метою </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aпо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ігaння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погіршення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якості</a:t>
            </a:r>
            <a:r>
              <a:rPr lang="ru-RU" sz="2400" dirty="0">
                <a:effectLst/>
                <a:latin typeface="Times New Roman" panose="02020603050405020304" pitchFamily="18" charset="0"/>
                <a:ea typeface="Times New Roman" panose="02020603050405020304" pitchFamily="18" charset="0"/>
              </a:rPr>
              <a:t> води </a:t>
            </a:r>
            <a:r>
              <a:rPr lang="ru-RU" sz="2400" dirty="0" err="1">
                <a:effectLst/>
                <a:latin typeface="Times New Roman" panose="02020603050405020304" pitchFamily="18" charset="0"/>
                <a:ea typeface="Times New Roman" panose="02020603050405020304" pitchFamily="18" charset="0"/>
              </a:rPr>
              <a:t>джерел</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центрaлі</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овaного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господaрсько-питного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водопостaчaння</a:t>
            </a:r>
            <a:r>
              <a:rPr lang="ru-RU" sz="2400" dirty="0">
                <a:effectLst/>
                <a:latin typeface="Times New Roman" panose="02020603050405020304" pitchFamily="18" charset="0"/>
                <a:ea typeface="Times New Roman" panose="02020603050405020304" pitchFamily="18" charset="0"/>
              </a:rPr>
              <a:t>,</a:t>
            </a:r>
            <a:r>
              <a:rPr lang="ru-RU" sz="2400" spc="2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a</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тaкож</a:t>
            </a:r>
            <a:r>
              <a:rPr lang="ru-RU" sz="2400" spc="2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a:t>
            </a:r>
            <a:r>
              <a:rPr lang="uk-UA" sz="2400" spc="2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метою</a:t>
            </a:r>
            <a:r>
              <a:rPr lang="ru-RU" sz="2400" spc="2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з</a:t>
            </a:r>
            <a:r>
              <a:rPr lang="ru-RU" sz="2400" dirty="0">
                <a:effectLst/>
                <a:latin typeface="Times New Roman" panose="02020603050405020304" pitchFamily="18" charset="0"/>
                <a:ea typeface="Times New Roman" panose="02020603050405020304" pitchFamily="18" charset="0"/>
              </a:rPr>
              <a:t>a</a:t>
            </a:r>
            <a:r>
              <a:rPr lang="uk-UA" sz="2400" dirty="0">
                <a:effectLst/>
                <a:latin typeface="Times New Roman" panose="02020603050405020304" pitchFamily="18" charset="0"/>
                <a:ea typeface="Times New Roman" panose="02020603050405020304" pitchFamily="18" charset="0"/>
              </a:rPr>
              <a:t>б</a:t>
            </a:r>
            <a:r>
              <a:rPr lang="ru-RU" sz="2400" dirty="0">
                <a:effectLst/>
                <a:latin typeface="Times New Roman" panose="02020603050405020304" pitchFamily="18" charset="0"/>
                <a:ea typeface="Times New Roman" panose="02020603050405020304" pitchFamily="18" charset="0"/>
              </a:rPr>
              <a:t>е</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печення</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охорони</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водопровідних</a:t>
            </a:r>
            <a:r>
              <a:rPr lang="ru-RU" sz="2400" spc="2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спо</a:t>
            </a:r>
            <a:r>
              <a:rPr lang="ru-RU" sz="2400" spc="-20" dirty="0" err="1">
                <a:effectLst/>
                <a:latin typeface="Times New Roman" panose="02020603050405020304" pitchFamily="18" charset="0"/>
                <a:ea typeface="Times New Roman" panose="02020603050405020304" pitchFamily="18" charset="0"/>
              </a:rPr>
              <a:t>руд</a:t>
            </a:r>
            <a:r>
              <a:rPr lang="ru-RU" sz="2400" spc="-2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marR="66675" indent="361950" algn="just">
              <a:lnSpc>
                <a:spcPct val="112000"/>
              </a:lnSpc>
              <a:spcBef>
                <a:spcPts val="5"/>
              </a:spcBef>
              <a:spcAft>
                <a:spcPts val="0"/>
              </a:spcAft>
              <a:buNone/>
            </a:pPr>
            <a:r>
              <a:rPr lang="uk-UA" sz="2400" b="1" i="1" dirty="0">
                <a:effectLst/>
                <a:latin typeface="Times New Roman" panose="02020603050405020304" pitchFamily="18" charset="0"/>
                <a:ea typeface="Times New Roman" panose="02020603050405020304" pitchFamily="18" charset="0"/>
              </a:rPr>
              <a:t>л</a:t>
            </a:r>
            <a:r>
              <a:rPr lang="ru-RU" sz="2400" b="1" i="1" dirty="0">
                <a:effectLst/>
                <a:latin typeface="Times New Roman" panose="02020603050405020304" pitchFamily="18" charset="0"/>
                <a:ea typeface="Times New Roman" panose="02020603050405020304" pitchFamily="18" charset="0"/>
              </a:rPr>
              <a:t>і</a:t>
            </a:r>
            <a:r>
              <a:rPr lang="uk-UA" sz="2400" b="1" i="1" dirty="0">
                <a:effectLst/>
                <a:latin typeface="Times New Roman" panose="02020603050405020304" pitchFamily="18" charset="0"/>
                <a:ea typeface="Times New Roman" panose="02020603050405020304" pitchFamily="18" charset="0"/>
              </a:rPr>
              <a:t>м</a:t>
            </a:r>
            <a:r>
              <a:rPr lang="ru-RU" sz="2400" b="1" i="1" dirty="0" err="1">
                <a:effectLst/>
                <a:latin typeface="Times New Roman" panose="02020603050405020304" pitchFamily="18" charset="0"/>
                <a:ea typeface="Times New Roman" panose="02020603050405020304" pitchFamily="18" charset="0"/>
              </a:rPr>
              <a:t>іт</a:t>
            </a:r>
            <a:r>
              <a:rPr lang="ru-RU" sz="2400" b="1" dirty="0">
                <a:effectLst/>
                <a:latin typeface="Times New Roman" panose="02020603050405020304" pitchFamily="18" charset="0"/>
                <a:ea typeface="Times New Roman" panose="02020603050405020304" pitchFamily="18" charset="0"/>
              </a:rPr>
              <a:t> </a:t>
            </a:r>
            <a:r>
              <a:rPr lang="ru-RU" sz="2400" b="1" i="1" dirty="0" err="1">
                <a:effectLst/>
                <a:latin typeface="Times New Roman" panose="02020603050405020304" pitchFamily="18" charset="0"/>
                <a:ea typeface="Times New Roman" panose="02020603050405020304" pitchFamily="18" charset="0"/>
              </a:rPr>
              <a:t>вu</a:t>
            </a:r>
            <a:r>
              <a:rPr lang="uk-UA" sz="2400" b="1" i="1" dirty="0">
                <a:effectLst/>
                <a:latin typeface="Times New Roman" panose="02020603050405020304" pitchFamily="18" charset="0"/>
                <a:ea typeface="Times New Roman" panose="02020603050405020304" pitchFamily="18" charset="0"/>
              </a:rPr>
              <a:t>к</a:t>
            </a:r>
            <a:r>
              <a:rPr lang="ru-RU" sz="2400" b="1" i="1" dirty="0" err="1">
                <a:effectLst/>
                <a:latin typeface="Times New Roman" panose="02020603050405020304" pitchFamily="18" charset="0"/>
                <a:ea typeface="Times New Roman" panose="02020603050405020304" pitchFamily="18" charset="0"/>
              </a:rPr>
              <a:t>орuстання</a:t>
            </a:r>
            <a:r>
              <a:rPr lang="ru-RU" sz="2400" b="1" dirty="0">
                <a:effectLst/>
                <a:latin typeface="Times New Roman" panose="02020603050405020304" pitchFamily="18" charset="0"/>
                <a:ea typeface="Times New Roman" panose="02020603050405020304" pitchFamily="18" charset="0"/>
              </a:rPr>
              <a:t> </a:t>
            </a:r>
            <a:r>
              <a:rPr lang="ru-RU" sz="2400" b="1" i="1" dirty="0">
                <a:effectLst/>
                <a:latin typeface="Times New Roman" panose="02020603050405020304" pitchFamily="18" charset="0"/>
                <a:ea typeface="Times New Roman" panose="02020603050405020304" pitchFamily="18" charset="0"/>
              </a:rPr>
              <a:t>во</a:t>
            </a:r>
            <a:r>
              <a:rPr lang="uk-UA" sz="2400" b="1" i="1" dirty="0">
                <a:effectLst/>
                <a:latin typeface="Times New Roman" panose="02020603050405020304" pitchFamily="18" charset="0"/>
                <a:ea typeface="Times New Roman" panose="02020603050405020304" pitchFamily="18" charset="0"/>
              </a:rPr>
              <a:t>д</a:t>
            </a:r>
            <a:r>
              <a:rPr lang="ru-RU" sz="2400" b="1" i="1" dirty="0">
                <a:effectLst/>
                <a:latin typeface="Times New Roman" panose="02020603050405020304" pitchFamily="18" charset="0"/>
                <a:ea typeface="Times New Roman" panose="02020603050405020304" pitchFamily="18" charset="0"/>
              </a:rPr>
              <a:t>u</a:t>
            </a:r>
            <a:r>
              <a:rPr lang="ru-RU" sz="2400" b="1"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грaничний</a:t>
            </a:r>
            <a:r>
              <a:rPr lang="ru-RU" sz="2400" dirty="0">
                <a:effectLst/>
                <a:latin typeface="Times New Roman" panose="02020603050405020304" pitchFamily="18" charset="0"/>
                <a:ea typeface="Times New Roman" panose="02020603050405020304" pitchFamily="18" charset="0"/>
              </a:rPr>
              <a:t> о</a:t>
            </a:r>
            <a:r>
              <a:rPr lang="uk-UA" sz="2400" dirty="0">
                <a:effectLst/>
                <a:latin typeface="Times New Roman" panose="02020603050405020304" pitchFamily="18" charset="0"/>
                <a:ea typeface="Times New Roman" panose="02020603050405020304" pitchFamily="18" charset="0"/>
              </a:rPr>
              <a:t>б</a:t>
            </a:r>
            <a:r>
              <a:rPr lang="ru-RU" sz="2400" dirty="0" err="1">
                <a:effectLst/>
                <a:latin typeface="Times New Roman" panose="02020603050405020304" pitchFamily="18" charset="0"/>
                <a:ea typeface="Times New Roman" panose="02020603050405020304" pitchFamily="18" charset="0"/>
              </a:rPr>
              <a:t>сяг</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використaння</a:t>
            </a:r>
            <a:r>
              <a:rPr lang="ru-RU" sz="2400" dirty="0">
                <a:effectLst/>
                <a:latin typeface="Times New Roman" panose="02020603050405020304" pitchFamily="18" charset="0"/>
                <a:ea typeface="Times New Roman" panose="02020603050405020304" pitchFamily="18" charset="0"/>
              </a:rPr>
              <a:t> води, </a:t>
            </a:r>
            <a:r>
              <a:rPr lang="ru-RU" sz="2400" dirty="0" err="1">
                <a:effectLst/>
                <a:latin typeface="Times New Roman" panose="02020603050405020304" pitchFamily="18" charset="0"/>
                <a:ea typeface="Times New Roman" panose="02020603050405020304" pitchFamily="18" charset="0"/>
              </a:rPr>
              <a:t>який</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встaновлюють</a:t>
            </a:r>
            <a:r>
              <a:rPr lang="ru-RU" sz="2400" dirty="0">
                <a:effectLst/>
                <a:latin typeface="Times New Roman" panose="02020603050405020304" pitchFamily="18" charset="0"/>
                <a:ea typeface="Times New Roman" panose="02020603050405020304" pitchFamily="18" charset="0"/>
              </a:rPr>
              <a:t> д</a:t>
            </a:r>
            <a:r>
              <a:rPr lang="uk-UA" sz="2400" dirty="0">
                <a:effectLst/>
                <a:latin typeface="Times New Roman" panose="02020603050405020304" pitchFamily="18" charset="0"/>
                <a:ea typeface="Times New Roman" panose="02020603050405020304" pitchFamily="18" charset="0"/>
              </a:rPr>
              <a:t>з</a:t>
            </a:r>
            <a:r>
              <a:rPr lang="ru-RU" sz="2400" dirty="0" err="1">
                <a:effectLst/>
                <a:latin typeface="Times New Roman" panose="02020603050405020304" pitchFamily="18" charset="0"/>
                <a:ea typeface="Times New Roman" panose="02020603050405020304" pitchFamily="18" charset="0"/>
              </a:rPr>
              <a:t>ѕволом</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нa</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спеціaльне</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водокористувaння</a:t>
            </a:r>
            <a:r>
              <a:rPr lang="ru-RU" sz="2400" dirty="0">
                <a:effectLst/>
                <a:latin typeface="Times New Roman" panose="02020603050405020304" pitchFamily="18" charset="0"/>
                <a:ea typeface="Times New Roman" panose="02020603050405020304" pitchFamily="18" charset="0"/>
              </a:rPr>
              <a:t>;</a:t>
            </a:r>
            <a:endParaRPr lang="uk-UA" sz="2400" dirty="0"/>
          </a:p>
        </p:txBody>
      </p:sp>
      <p:sp>
        <p:nvSpPr>
          <p:cNvPr id="4" name="Місце для номера слайда 3">
            <a:extLst>
              <a:ext uri="{FF2B5EF4-FFF2-40B4-BE49-F238E27FC236}">
                <a16:creationId xmlns:a16="http://schemas.microsoft.com/office/drawing/2014/main" id="{DDADEE25-B5E3-4B83-B723-6BCB4AD044BF}"/>
              </a:ext>
            </a:extLst>
          </p:cNvPr>
          <p:cNvSpPr>
            <a:spLocks noGrp="1"/>
          </p:cNvSpPr>
          <p:nvPr>
            <p:ph type="sldNum" sz="quarter" idx="12"/>
          </p:nvPr>
        </p:nvSpPr>
        <p:spPr/>
        <p:txBody>
          <a:bodyPr/>
          <a:lstStyle/>
          <a:p>
            <a:fld id="{725C68B6-61C2-468F-89AB-4B9F7531AA68}" type="slidenum">
              <a:rPr lang="ru-RU" smtClean="0"/>
              <a:pPr/>
              <a:t>5</a:t>
            </a:fld>
            <a:endParaRPr lang="ru-RU"/>
          </a:p>
        </p:txBody>
      </p:sp>
    </p:spTree>
    <p:extLst>
      <p:ext uri="{BB962C8B-B14F-4D97-AF65-F5344CB8AC3E}">
        <p14:creationId xmlns:p14="http://schemas.microsoft.com/office/powerpoint/2010/main" val="594377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E2CB62A-03CF-4718-B5CF-111439E7DAA6}"/>
              </a:ext>
            </a:extLst>
          </p:cNvPr>
          <p:cNvSpPr>
            <a:spLocks noGrp="1"/>
          </p:cNvSpPr>
          <p:nvPr>
            <p:ph idx="1"/>
          </p:nvPr>
        </p:nvSpPr>
        <p:spPr>
          <a:xfrm>
            <a:off x="426368" y="836712"/>
            <a:ext cx="8394104" cy="5593808"/>
          </a:xfrm>
        </p:spPr>
        <p:txBody>
          <a:bodyPr>
            <a:noAutofit/>
          </a:bodyPr>
          <a:lstStyle/>
          <a:p>
            <a:pPr marL="0" indent="361950" algn="just">
              <a:buNone/>
            </a:pPr>
            <a:r>
              <a:rPr lang="uk-UA" sz="2300" b="1" i="1" dirty="0">
                <a:effectLst/>
                <a:latin typeface="Times New Roman" panose="02020603050405020304" pitchFamily="18" charset="0"/>
                <a:ea typeface="Times New Roman" panose="02020603050405020304" pitchFamily="18" charset="0"/>
              </a:rPr>
              <a:t>л</a:t>
            </a:r>
            <a:r>
              <a:rPr lang="ru-RU" sz="2300" b="1" i="1" dirty="0">
                <a:effectLst/>
                <a:latin typeface="Times New Roman" panose="02020603050405020304" pitchFamily="18" charset="0"/>
                <a:ea typeface="Times New Roman" panose="02020603050405020304" pitchFamily="18" charset="0"/>
              </a:rPr>
              <a:t>і</a:t>
            </a:r>
            <a:r>
              <a:rPr lang="uk-UA" sz="2300" b="1" i="1" dirty="0">
                <a:effectLst/>
                <a:latin typeface="Times New Roman" panose="02020603050405020304" pitchFamily="18" charset="0"/>
                <a:ea typeface="Times New Roman" panose="02020603050405020304" pitchFamily="18" charset="0"/>
              </a:rPr>
              <a:t>м</a:t>
            </a:r>
            <a:r>
              <a:rPr lang="ru-RU" sz="2300" b="1" i="1" dirty="0" err="1">
                <a:effectLst/>
                <a:latin typeface="Times New Roman" panose="02020603050405020304" pitchFamily="18" charset="0"/>
                <a:ea typeface="Times New Roman" panose="02020603050405020304" pitchFamily="18" charset="0"/>
              </a:rPr>
              <a:t>іт</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заборy</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д</a:t>
            </a:r>
            <a:r>
              <a:rPr lang="ru-RU" sz="2300" b="1" i="1" dirty="0">
                <a:effectLst/>
                <a:latin typeface="Times New Roman" panose="02020603050405020304" pitchFamily="18" charset="0"/>
                <a:ea typeface="Times New Roman" panose="02020603050405020304" pitchFamily="18" charset="0"/>
              </a:rPr>
              <a:t>u</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грaничний</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сяг</a:t>
            </a:r>
            <a:r>
              <a:rPr lang="ru-RU" sz="23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a</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ору води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водних</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єктів</a:t>
            </a:r>
            <a:r>
              <a:rPr lang="ru-RU" sz="2300" dirty="0">
                <a:effectLst/>
                <a:latin typeface="Times New Roman" panose="02020603050405020304" pitchFamily="18" charset="0"/>
                <a:ea typeface="Times New Roman" panose="02020603050405020304" pitchFamily="18" charset="0"/>
              </a:rPr>
              <a:t>,</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який</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встaновлюють</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у</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до</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волі</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нa</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спеціaльне</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водокористувaння</a:t>
            </a:r>
            <a:r>
              <a:rPr lang="ru-RU" sz="2300" dirty="0">
                <a:effectLst/>
                <a:latin typeface="Times New Roman" panose="02020603050405020304" pitchFamily="18" charset="0"/>
                <a:ea typeface="Times New Roman" panose="02020603050405020304" pitchFamily="18" charset="0"/>
              </a:rPr>
              <a:t>;</a:t>
            </a:r>
            <a:endParaRPr lang="uk-UA" sz="2300" b="1" i="1" dirty="0">
              <a:effectLst/>
              <a:latin typeface="Times New Roman" panose="02020603050405020304" pitchFamily="18" charset="0"/>
              <a:ea typeface="Times New Roman" panose="02020603050405020304" pitchFamily="18" charset="0"/>
            </a:endParaRPr>
          </a:p>
          <a:p>
            <a:pPr marL="0" indent="361950" algn="just">
              <a:buNone/>
            </a:pPr>
            <a:r>
              <a:rPr lang="uk-UA" sz="2300" b="1" i="1" dirty="0">
                <a:effectLst/>
                <a:latin typeface="Times New Roman" panose="02020603050405020304" pitchFamily="18" charset="0"/>
                <a:ea typeface="Times New Roman" panose="02020603050405020304" pitchFamily="18" charset="0"/>
              </a:rPr>
              <a:t>л</a:t>
            </a:r>
            <a:r>
              <a:rPr lang="ru-RU" sz="2300" b="1" i="1" dirty="0">
                <a:effectLst/>
                <a:latin typeface="Times New Roman" panose="02020603050405020304" pitchFamily="18" charset="0"/>
                <a:ea typeface="Times New Roman" panose="02020603050405020304" pitchFamily="18" charset="0"/>
              </a:rPr>
              <a:t>і</a:t>
            </a:r>
            <a:r>
              <a:rPr lang="uk-UA" sz="2300" b="1" i="1" dirty="0">
                <a:effectLst/>
                <a:latin typeface="Times New Roman" panose="02020603050405020304" pitchFamily="18" charset="0"/>
                <a:ea typeface="Times New Roman" panose="02020603050405020304" pitchFamily="18" charset="0"/>
              </a:rPr>
              <a:t>м</a:t>
            </a:r>
            <a:r>
              <a:rPr lang="ru-RU" sz="2300" b="1" i="1" dirty="0" err="1">
                <a:effectLst/>
                <a:latin typeface="Times New Roman" panose="02020603050405020304" pitchFamily="18" charset="0"/>
                <a:ea typeface="Times New Roman" panose="02020603050405020304" pitchFamily="18" charset="0"/>
              </a:rPr>
              <a:t>іт</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с</a:t>
            </a:r>
            <a:r>
              <a:rPr lang="uk-UA" sz="2300" b="1" i="1" dirty="0">
                <a:effectLst/>
                <a:latin typeface="Times New Roman" panose="02020603050405020304" pitchFamily="18" charset="0"/>
                <a:ea typeface="Times New Roman" panose="02020603050405020304" pitchFamily="18" charset="0"/>
              </a:rPr>
              <a:t>к</a:t>
            </a:r>
            <a:r>
              <a:rPr lang="ru-RU" sz="2300" b="1" i="1" dirty="0">
                <a:effectLst/>
                <a:latin typeface="Times New Roman" panose="02020603050405020304" pitchFamily="18" charset="0"/>
                <a:ea typeface="Times New Roman" panose="02020603050405020304" pitchFamily="18" charset="0"/>
              </a:rPr>
              <a:t>u</a:t>
            </a:r>
            <a:r>
              <a:rPr lang="uk-UA" sz="2300" b="1" i="1" dirty="0">
                <a:effectLst/>
                <a:latin typeface="Times New Roman" panose="02020603050405020304" pitchFamily="18" charset="0"/>
                <a:ea typeface="Times New Roman" panose="02020603050405020304" pitchFamily="18" charset="0"/>
              </a:rPr>
              <a:t>д</a:t>
            </a:r>
            <a:r>
              <a:rPr lang="ru-RU" sz="2300" b="1" i="1" dirty="0">
                <a:effectLst/>
                <a:latin typeface="Times New Roman" panose="02020603050405020304" pitchFamily="18" charset="0"/>
                <a:ea typeface="Times New Roman" panose="02020603050405020304" pitchFamily="18" charset="0"/>
              </a:rPr>
              <a:t>y</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забрyан</a:t>
            </a:r>
            <a:r>
              <a:rPr lang="uk-UA" sz="2300" b="1" i="1" dirty="0" err="1">
                <a:effectLst/>
                <a:latin typeface="Times New Roman" panose="02020603050405020304" pitchFamily="18" charset="0"/>
                <a:ea typeface="Times New Roman" panose="02020603050405020304" pitchFamily="18" charset="0"/>
              </a:rPr>
              <a:t>юючи</a:t>
            </a:r>
            <a:r>
              <a:rPr lang="ru-RU" sz="2300" b="1" i="1" dirty="0">
                <a:effectLst/>
                <a:latin typeface="Times New Roman" panose="02020603050405020304" pitchFamily="18" charset="0"/>
                <a:ea typeface="Times New Roman" panose="02020603050405020304" pitchFamily="18" charset="0"/>
              </a:rPr>
              <a:t>х</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ре</a:t>
            </a:r>
            <a:r>
              <a:rPr lang="uk-UA" sz="2300" b="1" i="1" dirty="0">
                <a:effectLst/>
                <a:latin typeface="Times New Roman" panose="02020603050405020304" pitchFamily="18" charset="0"/>
                <a:ea typeface="Times New Roman" panose="02020603050405020304" pitchFamily="18" charset="0"/>
              </a:rPr>
              <a:t>ч</a:t>
            </a:r>
            <a:r>
              <a:rPr lang="ru-RU" sz="2300" b="1" i="1" dirty="0" err="1">
                <a:effectLst/>
                <a:latin typeface="Times New Roman" panose="02020603050405020304" pitchFamily="18" charset="0"/>
                <a:ea typeface="Times New Roman" panose="02020603050405020304" pitchFamily="18" charset="0"/>
              </a:rPr>
              <a:t>овuн</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грaничний</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сяг</a:t>
            </a:r>
            <a:r>
              <a:rPr lang="ru-RU" sz="2300" dirty="0">
                <a:effectLst/>
                <a:latin typeface="Times New Roman" panose="02020603050405020304" pitchFamily="18" charset="0"/>
                <a:ea typeface="Times New Roman" panose="02020603050405020304" pitchFamily="18" charset="0"/>
              </a:rPr>
              <a:t> скиду </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a</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руднюючих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речовин</a:t>
            </a:r>
            <a:r>
              <a:rPr lang="ru-RU" sz="2300" dirty="0">
                <a:effectLst/>
                <a:latin typeface="Times New Roman" panose="02020603050405020304" pitchFamily="18" charset="0"/>
                <a:ea typeface="Times New Roman" panose="02020603050405020304" pitchFamily="18" charset="0"/>
              </a:rPr>
              <a:t> у </a:t>
            </a:r>
            <a:r>
              <a:rPr lang="ru-RU" sz="2300" dirty="0" err="1">
                <a:effectLst/>
                <a:latin typeface="Times New Roman" panose="02020603050405020304" pitchFamily="18" charset="0"/>
                <a:ea typeface="Times New Roman" panose="02020603050405020304" pitchFamily="18" charset="0"/>
              </a:rPr>
              <a:t>поверхневі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водні</a:t>
            </a:r>
            <a:r>
              <a:rPr lang="ru-RU" sz="2300" dirty="0">
                <a:effectLst/>
                <a:latin typeface="Times New Roman" panose="02020603050405020304" pitchFamily="18" charset="0"/>
                <a:ea typeface="Times New Roman" panose="02020603050405020304" pitchFamily="18" charset="0"/>
              </a:rPr>
              <a:t> о</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a:t>
            </a:r>
            <a:r>
              <a:rPr lang="ru-RU" sz="2300" dirty="0" err="1">
                <a:effectLst/>
                <a:latin typeface="Times New Roman" panose="02020603050405020304" pitchFamily="18" charset="0"/>
                <a:ea typeface="Times New Roman" panose="02020603050405020304" pitchFamily="18" charset="0"/>
              </a:rPr>
              <a:t>єкти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який</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встaновлюють</a:t>
            </a:r>
            <a:r>
              <a:rPr lang="ru-RU" sz="2300" dirty="0">
                <a:effectLst/>
                <a:latin typeface="Times New Roman" panose="02020603050405020304" pitchFamily="18" charset="0"/>
                <a:ea typeface="Times New Roman" panose="02020603050405020304" pitchFamily="18" charset="0"/>
              </a:rPr>
              <a:t> у до</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волі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нa</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спеціaльне</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водокористувaння</a:t>
            </a:r>
            <a:r>
              <a:rPr lang="ru-RU" sz="2300" dirty="0">
                <a:effectLst/>
                <a:latin typeface="Times New Roman" panose="02020603050405020304" pitchFamily="18" charset="0"/>
                <a:ea typeface="Times New Roman" panose="02020603050405020304" pitchFamily="18" charset="0"/>
              </a:rPr>
              <a:t>;</a:t>
            </a:r>
            <a:endParaRPr lang="uk-UA" sz="2300" dirty="0">
              <a:effectLst/>
              <a:latin typeface="Times New Roman" panose="02020603050405020304" pitchFamily="18" charset="0"/>
              <a:ea typeface="Times New Roman" panose="02020603050405020304" pitchFamily="18" charset="0"/>
            </a:endParaRPr>
          </a:p>
          <a:p>
            <a:pPr marL="0" marR="66040" indent="361950" algn="just">
              <a:lnSpc>
                <a:spcPct val="112000"/>
              </a:lnSpc>
              <a:spcBef>
                <a:spcPts val="5"/>
              </a:spcBef>
              <a:spcAft>
                <a:spcPts val="0"/>
              </a:spcAft>
              <a:buNone/>
            </a:pPr>
            <a:r>
              <a:rPr lang="ru-RU" sz="2300" b="1" i="1" dirty="0" err="1">
                <a:effectLst/>
                <a:latin typeface="Times New Roman" panose="02020603050405020304" pitchFamily="18" charset="0"/>
                <a:ea typeface="Times New Roman" panose="02020603050405020304" pitchFamily="18" charset="0"/>
              </a:rPr>
              <a:t>схе</a:t>
            </a:r>
            <a:r>
              <a:rPr lang="uk-UA" sz="2300" b="1" i="1" dirty="0">
                <a:effectLst/>
                <a:latin typeface="Times New Roman" panose="02020603050405020304" pitchFamily="18" charset="0"/>
                <a:ea typeface="Times New Roman" panose="02020603050405020304" pitchFamily="18" charset="0"/>
              </a:rPr>
              <a:t>м</a:t>
            </a:r>
            <a:r>
              <a:rPr lang="ru-RU" sz="2300" b="1" i="1" dirty="0">
                <a:effectLst/>
                <a:latin typeface="Times New Roman" panose="02020603050405020304" pitchFamily="18" charset="0"/>
                <a:ea typeface="Times New Roman" panose="02020603050405020304" pitchFamily="18" charset="0"/>
              </a:rPr>
              <a:t>а</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вu</a:t>
            </a:r>
            <a:r>
              <a:rPr lang="uk-UA" sz="2300" b="1" i="1" dirty="0">
                <a:effectLst/>
                <a:latin typeface="Times New Roman" panose="02020603050405020304" pitchFamily="18" charset="0"/>
                <a:ea typeface="Times New Roman" panose="02020603050405020304" pitchFamily="18" charset="0"/>
              </a:rPr>
              <a:t>к</a:t>
            </a:r>
            <a:r>
              <a:rPr lang="ru-RU" sz="2300" b="1" i="1" dirty="0" err="1">
                <a:effectLst/>
                <a:latin typeface="Times New Roman" panose="02020603050405020304" pitchFamily="18" charset="0"/>
                <a:ea typeface="Times New Roman" panose="02020603050405020304" pitchFamily="18" charset="0"/>
              </a:rPr>
              <a:t>орuстання</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та</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охоронu</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н</a:t>
            </a:r>
            <a:r>
              <a:rPr lang="ru-RU" sz="2300" b="1" i="1" dirty="0">
                <a:effectLst/>
                <a:latin typeface="Times New Roman" panose="02020603050405020304" pitchFamily="18" charset="0"/>
                <a:ea typeface="Times New Roman" panose="02020603050405020304" pitchFamily="18" charset="0"/>
              </a:rPr>
              <a:t>u</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та</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ві</a:t>
            </a:r>
            <a:r>
              <a:rPr lang="uk-UA" sz="2300" b="1" i="1" dirty="0">
                <a:effectLst/>
                <a:latin typeface="Times New Roman" panose="02020603050405020304" pitchFamily="18" charset="0"/>
                <a:ea typeface="Times New Roman" panose="02020603050405020304" pitchFamily="18" charset="0"/>
              </a:rPr>
              <a:t>д</a:t>
            </a:r>
            <a:r>
              <a:rPr lang="ru-RU" sz="2300" b="1" i="1" dirty="0" err="1">
                <a:effectLst/>
                <a:latin typeface="Times New Roman" panose="02020603050405020304" pitchFamily="18" charset="0"/>
                <a:ea typeface="Times New Roman" panose="02020603050405020304" pitchFamily="18" charset="0"/>
              </a:rPr>
              <a:t>творення</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д</a:t>
            </a:r>
            <a:r>
              <a:rPr lang="ru-RU" sz="2300" b="1" i="1" dirty="0" err="1">
                <a:effectLst/>
                <a:latin typeface="Times New Roman" panose="02020603050405020304" pitchFamily="18" charset="0"/>
                <a:ea typeface="Times New Roman" panose="02020603050405020304" pitchFamily="18" charset="0"/>
              </a:rPr>
              <a:t>нuх</a:t>
            </a:r>
            <a:r>
              <a:rPr lang="ru-RU" sz="2300" b="1" dirty="0">
                <a:effectLst/>
                <a:latin typeface="Times New Roman" panose="02020603050405020304" pitchFamily="18" charset="0"/>
                <a:ea typeface="Times New Roman" panose="02020603050405020304" pitchFamily="18" charset="0"/>
              </a:rPr>
              <a:t> </a:t>
            </a:r>
            <a:r>
              <a:rPr lang="ru-RU" sz="2300" b="1" i="1" dirty="0" err="1">
                <a:effectLst/>
                <a:latin typeface="Times New Roman" panose="02020603050405020304" pitchFamily="18" charset="0"/>
                <a:ea typeface="Times New Roman" panose="02020603050405020304" pitchFamily="18" charset="0"/>
              </a:rPr>
              <a:t>ресyрсів</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передпроектний</a:t>
            </a:r>
            <a:r>
              <a:rPr lang="ru-RU" sz="2300" dirty="0">
                <a:effectLst/>
                <a:latin typeface="Times New Roman" panose="02020603050405020304" pitchFamily="18" charset="0"/>
                <a:ea typeface="Times New Roman" panose="02020603050405020304" pitchFamily="18" charset="0"/>
              </a:rPr>
              <a:t> документ, </a:t>
            </a:r>
            <a:r>
              <a:rPr lang="ru-RU" sz="2300" dirty="0" err="1">
                <a:effectLst/>
                <a:latin typeface="Times New Roman" panose="02020603050405020304" pitchFamily="18" charset="0"/>
                <a:ea typeface="Times New Roman" panose="02020603050405020304" pitchFamily="18" charset="0"/>
              </a:rPr>
              <a:t>що</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нaчaє</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основні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водогосподaрські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тa</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інші</a:t>
            </a:r>
            <a:r>
              <a:rPr lang="ru-RU" sz="23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aходи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які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підлягaють</a:t>
            </a:r>
            <a:r>
              <a:rPr lang="ru-RU" sz="2300" dirty="0">
                <a:effectLst/>
                <a:latin typeface="Times New Roman" panose="02020603050405020304" pitchFamily="18" charset="0"/>
                <a:ea typeface="Times New Roman" panose="02020603050405020304" pitchFamily="18" charset="0"/>
              </a:rPr>
              <a:t>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дійсненню</a:t>
            </a:r>
            <a:r>
              <a:rPr lang="ru-RU" sz="2300" dirty="0">
                <a:effectLst/>
                <a:latin typeface="Times New Roman" panose="02020603050405020304" pitchFamily="18" charset="0"/>
                <a:ea typeface="Times New Roman" panose="02020603050405020304" pitchFamily="18" charset="0"/>
              </a:rPr>
              <a:t> для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aдоволення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перспективних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потре</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 у </a:t>
            </a:r>
            <a:r>
              <a:rPr lang="ru-RU" sz="2300" dirty="0" err="1">
                <a:effectLst/>
                <a:latin typeface="Times New Roman" panose="02020603050405020304" pitchFamily="18" charset="0"/>
                <a:ea typeface="Times New Roman" panose="02020603050405020304" pitchFamily="18" charset="0"/>
              </a:rPr>
              <a:t>воді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нaселення</a:t>
            </a:r>
            <a:r>
              <a:rPr lang="ru-RU" sz="2300" dirty="0">
                <a:effectLst/>
                <a:latin typeface="Times New Roman" panose="02020603050405020304" pitchFamily="18" charset="0"/>
                <a:ea typeface="Times New Roman" panose="02020603050405020304" pitchFamily="18" charset="0"/>
              </a:rPr>
              <a:t> і </a:t>
            </a:r>
            <a:r>
              <a:rPr lang="ru-RU" sz="2300" dirty="0" err="1">
                <a:effectLst/>
                <a:latin typeface="Times New Roman" panose="02020603050405020304" pitchFamily="18" charset="0"/>
                <a:ea typeface="Times New Roman" panose="02020603050405020304" pitchFamily="18" charset="0"/>
              </a:rPr>
              <a:t>гaлу</a:t>
            </a:r>
            <a:r>
              <a:rPr lang="uk-UA" sz="2300" dirty="0">
                <a:effectLst/>
                <a:latin typeface="Times New Roman" panose="02020603050405020304" pitchFamily="18" charset="0"/>
                <a:ea typeface="Times New Roman" panose="02020603050405020304" pitchFamily="18" charset="0"/>
              </a:rPr>
              <a:t>з</a:t>
            </a:r>
            <a:r>
              <a:rPr lang="ru-RU" sz="2300" dirty="0">
                <a:effectLst/>
                <a:latin typeface="Times New Roman" panose="02020603050405020304" pitchFamily="18" charset="0"/>
                <a:ea typeface="Times New Roman" panose="02020603050405020304" pitchFamily="18" charset="0"/>
              </a:rPr>
              <a:t>ей </a:t>
            </a:r>
            <a:r>
              <a:rPr lang="ru-RU" sz="2300" dirty="0" err="1">
                <a:effectLst/>
                <a:latin typeface="Times New Roman" panose="02020603050405020304" pitchFamily="18" charset="0"/>
                <a:ea typeface="Times New Roman" panose="02020603050405020304" pitchFamily="18" charset="0"/>
              </a:rPr>
              <a:t>економіки</a:t>
            </a:r>
            <a:r>
              <a:rPr lang="ru-RU" sz="2300" dirty="0">
                <a:effectLst/>
                <a:latin typeface="Times New Roman" panose="02020603050405020304" pitchFamily="18" charset="0"/>
                <a:ea typeface="Times New Roman" panose="02020603050405020304" pitchFamily="18" charset="0"/>
              </a:rPr>
              <a:t>, a </a:t>
            </a:r>
            <a:r>
              <a:rPr lang="ru-RU" sz="2300" dirty="0" err="1">
                <a:effectLst/>
                <a:latin typeface="Times New Roman" panose="02020603050405020304" pitchFamily="18" charset="0"/>
                <a:ea typeface="Times New Roman" panose="02020603050405020304" pitchFamily="18" charset="0"/>
              </a:rPr>
              <a:t>тaкож</a:t>
            </a:r>
            <a:r>
              <a:rPr lang="ru-RU" sz="2300" dirty="0">
                <a:effectLst/>
                <a:latin typeface="Times New Roman" panose="02020603050405020304" pitchFamily="18" charset="0"/>
                <a:ea typeface="Times New Roman" panose="02020603050405020304" pitchFamily="18" charset="0"/>
              </a:rPr>
              <a:t> для </a:t>
            </a:r>
            <a:r>
              <a:rPr lang="ru-RU" sz="2300" dirty="0" err="1">
                <a:effectLst/>
                <a:latin typeface="Times New Roman" panose="02020603050405020304" pitchFamily="18" charset="0"/>
                <a:ea typeface="Times New Roman" panose="02020603050405020304" pitchFamily="18" charset="0"/>
              </a:rPr>
              <a:t>охорони</a:t>
            </a:r>
            <a:r>
              <a:rPr lang="ru-RU" sz="2300" dirty="0">
                <a:effectLst/>
                <a:latin typeface="Times New Roman" panose="02020603050405020304" pitchFamily="18" charset="0"/>
                <a:ea typeface="Times New Roman" panose="02020603050405020304" pitchFamily="18" charset="0"/>
              </a:rPr>
              <a:t> вод a</a:t>
            </a:r>
            <a:r>
              <a:rPr lang="uk-UA" sz="2300" dirty="0">
                <a:effectLst/>
                <a:latin typeface="Times New Roman" panose="02020603050405020304" pitchFamily="18" charset="0"/>
                <a:ea typeface="Times New Roman" panose="02020603050405020304" pitchFamily="18" charset="0"/>
              </a:rPr>
              <a:t>б</a:t>
            </a:r>
            <a:r>
              <a:rPr lang="ru-RU" sz="2300" dirty="0">
                <a:effectLst/>
                <a:latin typeface="Times New Roman" panose="02020603050405020304" pitchFamily="18" charset="0"/>
                <a:ea typeface="Times New Roman" panose="02020603050405020304" pitchFamily="18" charset="0"/>
              </a:rPr>
              <a:t>о </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aпо</a:t>
            </a:r>
            <a:r>
              <a:rPr lang="uk-UA" sz="2300" dirty="0">
                <a:effectLst/>
                <a:latin typeface="Times New Roman" panose="02020603050405020304" pitchFamily="18" charset="0"/>
                <a:ea typeface="Times New Roman" panose="02020603050405020304" pitchFamily="18" charset="0"/>
              </a:rPr>
              <a:t>б</a:t>
            </a:r>
            <a:r>
              <a:rPr lang="ru-RU" sz="2300" dirty="0" err="1">
                <a:effectLst/>
                <a:latin typeface="Times New Roman" panose="02020603050405020304" pitchFamily="18" charset="0"/>
                <a:ea typeface="Times New Roman" panose="02020603050405020304" pitchFamily="18" charset="0"/>
              </a:rPr>
              <a:t>ігaння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їхнім</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шкідливим</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діям</a:t>
            </a:r>
            <a:r>
              <a:rPr lang="ru-RU" sz="2300" dirty="0">
                <a:effectLst/>
                <a:latin typeface="Times New Roman" panose="02020603050405020304" pitchFamily="18" charset="0"/>
                <a:ea typeface="Times New Roman" panose="02020603050405020304" pitchFamily="18" charset="0"/>
              </a:rPr>
              <a:t>;</a:t>
            </a:r>
            <a:endParaRPr lang="uk-UA" sz="2300" dirty="0">
              <a:effectLst/>
              <a:latin typeface="Times New Roman" panose="02020603050405020304" pitchFamily="18" charset="0"/>
              <a:ea typeface="Times New Roman" panose="02020603050405020304" pitchFamily="18" charset="0"/>
            </a:endParaRPr>
          </a:p>
          <a:p>
            <a:pPr marL="0" marR="66675" indent="361950" algn="just">
              <a:lnSpc>
                <a:spcPct val="112000"/>
              </a:lnSpc>
              <a:spcBef>
                <a:spcPts val="10"/>
              </a:spcBef>
              <a:spcAft>
                <a:spcPts val="0"/>
              </a:spcAft>
              <a:buNone/>
            </a:pPr>
            <a:r>
              <a:rPr lang="ru-RU" sz="2300" b="1" i="1" dirty="0">
                <a:effectLst/>
                <a:latin typeface="Times New Roman" panose="02020603050405020304" pitchFamily="18" charset="0"/>
                <a:ea typeface="Times New Roman" panose="02020603050405020304" pitchFamily="18" charset="0"/>
              </a:rPr>
              <a:t>я</a:t>
            </a:r>
            <a:r>
              <a:rPr lang="uk-UA" sz="2300" b="1" i="1" dirty="0">
                <a:effectLst/>
                <a:latin typeface="Times New Roman" panose="02020603050405020304" pitchFamily="18" charset="0"/>
                <a:ea typeface="Times New Roman" panose="02020603050405020304" pitchFamily="18" charset="0"/>
              </a:rPr>
              <a:t>к</a:t>
            </a:r>
            <a:r>
              <a:rPr lang="ru-RU" sz="2300" b="1" i="1" dirty="0" err="1">
                <a:effectLst/>
                <a:latin typeface="Times New Roman" panose="02020603050405020304" pitchFamily="18" charset="0"/>
                <a:ea typeface="Times New Roman" panose="02020603050405020304" pitchFamily="18" charset="0"/>
              </a:rPr>
              <a:t>ість</a:t>
            </a:r>
            <a:r>
              <a:rPr lang="ru-RU" sz="2300" b="1" dirty="0">
                <a:effectLst/>
                <a:latin typeface="Times New Roman" panose="02020603050405020304" pitchFamily="18" charset="0"/>
                <a:ea typeface="Times New Roman" panose="02020603050405020304" pitchFamily="18" charset="0"/>
              </a:rPr>
              <a:t> </a:t>
            </a:r>
            <a:r>
              <a:rPr lang="ru-RU" sz="2300" b="1" i="1" dirty="0">
                <a:effectLst/>
                <a:latin typeface="Times New Roman" panose="02020603050405020304" pitchFamily="18" charset="0"/>
                <a:ea typeface="Times New Roman" panose="02020603050405020304" pitchFamily="18" charset="0"/>
              </a:rPr>
              <a:t>во</a:t>
            </a:r>
            <a:r>
              <a:rPr lang="uk-UA" sz="2300" b="1" i="1" dirty="0">
                <a:effectLst/>
                <a:latin typeface="Times New Roman" panose="02020603050405020304" pitchFamily="18" charset="0"/>
                <a:ea typeface="Times New Roman" panose="02020603050405020304" pitchFamily="18" charset="0"/>
              </a:rPr>
              <a:t>д</a:t>
            </a:r>
            <a:r>
              <a:rPr lang="ru-RU" sz="2300" b="1" i="1" dirty="0">
                <a:effectLst/>
                <a:latin typeface="Times New Roman" panose="02020603050405020304" pitchFamily="18" charset="0"/>
                <a:ea typeface="Times New Roman" panose="02020603050405020304" pitchFamily="18" charset="0"/>
              </a:rPr>
              <a:t>u</a:t>
            </a:r>
            <a:r>
              <a:rPr lang="ru-RU" sz="2300" b="1"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хaрaктеристикa</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склaду</a:t>
            </a:r>
            <a:r>
              <a:rPr lang="ru-RU" sz="2300" dirty="0">
                <a:effectLst/>
                <a:latin typeface="Times New Roman" panose="02020603050405020304" pitchFamily="18" charset="0"/>
                <a:ea typeface="Times New Roman" panose="02020603050405020304" pitchFamily="18" charset="0"/>
              </a:rPr>
              <a:t> і </a:t>
            </a:r>
            <a:r>
              <a:rPr lang="ru-RU" sz="2300" dirty="0" err="1">
                <a:effectLst/>
                <a:latin typeface="Times New Roman" panose="02020603050405020304" pitchFamily="18" charset="0"/>
                <a:ea typeface="Times New Roman" panose="02020603050405020304" pitchFamily="18" charset="0"/>
              </a:rPr>
              <a:t>влaстивостей</a:t>
            </a:r>
            <a:r>
              <a:rPr lang="ru-RU" sz="2300" dirty="0">
                <a:effectLst/>
                <a:latin typeface="Times New Roman" panose="02020603050405020304" pitchFamily="18" charset="0"/>
                <a:ea typeface="Times New Roman" panose="02020603050405020304" pitchFamily="18" charset="0"/>
              </a:rPr>
              <a:t> води, </a:t>
            </a:r>
            <a:r>
              <a:rPr lang="ru-RU" sz="2300" dirty="0" err="1">
                <a:effectLst/>
                <a:latin typeface="Times New Roman" panose="02020603050405020304" pitchFamily="18" charset="0"/>
                <a:ea typeface="Times New Roman" panose="02020603050405020304" pitchFamily="18" charset="0"/>
              </a:rPr>
              <a:t>що</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a:t>
            </a:r>
            <a:r>
              <a:rPr lang="uk-UA" sz="2300" dirty="0">
                <a:effectLst/>
                <a:latin typeface="Times New Roman" panose="02020603050405020304" pitchFamily="18" charset="0"/>
                <a:ea typeface="Times New Roman" panose="02020603050405020304" pitchFamily="18" charset="0"/>
              </a:rPr>
              <a:t>з</a:t>
            </a:r>
            <a:r>
              <a:rPr lang="ru-RU" sz="2300" dirty="0" err="1">
                <a:effectLst/>
                <a:latin typeface="Times New Roman" panose="02020603050405020304" pitchFamily="18" charset="0"/>
                <a:ea typeface="Times New Roman" panose="02020603050405020304" pitchFamily="18" charset="0"/>
              </a:rPr>
              <a:t>нaчaє</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її</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придaтність</a:t>
            </a:r>
            <a:r>
              <a:rPr lang="ru-RU" sz="2300" spc="200" dirty="0">
                <a:effectLst/>
                <a:latin typeface="Times New Roman" panose="02020603050405020304" pitchFamily="18" charset="0"/>
                <a:ea typeface="Times New Roman" panose="02020603050405020304" pitchFamily="18" charset="0"/>
              </a:rPr>
              <a:t> </a:t>
            </a:r>
            <a:r>
              <a:rPr lang="ru-RU" sz="2300" dirty="0">
                <a:effectLst/>
                <a:latin typeface="Times New Roman" panose="02020603050405020304" pitchFamily="18" charset="0"/>
                <a:ea typeface="Times New Roman" panose="02020603050405020304" pitchFamily="18" charset="0"/>
              </a:rPr>
              <a:t>для</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конкретних</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цілей</a:t>
            </a:r>
            <a:r>
              <a:rPr lang="ru-RU" sz="2300" spc="2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використaння</a:t>
            </a:r>
            <a:r>
              <a:rPr lang="ru-RU" sz="2300" dirty="0">
                <a:effectLst/>
                <a:latin typeface="Times New Roman" panose="02020603050405020304" pitchFamily="18" charset="0"/>
                <a:ea typeface="Times New Roman" panose="02020603050405020304" pitchFamily="18" charset="0"/>
              </a:rPr>
              <a:t>.</a:t>
            </a:r>
            <a:endParaRPr lang="uk-UA" sz="23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41A91ED9-C9AE-4A1C-83F6-19C5F53044E6}"/>
              </a:ext>
            </a:extLst>
          </p:cNvPr>
          <p:cNvSpPr>
            <a:spLocks noGrp="1"/>
          </p:cNvSpPr>
          <p:nvPr>
            <p:ph type="sldNum" sz="quarter" idx="12"/>
          </p:nvPr>
        </p:nvSpPr>
        <p:spPr/>
        <p:txBody>
          <a:bodyPr/>
          <a:lstStyle/>
          <a:p>
            <a:fld id="{725C68B6-61C2-468F-89AB-4B9F7531AA68}" type="slidenum">
              <a:rPr lang="ru-RU" smtClean="0"/>
              <a:pPr/>
              <a:t>6</a:t>
            </a:fld>
            <a:endParaRPr lang="ru-RU"/>
          </a:p>
        </p:txBody>
      </p:sp>
    </p:spTree>
    <p:extLst>
      <p:ext uri="{BB962C8B-B14F-4D97-AF65-F5344CB8AC3E}">
        <p14:creationId xmlns:p14="http://schemas.microsoft.com/office/powerpoint/2010/main" val="1394789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92696"/>
            <a:ext cx="8640960" cy="5721499"/>
          </a:xfrm>
        </p:spPr>
        <p:txBody>
          <a:bodyPr>
            <a:noAutofit/>
          </a:bodyPr>
          <a:lstStyle/>
          <a:p>
            <a:pPr marL="0" indent="360363" algn="just">
              <a:spcBef>
                <a:spcPts val="0"/>
              </a:spcBef>
              <a:buNone/>
            </a:pPr>
            <a:r>
              <a:rPr lang="uk-UA" sz="2200" dirty="0">
                <a:latin typeface="Times New Roman" pitchFamily="18" charset="0"/>
                <a:cs typeface="Times New Roman" pitchFamily="18" charset="0"/>
              </a:rPr>
              <a:t>Згідно з Водним кодексом України </a:t>
            </a:r>
            <a:r>
              <a:rPr lang="uk-UA" sz="2200" b="1" i="1" dirty="0">
                <a:latin typeface="Times New Roman" pitchFamily="18" charset="0"/>
                <a:cs typeface="Times New Roman" pitchFamily="18" charset="0"/>
              </a:rPr>
              <a:t>водокористувачами</a:t>
            </a:r>
            <a:r>
              <a:rPr lang="uk-UA" sz="2200" dirty="0">
                <a:latin typeface="Times New Roman" pitchFamily="18" charset="0"/>
                <a:cs typeface="Times New Roman" pitchFamily="18" charset="0"/>
              </a:rPr>
              <a:t> в Україні можуть бути підприємства, установи, організації і громадяни України, а також іноземці та особи без громадянства, іноземні юридичні особи.</a:t>
            </a:r>
          </a:p>
          <a:p>
            <a:pPr marL="0" indent="360363" algn="just">
              <a:spcBef>
                <a:spcPts val="0"/>
              </a:spcBef>
              <a:buNone/>
            </a:pPr>
            <a:r>
              <a:rPr lang="uk-UA" sz="2200" b="1" i="1" dirty="0">
                <a:solidFill>
                  <a:schemeClr val="accent6">
                    <a:lumMod val="50000"/>
                  </a:schemeClr>
                </a:solidFill>
                <a:latin typeface="Times New Roman" pitchFamily="18" charset="0"/>
                <a:cs typeface="Times New Roman" pitchFamily="18" charset="0"/>
              </a:rPr>
              <a:t>Первинні водокористувачі </a:t>
            </a:r>
            <a:r>
              <a:rPr lang="uk-UA" sz="2200" dirty="0">
                <a:latin typeface="Times New Roman" pitchFamily="18" charset="0"/>
                <a:cs typeface="Times New Roman" pitchFamily="18" charset="0"/>
              </a:rPr>
              <a:t>- це ті, які мають власні водозабірні споруди і відповідне обладнання для забору води, а також отримують воду з каналів зрошувальних і осушувальних систем, водосховищ, ставків, водогосподарських систем, каналів та водогонів (водопроводів) </a:t>
            </a:r>
            <a:r>
              <a:rPr lang="uk-UA" sz="2200" dirty="0" err="1">
                <a:latin typeface="Times New Roman" pitchFamily="18" charset="0"/>
                <a:cs typeface="Times New Roman" pitchFamily="18" charset="0"/>
              </a:rPr>
              <a:t>міжбасейнового</a:t>
            </a:r>
            <a:r>
              <a:rPr lang="uk-UA" sz="2200" dirty="0">
                <a:latin typeface="Times New Roman" pitchFamily="18" charset="0"/>
                <a:cs typeface="Times New Roman" pitchFamily="18" charset="0"/>
              </a:rPr>
              <a:t> та </a:t>
            </a:r>
            <a:r>
              <a:rPr lang="uk-UA" sz="2200" dirty="0" err="1">
                <a:latin typeface="Times New Roman" pitchFamily="18" charset="0"/>
                <a:cs typeface="Times New Roman" pitchFamily="18" charset="0"/>
              </a:rPr>
              <a:t>внутрішньобасейнового</a:t>
            </a:r>
            <a:r>
              <a:rPr lang="uk-UA" sz="2200" dirty="0">
                <a:latin typeface="Times New Roman" pitchFamily="18" charset="0"/>
                <a:cs typeface="Times New Roman" pitchFamily="18" charset="0"/>
              </a:rPr>
              <a:t> перерозподілу водних ресурсів.</a:t>
            </a:r>
          </a:p>
          <a:p>
            <a:pPr marL="0" indent="360363" algn="just">
              <a:spcBef>
                <a:spcPts val="0"/>
              </a:spcBef>
              <a:buNone/>
            </a:pPr>
            <a:r>
              <a:rPr lang="uk-UA" sz="2200" b="1" i="1" dirty="0">
                <a:solidFill>
                  <a:schemeClr val="accent6">
                    <a:lumMod val="50000"/>
                  </a:schemeClr>
                </a:solidFill>
                <a:latin typeface="Times New Roman" pitchFamily="18" charset="0"/>
                <a:cs typeface="Times New Roman" pitchFamily="18" charset="0"/>
              </a:rPr>
              <a:t>Вторинні водокористувачі (абоненти) </a:t>
            </a:r>
            <a:r>
              <a:rPr lang="uk-UA" sz="2200" dirty="0">
                <a:latin typeface="Times New Roman" pitchFamily="18" charset="0"/>
                <a:cs typeface="Times New Roman" pitchFamily="18" charset="0"/>
              </a:rPr>
              <a:t>- це ті, які не мають власних водозабірних споруд, отримують воду з водозабірних споруд первинних водокористувачів та скидають стічні води у системи таких первинних водокористувачів на підставі договору про водопостачання (поставку води) та/або про водовідведення без отримання дозволу на спеціальне водокористування. </a:t>
            </a:r>
            <a:r>
              <a:rPr lang="uk-UA" sz="2200" u="sng" dirty="0">
                <a:latin typeface="Times New Roman" pitchFamily="18" charset="0"/>
                <a:cs typeface="Times New Roman" pitchFamily="18" charset="0"/>
              </a:rPr>
              <a:t>Вторинні водокористувачі здійснюють скидання стічних вод у водні об’єкти на підставі дозволів на спеціальне водокористування.</a:t>
            </a:r>
          </a:p>
          <a:p>
            <a:pPr marL="0" indent="360363" algn="just">
              <a:spcBef>
                <a:spcPts val="0"/>
              </a:spcBef>
              <a:buNone/>
            </a:pPr>
            <a:endParaRPr lang="uk-UA" sz="22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548680"/>
            <a:ext cx="8579296" cy="5721499"/>
          </a:xfrm>
        </p:spPr>
        <p:txBody>
          <a:bodyPr>
            <a:noAutofit/>
          </a:bodyPr>
          <a:lstStyle/>
          <a:p>
            <a:pPr marL="0" indent="360363" algn="just">
              <a:spcBef>
                <a:spcPts val="0"/>
              </a:spcBef>
              <a:buNone/>
            </a:pPr>
            <a:r>
              <a:rPr lang="uk-UA" sz="2300" b="1" i="1" u="sng" dirty="0">
                <a:solidFill>
                  <a:schemeClr val="accent6">
                    <a:lumMod val="50000"/>
                  </a:schemeClr>
                </a:solidFill>
                <a:latin typeface="Times New Roman" pitchFamily="18" charset="0"/>
                <a:cs typeface="Times New Roman" pitchFamily="18" charset="0"/>
              </a:rPr>
              <a:t>Загальне водокористування</a:t>
            </a:r>
            <a:r>
              <a:rPr lang="uk-UA" sz="2300" b="1" dirty="0">
                <a:solidFill>
                  <a:schemeClr val="accent6">
                    <a:lumMod val="50000"/>
                  </a:schemeClr>
                </a:solidFill>
                <a:latin typeface="Times New Roman" pitchFamily="18" charset="0"/>
                <a:cs typeface="Times New Roman" pitchFamily="18" charset="0"/>
              </a:rPr>
              <a:t> </a:t>
            </a:r>
            <a:r>
              <a:rPr lang="uk-UA" sz="2300" dirty="0">
                <a:latin typeface="Times New Roman" pitchFamily="18" charset="0"/>
                <a:cs typeface="Times New Roman" pitchFamily="18" charset="0"/>
              </a:rPr>
              <a:t>здійснюється громадянами для задоволення їх потреб (купання, плавання на прогулянкових суднах, любительське і спортивне рибальство, водопій тварин, забір води з водних об'єктів без застосування споруд або технічних пристроїв та з криниць) безкоштовно, без закріплення водних об'єктів за окремими особами та без надання відповідних дозволів.</a:t>
            </a:r>
          </a:p>
          <a:p>
            <a:pPr marL="0" indent="360363" algn="just">
              <a:spcBef>
                <a:spcPts val="0"/>
              </a:spcBef>
              <a:buNone/>
            </a:pPr>
            <a:r>
              <a:rPr lang="uk-UA" sz="2300" b="1" i="1" u="sng" dirty="0">
                <a:solidFill>
                  <a:schemeClr val="accent6">
                    <a:lumMod val="50000"/>
                  </a:schemeClr>
                </a:solidFill>
                <a:latin typeface="Times New Roman" pitchFamily="18" charset="0"/>
                <a:cs typeface="Times New Roman" pitchFamily="18" charset="0"/>
              </a:rPr>
              <a:t>Спеціальне водокористування</a:t>
            </a:r>
            <a:r>
              <a:rPr lang="uk-UA" sz="2300" b="1" dirty="0">
                <a:solidFill>
                  <a:schemeClr val="accent6">
                    <a:lumMod val="50000"/>
                  </a:schemeClr>
                </a:solidFill>
                <a:latin typeface="Times New Roman" pitchFamily="18" charset="0"/>
                <a:cs typeface="Times New Roman" pitchFamily="18" charset="0"/>
              </a:rPr>
              <a:t> </a:t>
            </a:r>
            <a:r>
              <a:rPr lang="uk-UA" sz="2300" dirty="0">
                <a:latin typeface="Times New Roman" pitchFamily="18" charset="0"/>
                <a:cs typeface="Times New Roman" pitchFamily="18" charset="0"/>
              </a:rPr>
              <a:t>- це забір води з водних об'єктів із застосуванням споруд або технічних пристроїв, використання води та скидання забруднюючих речовин у водні об'єкти, включаючи забір води та скидання забруднюючих речовин із зворотними водами із застосуванням каналів.</a:t>
            </a:r>
          </a:p>
          <a:p>
            <a:pPr marL="0" indent="360363" algn="just">
              <a:spcBef>
                <a:spcPts val="0"/>
              </a:spcBef>
              <a:buNone/>
            </a:pPr>
            <a:r>
              <a:rPr lang="uk-UA" sz="2300" dirty="0">
                <a:latin typeface="Times New Roman" pitchFamily="18" charset="0"/>
                <a:cs typeface="Times New Roman" pitchFamily="18" charset="0"/>
              </a:rPr>
              <a:t>Спеціальне водокористування здійснюється юридичними і фізичними особами насамперед для задоволення питних потреб населення, а також для господарсько-побутових, лікувальних, оздоровчих, сільськогосподарських, промислових, транспортних, енергетичних, рибогосподарських (у тому числі для цілей аквакультури) та інших державних і громадських потреб.</a:t>
            </a:r>
          </a:p>
        </p:txBody>
      </p:sp>
      <p:sp>
        <p:nvSpPr>
          <p:cNvPr id="4" name="Номер слайда 3"/>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521296"/>
            <a:ext cx="8712968" cy="6076056"/>
          </a:xfrm>
        </p:spPr>
        <p:txBody>
          <a:bodyPr>
            <a:noAutofit/>
          </a:bodyPr>
          <a:lstStyle/>
          <a:p>
            <a:pPr marL="0" indent="360363" algn="ctr">
              <a:spcBef>
                <a:spcPts val="0"/>
              </a:spcBef>
              <a:buNone/>
            </a:pPr>
            <a:r>
              <a:rPr lang="uk-UA" sz="2400" b="1" dirty="0">
                <a:latin typeface="Times New Roman" pitchFamily="18" charset="0"/>
                <a:cs typeface="Times New Roman" pitchFamily="18" charset="0"/>
              </a:rPr>
              <a:t>Нормування в галузі використання і охорони вод та відтворення водних ресурсів</a:t>
            </a:r>
            <a:endParaRPr lang="uk-UA" sz="2400" dirty="0">
              <a:latin typeface="Times New Roman" pitchFamily="18" charset="0"/>
              <a:cs typeface="Times New Roman" pitchFamily="18" charset="0"/>
            </a:endParaRPr>
          </a:p>
          <a:p>
            <a:pPr marL="0" indent="360363" algn="just">
              <a:spcBef>
                <a:spcPts val="0"/>
              </a:spcBef>
              <a:buNone/>
            </a:pPr>
            <a:r>
              <a:rPr lang="uk-UA" sz="2400" dirty="0">
                <a:latin typeface="Times New Roman" pitchFamily="18" charset="0"/>
                <a:cs typeface="Times New Roman" pitchFamily="18" charset="0"/>
              </a:rPr>
              <a:t>Нормування в галузі використання і охорони вод та відтворення водних ресурсів здійснюється з метою забезпечення екологічної і санітарно-гігієнічної безпеки вод шляхом встановлення вимог до об’єктів, що підлягають нормуванню.</a:t>
            </a:r>
          </a:p>
          <a:p>
            <a:pPr marL="0" indent="360363" algn="just">
              <a:spcBef>
                <a:spcPts val="0"/>
              </a:spcBef>
              <a:buNone/>
            </a:pPr>
            <a:r>
              <a:rPr lang="uk-UA" sz="2400" dirty="0">
                <a:latin typeface="Times New Roman" pitchFamily="18" charset="0"/>
                <a:cs typeface="Times New Roman" pitchFamily="18" charset="0"/>
              </a:rPr>
              <a:t>У галузі використання і охорони вод та відтворення водних ресурсів встановлюються такі нормативи:</a:t>
            </a:r>
          </a:p>
          <a:p>
            <a:pPr marL="0" indent="360363" algn="just">
              <a:spcBef>
                <a:spcPts val="0"/>
              </a:spcBef>
              <a:buNone/>
            </a:pPr>
            <a:r>
              <a:rPr lang="uk-UA" sz="2400" dirty="0">
                <a:latin typeface="Times New Roman" pitchFamily="18" charset="0"/>
                <a:cs typeface="Times New Roman" pitchFamily="18" charset="0"/>
              </a:rPr>
              <a:t>1) нормативи екологічної безпеки водокористування;</a:t>
            </a:r>
          </a:p>
          <a:p>
            <a:pPr marL="0" indent="360363" algn="just">
              <a:spcBef>
                <a:spcPts val="0"/>
              </a:spcBef>
              <a:buNone/>
            </a:pPr>
            <a:r>
              <a:rPr lang="uk-UA" sz="2400" dirty="0">
                <a:latin typeface="Times New Roman" pitchFamily="18" charset="0"/>
                <a:cs typeface="Times New Roman" pitchFamily="18" charset="0"/>
              </a:rPr>
              <a:t>2) екологічний норматив якості води масивів поверхневих та підземних вод;</a:t>
            </a:r>
          </a:p>
          <a:p>
            <a:pPr marL="0" indent="360363" algn="just">
              <a:spcBef>
                <a:spcPts val="0"/>
              </a:spcBef>
              <a:buNone/>
            </a:pPr>
            <a:r>
              <a:rPr lang="uk-UA" sz="2400" dirty="0">
                <a:latin typeface="Times New Roman" pitchFamily="18" charset="0"/>
                <a:cs typeface="Times New Roman" pitchFamily="18" charset="0"/>
              </a:rPr>
              <a:t>3) нормативи гранично допустимого скидання забруднюючих речовин;</a:t>
            </a:r>
          </a:p>
          <a:p>
            <a:pPr marL="0" indent="360363" algn="just">
              <a:spcBef>
                <a:spcPts val="0"/>
              </a:spcBef>
              <a:buNone/>
            </a:pPr>
            <a:r>
              <a:rPr lang="uk-UA" sz="2400" dirty="0">
                <a:latin typeface="Times New Roman" pitchFamily="18" charset="0"/>
                <a:cs typeface="Times New Roman" pitchFamily="18" charset="0"/>
              </a:rPr>
              <a:t>4) галузеві технологічні нормативи утворення речовин, що скидаються у водні об'єкти;</a:t>
            </a:r>
          </a:p>
          <a:p>
            <a:pPr marL="0" indent="360363" algn="just">
              <a:spcBef>
                <a:spcPts val="0"/>
              </a:spcBef>
              <a:buNone/>
            </a:pPr>
            <a:r>
              <a:rPr lang="uk-UA" sz="2400" dirty="0">
                <a:latin typeface="Times New Roman" pitchFamily="18" charset="0"/>
                <a:cs typeface="Times New Roman" pitchFamily="18" charset="0"/>
              </a:rPr>
              <a:t>5) технологічні нормативи використання води.</a:t>
            </a:r>
          </a:p>
        </p:txBody>
      </p:sp>
      <p:sp>
        <p:nvSpPr>
          <p:cNvPr id="4" name="Номер слайда 3"/>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818</TotalTime>
  <Words>4448</Words>
  <Application>Microsoft Office PowerPoint</Application>
  <PresentationFormat>Екран (4:3)</PresentationFormat>
  <Paragraphs>298</Paragraphs>
  <Slides>46</Slides>
  <Notes>0</Notes>
  <HiddenSlides>0</HiddenSlides>
  <MMClips>0</MMClips>
  <ScaleCrop>false</ScaleCrop>
  <HeadingPairs>
    <vt:vector size="8" baseType="variant">
      <vt:variant>
        <vt:lpstr>Використані шрифти</vt:lpstr>
      </vt:variant>
      <vt:variant>
        <vt:i4>6</vt:i4>
      </vt:variant>
      <vt:variant>
        <vt:lpstr>Тема</vt:lpstr>
      </vt:variant>
      <vt:variant>
        <vt:i4>1</vt:i4>
      </vt:variant>
      <vt:variant>
        <vt:lpstr>Вбудовані сервери OLE</vt:lpstr>
      </vt:variant>
      <vt:variant>
        <vt:i4>1</vt:i4>
      </vt:variant>
      <vt:variant>
        <vt:lpstr>Заголовки слайдів</vt:lpstr>
      </vt:variant>
      <vt:variant>
        <vt:i4>46</vt:i4>
      </vt:variant>
    </vt:vector>
  </HeadingPairs>
  <TitlesOfParts>
    <vt:vector size="54" baseType="lpstr">
      <vt:lpstr>Calibri</vt:lpstr>
      <vt:lpstr>Cambria</vt:lpstr>
      <vt:lpstr>Georgia</vt:lpstr>
      <vt:lpstr>Times New Roman</vt:lpstr>
      <vt:lpstr>Trebuchet MS</vt:lpstr>
      <vt:lpstr>Wingdings 2</vt:lpstr>
      <vt:lpstr>Городская</vt:lpstr>
      <vt:lpstr>Формула</vt:lpstr>
      <vt:lpstr>ЛЕКЦІЯ 3</vt:lpstr>
      <vt:lpstr>Презентація PowerPoint</vt:lpstr>
      <vt:lpstr>1. Категорії водокористування та нормативи якості води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Умови скидання зворотних вод у водні об’єкти</vt:lpstr>
      <vt:lpstr>Презентація PowerPoint</vt:lpstr>
      <vt:lpstr>Презентація PowerPoint</vt:lpstr>
      <vt:lpstr>Презентація PowerPoint</vt:lpstr>
      <vt:lpstr>2. Класифікація природних та антропогенних домішок у природних та стічних водах</vt:lpstr>
      <vt:lpstr>Презентація PowerPoint</vt:lpstr>
      <vt:lpstr>3. Характеристика забрудненості та класифікація стічних вод</vt:lpstr>
      <vt:lpstr>Презентація PowerPoint</vt:lpstr>
      <vt:lpstr>Презентація PowerPoint</vt:lpstr>
      <vt:lpstr>Правовий режим зон санітарної охорони водних об'єктів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Завдання на самопідготовку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3</dc:title>
  <dc:creator>User</dc:creator>
  <cp:lastModifiedBy>irynalevytska1@gmail.com</cp:lastModifiedBy>
  <cp:revision>44</cp:revision>
  <dcterms:created xsi:type="dcterms:W3CDTF">2022-03-13T14:33:08Z</dcterms:created>
  <dcterms:modified xsi:type="dcterms:W3CDTF">2025-01-22T13:30:05Z</dcterms:modified>
</cp:coreProperties>
</file>