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rtl="0">
      <a:defRPr lang="uk-UA"/>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64AC62-B591-47D6-B89E-C104B3F5A298}" v="179" dt="2022-10-18T20:17:07.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9" d="100"/>
          <a:sy n="89" d="100"/>
        </p:scale>
        <p:origin x="32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xmlns=""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40267FFF-6BC4-4DF0-BC55-B2C3BFD8ED12}"/>
              </a:ext>
            </a:extLst>
          </p:cNvPr>
          <p:cNvSpPr>
            <a:spLocks noGrp="1"/>
          </p:cNvSpPr>
          <p:nvPr>
            <p:ph type="dt" sz="half" idx="10"/>
          </p:nvPr>
        </p:nvSpPr>
        <p:spPr/>
        <p:txBody>
          <a:bodyPr/>
          <a:lstStyle/>
          <a:p>
            <a:fld id="{3C2B07E4-CDF9-4C88-A2F3-04620E58224D}" type="datetimeFigureOut">
              <a:rPr lang="en-US" smtClean="0"/>
              <a:t>3/12/2024</a:t>
            </a:fld>
            <a:endParaRPr lang="en-US"/>
          </a:p>
        </p:txBody>
      </p:sp>
      <p:sp>
        <p:nvSpPr>
          <p:cNvPr id="5" name="Footer Placeholder 4">
            <a:extLst>
              <a:ext uri="{FF2B5EF4-FFF2-40B4-BE49-F238E27FC236}">
                <a16:creationId xmlns:a16="http://schemas.microsoft.com/office/drawing/2014/main" xmlns=""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xmlns=""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642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xmlns=""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4E4E3736-E8AA-4F58-9D3A-27050B287F9D}"/>
              </a:ext>
            </a:extLst>
          </p:cNvPr>
          <p:cNvSpPr>
            <a:spLocks noGrp="1"/>
          </p:cNvSpPr>
          <p:nvPr>
            <p:ph type="dt" sz="half" idx="10"/>
          </p:nvPr>
        </p:nvSpPr>
        <p:spPr/>
        <p:txBody>
          <a:bodyPr/>
          <a:lstStyle/>
          <a:p>
            <a:fld id="{3C2B07E4-CDF9-4C88-A2F3-04620E58224D}" type="datetimeFigureOut">
              <a:rPr lang="en-US" smtClean="0"/>
              <a:t>3/12/2024</a:t>
            </a:fld>
            <a:endParaRPr lang="en-US"/>
          </a:p>
        </p:txBody>
      </p:sp>
      <p:sp>
        <p:nvSpPr>
          <p:cNvPr id="5" name="Footer Placeholder 4">
            <a:extLst>
              <a:ext uri="{FF2B5EF4-FFF2-40B4-BE49-F238E27FC236}">
                <a16:creationId xmlns:a16="http://schemas.microsoft.com/office/drawing/2014/main" xmlns=""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264511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xmlns=""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EE336EA-B6DD-4115-9C67-79A24C866ED4}"/>
              </a:ext>
            </a:extLst>
          </p:cNvPr>
          <p:cNvSpPr>
            <a:spLocks noGrp="1"/>
          </p:cNvSpPr>
          <p:nvPr>
            <p:ph type="dt" sz="half" idx="10"/>
          </p:nvPr>
        </p:nvSpPr>
        <p:spPr/>
        <p:txBody>
          <a:bodyPr/>
          <a:lstStyle/>
          <a:p>
            <a:fld id="{3C2B07E4-CDF9-4C88-A2F3-04620E58224D}" type="datetimeFigureOut">
              <a:rPr lang="en-US" smtClean="0"/>
              <a:t>3/12/2024</a:t>
            </a:fld>
            <a:endParaRPr lang="en-US"/>
          </a:p>
        </p:txBody>
      </p:sp>
      <p:sp>
        <p:nvSpPr>
          <p:cNvPr id="5" name="Footer Placeholder 4">
            <a:extLst>
              <a:ext uri="{FF2B5EF4-FFF2-40B4-BE49-F238E27FC236}">
                <a16:creationId xmlns:a16="http://schemas.microsoft.com/office/drawing/2014/main" xmlns=""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3009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9806260C-3219-4812-88F2-3162D37F293B}"/>
              </a:ext>
            </a:extLst>
          </p:cNvPr>
          <p:cNvSpPr>
            <a:spLocks noGrp="1"/>
          </p:cNvSpPr>
          <p:nvPr>
            <p:ph type="dt" sz="half" idx="10"/>
          </p:nvPr>
        </p:nvSpPr>
        <p:spPr/>
        <p:txBody>
          <a:bodyPr/>
          <a:lstStyle/>
          <a:p>
            <a:fld id="{3C2B07E4-CDF9-4C88-A2F3-04620E58224D}" type="datetimeFigureOut">
              <a:rPr lang="en-US" smtClean="0"/>
              <a:t>3/12/2024</a:t>
            </a:fld>
            <a:endParaRPr lang="en-US"/>
          </a:p>
        </p:txBody>
      </p:sp>
      <p:sp>
        <p:nvSpPr>
          <p:cNvPr id="5" name="Footer Placeholder 4">
            <a:extLst>
              <a:ext uri="{FF2B5EF4-FFF2-40B4-BE49-F238E27FC236}">
                <a16:creationId xmlns:a16="http://schemas.microsoft.com/office/drawing/2014/main" xmlns=""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94277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xmlns=""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58742E8A-6B69-406B-A3DF-0A1B76832E0A}"/>
              </a:ext>
            </a:extLst>
          </p:cNvPr>
          <p:cNvSpPr>
            <a:spLocks noGrp="1"/>
          </p:cNvSpPr>
          <p:nvPr>
            <p:ph type="dt" sz="half" idx="10"/>
          </p:nvPr>
        </p:nvSpPr>
        <p:spPr/>
        <p:txBody>
          <a:bodyPr/>
          <a:lstStyle/>
          <a:p>
            <a:fld id="{3C2B07E4-CDF9-4C88-A2F3-04620E58224D}" type="datetimeFigureOut">
              <a:rPr lang="en-US" smtClean="0"/>
              <a:t>3/12/2024</a:t>
            </a:fld>
            <a:endParaRPr lang="en-US"/>
          </a:p>
        </p:txBody>
      </p:sp>
      <p:sp>
        <p:nvSpPr>
          <p:cNvPr id="5" name="Footer Placeholder 4">
            <a:extLst>
              <a:ext uri="{FF2B5EF4-FFF2-40B4-BE49-F238E27FC236}">
                <a16:creationId xmlns:a16="http://schemas.microsoft.com/office/drawing/2014/main" xmlns=""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143982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BA08823E-BC08-4810-9BFF-35D2EA2AE729}"/>
              </a:ext>
            </a:extLst>
          </p:cNvPr>
          <p:cNvSpPr>
            <a:spLocks noGrp="1"/>
          </p:cNvSpPr>
          <p:nvPr>
            <p:ph type="dt" sz="half" idx="10"/>
          </p:nvPr>
        </p:nvSpPr>
        <p:spPr/>
        <p:txBody>
          <a:bodyPr/>
          <a:lstStyle/>
          <a:p>
            <a:fld id="{3C2B07E4-CDF9-4C88-A2F3-04620E58224D}" type="datetimeFigureOut">
              <a:rPr lang="en-US" smtClean="0"/>
              <a:t>3/12/2024</a:t>
            </a:fld>
            <a:endParaRPr lang="en-US"/>
          </a:p>
        </p:txBody>
      </p:sp>
      <p:sp>
        <p:nvSpPr>
          <p:cNvPr id="6" name="Footer Placeholder 5">
            <a:extLst>
              <a:ext uri="{FF2B5EF4-FFF2-40B4-BE49-F238E27FC236}">
                <a16:creationId xmlns:a16="http://schemas.microsoft.com/office/drawing/2014/main" xmlns=""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59611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0E8168E2-6B97-486E-B0E4-4E7F5CDBB5B1}"/>
              </a:ext>
            </a:extLst>
          </p:cNvPr>
          <p:cNvSpPr>
            <a:spLocks noGrp="1"/>
          </p:cNvSpPr>
          <p:nvPr>
            <p:ph type="dt" sz="half" idx="10"/>
          </p:nvPr>
        </p:nvSpPr>
        <p:spPr/>
        <p:txBody>
          <a:bodyPr/>
          <a:lstStyle/>
          <a:p>
            <a:fld id="{3C2B07E4-CDF9-4C88-A2F3-04620E58224D}" type="datetimeFigureOut">
              <a:rPr lang="en-US" smtClean="0"/>
              <a:t>3/12/2024</a:t>
            </a:fld>
            <a:endParaRPr lang="en-US"/>
          </a:p>
        </p:txBody>
      </p:sp>
      <p:sp>
        <p:nvSpPr>
          <p:cNvPr id="8" name="Footer Placeholder 7">
            <a:extLst>
              <a:ext uri="{FF2B5EF4-FFF2-40B4-BE49-F238E27FC236}">
                <a16:creationId xmlns:a16="http://schemas.microsoft.com/office/drawing/2014/main" xmlns=""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xmlns=""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601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67DC874-15B5-4338-B7D1-8E393AB4C16E}"/>
              </a:ext>
            </a:extLst>
          </p:cNvPr>
          <p:cNvSpPr>
            <a:spLocks noGrp="1"/>
          </p:cNvSpPr>
          <p:nvPr>
            <p:ph type="dt" sz="half" idx="10"/>
          </p:nvPr>
        </p:nvSpPr>
        <p:spPr/>
        <p:txBody>
          <a:bodyPr/>
          <a:lstStyle/>
          <a:p>
            <a:fld id="{3C2B07E4-CDF9-4C88-A2F3-04620E58224D}" type="datetimeFigureOut">
              <a:rPr lang="en-US" smtClean="0"/>
              <a:t>3/12/2024</a:t>
            </a:fld>
            <a:endParaRPr lang="en-US"/>
          </a:p>
        </p:txBody>
      </p:sp>
      <p:sp>
        <p:nvSpPr>
          <p:cNvPr id="4" name="Footer Placeholder 3">
            <a:extLst>
              <a:ext uri="{FF2B5EF4-FFF2-40B4-BE49-F238E27FC236}">
                <a16:creationId xmlns:a16="http://schemas.microsoft.com/office/drawing/2014/main" xmlns=""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3722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746C975-8FFB-4A4B-9213-774EE3901DE9}"/>
              </a:ext>
            </a:extLst>
          </p:cNvPr>
          <p:cNvSpPr>
            <a:spLocks noGrp="1"/>
          </p:cNvSpPr>
          <p:nvPr>
            <p:ph type="dt" sz="half" idx="10"/>
          </p:nvPr>
        </p:nvSpPr>
        <p:spPr/>
        <p:txBody>
          <a:bodyPr/>
          <a:lstStyle/>
          <a:p>
            <a:fld id="{3C2B07E4-CDF9-4C88-A2F3-04620E58224D}" type="datetimeFigureOut">
              <a:rPr lang="en-US" smtClean="0"/>
              <a:t>3/12/2024</a:t>
            </a:fld>
            <a:endParaRPr lang="en-US"/>
          </a:p>
        </p:txBody>
      </p:sp>
      <p:sp>
        <p:nvSpPr>
          <p:cNvPr id="3" name="Footer Placeholder 2">
            <a:extLst>
              <a:ext uri="{FF2B5EF4-FFF2-40B4-BE49-F238E27FC236}">
                <a16:creationId xmlns:a16="http://schemas.microsoft.com/office/drawing/2014/main" xmlns=""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099895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ED73B694-B050-45F3-AE6F-A86A129F1C64}"/>
              </a:ext>
            </a:extLst>
          </p:cNvPr>
          <p:cNvSpPr>
            <a:spLocks noGrp="1"/>
          </p:cNvSpPr>
          <p:nvPr>
            <p:ph type="dt" sz="half" idx="10"/>
          </p:nvPr>
        </p:nvSpPr>
        <p:spPr/>
        <p:txBody>
          <a:bodyPr/>
          <a:lstStyle/>
          <a:p>
            <a:fld id="{3C2B07E4-CDF9-4C88-A2F3-04620E58224D}" type="datetimeFigureOut">
              <a:rPr lang="en-US" smtClean="0"/>
              <a:t>3/12/2024</a:t>
            </a:fld>
            <a:endParaRPr lang="en-US"/>
          </a:p>
        </p:txBody>
      </p:sp>
      <p:sp>
        <p:nvSpPr>
          <p:cNvPr id="6" name="Footer Placeholder 5">
            <a:extLst>
              <a:ext uri="{FF2B5EF4-FFF2-40B4-BE49-F238E27FC236}">
                <a16:creationId xmlns:a16="http://schemas.microsoft.com/office/drawing/2014/main" xmlns=""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747480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xmlns=""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B198B11C-BB63-49A6-B488-29D4FBF8E107}"/>
              </a:ext>
            </a:extLst>
          </p:cNvPr>
          <p:cNvSpPr>
            <a:spLocks noGrp="1"/>
          </p:cNvSpPr>
          <p:nvPr>
            <p:ph type="dt" sz="half" idx="10"/>
          </p:nvPr>
        </p:nvSpPr>
        <p:spPr/>
        <p:txBody>
          <a:bodyPr/>
          <a:lstStyle/>
          <a:p>
            <a:fld id="{3C2B07E4-CDF9-4C88-A2F3-04620E58224D}" type="datetimeFigureOut">
              <a:rPr lang="en-US" smtClean="0"/>
              <a:t>3/12/2024</a:t>
            </a:fld>
            <a:endParaRPr lang="en-US"/>
          </a:p>
        </p:txBody>
      </p:sp>
      <p:sp>
        <p:nvSpPr>
          <p:cNvPr id="6" name="Footer Placeholder 5">
            <a:extLst>
              <a:ext uri="{FF2B5EF4-FFF2-40B4-BE49-F238E27FC236}">
                <a16:creationId xmlns:a16="http://schemas.microsoft.com/office/drawing/2014/main" xmlns=""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999324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xmlns=""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3/12/2024</a:t>
            </a:fld>
            <a:endParaRPr lang="en-US" dirty="0"/>
          </a:p>
        </p:txBody>
      </p:sp>
      <p:sp>
        <p:nvSpPr>
          <p:cNvPr id="5" name="Footer Placeholder 4">
            <a:extLst>
              <a:ext uri="{FF2B5EF4-FFF2-40B4-BE49-F238E27FC236}">
                <a16:creationId xmlns:a16="http://schemas.microsoft.com/office/drawing/2014/main" xmlns=""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xmlns=""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3350252639"/>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tud.com.ua/19862/strahova_sprava/programa_upravlinnya_rizik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8">
            <a:extLst>
              <a:ext uri="{FF2B5EF4-FFF2-40B4-BE49-F238E27FC236}">
                <a16:creationId xmlns:a16="http://schemas.microsoft.com/office/drawing/2014/main" xmlns="" id="{0760E4C7-47B8-4356-ABCA-CC9C79E2D2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 descr="Isolated twigs and flowers on a white surface">
            <a:extLst>
              <a:ext uri="{FF2B5EF4-FFF2-40B4-BE49-F238E27FC236}">
                <a16:creationId xmlns:a16="http://schemas.microsoft.com/office/drawing/2014/main" xmlns="" id="{DFA58155-D740-D7A6-922B-AFBFEFF28051}"/>
              </a:ext>
            </a:extLst>
          </p:cNvPr>
          <p:cNvPicPr>
            <a:picLocks noChangeAspect="1"/>
          </p:cNvPicPr>
          <p:nvPr/>
        </p:nvPicPr>
        <p:blipFill rotWithShape="1">
          <a:blip r:embed="rId2">
            <a:alphaModFix/>
          </a:blip>
          <a:srcRect t="19516" r="-2" b="-2"/>
          <a:stretch/>
        </p:blipFill>
        <p:spPr>
          <a:xfrm>
            <a:off x="20" y="1571"/>
            <a:ext cx="12191980" cy="6856429"/>
          </a:xfrm>
          <a:prstGeom prst="rect">
            <a:avLst/>
          </a:prstGeom>
        </p:spPr>
      </p:pic>
      <p:sp useBgFill="1">
        <p:nvSpPr>
          <p:cNvPr id="34" name="Rectangle 10">
            <a:extLst>
              <a:ext uri="{FF2B5EF4-FFF2-40B4-BE49-F238E27FC236}">
                <a16:creationId xmlns:a16="http://schemas.microsoft.com/office/drawing/2014/main" xmlns="" id="{3898FA35-B55D-44B7-9A7D-57C57A4A64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1524000"/>
            <a:ext cx="9144000" cy="381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ctrTitle"/>
          </p:nvPr>
        </p:nvSpPr>
        <p:spPr>
          <a:xfrm>
            <a:off x="3048000" y="2320213"/>
            <a:ext cx="6095999" cy="1317493"/>
          </a:xfrm>
        </p:spPr>
        <p:txBody>
          <a:bodyPr rtlCol="0" anchor="b">
            <a:normAutofit/>
          </a:bodyPr>
          <a:lstStyle/>
          <a:p>
            <a:pPr algn="ctr"/>
            <a:r>
              <a:rPr lang="en-US" b="0" dirty="0" err="1"/>
              <a:t>Програма</a:t>
            </a:r>
            <a:r>
              <a:rPr lang="en-US" b="0" dirty="0"/>
              <a:t> </a:t>
            </a:r>
            <a:r>
              <a:rPr lang="en-US" b="0" dirty="0" err="1"/>
              <a:t>управління</a:t>
            </a:r>
            <a:r>
              <a:rPr lang="en-US" b="0" dirty="0"/>
              <a:t> </a:t>
            </a:r>
            <a:r>
              <a:rPr lang="en-US" b="0" dirty="0" err="1"/>
              <a:t>ризиком</a:t>
            </a:r>
            <a:endParaRPr lang="uk-UA" dirty="0" err="1"/>
          </a:p>
        </p:txBody>
      </p:sp>
      <p:cxnSp>
        <p:nvCxnSpPr>
          <p:cNvPr id="35" name="Straight Connector 12">
            <a:extLst>
              <a:ext uri="{FF2B5EF4-FFF2-40B4-BE49-F238E27FC236}">
                <a16:creationId xmlns:a16="http://schemas.microsoft.com/office/drawing/2014/main" xmlns="" id="{414C5C93-B9E9-4392-ADCF-ABF21209DD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610422"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10826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xmlns="" id="{A4E9F8B3-8282-4A93-BBF8-3342538A70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12423A2A-236D-BDDA-E51F-ABE8EB7C6444}"/>
              </a:ext>
            </a:extLst>
          </p:cNvPr>
          <p:cNvSpPr>
            <a:spLocks noGrp="1"/>
          </p:cNvSpPr>
          <p:nvPr>
            <p:ph type="title"/>
          </p:nvPr>
        </p:nvSpPr>
        <p:spPr>
          <a:xfrm>
            <a:off x="1429566" y="1045445"/>
            <a:ext cx="9238434" cy="857559"/>
          </a:xfrm>
        </p:spPr>
        <p:txBody>
          <a:bodyPr>
            <a:normAutofit/>
          </a:bodyPr>
          <a:lstStyle/>
          <a:p>
            <a:r>
              <a:rPr lang="uk-UA" dirty="0"/>
              <a:t>Використані джерела:</a:t>
            </a:r>
          </a:p>
        </p:txBody>
      </p:sp>
      <p:cxnSp>
        <p:nvCxnSpPr>
          <p:cNvPr id="18" name="Straight Connector 9">
            <a:extLst>
              <a:ext uri="{FF2B5EF4-FFF2-40B4-BE49-F238E27FC236}">
                <a16:creationId xmlns:a16="http://schemas.microsoft.com/office/drawing/2014/main" xmlns="" id="{58EFA797-975B-41D8-BC96-56CDC2CFA3E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524000" y="2286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Місце для вмісту 2">
            <a:extLst>
              <a:ext uri="{FF2B5EF4-FFF2-40B4-BE49-F238E27FC236}">
                <a16:creationId xmlns:a16="http://schemas.microsoft.com/office/drawing/2014/main" xmlns="" id="{D64310EC-A6F4-5A44-A2FB-458B6E714C0E}"/>
              </a:ext>
            </a:extLst>
          </p:cNvPr>
          <p:cNvSpPr>
            <a:spLocks noGrp="1"/>
          </p:cNvSpPr>
          <p:nvPr>
            <p:ph idx="1"/>
          </p:nvPr>
        </p:nvSpPr>
        <p:spPr>
          <a:xfrm>
            <a:off x="1429566" y="2729554"/>
            <a:ext cx="8476434" cy="3359621"/>
          </a:xfrm>
        </p:spPr>
        <p:txBody>
          <a:bodyPr vert="horz" lIns="91440" tIns="45720" rIns="91440" bIns="45720" rtlCol="0">
            <a:normAutofit/>
          </a:bodyPr>
          <a:lstStyle/>
          <a:p>
            <a:r>
              <a:rPr lang="uk-UA" dirty="0">
                <a:ea typeface="+mn-lt"/>
                <a:cs typeface="+mn-lt"/>
                <a:hlinkClick r:id="rId2"/>
              </a:rPr>
              <a:t>https://stud.com.ua/19862/strahova_sprava/programa_upravlinnya_rizikom</a:t>
            </a:r>
            <a:r>
              <a:rPr lang="uk-UA" dirty="0">
                <a:ea typeface="+mn-lt"/>
                <a:cs typeface="+mn-lt"/>
              </a:rPr>
              <a:t> </a:t>
            </a:r>
            <a:endParaRPr lang="uk-UA"/>
          </a:p>
        </p:txBody>
      </p:sp>
    </p:spTree>
    <p:extLst>
      <p:ext uri="{BB962C8B-B14F-4D97-AF65-F5344CB8AC3E}">
        <p14:creationId xmlns:p14="http://schemas.microsoft.com/office/powerpoint/2010/main" val="3867869658"/>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xmlns="" id="{AEED5540-64E5-4258-ABA4-753F07B71B3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xmlns="" id="{B1C3281D-A46F-4842-9340-4CBC29E1B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Рисунок 35">
            <a:extLst>
              <a:ext uri="{FF2B5EF4-FFF2-40B4-BE49-F238E27FC236}">
                <a16:creationId xmlns:a16="http://schemas.microsoft.com/office/drawing/2014/main" xmlns="" id="{96263915-91C0-FE03-B3F7-79E95DDA40C8}"/>
              </a:ext>
            </a:extLst>
          </p:cNvPr>
          <p:cNvPicPr>
            <a:picLocks noGrp="1" noChangeAspect="1"/>
          </p:cNvPicPr>
          <p:nvPr>
            <p:ph idx="1"/>
          </p:nvPr>
        </p:nvPicPr>
        <p:blipFill rotWithShape="1">
          <a:blip r:embed="rId2">
            <a:alphaModFix amt="50000"/>
          </a:blip>
          <a:srcRect t="25000"/>
          <a:stretch/>
        </p:blipFill>
        <p:spPr>
          <a:xfrm>
            <a:off x="20" y="10"/>
            <a:ext cx="12191980" cy="6857990"/>
          </a:xfrm>
          <a:prstGeom prst="rect">
            <a:avLst/>
          </a:prstGeom>
        </p:spPr>
      </p:pic>
      <p:sp>
        <p:nvSpPr>
          <p:cNvPr id="2" name="Заголовок 1">
            <a:extLst>
              <a:ext uri="{FF2B5EF4-FFF2-40B4-BE49-F238E27FC236}">
                <a16:creationId xmlns:a16="http://schemas.microsoft.com/office/drawing/2014/main" xmlns="" id="{36CD4EA0-722F-DB69-EAEC-BE82CE58782B}"/>
              </a:ext>
            </a:extLst>
          </p:cNvPr>
          <p:cNvSpPr>
            <a:spLocks noGrp="1"/>
          </p:cNvSpPr>
          <p:nvPr>
            <p:ph type="title"/>
          </p:nvPr>
        </p:nvSpPr>
        <p:spPr>
          <a:xfrm>
            <a:off x="2238258" y="1424473"/>
            <a:ext cx="7714388" cy="2850146"/>
          </a:xfrm>
        </p:spPr>
        <p:txBody>
          <a:bodyPr vert="horz" lIns="91440" tIns="45720" rIns="91440" bIns="45720" rtlCol="0" anchor="b">
            <a:normAutofit/>
          </a:bodyPr>
          <a:lstStyle/>
          <a:p>
            <a:pPr algn="ctr"/>
            <a:r>
              <a:rPr lang="en-US" dirty="0" err="1"/>
              <a:t>Дякую</a:t>
            </a:r>
            <a:r>
              <a:rPr lang="en-US" dirty="0"/>
              <a:t> </a:t>
            </a:r>
            <a:r>
              <a:rPr lang="en-US" dirty="0" err="1"/>
              <a:t>за</a:t>
            </a:r>
            <a:r>
              <a:rPr lang="en-US" dirty="0"/>
              <a:t> </a:t>
            </a:r>
            <a:r>
              <a:rPr lang="en-US" dirty="0" err="1"/>
              <a:t>увагу</a:t>
            </a:r>
            <a:r>
              <a:rPr lang="en-US" dirty="0"/>
              <a:t>!</a:t>
            </a:r>
          </a:p>
        </p:txBody>
      </p:sp>
      <p:cxnSp>
        <p:nvCxnSpPr>
          <p:cNvPr id="44" name="Straight Connector 43">
            <a:extLst>
              <a:ext uri="{FF2B5EF4-FFF2-40B4-BE49-F238E27FC236}">
                <a16:creationId xmlns:a16="http://schemas.microsoft.com/office/drawing/2014/main" xmlns="" id="{D4EDB048-C82F-4E9B-BCE9-3D1DBE5D59C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609875" y="4578595"/>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45766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xmlns="" id="{D7DD8518-4289-43CE-9E36-8E7E0D7DDF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1E2233D8-A71E-4342-781C-DBEBA2BDCEF8}"/>
              </a:ext>
            </a:extLst>
          </p:cNvPr>
          <p:cNvSpPr>
            <a:spLocks noGrp="1"/>
          </p:cNvSpPr>
          <p:nvPr>
            <p:ph type="title"/>
          </p:nvPr>
        </p:nvSpPr>
        <p:spPr>
          <a:xfrm>
            <a:off x="1429566" y="762001"/>
            <a:ext cx="5008696" cy="1141004"/>
          </a:xfrm>
        </p:spPr>
        <p:txBody>
          <a:bodyPr vert="horz" lIns="91440" tIns="45720" rIns="91440" bIns="45720" rtlCol="0" anchor="b">
            <a:normAutofit fontScale="90000"/>
          </a:bodyPr>
          <a:lstStyle/>
          <a:p>
            <a:r>
              <a:rPr lang="en-US" sz="2600"/>
              <a:t>Програма управління ризиком</a:t>
            </a:r>
          </a:p>
        </p:txBody>
      </p:sp>
      <p:sp>
        <p:nvSpPr>
          <p:cNvPr id="3" name="Місце для вмісту 2">
            <a:extLst>
              <a:ext uri="{FF2B5EF4-FFF2-40B4-BE49-F238E27FC236}">
                <a16:creationId xmlns:a16="http://schemas.microsoft.com/office/drawing/2014/main" xmlns="" id="{206E3F6C-F35D-9829-ED4C-FBC4632A0FD4}"/>
              </a:ext>
            </a:extLst>
          </p:cNvPr>
          <p:cNvSpPr>
            <a:spLocks noGrp="1"/>
          </p:cNvSpPr>
          <p:nvPr>
            <p:ph sz="half" idx="1"/>
          </p:nvPr>
        </p:nvSpPr>
        <p:spPr>
          <a:xfrm>
            <a:off x="1429566" y="2259698"/>
            <a:ext cx="4548670" cy="3836301"/>
          </a:xfrm>
        </p:spPr>
        <p:txBody>
          <a:bodyPr vert="horz" lIns="91440" tIns="45720" rIns="91440" bIns="45720" rtlCol="0">
            <a:normAutofit lnSpcReduction="10000"/>
          </a:bodyPr>
          <a:lstStyle/>
          <a:p>
            <a:r>
              <a:rPr lang="en-US"/>
              <a:t>центральний інструмент системи управління ризиком, документально відображає процес прийняття, виконання та контролю управлінських рішень, які мінімізують несприятливий вплив на організацію або особу збитків, викликаних випадковими подіями. Метою її розробки є забезпечення успішного функціонування фірми в умовах ризику.</a:t>
            </a:r>
          </a:p>
        </p:txBody>
      </p:sp>
      <p:pic>
        <p:nvPicPr>
          <p:cNvPr id="5" name="Рисунок 5">
            <a:extLst>
              <a:ext uri="{FF2B5EF4-FFF2-40B4-BE49-F238E27FC236}">
                <a16:creationId xmlns:a16="http://schemas.microsoft.com/office/drawing/2014/main" xmlns="" id="{9C392D5E-79D2-1A52-1BE3-E78272E24F75}"/>
              </a:ext>
            </a:extLst>
          </p:cNvPr>
          <p:cNvPicPr>
            <a:picLocks noGrp="1" noChangeAspect="1"/>
          </p:cNvPicPr>
          <p:nvPr>
            <p:ph sz="half" idx="2"/>
          </p:nvPr>
        </p:nvPicPr>
        <p:blipFill rotWithShape="1">
          <a:blip r:embed="rId2"/>
          <a:srcRect l="19065" r="25434"/>
          <a:stretch/>
        </p:blipFill>
        <p:spPr>
          <a:xfrm>
            <a:off x="6639965" y="1114197"/>
            <a:ext cx="4629606" cy="4629606"/>
          </a:xfrm>
          <a:custGeom>
            <a:avLst/>
            <a:gdLst/>
            <a:ahLst/>
            <a:cxnLst/>
            <a:rect l="l" t="t" r="r" b="b"/>
            <a:pathLst>
              <a:path w="4629606" h="4629606">
                <a:moveTo>
                  <a:pt x="2314803" y="0"/>
                </a:moveTo>
                <a:cubicBezTo>
                  <a:pt x="3593233" y="0"/>
                  <a:pt x="4629606" y="1036373"/>
                  <a:pt x="4629606" y="2314803"/>
                </a:cubicBezTo>
                <a:cubicBezTo>
                  <a:pt x="4629606" y="3593233"/>
                  <a:pt x="3593233" y="4629606"/>
                  <a:pt x="2314803" y="4629606"/>
                </a:cubicBezTo>
                <a:cubicBezTo>
                  <a:pt x="1036373" y="4629606"/>
                  <a:pt x="0" y="3593233"/>
                  <a:pt x="0" y="2314803"/>
                </a:cubicBezTo>
                <a:cubicBezTo>
                  <a:pt x="0" y="1036373"/>
                  <a:pt x="1036373" y="0"/>
                  <a:pt x="2314803" y="0"/>
                </a:cubicBezTo>
                <a:close/>
              </a:path>
            </a:pathLst>
          </a:custGeom>
        </p:spPr>
      </p:pic>
    </p:spTree>
    <p:extLst>
      <p:ext uri="{BB962C8B-B14F-4D97-AF65-F5344CB8AC3E}">
        <p14:creationId xmlns:p14="http://schemas.microsoft.com/office/powerpoint/2010/main" val="38116058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5709097-1D5E-461B-A75A-2CB4E0B19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F8E7CE3D-756A-41A4-9B20-2A2FC3A1E4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5" descr="Зображення, що містить стріла&#10;&#10;Опис створено автоматично">
            <a:extLst>
              <a:ext uri="{FF2B5EF4-FFF2-40B4-BE49-F238E27FC236}">
                <a16:creationId xmlns:a16="http://schemas.microsoft.com/office/drawing/2014/main" xmlns="" id="{3D176FEC-F120-E65D-021A-4B7CA40A7C61}"/>
              </a:ext>
            </a:extLst>
          </p:cNvPr>
          <p:cNvPicPr>
            <a:picLocks noGrp="1" noChangeAspect="1"/>
          </p:cNvPicPr>
          <p:nvPr>
            <p:ph sz="half" idx="2"/>
          </p:nvPr>
        </p:nvPicPr>
        <p:blipFill rotWithShape="1">
          <a:blip r:embed="rId2">
            <a:alphaModFix amt="50000"/>
          </a:blip>
          <a:srcRect t="6077" b="9685"/>
          <a:stretch/>
        </p:blipFill>
        <p:spPr>
          <a:xfrm>
            <a:off x="20" y="2520"/>
            <a:ext cx="12191980" cy="6855480"/>
          </a:xfrm>
          <a:prstGeom prst="rect">
            <a:avLst/>
          </a:prstGeom>
        </p:spPr>
      </p:pic>
      <p:sp>
        <p:nvSpPr>
          <p:cNvPr id="2" name="Заголовок 1">
            <a:extLst>
              <a:ext uri="{FF2B5EF4-FFF2-40B4-BE49-F238E27FC236}">
                <a16:creationId xmlns:a16="http://schemas.microsoft.com/office/drawing/2014/main" xmlns="" id="{0185F60B-41F8-D38A-A0DA-EECD1866DE01}"/>
              </a:ext>
            </a:extLst>
          </p:cNvPr>
          <p:cNvSpPr>
            <a:spLocks noGrp="1"/>
          </p:cNvSpPr>
          <p:nvPr>
            <p:ph type="title"/>
          </p:nvPr>
        </p:nvSpPr>
        <p:spPr>
          <a:xfrm>
            <a:off x="1429566" y="1045445"/>
            <a:ext cx="9238434" cy="857559"/>
          </a:xfrm>
        </p:spPr>
        <p:txBody>
          <a:bodyPr vert="horz" lIns="91440" tIns="45720" rIns="91440" bIns="45720" rtlCol="0" anchor="b">
            <a:normAutofit/>
          </a:bodyPr>
          <a:lstStyle/>
          <a:p>
            <a:endParaRPr lang="en-US">
              <a:solidFill>
                <a:srgbClr val="FFFFFF"/>
              </a:solidFill>
            </a:endParaRPr>
          </a:p>
        </p:txBody>
      </p:sp>
      <p:cxnSp>
        <p:nvCxnSpPr>
          <p:cNvPr id="14" name="Straight Connector 13">
            <a:extLst>
              <a:ext uri="{FF2B5EF4-FFF2-40B4-BE49-F238E27FC236}">
                <a16:creationId xmlns:a16="http://schemas.microsoft.com/office/drawing/2014/main" xmlns="" id="{837CF948-9F12-4674-98E3-7A7FE57A19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524000" y="2286000"/>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Місце для вмісту 2">
            <a:extLst>
              <a:ext uri="{FF2B5EF4-FFF2-40B4-BE49-F238E27FC236}">
                <a16:creationId xmlns:a16="http://schemas.microsoft.com/office/drawing/2014/main" xmlns="" id="{B54F0BB3-0017-CD87-FFB7-5E3CC4EFC906}"/>
              </a:ext>
            </a:extLst>
          </p:cNvPr>
          <p:cNvSpPr>
            <a:spLocks noGrp="1"/>
          </p:cNvSpPr>
          <p:nvPr>
            <p:ph sz="half" idx="1"/>
          </p:nvPr>
        </p:nvSpPr>
        <p:spPr>
          <a:xfrm>
            <a:off x="1429555" y="2743200"/>
            <a:ext cx="7955077" cy="3352800"/>
          </a:xfrm>
        </p:spPr>
        <p:txBody>
          <a:bodyPr vert="horz" lIns="91440" tIns="45720" rIns="91440" bIns="45720" rtlCol="0">
            <a:normAutofit/>
          </a:bodyPr>
          <a:lstStyle/>
          <a:p>
            <a:r>
              <a:rPr lang="en-US">
                <a:solidFill>
                  <a:srgbClr val="FFFFFF"/>
                </a:solidFill>
              </a:rPr>
              <a:t>Необхідність розробки такої програми полягає в тому, що вона чітко фіксує основні етапи прийняття рішень, ресурсне забезпечення та терміни їх виконання, відповідальних за реалізацію відповідних заходів, а також заходи контролю і критерії оцінки якості.</a:t>
            </a:r>
          </a:p>
        </p:txBody>
      </p:sp>
    </p:spTree>
    <p:extLst>
      <p:ext uri="{BB962C8B-B14F-4D97-AF65-F5344CB8AC3E}">
        <p14:creationId xmlns:p14="http://schemas.microsoft.com/office/powerpoint/2010/main" val="2327451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xmlns="" id="{6A027DD1-A31E-4BED-83B8-ED31F386F0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xmlns="" id="{961C2FB6-1414-4D9D-BE7A-1FF2A7AAEC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1999" y="762000"/>
            <a:ext cx="10664151" cy="5334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69CAFF13-1431-AF0A-397B-F52CEF267885}"/>
              </a:ext>
            </a:extLst>
          </p:cNvPr>
          <p:cNvSpPr>
            <a:spLocks noGrp="1"/>
          </p:cNvSpPr>
          <p:nvPr>
            <p:ph type="title"/>
          </p:nvPr>
        </p:nvSpPr>
        <p:spPr>
          <a:xfrm>
            <a:off x="1429566" y="1374753"/>
            <a:ext cx="4827799" cy="1034217"/>
          </a:xfrm>
        </p:spPr>
        <p:txBody>
          <a:bodyPr vert="horz" lIns="91440" tIns="45720" rIns="91440" bIns="45720" rtlCol="0" anchor="b">
            <a:normAutofit fontScale="90000"/>
          </a:bodyPr>
          <a:lstStyle/>
          <a:p>
            <a:pPr>
              <a:lnSpc>
                <a:spcPct val="110000"/>
              </a:lnSpc>
            </a:pPr>
            <a:r>
              <a:rPr lang="en-US" sz="1100">
                <a:solidFill>
                  <a:schemeClr val="bg1"/>
                </a:solidFill>
              </a:rPr>
              <a:t>Головна мета та основні завдання зазначеної програми можуть бути конкретизовані з кожного ступенем глибини в залежності:</a:t>
            </a:r>
          </a:p>
        </p:txBody>
      </p:sp>
      <p:sp>
        <p:nvSpPr>
          <p:cNvPr id="3" name="Місце для вмісту 2">
            <a:extLst>
              <a:ext uri="{FF2B5EF4-FFF2-40B4-BE49-F238E27FC236}">
                <a16:creationId xmlns:a16="http://schemas.microsoft.com/office/drawing/2014/main" xmlns="" id="{24B51531-C9AE-EFAC-7A90-566BE2939024}"/>
              </a:ext>
            </a:extLst>
          </p:cNvPr>
          <p:cNvSpPr>
            <a:spLocks noGrp="1"/>
          </p:cNvSpPr>
          <p:nvPr>
            <p:ph sz="half" idx="1"/>
          </p:nvPr>
        </p:nvSpPr>
        <p:spPr>
          <a:xfrm>
            <a:off x="1429566" y="2662484"/>
            <a:ext cx="4666434" cy="2774820"/>
          </a:xfrm>
        </p:spPr>
        <p:txBody>
          <a:bodyPr vert="horz" lIns="91440" tIns="45720" rIns="91440" bIns="45720" rtlCol="0">
            <a:normAutofit/>
          </a:bodyPr>
          <a:lstStyle/>
          <a:p>
            <a:pPr marL="0" indent="0">
              <a:buNone/>
            </a:pPr>
            <a:r>
              <a:rPr lang="en-US">
                <a:solidFill>
                  <a:schemeClr val="bg1"/>
                </a:solidFill>
              </a:rPr>
              <a:t>• від специфіки ризиків, з якими належить боротися;</a:t>
            </a:r>
          </a:p>
          <a:p>
            <a:pPr marL="0" indent="0">
              <a:buNone/>
            </a:pPr>
            <a:r>
              <a:rPr lang="en-US">
                <a:solidFill>
                  <a:schemeClr val="bg1"/>
                </a:solidFill>
              </a:rPr>
              <a:t>• особливостей управління даною фірмою;</a:t>
            </a:r>
          </a:p>
          <a:p>
            <a:pPr marL="0" indent="0">
              <a:buNone/>
            </a:pPr>
            <a:r>
              <a:rPr lang="en-US">
                <a:solidFill>
                  <a:schemeClr val="bg1"/>
                </a:solidFill>
              </a:rPr>
              <a:t>• інформаційного забезпечення системи управління ризиком.</a:t>
            </a:r>
          </a:p>
          <a:p>
            <a:endParaRPr lang="en-US">
              <a:solidFill>
                <a:schemeClr val="bg1"/>
              </a:solidFill>
            </a:endParaRPr>
          </a:p>
        </p:txBody>
      </p:sp>
      <p:pic>
        <p:nvPicPr>
          <p:cNvPr id="5" name="Рисунок 5" descr="Зображення, що містить текст&#10;&#10;Опис створено автоматично">
            <a:extLst>
              <a:ext uri="{FF2B5EF4-FFF2-40B4-BE49-F238E27FC236}">
                <a16:creationId xmlns:a16="http://schemas.microsoft.com/office/drawing/2014/main" xmlns="" id="{59EE717A-9F08-DEC3-ED2C-9EDD94752D0B}"/>
              </a:ext>
            </a:extLst>
          </p:cNvPr>
          <p:cNvPicPr>
            <a:picLocks noGrp="1" noChangeAspect="1"/>
          </p:cNvPicPr>
          <p:nvPr>
            <p:ph sz="half" idx="2"/>
          </p:nvPr>
        </p:nvPicPr>
        <p:blipFill>
          <a:blip r:embed="rId2"/>
          <a:stretch>
            <a:fillRect/>
          </a:stretch>
        </p:blipFill>
        <p:spPr>
          <a:xfrm>
            <a:off x="6858000" y="2388762"/>
            <a:ext cx="3824845" cy="2074977"/>
          </a:xfrm>
          <a:prstGeom prst="rect">
            <a:avLst/>
          </a:prstGeom>
        </p:spPr>
      </p:pic>
    </p:spTree>
    <p:extLst>
      <p:ext uri="{BB962C8B-B14F-4D97-AF65-F5344CB8AC3E}">
        <p14:creationId xmlns:p14="http://schemas.microsoft.com/office/powerpoint/2010/main" val="1049371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xmlns="" id="{A4E9F8B3-8282-4A93-BBF8-3342538A70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9">
            <a:extLst>
              <a:ext uri="{FF2B5EF4-FFF2-40B4-BE49-F238E27FC236}">
                <a16:creationId xmlns:a16="http://schemas.microsoft.com/office/drawing/2014/main" xmlns="" id="{58EFA797-975B-41D8-BC96-56CDC2CFA3E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524000" y="2286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Місце для вмісту 2">
            <a:extLst>
              <a:ext uri="{FF2B5EF4-FFF2-40B4-BE49-F238E27FC236}">
                <a16:creationId xmlns:a16="http://schemas.microsoft.com/office/drawing/2014/main" xmlns="" id="{4CB23546-1B03-377C-7CC7-9A46D5B16D4A}"/>
              </a:ext>
            </a:extLst>
          </p:cNvPr>
          <p:cNvSpPr>
            <a:spLocks noGrp="1"/>
          </p:cNvSpPr>
          <p:nvPr>
            <p:ph idx="1"/>
          </p:nvPr>
        </p:nvSpPr>
        <p:spPr>
          <a:xfrm>
            <a:off x="470921" y="1475942"/>
            <a:ext cx="11315498" cy="4232233"/>
          </a:xfrm>
        </p:spPr>
        <p:txBody>
          <a:bodyPr vert="horz" lIns="91440" tIns="45720" rIns="91440" bIns="45720" rtlCol="0" anchor="t">
            <a:noAutofit/>
          </a:bodyPr>
          <a:lstStyle/>
          <a:p>
            <a:r>
              <a:rPr lang="uk-UA" sz="1600" dirty="0">
                <a:ea typeface="+mn-lt"/>
                <a:cs typeface="+mn-lt"/>
              </a:rPr>
              <a:t>У ряді випадків окремі розділи програми можуть бути конкретизовані до переліку функціональних обов'язків менеджера, зумовлених змістом відповідного етапу її розробки та реалізації.</a:t>
            </a:r>
            <a:endParaRPr lang="uk-UA" sz="1600" dirty="0"/>
          </a:p>
          <a:p>
            <a:r>
              <a:rPr lang="uk-UA" sz="1600" dirty="0">
                <a:ea typeface="+mn-lt"/>
                <a:cs typeface="+mn-lt"/>
              </a:rPr>
              <a:t>Програма управління ризиком може передбачати керування фінансовими ризиками, пов'язаними з проведенням будь-яких фінансових операцій, а також ризиками, що відносяться безпосередньо до виробничо-господарської діяльності фірми (наприклад, пов'язаними з відповідальністю товаровиробника, персоналом фірми, критичними ситуаціями на виробництв, зокрема, з дотриманням технології ). Однак найчастіше управління фінансовими ризиками виділяється в самостійну програму, тому основний акцент програми управління ризиком робиться на забезпеченні нормального функціонування самого виробничого процесу.</a:t>
            </a:r>
            <a:endParaRPr lang="uk-UA" sz="1600" dirty="0"/>
          </a:p>
          <a:p>
            <a:r>
              <a:rPr lang="uk-UA" sz="1600" dirty="0">
                <a:ea typeface="+mn-lt"/>
                <a:cs typeface="+mn-lt"/>
              </a:rPr>
              <a:t>У програмі управління ризиком фіксуються методи, які будуть застосовані. В цілому на рівні фірми можуть використовуватися практично будь-які методи управління, оскільки фірма може скористатися як рішеннями, реалізованими на основі власних сил, так і тими, які пропонуються ринком.</a:t>
            </a:r>
            <a:endParaRPr lang="uk-UA" sz="1600" dirty="0"/>
          </a:p>
          <a:p>
            <a:endParaRPr lang="uk-UA" sz="1600" dirty="0"/>
          </a:p>
        </p:txBody>
      </p:sp>
    </p:spTree>
    <p:extLst>
      <p:ext uri="{BB962C8B-B14F-4D97-AF65-F5344CB8AC3E}">
        <p14:creationId xmlns:p14="http://schemas.microsoft.com/office/powerpoint/2010/main" val="2864477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5709097-1D5E-461B-A75A-2CB4E0B19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F8E7CE3D-756A-41A4-9B20-2A2FC3A1E4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5" descr="Зображення, що містить у приміщенні, особа&#10;&#10;Опис створено автоматично">
            <a:extLst>
              <a:ext uri="{FF2B5EF4-FFF2-40B4-BE49-F238E27FC236}">
                <a16:creationId xmlns:a16="http://schemas.microsoft.com/office/drawing/2014/main" xmlns="" id="{9903AB99-5470-2EF5-AD86-13C285BFAB9A}"/>
              </a:ext>
            </a:extLst>
          </p:cNvPr>
          <p:cNvPicPr>
            <a:picLocks noGrp="1" noChangeAspect="1"/>
          </p:cNvPicPr>
          <p:nvPr>
            <p:ph sz="half" idx="2"/>
          </p:nvPr>
        </p:nvPicPr>
        <p:blipFill rotWithShape="1">
          <a:blip r:embed="rId2">
            <a:alphaModFix amt="50000"/>
          </a:blip>
          <a:srcRect t="1783"/>
          <a:stretch/>
        </p:blipFill>
        <p:spPr>
          <a:xfrm>
            <a:off x="20" y="2520"/>
            <a:ext cx="12191980" cy="6855480"/>
          </a:xfrm>
          <a:prstGeom prst="rect">
            <a:avLst/>
          </a:prstGeom>
        </p:spPr>
      </p:pic>
      <p:sp>
        <p:nvSpPr>
          <p:cNvPr id="2" name="Заголовок 1">
            <a:extLst>
              <a:ext uri="{FF2B5EF4-FFF2-40B4-BE49-F238E27FC236}">
                <a16:creationId xmlns:a16="http://schemas.microsoft.com/office/drawing/2014/main" xmlns="" id="{887886E1-F6FA-2AFC-5D7F-1490DFE65970}"/>
              </a:ext>
            </a:extLst>
          </p:cNvPr>
          <p:cNvSpPr>
            <a:spLocks noGrp="1"/>
          </p:cNvSpPr>
          <p:nvPr>
            <p:ph type="title"/>
          </p:nvPr>
        </p:nvSpPr>
        <p:spPr>
          <a:xfrm>
            <a:off x="1429566" y="1045445"/>
            <a:ext cx="9238434" cy="857559"/>
          </a:xfrm>
        </p:spPr>
        <p:txBody>
          <a:bodyPr vert="horz" lIns="91440" tIns="45720" rIns="91440" bIns="45720" rtlCol="0" anchor="b">
            <a:normAutofit/>
          </a:bodyPr>
          <a:lstStyle/>
          <a:p>
            <a:pPr>
              <a:lnSpc>
                <a:spcPct val="110000"/>
              </a:lnSpc>
            </a:pPr>
            <a:r>
              <a:rPr lang="en-US" sz="2200">
                <a:solidFill>
                  <a:srgbClr val="FFFFFF"/>
                </a:solidFill>
              </a:rPr>
              <a:t>Розробка програми управління ризиком передбачає:</a:t>
            </a:r>
          </a:p>
        </p:txBody>
      </p:sp>
      <p:cxnSp>
        <p:nvCxnSpPr>
          <p:cNvPr id="14" name="Straight Connector 13">
            <a:extLst>
              <a:ext uri="{FF2B5EF4-FFF2-40B4-BE49-F238E27FC236}">
                <a16:creationId xmlns:a16="http://schemas.microsoft.com/office/drawing/2014/main" xmlns="" id="{837CF948-9F12-4674-98E3-7A7FE57A19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524000" y="2286000"/>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Місце для вмісту 2">
            <a:extLst>
              <a:ext uri="{FF2B5EF4-FFF2-40B4-BE49-F238E27FC236}">
                <a16:creationId xmlns:a16="http://schemas.microsoft.com/office/drawing/2014/main" xmlns="" id="{D75950E2-EA62-32AF-69A9-825641CBA4B0}"/>
              </a:ext>
            </a:extLst>
          </p:cNvPr>
          <p:cNvSpPr>
            <a:spLocks noGrp="1"/>
          </p:cNvSpPr>
          <p:nvPr>
            <p:ph sz="half" idx="1"/>
          </p:nvPr>
        </p:nvSpPr>
        <p:spPr>
          <a:xfrm>
            <a:off x="1429555" y="2743200"/>
            <a:ext cx="7955077" cy="3352800"/>
          </a:xfrm>
        </p:spPr>
        <p:txBody>
          <a:bodyPr vert="horz" lIns="91440" tIns="45720" rIns="91440" bIns="45720" rtlCol="0">
            <a:normAutofit/>
          </a:bodyPr>
          <a:lstStyle/>
          <a:p>
            <a:pPr marL="0" indent="0">
              <a:lnSpc>
                <a:spcPct val="120000"/>
              </a:lnSpc>
              <a:buNone/>
            </a:pPr>
            <a:r>
              <a:rPr lang="en-US" sz="1500">
                <a:solidFill>
                  <a:srgbClr val="FFFFFF"/>
                </a:solidFill>
              </a:rPr>
              <a:t>• дослідження особливостей ризиків, які підпадають під відповідні методи управління;</a:t>
            </a:r>
          </a:p>
          <a:p>
            <a:pPr marL="0" indent="0">
              <a:lnSpc>
                <a:spcPct val="120000"/>
              </a:lnSpc>
              <a:buNone/>
            </a:pPr>
            <a:r>
              <a:rPr lang="en-US" sz="1500">
                <a:solidFill>
                  <a:srgbClr val="FFFFFF"/>
                </a:solidFill>
              </a:rPr>
              <a:t>• вивчення довідкової інформації з можливим процедурам і методам управління ризиком;</a:t>
            </a:r>
          </a:p>
          <a:p>
            <a:pPr marL="0" indent="0">
              <a:lnSpc>
                <a:spcPct val="120000"/>
              </a:lnSpc>
              <a:buNone/>
            </a:pPr>
            <a:r>
              <a:rPr lang="en-US" sz="1500">
                <a:solidFill>
                  <a:srgbClr val="FFFFFF"/>
                </a:solidFill>
              </a:rPr>
              <a:t>• аналіз можливих методів трансформації ризиків по групах ризиків або по групах можливих збитків;</a:t>
            </a:r>
          </a:p>
          <a:p>
            <a:pPr marL="0" indent="0">
              <a:lnSpc>
                <a:spcPct val="120000"/>
              </a:lnSpc>
              <a:buNone/>
            </a:pPr>
            <a:r>
              <a:rPr lang="en-US" sz="1500">
                <a:solidFill>
                  <a:srgbClr val="FFFFFF"/>
                </a:solidFill>
              </a:rPr>
              <a:t>• аналіз можливих методів фінансування ризиків по групах ризиків або по групах можливих збитків;</a:t>
            </a:r>
          </a:p>
          <a:p>
            <a:pPr marL="0" indent="0">
              <a:lnSpc>
                <a:spcPct val="120000"/>
              </a:lnSpc>
              <a:buNone/>
            </a:pPr>
            <a:r>
              <a:rPr lang="en-US" sz="1500">
                <a:solidFill>
                  <a:srgbClr val="FFFFFF"/>
                </a:solidFill>
              </a:rPr>
              <a:t>• прийняття рішень про те, які методи управління ризиком будуть реалізовуватися;</a:t>
            </a:r>
          </a:p>
          <a:p>
            <a:pPr marL="0" indent="0">
              <a:lnSpc>
                <a:spcPct val="120000"/>
              </a:lnSpc>
              <a:buNone/>
            </a:pPr>
            <a:r>
              <a:rPr lang="en-US" sz="1500">
                <a:solidFill>
                  <a:srgbClr val="FFFFFF"/>
                </a:solidFill>
              </a:rPr>
              <a:t>• створення системи контролю за виконанням прийнятих рішень.</a:t>
            </a:r>
          </a:p>
          <a:p>
            <a:pPr>
              <a:lnSpc>
                <a:spcPct val="120000"/>
              </a:lnSpc>
            </a:pPr>
            <a:endParaRPr lang="en-US" sz="1500">
              <a:solidFill>
                <a:srgbClr val="FFFFFF"/>
              </a:solidFill>
            </a:endParaRPr>
          </a:p>
        </p:txBody>
      </p:sp>
    </p:spTree>
    <p:extLst>
      <p:ext uri="{BB962C8B-B14F-4D97-AF65-F5344CB8AC3E}">
        <p14:creationId xmlns:p14="http://schemas.microsoft.com/office/powerpoint/2010/main" val="3286994493"/>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669F72C-E3FB-4C48-AEBD-AF7AC0D749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FDE77F2-18D0-49FF-860C-62E2AC424E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CA22715-D05D-465E-A9CB-5AD7BC6C9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3197" y="1114197"/>
            <a:ext cx="4629606" cy="462960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5" descr="Зображення, що містить у приміщенні, пристрій, товщиномір&#10;&#10;Опис створено автоматично">
            <a:extLst>
              <a:ext uri="{FF2B5EF4-FFF2-40B4-BE49-F238E27FC236}">
                <a16:creationId xmlns:a16="http://schemas.microsoft.com/office/drawing/2014/main" xmlns="" id="{097469D2-5BC8-3613-67F0-F61484FF5E67}"/>
              </a:ext>
            </a:extLst>
          </p:cNvPr>
          <p:cNvPicPr>
            <a:picLocks noGrp="1" noChangeAspect="1"/>
          </p:cNvPicPr>
          <p:nvPr>
            <p:ph sz="half" idx="2"/>
          </p:nvPr>
        </p:nvPicPr>
        <p:blipFill rotWithShape="1">
          <a:blip r:embed="rId2">
            <a:alphaModFix amt="50000"/>
          </a:blip>
          <a:srcRect l="13441" r="19808" b="-2"/>
          <a:stretch/>
        </p:blipFill>
        <p:spPr>
          <a:xfrm>
            <a:off x="733196" y="1114197"/>
            <a:ext cx="4629606" cy="4629606"/>
          </a:xfrm>
          <a:custGeom>
            <a:avLst/>
            <a:gdLst/>
            <a:ahLst/>
            <a:cxnLst/>
            <a:rect l="l" t="t" r="r" b="b"/>
            <a:pathLst>
              <a:path w="4629606" h="4629606">
                <a:moveTo>
                  <a:pt x="2314803" y="0"/>
                </a:moveTo>
                <a:cubicBezTo>
                  <a:pt x="3593233" y="0"/>
                  <a:pt x="4629606" y="1036373"/>
                  <a:pt x="4629606" y="2314803"/>
                </a:cubicBezTo>
                <a:cubicBezTo>
                  <a:pt x="4629606" y="3593233"/>
                  <a:pt x="3593233" y="4629606"/>
                  <a:pt x="2314803" y="4629606"/>
                </a:cubicBezTo>
                <a:cubicBezTo>
                  <a:pt x="1036373" y="4629606"/>
                  <a:pt x="0" y="3593233"/>
                  <a:pt x="0" y="2314803"/>
                </a:cubicBezTo>
                <a:cubicBezTo>
                  <a:pt x="0" y="1036373"/>
                  <a:pt x="1036373" y="0"/>
                  <a:pt x="2314803" y="0"/>
                </a:cubicBezTo>
                <a:close/>
              </a:path>
            </a:pathLst>
          </a:custGeom>
        </p:spPr>
      </p:pic>
      <p:sp>
        <p:nvSpPr>
          <p:cNvPr id="2" name="Заголовок 1">
            <a:extLst>
              <a:ext uri="{FF2B5EF4-FFF2-40B4-BE49-F238E27FC236}">
                <a16:creationId xmlns:a16="http://schemas.microsoft.com/office/drawing/2014/main" xmlns="" id="{A1E5CAA8-4095-EB00-431B-4E753DECBD37}"/>
              </a:ext>
            </a:extLst>
          </p:cNvPr>
          <p:cNvSpPr>
            <a:spLocks noGrp="1"/>
          </p:cNvSpPr>
          <p:nvPr>
            <p:ph type="title"/>
          </p:nvPr>
        </p:nvSpPr>
        <p:spPr>
          <a:xfrm>
            <a:off x="1043180" y="2286001"/>
            <a:ext cx="4009639" cy="2286000"/>
          </a:xfrm>
        </p:spPr>
        <p:txBody>
          <a:bodyPr vert="horz" lIns="91440" tIns="45720" rIns="91440" bIns="45720" rtlCol="0" anchor="ctr">
            <a:normAutofit/>
          </a:bodyPr>
          <a:lstStyle/>
          <a:p>
            <a:pPr algn="ctr"/>
            <a:endParaRPr lang="en-US">
              <a:solidFill>
                <a:srgbClr val="FFFFFF"/>
              </a:solidFill>
            </a:endParaRPr>
          </a:p>
        </p:txBody>
      </p:sp>
      <p:sp>
        <p:nvSpPr>
          <p:cNvPr id="3" name="Місце для вмісту 2">
            <a:extLst>
              <a:ext uri="{FF2B5EF4-FFF2-40B4-BE49-F238E27FC236}">
                <a16:creationId xmlns:a16="http://schemas.microsoft.com/office/drawing/2014/main" xmlns="" id="{E22F0C41-3CA7-F418-8D51-078625BD8AFE}"/>
              </a:ext>
            </a:extLst>
          </p:cNvPr>
          <p:cNvSpPr>
            <a:spLocks noGrp="1"/>
          </p:cNvSpPr>
          <p:nvPr>
            <p:ph sz="half" idx="1"/>
          </p:nvPr>
        </p:nvSpPr>
        <p:spPr>
          <a:xfrm>
            <a:off x="7188680" y="762000"/>
            <a:ext cx="3897332" cy="5334000"/>
          </a:xfrm>
        </p:spPr>
        <p:txBody>
          <a:bodyPr vert="horz" lIns="91440" tIns="45720" rIns="91440" bIns="45720" rtlCol="0" anchor="ctr">
            <a:normAutofit/>
          </a:bodyPr>
          <a:lstStyle/>
          <a:p>
            <a:r>
              <a:rPr lang="en-US"/>
              <a:t>Розробка програми управління ризиком є досить складною справою. Тому її слід проводити тільки тоді, коли вона дійсно буде інструментом управління. Для спрощення процедур її розробки можна використовувати спеціальне Керівництво щодо розроблення та перегляду програми управління ризиком, прийняте в якості внутрішньофірмового регламенту щодо порядку роботи з вказаною програмою.</a:t>
            </a:r>
          </a:p>
        </p:txBody>
      </p:sp>
    </p:spTree>
    <p:extLst>
      <p:ext uri="{BB962C8B-B14F-4D97-AF65-F5344CB8AC3E}">
        <p14:creationId xmlns:p14="http://schemas.microsoft.com/office/powerpoint/2010/main" val="41307460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A2B6A63-AC0E-CE7F-F91D-F577B182984B}"/>
              </a:ext>
            </a:extLst>
          </p:cNvPr>
          <p:cNvSpPr>
            <a:spLocks noGrp="1"/>
          </p:cNvSpPr>
          <p:nvPr>
            <p:ph type="title"/>
          </p:nvPr>
        </p:nvSpPr>
        <p:spPr>
          <a:xfrm>
            <a:off x="1429566" y="263701"/>
            <a:ext cx="9238434" cy="889592"/>
          </a:xfrm>
        </p:spPr>
        <p:txBody>
          <a:bodyPr/>
          <a:lstStyle/>
          <a:p>
            <a:r>
              <a:rPr lang="uk-UA" sz="1400" b="0" dirty="0">
                <a:ea typeface="+mj-lt"/>
                <a:cs typeface="+mj-lt"/>
              </a:rPr>
              <a:t>У процесі роботи над програмою управління ризиком можна виділити </a:t>
            </a:r>
            <a:r>
              <a:rPr lang="uk-UA" sz="1400" i="1" dirty="0">
                <a:ea typeface="+mj-lt"/>
                <a:cs typeface="+mj-lt"/>
              </a:rPr>
              <a:t>дві стадії</a:t>
            </a:r>
            <a:r>
              <a:rPr lang="uk-UA" sz="1400" b="0" dirty="0">
                <a:ea typeface="+mj-lt"/>
                <a:cs typeface="+mj-lt"/>
              </a:rPr>
              <a:t> - попередню й основну.</a:t>
            </a:r>
            <a:endParaRPr lang="uk-UA" sz="1400" dirty="0"/>
          </a:p>
        </p:txBody>
      </p:sp>
      <p:sp>
        <p:nvSpPr>
          <p:cNvPr id="3" name="Місце для вмісту 2">
            <a:extLst>
              <a:ext uri="{FF2B5EF4-FFF2-40B4-BE49-F238E27FC236}">
                <a16:creationId xmlns:a16="http://schemas.microsoft.com/office/drawing/2014/main" xmlns="" id="{9AE4D79C-66D5-BCA0-944E-41E3168FCEF5}"/>
              </a:ext>
            </a:extLst>
          </p:cNvPr>
          <p:cNvSpPr>
            <a:spLocks noGrp="1"/>
          </p:cNvSpPr>
          <p:nvPr>
            <p:ph sz="half" idx="1"/>
          </p:nvPr>
        </p:nvSpPr>
        <p:spPr>
          <a:xfrm>
            <a:off x="1429566" y="1164630"/>
            <a:ext cx="4495800" cy="4587241"/>
          </a:xfrm>
        </p:spPr>
        <p:txBody>
          <a:bodyPr vert="horz" lIns="91440" tIns="45720" rIns="91440" bIns="45720" rtlCol="0" anchor="t">
            <a:normAutofit fontScale="85000" lnSpcReduction="20000"/>
          </a:bodyPr>
          <a:lstStyle/>
          <a:p>
            <a:pPr marL="0" indent="0">
              <a:buNone/>
            </a:pPr>
            <a:r>
              <a:rPr lang="uk-UA" b="1" i="1" dirty="0">
                <a:ea typeface="+mn-lt"/>
                <a:cs typeface="+mn-lt"/>
              </a:rPr>
              <a:t>Попередня стадія</a:t>
            </a:r>
            <a:r>
              <a:rPr lang="uk-UA" dirty="0">
                <a:ea typeface="+mn-lt"/>
                <a:cs typeface="+mn-lt"/>
              </a:rPr>
              <a:t> розробки програми управління ризиком передбачає знайомство менеджера з довідковою і поточною інформацією по ризиках фірми.</a:t>
            </a:r>
            <a:endParaRPr lang="uk-UA" dirty="0"/>
          </a:p>
          <a:p>
            <a:r>
              <a:rPr lang="uk-UA" dirty="0">
                <a:ea typeface="+mn-lt"/>
                <a:cs typeface="+mn-lt"/>
              </a:rPr>
              <a:t>Ця стадія є основою процесу ідентифікації та аналізу ризиків. При виявленні недоліків в інформаційному забезпеченні системи управління ризиком можуть плануватися і проводитися додаткові заходи щодо збору та обробки додаткових даних.</a:t>
            </a:r>
            <a:endParaRPr lang="uk-UA" dirty="0"/>
          </a:p>
          <a:p>
            <a:endParaRPr lang="uk-UA" dirty="0"/>
          </a:p>
        </p:txBody>
      </p:sp>
      <p:sp>
        <p:nvSpPr>
          <p:cNvPr id="4" name="Місце для вмісту 3">
            <a:extLst>
              <a:ext uri="{FF2B5EF4-FFF2-40B4-BE49-F238E27FC236}">
                <a16:creationId xmlns:a16="http://schemas.microsoft.com/office/drawing/2014/main" xmlns="" id="{F5059482-C886-CC0F-D203-734D1082DD3F}"/>
              </a:ext>
            </a:extLst>
          </p:cNvPr>
          <p:cNvSpPr>
            <a:spLocks noGrp="1"/>
          </p:cNvSpPr>
          <p:nvPr>
            <p:ph sz="half" idx="2"/>
          </p:nvPr>
        </p:nvSpPr>
        <p:spPr>
          <a:xfrm>
            <a:off x="6172200" y="1164629"/>
            <a:ext cx="4495800" cy="4869918"/>
          </a:xfrm>
        </p:spPr>
        <p:txBody>
          <a:bodyPr vert="horz" lIns="91440" tIns="45720" rIns="91440" bIns="45720" rtlCol="0" anchor="t">
            <a:normAutofit fontScale="85000" lnSpcReduction="20000"/>
          </a:bodyPr>
          <a:lstStyle/>
          <a:p>
            <a:pPr marL="0" indent="0">
              <a:buNone/>
            </a:pPr>
            <a:r>
              <a:rPr lang="uk-UA" b="1" i="1" dirty="0">
                <a:ea typeface="+mn-lt"/>
                <a:cs typeface="+mn-lt"/>
              </a:rPr>
              <a:t>Основна стадія</a:t>
            </a:r>
            <a:r>
              <a:rPr lang="uk-UA" dirty="0">
                <a:ea typeface="+mn-lt"/>
                <a:cs typeface="+mn-lt"/>
              </a:rPr>
              <a:t> розробки програми управління ризиком передбачає безпосередню розробку цієї програми.</a:t>
            </a:r>
            <a:endParaRPr lang="uk-UA" dirty="0"/>
          </a:p>
          <a:p>
            <a:r>
              <a:rPr lang="uk-UA" dirty="0">
                <a:ea typeface="+mn-lt"/>
                <a:cs typeface="+mn-lt"/>
              </a:rPr>
              <a:t>Дана стадія має наступну логіку. Першим кроком розробки самої програми може бути етап попереднього відбору ризиків, з якими менеджер буде далі працювати з метою її складання. Другим кроком має бути етап відбору можливих превентивних заходів та формування на їх основі плану. Решта на фірмі потенційні ризики, за умови впровадження плану превентивних заходів, повинні бути проаналізовані з точки зору можливості застосування до них інших методів управління ризиком з урахуванням додаткової інформації про стратегію фірми та інших важливих обставин.</a:t>
            </a:r>
            <a:endParaRPr lang="uk-UA" dirty="0"/>
          </a:p>
          <a:p>
            <a:endParaRPr lang="uk-UA" dirty="0"/>
          </a:p>
        </p:txBody>
      </p:sp>
    </p:spTree>
    <p:extLst>
      <p:ext uri="{BB962C8B-B14F-4D97-AF65-F5344CB8AC3E}">
        <p14:creationId xmlns:p14="http://schemas.microsoft.com/office/powerpoint/2010/main" val="14409654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xmlns="" id="{09949130-F4C8-4E64-AD1A-B3611E4358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xmlns="" id="{20DB4423-716D-4B40-9498-69F5F3E5E0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Oval 11">
            <a:extLst>
              <a:ext uri="{FF2B5EF4-FFF2-40B4-BE49-F238E27FC236}">
                <a16:creationId xmlns:a16="http://schemas.microsoft.com/office/drawing/2014/main" xmlns="" id="{0B339CD8-1850-4DF2-BCDF-1CAAE5F872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3197" y="1113411"/>
            <a:ext cx="4629606" cy="4629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0730DA0C-B521-D2D9-31B8-542C09C92B76}"/>
              </a:ext>
            </a:extLst>
          </p:cNvPr>
          <p:cNvSpPr>
            <a:spLocks noGrp="1"/>
          </p:cNvSpPr>
          <p:nvPr>
            <p:ph type="title"/>
          </p:nvPr>
        </p:nvSpPr>
        <p:spPr>
          <a:xfrm>
            <a:off x="1842925" y="2236839"/>
            <a:ext cx="3965456" cy="2285999"/>
          </a:xfrm>
        </p:spPr>
        <p:txBody>
          <a:bodyPr anchor="ctr">
            <a:normAutofit fontScale="90000"/>
          </a:bodyPr>
          <a:lstStyle/>
          <a:p>
            <a:pPr algn="ctr"/>
            <a:endParaRPr lang="uk-UA"/>
          </a:p>
          <a:p>
            <a:r>
              <a:rPr lang="uk-UA" b="0" dirty="0">
                <a:ea typeface="+mj-lt"/>
                <a:cs typeface="+mj-lt"/>
              </a:rPr>
              <a:t>програма управління ризиком містить:</a:t>
            </a:r>
            <a:endParaRPr lang="uk-UA" dirty="0"/>
          </a:p>
        </p:txBody>
      </p:sp>
      <p:sp>
        <p:nvSpPr>
          <p:cNvPr id="3" name="Місце для вмісту 2">
            <a:extLst>
              <a:ext uri="{FF2B5EF4-FFF2-40B4-BE49-F238E27FC236}">
                <a16:creationId xmlns:a16="http://schemas.microsoft.com/office/drawing/2014/main" xmlns="" id="{A9F6A386-33DA-CF5A-1669-7A997B494DFA}"/>
              </a:ext>
            </a:extLst>
          </p:cNvPr>
          <p:cNvSpPr>
            <a:spLocks noGrp="1"/>
          </p:cNvSpPr>
          <p:nvPr>
            <p:ph idx="1"/>
          </p:nvPr>
        </p:nvSpPr>
        <p:spPr>
          <a:xfrm>
            <a:off x="6266906" y="307259"/>
            <a:ext cx="5556525" cy="6403257"/>
          </a:xfrm>
        </p:spPr>
        <p:txBody>
          <a:bodyPr vert="horz" lIns="91440" tIns="45720" rIns="91440" bIns="45720" rtlCol="0" anchor="ctr">
            <a:normAutofit fontScale="77500" lnSpcReduction="20000"/>
          </a:bodyPr>
          <a:lstStyle/>
          <a:p>
            <a:pPr marL="0" indent="0">
              <a:buNone/>
            </a:pPr>
            <a:r>
              <a:rPr lang="uk-UA" dirty="0">
                <a:ea typeface="+mn-lt"/>
                <a:cs typeface="+mn-lt"/>
              </a:rPr>
              <a:t>• інформацію про ризики, від яких фірма відмовилася на етапі попереднього відбору (ця інформація може і відсутні в даній програмі);</a:t>
            </a:r>
            <a:endParaRPr lang="uk-UA" dirty="0"/>
          </a:p>
          <a:p>
            <a:pPr marL="0" indent="0">
              <a:buNone/>
            </a:pPr>
            <a:r>
              <a:rPr lang="uk-UA" dirty="0">
                <a:ea typeface="+mn-lt"/>
                <a:cs typeface="+mn-lt"/>
              </a:rPr>
              <a:t>• перелік усіх ризиків, щодо яких будуть проводитися заходи з управління, і методи управління, застосовувані стосовно них;</a:t>
            </a:r>
            <a:endParaRPr lang="uk-UA" dirty="0"/>
          </a:p>
          <a:p>
            <a:pPr marL="0" indent="0">
              <a:buNone/>
            </a:pPr>
            <a:r>
              <a:rPr lang="uk-UA" dirty="0">
                <a:ea typeface="+mn-lt"/>
                <a:cs typeface="+mn-lt"/>
              </a:rPr>
              <a:t>• план проведення превентивних заходів (із зазначенням термінів і відповідальних за виконання);</a:t>
            </a:r>
            <a:endParaRPr lang="uk-UA" dirty="0"/>
          </a:p>
          <a:p>
            <a:pPr marL="0" indent="0">
              <a:buNone/>
            </a:pPr>
            <a:r>
              <a:rPr lang="uk-UA" dirty="0">
                <a:ea typeface="+mn-lt"/>
                <a:cs typeface="+mn-lt"/>
              </a:rPr>
              <a:t>• аналіз можливих превентивних заходів по групах ризиків або по групах можливих збитків;</a:t>
            </a:r>
            <a:endParaRPr lang="uk-UA" dirty="0"/>
          </a:p>
          <a:p>
            <a:pPr marL="0" indent="0">
              <a:buNone/>
            </a:pPr>
            <a:r>
              <a:rPr lang="uk-UA" dirty="0">
                <a:ea typeface="+mn-lt"/>
                <a:cs typeface="+mn-lt"/>
              </a:rPr>
              <a:t>• план проведення інших методів трансформації ризиків (із зазначенням термінів і відповідальних за виконання);</a:t>
            </a:r>
            <a:endParaRPr lang="uk-UA" dirty="0"/>
          </a:p>
          <a:p>
            <a:pPr marL="0" indent="0">
              <a:buNone/>
            </a:pPr>
            <a:r>
              <a:rPr lang="uk-UA" dirty="0">
                <a:ea typeface="+mn-lt"/>
                <a:cs typeface="+mn-lt"/>
              </a:rPr>
              <a:t>• аналіз залишкових ризиків (після здійснення методів трансформації ризиків);</a:t>
            </a:r>
            <a:endParaRPr lang="uk-UA" dirty="0"/>
          </a:p>
          <a:p>
            <a:pPr marL="0" indent="0">
              <a:buNone/>
            </a:pPr>
            <a:r>
              <a:rPr lang="uk-UA" dirty="0">
                <a:ea typeface="+mn-lt"/>
                <a:cs typeface="+mn-lt"/>
              </a:rPr>
              <a:t>• план заходів з фінансування залишкових ризиків (страхування тощо) із зазначенням термінів і відповідальних за виконання;</a:t>
            </a:r>
            <a:endParaRPr lang="uk-UA" dirty="0"/>
          </a:p>
          <a:p>
            <a:pPr marL="0" indent="0">
              <a:buNone/>
            </a:pPr>
            <a:r>
              <a:rPr lang="uk-UA" dirty="0">
                <a:ea typeface="+mn-lt"/>
                <a:cs typeface="+mn-lt"/>
              </a:rPr>
              <a:t>• аналіз можливих методів фінансування ризиків по групах ризиків або по групах можливих збитків;</a:t>
            </a:r>
            <a:endParaRPr lang="uk-UA" dirty="0"/>
          </a:p>
          <a:p>
            <a:pPr marL="0" indent="0">
              <a:buNone/>
            </a:pPr>
            <a:r>
              <a:rPr lang="uk-UA" dirty="0">
                <a:ea typeface="+mn-lt"/>
                <a:cs typeface="+mn-lt"/>
              </a:rPr>
              <a:t>• систему заходів з контролю за виконанням прийнятих рішень;</a:t>
            </a:r>
            <a:endParaRPr lang="uk-UA" dirty="0"/>
          </a:p>
          <a:p>
            <a:pPr marL="0" indent="0">
              <a:buNone/>
            </a:pPr>
            <a:r>
              <a:rPr lang="uk-UA" dirty="0">
                <a:ea typeface="+mn-lt"/>
                <a:cs typeface="+mn-lt"/>
              </a:rPr>
              <a:t>• оцінку ефективності програми управління ризиком.</a:t>
            </a:r>
            <a:endParaRPr lang="uk-UA" dirty="0"/>
          </a:p>
          <a:p>
            <a:endParaRPr lang="uk-UA" dirty="0"/>
          </a:p>
        </p:txBody>
      </p:sp>
    </p:spTree>
    <p:extLst>
      <p:ext uri="{BB962C8B-B14F-4D97-AF65-F5344CB8AC3E}">
        <p14:creationId xmlns:p14="http://schemas.microsoft.com/office/powerpoint/2010/main" val="52607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PortalVTI">
  <a:themeElements>
    <a:clrScheme name="AnalogousFromRegularSeedRightStep">
      <a:dk1>
        <a:srgbClr val="000000"/>
      </a:dk1>
      <a:lt1>
        <a:srgbClr val="FFFFFF"/>
      </a:lt1>
      <a:dk2>
        <a:srgbClr val="34381F"/>
      </a:dk2>
      <a:lt2>
        <a:srgbClr val="E2E6E8"/>
      </a:lt2>
      <a:accent1>
        <a:srgbClr val="C3714D"/>
      </a:accent1>
      <a:accent2>
        <a:srgbClr val="B1913B"/>
      </a:accent2>
      <a:accent3>
        <a:srgbClr val="9CAB43"/>
      </a:accent3>
      <a:accent4>
        <a:srgbClr val="6FB13B"/>
      </a:accent4>
      <a:accent5>
        <a:srgbClr val="4BB848"/>
      </a:accent5>
      <a:accent6>
        <a:srgbClr val="3BB169"/>
      </a:accent6>
      <a:hlink>
        <a:srgbClr val="3A8BAF"/>
      </a:hlink>
      <a:folHlink>
        <a:srgbClr val="7F7F7F"/>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docProps/app.xml><?xml version="1.0" encoding="utf-8"?>
<Properties xmlns="http://schemas.openxmlformats.org/officeDocument/2006/extended-properties" xmlns:vt="http://schemas.openxmlformats.org/officeDocument/2006/docPropsVTypes">
  <Template>TF00001241</Template>
  <TotalTime>0</TotalTime>
  <Words>582</Words>
  <Application>Microsoft Office PowerPoint</Application>
  <PresentationFormat>Широкоэкранный</PresentationFormat>
  <Paragraphs>39</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Trade Gothic Next Cond</vt:lpstr>
      <vt:lpstr>Trade Gothic Next Light</vt:lpstr>
      <vt:lpstr>PortalVTI</vt:lpstr>
      <vt:lpstr>Програма управління ризиком</vt:lpstr>
      <vt:lpstr>Програма управління ризиком</vt:lpstr>
      <vt:lpstr>Презентация PowerPoint</vt:lpstr>
      <vt:lpstr>Головна мета та основні завдання зазначеної програми можуть бути конкретизовані з кожного ступенем глибини в залежності:</vt:lpstr>
      <vt:lpstr>Презентация PowerPoint</vt:lpstr>
      <vt:lpstr>Розробка програми управління ризиком передбачає:</vt:lpstr>
      <vt:lpstr>Презентация PowerPoint</vt:lpstr>
      <vt:lpstr>У процесі роботи над програмою управління ризиком можна виділити дві стадії - попередню й основну.</vt:lpstr>
      <vt:lpstr> програма управління ризиком містить:</vt:lpstr>
      <vt:lpstr>Використані джерела:</vt:lpstr>
      <vt:lpstr>Дякую за увагу!</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
  <cp:lastModifiedBy>Admin</cp:lastModifiedBy>
  <cp:revision>124</cp:revision>
  <dcterms:created xsi:type="dcterms:W3CDTF">2022-10-18T19:42:11Z</dcterms:created>
  <dcterms:modified xsi:type="dcterms:W3CDTF">2024-03-12T11:36:00Z</dcterms:modified>
</cp:coreProperties>
</file>