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90" r:id="rId4"/>
    <p:sldId id="261" r:id="rId5"/>
    <p:sldId id="285" r:id="rId6"/>
    <p:sldId id="259" r:id="rId7"/>
    <p:sldId id="260" r:id="rId8"/>
    <p:sldId id="262" r:id="rId9"/>
    <p:sldId id="263" r:id="rId10"/>
    <p:sldId id="264" r:id="rId11"/>
    <p:sldId id="265" r:id="rId12"/>
    <p:sldId id="287" r:id="rId13"/>
    <p:sldId id="288" r:id="rId14"/>
    <p:sldId id="275" r:id="rId15"/>
    <p:sldId id="278" r:id="rId16"/>
    <p:sldId id="279" r:id="rId17"/>
    <p:sldId id="280" r:id="rId18"/>
    <p:sldId id="281" r:id="rId19"/>
    <p:sldId id="297" r:id="rId20"/>
    <p:sldId id="298" r:id="rId21"/>
    <p:sldId id="299" r:id="rId22"/>
    <p:sldId id="300" r:id="rId23"/>
    <p:sldId id="301" r:id="rId24"/>
    <p:sldId id="302" r:id="rId25"/>
    <p:sldId id="303" r:id="rId26"/>
    <p:sldId id="304" r:id="rId27"/>
    <p:sldId id="305" r:id="rId28"/>
    <p:sldId id="306" r:id="rId29"/>
    <p:sldId id="307" r:id="rId30"/>
    <p:sldId id="308" r:id="rId31"/>
    <p:sldId id="309" r:id="rId32"/>
    <p:sldId id="310" r:id="rId33"/>
    <p:sldId id="311" r:id="rId34"/>
    <p:sldId id="312" r:id="rId35"/>
    <p:sldId id="313" r:id="rId36"/>
    <p:sldId id="314" r:id="rId37"/>
    <p:sldId id="315" r:id="rId38"/>
    <p:sldId id="316" r:id="rId39"/>
    <p:sldId id="317" r:id="rId40"/>
    <p:sldId id="318" r:id="rId41"/>
    <p:sldId id="289" r:id="rId42"/>
    <p:sldId id="257" r:id="rId4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50" d="100"/>
          <a:sy n="50" d="100"/>
        </p:scale>
        <p:origin x="1188" y="2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ий слайд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3557016" y="630936"/>
            <a:ext cx="5235575" cy="52292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78523" y="1098388"/>
            <a:ext cx="10318418" cy="4394988"/>
          </a:xfrm>
        </p:spPr>
        <p:txBody>
          <a:bodyPr anchor="ctr">
            <a:noAutofit/>
          </a:bodyPr>
          <a:lstStyle>
            <a:lvl1pPr algn="ctr">
              <a:defRPr sz="10000" spc="800" baseline="0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15045" y="5979196"/>
            <a:ext cx="8045373" cy="742279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2000" b="1" i="0" cap="all" spc="4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uk-UA"/>
              <a:t>Клацніть, щоб редагувати стиль зразка підзаголовка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78523" y="6375679"/>
            <a:ext cx="2329722" cy="348462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25303CE-BD8F-4164-AB1F-3218924852EE}" type="datetimeFigureOut">
              <a:rPr lang="uk-UA" smtClean="0"/>
              <a:pPr/>
              <a:t>13.03.2024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180332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067218" y="6375679"/>
            <a:ext cx="2329723" cy="345796"/>
          </a:xfrm>
        </p:spPr>
        <p:txBody>
          <a:bodyPr/>
          <a:lstStyle>
            <a:lvl1pPr>
              <a:defRPr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7294173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і вертикальни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03CE-BD8F-4164-AB1F-3218924852EE}" type="datetimeFigureOut">
              <a:rPr lang="uk-UA" smtClean="0"/>
              <a:pPr/>
              <a:t>13.03.2024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96804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ий заголовок і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066321" y="382386"/>
            <a:ext cx="1492132" cy="5600404"/>
          </a:xfrm>
        </p:spPr>
        <p:txBody>
          <a:bodyPr vert="eaVert"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57300" y="382385"/>
            <a:ext cx="8392585" cy="5600405"/>
          </a:xfrm>
        </p:spPr>
        <p:txBody>
          <a:bodyPr vert="eaVert"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03CE-BD8F-4164-AB1F-3218924852EE}" type="datetimeFigureOut">
              <a:rPr lang="uk-UA" smtClean="0"/>
              <a:pPr/>
              <a:t>13.03.2024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125893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 та вмі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03CE-BD8F-4164-AB1F-3218924852EE}" type="datetimeFigureOut">
              <a:rPr lang="uk-UA" smtClean="0"/>
              <a:pPr/>
              <a:t>13.03.2024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5521190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Назва розділу"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2929" y="1073888"/>
            <a:ext cx="8187071" cy="4064627"/>
          </a:xfrm>
        </p:spPr>
        <p:txBody>
          <a:bodyPr anchor="b">
            <a:normAutofit/>
          </a:bodyPr>
          <a:lstStyle>
            <a:lvl1pPr>
              <a:defRPr sz="8400" spc="800" baseline="0">
                <a:solidFill>
                  <a:schemeClr val="tx2"/>
                </a:solidFill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2930" y="5159781"/>
            <a:ext cx="7017488" cy="951135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2000" b="1" i="0" cap="all" spc="400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36546" y="6375679"/>
            <a:ext cx="1493947" cy="348462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25303CE-BD8F-4164-AB1F-3218924852EE}" type="datetimeFigureOut">
              <a:rPr lang="uk-UA" smtClean="0"/>
              <a:pPr/>
              <a:t>13.03.2024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279064" y="6375679"/>
            <a:ext cx="4114800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42434" y="6375679"/>
            <a:ext cx="1487566" cy="345796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  <p:grpSp>
        <p:nvGrpSpPr>
          <p:cNvPr id="7" name="Group 6" title="left scallop shape"/>
          <p:cNvGrpSpPr/>
          <p:nvPr/>
        </p:nvGrpSpPr>
        <p:grpSpPr>
          <a:xfrm>
            <a:off x="0" y="0"/>
            <a:ext cx="2814638" cy="6858000"/>
            <a:chOff x="0" y="0"/>
            <a:chExt cx="2814638" cy="6858000"/>
          </a:xfrm>
        </p:grpSpPr>
        <p:sp>
          <p:nvSpPr>
            <p:cNvPr id="11" name="Freeform 6" title="left scallop shape"/>
            <p:cNvSpPr/>
            <p:nvPr/>
          </p:nvSpPr>
          <p:spPr bwMode="auto">
            <a:xfrm>
              <a:off x="0" y="0"/>
              <a:ext cx="2814638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6" name="Freeform 11" title="left scallop inline"/>
            <p:cNvSpPr/>
            <p:nvPr/>
          </p:nvSpPr>
          <p:spPr bwMode="auto">
            <a:xfrm>
              <a:off x="874382" y="0"/>
              <a:ext cx="1646238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254487238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’єкт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57300" y="2286000"/>
            <a:ext cx="4800600" cy="361950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47796" y="2286000"/>
            <a:ext cx="4800600" cy="3619500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03CE-BD8F-4164-AB1F-3218924852EE}" type="datetimeFigureOut">
              <a:rPr lang="uk-UA" smtClean="0"/>
              <a:pPr/>
              <a:t>13.03.2024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10483238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Порівнян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2728" y="381000"/>
            <a:ext cx="10172700" cy="1493517"/>
          </a:xfrm>
        </p:spPr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57300" y="2909102"/>
            <a:ext cx="4800600" cy="299639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33864" y="2199633"/>
            <a:ext cx="4800600" cy="632529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900" b="1" cap="all" spc="200" baseline="0">
                <a:solidFill>
                  <a:schemeClr val="tx2"/>
                </a:solidFill>
              </a:defRPr>
            </a:lvl1pPr>
            <a:lvl2pPr marL="457200" indent="0">
              <a:buNone/>
              <a:defRPr sz="19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33864" y="2909102"/>
            <a:ext cx="4800600" cy="2996398"/>
          </a:xfrm>
        </p:spPr>
        <p:txBody>
          <a:bodyPr/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03CE-BD8F-4164-AB1F-3218924852EE}" type="datetimeFigureOut">
              <a:rPr lang="uk-UA" smtClean="0"/>
              <a:pPr/>
              <a:t>13.03.2024</a:t>
            </a:fld>
            <a:endParaRPr lang="uk-U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983924572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Лише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03CE-BD8F-4164-AB1F-3218924852EE}" type="datetimeFigureOut">
              <a:rPr lang="uk-UA" smtClean="0"/>
              <a:pPr/>
              <a:t>13.03.2024</a:t>
            </a:fld>
            <a:endParaRPr lang="uk-U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261753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и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5303CE-BD8F-4164-AB1F-3218924852EE}" type="datetimeFigureOut">
              <a:rPr lang="uk-UA" smtClean="0"/>
              <a:pPr/>
              <a:t>13.03.2024</a:t>
            </a:fld>
            <a:endParaRPr lang="uk-U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5718709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Вміст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4" y="457199"/>
            <a:ext cx="3092115" cy="1196671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cap="all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5051" y="920377"/>
            <a:ext cx="6158418" cy="4985124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5" y="1741336"/>
            <a:ext cx="3092115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051" y="6375679"/>
            <a:ext cx="1233355" cy="348462"/>
          </a:xfrm>
        </p:spPr>
        <p:txBody>
          <a:bodyPr/>
          <a:lstStyle/>
          <a:p>
            <a:fld id="{D25303CE-BD8F-4164-AB1F-3218924852EE}" type="datetimeFigureOut">
              <a:rPr lang="uk-UA" smtClean="0"/>
              <a:pPr/>
              <a:t>13.03.2024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0" y="6375679"/>
            <a:ext cx="3482179" cy="345796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91014" y="6375679"/>
            <a:ext cx="1232456" cy="345796"/>
          </a:xfrm>
        </p:spPr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8" name="Rectangle 7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2226233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і пі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83464" y="0"/>
            <a:ext cx="7355585" cy="6857999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uk-UA"/>
              <a:t>Клацніть піктограму, щоб додати зображення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7389812" y="0"/>
            <a:ext cx="4802188" cy="6858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left edge border"/>
          <p:cNvSpPr/>
          <p:nvPr/>
        </p:nvSpPr>
        <p:spPr>
          <a:xfrm>
            <a:off x="0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7883" y="457200"/>
            <a:ext cx="3092117" cy="1196670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900" b="1" i="0" spc="300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37883" y="1741336"/>
            <a:ext cx="3092117" cy="4164164"/>
          </a:xfrm>
        </p:spPr>
        <p:txBody>
          <a:bodyPr/>
          <a:lstStyle>
            <a:lvl1pPr marL="0" indent="0">
              <a:lnSpc>
                <a:spcPct val="120000"/>
              </a:lnSpc>
              <a:spcBef>
                <a:spcPts val="1200"/>
              </a:spcBef>
              <a:buNone/>
              <a:defRPr sz="1600" baseline="0">
                <a:solidFill>
                  <a:schemeClr val="bg2"/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65950" y="6375679"/>
            <a:ext cx="1232456" cy="348462"/>
          </a:xfrm>
        </p:spPr>
        <p:txBody>
          <a:bodyPr/>
          <a:lstStyle/>
          <a:p>
            <a:fld id="{D25303CE-BD8F-4164-AB1F-3218924852EE}" type="datetimeFigureOut">
              <a:rPr lang="uk-UA" smtClean="0"/>
              <a:pPr/>
              <a:t>13.03.2024</a:t>
            </a:fld>
            <a:endParaRPr lang="uk-U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103621" y="6375679"/>
            <a:ext cx="3482178" cy="345796"/>
          </a:xfrm>
        </p:spPr>
        <p:txBody>
          <a:bodyPr/>
          <a:lstStyle/>
          <a:p>
            <a:endParaRPr lang="uk-U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687568" y="6375679"/>
            <a:ext cx="1234440" cy="345796"/>
          </a:xfrm>
        </p:spPr>
        <p:txBody>
          <a:bodyPr/>
          <a:lstStyle/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031327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49213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1678" y="2286001"/>
            <a:ext cx="10178322" cy="35935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uk-UA"/>
              <a:t>Клацніть, щоб відредагувати стилі зразків тексту</a:t>
            </a:r>
          </a:p>
          <a:p>
            <a:pPr lvl="1"/>
            <a:r>
              <a:rPr lang="uk-UA"/>
              <a:t>Другий рівень</a:t>
            </a:r>
          </a:p>
          <a:p>
            <a:pPr lvl="2"/>
            <a:r>
              <a:rPr lang="uk-UA"/>
              <a:t>Третій рівень</a:t>
            </a:r>
          </a:p>
          <a:p>
            <a:pPr lvl="3"/>
            <a:r>
              <a:rPr lang="uk-UA"/>
              <a:t>Четвертий рівень</a:t>
            </a:r>
          </a:p>
          <a:p>
            <a:pPr lvl="4"/>
            <a:r>
              <a:rPr lang="uk-UA"/>
              <a:t>П’ятий рівень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51678" y="6375679"/>
            <a:ext cx="2329722" cy="34846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25303CE-BD8F-4164-AB1F-3218924852EE}" type="datetimeFigureOut">
              <a:rPr lang="uk-UA" smtClean="0"/>
              <a:pPr/>
              <a:t>13.03.2024</a:t>
            </a:fld>
            <a:endParaRPr lang="uk-U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75679"/>
            <a:ext cx="4114800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1" y="6375679"/>
            <a:ext cx="2819399" cy="3457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D07DC24B-8650-405F-98BC-E78A8ACB2E7F}" type="slidenum">
              <a:rPr lang="uk-UA" smtClean="0"/>
              <a:pPr/>
              <a:t>‹№›</a:t>
            </a:fld>
            <a:endParaRPr lang="uk-UA"/>
          </a:p>
        </p:txBody>
      </p:sp>
      <p:sp>
        <p:nvSpPr>
          <p:cNvPr id="11" name="Freeform 6" title="Left scallop edge"/>
          <p:cNvSpPr/>
          <p:nvPr/>
        </p:nvSpPr>
        <p:spPr bwMode="auto">
          <a:xfrm>
            <a:off x="0" y="0"/>
            <a:ext cx="885825" cy="6858000"/>
          </a:xfrm>
          <a:custGeom>
            <a:avLst/>
            <a:gdLst/>
            <a:ahLst/>
            <a:cxnLst/>
            <a:rect l="0" t="0" r="r" b="b"/>
            <a:pathLst>
              <a:path w="558" h="4320">
                <a:moveTo>
                  <a:pt x="0" y="0"/>
                </a:moveTo>
                <a:lnTo>
                  <a:pt x="447" y="0"/>
                </a:lnTo>
                <a:lnTo>
                  <a:pt x="448" y="43"/>
                </a:lnTo>
                <a:lnTo>
                  <a:pt x="453" y="81"/>
                </a:lnTo>
                <a:lnTo>
                  <a:pt x="460" y="114"/>
                </a:lnTo>
                <a:lnTo>
                  <a:pt x="469" y="143"/>
                </a:lnTo>
                <a:lnTo>
                  <a:pt x="479" y="169"/>
                </a:lnTo>
                <a:lnTo>
                  <a:pt x="491" y="192"/>
                </a:lnTo>
                <a:lnTo>
                  <a:pt x="503" y="216"/>
                </a:lnTo>
                <a:lnTo>
                  <a:pt x="515" y="240"/>
                </a:lnTo>
                <a:lnTo>
                  <a:pt x="525" y="263"/>
                </a:lnTo>
                <a:lnTo>
                  <a:pt x="535" y="289"/>
                </a:lnTo>
                <a:lnTo>
                  <a:pt x="545" y="318"/>
                </a:lnTo>
                <a:lnTo>
                  <a:pt x="552" y="351"/>
                </a:lnTo>
                <a:lnTo>
                  <a:pt x="556" y="389"/>
                </a:lnTo>
                <a:lnTo>
                  <a:pt x="558" y="432"/>
                </a:lnTo>
                <a:lnTo>
                  <a:pt x="556" y="475"/>
                </a:lnTo>
                <a:lnTo>
                  <a:pt x="552" y="513"/>
                </a:lnTo>
                <a:lnTo>
                  <a:pt x="545" y="546"/>
                </a:lnTo>
                <a:lnTo>
                  <a:pt x="535" y="575"/>
                </a:lnTo>
                <a:lnTo>
                  <a:pt x="525" y="601"/>
                </a:lnTo>
                <a:lnTo>
                  <a:pt x="515" y="624"/>
                </a:lnTo>
                <a:lnTo>
                  <a:pt x="503" y="648"/>
                </a:lnTo>
                <a:lnTo>
                  <a:pt x="491" y="672"/>
                </a:lnTo>
                <a:lnTo>
                  <a:pt x="479" y="695"/>
                </a:lnTo>
                <a:lnTo>
                  <a:pt x="469" y="721"/>
                </a:lnTo>
                <a:lnTo>
                  <a:pt x="460" y="750"/>
                </a:lnTo>
                <a:lnTo>
                  <a:pt x="453" y="783"/>
                </a:lnTo>
                <a:lnTo>
                  <a:pt x="448" y="821"/>
                </a:lnTo>
                <a:lnTo>
                  <a:pt x="447" y="864"/>
                </a:lnTo>
                <a:lnTo>
                  <a:pt x="448" y="907"/>
                </a:lnTo>
                <a:lnTo>
                  <a:pt x="453" y="945"/>
                </a:lnTo>
                <a:lnTo>
                  <a:pt x="460" y="978"/>
                </a:lnTo>
                <a:lnTo>
                  <a:pt x="469" y="1007"/>
                </a:lnTo>
                <a:lnTo>
                  <a:pt x="479" y="1033"/>
                </a:lnTo>
                <a:lnTo>
                  <a:pt x="491" y="1056"/>
                </a:lnTo>
                <a:lnTo>
                  <a:pt x="503" y="1080"/>
                </a:lnTo>
                <a:lnTo>
                  <a:pt x="515" y="1104"/>
                </a:lnTo>
                <a:lnTo>
                  <a:pt x="525" y="1127"/>
                </a:lnTo>
                <a:lnTo>
                  <a:pt x="535" y="1153"/>
                </a:lnTo>
                <a:lnTo>
                  <a:pt x="545" y="1182"/>
                </a:lnTo>
                <a:lnTo>
                  <a:pt x="552" y="1215"/>
                </a:lnTo>
                <a:lnTo>
                  <a:pt x="556" y="1253"/>
                </a:lnTo>
                <a:lnTo>
                  <a:pt x="558" y="1296"/>
                </a:lnTo>
                <a:lnTo>
                  <a:pt x="556" y="1339"/>
                </a:lnTo>
                <a:lnTo>
                  <a:pt x="552" y="1377"/>
                </a:lnTo>
                <a:lnTo>
                  <a:pt x="545" y="1410"/>
                </a:lnTo>
                <a:lnTo>
                  <a:pt x="535" y="1439"/>
                </a:lnTo>
                <a:lnTo>
                  <a:pt x="525" y="1465"/>
                </a:lnTo>
                <a:lnTo>
                  <a:pt x="515" y="1488"/>
                </a:lnTo>
                <a:lnTo>
                  <a:pt x="503" y="1512"/>
                </a:lnTo>
                <a:lnTo>
                  <a:pt x="491" y="1536"/>
                </a:lnTo>
                <a:lnTo>
                  <a:pt x="479" y="1559"/>
                </a:lnTo>
                <a:lnTo>
                  <a:pt x="469" y="1585"/>
                </a:lnTo>
                <a:lnTo>
                  <a:pt x="460" y="1614"/>
                </a:lnTo>
                <a:lnTo>
                  <a:pt x="453" y="1647"/>
                </a:lnTo>
                <a:lnTo>
                  <a:pt x="448" y="1685"/>
                </a:lnTo>
                <a:lnTo>
                  <a:pt x="447" y="1728"/>
                </a:lnTo>
                <a:lnTo>
                  <a:pt x="448" y="1771"/>
                </a:lnTo>
                <a:lnTo>
                  <a:pt x="453" y="1809"/>
                </a:lnTo>
                <a:lnTo>
                  <a:pt x="460" y="1842"/>
                </a:lnTo>
                <a:lnTo>
                  <a:pt x="469" y="1871"/>
                </a:lnTo>
                <a:lnTo>
                  <a:pt x="479" y="1897"/>
                </a:lnTo>
                <a:lnTo>
                  <a:pt x="491" y="1920"/>
                </a:lnTo>
                <a:lnTo>
                  <a:pt x="503" y="1944"/>
                </a:lnTo>
                <a:lnTo>
                  <a:pt x="515" y="1968"/>
                </a:lnTo>
                <a:lnTo>
                  <a:pt x="525" y="1991"/>
                </a:lnTo>
                <a:lnTo>
                  <a:pt x="535" y="2017"/>
                </a:lnTo>
                <a:lnTo>
                  <a:pt x="545" y="2046"/>
                </a:lnTo>
                <a:lnTo>
                  <a:pt x="552" y="2079"/>
                </a:lnTo>
                <a:lnTo>
                  <a:pt x="556" y="2117"/>
                </a:lnTo>
                <a:lnTo>
                  <a:pt x="558" y="2159"/>
                </a:lnTo>
                <a:lnTo>
                  <a:pt x="556" y="2203"/>
                </a:lnTo>
                <a:lnTo>
                  <a:pt x="552" y="2241"/>
                </a:lnTo>
                <a:lnTo>
                  <a:pt x="545" y="2274"/>
                </a:lnTo>
                <a:lnTo>
                  <a:pt x="535" y="2303"/>
                </a:lnTo>
                <a:lnTo>
                  <a:pt x="525" y="2329"/>
                </a:lnTo>
                <a:lnTo>
                  <a:pt x="515" y="2352"/>
                </a:lnTo>
                <a:lnTo>
                  <a:pt x="503" y="2376"/>
                </a:lnTo>
                <a:lnTo>
                  <a:pt x="491" y="2400"/>
                </a:lnTo>
                <a:lnTo>
                  <a:pt x="479" y="2423"/>
                </a:lnTo>
                <a:lnTo>
                  <a:pt x="469" y="2449"/>
                </a:lnTo>
                <a:lnTo>
                  <a:pt x="460" y="2478"/>
                </a:lnTo>
                <a:lnTo>
                  <a:pt x="453" y="2511"/>
                </a:lnTo>
                <a:lnTo>
                  <a:pt x="448" y="2549"/>
                </a:lnTo>
                <a:lnTo>
                  <a:pt x="447" y="2592"/>
                </a:lnTo>
                <a:lnTo>
                  <a:pt x="448" y="2635"/>
                </a:lnTo>
                <a:lnTo>
                  <a:pt x="453" y="2673"/>
                </a:lnTo>
                <a:lnTo>
                  <a:pt x="460" y="2706"/>
                </a:lnTo>
                <a:lnTo>
                  <a:pt x="469" y="2735"/>
                </a:lnTo>
                <a:lnTo>
                  <a:pt x="479" y="2761"/>
                </a:lnTo>
                <a:lnTo>
                  <a:pt x="491" y="2784"/>
                </a:lnTo>
                <a:lnTo>
                  <a:pt x="515" y="2832"/>
                </a:lnTo>
                <a:lnTo>
                  <a:pt x="525" y="2855"/>
                </a:lnTo>
                <a:lnTo>
                  <a:pt x="535" y="2881"/>
                </a:lnTo>
                <a:lnTo>
                  <a:pt x="545" y="2910"/>
                </a:lnTo>
                <a:lnTo>
                  <a:pt x="552" y="2943"/>
                </a:lnTo>
                <a:lnTo>
                  <a:pt x="556" y="2981"/>
                </a:lnTo>
                <a:lnTo>
                  <a:pt x="558" y="3024"/>
                </a:lnTo>
                <a:lnTo>
                  <a:pt x="556" y="3067"/>
                </a:lnTo>
                <a:lnTo>
                  <a:pt x="552" y="3105"/>
                </a:lnTo>
                <a:lnTo>
                  <a:pt x="545" y="3138"/>
                </a:lnTo>
                <a:lnTo>
                  <a:pt x="535" y="3167"/>
                </a:lnTo>
                <a:lnTo>
                  <a:pt x="525" y="3193"/>
                </a:lnTo>
                <a:lnTo>
                  <a:pt x="515" y="3216"/>
                </a:lnTo>
                <a:lnTo>
                  <a:pt x="503" y="3240"/>
                </a:lnTo>
                <a:lnTo>
                  <a:pt x="491" y="3264"/>
                </a:lnTo>
                <a:lnTo>
                  <a:pt x="479" y="3287"/>
                </a:lnTo>
                <a:lnTo>
                  <a:pt x="469" y="3313"/>
                </a:lnTo>
                <a:lnTo>
                  <a:pt x="460" y="3342"/>
                </a:lnTo>
                <a:lnTo>
                  <a:pt x="453" y="3375"/>
                </a:lnTo>
                <a:lnTo>
                  <a:pt x="448" y="3413"/>
                </a:lnTo>
                <a:lnTo>
                  <a:pt x="447" y="3456"/>
                </a:lnTo>
                <a:lnTo>
                  <a:pt x="448" y="3499"/>
                </a:lnTo>
                <a:lnTo>
                  <a:pt x="453" y="3537"/>
                </a:lnTo>
                <a:lnTo>
                  <a:pt x="460" y="3570"/>
                </a:lnTo>
                <a:lnTo>
                  <a:pt x="469" y="3599"/>
                </a:lnTo>
                <a:lnTo>
                  <a:pt x="479" y="3625"/>
                </a:lnTo>
                <a:lnTo>
                  <a:pt x="491" y="3648"/>
                </a:lnTo>
                <a:lnTo>
                  <a:pt x="503" y="3672"/>
                </a:lnTo>
                <a:lnTo>
                  <a:pt x="515" y="3696"/>
                </a:lnTo>
                <a:lnTo>
                  <a:pt x="525" y="3719"/>
                </a:lnTo>
                <a:lnTo>
                  <a:pt x="535" y="3745"/>
                </a:lnTo>
                <a:lnTo>
                  <a:pt x="545" y="3774"/>
                </a:lnTo>
                <a:lnTo>
                  <a:pt x="552" y="3807"/>
                </a:lnTo>
                <a:lnTo>
                  <a:pt x="556" y="3845"/>
                </a:lnTo>
                <a:lnTo>
                  <a:pt x="558" y="3888"/>
                </a:lnTo>
                <a:lnTo>
                  <a:pt x="556" y="3931"/>
                </a:lnTo>
                <a:lnTo>
                  <a:pt x="552" y="3969"/>
                </a:lnTo>
                <a:lnTo>
                  <a:pt x="545" y="4002"/>
                </a:lnTo>
                <a:lnTo>
                  <a:pt x="535" y="4031"/>
                </a:lnTo>
                <a:lnTo>
                  <a:pt x="525" y="4057"/>
                </a:lnTo>
                <a:lnTo>
                  <a:pt x="515" y="4080"/>
                </a:lnTo>
                <a:lnTo>
                  <a:pt x="503" y="4104"/>
                </a:lnTo>
                <a:lnTo>
                  <a:pt x="491" y="4128"/>
                </a:lnTo>
                <a:lnTo>
                  <a:pt x="479" y="4151"/>
                </a:lnTo>
                <a:lnTo>
                  <a:pt x="469" y="4177"/>
                </a:lnTo>
                <a:lnTo>
                  <a:pt x="460" y="4206"/>
                </a:lnTo>
                <a:lnTo>
                  <a:pt x="453" y="4239"/>
                </a:lnTo>
                <a:lnTo>
                  <a:pt x="448" y="4277"/>
                </a:lnTo>
                <a:lnTo>
                  <a:pt x="447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tx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 title="right edge border"/>
          <p:cNvSpPr/>
          <p:nvPr/>
        </p:nvSpPr>
        <p:spPr>
          <a:xfrm>
            <a:off x="11908536" y="0"/>
            <a:ext cx="283464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286813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100" kern="1200" cap="all" spc="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20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8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6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Gill Sans MT" panose="020B0502020104020203" pitchFamily="34" charset="0"/>
        <a:buChar char="–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10000"/>
        </a:lnSpc>
        <a:spcBef>
          <a:spcPts val="700"/>
        </a:spcBef>
        <a:buClr>
          <a:schemeClr val="tx2"/>
        </a:buClr>
        <a:buFont typeface="Arial" panose="020B0604020202020204" pitchFamily="34" charset="0"/>
        <a:buChar char="•"/>
        <a:defRPr sz="140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orient="horz" pos="4008">
          <p15:clr>
            <a:srgbClr val="F26B43"/>
          </p15:clr>
        </p15:guide>
        <p15:guide id="4" orient="horz" pos="1440">
          <p15:clr>
            <a:srgbClr val="F26B43"/>
          </p15:clr>
        </p15:guide>
        <p15:guide id="5" orient="horz" pos="3720">
          <p15:clr>
            <a:srgbClr val="F26B43"/>
          </p15:clr>
        </p15:guide>
        <p15:guide id="6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1315-18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962-15" TargetMode="Externa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z0722-20#Text" TargetMode="External"/><Relationship Id="rId2" Type="http://schemas.openxmlformats.org/officeDocument/2006/relationships/hyperlink" Target="https://zakon.rada.gov.ua/laws/show/2768-14#Text" TargetMode="External"/><Relationship Id="rId1" Type="http://schemas.openxmlformats.org/officeDocument/2006/relationships/slideLayout" Target="../slideLayouts/slideLayout7.xml"/><Relationship Id="rId5" Type="http://schemas.openxmlformats.org/officeDocument/2006/relationships/hyperlink" Target="https://zakon.isu.net.ua/sites/default/files/normdocs/dstu_4362_2004.pdf" TargetMode="External"/><Relationship Id="rId4" Type="http://schemas.openxmlformats.org/officeDocument/2006/relationships/hyperlink" Target="https://zakon.rada.gov.ua/rada/show/v0137588-01#Text" TargetMode="Externa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68828" y="294004"/>
            <a:ext cx="10087791" cy="5969635"/>
          </a:xfrm>
        </p:spPr>
        <p:txBody>
          <a:bodyPr>
            <a:noAutofit/>
          </a:bodyPr>
          <a:lstStyle/>
          <a:p>
            <a:pPr marL="0" marR="36195" indent="0" algn="ctr">
              <a:lnSpc>
                <a:spcPct val="150000"/>
              </a:lnSpc>
              <a:buNone/>
            </a:pPr>
            <a:r>
              <a:rPr lang="uk-UA" sz="2800" b="1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ТЕМА 2.3. НОРМУВАННЯ В ГАЛУЗІ ОХОРОНИ ЗЕМЕЛЬ ТА ВІДТВОРЕННЯ  РОДЮЧОСТІ ҐРУНТІВ</a:t>
            </a:r>
            <a:endParaRPr lang="uk-UA" sz="2800" dirty="0">
              <a:effectLst/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0" algn="ctr">
              <a:spcAft>
                <a:spcPts val="0"/>
              </a:spcAft>
              <a:buNone/>
            </a:pPr>
            <a:r>
              <a:rPr lang="uk-UA" sz="26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ПЛАН:</a:t>
            </a:r>
          </a:p>
          <a:p>
            <a:pPr marL="0" indent="0">
              <a:buNone/>
            </a:pPr>
            <a:r>
              <a:rPr lang="uk-UA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 Ґрунти. Роль ґрунтів у біосфері.</a:t>
            </a:r>
          </a:p>
          <a:p>
            <a:pPr marL="0" indent="0">
              <a:buNone/>
            </a:pPr>
            <a:r>
              <a:rPr lang="uk-UA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Забруднення ґрунтів. Джерела забруднення.</a:t>
            </a:r>
          </a:p>
          <a:p>
            <a:pPr marL="0" indent="533400">
              <a:buNone/>
            </a:pPr>
            <a:r>
              <a:rPr lang="uk-UA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2.1. Деградація ґрунтів.</a:t>
            </a:r>
          </a:p>
          <a:p>
            <a:pPr marL="0" indent="0">
              <a:buNone/>
            </a:pPr>
            <a:r>
              <a:rPr lang="uk-UA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Нормативні показники якості ґрунту:</a:t>
            </a:r>
          </a:p>
          <a:p>
            <a:pPr marL="0" indent="533400">
              <a:buNone/>
            </a:pPr>
            <a:r>
              <a:rPr lang="uk-UA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3.1. Оцінювання рівня хімічного забруднення ґрунтів.</a:t>
            </a:r>
          </a:p>
          <a:p>
            <a:pPr marL="0" indent="533400">
              <a:buNone/>
            </a:pPr>
            <a:r>
              <a:rPr lang="uk-UA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3.2. Оцінювання санітарного стану ґрунтів</a:t>
            </a:r>
          </a:p>
          <a:p>
            <a:pPr marL="0" indent="533400">
              <a:buNone/>
            </a:pPr>
            <a:r>
              <a:rPr lang="uk-UA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3.3. Нормативи оцінок пестецидного забруднення ґрунтів.</a:t>
            </a:r>
            <a:endParaRPr lang="en-US" sz="2600" dirty="0">
              <a:solidFill>
                <a:schemeClr val="bg2">
                  <a:lumMod val="1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lvl="0" indent="0">
              <a:buNone/>
            </a:pPr>
            <a:r>
              <a:rPr lang="en-US" sz="2600" dirty="0">
                <a:solidFill>
                  <a:schemeClr val="bg2">
                    <a:lumMod val="1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охорони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земель та </a:t>
            </a:r>
            <a:r>
              <a:rPr lang="ru-RU" sz="2600" dirty="0" err="1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грунтів</a:t>
            </a:r>
            <a:r>
              <a:rPr lang="ru-RU" sz="2600" dirty="0">
                <a:solidFill>
                  <a:schemeClr val="bg2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2600" dirty="0">
              <a:solidFill>
                <a:schemeClr val="bg2">
                  <a:lumMod val="1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endParaRPr lang="uk-UA" sz="26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03887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-331470" y="45720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4" name="Rectangle 19"/>
          <p:cNvSpPr>
            <a:spLocks noChangeArrowheads="1"/>
          </p:cNvSpPr>
          <p:nvPr/>
        </p:nvSpPr>
        <p:spPr bwMode="auto">
          <a:xfrm>
            <a:off x="1353785" y="-1447488"/>
            <a:ext cx="17956971" cy="467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1005840" y="289795"/>
            <a:ext cx="10854690" cy="4293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ctr">
              <a:lnSpc>
                <a:spcPct val="150000"/>
              </a:lnSpc>
              <a:spcAft>
                <a:spcPts val="0"/>
              </a:spcAft>
            </a:pPr>
            <a:r>
              <a:rPr lang="uk-UA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Чинники деградації ґрунтів:</a:t>
            </a:r>
            <a:endParaRPr lang="uk-UA" sz="2600" b="1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457200" lvl="0" indent="-457200" algn="just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 pitchFamily="34" charset="0"/>
              <a:buChar char="•"/>
              <a:tabLst>
                <a:tab pos="374650" algn="l"/>
              </a:tabLst>
            </a:pPr>
            <a:r>
              <a:rPr lang="uk-UA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надмірний випас худоби;</a:t>
            </a:r>
            <a:endParaRPr lang="uk-UA" sz="2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 pitchFamily="34" charset="0"/>
              <a:buChar char="•"/>
              <a:tabLst>
                <a:tab pos="374650" algn="l"/>
              </a:tabLst>
            </a:pPr>
            <a:r>
              <a:rPr lang="uk-UA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загибель і знищення лісів;</a:t>
            </a:r>
            <a:endParaRPr lang="uk-UA" sz="2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 pitchFamily="34" charset="0"/>
              <a:buChar char="•"/>
              <a:tabLst>
                <a:tab pos="374650" algn="l"/>
              </a:tabLst>
            </a:pPr>
            <a:r>
              <a:rPr lang="uk-UA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аграрна діяльність;</a:t>
            </a:r>
            <a:endParaRPr lang="uk-UA" sz="2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50000"/>
              </a:lnSpc>
              <a:spcAft>
                <a:spcPts val="0"/>
              </a:spcAft>
              <a:buClr>
                <a:srgbClr val="000000"/>
              </a:buClr>
              <a:buSzPts val="1000"/>
              <a:buFont typeface="Arial" panose="020B0604020202020204" pitchFamily="34" charset="0"/>
              <a:buChar char="•"/>
              <a:tabLst>
                <a:tab pos="374650" algn="l"/>
              </a:tabLst>
            </a:pPr>
            <a:r>
              <a:rPr lang="uk-UA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надмірна експлуатація.</a:t>
            </a:r>
            <a:endParaRPr lang="uk-UA" sz="2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34988" algn="just"/>
            <a:r>
              <a:rPr lang="uk-UA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Знищення лісів, насамперед їх випалюванням, послаблює екологічну, природоохоронну, кліматичну функції рослинного й тваринного світів.</a:t>
            </a:r>
          </a:p>
          <a:p>
            <a:pPr indent="534988" algn="just"/>
            <a:endParaRPr lang="uk-UA" sz="2600" dirty="0"/>
          </a:p>
        </p:txBody>
      </p:sp>
      <p:sp>
        <p:nvSpPr>
          <p:cNvPr id="14338" name="AutoShape 2" descr="Familia Ceret... păşunatul și ale lor mioare! - Lumea Satulu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4340" name="AutoShape 4" descr="Familia Ceret... păşunatul și ale lor mioare! - Lumea Satulu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4342" name="AutoShape 6" descr="Familia Ceret... păşunatul și ale lor mioare! - Lumea Satulu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4344" name="AutoShape 8" descr="Familia Ceret... păşunatul și ale lor mioare! - Lumea Satulu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4346" name="AutoShape 10" descr="Familia Ceret... păşunatul și ale lor mioare! - Lumea Satulu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4347" name="Picture 11" descr="C:\Users\User\Desktop\a2215d3cce33b7319f0654892f274c53_Generi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6450" y="4215266"/>
            <a:ext cx="3097892" cy="2323419"/>
          </a:xfrm>
          <a:prstGeom prst="rect">
            <a:avLst/>
          </a:prstGeom>
          <a:noFill/>
        </p:spPr>
      </p:pic>
      <p:sp>
        <p:nvSpPr>
          <p:cNvPr id="14349" name="AutoShape 13" descr="ЗАГИБЕЛЬ ТРОПІЧНОГО ЛІСУ РОНДОНІЇ – Станіславівський Натураліс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4351" name="AutoShape 15" descr="ЗАГИБЕЛЬ ТРОПІЧНОГО ЛІСУ РОНДОНІЇ – Станіславівський Натураліс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4353" name="AutoShape 17" descr="ЗАГИБЕЛЬ ТРОПІЧНОГО ЛІСУ РОНДОНІЇ – Станіславівський Натураліст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4354" name="Picture 18" descr="C:\Users\User\Desktop\Без названия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90552" y="4180113"/>
            <a:ext cx="3168192" cy="2373086"/>
          </a:xfrm>
          <a:prstGeom prst="rect">
            <a:avLst/>
          </a:prstGeom>
          <a:noFill/>
        </p:spPr>
      </p:pic>
      <p:sp>
        <p:nvSpPr>
          <p:cNvPr id="14356" name="AutoShape 20" descr="Парламент оновив законодавство щодо фермерської землі і держпідтримки  молодих фермерів — Львівська Аграрна Палата - ЛАП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4358" name="AutoShape 22" descr="Парламент оновив законодавство щодо фермерської землі і держпідтримки  молодих фермерів — Львівська Аграрна Палата - ЛАП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4359" name="Picture 23" descr="C:\Users\User\Desktop\270920210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13956" y="4180115"/>
            <a:ext cx="3416901" cy="232228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0821842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>
            <a:spLocks noChangeArrowheads="1"/>
          </p:cNvSpPr>
          <p:nvPr/>
        </p:nvSpPr>
        <p:spPr bwMode="auto">
          <a:xfrm>
            <a:off x="1626918" y="-225632"/>
            <a:ext cx="18973991" cy="6201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2" name="Прямоугольник 1"/>
          <p:cNvSpPr/>
          <p:nvPr/>
        </p:nvSpPr>
        <p:spPr>
          <a:xfrm>
            <a:off x="889000" y="84423"/>
            <a:ext cx="10985500" cy="65816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0" indent="228600" algn="ctr">
              <a:lnSpc>
                <a:spcPct val="150000"/>
              </a:lnSpc>
            </a:pPr>
            <a:r>
              <a:rPr lang="uk-UA" sz="32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3. НОРМАТИВНІ ПОКАЗНИКИ ЯКОСТІ ҐРУНТУ</a:t>
            </a:r>
            <a:endParaRPr lang="uk-UA" sz="3200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ea typeface="Arial" panose="020B0604020202020204" pitchFamily="34" charset="0"/>
              <a:cs typeface="Times New Roman" panose="02020603050405020304" pitchFamily="18" charset="0"/>
            </a:endParaRPr>
          </a:p>
          <a:p>
            <a:pPr indent="215900" algn="just">
              <a:lnSpc>
                <a:spcPct val="150000"/>
              </a:lnSpc>
            </a:pPr>
            <a:r>
              <a:rPr lang="uk-UA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Нормативи вмісту забруднюючих речовин в ґрунті розробляють за трьома напрямами:</a:t>
            </a:r>
            <a:endParaRPr lang="uk-UA" sz="2600" b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50000"/>
              </a:lnSpc>
              <a:buClr>
                <a:srgbClr val="000000"/>
              </a:buClr>
              <a:buSzPts val="1000"/>
              <a:buFont typeface="Wingdings" panose="05000000000000000000" pitchFamily="2" charset="2"/>
              <a:buChar char="ü"/>
              <a:tabLst>
                <a:tab pos="289560" algn="l"/>
              </a:tabLst>
            </a:pPr>
            <a:r>
              <a:rPr lang="uk-UA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нормування вмісту шкідливих хімічних речовин в одному шарі ґрунту;</a:t>
            </a:r>
            <a:endParaRPr lang="uk-UA" sz="2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50000"/>
              </a:lnSpc>
              <a:buClr>
                <a:srgbClr val="000000"/>
              </a:buClr>
              <a:buSzPts val="1000"/>
              <a:buFont typeface="Wingdings" panose="05000000000000000000" pitchFamily="2" charset="2"/>
              <a:buChar char="ü"/>
              <a:tabLst>
                <a:tab pos="289560" algn="l"/>
              </a:tabLst>
            </a:pPr>
            <a:r>
              <a:rPr lang="uk-UA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нормування накопичення токсичних речовин на території підприємства;</a:t>
            </a:r>
            <a:endParaRPr lang="uk-UA" sz="26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lnSpc>
                <a:spcPct val="150000"/>
              </a:lnSpc>
              <a:buClr>
                <a:srgbClr val="000000"/>
              </a:buClr>
              <a:buSzPts val="1000"/>
              <a:buFont typeface="Wingdings" panose="05000000000000000000" pitchFamily="2" charset="2"/>
              <a:buChar char="ü"/>
              <a:tabLst>
                <a:tab pos="289560" algn="l"/>
              </a:tabLst>
            </a:pPr>
            <a:r>
              <a:rPr lang="uk-UA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нормування забруднення ґрунту в житлових районах, переважно в місцях збереження побутових відходів.</a:t>
            </a:r>
          </a:p>
          <a:p>
            <a:pPr indent="254000" algn="just">
              <a:lnSpc>
                <a:spcPct val="150000"/>
              </a:lnSpc>
            </a:pPr>
            <a:r>
              <a:rPr lang="uk-UA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Гранично допустима концентрація забруднюючих речовин</a:t>
            </a:r>
            <a:r>
              <a:rPr lang="uk-UA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максимально допустима кількість забруднюючих речовин у ґрунтах, яка не зумовлює негативних екологічних наслідків для їх родючості, загального стану довкілля, якості сільськогосподарської продукції та здоров'я людини.</a:t>
            </a:r>
            <a:endParaRPr lang="uk-UA" sz="26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02989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199" y="443345"/>
            <a:ext cx="11035145" cy="6026728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uk-UA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3.1. Оцінювання рівня хімічного забруднення ґрунтів</a:t>
            </a:r>
          </a:p>
          <a:p>
            <a:pPr marL="0" indent="360363" algn="just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Рівень забруднення оцінюють показниками: коефіцієнт концентрації хімічного елемента і сумарний показник забрудненості </a:t>
            </a:r>
            <a:r>
              <a:rPr lang="en-US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Z</a:t>
            </a:r>
            <a:r>
              <a:rPr lang="uk-UA" sz="28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Коефіцієнт концентрації визначають як відношення реального вмісту хімічного елемента в ґрунті до фонового вмісту цього ж елемента</a:t>
            </a:r>
          </a:p>
          <a:p>
            <a:pPr marL="0" indent="360363" algn="just">
              <a:buNone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0" indent="360363" algn="just">
              <a:buNone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0" indent="360363" algn="just">
              <a:buNone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0" indent="360363" algn="just">
              <a:buNone/>
            </a:pP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 С- реальний вміст визначеного хімічного елемента в ґрунті, мг/кг; </a:t>
            </a:r>
            <a:r>
              <a:rPr lang="uk-UA" sz="28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uk-UA" sz="2800" baseline="-25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ф</a:t>
            </a:r>
            <a:r>
              <a:rPr lang="uk-UA" sz="28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- фоновий вміст визначеного хімічного елемента в ґрунті, мг/кг; ГДК - гранично допустима концентрація забрудненої речовини, мг/кг.</a:t>
            </a:r>
          </a:p>
          <a:p>
            <a:pPr algn="ctr">
              <a:buNone/>
            </a:pPr>
            <a:endParaRPr lang="uk-UA" b="1" dirty="0">
              <a:solidFill>
                <a:srgbClr val="FF0000"/>
              </a:solidFill>
            </a:endParaRPr>
          </a:p>
          <a:p>
            <a:pPr>
              <a:buNone/>
            </a:pPr>
            <a:endParaRPr lang="uk-UA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B5FE159-2F83-8110-C2A4-5A4AB7BF7DDA}"/>
              </a:ext>
            </a:extLst>
          </p:cNvPr>
          <p:cNvSpPr txBox="1"/>
          <p:nvPr/>
        </p:nvSpPr>
        <p:spPr>
          <a:xfrm>
            <a:off x="3048000" y="3288863"/>
            <a:ext cx="6096000" cy="823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54000" algn="ctr">
              <a:lnSpc>
                <a:spcPct val="150000"/>
              </a:lnSpc>
            </a:pPr>
            <a:r>
              <a:rPr lang="uk-UA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uk-UA" sz="36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uk-UA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uk-UA" sz="3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uk-UA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</a:t>
            </a:r>
            <a:r>
              <a:rPr lang="uk-UA" sz="36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</a:t>
            </a:r>
            <a:r>
              <a:rPr lang="uk-UA" sz="3600" spc="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або</a:t>
            </a:r>
            <a:r>
              <a:rPr lang="uk-UA" sz="3600" spc="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36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</a:t>
            </a:r>
            <a:r>
              <a:rPr lang="uk-UA" sz="36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uk-UA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uk-UA" sz="36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</a:t>
            </a:r>
            <a:r>
              <a:rPr lang="uk-UA" sz="36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/ГДК,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38200" y="484909"/>
            <a:ext cx="10515600" cy="5692054"/>
          </a:xfrm>
        </p:spPr>
        <p:txBody>
          <a:bodyPr>
            <a:normAutofit fontScale="92500" lnSpcReduction="10000"/>
          </a:bodyPr>
          <a:lstStyle/>
          <a:p>
            <a:pPr marL="0" indent="360363" algn="just">
              <a:buNone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Оскільки ґрунти доволі часто забруднені кількома елементами, то для них розраховують сумарний показник забрудненості, що відображає комплексний ефект впливу всієї групи елементів.</a:t>
            </a:r>
          </a:p>
          <a:p>
            <a:pPr marL="0" indent="360363" algn="just">
              <a:buNone/>
            </a:pPr>
            <a:endParaRPr lang="uk-UA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60363" algn="just">
              <a:buNone/>
            </a:pPr>
            <a:endParaRPr lang="uk-UA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60363" algn="just">
              <a:buNone/>
            </a:pPr>
            <a:endParaRPr lang="uk-UA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60363" algn="just">
              <a:buNone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де: Z</a:t>
            </a:r>
            <a:r>
              <a:rPr lang="uk-UA" sz="26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сумарний показник забрудненості ґрунтів; </a:t>
            </a:r>
            <a:r>
              <a:rPr lang="uk-UA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</a:t>
            </a:r>
            <a:r>
              <a:rPr lang="uk-UA" sz="2600" baseline="-250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Ci</a:t>
            </a: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– коефіцієнт</a:t>
            </a:r>
            <a:r>
              <a:rPr lang="en-US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концентрації </a:t>
            </a:r>
            <a:r>
              <a:rPr lang="uk-UA" sz="26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і–того</a:t>
            </a: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хімічного елементу у пробі ґрунту; n – кількість врахованих хімічних елементів.</a:t>
            </a:r>
          </a:p>
          <a:p>
            <a:pPr marL="0" indent="360363" algn="just">
              <a:buNone/>
            </a:pPr>
            <a:endParaRPr lang="uk-UA" sz="24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360363" algn="just">
              <a:buNone/>
            </a:pP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Оцінка небезпечності забруднення ґрунтів комплексом хімічних елементів за показником Z</a:t>
            </a:r>
            <a:r>
              <a:rPr lang="uk-UA" sz="2600" baseline="-250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uk-UA" sz="2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виконується за оціночною шкалою, градація якої розроблена на підставі вивчення стану здоров'я населення, яке мешкає на територіях з різними рівнями забрудненості ґрунтів</a:t>
            </a:r>
            <a:endParaRPr lang="uk-UA" sz="2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58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00946" y="1676402"/>
            <a:ext cx="3588327" cy="12944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46028" y="304145"/>
            <a:ext cx="102354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tabLst>
                <a:tab pos="1018540" algn="l"/>
              </a:tabLst>
            </a:pPr>
            <a:r>
              <a:rPr lang="uk-UA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Таблиця 1 - Орієнтовна оціночна шкала небезпечності забруднення ґрунтів за сумарним показником </a:t>
            </a:r>
            <a:r>
              <a:rPr lang="uk-UA" sz="2400" b="1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Z</a:t>
            </a:r>
            <a:r>
              <a:rPr lang="uk-UA" sz="1600" b="1" baseline="-25000" dirty="0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С</a:t>
            </a:r>
            <a:endParaRPr lang="uk-UA" sz="24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4233609"/>
              </p:ext>
            </p:extLst>
          </p:nvPr>
        </p:nvGraphicFramePr>
        <p:xfrm>
          <a:off x="644719" y="1361088"/>
          <a:ext cx="11285011" cy="4912806"/>
        </p:xfrm>
        <a:graphic>
          <a:graphicData uri="http://schemas.openxmlformats.org/drawingml/2006/table">
            <a:tbl>
              <a:tblPr/>
              <a:tblGrid>
                <a:gridCol w="27349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753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4746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9906">
                <a:tc>
                  <a:txBody>
                    <a:bodyPr/>
                    <a:lstStyle/>
                    <a:p>
                      <a:pPr indent="27051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Категорія забруднення ґрунту</a:t>
                      </a:r>
                      <a:endParaRPr lang="uk-UA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45" marR="48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R="203200" indent="27051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b="1" i="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Z</a:t>
                      </a:r>
                      <a:r>
                        <a:rPr lang="uk-UA" sz="2200" b="1" i="0" baseline="-250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С</a:t>
                      </a:r>
                      <a:endParaRPr lang="uk-UA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45" marR="48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7051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Зміна показників якості здоров’я мешканців у зонах забруднення ґрунтів</a:t>
                      </a:r>
                      <a:endParaRPr lang="uk-UA" sz="2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45" marR="48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92084">
                <a:tc>
                  <a:txBody>
                    <a:bodyPr/>
                    <a:lstStyle/>
                    <a:p>
                      <a:pPr indent="27051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Допустима</a:t>
                      </a:r>
                      <a:endParaRPr lang="uk-UA" sz="2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45" marR="48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&lt;16</a:t>
                      </a:r>
                      <a:endParaRPr lang="uk-UA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45" marR="48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70510" algn="just">
                        <a:lnSpc>
                          <a:spcPct val="100000"/>
                        </a:lnSpc>
                        <a:spcAft>
                          <a:spcPts val="0"/>
                        </a:spcAft>
                        <a:tabLst>
                          <a:tab pos="2299970" algn="l"/>
                        </a:tabLst>
                      </a:pPr>
                      <a:r>
                        <a:rPr lang="uk-UA" sz="2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Найнижчий рівень захворюваності дітей та мінімум функціональних відхилень у дорослого населення</a:t>
                      </a:r>
                      <a:endParaRPr lang="uk-UA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45" marR="48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3270">
                <a:tc>
                  <a:txBody>
                    <a:bodyPr/>
                    <a:lstStyle/>
                    <a:p>
                      <a:pPr indent="27051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Помірно небез­печна</a:t>
                      </a:r>
                      <a:endParaRPr lang="uk-UA" sz="2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45" marR="48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16-32</a:t>
                      </a:r>
                      <a:endParaRPr lang="uk-UA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45" marR="48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7051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Підвищення загального рівня захворюваності</a:t>
                      </a:r>
                      <a:endParaRPr lang="uk-UA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45" marR="48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87274">
                <a:tc>
                  <a:txBody>
                    <a:bodyPr/>
                    <a:lstStyle/>
                    <a:p>
                      <a:pPr indent="27051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Небезпечна</a:t>
                      </a:r>
                      <a:endParaRPr lang="uk-UA" sz="2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45" marR="48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32-128</a:t>
                      </a:r>
                      <a:endParaRPr lang="uk-UA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45" marR="48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7051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Підвищення загального рівня захворюваності, кількості дітей, які часто хворіють, дітей з хронічними захворюваннями, порушення функціонування серцево-судинної системи</a:t>
                      </a:r>
                      <a:endParaRPr lang="uk-UA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45" marR="48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96426">
                <a:tc>
                  <a:txBody>
                    <a:bodyPr/>
                    <a:lstStyle/>
                    <a:p>
                      <a:pPr indent="27051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Дуже небезпечна</a:t>
                      </a:r>
                      <a:endParaRPr lang="uk-UA" sz="2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45" marR="48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&gt;128</a:t>
                      </a:r>
                      <a:endParaRPr lang="uk-UA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45" marR="48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27051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Підвищення захворюваності дітей, порушення репродуктивної функції у жінок (збільшення ви­падків токсикозу при вагітності, передчасних пологів, мертвонароджених, гіпотрофій немовлят)</a:t>
                      </a:r>
                      <a:endParaRPr lang="uk-UA" sz="2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845" marR="4845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618721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7562" y="283295"/>
            <a:ext cx="10668177" cy="59708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266700" algn="ctr">
              <a:lnSpc>
                <a:spcPct val="150000"/>
              </a:lnSpc>
              <a:spcAft>
                <a:spcPts val="0"/>
              </a:spcAft>
            </a:pPr>
            <a:r>
              <a:rPr lang="uk-UA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Arial Narrow" panose="020B0606020202030204" pitchFamily="34" charset="0"/>
                <a:cs typeface="Arial Narrow" panose="020B0606020202030204" pitchFamily="34" charset="0"/>
              </a:rPr>
              <a:t>3.2. Оцінювання санітарного стану ґрунтів</a:t>
            </a:r>
          </a:p>
          <a:p>
            <a:pPr indent="536575" algn="just">
              <a:spcAft>
                <a:spcPts val="0"/>
              </a:spcAft>
            </a:pPr>
            <a:endParaRPr lang="uk-UA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36575" algn="just">
              <a:spcAft>
                <a:spcPts val="0"/>
              </a:spcAft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Санітарний стан ґрунтів оцінюють за спеціальними нормованими показниками. Як основний хімічний показник використовують </a:t>
            </a:r>
            <a:r>
              <a:rPr lang="uk-UA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санітарне число</a:t>
            </a:r>
            <a:r>
              <a:rPr lang="uk-UA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частка від ділення кількості ґрунтового білкового азоту в міліграмах на 100 г абсолютно сухого ґрунту до кількості органічного азоту в тих самих одиницях. </a:t>
            </a:r>
          </a:p>
          <a:p>
            <a:pPr indent="536575" algn="just">
              <a:spcAft>
                <a:spcPts val="0"/>
              </a:spcAft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Показником </a:t>
            </a:r>
            <a:r>
              <a:rPr lang="uk-UA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бактеріального забруднення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ґрунту є титр кишкової палички та титр одного з анаеробів. </a:t>
            </a:r>
          </a:p>
          <a:p>
            <a:pPr indent="536575" algn="just">
              <a:spcAft>
                <a:spcPts val="0"/>
              </a:spcAft>
            </a:pPr>
            <a:r>
              <a:rPr lang="uk-UA" sz="26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Санітарно-</a:t>
            </a:r>
            <a:r>
              <a:rPr lang="uk-UA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гельмінтологічним 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показником ґрунту є кількість яєць гельмінтів в 1 кг ґрунту. </a:t>
            </a:r>
          </a:p>
          <a:p>
            <a:pPr indent="536575" algn="just">
              <a:spcAft>
                <a:spcPts val="0"/>
              </a:spcAft>
            </a:pPr>
            <a:r>
              <a:rPr lang="uk-UA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Ентомологічний 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 визначають за наявністю личинок та лялечок мух на 0,25 м</a:t>
            </a:r>
            <a:r>
              <a:rPr lang="uk-UA" sz="2600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поверхні ґрунті.</a:t>
            </a:r>
          </a:p>
          <a:p>
            <a:pPr indent="536575" algn="ctr">
              <a:spcAft>
                <a:spcPts val="0"/>
              </a:spcAft>
            </a:pPr>
            <a:endParaRPr lang="uk-UA" sz="28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69170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9011895"/>
              </p:ext>
            </p:extLst>
          </p:nvPr>
        </p:nvGraphicFramePr>
        <p:xfrm>
          <a:off x="978195" y="1285804"/>
          <a:ext cx="10770462" cy="4935175"/>
        </p:xfrm>
        <a:graphic>
          <a:graphicData uri="http://schemas.openxmlformats.org/drawingml/2006/table">
            <a:tbl>
              <a:tblPr firstRow="1" firstCol="1" bandRow="1">
                <a:tableStyleId>{5940675A-B579-460E-94D1-54222C63F5DA}</a:tableStyleId>
              </a:tblPr>
              <a:tblGrid>
                <a:gridCol w="18080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403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7878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72305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870935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94924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595942"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Ґрунт</a:t>
                      </a:r>
                      <a:endParaRPr lang="uk-UA" sz="22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ctr"/>
                </a:tc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</a:t>
                      </a:r>
                    </a:p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личинок</a:t>
                      </a:r>
                    </a:p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та лялечок</a:t>
                      </a:r>
                    </a:p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мух</a:t>
                      </a:r>
                      <a:endParaRPr lang="uk-UA" sz="22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b"/>
                </a:tc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Кількість яєць гельмінтів</a:t>
                      </a:r>
                      <a:endParaRPr lang="uk-UA" sz="22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ctr"/>
                </a:tc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Титр колі</a:t>
                      </a:r>
                      <a:endParaRPr lang="uk-UA" sz="22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ctr"/>
                </a:tc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Титр</a:t>
                      </a:r>
                    </a:p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анаеробів</a:t>
                      </a:r>
                      <a:endParaRPr lang="uk-UA" sz="22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ctr"/>
                </a:tc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Санітарне</a:t>
                      </a:r>
                    </a:p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b="1" i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число</a:t>
                      </a:r>
                      <a:endParaRPr lang="uk-UA" sz="2200" b="1" i="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6233"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Чистий</a:t>
                      </a:r>
                      <a:endParaRPr lang="uk-UA" sz="22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b"/>
                </a:tc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uk-UA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ctr"/>
                </a:tc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</a:t>
                      </a:r>
                      <a:endParaRPr lang="uk-UA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ctr"/>
                </a:tc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і більше</a:t>
                      </a:r>
                      <a:endParaRPr lang="uk-UA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ctr"/>
                </a:tc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 і більше</a:t>
                      </a:r>
                      <a:endParaRPr lang="uk-UA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ctr"/>
                </a:tc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0,98-1</a:t>
                      </a:r>
                      <a:endParaRPr lang="uk-UA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831273"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Мало</a:t>
                      </a:r>
                    </a:p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забруднений</a:t>
                      </a:r>
                      <a:endParaRPr lang="uk-UA" sz="22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b"/>
                </a:tc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Одиниці</a:t>
                      </a:r>
                      <a:endParaRPr lang="uk-UA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ctr"/>
                </a:tc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 10</a:t>
                      </a:r>
                      <a:endParaRPr lang="uk-UA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ctr"/>
                </a:tc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1-0,01</a:t>
                      </a:r>
                      <a:endParaRPr lang="uk-UA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ctr"/>
                </a:tc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0,1-0,001</a:t>
                      </a:r>
                      <a:endParaRPr lang="uk-UA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ctr"/>
                </a:tc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0,85-0,98</a:t>
                      </a:r>
                      <a:endParaRPr lang="uk-UA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4291"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Забруднений</a:t>
                      </a:r>
                      <a:endParaRPr lang="uk-UA" sz="22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b"/>
                </a:tc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10-25</a:t>
                      </a:r>
                      <a:endParaRPr lang="uk-UA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ctr"/>
                </a:tc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11-100</a:t>
                      </a:r>
                      <a:endParaRPr lang="uk-UA" sz="22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ctr"/>
                </a:tc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0,01-0,001</a:t>
                      </a:r>
                      <a:endParaRPr lang="uk-UA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ctr"/>
                </a:tc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0,001-0,0001</a:t>
                      </a:r>
                      <a:endParaRPr lang="uk-UA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ctr"/>
                </a:tc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0,7-0,85</a:t>
                      </a:r>
                      <a:endParaRPr lang="uk-UA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97527"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Сильно</a:t>
                      </a:r>
                    </a:p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b="1" i="1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забруднений</a:t>
                      </a:r>
                      <a:endParaRPr lang="uk-UA" sz="2200" b="1" i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b"/>
                </a:tc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</a:t>
                      </a:r>
                      <a:endParaRPr lang="uk-UA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ctr"/>
                </a:tc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Понад 100</a:t>
                      </a:r>
                      <a:endParaRPr lang="uk-UA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ctr"/>
                </a:tc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0,001 і менше</a:t>
                      </a:r>
                      <a:endParaRPr lang="uk-UA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ctr"/>
                </a:tc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0,0001 і менше</a:t>
                      </a:r>
                      <a:endParaRPr lang="uk-UA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ctr"/>
                </a:tc>
                <a:tc>
                  <a:txBody>
                    <a:bodyPr/>
                    <a:lstStyle/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</a:t>
                      </a:r>
                    </a:p>
                    <a:p>
                      <a:pPr indent="196850"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uk-UA" sz="22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 </a:t>
                      </a:r>
                      <a:r>
                        <a:rPr lang="uk-UA" sz="22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менще</a:t>
                      </a:r>
                      <a:endParaRPr lang="uk-UA" sz="22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5756" marR="5756" marT="0" marB="0" anchor="ctr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978195" y="279508"/>
            <a:ext cx="103825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ctr">
              <a:spcAft>
                <a:spcPts val="0"/>
              </a:spcAft>
            </a:pPr>
            <a:r>
              <a:rPr lang="uk-UA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Таблиця 2 - </a:t>
            </a:r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Показники санітарного стану ґрунтів населених пунктів та сільськогосподарських угідь</a:t>
            </a:r>
            <a:endParaRPr lang="uk-UA" sz="2400" b="1" dirty="0">
              <a:solidFill>
                <a:srgbClr val="FF0000"/>
              </a:solidFill>
              <a:latin typeface="Times New Roman" panose="02020603050405020304" pitchFamily="18" charset="0"/>
              <a:ea typeface="Arial Narrow" panose="020B0606020202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487832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0070" y="247129"/>
            <a:ext cx="11269980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ctr">
              <a:spcAft>
                <a:spcPts val="0"/>
              </a:spcAft>
            </a:pPr>
            <a:r>
              <a:rPr lang="uk-UA" sz="28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ea typeface="Arial Narrow" panose="020B0606020202030204" pitchFamily="34" charset="0"/>
                <a:cs typeface="Times New Roman" panose="02020603050405020304" pitchFamily="18" charset="0"/>
              </a:rPr>
              <a:t>3.3. Нормативи оцінок пестецидного забруднення ґрунтів</a:t>
            </a:r>
          </a:p>
          <a:p>
            <a:pPr indent="536575" algn="just">
              <a:spcAft>
                <a:spcPts val="0"/>
              </a:spcAft>
            </a:pPr>
            <a:r>
              <a:rPr lang="uk-UA" sz="24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Пестициди</a:t>
            </a:r>
            <a:r>
              <a:rPr lang="uk-UA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це хімічні сполуки (речовини), що використовуються як засоби захисту рослин і тварин від шкідливих організмів. Їх широко використовують у сільському господарстві для зменшення втрат врожаю та підвищення якості продукції.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36575" algn="just">
              <a:spcAft>
                <a:spcPts val="0"/>
              </a:spcAft>
            </a:pPr>
            <a:r>
              <a:rPr lang="uk-UA" sz="24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Класифікація пестицидів за способом дії.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36575" algn="just">
              <a:spcAft>
                <a:spcPts val="0"/>
              </a:spcAft>
            </a:pPr>
            <a:r>
              <a:rPr lang="uk-UA" sz="2400" b="1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Залежно від того, на які шкідливі орга­нізми діють пестициди, їх поділяють на такі групи:</a:t>
            </a:r>
            <a:endParaRPr lang="uk-UA" sz="2400" b="1" i="1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536575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62890" algn="l"/>
              </a:tabLst>
            </a:pP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акарициди - для обмеження шкодочинності кліщів;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536575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65430" algn="l"/>
              </a:tabLst>
            </a:pPr>
            <a:r>
              <a:rPr lang="uk-U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альгіциди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для обмеження чисельності водяної рослинності;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536575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65430" algn="l"/>
              </a:tabLst>
            </a:pP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антисептики - для дезінфекції та захисту матеріалів від руйнації;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536575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65430" algn="l"/>
              </a:tabLst>
            </a:pP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арборициди - для знищення небажаної деревної та кущової рослинності;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536575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65430" algn="l"/>
              </a:tabLst>
            </a:pP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атрактанти - для приманювання комах;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536575" algn="just">
              <a:spcAft>
                <a:spcPts val="0"/>
              </a:spcAft>
              <a:buFont typeface="Symbol" panose="05050102010706020507" pitchFamily="18" charset="2"/>
              <a:buChar char=""/>
              <a:tabLst>
                <a:tab pos="265430" algn="l"/>
              </a:tabLst>
            </a:pPr>
            <a:r>
              <a:rPr lang="uk-UA" sz="2400" dirty="0" err="1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афіциди</a:t>
            </a:r>
            <a:r>
              <a:rPr lang="uk-UA" sz="24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- для знищення попелиць;</a:t>
            </a:r>
            <a:endParaRPr lang="en-US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бактерициди - проти патогенних бактерій;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гербіциди - обмеження чисельності небажаної рослинності (до гербіцидів також належать арборициди та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альгіциди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13854825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60070" y="247129"/>
            <a:ext cx="11269980" cy="67403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десиканти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для підсушування рослин;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дефоліанти - для видалення листя;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інсектициди - обмеження чисельності шкідливих комах;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лимациди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діють на молюсків;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нематоциди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діють на круглих черв’яків (нематод);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репеленти - для відлякування комах;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ретарданти - регулятори росту рослин;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родентициди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для знищення гризунів;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фунгіциди - для обмеження поширення хвороб та </a:t>
            </a: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фітопатогепних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грибів- збудників захворювань рослин.</a:t>
            </a:r>
            <a:endParaRPr 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36575" algn="just"/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Найширше у сільському господарстві використовують гербіциди, інсектициди, фунгіциди та регулятори росту рослин.</a:t>
            </a:r>
          </a:p>
          <a:p>
            <a:pPr indent="536575" algn="just"/>
            <a:r>
              <a:rPr lang="uk-UA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Залежно від ступеня небезпечності для людей і тварин пестициди поділяють на: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високотоксичні 50-200 мг/кг;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uk-UA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середньотоксичні</a:t>
            </a: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200 - 1000 мг/кг; 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малотоксичні - понад 1000 мг/кг.</a:t>
            </a:r>
            <a:endParaRPr lang="uk-UA" sz="2400" dirty="0"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indent="-457200" algn="just"/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91636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7D2A6A1-B269-E832-86D0-7174691DAF3D}"/>
              </a:ext>
            </a:extLst>
          </p:cNvPr>
          <p:cNvSpPr txBox="1"/>
          <p:nvPr/>
        </p:nvSpPr>
        <p:spPr>
          <a:xfrm>
            <a:off x="2161791" y="583863"/>
            <a:ext cx="7447221" cy="52456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990975" indent="-3990975" algn="ctr">
              <a:lnSpc>
                <a:spcPct val="130000"/>
              </a:lnSpc>
            </a:pPr>
            <a:r>
              <a:rPr lang="uk-UA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Тaблuця</a:t>
            </a:r>
            <a:r>
              <a:rPr lang="uk-UA" sz="2400" spc="25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3 –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Нормативи</a:t>
            </a:r>
            <a:r>
              <a:rPr lang="uk-UA" sz="2400" spc="1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вмicтy</a:t>
            </a:r>
            <a:r>
              <a:rPr lang="uk-UA" sz="2400" spc="1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пеcтицидiв</a:t>
            </a:r>
            <a:r>
              <a:rPr lang="uk-UA" sz="2400" spc="1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</a:t>
            </a:r>
            <a:r>
              <a:rPr lang="uk-UA" sz="2400" spc="13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грyнтi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6" name="Таблиця 5">
            <a:extLst>
              <a:ext uri="{FF2B5EF4-FFF2-40B4-BE49-F238E27FC236}">
                <a16:creationId xmlns:a16="http://schemas.microsoft.com/office/drawing/2014/main" id="{63400A1A-A244-B61A-CF56-3D22A580C1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712886"/>
              </p:ext>
            </p:extLst>
          </p:nvPr>
        </p:nvGraphicFramePr>
        <p:xfrm>
          <a:off x="2161791" y="1343615"/>
          <a:ext cx="8034833" cy="385248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5270368">
                  <a:extLst>
                    <a:ext uri="{9D8B030D-6E8A-4147-A177-3AD203B41FA5}">
                      <a16:colId xmlns:a16="http://schemas.microsoft.com/office/drawing/2014/main" val="3714246088"/>
                    </a:ext>
                  </a:extLst>
                </a:gridCol>
                <a:gridCol w="2764465">
                  <a:extLst>
                    <a:ext uri="{9D8B030D-6E8A-4147-A177-3AD203B41FA5}">
                      <a16:colId xmlns:a16="http://schemas.microsoft.com/office/drawing/2014/main" val="2625366709"/>
                    </a:ext>
                  </a:extLst>
                </a:gridCol>
              </a:tblGrid>
              <a:tr h="155575">
                <a:tc>
                  <a:txBody>
                    <a:bodyPr/>
                    <a:lstStyle/>
                    <a:p>
                      <a:pPr marL="6350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Інсектицид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ГДКГ.,</a:t>
                      </a:r>
                      <a:r>
                        <a:rPr lang="en-US" sz="2400" spc="6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мг/кг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91521784"/>
                  </a:ext>
                </a:extLst>
              </a:tr>
              <a:tr h="155575">
                <a:tc>
                  <a:txBody>
                    <a:bodyPr/>
                    <a:lstStyle/>
                    <a:p>
                      <a:pPr marL="35560" algn="l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spc="-1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Хлоpофос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spc="-2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742426346"/>
                  </a:ext>
                </a:extLst>
              </a:tr>
              <a:tr h="155575">
                <a:tc>
                  <a:txBody>
                    <a:bodyPr/>
                    <a:lstStyle/>
                    <a:p>
                      <a:pPr marL="35560" algn="l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Кapбофос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spc="-2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2,0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03209921"/>
                  </a:ext>
                </a:extLst>
              </a:tr>
              <a:tr h="155575">
                <a:tc>
                  <a:txBody>
                    <a:bodyPr/>
                    <a:lstStyle/>
                    <a:p>
                      <a:pPr marL="35560" algn="l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Дихлоpдифенилтpихлоpетaн</a:t>
                      </a:r>
                      <a:r>
                        <a:rPr lang="en-US" sz="2400" spc="-1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(ДДТ)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marR="635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spc="-2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272342824"/>
                  </a:ext>
                </a:extLst>
              </a:tr>
              <a:tr h="155575">
                <a:tc>
                  <a:txBody>
                    <a:bodyPr/>
                    <a:lstStyle/>
                    <a:p>
                      <a:pPr marL="35560" algn="l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Гексaхлоpaн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spc="-2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96394528"/>
                  </a:ext>
                </a:extLst>
              </a:tr>
              <a:tr h="155575">
                <a:tc>
                  <a:txBody>
                    <a:bodyPr/>
                    <a:lstStyle/>
                    <a:p>
                      <a:pPr marL="35560" algn="l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n-і</a:t>
                      </a:r>
                      <a:r>
                        <a:rPr lang="uk-UA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lang="en-US" sz="24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омер</a:t>
                      </a:r>
                      <a:r>
                        <a:rPr lang="en-US" sz="2400" spc="14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spc="-1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гексaхлоpaну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spc="-2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1,0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766121667"/>
                  </a:ext>
                </a:extLst>
              </a:tr>
              <a:tr h="155575">
                <a:tc>
                  <a:txBody>
                    <a:bodyPr/>
                    <a:lstStyle/>
                    <a:p>
                      <a:pPr marL="35560" algn="l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Поліхлоpпінен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spc="-2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897035579"/>
                  </a:ext>
                </a:extLst>
              </a:tr>
              <a:tr h="155575">
                <a:tc>
                  <a:txBody>
                    <a:bodyPr/>
                    <a:lstStyle/>
                    <a:p>
                      <a:pPr marL="35560" algn="l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Поліхлоpкaмфен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spc="-2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3997931844"/>
                  </a:ext>
                </a:extLst>
              </a:tr>
              <a:tr h="155575">
                <a:tc>
                  <a:txBody>
                    <a:bodyPr/>
                    <a:lstStyle/>
                    <a:p>
                      <a:pPr marL="35560" algn="l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Cевін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0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spc="-2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0,05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68683596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46552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903514" y="254541"/>
            <a:ext cx="10869386" cy="66787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spcAft>
                <a:spcPts val="0"/>
              </a:spcAft>
              <a:buAutoNum type="arabicPeriod"/>
            </a:pPr>
            <a:r>
              <a:rPr lang="uk-UA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ҐРУНТИ. РОЛЬ ҐРУНТІВ У БІОСФЕРІ</a:t>
            </a:r>
          </a:p>
          <a:p>
            <a:pPr algn="ctr">
              <a:spcAft>
                <a:spcPts val="0"/>
              </a:spcAft>
            </a:pPr>
            <a:endParaRPr lang="uk-UA" sz="3200" b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536575" algn="just"/>
            <a: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Ґрунти становлять величезну цінність тому, що: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беруть активну участь в очищенні природних і стічних вод, які фільтруються крізь них;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регулятором водного балансу суходолу, оскільки він поглинає, утримує та перерозподіляє велику кількість атмосферної вологи;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є універсальним біологічним фактором і нейтралізатором багатьох видів антропогенних забруднені.</a:t>
            </a:r>
          </a:p>
          <a:p>
            <a:pPr indent="354013" algn="just"/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Землі, що використовуються в різних галузях народного господарства, називають </a:t>
            </a:r>
            <a: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земельними ресурсами</a:t>
            </a:r>
            <a:r>
              <a:rPr lang="uk-UA" sz="26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354013" algn="just"/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Найбільшим багатством ґрунту є його </a:t>
            </a:r>
            <a: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гумус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- органічна речовина, що утворилася з решток відмерлих рослин під впливом діяльності мікроорганізмів, які перероблюють їх, розкладають, збагачують вуглекислим газом, водою, сполуками азоту та іншими речовинами.</a:t>
            </a:r>
          </a:p>
          <a:p>
            <a:pPr indent="354013" algn="just"/>
            <a:endParaRPr lang="uk-UA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04118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я 1">
            <a:extLst>
              <a:ext uri="{FF2B5EF4-FFF2-40B4-BE49-F238E27FC236}">
                <a16:creationId xmlns:a16="http://schemas.microsoft.com/office/drawing/2014/main" id="{F7690049-6BF2-B7EE-3B7C-2566E9271B7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11683594"/>
              </p:ext>
            </p:extLst>
          </p:nvPr>
        </p:nvGraphicFramePr>
        <p:xfrm>
          <a:off x="1417597" y="1805283"/>
          <a:ext cx="9650895" cy="3043812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432520">
                  <a:extLst>
                    <a:ext uri="{9D8B030D-6E8A-4147-A177-3AD203B41FA5}">
                      <a16:colId xmlns:a16="http://schemas.microsoft.com/office/drawing/2014/main" val="3738478021"/>
                    </a:ext>
                  </a:extLst>
                </a:gridCol>
                <a:gridCol w="3143060">
                  <a:extLst>
                    <a:ext uri="{9D8B030D-6E8A-4147-A177-3AD203B41FA5}">
                      <a16:colId xmlns:a16="http://schemas.microsoft.com/office/drawing/2014/main" val="918697296"/>
                    </a:ext>
                  </a:extLst>
                </a:gridCol>
                <a:gridCol w="2094670">
                  <a:extLst>
                    <a:ext uri="{9D8B030D-6E8A-4147-A177-3AD203B41FA5}">
                      <a16:colId xmlns:a16="http://schemas.microsoft.com/office/drawing/2014/main" val="1991319465"/>
                    </a:ext>
                  </a:extLst>
                </a:gridCol>
                <a:gridCol w="1980645">
                  <a:extLst>
                    <a:ext uri="{9D8B030D-6E8A-4147-A177-3AD203B41FA5}">
                      <a16:colId xmlns:a16="http://schemas.microsoft.com/office/drawing/2014/main" val="2178045967"/>
                    </a:ext>
                  </a:extLst>
                </a:gridCol>
              </a:tblGrid>
              <a:tr h="307975">
                <a:tc>
                  <a:txBody>
                    <a:bodyPr/>
                    <a:lstStyle/>
                    <a:p>
                      <a:pPr marL="91440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</a:t>
                      </a:r>
                      <a:r>
                        <a:rPr lang="en-US" sz="2400" spc="-3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екологічної ситуaції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Зaлишковa кількість пестицидів,</a:t>
                      </a:r>
                      <a:r>
                        <a:rPr lang="en-US" sz="2400" spc="11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мг·гa</a:t>
                      </a:r>
                      <a:r>
                        <a:rPr lang="en-US" sz="240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2400" spc="-20" baseline="30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r>
                        <a:rPr lang="en-US" sz="2400" spc="-2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д.p.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635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Гpунт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2070" marR="635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Рослини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70286604"/>
                  </a:ext>
                </a:extLst>
              </a:tr>
              <a:tr h="155575">
                <a:tc>
                  <a:txBody>
                    <a:bodyPr/>
                    <a:lstStyle/>
                    <a:p>
                      <a:pPr marL="35560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Cпpиятливa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sz="2400" spc="10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spc="-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en-US" sz="2400" spc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виявлено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Не</a:t>
                      </a:r>
                      <a:r>
                        <a:rPr lang="en-US" sz="2400" spc="1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виявлено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45333530"/>
                  </a:ext>
                </a:extLst>
              </a:tr>
              <a:tr h="155575">
                <a:tc>
                  <a:txBody>
                    <a:bodyPr/>
                    <a:lstStyle/>
                    <a:p>
                      <a:pPr marL="35560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Зaдовільнa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spc="-2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3–4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marR="635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sz="2400" spc="10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spc="-2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ГДК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 marR="635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sz="2400" spc="10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spc="-2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ГДК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988337655"/>
                  </a:ext>
                </a:extLst>
              </a:tr>
              <a:tr h="155575">
                <a:tc>
                  <a:txBody>
                    <a:bodyPr/>
                    <a:lstStyle/>
                    <a:p>
                      <a:pPr marL="35560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Пеpедкpизовa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spc="-2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4–5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marR="635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sz="2400" spc="10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spc="-2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ГДК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 marR="635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&lt;</a:t>
                      </a:r>
                      <a:r>
                        <a:rPr lang="en-US" sz="2400" spc="10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spc="-2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ГДК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63749197"/>
                  </a:ext>
                </a:extLst>
              </a:tr>
              <a:tr h="155575">
                <a:tc>
                  <a:txBody>
                    <a:bodyPr/>
                    <a:lstStyle/>
                    <a:p>
                      <a:pPr marL="35560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Кpизовa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spc="-2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5–6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marR="635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1,1–1,5</a:t>
                      </a:r>
                      <a:r>
                        <a:rPr lang="en-US" sz="2400" spc="4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spc="-2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ГДК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 marR="635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1,1–1,5</a:t>
                      </a:r>
                      <a:r>
                        <a:rPr lang="en-US" sz="2400" spc="4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spc="-2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ГДК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275495831"/>
                  </a:ext>
                </a:extLst>
              </a:tr>
              <a:tr h="155575">
                <a:tc>
                  <a:txBody>
                    <a:bodyPr/>
                    <a:lstStyle/>
                    <a:p>
                      <a:pPr marL="35560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spc="-1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Кaтaстpофічнa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&gt;</a:t>
                      </a:r>
                      <a:r>
                        <a:rPr lang="en-US" sz="2400" spc="10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spc="-5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uk-UA" sz="180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715" marR="635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1,6–10</a:t>
                      </a:r>
                      <a:r>
                        <a:rPr lang="en-US" sz="2400" spc="7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ГДК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5080" marR="635" algn="ctr">
                        <a:lnSpc>
                          <a:spcPct val="130000"/>
                        </a:lnSpc>
                        <a:spcBef>
                          <a:spcPts val="50"/>
                        </a:spcBef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1,6–10</a:t>
                      </a:r>
                      <a:r>
                        <a:rPr lang="en-US" sz="2400" spc="7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4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ГДК</a:t>
                      </a:r>
                      <a:endParaRPr lang="uk-UA" sz="1800" dirty="0">
                        <a:effectLst/>
                        <a:latin typeface="Times New Roman" panose="02020603050405020304" pitchFamily="18" charset="0"/>
                        <a:ea typeface="Georgia" panose="02040502050405020303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2518487331"/>
                  </a:ext>
                </a:extLst>
              </a:tr>
            </a:tbl>
          </a:graphicData>
        </a:graphic>
      </p:graphicFrame>
      <p:sp>
        <p:nvSpPr>
          <p:cNvPr id="3" name="Rectangle 1">
            <a:extLst>
              <a:ext uri="{FF2B5EF4-FFF2-40B4-BE49-F238E27FC236}">
                <a16:creationId xmlns:a16="http://schemas.microsoft.com/office/drawing/2014/main" id="{1B7F5796-A5A5-49B9-F35A-15AA0C1A5B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1523924" y="832702"/>
            <a:ext cx="9438243" cy="7386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altLang="uk-UA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Тaблuця</a:t>
            </a:r>
            <a:r>
              <a:rPr kumimoji="0" lang="uk-UA" alt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4 –</a:t>
            </a:r>
            <a:r>
              <a:rPr kumimoji="0" lang="uk-UA" altLang="uk-UA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Нормативи </a:t>
            </a:r>
            <a:r>
              <a:rPr kumimoji="0" lang="uk-UA" altLang="uk-UA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оцiнки</a:t>
            </a:r>
            <a:r>
              <a:rPr kumimoji="0" lang="uk-UA" alt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uk-UA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пеcтицидного</a:t>
            </a:r>
            <a:r>
              <a:rPr kumimoji="0" lang="uk-UA" alt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uk-UA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забрyднення</a:t>
            </a:r>
            <a:r>
              <a:rPr kumimoji="0" lang="uk-UA" altLang="uk-UA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uk-UA" altLang="uk-UA" sz="24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грyнтiв</a:t>
            </a:r>
            <a:endParaRPr kumimoji="0" lang="uk-UA" altLang="uk-UA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uk-UA" altLang="uk-U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990671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84D6B45-3364-A2A4-44D1-91EB7E8C41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51678" y="382385"/>
            <a:ext cx="10178322" cy="1138071"/>
          </a:xfrm>
        </p:spPr>
        <p:txBody>
          <a:bodyPr>
            <a:noAutofit/>
          </a:bodyPr>
          <a:lstStyle/>
          <a:p>
            <a:r>
              <a:rPr lang="en-US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3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3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3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охорони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 земель та </a:t>
            </a:r>
            <a:r>
              <a:rPr lang="ru-RU" sz="3200" b="1" dirty="0" err="1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грунтів</a:t>
            </a:r>
            <a:r>
              <a:rPr lang="ru-RU" sz="32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uk-UA" sz="2800" b="1" dirty="0"/>
          </a:p>
        </p:txBody>
      </p:sp>
      <p:sp>
        <p:nvSpPr>
          <p:cNvPr id="5" name="Місце для вмісту 4">
            <a:extLst>
              <a:ext uri="{FF2B5EF4-FFF2-40B4-BE49-F238E27FC236}">
                <a16:creationId xmlns:a16="http://schemas.microsoft.com/office/drawing/2014/main" id="{39401B41-D7CD-53BC-70A6-D42013532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2623" y="1520456"/>
            <a:ext cx="10781414" cy="5114259"/>
          </a:xfrm>
        </p:spPr>
        <p:txBody>
          <a:bodyPr>
            <a:normAutofit/>
          </a:bodyPr>
          <a:lstStyle/>
          <a:p>
            <a:pPr marL="0" indent="36195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Земельні ресурси</a:t>
            </a:r>
            <a:r>
              <a:rPr lang="uk-UA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сукупний природний ресурс поверхні суші як просторового базису розселення і господарської діяльності, основний засіб виробництва в сільському та лісовому господарстві.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36195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Деградація ґрунтів</a:t>
            </a:r>
            <a:r>
              <a:rPr lang="uk-UA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погіршення корисних властивостей та родючості ґрунту внаслідок впливу природних чи антропогенних факторів.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36195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Деградація земель</a:t>
            </a:r>
            <a:r>
              <a:rPr lang="uk-UA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природне або антропогенне спрощення ландшафту, погіршення стану, складу, корисних властивостей і функцій земель та інших органічно пов'язаних із землею природних компонентів.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36195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uk-UA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Забруднення ґрунтів </a:t>
            </a:r>
            <a:r>
              <a:rPr lang="uk-UA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накопичення в ґрунтах речовин, які негативно впливають на їх родючість та інші корисні властивості.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39779383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DDE0AC10-52A9-923B-15BF-03F9F4CCC7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67563" y="361507"/>
            <a:ext cx="10919637" cy="6315740"/>
          </a:xfrm>
        </p:spPr>
        <p:txBody>
          <a:bodyPr>
            <a:normAutofit lnSpcReduction="10000"/>
          </a:bodyPr>
          <a:lstStyle/>
          <a:p>
            <a:pPr marL="0" indent="361950" algn="just">
              <a:spcBef>
                <a:spcPts val="0"/>
              </a:spcBef>
              <a:buNone/>
            </a:pPr>
            <a:r>
              <a:rPr lang="uk-UA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Охорона ґрунтів</a:t>
            </a:r>
            <a:r>
              <a:rPr lang="uk-UA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система правових, організаційних, технологічних та інших заходів, спрямованих на збереження і відтворення родючості та цілісності ґрунтів, їх захист від деградації, ведення сільськогосподарського виробництва з дотриманням ґрунтозахисних технологій та забезпеченням екологічної безпеки довкілля.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361950" algn="just">
              <a:spcBef>
                <a:spcPts val="0"/>
              </a:spcBef>
              <a:buNone/>
            </a:pPr>
            <a:r>
              <a:rPr lang="uk-UA" sz="2400" b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Порушені землі</a:t>
            </a:r>
            <a:r>
              <a:rPr lang="uk-UA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- землі, що втратили свою господарську та екологічну цінність через порушення ґрунтового покриву внаслідок виробничої діяльності людини або дії природних явищ.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361950" algn="just">
              <a:spcBef>
                <a:spcPts val="0"/>
              </a:spcBef>
              <a:buNone/>
            </a:pPr>
            <a:r>
              <a:rPr lang="uk-UA" sz="2400" b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Охорона земель</a:t>
            </a:r>
            <a:r>
              <a:rPr lang="uk-UA" sz="24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– це система правових, організаційних, економічних, технологічних та інших заходів, спрямованих на раціональне використання земель, запобігання необґрунтованому вилученню земель сільськогосподарського призначення для несільськогосподарських потреб, захист від шкідливого антропогенного впливу, відтворення і підвищення родючості ґрунтів, підвищення продуктивності земель лісового фонду, забезпечення особливого режиму використання земель природоохоронного, оздоровчого, рекреаційного та історико-культурного призначення.</a:t>
            </a:r>
            <a:endParaRPr lang="uk-UA" sz="2800" dirty="0"/>
          </a:p>
        </p:txBody>
      </p:sp>
    </p:spTree>
    <p:extLst>
      <p:ext uri="{BB962C8B-B14F-4D97-AF65-F5344CB8AC3E}">
        <p14:creationId xmlns:p14="http://schemas.microsoft.com/office/powerpoint/2010/main" val="198142902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FAD19BC-F738-19DC-F438-9D6609E85813}"/>
              </a:ext>
            </a:extLst>
          </p:cNvPr>
          <p:cNvSpPr txBox="1"/>
          <p:nvPr/>
        </p:nvSpPr>
        <p:spPr>
          <a:xfrm>
            <a:off x="1020725" y="330690"/>
            <a:ext cx="10760149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1950" algn="just"/>
            <a:r>
              <a:rPr lang="uk-UA" sz="2400" b="1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Нормування та стандартизація у сфері використання й охорони земель</a:t>
            </a:r>
            <a:r>
              <a:rPr lang="uk-UA" sz="24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—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функція державного управління земельними ресурсами, яка полягає у прийнятті та забезпеченні використання суб'єктами земельних відносин вимог щодо якості земель, родючості ґрунтів і допустимого антропогенного навантаження та господарського освоєння земель.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1950" algn="just"/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Нормативні документи в галузі охорони земель розробляються, затверджуються, перевіряються і переглядаються в порядку, встановленому </a:t>
            </a:r>
            <a:r>
              <a:rPr lang="uk-UA" sz="24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Законом України «Про стандартизацію»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Згідно із Законом стандартизація передбачає діяльність, що полягає в установленні положень для загального та неодноразового використання щодо наявних чи потенційних завдань і спрямована на досягнення оптимального ступеня впорядкованості в певній сфері. Мета стандартизації і нормування в галузі охорони земель та відтворення родючості ґрунтів полягає в забезпеченні екологічної і санітарно-гігієнічної безпеки громадян шляхом прийняття відповідних нормативів і стандартів, які визначають вимоги щодо якості земель, допустимого антропогенного навантаження на ґрунти та окремі території, допустимого сільськогосподарського освоєння земель тощо.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64089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D03FAA4-6E86-D9DF-EBC0-BDE948680AAA}"/>
              </a:ext>
            </a:extLst>
          </p:cNvPr>
          <p:cNvSpPr txBox="1"/>
          <p:nvPr/>
        </p:nvSpPr>
        <p:spPr>
          <a:xfrm>
            <a:off x="1129119" y="426625"/>
            <a:ext cx="10611293" cy="58152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61950" algn="just">
              <a:lnSpc>
                <a:spcPct val="120000"/>
              </a:lnSpc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Поряд зі стандартизацією в сучасних умовах застосовується ще один напрям забезпечення впорядкованості суспільних відносин у галузі охорони земель — нормування. Згідно зі </a:t>
            </a:r>
            <a:r>
              <a:rPr lang="uk-UA" sz="24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статтею 28 Закону України «Про охорону земель»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нормування в галузі охорони земель полягають у забезпеченні екологічної та санітарно-гігієнічної безпеки громадян шляхом визначення вимог щодо якості земель, родючості ґрунтів і допустимого антропогенного навантаження та господарського освоєння земель.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61950" algn="just">
              <a:lnSpc>
                <a:spcPct val="120000"/>
              </a:lnSpc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Воно полягає у прийнятті нормативів, перелік яких встановлений </a:t>
            </a:r>
            <a:r>
              <a:rPr lang="uk-UA" sz="24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hlinkClick r:id="rId2"/>
              </a:rPr>
              <a:t>статтею 30 Закону України «Про охорону земель»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361950" algn="just">
              <a:lnSpc>
                <a:spcPct val="12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4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гранично допустимого забруднення ґрунтів;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361950" algn="just">
              <a:lnSpc>
                <a:spcPct val="12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4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якісного стану ґрунтів;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361950" algn="just">
              <a:lnSpc>
                <a:spcPct val="12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4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оптимального співвідношення земельних угідь;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 indent="361950" algn="just">
              <a:lnSpc>
                <a:spcPct val="12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400" dirty="0">
                <a:solidFill>
                  <a:srgbClr val="202122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показники деградації земель та ґрунтів.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684045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93486C51-EB63-93C3-4EA8-C161AFA40D08}"/>
              </a:ext>
            </a:extLst>
          </p:cNvPr>
          <p:cNvSpPr txBox="1"/>
          <p:nvPr/>
        </p:nvSpPr>
        <p:spPr>
          <a:xfrm>
            <a:off x="1117600" y="477936"/>
            <a:ext cx="10490200" cy="5011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5600" algn="just">
              <a:lnSpc>
                <a:spcPct val="150000"/>
              </a:lnSpc>
            </a:pPr>
            <a:r>
              <a:rPr lang="uk-UA" sz="2400" b="1" i="1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Нормативи гранично допустимого забруднення ґрунтів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50000"/>
              </a:lnSpc>
            </a:pPr>
            <a:r>
              <a:rPr lang="uk-UA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Нормативи гранично допустимого забруднення ґрунтів визначаються з метою встановлення критеріїв придатності земель для використання їх за цільовим призначенням.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50000"/>
              </a:lnSpc>
            </a:pPr>
            <a:r>
              <a:rPr lang="uk-UA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 нормативів гранично допустимого забруднення ґрунтів належать: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50000"/>
              </a:lnSpc>
            </a:pPr>
            <a:r>
              <a:rPr lang="uk-UA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гранично допустимі концентрації у ґрунтах хімічних речовин, залишкових кількостей пестицидів і агрохімікатів, важких металів тощо;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50000"/>
              </a:lnSpc>
            </a:pPr>
            <a:r>
              <a:rPr lang="uk-UA" sz="2400" dirty="0">
                <a:solidFill>
                  <a:srgbClr val="3333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максимально допустимі рівні забруднення ґрунтів радіоактивними речовинами.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052894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8FC6F29-8761-3CF2-8DAF-E0C5B853D2BC}"/>
              </a:ext>
            </a:extLst>
          </p:cNvPr>
          <p:cNvSpPr txBox="1"/>
          <p:nvPr/>
        </p:nvSpPr>
        <p:spPr>
          <a:xfrm>
            <a:off x="889000" y="371276"/>
            <a:ext cx="10845800" cy="57506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444500" algn="just">
              <a:lnSpc>
                <a:spcPct val="110000"/>
              </a:lnSpc>
            </a:pP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Оcобливіcтю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гігієнічного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нормування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хімімних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забруднювачів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грунmу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є те, що вони впливають на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оpганізм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людини не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пpямим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а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опоcеpедкованим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шляхом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чеpез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контактуючі з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гpунтом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cеpедовища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повітpя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воду,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pоcлинніcть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 Тому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пpи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визначенні величини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допуcтимого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навантаження хімічної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pечовини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гpунті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pазом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загальноcанітаpними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показниками (вплив на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гpунтовий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мікpобіоценоз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пpоцеc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cамоочищення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гpунту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викоpиcтовують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ще з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cпецифічних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для певного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cеpедовища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показники </a:t>
            </a:r>
            <a:r>
              <a:rPr lang="uk-UA" sz="24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шкідливоcті</a:t>
            </a:r>
            <a:r>
              <a:rPr lang="uk-UA" sz="2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тpанcлокаційний</a:t>
            </a:r>
            <a:r>
              <a:rPr lang="uk-UA" sz="2400" spc="7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мігpація</a:t>
            </a:r>
            <a:r>
              <a:rPr lang="uk-UA" sz="2400" spc="8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хімічних</a:t>
            </a:r>
            <a:r>
              <a:rPr lang="uk-UA" sz="2400" spc="7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pечовин</a:t>
            </a:r>
            <a:r>
              <a:rPr lang="uk-UA" sz="2400" spc="8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із</a:t>
            </a:r>
            <a:r>
              <a:rPr lang="uk-UA" sz="2400" spc="8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гpунту</a:t>
            </a:r>
            <a:r>
              <a:rPr lang="uk-UA" sz="2400" spc="8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uk-UA" sz="2400" spc="8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pоcлини</a:t>
            </a:r>
            <a:r>
              <a:rPr lang="uk-UA" sz="2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мігpаційний</a:t>
            </a:r>
            <a:r>
              <a:rPr lang="uk-UA" sz="2400" spc="9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повітpяний</a:t>
            </a:r>
            <a:r>
              <a:rPr lang="uk-UA" sz="2400" spc="9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(із</a:t>
            </a:r>
            <a:r>
              <a:rPr lang="uk-UA" sz="2400" spc="9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гpунту</a:t>
            </a:r>
            <a:r>
              <a:rPr lang="uk-UA" sz="2400" spc="9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uk-UA" sz="2400" spc="9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атмоcфеpне</a:t>
            </a:r>
            <a:r>
              <a:rPr lang="uk-UA" sz="2400" spc="9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повітpя</a:t>
            </a:r>
            <a:r>
              <a:rPr lang="uk-UA" sz="2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indent="-342900" algn="just">
              <a:lnSpc>
                <a:spcPct val="110000"/>
              </a:lnSpc>
              <a:buFont typeface="Wingdings" panose="05000000000000000000" pitchFamily="2" charset="2"/>
              <a:buChar char="v"/>
            </a:pP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мігpаційний</a:t>
            </a:r>
            <a:r>
              <a:rPr lang="uk-UA" sz="2400" spc="9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водний</a:t>
            </a:r>
            <a:r>
              <a:rPr lang="uk-UA" sz="2400" spc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(із</a:t>
            </a:r>
            <a:r>
              <a:rPr lang="uk-UA" sz="2400" spc="9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гpунту</a:t>
            </a:r>
            <a:r>
              <a:rPr lang="uk-UA" sz="2400" spc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uk-UA" sz="2400" spc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гpунтові</a:t>
            </a:r>
            <a:r>
              <a:rPr lang="uk-UA" sz="2400" spc="9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води).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4500" algn="just">
              <a:lnSpc>
                <a:spcPct val="110000"/>
              </a:lnSpc>
            </a:pPr>
            <a:endParaRPr lang="uk-UA" sz="2400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444500" algn="just">
              <a:lnSpc>
                <a:spcPct val="110000"/>
              </a:lnSpc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uk-UA" sz="2400" spc="-7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метою</a:t>
            </a:r>
            <a:r>
              <a:rPr lang="uk-UA" sz="2400" spc="-7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cанітаpного</a:t>
            </a:r>
            <a:r>
              <a:rPr lang="uk-UA" sz="2400" spc="-7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оцінювання</a:t>
            </a:r>
            <a:r>
              <a:rPr lang="uk-UA" sz="2400" spc="-7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хімічних</a:t>
            </a:r>
            <a:r>
              <a:rPr lang="uk-UA" sz="2400" spc="-6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cполук</a:t>
            </a:r>
            <a:r>
              <a:rPr lang="uk-UA" sz="2400" spc="-7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uk-UA" sz="2400" spc="-7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гpунтах</a:t>
            </a:r>
            <a:r>
              <a:rPr lang="uk-UA" sz="2400" spc="-7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викоpиcтовують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ГДК</a:t>
            </a:r>
            <a:r>
              <a:rPr lang="uk-UA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гpанично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допуcтиму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концентpацію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хімічних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pечовин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3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</a:t>
            </a:r>
            <a:r>
              <a:rPr lang="uk-UA" sz="2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pодючому</a:t>
            </a:r>
            <a:r>
              <a:rPr lang="uk-UA" sz="2400" spc="-6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шаpі</a:t>
            </a:r>
            <a:r>
              <a:rPr lang="uk-UA" sz="2400" spc="-6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гpунту</a:t>
            </a:r>
            <a:r>
              <a:rPr lang="uk-UA" sz="2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uk-UA" sz="2400" spc="-6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мг/кг.</a:t>
            </a:r>
            <a:r>
              <a:rPr lang="uk-UA" sz="2400" spc="-6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0088589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D3C41C00-BD59-6BEE-6CEB-62254C1B6253}"/>
              </a:ext>
            </a:extLst>
          </p:cNvPr>
          <p:cNvSpPr txBox="1"/>
          <p:nvPr/>
        </p:nvSpPr>
        <p:spPr>
          <a:xfrm>
            <a:off x="876300" y="206176"/>
            <a:ext cx="10922000" cy="62584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5600" algn="just">
              <a:lnSpc>
                <a:spcPct val="120000"/>
              </a:lnSpc>
            </a:pP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Нa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основі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циx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досліджень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встaновлюють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ліміmoванuй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пoказнuк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шкідлuвocmі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(ЛПШ)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тa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ГДК</a:t>
            </a:r>
            <a:r>
              <a:rPr lang="uk-UA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Під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чaс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обгpyнтyвaння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ГДК</a:t>
            </a:r>
            <a:r>
              <a:rPr lang="uk-UA" sz="2400" baseline="-25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Г.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оpієнтyються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нa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тaкі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головні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покaзники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що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визнaчaють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експеpиментaльно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20000"/>
              </a:lnSpc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MA – міграційний повітряний показник шкідливості, що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xарактеризyє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переxід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xімічної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речовини з родючого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шарy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грyнтy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до атмосфери, мг/м</a:t>
            </a:r>
            <a:r>
              <a:rPr lang="uk-UA" sz="24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20000"/>
              </a:lnSpc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MВ – міграційний водний показник шкідливості, що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xарактеризyє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переxід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xімічної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речовини з родючого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шарy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грyнтy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 підземні,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грyнтові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поверxневі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води, мг/дм</a:t>
            </a:r>
            <a:r>
              <a:rPr lang="uk-UA" sz="2400" baseline="300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20000"/>
              </a:lnSpc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ТВ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транслокаційний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шкідливості,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xарактеризyє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переxід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xімічної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речовини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родючого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шарy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через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кореневy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системy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зеленy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масy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чи плоди рослин, мг/кг;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20000"/>
              </a:lnSpc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ЗC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загальносанітарний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шкідливості,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що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xарактеризyє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вплив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xімічниx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речовин на самоочисні властивості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грyнтy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та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грyнтовий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мікробіоценоз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мг/кг.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34758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1193E0D-CDCF-EA18-8AF4-8CD829169B68}"/>
              </a:ext>
            </a:extLst>
          </p:cNvPr>
          <p:cNvSpPr txBox="1"/>
          <p:nvPr/>
        </p:nvSpPr>
        <p:spPr>
          <a:xfrm>
            <a:off x="1117600" y="215900"/>
            <a:ext cx="10464800" cy="62584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5600" algn="just">
              <a:lnSpc>
                <a:spcPct val="120000"/>
              </a:lnSpc>
            </a:pPr>
            <a:r>
              <a:rPr lang="uk-UA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Нормативи якісного стану ґрунтів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20000"/>
              </a:lnSpc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Нормативи якісного стану ґрунтів встановлюються з метою запобігання їх виснаженню і використовуються для здійснення контролю за якісним станом ґрунтів.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20000"/>
              </a:lnSpc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Нормативи якісного стану ґрунтів визначають рівень забруднення, оптимальний вміст поживних речовин, фізико-хімічні властивості тощо.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20000"/>
              </a:lnSpc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Стандарт ДСТУ 4362:2004 </a:t>
            </a:r>
            <a:r>
              <a:rPr lang="uk-UA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Якіcть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грунту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Показники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родючоcті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грунту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вcтановлює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показники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родючоcті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грунтів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земельних ділянок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cількогоcподарcького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призначення. Показники</a:t>
            </a:r>
            <a:r>
              <a:rPr lang="uk-UA" sz="2400" spc="9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родючоcті</a:t>
            </a:r>
            <a:r>
              <a:rPr lang="uk-UA" sz="2400" spc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грунтів</a:t>
            </a:r>
            <a:r>
              <a:rPr lang="uk-UA" sz="2400" spc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поділяють</a:t>
            </a:r>
            <a:r>
              <a:rPr lang="uk-UA" sz="2400" spc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</a:t>
            </a:r>
            <a:r>
              <a:rPr lang="uk-UA" sz="2400" spc="-2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20000"/>
              </a:lnSpc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а)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загальні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потужніcть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гумуcового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шару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грунту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товщина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профілю для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cхилових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грунтів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гранулометричний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cклад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20000"/>
              </a:lnSpc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б) </a:t>
            </a:r>
            <a:r>
              <a:rPr lang="uk-UA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агрофізичні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щільніcть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грунту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агрегатний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cклад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найменша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вологоємніcть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запаcи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продуктивної вологи;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83789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DF72D7F-EB80-9467-05FD-CE660B4EB8B4}"/>
              </a:ext>
            </a:extLst>
          </p:cNvPr>
          <p:cNvSpPr txBox="1"/>
          <p:nvPr/>
        </p:nvSpPr>
        <p:spPr>
          <a:xfrm>
            <a:off x="1143000" y="813812"/>
            <a:ext cx="10617200" cy="46580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56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в) </a:t>
            </a:r>
            <a:r>
              <a:rPr lang="uk-UA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агрохімічні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вміcт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гумуcу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;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вміcт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поживних речовин;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вміcт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мікро</a:t>
            </a:r>
            <a:r>
              <a:rPr lang="uk-UA" sz="2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елементів;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г) </a:t>
            </a:r>
            <a:r>
              <a:rPr lang="uk-UA" sz="24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фізико-хімічні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влаcmивоcmі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реакція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грунтового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розчину;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cклад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увібраних катіонів;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д)</a:t>
            </a:r>
            <a:r>
              <a:rPr lang="uk-UA" sz="2400" spc="-6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показниnи</a:t>
            </a:r>
            <a:r>
              <a:rPr lang="uk-UA" sz="2400" spc="-6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забрудненоcmі</a:t>
            </a:r>
            <a:r>
              <a:rPr lang="uk-UA" sz="2400" spc="-6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грунmів</a:t>
            </a:r>
            <a:r>
              <a:rPr lang="uk-UA" sz="2400" spc="-6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важкими</a:t>
            </a:r>
            <a:r>
              <a:rPr lang="uk-UA" sz="2400" spc="-6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металами,</a:t>
            </a:r>
            <a:r>
              <a:rPr lang="uk-UA" sz="2400" spc="-6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залишками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пеcтицидів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радіонуклідами;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2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ж)</a:t>
            </a:r>
            <a:r>
              <a:rPr lang="uk-UA" sz="2400" spc="-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i="1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cmупінь</a:t>
            </a:r>
            <a:r>
              <a:rPr lang="uk-UA" sz="2400" spc="-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i="1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заcоленоcmі</a:t>
            </a:r>
            <a:r>
              <a:rPr lang="uk-UA" sz="2400" spc="-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i="1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грунmів</a:t>
            </a:r>
            <a:r>
              <a:rPr lang="uk-UA" sz="2400" spc="-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</a:t>
            </a:r>
            <a:r>
              <a:rPr lang="uk-UA" sz="2400" spc="-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катіонно</a:t>
            </a:r>
            <a:r>
              <a:rPr lang="uk-UA" sz="2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-аніонним</a:t>
            </a:r>
            <a:r>
              <a:rPr lang="uk-UA" sz="2400" spc="-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1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cкладом</a:t>
            </a:r>
            <a:r>
              <a:rPr lang="uk-UA" sz="2400" spc="-25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spc="-1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водної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витяжки (для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cолонцевих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заcолених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зрошуваних земель);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з) </a:t>
            </a:r>
            <a:r>
              <a:rPr lang="uk-UA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cmупінь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cолонуваmоcmі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грунmів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вміcтом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обмінного натрію та калію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(для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cолонцевих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і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зрошуваних</a:t>
            </a:r>
            <a:r>
              <a:rPr lang="uk-UA" sz="2400" spc="2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земель).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293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55123" y="259279"/>
            <a:ext cx="11319163" cy="729384"/>
          </a:xfrm>
        </p:spPr>
        <p:txBody>
          <a:bodyPr>
            <a:noAutofit/>
          </a:bodyPr>
          <a:lstStyle/>
          <a:p>
            <a:pPr algn="ctr"/>
            <a:r>
              <a:rPr lang="uk-UA" sz="2800" b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2. Забруднення ґрунтів. Джерела забруднення</a:t>
            </a:r>
            <a:endParaRPr lang="uk-UA" sz="28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968830" y="903514"/>
            <a:ext cx="10787742" cy="5608121"/>
          </a:xfrm>
        </p:spPr>
        <p:txBody>
          <a:bodyPr>
            <a:normAutofit lnSpcReduction="10000"/>
          </a:bodyPr>
          <a:lstStyle/>
          <a:p>
            <a:pPr marL="0" indent="360363" algn="just">
              <a:buNone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Забруднення ґрунтів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 - </a:t>
            </a:r>
            <a:r>
              <a:rPr lang="uk-U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 накопичення в ґрунтах речовин, які негативно впливають на їх родючість та інші корисні властивості.</a:t>
            </a:r>
          </a:p>
          <a:p>
            <a:pPr marL="0" indent="360363" algn="just">
              <a:buNone/>
            </a:pPr>
            <a:r>
              <a:rPr lang="uk-U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Землі вважаються забрудненими, </a:t>
            </a:r>
            <a:r>
              <a:rPr lang="uk-UA" sz="2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якщо в їх складі виявлені негативні кількісні або якісні зміни, що сталися в результаті господарської діяльності чи впливу інших чинників</a:t>
            </a:r>
            <a:r>
              <a:rPr lang="uk-U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 При цьому зміни можуть бути зумовлені не тільки появою в зоні аерації нових </a:t>
            </a:r>
            <a:r>
              <a:rPr lang="uk-UA" sz="2400" dirty="0" err="1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шкодочинних</a:t>
            </a:r>
            <a:r>
              <a:rPr lang="uk-U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речовин, яких раніше не було, а і </a:t>
            </a:r>
            <a:r>
              <a:rPr lang="uk-UA" sz="2400" u="sng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збільшенням вмісту речовин, що перевищує їх гранично допустиму концентрацію</a:t>
            </a:r>
            <a:r>
              <a:rPr lang="uk-U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які характерні для складу незабрудненого ґрунту або у порівнянні з даними агрохімічного паспорта (для земель сільськогосподарського призначення).</a:t>
            </a:r>
          </a:p>
          <a:p>
            <a:pPr marL="0" indent="360363" algn="just">
              <a:buNone/>
            </a:pPr>
            <a:r>
              <a:rPr lang="uk-UA" sz="2400" i="1" dirty="0">
                <a:solidFill>
                  <a:schemeClr val="accent6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Факти забруднення (засмічення) земель та ґрунтів встановлюються </a:t>
            </a:r>
            <a:r>
              <a:rPr lang="uk-UA" sz="2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уповноваженими особами, які здійснюють державний контроль за додержанням вимог природоохоронного законодавства шляхом оформлення актів перевірок, протоколів про адміністративне правопорушення та інших матеріалів, що підтверджують факт забруднення та засмічення земель.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9F19FF-39CB-4227-CA3C-070ED18C8B4B}"/>
              </a:ext>
            </a:extLst>
          </p:cNvPr>
          <p:cNvSpPr txBox="1"/>
          <p:nvPr/>
        </p:nvSpPr>
        <p:spPr>
          <a:xfrm>
            <a:off x="1143000" y="766059"/>
            <a:ext cx="10401300" cy="532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5600" algn="just">
              <a:lnSpc>
                <a:spcPct val="130000"/>
              </a:lnSpc>
            </a:pPr>
            <a:r>
              <a:rPr lang="uk-UA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Нормативи оптимального співвідношення земельних угідь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30000"/>
              </a:lnSpc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Нормативи оптимального співвідношення земельних угідь встановлюються для запобігання надмірному антропогенному впливу на них, у тому числі надмірній розораності сільськогосподарських угідь.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30000"/>
              </a:lnSpc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 нормативів оптимального співвідношення земельних угідь належать: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30000"/>
              </a:lnSpc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оптимальне співвідношення земель сільськогосподарського, природно-заповідного та іншого природоохоронного, оздоровчого, історико-культурного, рекреаційного призначення, а також земель лісового та водного фондів;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30000"/>
              </a:lnSpc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оптимальне співвідношення ріллі та багаторічних насаджень, сіножатей, пасовищ, а також земель під полезахисними лісосмугами в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агроландшафтах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520130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A761812A-1C87-0EB4-09CF-185E3EAC5D6D}"/>
              </a:ext>
            </a:extLst>
          </p:cNvPr>
          <p:cNvSpPr txBox="1"/>
          <p:nvPr/>
        </p:nvSpPr>
        <p:spPr>
          <a:xfrm>
            <a:off x="1136650" y="434928"/>
            <a:ext cx="10274300" cy="58337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56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2400" b="1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Нормативи показників деградації земель та ґрунтів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Нормативи показників деградації земель установлюються для кожної категорії земель з метою запобігання погіршенню їх стану і використовуються для здійснення контролю за використанням та охороною земель.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До нормативів показників деградації земель належать показники гранично допустимого погіршення стану і властивостей земельних ресурсів внаслідок антропогенного впливу та негативних природних явищ, а також нормативи інтенсивності використання земель сільськогосподарського призначення.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 в сільськогосподарському виробництві сільськогосподарської техніки, питомий тиск ходових частин на ґрунт якої перевищує нормативи, забороняється.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859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CA01F4B-D284-922A-634A-3320A8374B01}"/>
              </a:ext>
            </a:extLst>
          </p:cNvPr>
          <p:cNvSpPr txBox="1"/>
          <p:nvPr/>
        </p:nvSpPr>
        <p:spPr>
          <a:xfrm>
            <a:off x="1308100" y="623027"/>
            <a:ext cx="10121900" cy="52366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56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Показники інтенсивності використання земель сільськогосподарського призначення встановлюються з урахуванням даних агрохімічної паспортизації земель.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 встановленні показників інтенсивності використання земель сільськогосподарського призначення визначаються сільськогосподарські культури, вирощування яких обмежується або забороняється, а також технології та окремі агротехнічні операції щодо їх вирощування.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20000"/>
              </a:lnSpc>
              <a:spcBef>
                <a:spcPts val="600"/>
              </a:spcBef>
              <a:spcAft>
                <a:spcPts val="600"/>
              </a:spcAf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Показники інтенсивності використання земель сільськогосподарського призначення використовуються в процесі складання проектно-технологічної документації на вирощування сільськогосподарських культур.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3446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id="{7998A098-0A7B-A42E-3E06-8F66BB40B5C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4378" y="622301"/>
            <a:ext cx="10178322" cy="5142992"/>
          </a:xfrm>
        </p:spPr>
        <p:txBody>
          <a:bodyPr>
            <a:normAutofit/>
          </a:bodyPr>
          <a:lstStyle/>
          <a:p>
            <a:pPr marL="0" indent="355600" algn="just">
              <a:buNone/>
            </a:pPr>
            <a:r>
              <a:rPr lang="uk-UA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Державний контроль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за використанням та охороною земель усіх категорій та форм власності здійснює центральний орган виконавчої влади, що реалізує державну політику у сфері земельних відносин, а саме Міністерство аграрної політики та продовольства України та Державна служба України з питань геодезії, картографії та кадастру (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Держгеокадастр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). </a:t>
            </a:r>
            <a:endParaRPr lang="uk-UA" sz="24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355600" algn="just">
              <a:buNone/>
            </a:pPr>
            <a:endParaRPr lang="uk-UA" sz="1200" b="1" dirty="0">
              <a:solidFill>
                <a:srgbClr val="0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355600" algn="just">
              <a:buNone/>
            </a:pPr>
            <a:r>
              <a:rPr lang="uk-UA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Державний контроль за використанням та охороною земель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також здійснюють виконавчі органи сільських, селищних, міських рад у межах повноважень, визначених законом, у разі прийняття відповідною радою рішення про здійснення такого контролю.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355600" algn="just">
              <a:buNone/>
            </a:pPr>
            <a:endParaRPr lang="uk-UA" sz="28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52E213-0E77-1C99-A58F-D666803E326C}"/>
              </a:ext>
            </a:extLst>
          </p:cNvPr>
          <p:cNvSpPr txBox="1"/>
          <p:nvPr/>
        </p:nvSpPr>
        <p:spPr>
          <a:xfrm>
            <a:off x="1162778" y="5235565"/>
            <a:ext cx="10279922" cy="12816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5600" algn="just">
              <a:lnSpc>
                <a:spcPct val="110000"/>
              </a:lnSpc>
            </a:pPr>
            <a:r>
              <a:rPr lang="uk-UA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Завданнями охорони земель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є забезпечення збереження та відтворення земельних ресурсів, екологічної цінності природних і набутих якостей земель.</a:t>
            </a:r>
            <a:endParaRPr lang="uk-UA" sz="20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054225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8AE832E7-32B4-AFA1-D732-E4A875F5D2D9}"/>
              </a:ext>
            </a:extLst>
          </p:cNvPr>
          <p:cNvSpPr txBox="1"/>
          <p:nvPr/>
        </p:nvSpPr>
        <p:spPr>
          <a:xfrm>
            <a:off x="1003300" y="299777"/>
            <a:ext cx="10604500" cy="537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5600" algn="just">
              <a:lnSpc>
                <a:spcPct val="120000"/>
              </a:lnSpc>
            </a:pPr>
            <a:r>
              <a:rPr lang="uk-UA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Охорона земель включає: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55600" algn="just">
              <a:lnSpc>
                <a:spcPct val="12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обґрунтування і забезпечення досягнення раціонального землекористування;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55600" algn="just">
              <a:lnSpc>
                <a:spcPct val="12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захист сільськогосподарських угідь, лісових земель та чагарників від необґрунтованого їх вилучення для інших потреб;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55600" algn="just">
              <a:lnSpc>
                <a:spcPct val="12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захист земель від ерозії, селів, підтоплення, заболочування, вторинного засолення,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переосушення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ущільнення, забруднення відходами виробництва, хімічними та радіоактивними речовинами та від інших несприятливих природних і техногенних процесів;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55600" algn="just">
              <a:lnSpc>
                <a:spcPct val="12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збереження природних водно-болотних угідь;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55600" algn="just">
              <a:lnSpc>
                <a:spcPct val="12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попередження погіршення естетичного стану та екологічної ролі антропогенних ландшафтів;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355600" algn="just">
              <a:lnSpc>
                <a:spcPct val="12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консервацію деградованих і малопродуктивних сільськогосподарських угідь.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3403503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F0DB004B-8512-ED0C-2ED8-20E0E58C9FF5}"/>
              </a:ext>
            </a:extLst>
          </p:cNvPr>
          <p:cNvSpPr txBox="1"/>
          <p:nvPr/>
        </p:nvSpPr>
        <p:spPr>
          <a:xfrm>
            <a:off x="1092200" y="728771"/>
            <a:ext cx="10566400" cy="44579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uk-UA" sz="24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Система заходів у галузі охорони земель включає: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державну комплексну систему спостережень, тобто здійснення топографо-геодезичних, картографічних, ґрунтових, агрохімічних, радіологічних та інших обстежень і розвідування стану земель і ґрунтів, їх моніторинг.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розробку загальнодержавних і регіональних (республіканських) програм використання та охорони земель, документації із землеустрою в галузі охорони земель;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створення екологічної мережі;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21509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526CA208-7763-9EA0-85FB-EF227E29B4A3}"/>
              </a:ext>
            </a:extLst>
          </p:cNvPr>
          <p:cNvSpPr txBox="1"/>
          <p:nvPr/>
        </p:nvSpPr>
        <p:spPr>
          <a:xfrm>
            <a:off x="927100" y="375825"/>
            <a:ext cx="10922000" cy="57506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1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здійснення природно-сільськогосподарського, еколого-економічного, протиерозійного та інших видів районування (зонування) земель, що включає в себе: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23900" lvl="0" indent="-368300" algn="just">
              <a:lnSpc>
                <a:spcPct val="110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поділ земель за цільовим призначенням з урахуванням природних умов, агробіологічних вимог сільськогосподарських культур, розвитку господарської діяльності та пріоритету вимог екологічної безпеки;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23900" lvl="0" indent="-368300" algn="just">
              <a:lnSpc>
                <a:spcPct val="110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установлення вимог щодо раціонального використання земель відповідно до району (зони);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23900" lvl="0" indent="-368300" algn="just">
              <a:lnSpc>
                <a:spcPct val="110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визначення територій, що потребують особливого захисту від антропогенного впливу;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723900" lvl="0" indent="-368300" algn="just">
              <a:lnSpc>
                <a:spcPct val="110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установлення в межах окремих зон необхідних видів екологічних обмежень у використанні земель або ґрунтів з урахуванням їх геоморфологічних, природно-кліматичних, ґрунтових, протиерозійних та інших особливостей відповідно до екологічного району (зони).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249042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8A4BAD3-113A-5118-0BFC-8E271E7F45C0}"/>
              </a:ext>
            </a:extLst>
          </p:cNvPr>
          <p:cNvSpPr txBox="1"/>
          <p:nvPr/>
        </p:nvSpPr>
        <p:spPr>
          <a:xfrm>
            <a:off x="1028700" y="528985"/>
            <a:ext cx="10477500" cy="54182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lvl="0" indent="-342900" algn="just">
              <a:lnSpc>
                <a:spcPct val="12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економічне стимулювання впровадження заходів щодо охорони та використання земель і підвищення родючості ґрунтів здійснюється шляхом: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12800" lvl="0" indent="-546100" algn="just">
              <a:lnSpc>
                <a:spcPct val="110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надання податкових і кредитних пільг фізичним і юридичним особам, які здійснюють за власні кошти заходи щодо захисту земель від ерозії, підвищення родючості ґрунтів та інші заходи, передбачені загальнодержавними і регіональними програмами використання та охорони земель;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812800" lvl="0" indent="-546100" algn="just">
              <a:lnSpc>
                <a:spcPct val="110000"/>
              </a:lnSpc>
              <a:buFont typeface="+mj-lt"/>
              <a:buAutoNum type="arabicPeriod"/>
              <a:tabLst>
                <a:tab pos="457200" algn="l"/>
              </a:tabLs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звільнення землевласників і землекористувачів від плати за землю, за земельні ділянки, на яких виконуються роботи з меліорації, рекультивації, консервації земель та інші роботи щодо охорони земель на період тимчасової консервації, будівництва та сільськогосподарського освоєння земель відповідно до затвердженої документації із землеустрою; 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57568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0D3BC64-4CF6-3E12-C8B1-CDD34C0C0B19}"/>
              </a:ext>
            </a:extLst>
          </p:cNvPr>
          <p:cNvSpPr txBox="1"/>
          <p:nvPr/>
        </p:nvSpPr>
        <p:spPr>
          <a:xfrm>
            <a:off x="1181100" y="543768"/>
            <a:ext cx="10617200" cy="50119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55600" indent="368300" algn="just">
              <a:lnSpc>
                <a:spcPct val="150000"/>
              </a:lnSpc>
              <a:tabLst>
                <a:tab pos="457200" algn="l"/>
              </a:tabLs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3. компенсування сільськогосподарським товаровиробникам недоодержаної частки доходу внаслідок консервації деградованих, малопродуктивних, а також техногенно забруднених земель;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55600" lvl="0" indent="368300" algn="just">
              <a:lnSpc>
                <a:spcPct val="150000"/>
              </a:lnSpc>
              <a:tabLst>
                <a:tab pos="457200" algn="l"/>
              </a:tabLs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4. застосування прискореної амортизації основних фондів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землеохоронного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і природоохоронного призначення.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42900" lvl="0" indent="-342900" algn="just">
              <a:lnSpc>
                <a:spcPct val="150000"/>
              </a:lnSpc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нормування полягає у забезпеченні екологічної та санітарно-гігієнічної безпеки громадян шляхом визначення вимог щодо якості земель, родючості ґрунтів і допустимого антропогенного навантаження та господарського освоєння земель.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769406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7241D62F-3EB3-68F0-AAE2-63A0DCD3E6D8}"/>
              </a:ext>
            </a:extLst>
          </p:cNvPr>
          <p:cNvSpPr txBox="1"/>
          <p:nvPr/>
        </p:nvSpPr>
        <p:spPr>
          <a:xfrm>
            <a:off x="939800" y="574893"/>
            <a:ext cx="10604500" cy="53720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355600" algn="just">
              <a:lnSpc>
                <a:spcPct val="120000"/>
              </a:lnSpc>
            </a:pPr>
            <a:r>
              <a:rPr lang="uk-UA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Охорона земель і ґрунтів від забруднення небезпечними речовинами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20000"/>
              </a:lnSpc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Господарська та інша діяльність, яка зумовлює забруднення земель і ґрунтів понад установлені гранично допустимі концентрації небезпечних речовин, забороняється.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355600" algn="just">
              <a:lnSpc>
                <a:spcPct val="120000"/>
              </a:lnSpc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У разі виявлення фактів забруднення ґрунтів небезпечними речовинами спеціально уповноважені органи виконавчої влади у галузі охорони земель вживають заходів до обмеження, тимчасової заборони (зупинення) чи припинення діяльності підприємств, установ, організацій, незалежно від форм власності, притягнення винних до відповідальності згідно із законом і проведення в установленому порядку робіт з дезактивації, відновлення забруднених земель, консервації угідь і визначення режимів їх подальшого використання.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4251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8829" y="582067"/>
            <a:ext cx="10765972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Забруднення ґрунтів відбувається як </a:t>
            </a:r>
            <a:r>
              <a:rPr lang="uk-UA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природним шляхом, так і в результаті антропогенної діяльності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indent="536575" algn="just">
              <a:spcAft>
                <a:spcPts val="0"/>
              </a:spcAft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Під впливом </a:t>
            </a:r>
            <a:r>
              <a:rPr lang="uk-UA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природних процесів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що відбуваються в Космосі та земній корі і супроводжуються стихійними лихами (падіння метеоритів, землетруси, буревії, повені та ін.), руйнуються природні ландшафти, господарські будівлі, знищуються господарські угіддя. </a:t>
            </a:r>
          </a:p>
          <a:p>
            <a:pPr indent="536575" algn="just">
              <a:spcAft>
                <a:spcPts val="0"/>
              </a:spcAft>
            </a:pPr>
            <a:r>
              <a:rPr lang="uk-UA" sz="2800" b="1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Антропогенне забруднення </a:t>
            </a: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ґрунтів відбувається внаслідок:</a:t>
            </a:r>
          </a:p>
          <a:p>
            <a:pPr indent="536575" algn="just">
              <a:spcAft>
                <a:spcPts val="0"/>
              </a:spcAft>
              <a:buAutoNum type="arabicPeriod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діяльності різних галузей промисловості та сільського господарства;</a:t>
            </a:r>
          </a:p>
          <a:p>
            <a:pPr indent="536575" algn="just">
              <a:spcAft>
                <a:spcPts val="0"/>
              </a:spcAft>
              <a:buAutoNum type="arabicPeriod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транспорту;</a:t>
            </a:r>
          </a:p>
          <a:p>
            <a:pPr indent="536575" algn="just">
              <a:spcAft>
                <a:spcPts val="0"/>
              </a:spcAft>
              <a:buAutoNum type="arabicPeriod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військової діяльності;</a:t>
            </a:r>
          </a:p>
          <a:p>
            <a:pPr indent="536575" algn="just">
              <a:spcAft>
                <a:spcPts val="0"/>
              </a:spcAft>
              <a:buAutoNum type="arabicPeriod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енергетики;</a:t>
            </a:r>
          </a:p>
          <a:p>
            <a:pPr indent="536575" algn="just">
              <a:spcAft>
                <a:spcPts val="0"/>
              </a:spcAft>
              <a:buAutoNum type="arabicPeriod"/>
            </a:pPr>
            <a:r>
              <a:rPr lang="uk-UA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комунально-побутових господарств</a:t>
            </a:r>
            <a:r>
              <a:rPr lang="uk-UA" sz="2600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.</a:t>
            </a:r>
          </a:p>
        </p:txBody>
      </p:sp>
    </p:spTree>
    <p:extLst>
      <p:ext uri="{BB962C8B-B14F-4D97-AF65-F5344CB8AC3E}">
        <p14:creationId xmlns:p14="http://schemas.microsoft.com/office/powerpoint/2010/main" val="202373219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298C9486-8244-9C8F-A390-2D37133AF5BA}"/>
              </a:ext>
            </a:extLst>
          </p:cNvPr>
          <p:cNvSpPr txBox="1"/>
          <p:nvPr/>
        </p:nvSpPr>
        <p:spPr>
          <a:xfrm>
            <a:off x="939800" y="350561"/>
            <a:ext cx="10541000" cy="61568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284480" algn="just">
              <a:lnSpc>
                <a:spcPct val="110000"/>
              </a:lnSpc>
            </a:pPr>
            <a:r>
              <a:rPr lang="uk-UA" sz="2400" b="1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Охорона земель від ерозії та зсувів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4480" algn="just">
              <a:lnSpc>
                <a:spcPct val="110000"/>
              </a:lnSpc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Використання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ерозійно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та зсувонебезпечних земельних ділянок дозволяється за умови вжиття заходів щодо їх протиерозійного і протизсувного захисту, передбачених законодавством України.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4480" algn="just">
              <a:lnSpc>
                <a:spcPct val="110000"/>
              </a:lnSpc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 метою захисту земель від ерозії та зсувів у землевпорядній, містобудівній та іншій документації передбачаються заходи щодо забезпечення протиерозійної та протизсувної стійкості території.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4480" algn="just">
              <a:lnSpc>
                <a:spcPct val="110000"/>
              </a:lnSpc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Забороняється розорювання схилів крутизною понад 7 градусів (крім ділянок для залуження, залісення та здійснення ґрунтозахисних заходів). На схилах крутизною від 3 до 7 градусів обмежується розміщення просапних культур, чорного пару тощо.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284480" algn="just">
              <a:lnSpc>
                <a:spcPct val="110000"/>
              </a:lnSpc>
            </a:pP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Власники земельних ділянок та землекористувачі, у тому числі орендарі, зобов'язані здійснювати </a:t>
            </a:r>
            <a:r>
              <a:rPr lang="uk-UA" sz="24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ґрунтоохоронні</a:t>
            </a:r>
            <a:r>
              <a:rPr lang="uk-UA" sz="24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заходи з метою запобігання погіршенню їх якісного стану та якісного стану суміжних земельних ділянок і довкілля в цілому.</a:t>
            </a:r>
            <a:endParaRPr lang="uk-UA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07550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43000" y="554182"/>
            <a:ext cx="10210800" cy="5622781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uk-UA" sz="2400" b="1" dirty="0">
                <a:latin typeface="Times New Roman" pitchFamily="18" charset="0"/>
                <a:cs typeface="Times New Roman" pitchFamily="18" charset="0"/>
              </a:rPr>
              <a:t>Завдання на самопідготовку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Забруднення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ґрунтів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пестицидами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його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Забруднення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ґрунтів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 нітритами та нітратами.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Забруднення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ґрунтів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важкими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металами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Токсична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дія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важких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металів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накопичених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ґрунті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способи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її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зниження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Періодичність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контролю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забруднення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ґрунту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важкими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металами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Моніторинг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стану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ґрунтів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щодо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пестицидів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агрохімікатів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.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457200" lvl="0" indent="-457200">
              <a:buFont typeface="+mj-lt"/>
              <a:buAutoNum type="arabicPeriod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Нормування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ліцензування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галузі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використання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та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охорони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земель. </a:t>
            </a:r>
            <a:endParaRPr lang="uk-UA" sz="2400" dirty="0">
              <a:latin typeface="Times New Roman" pitchFamily="18" charset="0"/>
              <a:cs typeface="Times New Roman" pitchFamily="18" charset="0"/>
            </a:endParaRP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Відповідальність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за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забруднення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земель і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ґрунт</a:t>
            </a:r>
            <a:r>
              <a:rPr lang="uk-UA" sz="2400" dirty="0" err="1">
                <a:latin typeface="Times New Roman" pitchFamily="18" charset="0"/>
                <a:cs typeface="Times New Roman" pitchFamily="18" charset="0"/>
              </a:rPr>
              <a:t>ів</a:t>
            </a:r>
            <a:r>
              <a:rPr lang="uk-UA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Основні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вимоги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охорони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>
                <a:latin typeface="Times New Roman" pitchFamily="18" charset="0"/>
                <a:cs typeface="Times New Roman" pitchFamily="18" charset="0"/>
              </a:rPr>
              <a:t>ґрунтів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514350" indent="-514350">
              <a:buFont typeface="Arial" panose="020B0604020202020204" pitchFamily="34" charset="0"/>
              <a:buAutoNum type="arabicPeriod"/>
            </a:pPr>
            <a:endParaRPr lang="ru-RU" sz="2400" dirty="0"/>
          </a:p>
          <a:p>
            <a:pPr marL="514350" indent="-514350">
              <a:buAutoNum type="arabicPeriod"/>
            </a:pPr>
            <a:endParaRPr lang="uk-UA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65200" y="205740"/>
            <a:ext cx="10922000" cy="67095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Список рекомендованої літератури</a:t>
            </a:r>
            <a:endParaRPr lang="uk-UA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54038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Земельний кодекс України </a:t>
            </a:r>
            <a:r>
              <a:rPr lang="uk-UA" sz="18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№ 2768-III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1800" dirty="0">
                <a:effectLst/>
                <a:highlight>
                  <a:srgbClr val="FFFFFF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від 25.10.2001 р.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URL: </a:t>
            </a:r>
            <a:r>
              <a:rPr lang="uk-UA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https://zakon.rada.gov.ua/laws/show/2768-14#Text</a:t>
            </a:r>
            <a:endParaRPr lang="uk-UA" sz="1800" dirty="0">
              <a:effectLst/>
              <a:latin typeface="Times New Roman" panose="02020603050405020304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Закон України «Про охорону земель</a:t>
            </a:r>
            <a:r>
              <a:rPr lang="uk-UA" sz="1800" dirty="0">
                <a:effectLst/>
                <a:latin typeface="Times New Roman" panose="020206030504050203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» від 19.06.2003 № 962-IV. 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URL: https://zakon.rada.gov.ua/laws/show/962-15#Text</a:t>
            </a:r>
            <a:endParaRPr lang="uk-UA" sz="1800" dirty="0">
              <a:effectLst/>
              <a:latin typeface="Times New Roman" panose="02020603050405020304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Наказ МОЗ від 14.07.2020  № 1595 Про затвердження Гігієнічних регламентів допустимого вмісту хімічних речовин у ґрунті. URL: </a:t>
            </a:r>
            <a:r>
              <a:rPr lang="uk-UA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3"/>
              </a:rPr>
              <a:t>https://zakon.rada.gov.ua/laws/show/z0722-20#Text</a:t>
            </a:r>
            <a:endParaRPr lang="uk-UA" sz="1800" dirty="0">
              <a:effectLst/>
              <a:latin typeface="Times New Roman" panose="02020603050405020304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uk-UA" sz="1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ДСанПіН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 8.8.1.2.3.4-000-2001 Допустимі дози, концентрації, кількості та рівні вмісту пестицидів у сільськогосподарській сировині, харчових продуктах, повітрі робочої зони, атмосферному повітрі, воді водоймищ, ґрунті.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URL: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 </a:t>
            </a:r>
            <a:r>
              <a:rPr lang="uk-UA" sz="1800" u="sng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Georgia" panose="02040502050405020303" pitchFamily="18" charset="0"/>
                <a:cs typeface="Times New Roman" panose="02020603050405020304" pitchFamily="18" charset="0"/>
                <a:hlinkClick r:id="rId4"/>
              </a:rPr>
              <a:t>https://zakon.rada.gov.ua/rada/show/v0137588-01#Text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 </a:t>
            </a:r>
            <a:endParaRPr lang="uk-UA" sz="1800" dirty="0">
              <a:effectLst/>
              <a:latin typeface="Times New Roman" panose="02020603050405020304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ДСТУ 4362:2004 Якість ґрунту. Показники родючості ґрунтів </a:t>
            </a:r>
            <a:r>
              <a:rPr lang="uk-UA" sz="1800" u="sng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  <a:hlinkClick r:id="rId5"/>
              </a:rPr>
              <a:t>https://zakon.isu.net.ua/sites/default/files/normdocs/dstu_4362_2004.pdf</a:t>
            </a:r>
            <a:endParaRPr lang="uk-UA" sz="1800" dirty="0">
              <a:effectLst/>
              <a:latin typeface="Times New Roman" panose="02020603050405020304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Максименко Н. В. Нормування антропогенного навантаження на навколишнє середовище: підручник для студентів вищих навчальних закладів / [Н. В. Максименко, О. Г. Владимирова, А. Ю. Шевченко, Е. О.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Кочанов</a:t>
            </a:r>
            <a:r>
              <a:rPr lang="uk-UA" sz="1800" dirty="0">
                <a:effectLst/>
                <a:latin typeface="Times New Roman" panose="020206030504050203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].  3-тє вид.,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доп</a:t>
            </a:r>
            <a:r>
              <a:rPr lang="uk-UA" sz="1800" dirty="0">
                <a:effectLst/>
                <a:latin typeface="Times New Roman" panose="020206030504050203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. і перероб. Х.: ХНУ імені В. Н. Каразіна, 2016. 264 с.</a:t>
            </a:r>
          </a:p>
          <a:p>
            <a:pPr marL="342900" lvl="0" indent="-342900" algn="just"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Петровська М. </a:t>
            </a:r>
            <a:r>
              <a:rPr lang="uk-UA" sz="1800" i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Нормування якості </a:t>
            </a:r>
            <a:r>
              <a:rPr lang="uk-UA" sz="1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Georgia" panose="02040502050405020303" pitchFamily="18" charset="0"/>
                <a:cs typeface="Times New Roman" panose="02020603050405020304" pitchFamily="18" charset="0"/>
              </a:rPr>
              <a:t>довкілля: навчальний посібник. Львів: ЛНУ імені Івана Франка, 2017. 300 с.</a:t>
            </a:r>
            <a:endParaRPr lang="uk-UA" sz="1800" dirty="0">
              <a:effectLst/>
              <a:latin typeface="Times New Roman" panose="02020603050405020304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540385" algn="l"/>
                <a:tab pos="630555" algn="l"/>
              </a:tabLst>
            </a:pP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Джигирей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В.С. Екологія та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охорана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навколишнього природного середовища: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Навч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посібник. 5-те вид.,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випр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І </a:t>
            </a: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доп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К.: «Знання», 2007. 422 с.</a:t>
            </a:r>
            <a:endParaRPr lang="uk-UA" sz="1800" dirty="0">
              <a:effectLst/>
              <a:latin typeface="Times New Roman" panose="02020603050405020304" pitchFamily="18" charset="0"/>
              <a:ea typeface="Georgia" panose="02040502050405020303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buFont typeface="+mj-lt"/>
              <a:buAutoNum type="arabicPeriod"/>
              <a:tabLst>
                <a:tab pos="630555" algn="l"/>
              </a:tabLst>
            </a:pPr>
            <a:r>
              <a:rPr lang="uk-UA" sz="1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Войцицький</a:t>
            </a: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А.П. Нормування антропогенного навантаження на природне середовище. Конспект лекцій. Житомир: ДАУ, 2005. 2005. 132 с.</a:t>
            </a:r>
          </a:p>
          <a:p>
            <a:pPr marL="342900" lvl="0" indent="-342900" algn="just">
              <a:buFont typeface="+mj-lt"/>
              <a:buAutoNum type="arabicPeriod"/>
              <a:tabLst>
                <a:tab pos="630555" algn="l"/>
              </a:tabLst>
            </a:pPr>
            <a:r>
              <a:rPr lang="uk-UA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Тарасова В.В. Екологічна стандартизація і нормування / В.В. Тарасова, А.С. Малиновський, М.Ф. Рибак. К: ВЦ «Центр учбової літератури», 2007. 200 с.</a:t>
            </a:r>
            <a:endParaRPr lang="uk-UA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126798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53887" y="368135"/>
            <a:ext cx="10591800" cy="6359236"/>
          </a:xfrm>
        </p:spPr>
        <p:txBody>
          <a:bodyPr>
            <a:normAutofit/>
          </a:bodyPr>
          <a:lstStyle/>
          <a:p>
            <a:pPr indent="536575" algn="just">
              <a:spcAft>
                <a:spcPts val="0"/>
              </a:spcAft>
              <a:buNone/>
            </a:pPr>
            <a:r>
              <a:rPr lang="uk-UA" sz="2400" b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величиною зон та рівнем забруднення ґрунтів забруднення поділяють на</a:t>
            </a:r>
            <a:r>
              <a:rPr lang="uk-UA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uk-UA" sz="2400" i="1" u="sng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фонове, локальне, регіональне й глобальне</a:t>
            </a:r>
            <a:r>
              <a:rPr lang="uk-UA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536575" algn="just">
              <a:spcAft>
                <a:spcPts val="0"/>
              </a:spcAft>
              <a:buNone/>
            </a:pPr>
            <a:r>
              <a:rPr lang="uk-UA" sz="24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Фоновим</a:t>
            </a:r>
            <a:r>
              <a:rPr lang="uk-UA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вважають вміст забруднюючих речовин у ґрунті, що відповідає або близький до його природного складу.</a:t>
            </a:r>
          </a:p>
          <a:p>
            <a:pPr indent="536575" algn="just">
              <a:spcAft>
                <a:spcPts val="0"/>
              </a:spcAft>
              <a:buNone/>
            </a:pPr>
            <a:r>
              <a:rPr lang="uk-UA" sz="24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Локальним</a:t>
            </a:r>
            <a:r>
              <a:rPr lang="uk-UA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вважають забруднення ґрунту одним або кількома джерелами забруднення.</a:t>
            </a:r>
          </a:p>
          <a:p>
            <a:pPr indent="536575" algn="just">
              <a:buNone/>
            </a:pPr>
            <a:r>
              <a:rPr lang="uk-UA" sz="24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Регіональне</a:t>
            </a:r>
            <a:r>
              <a:rPr lang="uk-UA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забруднення ґрунту виникає внаслідок перенесення забруднюючих речовин на відстань понад 40 км від техногенних та більше 10 км - від сільськогосподарських джерел забруднення.</a:t>
            </a:r>
          </a:p>
          <a:p>
            <a:pPr indent="536575" algn="just">
              <a:buNone/>
            </a:pPr>
            <a:r>
              <a:rPr lang="uk-UA" sz="24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Глобальне</a:t>
            </a:r>
            <a:r>
              <a:rPr lang="uk-UA" sz="2400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забруднення ґрунту виникає внаслідок перенесення забруднюючої речовини на відстань 1000 км від будь-якого джерела забруднення.</a:t>
            </a:r>
            <a:endParaRPr lang="uk-UA" sz="2400" dirty="0">
              <a:solidFill>
                <a:schemeClr val="bg2">
                  <a:lumMod val="25000"/>
                </a:schemeClr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121229" y="697919"/>
            <a:ext cx="10482943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/>
            <a: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Найнебезпечнішими для ґрунтів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є хімічне забруднення, ерозія та засолення.</a:t>
            </a:r>
          </a:p>
          <a:p>
            <a:pPr indent="536575" algn="just"/>
            <a:r>
              <a:rPr lang="uk-UA" sz="2600" i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Пестициди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пригнічують біологічну активність ґрунтів, знищують потрібні мікроорганізми, черв’яків, зменшують природну родючість. Крім того, гинуть комахи-запилювачі.</a:t>
            </a:r>
          </a:p>
          <a:p>
            <a:pPr indent="536575" algn="just"/>
            <a: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 ступенем забруднення ґрунти поділяють на 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сильнозабруднені, середньозабруднені та </a:t>
            </a:r>
            <a:r>
              <a:rPr lang="uk-UA" sz="2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слабозабруднені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536575" algn="just"/>
            <a: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сильнозабруднених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ґрунтах кількість забруднюючих речовин у кілька разів перевищує ГДК. </a:t>
            </a:r>
          </a:p>
          <a:p>
            <a:pPr indent="536575" algn="just"/>
            <a: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</a:t>
            </a:r>
            <a:r>
              <a:rPr lang="uk-UA" sz="2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uk-UA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середньозабруднених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ґрунтах перевищення ГДК незначне, що не призводить до помітних змін його властивостей.</a:t>
            </a:r>
          </a:p>
          <a:p>
            <a:pPr indent="536575" algn="just"/>
            <a: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 </a:t>
            </a:r>
            <a:r>
              <a:rPr lang="uk-UA" sz="2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слабозабруднених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ґрунтах вміст хімічних речовин не перевищує ГДК, але перевищує фонову концентрацію.</a:t>
            </a:r>
          </a:p>
          <a:p>
            <a:pPr indent="536575" algn="just"/>
            <a:endParaRPr lang="uk-UA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95952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35025" y="360218"/>
            <a:ext cx="10965089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6575" algn="just"/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Деградація ґрунтів є найважливішою загрозою стійкого розвитку людства.</a:t>
            </a:r>
          </a:p>
          <a:p>
            <a:pPr indent="536575" algn="ctr"/>
            <a:r>
              <a:rPr lang="uk-UA" sz="2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Процеси та чинники деградації </a:t>
            </a:r>
            <a:r>
              <a:rPr lang="uk-UA" sz="2600" b="1" u="sng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грунтів</a:t>
            </a:r>
            <a:r>
              <a:rPr lang="uk-UA" sz="26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indent="536575" algn="just"/>
            <a:r>
              <a:rPr lang="uk-UA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Водна ерозія </a:t>
            </a:r>
            <a:r>
              <a:rPr lang="uk-UA" sz="2600" i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-</a:t>
            </a:r>
            <a:r>
              <a:rPr lang="uk-UA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 охоплює майже дві третини всіх земель суходолу (56% площі). Вона найбільш характерна для розчленованих регіонів гір та височин, а також для земель рівнин, що надмірно розорані й тому лишилися без захисту рослинним покривом, особливо під час перехідних сезонів (весна, осінь - у помірному поясі; між сухим і вологим періодами - в інших поясах). Водна ерозія руйнує найкращі в сільськогосподарському значенні землі, створюючи їх від’ємний баланс.</a:t>
            </a:r>
            <a:endParaRPr lang="uk-UA" sz="26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36575" algn="just"/>
            <a:endParaRPr lang="uk-UA" sz="2600" b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36575" algn="just"/>
            <a:endParaRPr lang="uk-UA" altLang="uk-UA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uk-UA" sz="2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7410" name="AutoShape 2" descr="Ерозія ґрунту - причини, види, наслідки, методи запобігання та боротьби з ерозією  грунті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7412" name="AutoShape 4" descr="Ерозія ґрунту - причини, види, наслідки, методи запобігання та боротьби з ерозією  грунтів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7414" name="Picture 6" descr="Ерозія ґрунту - причини, види, наслідки, методи запобігання та боротьби з ерозією  грунтів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023558" y="4489088"/>
            <a:ext cx="3515302" cy="2351737"/>
          </a:xfrm>
          <a:prstGeom prst="rect">
            <a:avLst/>
          </a:prstGeom>
          <a:noFill/>
        </p:spPr>
      </p:pic>
      <p:pic>
        <p:nvPicPr>
          <p:cNvPr id="17416" name="Picture 8" descr="Ерозія ґрунту, заходи що запобігають ерозії грунтів — Пропозиці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38295" y="4489088"/>
            <a:ext cx="3158548" cy="2368912"/>
          </a:xfrm>
          <a:prstGeom prst="rect">
            <a:avLst/>
          </a:prstGeom>
          <a:noFill/>
        </p:spPr>
      </p:pic>
      <p:sp>
        <p:nvSpPr>
          <p:cNvPr id="17418" name="AutoShape 10" descr="Захист від деградації (ерозії) грунтів | Енциклопедія сільського  господар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7420" name="AutoShape 12" descr="Захист від деградації (ерозії) грунтів | Енциклопедія сільського  господар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7424" name="Picture 16" descr="ЗАХИСТ ҐРУНТІВ ВІД ЕРОЗІЇ — ЗАПОРУКА ДОСТАТКУ КОЖНОГО УКРАЇНЦЯ — Агропрофі  – газета для підприємців АПК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961741" y="4489088"/>
            <a:ext cx="3649839" cy="2346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521499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2990600" y="0"/>
            <a:ext cx="20008715" cy="469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uk-UA"/>
          </a:p>
        </p:txBody>
      </p:sp>
      <p:sp>
        <p:nvSpPr>
          <p:cNvPr id="3" name="Прямоугольник 2"/>
          <p:cNvSpPr/>
          <p:nvPr/>
        </p:nvSpPr>
        <p:spPr>
          <a:xfrm>
            <a:off x="946260" y="391297"/>
            <a:ext cx="10774686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34988" algn="just"/>
            <a:r>
              <a:rPr lang="uk-UA" sz="26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Дефляція </a:t>
            </a:r>
            <a:r>
              <a:rPr lang="uk-UA" sz="2600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зазвичай є одним з найпотужніших процесів деградації в різних поясах Землі. </a:t>
            </a:r>
          </a:p>
          <a:p>
            <a:pPr indent="534988" algn="just"/>
            <a:endParaRPr lang="uk-UA" sz="2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34988" algn="just"/>
            <a:endParaRPr lang="uk-UA" sz="2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34988" algn="just"/>
            <a:endParaRPr lang="uk-UA" sz="2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34988" algn="just"/>
            <a:endParaRPr lang="uk-UA" sz="2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34988" algn="just"/>
            <a:endParaRPr lang="uk-UA" sz="2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34988" algn="just"/>
            <a:endParaRPr lang="uk-UA" sz="2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indent="534988" algn="just"/>
            <a:endParaRPr lang="uk-UA" sz="2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indent="534988" algn="just"/>
            <a: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Хімічне пошкодження 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має принаймні три причини, що не виключають одна одну, тому діють синергічно: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вплив промисловості, великих міст і транспорту, що утворюють великі ареали забруднення (у середньому радіусом близько 100 км навколо великих міст);</a:t>
            </a:r>
            <a:endParaRPr lang="uk-UA" sz="2600" dirty="0">
              <a:solidFill>
                <a:srgbClr val="0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386" name="Picture 2" descr="Питання вітрової ерозії | Інститут охорони ґрунтів України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23862" y="1468167"/>
            <a:ext cx="2497084" cy="2322288"/>
          </a:xfrm>
          <a:prstGeom prst="rect">
            <a:avLst/>
          </a:prstGeom>
          <a:noFill/>
        </p:spPr>
      </p:pic>
      <p:pic>
        <p:nvPicPr>
          <p:cNvPr id="16388" name="Picture 4" descr="Дефляция (геология) — Википедия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66600" y="1486312"/>
            <a:ext cx="3047999" cy="2285999"/>
          </a:xfrm>
          <a:prstGeom prst="rect">
            <a:avLst/>
          </a:prstGeom>
          <a:noFill/>
        </p:spPr>
      </p:pic>
      <p:sp>
        <p:nvSpPr>
          <p:cNvPr id="16390" name="AutoShape 6" descr="Захист від деградації (ерозії) грунтів | Енциклопедія сільського  господар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6392" name="AutoShape 8" descr="Захист від деградації (ерозії) грунтів | Енциклопедія сільського  господар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6394" name="AutoShape 10" descr="Захист від деградації (ерозії) грунтів | Енциклопедія сільського  господар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6396" name="AutoShape 12" descr="Захист від деградації (ерозії) грунтів | Енциклопедія сільського  господарства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6398" name="Picture 14" descr="ЗАХИСТ ҐРУНТІВ ВІД ЕРОЗІЇ — ЗАПОРУКА ДОСТАТКУ КОЖНОГО УКРАЇНЦЯ — Агропрофі  – газета для підприємців АПК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842446" y="1494721"/>
            <a:ext cx="4053568" cy="22775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9454317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947056" y="132874"/>
            <a:ext cx="10928713" cy="68941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 algn="just">
              <a:buFont typeface="Arial" panose="020B0604020202020204" pitchFamily="34" charset="0"/>
              <a:buChar char="•"/>
            </a:pPr>
            <a:endParaRPr lang="uk-UA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надмірне використання хімічних засобів захисту рослин, особливо в регіонах виноградарства, рисівництва та бавовництва;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транскордонне перенесення забруднень відповідно до напрямку руху повітряних мас незалежно від наявності забруднювачів безпосередньо на території, що зазнає пошкодження. </a:t>
            </a:r>
          </a:p>
          <a:p>
            <a:pPr marL="457200" lvl="0" indent="-457200" algn="just">
              <a:buFont typeface="Arial" panose="020B0604020202020204" pitchFamily="34" charset="0"/>
              <a:buChar char="•"/>
            </a:pPr>
            <a:endParaRPr lang="uk-UA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lvl="0" indent="536575" algn="just"/>
            <a:r>
              <a:rPr lang="uk-UA" sz="2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Фізичне пошкодження</a:t>
            </a:r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земель виникає за умов будь-якої дигресії ландшафту, бо при цьому збіднюється біота, що регулює якість ґрунту. Деградація ґрунтів у разі дигресії ландшафту трапляється на величезній площі. Поряд з цим погіршуються фізичні властивості ґрунту в тих місцях, де фізичне навантаження на нього перевищує здатність самовідновлення.</a:t>
            </a:r>
          </a:p>
          <a:p>
            <a:pPr indent="536575" algn="just"/>
            <a:r>
              <a:rPr lang="uk-UA" sz="2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Фізичне забруднення утворюється внаслідок нагромадження на ґрунті різноманітного сміття тощо, і це погіршує надходження до ґрунту води та повітря. Водночас рослинні залишки зазвичай благодійно впливають на ґрунт.</a:t>
            </a:r>
          </a:p>
          <a:p>
            <a:pPr lvl="0" indent="536575" algn="just"/>
            <a:endParaRPr lang="uk-UA" sz="2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355150"/>
      </p:ext>
    </p:extLst>
  </p:cSld>
  <p:clrMapOvr>
    <a:masterClrMapping/>
  </p:clrMapOvr>
</p:sld>
</file>

<file path=ppt/theme/theme1.xml><?xml version="1.0" encoding="utf-8"?>
<a:theme xmlns:a="http://schemas.openxmlformats.org/drawingml/2006/main" name="Значок">
  <a:themeElements>
    <a:clrScheme name="Жовтий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Значок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Значок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771EA782-DFA6-45B1-AEA3-661F1715B31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Значок</Template>
  <TotalTime>650</TotalTime>
  <Words>4120</Words>
  <Application>Microsoft Office PowerPoint</Application>
  <PresentationFormat>Широкий екран</PresentationFormat>
  <Paragraphs>330</Paragraphs>
  <Slides>42</Slides>
  <Notes>0</Notes>
  <HiddenSlides>0</HiddenSlides>
  <MMClips>0</MMClips>
  <ScaleCrop>false</ScaleCrop>
  <HeadingPairs>
    <vt:vector size="6" baseType="variant">
      <vt:variant>
        <vt:lpstr>Використані шрифти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слайдів</vt:lpstr>
      </vt:variant>
      <vt:variant>
        <vt:i4>42</vt:i4>
      </vt:variant>
    </vt:vector>
  </HeadingPairs>
  <TitlesOfParts>
    <vt:vector size="50" baseType="lpstr">
      <vt:lpstr>Arial</vt:lpstr>
      <vt:lpstr>Corbel</vt:lpstr>
      <vt:lpstr>Gill Sans MT</vt:lpstr>
      <vt:lpstr>Impact</vt:lpstr>
      <vt:lpstr>Symbol</vt:lpstr>
      <vt:lpstr>Times New Roman</vt:lpstr>
      <vt:lpstr>Wingdings</vt:lpstr>
      <vt:lpstr>Значок</vt:lpstr>
      <vt:lpstr>Презентація PowerPoint</vt:lpstr>
      <vt:lpstr>Презентація PowerPoint</vt:lpstr>
      <vt:lpstr>2. Забруднення ґрунтів. Джерела забруднення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4. Нормування в галузі використання та охорони земель та грунтів.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  <vt:lpstr>Презентація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1</dc:title>
  <dc:creator>Пользователь Windows</dc:creator>
  <cp:lastModifiedBy>Ірина Кочмар</cp:lastModifiedBy>
  <cp:revision>66</cp:revision>
  <dcterms:created xsi:type="dcterms:W3CDTF">2020-09-16T07:08:31Z</dcterms:created>
  <dcterms:modified xsi:type="dcterms:W3CDTF">2024-03-13T19:14:22Z</dcterms:modified>
</cp:coreProperties>
</file>