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90" r:id="rId4"/>
    <p:sldId id="261" r:id="rId5"/>
    <p:sldId id="285" r:id="rId6"/>
    <p:sldId id="259" r:id="rId7"/>
    <p:sldId id="260" r:id="rId8"/>
    <p:sldId id="262" r:id="rId9"/>
    <p:sldId id="263" r:id="rId10"/>
    <p:sldId id="264" r:id="rId11"/>
    <p:sldId id="265" r:id="rId12"/>
    <p:sldId id="287" r:id="rId13"/>
    <p:sldId id="288" r:id="rId14"/>
    <p:sldId id="275" r:id="rId15"/>
    <p:sldId id="278" r:id="rId16"/>
    <p:sldId id="279" r:id="rId17"/>
    <p:sldId id="280" r:id="rId18"/>
    <p:sldId id="281" r:id="rId19"/>
    <p:sldId id="297" r:id="rId20"/>
    <p:sldId id="298" r:id="rId21"/>
    <p:sldId id="299" r:id="rId22"/>
    <p:sldId id="300" r:id="rId23"/>
    <p:sldId id="301" r:id="rId24"/>
    <p:sldId id="302" r:id="rId25"/>
    <p:sldId id="303" r:id="rId26"/>
    <p:sldId id="304" r:id="rId27"/>
    <p:sldId id="305" r:id="rId28"/>
    <p:sldId id="306" r:id="rId29"/>
    <p:sldId id="307" r:id="rId30"/>
    <p:sldId id="308" r:id="rId31"/>
    <p:sldId id="309" r:id="rId32"/>
    <p:sldId id="310" r:id="rId33"/>
    <p:sldId id="311" r:id="rId34"/>
    <p:sldId id="312" r:id="rId35"/>
    <p:sldId id="313" r:id="rId36"/>
    <p:sldId id="314" r:id="rId37"/>
    <p:sldId id="315" r:id="rId38"/>
    <p:sldId id="316" r:id="rId39"/>
    <p:sldId id="317" r:id="rId40"/>
    <p:sldId id="318" r:id="rId41"/>
    <p:sldId id="289" r:id="rId42"/>
    <p:sldId id="257" r:id="rId4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50" d="100"/>
          <a:sy n="50" d="100"/>
        </p:scale>
        <p:origin x="1188" y="22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ий слайд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uk-UA"/>
              <a:t>Клацніть, щоб редагувати стиль зразка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D25303CE-BD8F-4164-AB1F-3218924852EE}" type="datetimeFigureOut">
              <a:rPr lang="uk-UA" smtClean="0"/>
              <a:pPr/>
              <a:t>13.03.2024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D07DC24B-8650-405F-98BC-E78A8ACB2E7F}" type="slidenum">
              <a:rPr lang="uk-UA" smtClean="0"/>
              <a:pPr/>
              <a:t>‹№›</a:t>
            </a:fld>
            <a:endParaRPr lang="uk-UA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7294173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303CE-BD8F-4164-AB1F-3218924852EE}" type="datetimeFigureOut">
              <a:rPr lang="uk-UA" smtClean="0"/>
              <a:pPr/>
              <a:t>13.03.2024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DC24B-8650-405F-98BC-E78A8ACB2E7F}" type="slidenum">
              <a:rPr lang="uk-UA" smtClean="0"/>
              <a:pPr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968049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303CE-BD8F-4164-AB1F-3218924852EE}" type="datetimeFigureOut">
              <a:rPr lang="uk-UA" smtClean="0"/>
              <a:pPr/>
              <a:t>13.03.2024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DC24B-8650-405F-98BC-E78A8ACB2E7F}" type="slidenum">
              <a:rPr lang="uk-UA" smtClean="0"/>
              <a:pPr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125893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 та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303CE-BD8F-4164-AB1F-3218924852EE}" type="datetimeFigureOut">
              <a:rPr lang="uk-UA" smtClean="0"/>
              <a:pPr/>
              <a:t>13.03.2024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DC24B-8650-405F-98BC-E78A8ACB2E7F}" type="slidenum">
              <a:rPr lang="uk-UA" smtClean="0"/>
              <a:pPr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521190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Назва розділу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D25303CE-BD8F-4164-AB1F-3218924852EE}" type="datetimeFigureOut">
              <a:rPr lang="uk-UA" smtClean="0"/>
              <a:pPr/>
              <a:t>13.03.2024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D07DC24B-8650-405F-98BC-E78A8ACB2E7F}" type="slidenum">
              <a:rPr lang="uk-UA" smtClean="0"/>
              <a:pPr/>
              <a:t>‹№›</a:t>
            </a:fld>
            <a:endParaRPr lang="uk-UA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54487238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303CE-BD8F-4164-AB1F-3218924852EE}" type="datetimeFigureOut">
              <a:rPr lang="uk-UA" smtClean="0"/>
              <a:pPr/>
              <a:t>13.03.2024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DC24B-8650-405F-98BC-E78A8ACB2E7F}" type="slidenum">
              <a:rPr lang="uk-UA" smtClean="0"/>
              <a:pPr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0483238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303CE-BD8F-4164-AB1F-3218924852EE}" type="datetimeFigureOut">
              <a:rPr lang="uk-UA" smtClean="0"/>
              <a:pPr/>
              <a:t>13.03.2024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DC24B-8650-405F-98BC-E78A8ACB2E7F}" type="slidenum">
              <a:rPr lang="uk-UA" smtClean="0"/>
              <a:pPr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8392457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303CE-BD8F-4164-AB1F-3218924852EE}" type="datetimeFigureOut">
              <a:rPr lang="uk-UA" smtClean="0"/>
              <a:pPr/>
              <a:t>13.03.2024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DC24B-8650-405F-98BC-E78A8ACB2E7F}" type="slidenum">
              <a:rPr lang="uk-UA" smtClean="0"/>
              <a:pPr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617533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303CE-BD8F-4164-AB1F-3218924852EE}" type="datetimeFigureOut">
              <a:rPr lang="uk-UA" smtClean="0"/>
              <a:pPr/>
              <a:t>13.03.2024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DC24B-8650-405F-98BC-E78A8ACB2E7F}" type="slidenum">
              <a:rPr lang="uk-UA" smtClean="0"/>
              <a:pPr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718709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Вміст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D25303CE-BD8F-4164-AB1F-3218924852EE}" type="datetimeFigureOut">
              <a:rPr lang="uk-UA" smtClean="0"/>
              <a:pPr/>
              <a:t>13.03.2024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D07DC24B-8650-405F-98BC-E78A8ACB2E7F}" type="slidenum">
              <a:rPr lang="uk-UA" smtClean="0"/>
              <a:pPr/>
              <a:t>‹№›</a:t>
            </a:fld>
            <a:endParaRPr lang="uk-UA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22262338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D25303CE-BD8F-4164-AB1F-3218924852EE}" type="datetimeFigureOut">
              <a:rPr lang="uk-UA" smtClean="0"/>
              <a:pPr/>
              <a:t>13.03.2024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D07DC24B-8650-405F-98BC-E78A8ACB2E7F}" type="slidenum">
              <a:rPr lang="uk-UA" smtClean="0"/>
              <a:pPr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313279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D25303CE-BD8F-4164-AB1F-3218924852EE}" type="datetimeFigureOut">
              <a:rPr lang="uk-UA" smtClean="0"/>
              <a:pPr/>
              <a:t>13.03.2024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D07DC24B-8650-405F-98BC-E78A8ACB2E7F}" type="slidenum">
              <a:rPr lang="uk-UA" smtClean="0"/>
              <a:pPr/>
              <a:t>‹№›</a:t>
            </a:fld>
            <a:endParaRPr lang="uk-UA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028681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s://zakon.rada.gov.ua/laws/show/1315-18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s://zakon.rada.gov.ua/laws/show/962-15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hyperlink" Target="https://zakon.rada.gov.ua/laws/show/z0722-20#Text" TargetMode="External"/><Relationship Id="rId2" Type="http://schemas.openxmlformats.org/officeDocument/2006/relationships/hyperlink" Target="https://zakon.rada.gov.ua/laws/show/2768-14#Text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zakon.isu.net.ua/sites/default/files/normdocs/dstu_4362_2004.pdf" TargetMode="External"/><Relationship Id="rId4" Type="http://schemas.openxmlformats.org/officeDocument/2006/relationships/hyperlink" Target="https://zakon.rada.gov.ua/rada/show/v0137588-01#Text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68828" y="294004"/>
            <a:ext cx="10087791" cy="5969635"/>
          </a:xfrm>
        </p:spPr>
        <p:txBody>
          <a:bodyPr>
            <a:noAutofit/>
          </a:bodyPr>
          <a:lstStyle/>
          <a:p>
            <a:pPr marL="0" marR="36195" indent="0" algn="ctr">
              <a:lnSpc>
                <a:spcPct val="150000"/>
              </a:lnSpc>
              <a:buNone/>
            </a:pPr>
            <a:r>
              <a:rPr lang="uk-UA" sz="2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ТЕМА 2.3. НОРМУВАННЯ В ГАЛУЗІ ОХОРОНИ ЗЕМЕЛЬ ТА ВІДТВОРЕННЯ  РОДЮЧОСТІ ҐРУНТІВ</a:t>
            </a:r>
            <a:endParaRPr lang="uk-UA" sz="2800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indent="0" algn="ctr">
              <a:spcAft>
                <a:spcPts val="0"/>
              </a:spcAft>
              <a:buNone/>
            </a:pPr>
            <a:r>
              <a:rPr lang="uk-UA" sz="26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ПЛАН:</a:t>
            </a:r>
          </a:p>
          <a:p>
            <a:pPr marL="0" indent="0">
              <a:buNone/>
            </a:pPr>
            <a:r>
              <a:rPr lang="uk-UA" sz="26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Ґрунти. Роль ґрунтів у біосфері.</a:t>
            </a:r>
          </a:p>
          <a:p>
            <a:pPr marL="0" indent="0">
              <a:buNone/>
            </a:pPr>
            <a:r>
              <a:rPr lang="uk-UA" sz="26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Забруднення ґрунтів. Джерела забруднення.</a:t>
            </a:r>
          </a:p>
          <a:p>
            <a:pPr marL="0" indent="533400">
              <a:buNone/>
            </a:pPr>
            <a:r>
              <a:rPr lang="uk-UA" sz="26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2.1. Деградація ґрунтів.</a:t>
            </a:r>
          </a:p>
          <a:p>
            <a:pPr marL="0" indent="0">
              <a:buNone/>
            </a:pPr>
            <a:r>
              <a:rPr lang="uk-UA" sz="26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Нормативні показники якості ґрунту:</a:t>
            </a:r>
          </a:p>
          <a:p>
            <a:pPr marL="0" indent="533400">
              <a:buNone/>
            </a:pPr>
            <a:r>
              <a:rPr lang="uk-UA" sz="26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3.1. Оцінювання рівня хімічного забруднення ґрунтів.</a:t>
            </a:r>
          </a:p>
          <a:p>
            <a:pPr marL="0" indent="533400">
              <a:buNone/>
            </a:pPr>
            <a:r>
              <a:rPr lang="uk-UA" sz="26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3.2. Оцінювання санітарного стану ґрунтів</a:t>
            </a:r>
          </a:p>
          <a:p>
            <a:pPr marL="0" indent="533400">
              <a:buNone/>
            </a:pPr>
            <a:r>
              <a:rPr lang="uk-UA" sz="26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3.3. Нормативи оцінок пестецидного забруднення ґрунтів.</a:t>
            </a:r>
            <a:endParaRPr lang="en-US" sz="2600" dirty="0">
              <a:solidFill>
                <a:schemeClr val="bg2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en-US" sz="26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ru-RU" sz="2600" dirty="0" err="1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Нормування</a:t>
            </a:r>
            <a:r>
              <a:rPr lang="ru-RU" sz="26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600" dirty="0" err="1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галузі</a:t>
            </a:r>
            <a:r>
              <a:rPr lang="ru-RU" sz="26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використання</a:t>
            </a:r>
            <a:r>
              <a:rPr lang="ru-RU" sz="26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600" dirty="0" err="1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охорони</a:t>
            </a:r>
            <a:r>
              <a:rPr lang="ru-RU" sz="26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земель та </a:t>
            </a:r>
            <a:r>
              <a:rPr lang="ru-RU" sz="2600" dirty="0" err="1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грунтів</a:t>
            </a:r>
            <a:r>
              <a:rPr lang="ru-RU" sz="26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uk-UA" sz="2600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uk-UA" sz="26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30388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-331470" y="4572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sp>
        <p:nvSpPr>
          <p:cNvPr id="4" name="Rectangle 19"/>
          <p:cNvSpPr>
            <a:spLocks noChangeArrowheads="1"/>
          </p:cNvSpPr>
          <p:nvPr/>
        </p:nvSpPr>
        <p:spPr bwMode="auto">
          <a:xfrm>
            <a:off x="1353785" y="-1447488"/>
            <a:ext cx="17956971" cy="4677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sp>
        <p:nvSpPr>
          <p:cNvPr id="2" name="Прямоугольник 1"/>
          <p:cNvSpPr/>
          <p:nvPr/>
        </p:nvSpPr>
        <p:spPr>
          <a:xfrm>
            <a:off x="1005840" y="289795"/>
            <a:ext cx="10854690" cy="42934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34988" algn="ctr">
              <a:lnSpc>
                <a:spcPct val="150000"/>
              </a:lnSpc>
              <a:spcAft>
                <a:spcPts val="0"/>
              </a:spcAft>
            </a:pPr>
            <a:r>
              <a:rPr lang="uk-UA" sz="26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Чинники деградації ґрунтів:</a:t>
            </a:r>
            <a:endParaRPr lang="uk-UA" sz="26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lvl="0" indent="-457200" algn="just">
              <a:lnSpc>
                <a:spcPct val="150000"/>
              </a:lnSpc>
              <a:spcAft>
                <a:spcPts val="0"/>
              </a:spcAft>
              <a:buClr>
                <a:srgbClr val="000000"/>
              </a:buClr>
              <a:buSzPts val="1000"/>
              <a:buFont typeface="Arial" panose="020B0604020202020204" pitchFamily="34" charset="0"/>
              <a:buChar char="•"/>
              <a:tabLst>
                <a:tab pos="374650" algn="l"/>
              </a:tabLst>
            </a:pPr>
            <a:r>
              <a:rPr lang="uk-UA" sz="2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надмірний випас худоби;</a:t>
            </a:r>
            <a:endParaRPr lang="uk-UA" sz="26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 algn="just">
              <a:lnSpc>
                <a:spcPct val="150000"/>
              </a:lnSpc>
              <a:spcAft>
                <a:spcPts val="0"/>
              </a:spcAft>
              <a:buClr>
                <a:srgbClr val="000000"/>
              </a:buClr>
              <a:buSzPts val="1000"/>
              <a:buFont typeface="Arial" panose="020B0604020202020204" pitchFamily="34" charset="0"/>
              <a:buChar char="•"/>
              <a:tabLst>
                <a:tab pos="374650" algn="l"/>
              </a:tabLst>
            </a:pPr>
            <a:r>
              <a:rPr lang="uk-UA" sz="2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загибель і знищення лісів;</a:t>
            </a:r>
            <a:endParaRPr lang="uk-UA" sz="26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 algn="just">
              <a:lnSpc>
                <a:spcPct val="150000"/>
              </a:lnSpc>
              <a:spcAft>
                <a:spcPts val="0"/>
              </a:spcAft>
              <a:buClr>
                <a:srgbClr val="000000"/>
              </a:buClr>
              <a:buSzPts val="1000"/>
              <a:buFont typeface="Arial" panose="020B0604020202020204" pitchFamily="34" charset="0"/>
              <a:buChar char="•"/>
              <a:tabLst>
                <a:tab pos="374650" algn="l"/>
              </a:tabLst>
            </a:pPr>
            <a:r>
              <a:rPr lang="uk-UA" sz="2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аграрна діяльність;</a:t>
            </a:r>
            <a:endParaRPr lang="uk-UA" sz="26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 algn="just">
              <a:lnSpc>
                <a:spcPct val="150000"/>
              </a:lnSpc>
              <a:spcAft>
                <a:spcPts val="0"/>
              </a:spcAft>
              <a:buClr>
                <a:srgbClr val="000000"/>
              </a:buClr>
              <a:buSzPts val="1000"/>
              <a:buFont typeface="Arial" panose="020B0604020202020204" pitchFamily="34" charset="0"/>
              <a:buChar char="•"/>
              <a:tabLst>
                <a:tab pos="374650" algn="l"/>
              </a:tabLst>
            </a:pPr>
            <a:r>
              <a:rPr lang="uk-UA" sz="2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надмірна експлуатація.</a:t>
            </a:r>
            <a:endParaRPr lang="uk-UA" sz="26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534988" algn="just"/>
            <a:r>
              <a:rPr lang="uk-UA" sz="2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Знищення лісів, насамперед їх випалюванням, послаблює екологічну, природоохоронну, кліматичну функції рослинного й тваринного світів.</a:t>
            </a:r>
          </a:p>
          <a:p>
            <a:pPr indent="534988" algn="just"/>
            <a:endParaRPr lang="uk-UA" sz="2600" dirty="0"/>
          </a:p>
        </p:txBody>
      </p:sp>
      <p:sp>
        <p:nvSpPr>
          <p:cNvPr id="14338" name="AutoShape 2" descr="Familia Ceret... păşunatul și ale lor mioare! - Lumea Satului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sp>
        <p:nvSpPr>
          <p:cNvPr id="14340" name="AutoShape 4" descr="Familia Ceret... păşunatul și ale lor mioare! - Lumea Satului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sp>
        <p:nvSpPr>
          <p:cNvPr id="14342" name="AutoShape 6" descr="Familia Ceret... păşunatul și ale lor mioare! - Lumea Satului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sp>
        <p:nvSpPr>
          <p:cNvPr id="14344" name="AutoShape 8" descr="Familia Ceret... păşunatul și ale lor mioare! - Lumea Satului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sp>
        <p:nvSpPr>
          <p:cNvPr id="14346" name="AutoShape 10" descr="Familia Ceret... păşunatul și ale lor mioare! - Lumea Satului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pic>
        <p:nvPicPr>
          <p:cNvPr id="14347" name="Picture 11" descr="C:\Users\User\Desktop\a2215d3cce33b7319f0654892f274c53_Generi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6450" y="4215266"/>
            <a:ext cx="3097892" cy="2323419"/>
          </a:xfrm>
          <a:prstGeom prst="rect">
            <a:avLst/>
          </a:prstGeom>
          <a:noFill/>
        </p:spPr>
      </p:pic>
      <p:sp>
        <p:nvSpPr>
          <p:cNvPr id="14349" name="AutoShape 13" descr="ЗАГИБЕЛЬ ТРОПІЧНОГО ЛІСУ РОНДОНІЇ – Станіславівський Натураліст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sp>
        <p:nvSpPr>
          <p:cNvPr id="14351" name="AutoShape 15" descr="ЗАГИБЕЛЬ ТРОПІЧНОГО ЛІСУ РОНДОНІЇ – Станіславівський Натураліст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sp>
        <p:nvSpPr>
          <p:cNvPr id="14353" name="AutoShape 17" descr="ЗАГИБЕЛЬ ТРОПІЧНОГО ЛІСУ РОНДОНІЇ – Станіславівський Натураліст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pic>
        <p:nvPicPr>
          <p:cNvPr id="14354" name="Picture 18" descr="C:\Users\User\Desktop\Без названия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90552" y="4180113"/>
            <a:ext cx="3168192" cy="2373086"/>
          </a:xfrm>
          <a:prstGeom prst="rect">
            <a:avLst/>
          </a:prstGeom>
          <a:noFill/>
        </p:spPr>
      </p:pic>
      <p:sp>
        <p:nvSpPr>
          <p:cNvPr id="14356" name="AutoShape 20" descr="Парламент оновив законодавство щодо фермерської землі і держпідтримки  молодих фермерів — Львівська Аграрна Палата - ЛАП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sp>
        <p:nvSpPr>
          <p:cNvPr id="14358" name="AutoShape 22" descr="Парламент оновив законодавство щодо фермерської землі і держпідтримки  молодих фермерів — Львівська Аграрна Палата - ЛАП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pic>
        <p:nvPicPr>
          <p:cNvPr id="14359" name="Picture 23" descr="C:\Users\User\Desktop\270920210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13956" y="4180115"/>
            <a:ext cx="3416901" cy="232228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0821842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626918" y="-225632"/>
            <a:ext cx="18973991" cy="6201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sp>
        <p:nvSpPr>
          <p:cNvPr id="2" name="Прямоугольник 1"/>
          <p:cNvSpPr/>
          <p:nvPr/>
        </p:nvSpPr>
        <p:spPr>
          <a:xfrm>
            <a:off x="889000" y="84423"/>
            <a:ext cx="10985500" cy="658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0" indent="228600" algn="ctr">
              <a:lnSpc>
                <a:spcPct val="150000"/>
              </a:lnSpc>
            </a:pPr>
            <a:r>
              <a:rPr lang="uk-UA" sz="32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3. НОРМАТИВНІ ПОКАЗНИКИ ЯКОСТІ ҐРУНТУ</a:t>
            </a:r>
            <a:endParaRPr lang="uk-UA" sz="3200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indent="215900" algn="just">
              <a:lnSpc>
                <a:spcPct val="150000"/>
              </a:lnSpc>
            </a:pPr>
            <a:r>
              <a:rPr lang="uk-UA" sz="26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Нормативи вмісту забруднюючих речовин в ґрунті розробляють за трьома напрямами:</a:t>
            </a:r>
            <a:endParaRPr lang="uk-UA" sz="2600" b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 algn="just">
              <a:lnSpc>
                <a:spcPct val="150000"/>
              </a:lnSpc>
              <a:buClr>
                <a:srgbClr val="000000"/>
              </a:buClr>
              <a:buSzPts val="1000"/>
              <a:buFont typeface="Wingdings" panose="05000000000000000000" pitchFamily="2" charset="2"/>
              <a:buChar char="ü"/>
              <a:tabLst>
                <a:tab pos="289560" algn="l"/>
              </a:tabLst>
            </a:pPr>
            <a:r>
              <a:rPr lang="uk-UA" sz="2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нормування вмісту шкідливих хімічних речовин в одному шарі ґрунту;</a:t>
            </a:r>
            <a:endParaRPr lang="uk-UA" sz="26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 algn="just">
              <a:lnSpc>
                <a:spcPct val="150000"/>
              </a:lnSpc>
              <a:buClr>
                <a:srgbClr val="000000"/>
              </a:buClr>
              <a:buSzPts val="1000"/>
              <a:buFont typeface="Wingdings" panose="05000000000000000000" pitchFamily="2" charset="2"/>
              <a:buChar char="ü"/>
              <a:tabLst>
                <a:tab pos="289560" algn="l"/>
              </a:tabLst>
            </a:pPr>
            <a:r>
              <a:rPr lang="uk-UA" sz="2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нормування накопичення токсичних речовин на території підприємства;</a:t>
            </a:r>
            <a:endParaRPr lang="uk-UA" sz="26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 algn="just">
              <a:lnSpc>
                <a:spcPct val="150000"/>
              </a:lnSpc>
              <a:buClr>
                <a:srgbClr val="000000"/>
              </a:buClr>
              <a:buSzPts val="1000"/>
              <a:buFont typeface="Wingdings" panose="05000000000000000000" pitchFamily="2" charset="2"/>
              <a:buChar char="ü"/>
              <a:tabLst>
                <a:tab pos="289560" algn="l"/>
              </a:tabLst>
            </a:pPr>
            <a:r>
              <a:rPr lang="uk-UA" sz="2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нормування забруднення ґрунту в житлових районах, переважно в місцях збереження побутових відходів.</a:t>
            </a:r>
          </a:p>
          <a:p>
            <a:pPr indent="254000" algn="just">
              <a:lnSpc>
                <a:spcPct val="150000"/>
              </a:lnSpc>
            </a:pPr>
            <a:r>
              <a:rPr lang="uk-UA" sz="2400" b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Гранично допустима концентрація забруднюючих речовин</a:t>
            </a:r>
            <a:r>
              <a:rPr lang="uk-UA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 максимально допустима кількість забруднюючих речовин у ґрунтах, яка не зумовлює негативних екологічних наслідків для їх родючості, загального стану довкілля, якості сільськогосподарської продукції та здоров'я людини.</a:t>
            </a:r>
            <a:endParaRPr lang="uk-UA" sz="2600" u="none" strike="noStrike" spc="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02989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38199" y="443345"/>
            <a:ext cx="11035145" cy="602672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uk-UA" sz="3200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3.1. Оцінювання рівня хімічного забруднення ґрунтів</a:t>
            </a:r>
          </a:p>
          <a:p>
            <a:pPr marL="0" indent="360363" algn="just">
              <a:buNone/>
            </a:pPr>
            <a:r>
              <a:rPr lang="uk-UA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Рівень забруднення оцінюють показниками: коефіцієнт концентрації хімічного елемента і сумарний показник забрудненості 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Z</a:t>
            </a:r>
            <a:r>
              <a:rPr lang="uk-UA" sz="2800" baseline="-2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uk-UA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Коефіцієнт концентрації визначають як відношення реального вмісту хімічного елемента в ґрунті до фонового вмісту цього ж елемента</a:t>
            </a:r>
          </a:p>
          <a:p>
            <a:pPr marL="0" indent="360363" algn="just">
              <a:buNone/>
            </a:pPr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 marL="0" indent="360363" algn="just">
              <a:buNone/>
            </a:pPr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 marL="0" indent="360363" algn="just">
              <a:buNone/>
            </a:pPr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 marL="0" indent="360363" algn="just">
              <a:buNone/>
            </a:pPr>
            <a:r>
              <a:rPr lang="uk-UA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 С- реальний вміст визначеного хімічного елемента в ґрунті, мг/кг; </a:t>
            </a:r>
            <a:r>
              <a:rPr lang="uk-UA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uk-UA" sz="2800" baseline="-25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</a:t>
            </a:r>
            <a:r>
              <a:rPr lang="uk-UA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- фоновий вміст визначеного хімічного елемента в ґрунті, мг/кг; ГДК - гранично допустима концентрація забрудненої речовини, мг/кг.</a:t>
            </a:r>
          </a:p>
          <a:p>
            <a:pPr algn="ctr">
              <a:buNone/>
            </a:pPr>
            <a:endParaRPr lang="uk-UA" b="1" dirty="0">
              <a:solidFill>
                <a:srgbClr val="FF0000"/>
              </a:solidFill>
            </a:endParaRPr>
          </a:p>
          <a:p>
            <a:pPr>
              <a:buNone/>
            </a:pPr>
            <a:endParaRPr lang="uk-UA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B5FE159-2F83-8110-C2A4-5A4AB7BF7DDA}"/>
              </a:ext>
            </a:extLst>
          </p:cNvPr>
          <p:cNvSpPr txBox="1"/>
          <p:nvPr/>
        </p:nvSpPr>
        <p:spPr>
          <a:xfrm>
            <a:off x="3048000" y="3288863"/>
            <a:ext cx="6096000" cy="8237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254000" algn="ctr">
              <a:lnSpc>
                <a:spcPct val="150000"/>
              </a:lnSpc>
            </a:pPr>
            <a:r>
              <a:rPr lang="uk-UA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</a:t>
            </a:r>
            <a:r>
              <a:rPr lang="uk-UA" sz="36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</a:t>
            </a:r>
            <a:r>
              <a:rPr lang="uk-UA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= </a:t>
            </a:r>
            <a:r>
              <a:rPr lang="uk-UA" sz="36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</a:t>
            </a:r>
            <a:r>
              <a:rPr lang="uk-UA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/</a:t>
            </a:r>
            <a:r>
              <a:rPr lang="uk-UA" sz="36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</a:t>
            </a:r>
            <a:r>
              <a:rPr lang="uk-UA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</a:t>
            </a:r>
            <a:r>
              <a:rPr lang="uk-UA" sz="3600" spc="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або</a:t>
            </a:r>
            <a:r>
              <a:rPr lang="uk-UA" sz="3600" spc="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3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</a:t>
            </a:r>
            <a:r>
              <a:rPr lang="uk-UA" sz="36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</a:t>
            </a:r>
            <a:r>
              <a:rPr lang="uk-UA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= </a:t>
            </a:r>
            <a:r>
              <a:rPr lang="uk-UA" sz="36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</a:t>
            </a:r>
            <a:r>
              <a:rPr lang="uk-UA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/ГДК,</a:t>
            </a:r>
            <a:endParaRPr lang="uk-UA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38200" y="484909"/>
            <a:ext cx="10515600" cy="5692054"/>
          </a:xfrm>
        </p:spPr>
        <p:txBody>
          <a:bodyPr>
            <a:normAutofit fontScale="92500" lnSpcReduction="10000"/>
          </a:bodyPr>
          <a:lstStyle/>
          <a:p>
            <a:pPr marL="0" indent="360363" algn="just">
              <a:buNone/>
            </a:pPr>
            <a:r>
              <a:rPr lang="uk-UA"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Оскільки ґрунти доволі часто забруднені кількома елементами, то для них розраховують сумарний показник забрудненості, що відображає комплексний ефект впливу всієї групи елементів.</a:t>
            </a:r>
          </a:p>
          <a:p>
            <a:pPr marL="0" indent="360363" algn="just">
              <a:buNone/>
            </a:pPr>
            <a:endParaRPr lang="uk-UA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360363" algn="just">
              <a:buNone/>
            </a:pPr>
            <a:endParaRPr lang="uk-UA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360363" algn="just">
              <a:buNone/>
            </a:pPr>
            <a:endParaRPr lang="uk-UA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360363" algn="just">
              <a:buNone/>
            </a:pPr>
            <a:r>
              <a:rPr lang="uk-UA"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де: Z</a:t>
            </a:r>
            <a:r>
              <a:rPr lang="uk-UA" sz="2600" baseline="-2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uk-UA"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– сумарний показник забрудненості ґрунтів; </a:t>
            </a:r>
            <a:r>
              <a:rPr lang="uk-UA" sz="2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uk-UA" sz="2600" baseline="-25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Ci</a:t>
            </a:r>
            <a:r>
              <a:rPr lang="uk-UA"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– коефіцієнт</a:t>
            </a:r>
            <a:r>
              <a:rPr lang="en-US"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концентрації </a:t>
            </a:r>
            <a:r>
              <a:rPr lang="uk-UA" sz="2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і–того</a:t>
            </a:r>
            <a:r>
              <a:rPr lang="uk-UA"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хімічного елементу у пробі ґрунту; n – кількість врахованих хімічних елементів.</a:t>
            </a:r>
          </a:p>
          <a:p>
            <a:pPr marL="0" indent="360363" algn="just">
              <a:buNone/>
            </a:pPr>
            <a:endParaRPr lang="uk-UA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360363" algn="just">
              <a:buNone/>
            </a:pPr>
            <a:r>
              <a:rPr lang="uk-UA"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Оцінка небезпечності забруднення ґрунтів комплексом хімічних елементів за показником Z</a:t>
            </a:r>
            <a:r>
              <a:rPr lang="uk-UA" sz="2600" baseline="-2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uk-UA"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виконується за оціночною шкалою, градація якої розроблена на підставі вивчення стану здоров'я населення, яке мешкає на територіях з різними рівнями забрудненості ґрунтів</a:t>
            </a:r>
            <a:endParaRPr lang="uk-UA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58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00946" y="1676402"/>
            <a:ext cx="3588327" cy="12944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46028" y="304145"/>
            <a:ext cx="1023543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tabLst>
                <a:tab pos="1018540" algn="l"/>
              </a:tabLst>
            </a:pPr>
            <a:r>
              <a:rPr lang="uk-UA" sz="2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Таблиця 1 - Орієнтовна оціночна шкала небезпечності забруднення ґрунтів за сумарним показником </a:t>
            </a:r>
            <a:r>
              <a:rPr lang="uk-UA" sz="24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Z</a:t>
            </a:r>
            <a:r>
              <a:rPr lang="uk-UA" sz="1600" b="1" baseline="-250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С</a:t>
            </a:r>
            <a:endParaRPr lang="uk-UA" sz="24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4233609"/>
              </p:ext>
            </p:extLst>
          </p:nvPr>
        </p:nvGraphicFramePr>
        <p:xfrm>
          <a:off x="644719" y="1361088"/>
          <a:ext cx="11285011" cy="4912806"/>
        </p:xfrm>
        <a:graphic>
          <a:graphicData uri="http://schemas.openxmlformats.org/drawingml/2006/table">
            <a:tbl>
              <a:tblPr/>
              <a:tblGrid>
                <a:gridCol w="27349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753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4746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09906">
                <a:tc>
                  <a:txBody>
                    <a:bodyPr/>
                    <a:lstStyle/>
                    <a:p>
                      <a:pPr indent="27051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Категорія забруднення ґрунту</a:t>
                      </a:r>
                      <a:endParaRPr lang="uk-UA" sz="2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45" marR="48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203200" indent="27051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200" b="1" i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Z</a:t>
                      </a:r>
                      <a:r>
                        <a:rPr lang="uk-UA" sz="2200" b="1" i="0" baseline="-25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</a:t>
                      </a:r>
                      <a:endParaRPr lang="uk-UA" sz="2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45" marR="48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27051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Зміна показників якості здоров’я мешканців у зонах забруднення ґрунтів</a:t>
                      </a:r>
                      <a:endParaRPr lang="uk-UA" sz="2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45" marR="48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92084">
                <a:tc>
                  <a:txBody>
                    <a:bodyPr/>
                    <a:lstStyle/>
                    <a:p>
                      <a:pPr indent="27051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Допустима</a:t>
                      </a:r>
                      <a:endParaRPr lang="uk-UA" sz="2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45" marR="48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&lt;16</a:t>
                      </a:r>
                      <a:endParaRPr lang="uk-UA" sz="2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45" marR="48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27051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2299970" algn="l"/>
                        </a:tabLst>
                      </a:pPr>
                      <a:r>
                        <a:rPr lang="uk-UA" sz="2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Найнижчий рівень захворюваності дітей та мінімум функціональних відхилень у дорослого населення</a:t>
                      </a:r>
                      <a:endParaRPr lang="uk-UA" sz="2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45" marR="48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3270">
                <a:tc>
                  <a:txBody>
                    <a:bodyPr/>
                    <a:lstStyle/>
                    <a:p>
                      <a:pPr indent="27051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Помірно небез­печна</a:t>
                      </a:r>
                      <a:endParaRPr lang="uk-UA" sz="2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45" marR="48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16-32</a:t>
                      </a:r>
                      <a:endParaRPr lang="uk-UA" sz="2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45" marR="48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27051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Підвищення загального рівня захворюваності</a:t>
                      </a:r>
                      <a:endParaRPr lang="uk-UA" sz="2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45" marR="48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87274">
                <a:tc>
                  <a:txBody>
                    <a:bodyPr/>
                    <a:lstStyle/>
                    <a:p>
                      <a:pPr indent="27051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Небезпечна</a:t>
                      </a:r>
                      <a:endParaRPr lang="uk-UA" sz="2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45" marR="48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32-128</a:t>
                      </a:r>
                      <a:endParaRPr lang="uk-UA" sz="2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45" marR="48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27051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Підвищення загального рівня захворюваності, кількості дітей, які часто хворіють, дітей з хронічними захворюваннями, порушення функціонування серцево-судинної системи</a:t>
                      </a:r>
                      <a:endParaRPr lang="uk-UA" sz="2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45" marR="48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96426">
                <a:tc>
                  <a:txBody>
                    <a:bodyPr/>
                    <a:lstStyle/>
                    <a:p>
                      <a:pPr indent="27051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Дуже небезпечна</a:t>
                      </a:r>
                      <a:endParaRPr lang="uk-UA" sz="2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45" marR="48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&gt;128</a:t>
                      </a:r>
                      <a:endParaRPr lang="uk-UA" sz="2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45" marR="48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27051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Підвищення захворюваності дітей, порушення репродуктивної функції у жінок (збільшення ви­падків токсикозу при вагітності, передчасних пологів, мертвонароджених, гіпотрофій немовлят)</a:t>
                      </a:r>
                      <a:endParaRPr lang="uk-UA" sz="2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845" marR="48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618721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67562" y="283295"/>
            <a:ext cx="10668177" cy="59708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66700" algn="ctr">
              <a:lnSpc>
                <a:spcPct val="150000"/>
              </a:lnSpc>
              <a:spcAft>
                <a:spcPts val="0"/>
              </a:spcAft>
            </a:pPr>
            <a:r>
              <a:rPr lang="uk-UA" sz="28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ea typeface="Arial Narrow" panose="020B0606020202030204" pitchFamily="34" charset="0"/>
                <a:cs typeface="Arial Narrow" panose="020B0606020202030204" pitchFamily="34" charset="0"/>
              </a:rPr>
              <a:t>3.2. Оцінювання санітарного стану ґрунтів</a:t>
            </a:r>
          </a:p>
          <a:p>
            <a:pPr indent="536575" algn="just">
              <a:spcAft>
                <a:spcPts val="0"/>
              </a:spcAft>
            </a:pPr>
            <a:endParaRPr lang="uk-UA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536575" algn="just">
              <a:spcAft>
                <a:spcPts val="0"/>
              </a:spcAft>
            </a:pPr>
            <a:r>
              <a:rPr lang="uk-UA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Санітарний стан ґрунтів оцінюють за спеціальними нормованими показниками. Як основний хімічний показник використовують </a:t>
            </a:r>
            <a:r>
              <a:rPr lang="uk-UA" sz="2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санітарне число</a:t>
            </a:r>
            <a:r>
              <a:rPr lang="uk-UA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</a:t>
            </a:r>
            <a:r>
              <a:rPr lang="uk-UA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частка від ділення кількості ґрунтового білкового азоту в міліграмах на 100 г абсолютно сухого ґрунту до кількості органічного азоту в тих самих одиницях. </a:t>
            </a:r>
          </a:p>
          <a:p>
            <a:pPr indent="536575" algn="just">
              <a:spcAft>
                <a:spcPts val="0"/>
              </a:spcAft>
            </a:pPr>
            <a:r>
              <a:rPr lang="uk-UA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Показником </a:t>
            </a:r>
            <a:r>
              <a:rPr lang="uk-UA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бактеріального забруднення</a:t>
            </a:r>
            <a:r>
              <a:rPr lang="uk-UA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ґрунту є титр кишкової палички та титр одного з анаеробів. </a:t>
            </a:r>
          </a:p>
          <a:p>
            <a:pPr indent="536575" algn="just">
              <a:spcAft>
                <a:spcPts val="0"/>
              </a:spcAft>
            </a:pPr>
            <a:r>
              <a:rPr lang="uk-UA" sz="2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Санітарно-</a:t>
            </a:r>
            <a:r>
              <a:rPr lang="uk-UA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гельмінтологічним </a:t>
            </a:r>
            <a:r>
              <a:rPr lang="uk-UA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показником ґрунту є кількість яєць гельмінтів в 1 кг ґрунту. </a:t>
            </a:r>
          </a:p>
          <a:p>
            <a:pPr indent="536575" algn="just">
              <a:spcAft>
                <a:spcPts val="0"/>
              </a:spcAft>
            </a:pPr>
            <a:r>
              <a:rPr lang="uk-UA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Ентомологічний </a:t>
            </a:r>
            <a:r>
              <a:rPr lang="uk-UA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показник визначають за наявністю личинок та лялечок мух на 0,25 м</a:t>
            </a:r>
            <a:r>
              <a:rPr lang="uk-UA" sz="26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uk-UA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поверхні ґрунті.</a:t>
            </a:r>
          </a:p>
          <a:p>
            <a:pPr indent="536575" algn="ctr">
              <a:spcAft>
                <a:spcPts val="0"/>
              </a:spcAft>
            </a:pPr>
            <a:endParaRPr lang="uk-UA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6917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9011895"/>
              </p:ext>
            </p:extLst>
          </p:nvPr>
        </p:nvGraphicFramePr>
        <p:xfrm>
          <a:off x="978195" y="1285804"/>
          <a:ext cx="10770462" cy="4935175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8080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403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787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230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709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94924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595942">
                <a:tc>
                  <a:txBody>
                    <a:bodyPr/>
                    <a:lstStyle/>
                    <a:p>
                      <a:pPr indent="19685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200" b="1" i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Ґрунт</a:t>
                      </a:r>
                      <a:endParaRPr lang="uk-UA" sz="2200" b="1" i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56" marR="5756" marT="0" marB="0" anchor="ctr"/>
                </a:tc>
                <a:tc>
                  <a:txBody>
                    <a:bodyPr/>
                    <a:lstStyle/>
                    <a:p>
                      <a:pPr indent="19685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200" b="1" i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Кількість</a:t>
                      </a:r>
                    </a:p>
                    <a:p>
                      <a:pPr indent="19685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200" b="1" i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личинок</a:t>
                      </a:r>
                    </a:p>
                    <a:p>
                      <a:pPr indent="19685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200" b="1" i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 лялечок</a:t>
                      </a:r>
                    </a:p>
                    <a:p>
                      <a:pPr indent="19685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200" b="1" i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мух</a:t>
                      </a:r>
                      <a:endParaRPr lang="uk-UA" sz="2200" b="1" i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56" marR="5756" marT="0" marB="0" anchor="b"/>
                </a:tc>
                <a:tc>
                  <a:txBody>
                    <a:bodyPr/>
                    <a:lstStyle/>
                    <a:p>
                      <a:pPr indent="19685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200" b="1" i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Кількість яєць гельмінтів</a:t>
                      </a:r>
                      <a:endParaRPr lang="uk-UA" sz="2200" b="1" i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56" marR="5756" marT="0" marB="0" anchor="ctr"/>
                </a:tc>
                <a:tc>
                  <a:txBody>
                    <a:bodyPr/>
                    <a:lstStyle/>
                    <a:p>
                      <a:pPr indent="19685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200" b="1" i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Титр колі</a:t>
                      </a:r>
                      <a:endParaRPr lang="uk-UA" sz="2200" b="1" i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56" marR="5756" marT="0" marB="0" anchor="ctr"/>
                </a:tc>
                <a:tc>
                  <a:txBody>
                    <a:bodyPr/>
                    <a:lstStyle/>
                    <a:p>
                      <a:pPr indent="19685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200" b="1" i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Титр</a:t>
                      </a:r>
                    </a:p>
                    <a:p>
                      <a:pPr indent="19685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200" b="1" i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анаеробів</a:t>
                      </a:r>
                      <a:endParaRPr lang="uk-UA" sz="2200" b="1" i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56" marR="5756" marT="0" marB="0" anchor="ctr"/>
                </a:tc>
                <a:tc>
                  <a:txBody>
                    <a:bodyPr/>
                    <a:lstStyle/>
                    <a:p>
                      <a:pPr indent="19685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200" b="1" i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Санітарне</a:t>
                      </a:r>
                    </a:p>
                    <a:p>
                      <a:pPr indent="19685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200" b="1" i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число</a:t>
                      </a:r>
                      <a:endParaRPr lang="uk-UA" sz="2200" b="1" i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56" marR="5756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6233">
                <a:tc>
                  <a:txBody>
                    <a:bodyPr/>
                    <a:lstStyle/>
                    <a:p>
                      <a:pPr indent="19685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200" b="1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Чистий</a:t>
                      </a:r>
                      <a:endParaRPr lang="uk-UA" sz="2200" b="1" i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56" marR="5756" marT="0" marB="0" anchor="b"/>
                </a:tc>
                <a:tc>
                  <a:txBody>
                    <a:bodyPr/>
                    <a:lstStyle/>
                    <a:p>
                      <a:pPr indent="19685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uk-UA" sz="2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56" marR="5756" marT="0" marB="0" anchor="ctr"/>
                </a:tc>
                <a:tc>
                  <a:txBody>
                    <a:bodyPr/>
                    <a:lstStyle/>
                    <a:p>
                      <a:pPr indent="19685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uk-UA" sz="2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56" marR="5756" marT="0" marB="0" anchor="ctr"/>
                </a:tc>
                <a:tc>
                  <a:txBody>
                    <a:bodyPr/>
                    <a:lstStyle/>
                    <a:p>
                      <a:pPr indent="19685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і більше</a:t>
                      </a:r>
                      <a:endParaRPr lang="uk-UA" sz="2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56" marR="5756" marT="0" marB="0" anchor="ctr"/>
                </a:tc>
                <a:tc>
                  <a:txBody>
                    <a:bodyPr/>
                    <a:lstStyle/>
                    <a:p>
                      <a:pPr indent="19685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0,1 і більше</a:t>
                      </a:r>
                      <a:endParaRPr lang="uk-UA" sz="2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56" marR="5756" marT="0" marB="0" anchor="ctr"/>
                </a:tc>
                <a:tc>
                  <a:txBody>
                    <a:bodyPr/>
                    <a:lstStyle/>
                    <a:p>
                      <a:pPr indent="19685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0,98-1</a:t>
                      </a:r>
                      <a:endParaRPr lang="uk-UA" sz="2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56" marR="5756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31273">
                <a:tc>
                  <a:txBody>
                    <a:bodyPr/>
                    <a:lstStyle/>
                    <a:p>
                      <a:pPr indent="19685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200" b="1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Мало</a:t>
                      </a:r>
                    </a:p>
                    <a:p>
                      <a:pPr indent="19685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200" b="1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забруднений</a:t>
                      </a:r>
                      <a:endParaRPr lang="uk-UA" sz="2200" b="1" i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56" marR="5756" marT="0" marB="0" anchor="b"/>
                </a:tc>
                <a:tc>
                  <a:txBody>
                    <a:bodyPr/>
                    <a:lstStyle/>
                    <a:p>
                      <a:pPr indent="19685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Одиниці</a:t>
                      </a:r>
                      <a:endParaRPr lang="uk-UA" sz="2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56" marR="5756" marT="0" marB="0" anchor="ctr"/>
                </a:tc>
                <a:tc>
                  <a:txBody>
                    <a:bodyPr/>
                    <a:lstStyle/>
                    <a:p>
                      <a:pPr indent="19685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 10</a:t>
                      </a:r>
                      <a:endParaRPr lang="uk-UA" sz="2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56" marR="5756" marT="0" marB="0" anchor="ctr"/>
                </a:tc>
                <a:tc>
                  <a:txBody>
                    <a:bodyPr/>
                    <a:lstStyle/>
                    <a:p>
                      <a:pPr indent="19685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1-0,01</a:t>
                      </a:r>
                      <a:endParaRPr lang="uk-UA" sz="2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56" marR="5756" marT="0" marB="0" anchor="ctr"/>
                </a:tc>
                <a:tc>
                  <a:txBody>
                    <a:bodyPr/>
                    <a:lstStyle/>
                    <a:p>
                      <a:pPr indent="19685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0,1-0,001</a:t>
                      </a:r>
                      <a:endParaRPr lang="uk-UA" sz="2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56" marR="5756" marT="0" marB="0" anchor="ctr"/>
                </a:tc>
                <a:tc>
                  <a:txBody>
                    <a:bodyPr/>
                    <a:lstStyle/>
                    <a:p>
                      <a:pPr indent="19685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0,85-0,98</a:t>
                      </a:r>
                      <a:endParaRPr lang="uk-UA" sz="2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56" marR="5756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4291">
                <a:tc>
                  <a:txBody>
                    <a:bodyPr/>
                    <a:lstStyle/>
                    <a:p>
                      <a:pPr indent="19685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200" b="1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Забруднений</a:t>
                      </a:r>
                      <a:endParaRPr lang="uk-UA" sz="2200" b="1" i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56" marR="5756" marT="0" marB="0" anchor="b"/>
                </a:tc>
                <a:tc>
                  <a:txBody>
                    <a:bodyPr/>
                    <a:lstStyle/>
                    <a:p>
                      <a:pPr indent="19685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10-25</a:t>
                      </a:r>
                      <a:endParaRPr lang="uk-UA" sz="2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56" marR="5756" marT="0" marB="0" anchor="ctr"/>
                </a:tc>
                <a:tc>
                  <a:txBody>
                    <a:bodyPr/>
                    <a:lstStyle/>
                    <a:p>
                      <a:pPr indent="19685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11-100</a:t>
                      </a:r>
                      <a:endParaRPr lang="uk-UA" sz="2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56" marR="5756" marT="0" marB="0" anchor="ctr"/>
                </a:tc>
                <a:tc>
                  <a:txBody>
                    <a:bodyPr/>
                    <a:lstStyle/>
                    <a:p>
                      <a:pPr indent="19685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0,01-0,001</a:t>
                      </a:r>
                      <a:endParaRPr lang="uk-UA" sz="2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56" marR="5756" marT="0" marB="0" anchor="ctr"/>
                </a:tc>
                <a:tc>
                  <a:txBody>
                    <a:bodyPr/>
                    <a:lstStyle/>
                    <a:p>
                      <a:pPr indent="19685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0,001-0,0001</a:t>
                      </a:r>
                      <a:endParaRPr lang="uk-UA" sz="2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56" marR="5756" marT="0" marB="0" anchor="ctr"/>
                </a:tc>
                <a:tc>
                  <a:txBody>
                    <a:bodyPr/>
                    <a:lstStyle/>
                    <a:p>
                      <a:pPr indent="19685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0,7-0,85</a:t>
                      </a:r>
                      <a:endParaRPr lang="uk-UA" sz="2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56" marR="5756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97527">
                <a:tc>
                  <a:txBody>
                    <a:bodyPr/>
                    <a:lstStyle/>
                    <a:p>
                      <a:pPr indent="19685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200" b="1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Сильно</a:t>
                      </a:r>
                    </a:p>
                    <a:p>
                      <a:pPr indent="19685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200" b="1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забруднений</a:t>
                      </a:r>
                      <a:endParaRPr lang="uk-UA" sz="2200" b="1" i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56" marR="5756" marT="0" marB="0" anchor="b"/>
                </a:tc>
                <a:tc>
                  <a:txBody>
                    <a:bodyPr/>
                    <a:lstStyle/>
                    <a:p>
                      <a:pPr indent="19685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uk-UA" sz="2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56" marR="5756" marT="0" marB="0" anchor="ctr"/>
                </a:tc>
                <a:tc>
                  <a:txBody>
                    <a:bodyPr/>
                    <a:lstStyle/>
                    <a:p>
                      <a:pPr indent="19685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Понад 100</a:t>
                      </a:r>
                      <a:endParaRPr lang="uk-UA" sz="2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56" marR="5756" marT="0" marB="0" anchor="ctr"/>
                </a:tc>
                <a:tc>
                  <a:txBody>
                    <a:bodyPr/>
                    <a:lstStyle/>
                    <a:p>
                      <a:pPr indent="19685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0,001 і менше</a:t>
                      </a:r>
                      <a:endParaRPr lang="uk-UA" sz="2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56" marR="5756" marT="0" marB="0" anchor="ctr"/>
                </a:tc>
                <a:tc>
                  <a:txBody>
                    <a:bodyPr/>
                    <a:lstStyle/>
                    <a:p>
                      <a:pPr indent="19685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0,0001 і менше</a:t>
                      </a:r>
                      <a:endParaRPr lang="uk-UA" sz="2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56" marR="5756" marT="0" marB="0" anchor="ctr"/>
                </a:tc>
                <a:tc>
                  <a:txBody>
                    <a:bodyPr/>
                    <a:lstStyle/>
                    <a:p>
                      <a:pPr indent="19685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0,7</a:t>
                      </a:r>
                    </a:p>
                    <a:p>
                      <a:pPr indent="19685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 </a:t>
                      </a:r>
                      <a:r>
                        <a:rPr lang="uk-UA" sz="2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менще</a:t>
                      </a:r>
                      <a:endParaRPr lang="uk-UA" sz="2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756" marR="5756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978195" y="279508"/>
            <a:ext cx="1038253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36575" algn="ctr">
              <a:spcAft>
                <a:spcPts val="0"/>
              </a:spcAft>
            </a:pPr>
            <a:r>
              <a:rPr lang="uk-UA" sz="2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Таблиця 2 - </a:t>
            </a:r>
            <a:r>
              <a:rPr lang="uk-U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Показники санітарного стану ґрунтів населених пунктів та сільськогосподарських угідь</a:t>
            </a:r>
            <a:endParaRPr lang="uk-UA" sz="2400" b="1" dirty="0">
              <a:solidFill>
                <a:srgbClr val="FF0000"/>
              </a:solidFill>
              <a:latin typeface="Times New Roman" panose="02020603050405020304" pitchFamily="18" charset="0"/>
              <a:ea typeface="Arial Narrow" panose="020B0606020202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487832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60070" y="247129"/>
            <a:ext cx="1126998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36575" algn="ctr">
              <a:spcAft>
                <a:spcPts val="0"/>
              </a:spcAft>
            </a:pPr>
            <a:r>
              <a:rPr lang="uk-UA" sz="28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ea typeface="Arial Narrow" panose="020B0606020202030204" pitchFamily="34" charset="0"/>
                <a:cs typeface="Times New Roman" panose="02020603050405020304" pitchFamily="18" charset="0"/>
              </a:rPr>
              <a:t>3.3. Нормативи оцінок пестецидного забруднення ґрунтів</a:t>
            </a:r>
          </a:p>
          <a:p>
            <a:pPr indent="536575" algn="just">
              <a:spcAft>
                <a:spcPts val="0"/>
              </a:spcAft>
            </a:pPr>
            <a:r>
              <a:rPr lang="uk-UA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Пестициди</a:t>
            </a:r>
            <a:r>
              <a:rPr lang="uk-UA" sz="2400" b="1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uk-UA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це хімічні сполуки (речовини), що використовуються як засоби захисту рослин і тварин від шкідливих організмів. Їх широко використовують у сільському господарстві для зменшення втрат врожаю та підвищення якості продукції.</a:t>
            </a:r>
            <a:endParaRPr lang="uk-UA" sz="24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536575" algn="just">
              <a:spcAft>
                <a:spcPts val="0"/>
              </a:spcAft>
            </a:pPr>
            <a:r>
              <a:rPr lang="uk-UA" sz="2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Класифікація пестицидів за способом дії.</a:t>
            </a:r>
            <a:endParaRPr lang="uk-UA" sz="24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536575" algn="just">
              <a:spcAft>
                <a:spcPts val="0"/>
              </a:spcAft>
            </a:pPr>
            <a:r>
              <a:rPr lang="uk-UA" sz="2400" b="1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Залежно від того, на які шкідливі орга­нізми діють пестициди, їх поділяють на такі групи:</a:t>
            </a:r>
            <a:endParaRPr lang="uk-UA" sz="2400" b="1" i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536575" algn="just"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262890" algn="l"/>
              </a:tabLst>
            </a:pPr>
            <a:r>
              <a:rPr lang="uk-UA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акарициди - для обмеження шкодочинності кліщів;</a:t>
            </a:r>
            <a:endParaRPr lang="uk-UA" sz="24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536575" algn="just"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265430" algn="l"/>
              </a:tabLst>
            </a:pPr>
            <a:r>
              <a:rPr lang="uk-UA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альгіциди</a:t>
            </a:r>
            <a:r>
              <a:rPr lang="uk-UA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 для обмеження чисельності водяної рослинності;</a:t>
            </a:r>
            <a:endParaRPr lang="uk-UA" sz="24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536575" algn="just"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265430" algn="l"/>
              </a:tabLst>
            </a:pPr>
            <a:r>
              <a:rPr lang="uk-UA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антисептики - для дезінфекції та захисту матеріалів від руйнації;</a:t>
            </a:r>
            <a:endParaRPr lang="uk-UA" sz="24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536575" algn="just"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265430" algn="l"/>
              </a:tabLst>
            </a:pPr>
            <a:r>
              <a:rPr lang="uk-UA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арборициди - для знищення небажаної деревної та кущової рослинності;</a:t>
            </a:r>
            <a:endParaRPr lang="uk-UA" sz="24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536575" algn="just"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265430" algn="l"/>
              </a:tabLst>
            </a:pPr>
            <a:r>
              <a:rPr lang="uk-UA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атрактанти - для приманювання комах;</a:t>
            </a:r>
            <a:endParaRPr lang="uk-UA" sz="24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536575" algn="just"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265430" algn="l"/>
              </a:tabLst>
            </a:pPr>
            <a:r>
              <a:rPr lang="uk-UA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афіциди</a:t>
            </a:r>
            <a:r>
              <a:rPr lang="uk-UA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 для знищення попелиць;</a:t>
            </a:r>
            <a:endParaRPr lang="en-US" sz="24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 algn="just">
              <a:buFont typeface="Arial" panose="020B0604020202020204" pitchFamily="34" charset="0"/>
              <a:buChar char="•"/>
            </a:pP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бактерициди - проти патогенних бактерій;</a:t>
            </a:r>
          </a:p>
          <a:p>
            <a:pPr marL="457200" lvl="0" indent="-457200" algn="just">
              <a:buFont typeface="Arial" panose="020B0604020202020204" pitchFamily="34" charset="0"/>
              <a:buChar char="•"/>
            </a:pP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гербіциди - обмеження чисельності небажаної рослинності (до гербіцидів також належать арборициди та </a:t>
            </a:r>
            <a:r>
              <a:rPr lang="uk-U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альгіциди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138548256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60070" y="247129"/>
            <a:ext cx="1126998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 algn="just">
              <a:buFont typeface="Arial" panose="020B0604020202020204" pitchFamily="34" charset="0"/>
              <a:buChar char="•"/>
            </a:pPr>
            <a:r>
              <a:rPr lang="uk-U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десиканти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для підсушування рослин;</a:t>
            </a:r>
          </a:p>
          <a:p>
            <a:pPr marL="457200" lvl="0" indent="-457200" algn="just">
              <a:buFont typeface="Arial" panose="020B0604020202020204" pitchFamily="34" charset="0"/>
              <a:buChar char="•"/>
            </a:pP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дефоліанти - для видалення листя;</a:t>
            </a:r>
          </a:p>
          <a:p>
            <a:pPr marL="457200" lvl="0" indent="-457200" algn="just">
              <a:buFont typeface="Arial" panose="020B0604020202020204" pitchFamily="34" charset="0"/>
              <a:buChar char="•"/>
            </a:pP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інсектициди - обмеження чисельності шкідливих комах;</a:t>
            </a:r>
          </a:p>
          <a:p>
            <a:pPr marL="457200" lvl="0" indent="-457200" algn="just">
              <a:buFont typeface="Arial" panose="020B0604020202020204" pitchFamily="34" charset="0"/>
              <a:buChar char="•"/>
            </a:pPr>
            <a:r>
              <a:rPr lang="uk-U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лимациди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діють на молюсків;</a:t>
            </a:r>
          </a:p>
          <a:p>
            <a:pPr marL="457200" lvl="0" indent="-457200" algn="just">
              <a:buFont typeface="Arial" panose="020B0604020202020204" pitchFamily="34" charset="0"/>
              <a:buChar char="•"/>
            </a:pPr>
            <a:r>
              <a:rPr lang="uk-U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нематоциди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діють на круглих черв’яків (нематод);</a:t>
            </a:r>
          </a:p>
          <a:p>
            <a:pPr marL="457200" lvl="0" indent="-457200" algn="just">
              <a:buFont typeface="Arial" panose="020B0604020202020204" pitchFamily="34" charset="0"/>
              <a:buChar char="•"/>
            </a:pP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репеленти - для відлякування комах;</a:t>
            </a:r>
          </a:p>
          <a:p>
            <a:pPr marL="457200" lvl="0" indent="-457200" algn="just">
              <a:buFont typeface="Arial" panose="020B0604020202020204" pitchFamily="34" charset="0"/>
              <a:buChar char="•"/>
            </a:pP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ретарданти - регулятори росту рослин;</a:t>
            </a:r>
          </a:p>
          <a:p>
            <a:pPr marL="457200" lvl="0" indent="-457200" algn="just">
              <a:buFont typeface="Arial" panose="020B0604020202020204" pitchFamily="34" charset="0"/>
              <a:buChar char="•"/>
            </a:pPr>
            <a:r>
              <a:rPr lang="uk-U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родентициди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для знищення гризунів;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фунгіциди - для обмеження поширення хвороб та </a:t>
            </a:r>
            <a:r>
              <a:rPr lang="uk-U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фітопатогепних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грибів- збудників захворювань рослин.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536575" algn="just"/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Найширше у сільському господарстві використовують гербіциди, інсектициди, фунгіциди та регулятори росту рослин.</a:t>
            </a:r>
          </a:p>
          <a:p>
            <a:pPr indent="536575" algn="just"/>
            <a:r>
              <a:rPr lang="uk-U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Залежно від ступеня небезпечності для людей і тварин пестициди поділяють на:</a:t>
            </a:r>
          </a:p>
          <a:p>
            <a:pPr marL="457200" lvl="0" indent="-457200" algn="just">
              <a:buFont typeface="Arial" panose="020B0604020202020204" pitchFamily="34" charset="0"/>
              <a:buChar char="•"/>
            </a:pP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високотоксичні 50-200 мг/кг;</a:t>
            </a:r>
          </a:p>
          <a:p>
            <a:pPr marL="457200" lvl="0" indent="-457200" algn="just">
              <a:buFont typeface="Arial" panose="020B0604020202020204" pitchFamily="34" charset="0"/>
              <a:buChar char="•"/>
            </a:pPr>
            <a:r>
              <a:rPr lang="uk-U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середньотоксичні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200 - 1000 мг/кг;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малотоксичні - понад 1000 мг/кг.</a:t>
            </a:r>
            <a:endParaRPr lang="uk-UA" sz="24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/>
            <a:endParaRPr lang="uk-UA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916365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57D2A6A1-B269-E832-86D0-7174691DAF3D}"/>
              </a:ext>
            </a:extLst>
          </p:cNvPr>
          <p:cNvSpPr txBox="1"/>
          <p:nvPr/>
        </p:nvSpPr>
        <p:spPr>
          <a:xfrm>
            <a:off x="2161791" y="583863"/>
            <a:ext cx="7447221" cy="5245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990975" indent="-3990975" algn="ctr">
              <a:lnSpc>
                <a:spcPct val="130000"/>
              </a:lnSpc>
            </a:pPr>
            <a:r>
              <a:rPr lang="uk-UA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Тaблuця</a:t>
            </a:r>
            <a:r>
              <a:rPr lang="uk-UA" sz="2400" spc="2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3 –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Нормативи</a:t>
            </a:r>
            <a:r>
              <a:rPr lang="uk-UA" sz="2400" spc="1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вмicтy</a:t>
            </a:r>
            <a:r>
              <a:rPr lang="uk-UA" sz="2400" spc="1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пеcтицидiв</a:t>
            </a:r>
            <a:r>
              <a:rPr lang="uk-UA" sz="2400" spc="1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</a:t>
            </a:r>
            <a:r>
              <a:rPr lang="uk-UA" sz="2400" spc="1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грyнтi</a:t>
            </a:r>
            <a:endParaRPr lang="uk-UA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6" name="Таблиця 5">
            <a:extLst>
              <a:ext uri="{FF2B5EF4-FFF2-40B4-BE49-F238E27FC236}">
                <a16:creationId xmlns:a16="http://schemas.microsoft.com/office/drawing/2014/main" id="{63400A1A-A244-B61A-CF56-3D22A580C13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7712886"/>
              </p:ext>
            </p:extLst>
          </p:nvPr>
        </p:nvGraphicFramePr>
        <p:xfrm>
          <a:off x="2161791" y="1343615"/>
          <a:ext cx="8034833" cy="3852486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5270368">
                  <a:extLst>
                    <a:ext uri="{9D8B030D-6E8A-4147-A177-3AD203B41FA5}">
                      <a16:colId xmlns:a16="http://schemas.microsoft.com/office/drawing/2014/main" val="3714246088"/>
                    </a:ext>
                  </a:extLst>
                </a:gridCol>
                <a:gridCol w="2764465">
                  <a:extLst>
                    <a:ext uri="{9D8B030D-6E8A-4147-A177-3AD203B41FA5}">
                      <a16:colId xmlns:a16="http://schemas.microsoft.com/office/drawing/2014/main" val="2625366709"/>
                    </a:ext>
                  </a:extLst>
                </a:gridCol>
              </a:tblGrid>
              <a:tr h="155575">
                <a:tc>
                  <a:txBody>
                    <a:bodyPr/>
                    <a:lstStyle/>
                    <a:p>
                      <a:pPr marL="6350" algn="ctr">
                        <a:lnSpc>
                          <a:spcPct val="130000"/>
                        </a:lnSpc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en-US" sz="2400" spc="-1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Інсектицид</a:t>
                      </a:r>
                      <a:endParaRPr lang="uk-UA" sz="1800">
                        <a:effectLst/>
                        <a:latin typeface="Times New Roman" panose="02020603050405020304" pitchFamily="18" charset="0"/>
                        <a:ea typeface="Georgia" panose="020405020504050203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30000"/>
                        </a:lnSpc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ГДКГ.,</a:t>
                      </a:r>
                      <a:r>
                        <a:rPr lang="en-US" sz="2400" spc="6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spc="-1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мг/кг</a:t>
                      </a:r>
                      <a:endParaRPr lang="uk-UA" sz="1800">
                        <a:effectLst/>
                        <a:latin typeface="Times New Roman" panose="02020603050405020304" pitchFamily="18" charset="0"/>
                        <a:ea typeface="Georgia" panose="020405020504050203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891521784"/>
                  </a:ext>
                </a:extLst>
              </a:tr>
              <a:tr h="155575">
                <a:tc>
                  <a:txBody>
                    <a:bodyPr/>
                    <a:lstStyle/>
                    <a:p>
                      <a:pPr marL="35560" algn="l">
                        <a:lnSpc>
                          <a:spcPct val="130000"/>
                        </a:lnSpc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en-US" sz="2400" spc="-1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Хлоpофос</a:t>
                      </a:r>
                      <a:endParaRPr lang="uk-UA" sz="1800" dirty="0">
                        <a:effectLst/>
                        <a:latin typeface="Times New Roman" panose="02020603050405020304" pitchFamily="18" charset="0"/>
                        <a:ea typeface="Georgia" panose="020405020504050203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30000"/>
                        </a:lnSpc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en-US" sz="2400" spc="-2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0,5</a:t>
                      </a:r>
                      <a:endParaRPr lang="uk-UA" sz="1800">
                        <a:effectLst/>
                        <a:latin typeface="Times New Roman" panose="02020603050405020304" pitchFamily="18" charset="0"/>
                        <a:ea typeface="Georgia" panose="020405020504050203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742426346"/>
                  </a:ext>
                </a:extLst>
              </a:tr>
              <a:tr h="155575">
                <a:tc>
                  <a:txBody>
                    <a:bodyPr/>
                    <a:lstStyle/>
                    <a:p>
                      <a:pPr marL="35560" algn="l">
                        <a:lnSpc>
                          <a:spcPct val="130000"/>
                        </a:lnSpc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en-US" sz="2400" spc="-1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Кapбофос</a:t>
                      </a:r>
                      <a:endParaRPr lang="uk-UA" sz="1800">
                        <a:effectLst/>
                        <a:latin typeface="Times New Roman" panose="02020603050405020304" pitchFamily="18" charset="0"/>
                        <a:ea typeface="Georgia" panose="020405020504050203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30000"/>
                        </a:lnSpc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en-US" sz="2400" spc="-2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2,0</a:t>
                      </a:r>
                      <a:endParaRPr lang="uk-UA" sz="1800">
                        <a:effectLst/>
                        <a:latin typeface="Times New Roman" panose="02020603050405020304" pitchFamily="18" charset="0"/>
                        <a:ea typeface="Georgia" panose="020405020504050203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03209921"/>
                  </a:ext>
                </a:extLst>
              </a:tr>
              <a:tr h="155575">
                <a:tc>
                  <a:txBody>
                    <a:bodyPr/>
                    <a:lstStyle/>
                    <a:p>
                      <a:pPr marL="35560" algn="l">
                        <a:lnSpc>
                          <a:spcPct val="130000"/>
                        </a:lnSpc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Дихлоpдифенилтpихлоpетaн</a:t>
                      </a:r>
                      <a:r>
                        <a:rPr lang="en-US" sz="2400" spc="-1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spc="-1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(ДДТ)</a:t>
                      </a:r>
                      <a:endParaRPr lang="uk-UA" sz="1800">
                        <a:effectLst/>
                        <a:latin typeface="Times New Roman" panose="02020603050405020304" pitchFamily="18" charset="0"/>
                        <a:ea typeface="Georgia" panose="020405020504050203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350" marR="635" algn="ctr">
                        <a:lnSpc>
                          <a:spcPct val="130000"/>
                        </a:lnSpc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en-US" sz="2400" spc="-2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0,1</a:t>
                      </a:r>
                      <a:endParaRPr lang="uk-UA" sz="1800">
                        <a:effectLst/>
                        <a:latin typeface="Times New Roman" panose="02020603050405020304" pitchFamily="18" charset="0"/>
                        <a:ea typeface="Georgia" panose="020405020504050203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272342824"/>
                  </a:ext>
                </a:extLst>
              </a:tr>
              <a:tr h="155575">
                <a:tc>
                  <a:txBody>
                    <a:bodyPr/>
                    <a:lstStyle/>
                    <a:p>
                      <a:pPr marL="35560" algn="l">
                        <a:lnSpc>
                          <a:spcPct val="130000"/>
                        </a:lnSpc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en-US" sz="2400" spc="-1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Гексaхлоpaн</a:t>
                      </a:r>
                      <a:endParaRPr lang="uk-UA" sz="1800">
                        <a:effectLst/>
                        <a:latin typeface="Times New Roman" panose="02020603050405020304" pitchFamily="18" charset="0"/>
                        <a:ea typeface="Georgia" panose="020405020504050203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30000"/>
                        </a:lnSpc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en-US" sz="2400" spc="-2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</a:t>
                      </a:r>
                      <a:endParaRPr lang="uk-UA" sz="1800">
                        <a:effectLst/>
                        <a:latin typeface="Times New Roman" panose="02020603050405020304" pitchFamily="18" charset="0"/>
                        <a:ea typeface="Georgia" panose="020405020504050203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996394528"/>
                  </a:ext>
                </a:extLst>
              </a:tr>
              <a:tr h="155575">
                <a:tc>
                  <a:txBody>
                    <a:bodyPr/>
                    <a:lstStyle/>
                    <a:p>
                      <a:pPr marL="35560" algn="l">
                        <a:lnSpc>
                          <a:spcPct val="130000"/>
                        </a:lnSpc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n-і</a:t>
                      </a:r>
                      <a:r>
                        <a:rPr lang="uk-UA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</a:t>
                      </a:r>
                      <a:r>
                        <a:rPr lang="en-US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омер</a:t>
                      </a:r>
                      <a:r>
                        <a:rPr lang="en-US" sz="2400" spc="14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spc="-1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гексaхлоpaну</a:t>
                      </a:r>
                      <a:endParaRPr lang="uk-UA" sz="1800" dirty="0">
                        <a:effectLst/>
                        <a:latin typeface="Times New Roman" panose="02020603050405020304" pitchFamily="18" charset="0"/>
                        <a:ea typeface="Georgia" panose="020405020504050203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30000"/>
                        </a:lnSpc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en-US" sz="2400" spc="-2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</a:t>
                      </a:r>
                      <a:endParaRPr lang="uk-UA" sz="1800">
                        <a:effectLst/>
                        <a:latin typeface="Times New Roman" panose="02020603050405020304" pitchFamily="18" charset="0"/>
                        <a:ea typeface="Georgia" panose="020405020504050203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766121667"/>
                  </a:ext>
                </a:extLst>
              </a:tr>
              <a:tr h="155575">
                <a:tc>
                  <a:txBody>
                    <a:bodyPr/>
                    <a:lstStyle/>
                    <a:p>
                      <a:pPr marL="35560" algn="l">
                        <a:lnSpc>
                          <a:spcPct val="130000"/>
                        </a:lnSpc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en-US" sz="2400" spc="-1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Поліхлоpпінен</a:t>
                      </a:r>
                      <a:endParaRPr lang="uk-UA" sz="1800">
                        <a:effectLst/>
                        <a:latin typeface="Times New Roman" panose="02020603050405020304" pitchFamily="18" charset="0"/>
                        <a:ea typeface="Georgia" panose="020405020504050203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30000"/>
                        </a:lnSpc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en-US" sz="2400" spc="-2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0,5</a:t>
                      </a:r>
                      <a:endParaRPr lang="uk-UA" sz="1800">
                        <a:effectLst/>
                        <a:latin typeface="Times New Roman" panose="02020603050405020304" pitchFamily="18" charset="0"/>
                        <a:ea typeface="Georgia" panose="020405020504050203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897035579"/>
                  </a:ext>
                </a:extLst>
              </a:tr>
              <a:tr h="155575">
                <a:tc>
                  <a:txBody>
                    <a:bodyPr/>
                    <a:lstStyle/>
                    <a:p>
                      <a:pPr marL="35560" algn="l">
                        <a:lnSpc>
                          <a:spcPct val="130000"/>
                        </a:lnSpc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en-US" sz="2400" spc="-1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Поліхлоpкaмфен</a:t>
                      </a:r>
                      <a:endParaRPr lang="uk-UA" sz="1800">
                        <a:effectLst/>
                        <a:latin typeface="Times New Roman" panose="02020603050405020304" pitchFamily="18" charset="0"/>
                        <a:ea typeface="Georgia" panose="020405020504050203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30000"/>
                        </a:lnSpc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en-US" sz="2400" spc="-2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0,5</a:t>
                      </a:r>
                      <a:endParaRPr lang="uk-UA" sz="1800">
                        <a:effectLst/>
                        <a:latin typeface="Times New Roman" panose="02020603050405020304" pitchFamily="18" charset="0"/>
                        <a:ea typeface="Georgia" panose="020405020504050203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997931844"/>
                  </a:ext>
                </a:extLst>
              </a:tr>
              <a:tr h="155575">
                <a:tc>
                  <a:txBody>
                    <a:bodyPr/>
                    <a:lstStyle/>
                    <a:p>
                      <a:pPr marL="35560" algn="l">
                        <a:lnSpc>
                          <a:spcPct val="130000"/>
                        </a:lnSpc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en-US" sz="2400" spc="-1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Cевін</a:t>
                      </a:r>
                      <a:endParaRPr lang="uk-UA" sz="1800">
                        <a:effectLst/>
                        <a:latin typeface="Times New Roman" panose="02020603050405020304" pitchFamily="18" charset="0"/>
                        <a:ea typeface="Georgia" panose="020405020504050203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30000"/>
                        </a:lnSpc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en-US" sz="2400" spc="-2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0,05</a:t>
                      </a:r>
                      <a:endParaRPr lang="uk-UA" sz="1800" dirty="0">
                        <a:effectLst/>
                        <a:latin typeface="Times New Roman" panose="02020603050405020304" pitchFamily="18" charset="0"/>
                        <a:ea typeface="Georgia" panose="020405020504050203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6868359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046552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903514" y="254541"/>
            <a:ext cx="10869386" cy="66787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ctr">
              <a:spcAft>
                <a:spcPts val="0"/>
              </a:spcAft>
              <a:buAutoNum type="arabicPeriod"/>
            </a:pPr>
            <a:r>
              <a:rPr lang="uk-UA" sz="28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ҐРУНТИ. РОЛЬ ҐРУНТІВ У БІОСФЕРІ</a:t>
            </a:r>
          </a:p>
          <a:p>
            <a:pPr algn="ctr">
              <a:spcAft>
                <a:spcPts val="0"/>
              </a:spcAft>
            </a:pPr>
            <a:endParaRPr lang="uk-UA" sz="3200" b="1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536575" algn="just"/>
            <a:r>
              <a:rPr lang="uk-UA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Ґрунти становлять величезну цінність тому, що:</a:t>
            </a:r>
          </a:p>
          <a:p>
            <a:pPr marL="457200" lvl="0" indent="-457200" algn="just">
              <a:buFont typeface="Arial" panose="020B0604020202020204" pitchFamily="34" charset="0"/>
              <a:buChar char="•"/>
            </a:pPr>
            <a:r>
              <a:rPr lang="uk-UA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беруть активну участь в очищенні природних і стічних вод, які фільтруються крізь них;</a:t>
            </a:r>
          </a:p>
          <a:p>
            <a:pPr marL="457200" lvl="0" indent="-457200" algn="just">
              <a:buFont typeface="Arial" panose="020B0604020202020204" pitchFamily="34" charset="0"/>
              <a:buChar char="•"/>
            </a:pPr>
            <a:r>
              <a:rPr lang="uk-UA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є регулятором водного балансу суходолу, оскільки він поглинає, утримує та перерозподіляє велику кількість атмосферної вологи;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uk-UA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є універсальним біологічним фактором і нейтралізатором багатьох видів антропогенних забруднені.</a:t>
            </a:r>
          </a:p>
          <a:p>
            <a:pPr indent="354013" algn="just"/>
            <a:r>
              <a:rPr lang="uk-UA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Землі, що використовуються в різних галузях народного господарства, називають </a:t>
            </a:r>
            <a:r>
              <a:rPr lang="uk-UA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земельними ресурсами</a:t>
            </a:r>
            <a:r>
              <a:rPr lang="uk-UA" sz="2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indent="354013" algn="just"/>
            <a:r>
              <a:rPr lang="uk-UA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Найбільшим багатством ґрунту є його </a:t>
            </a:r>
            <a:r>
              <a:rPr lang="uk-UA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гумус</a:t>
            </a:r>
            <a:r>
              <a:rPr lang="uk-UA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органічна речовина, що утворилася з решток відмерлих рослин під впливом діяльності мікроорганізмів, які перероблюють їх, розкладають, збагачують вуглекислим газом, водою, сполуками азоту та іншими речовинами.</a:t>
            </a:r>
          </a:p>
          <a:p>
            <a:pPr indent="354013" algn="just"/>
            <a:endParaRPr lang="uk-UA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504118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я 1">
            <a:extLst>
              <a:ext uri="{FF2B5EF4-FFF2-40B4-BE49-F238E27FC236}">
                <a16:creationId xmlns:a16="http://schemas.microsoft.com/office/drawing/2014/main" id="{F7690049-6BF2-B7EE-3B7C-2566E9271B7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1683594"/>
              </p:ext>
            </p:extLst>
          </p:nvPr>
        </p:nvGraphicFramePr>
        <p:xfrm>
          <a:off x="1417597" y="1805283"/>
          <a:ext cx="9650895" cy="3043812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432520">
                  <a:extLst>
                    <a:ext uri="{9D8B030D-6E8A-4147-A177-3AD203B41FA5}">
                      <a16:colId xmlns:a16="http://schemas.microsoft.com/office/drawing/2014/main" val="3738478021"/>
                    </a:ext>
                  </a:extLst>
                </a:gridCol>
                <a:gridCol w="3143060">
                  <a:extLst>
                    <a:ext uri="{9D8B030D-6E8A-4147-A177-3AD203B41FA5}">
                      <a16:colId xmlns:a16="http://schemas.microsoft.com/office/drawing/2014/main" val="918697296"/>
                    </a:ext>
                  </a:extLst>
                </a:gridCol>
                <a:gridCol w="2094670">
                  <a:extLst>
                    <a:ext uri="{9D8B030D-6E8A-4147-A177-3AD203B41FA5}">
                      <a16:colId xmlns:a16="http://schemas.microsoft.com/office/drawing/2014/main" val="1991319465"/>
                    </a:ext>
                  </a:extLst>
                </a:gridCol>
                <a:gridCol w="1980645">
                  <a:extLst>
                    <a:ext uri="{9D8B030D-6E8A-4147-A177-3AD203B41FA5}">
                      <a16:colId xmlns:a16="http://schemas.microsoft.com/office/drawing/2014/main" val="2178045967"/>
                    </a:ext>
                  </a:extLst>
                </a:gridCol>
              </a:tblGrid>
              <a:tr h="307975">
                <a:tc>
                  <a:txBody>
                    <a:bodyPr/>
                    <a:lstStyle/>
                    <a:p>
                      <a:pPr marL="91440" algn="ctr">
                        <a:lnSpc>
                          <a:spcPct val="130000"/>
                        </a:lnSpc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en-US" sz="2400" spc="-1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Тип</a:t>
                      </a:r>
                      <a:r>
                        <a:rPr lang="en-US" sz="2400" spc="-3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spc="-1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екологічної ситуaції</a:t>
                      </a:r>
                      <a:endParaRPr lang="uk-UA" sz="1800">
                        <a:effectLst/>
                        <a:latin typeface="Times New Roman" panose="02020603050405020304" pitchFamily="18" charset="0"/>
                        <a:ea typeface="Georgia" panose="020405020504050203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2070" algn="ctr">
                        <a:lnSpc>
                          <a:spcPct val="130000"/>
                        </a:lnSpc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Зaлишковa кількість пестицидів,</a:t>
                      </a:r>
                      <a:r>
                        <a:rPr lang="en-US" sz="2400" spc="11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мг·гa</a:t>
                      </a:r>
                      <a:r>
                        <a:rPr lang="en-US" sz="2400" baseline="30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2400" spc="-20" baseline="30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sz="2400" spc="-2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д.p.</a:t>
                      </a:r>
                      <a:endParaRPr lang="uk-UA" sz="1800">
                        <a:effectLst/>
                        <a:latin typeface="Times New Roman" panose="02020603050405020304" pitchFamily="18" charset="0"/>
                        <a:ea typeface="Georgia" panose="020405020504050203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2070" marR="635" algn="ctr">
                        <a:lnSpc>
                          <a:spcPct val="130000"/>
                        </a:lnSpc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en-US" sz="2400" spc="-1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Гpунт</a:t>
                      </a:r>
                      <a:endParaRPr lang="uk-UA" sz="1800">
                        <a:effectLst/>
                        <a:latin typeface="Times New Roman" panose="02020603050405020304" pitchFamily="18" charset="0"/>
                        <a:ea typeface="Georgia" panose="020405020504050203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2070" marR="635" algn="ctr">
                        <a:lnSpc>
                          <a:spcPct val="130000"/>
                        </a:lnSpc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en-US" sz="2400" spc="-1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Рослини</a:t>
                      </a:r>
                      <a:endParaRPr lang="uk-UA" sz="1800">
                        <a:effectLst/>
                        <a:latin typeface="Times New Roman" panose="02020603050405020304" pitchFamily="18" charset="0"/>
                        <a:ea typeface="Georgia" panose="020405020504050203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70286604"/>
                  </a:ext>
                </a:extLst>
              </a:tr>
              <a:tr h="155575">
                <a:tc>
                  <a:txBody>
                    <a:bodyPr/>
                    <a:lstStyle/>
                    <a:p>
                      <a:pPr marL="35560" algn="ctr">
                        <a:lnSpc>
                          <a:spcPct val="130000"/>
                        </a:lnSpc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en-US" sz="2400" spc="-1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Cпpиятливa</a:t>
                      </a:r>
                      <a:endParaRPr lang="uk-UA" sz="1800">
                        <a:effectLst/>
                        <a:latin typeface="Times New Roman" panose="02020603050405020304" pitchFamily="18" charset="0"/>
                        <a:ea typeface="Georgia" panose="020405020504050203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ct val="130000"/>
                        </a:lnSpc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&lt;</a:t>
                      </a:r>
                      <a:r>
                        <a:rPr lang="en-US" sz="2400" spc="10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spc="-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uk-UA" sz="1800">
                        <a:effectLst/>
                        <a:latin typeface="Times New Roman" panose="02020603050405020304" pitchFamily="18" charset="0"/>
                        <a:ea typeface="Georgia" panose="020405020504050203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ct val="130000"/>
                        </a:lnSpc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</a:t>
                      </a:r>
                      <a:r>
                        <a:rPr lang="en-US" sz="2400" spc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spc="-1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виявлено</a:t>
                      </a:r>
                      <a:endParaRPr lang="uk-UA" sz="1800">
                        <a:effectLst/>
                        <a:latin typeface="Times New Roman" panose="02020603050405020304" pitchFamily="18" charset="0"/>
                        <a:ea typeface="Georgia" panose="020405020504050203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30000"/>
                        </a:lnSpc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</a:t>
                      </a:r>
                      <a:r>
                        <a:rPr lang="en-US" sz="2400" spc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spc="-1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виявлено</a:t>
                      </a:r>
                      <a:endParaRPr lang="uk-UA" sz="1800">
                        <a:effectLst/>
                        <a:latin typeface="Times New Roman" panose="02020603050405020304" pitchFamily="18" charset="0"/>
                        <a:ea typeface="Georgia" panose="020405020504050203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45333530"/>
                  </a:ext>
                </a:extLst>
              </a:tr>
              <a:tr h="155575">
                <a:tc>
                  <a:txBody>
                    <a:bodyPr/>
                    <a:lstStyle/>
                    <a:p>
                      <a:pPr marL="35560" algn="ctr">
                        <a:lnSpc>
                          <a:spcPct val="130000"/>
                        </a:lnSpc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en-US" sz="2400" spc="-1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Зaдовільнa</a:t>
                      </a:r>
                      <a:endParaRPr lang="uk-UA" sz="1800">
                        <a:effectLst/>
                        <a:latin typeface="Times New Roman" panose="02020603050405020304" pitchFamily="18" charset="0"/>
                        <a:ea typeface="Georgia" panose="020405020504050203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ct val="130000"/>
                        </a:lnSpc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en-US" sz="2400" spc="-2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3–4</a:t>
                      </a:r>
                      <a:endParaRPr lang="uk-UA" sz="1800">
                        <a:effectLst/>
                        <a:latin typeface="Times New Roman" panose="02020603050405020304" pitchFamily="18" charset="0"/>
                        <a:ea typeface="Georgia" panose="020405020504050203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715" marR="635" algn="ctr">
                        <a:lnSpc>
                          <a:spcPct val="130000"/>
                        </a:lnSpc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&lt;</a:t>
                      </a:r>
                      <a:r>
                        <a:rPr lang="en-US" sz="2400" spc="10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spc="-2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ГДК</a:t>
                      </a:r>
                      <a:endParaRPr lang="uk-UA" sz="1800">
                        <a:effectLst/>
                        <a:latin typeface="Times New Roman" panose="02020603050405020304" pitchFamily="18" charset="0"/>
                        <a:ea typeface="Georgia" panose="020405020504050203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080" marR="635" algn="ctr">
                        <a:lnSpc>
                          <a:spcPct val="130000"/>
                        </a:lnSpc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&lt;</a:t>
                      </a:r>
                      <a:r>
                        <a:rPr lang="en-US" sz="2400" spc="10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spc="-2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ГДК</a:t>
                      </a:r>
                      <a:endParaRPr lang="uk-UA" sz="1800">
                        <a:effectLst/>
                        <a:latin typeface="Times New Roman" panose="02020603050405020304" pitchFamily="18" charset="0"/>
                        <a:ea typeface="Georgia" panose="020405020504050203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988337655"/>
                  </a:ext>
                </a:extLst>
              </a:tr>
              <a:tr h="155575">
                <a:tc>
                  <a:txBody>
                    <a:bodyPr/>
                    <a:lstStyle/>
                    <a:p>
                      <a:pPr marL="35560" algn="ctr">
                        <a:lnSpc>
                          <a:spcPct val="130000"/>
                        </a:lnSpc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en-US" sz="2400" spc="-1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Пеpедкpизовa</a:t>
                      </a:r>
                      <a:endParaRPr lang="uk-UA" sz="1800">
                        <a:effectLst/>
                        <a:latin typeface="Times New Roman" panose="02020603050405020304" pitchFamily="18" charset="0"/>
                        <a:ea typeface="Georgia" panose="020405020504050203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ct val="130000"/>
                        </a:lnSpc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en-US" sz="2400" spc="-2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4–5</a:t>
                      </a:r>
                      <a:endParaRPr lang="uk-UA" sz="1800">
                        <a:effectLst/>
                        <a:latin typeface="Times New Roman" panose="02020603050405020304" pitchFamily="18" charset="0"/>
                        <a:ea typeface="Georgia" panose="020405020504050203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715" marR="635" algn="ctr">
                        <a:lnSpc>
                          <a:spcPct val="130000"/>
                        </a:lnSpc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&lt;</a:t>
                      </a:r>
                      <a:r>
                        <a:rPr lang="en-US" sz="2400" spc="10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spc="-2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ГДК</a:t>
                      </a:r>
                      <a:endParaRPr lang="uk-UA" sz="1800">
                        <a:effectLst/>
                        <a:latin typeface="Times New Roman" panose="02020603050405020304" pitchFamily="18" charset="0"/>
                        <a:ea typeface="Georgia" panose="020405020504050203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080" marR="635" algn="ctr">
                        <a:lnSpc>
                          <a:spcPct val="130000"/>
                        </a:lnSpc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&lt;</a:t>
                      </a:r>
                      <a:r>
                        <a:rPr lang="en-US" sz="2400" spc="10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spc="-2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ГДК</a:t>
                      </a:r>
                      <a:endParaRPr lang="uk-UA" sz="1800">
                        <a:effectLst/>
                        <a:latin typeface="Times New Roman" panose="02020603050405020304" pitchFamily="18" charset="0"/>
                        <a:ea typeface="Georgia" panose="020405020504050203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63749197"/>
                  </a:ext>
                </a:extLst>
              </a:tr>
              <a:tr h="155575">
                <a:tc>
                  <a:txBody>
                    <a:bodyPr/>
                    <a:lstStyle/>
                    <a:p>
                      <a:pPr marL="35560" algn="ctr">
                        <a:lnSpc>
                          <a:spcPct val="130000"/>
                        </a:lnSpc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en-US" sz="2400" spc="-1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Кpизовa</a:t>
                      </a:r>
                      <a:endParaRPr lang="uk-UA" sz="1800">
                        <a:effectLst/>
                        <a:latin typeface="Times New Roman" panose="02020603050405020304" pitchFamily="18" charset="0"/>
                        <a:ea typeface="Georgia" panose="020405020504050203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ct val="130000"/>
                        </a:lnSpc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en-US" sz="2400" spc="-2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5–6</a:t>
                      </a:r>
                      <a:endParaRPr lang="uk-UA" sz="1800">
                        <a:effectLst/>
                        <a:latin typeface="Times New Roman" panose="02020603050405020304" pitchFamily="18" charset="0"/>
                        <a:ea typeface="Georgia" panose="020405020504050203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715" marR="635" algn="ctr">
                        <a:lnSpc>
                          <a:spcPct val="130000"/>
                        </a:lnSpc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1,1–1,5</a:t>
                      </a:r>
                      <a:r>
                        <a:rPr lang="en-US" sz="2400" spc="4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spc="-2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ГДК</a:t>
                      </a:r>
                      <a:endParaRPr lang="uk-UA" sz="1800">
                        <a:effectLst/>
                        <a:latin typeface="Times New Roman" panose="02020603050405020304" pitchFamily="18" charset="0"/>
                        <a:ea typeface="Georgia" panose="020405020504050203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080" marR="635" algn="ctr">
                        <a:lnSpc>
                          <a:spcPct val="130000"/>
                        </a:lnSpc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1,1–1,5</a:t>
                      </a:r>
                      <a:r>
                        <a:rPr lang="en-US" sz="2400" spc="4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spc="-2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ГДК</a:t>
                      </a:r>
                      <a:endParaRPr lang="uk-UA" sz="1800">
                        <a:effectLst/>
                        <a:latin typeface="Times New Roman" panose="02020603050405020304" pitchFamily="18" charset="0"/>
                        <a:ea typeface="Georgia" panose="020405020504050203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275495831"/>
                  </a:ext>
                </a:extLst>
              </a:tr>
              <a:tr h="155575">
                <a:tc>
                  <a:txBody>
                    <a:bodyPr/>
                    <a:lstStyle/>
                    <a:p>
                      <a:pPr marL="35560" algn="ctr">
                        <a:lnSpc>
                          <a:spcPct val="130000"/>
                        </a:lnSpc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en-US" sz="2400" spc="-1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Кaтaстpофічнa</a:t>
                      </a:r>
                      <a:endParaRPr lang="uk-UA" sz="1800">
                        <a:effectLst/>
                        <a:latin typeface="Times New Roman" panose="02020603050405020304" pitchFamily="18" charset="0"/>
                        <a:ea typeface="Georgia" panose="020405020504050203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ct val="130000"/>
                        </a:lnSpc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&gt;</a:t>
                      </a:r>
                      <a:r>
                        <a:rPr lang="en-US" sz="2400" spc="10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spc="-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uk-UA" sz="1800">
                        <a:effectLst/>
                        <a:latin typeface="Times New Roman" panose="02020603050405020304" pitchFamily="18" charset="0"/>
                        <a:ea typeface="Georgia" panose="020405020504050203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715" marR="635" algn="ctr">
                        <a:lnSpc>
                          <a:spcPct val="130000"/>
                        </a:lnSpc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1,6–10</a:t>
                      </a:r>
                      <a:r>
                        <a:rPr lang="en-US" sz="2400" spc="7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spc="-2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ГДК</a:t>
                      </a:r>
                      <a:endParaRPr lang="uk-UA" sz="1800" dirty="0">
                        <a:effectLst/>
                        <a:latin typeface="Times New Roman" panose="02020603050405020304" pitchFamily="18" charset="0"/>
                        <a:ea typeface="Georgia" panose="020405020504050203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080" marR="635" algn="ctr">
                        <a:lnSpc>
                          <a:spcPct val="130000"/>
                        </a:lnSpc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1,6–10</a:t>
                      </a:r>
                      <a:r>
                        <a:rPr lang="en-US" sz="2400" spc="7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spc="-25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ГДК</a:t>
                      </a:r>
                      <a:endParaRPr lang="uk-UA" sz="1800" dirty="0">
                        <a:effectLst/>
                        <a:latin typeface="Times New Roman" panose="02020603050405020304" pitchFamily="18" charset="0"/>
                        <a:ea typeface="Georgia" panose="020405020504050203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518487331"/>
                  </a:ext>
                </a:extLst>
              </a:tr>
            </a:tbl>
          </a:graphicData>
        </a:graphic>
      </p:graphicFrame>
      <p:sp>
        <p:nvSpPr>
          <p:cNvPr id="3" name="Rectangle 1">
            <a:extLst>
              <a:ext uri="{FF2B5EF4-FFF2-40B4-BE49-F238E27FC236}">
                <a16:creationId xmlns:a16="http://schemas.microsoft.com/office/drawing/2014/main" id="{1B7F5796-A5A5-49B9-F35A-15AA0C1A5B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3924" y="832702"/>
            <a:ext cx="9438243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uk-UA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Тaблuця</a:t>
            </a:r>
            <a:r>
              <a:rPr kumimoji="0" lang="uk-UA" altLang="uk-UA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4 –</a:t>
            </a:r>
            <a:r>
              <a:rPr kumimoji="0" lang="uk-UA" altLang="uk-UA" sz="24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uk-UA" altLang="uk-UA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Нормативи </a:t>
            </a:r>
            <a:r>
              <a:rPr kumimoji="0" lang="uk-UA" altLang="uk-UA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оцiнки</a:t>
            </a:r>
            <a:r>
              <a:rPr kumimoji="0" lang="uk-UA" altLang="uk-UA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uk-UA" altLang="uk-UA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пеcтицидного</a:t>
            </a:r>
            <a:r>
              <a:rPr kumimoji="0" lang="uk-UA" altLang="uk-UA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uk-UA" altLang="uk-UA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забрyднення</a:t>
            </a:r>
            <a:r>
              <a:rPr kumimoji="0" lang="uk-UA" altLang="uk-UA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uk-UA" altLang="uk-UA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грyнтiв</a:t>
            </a:r>
            <a:endParaRPr kumimoji="0" lang="uk-UA" altLang="uk-UA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altLang="uk-UA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990671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984D6B45-3364-A2A4-44D1-91EB7E8C41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138071"/>
          </a:xfrm>
        </p:spPr>
        <p:txBody>
          <a:bodyPr>
            <a:noAutofit/>
          </a:bodyPr>
          <a:lstStyle/>
          <a:p>
            <a:r>
              <a:rPr lang="en-US" sz="3200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ru-RU" sz="3200" b="1" dirty="0" err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Нормування</a:t>
            </a:r>
            <a:r>
              <a:rPr lang="ru-RU" sz="3200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3200" b="1" dirty="0" err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галузі</a:t>
            </a:r>
            <a:r>
              <a:rPr lang="ru-RU" sz="3200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використання</a:t>
            </a:r>
            <a:r>
              <a:rPr lang="ru-RU" sz="3200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3200" b="1" dirty="0" err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охорони</a:t>
            </a:r>
            <a:r>
              <a:rPr lang="ru-RU" sz="3200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земель та </a:t>
            </a:r>
            <a:r>
              <a:rPr lang="ru-RU" sz="3200" b="1" dirty="0" err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грунтів</a:t>
            </a:r>
            <a:r>
              <a:rPr lang="ru-RU" sz="3200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uk-UA" sz="2800" b="1" dirty="0"/>
          </a:p>
        </p:txBody>
      </p:sp>
      <p:sp>
        <p:nvSpPr>
          <p:cNvPr id="5" name="Місце для вмісту 4">
            <a:extLst>
              <a:ext uri="{FF2B5EF4-FFF2-40B4-BE49-F238E27FC236}">
                <a16:creationId xmlns:a16="http://schemas.microsoft.com/office/drawing/2014/main" id="{39401B41-D7CD-53BC-70A6-D420135326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2623" y="1520456"/>
            <a:ext cx="10781414" cy="5114259"/>
          </a:xfrm>
        </p:spPr>
        <p:txBody>
          <a:bodyPr>
            <a:normAutofit/>
          </a:bodyPr>
          <a:lstStyle/>
          <a:p>
            <a:pPr marL="0" indent="36195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uk-UA" sz="2400" b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Земельні ресурси</a:t>
            </a:r>
            <a:r>
              <a:rPr lang="uk-UA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- сукупний природний ресурс поверхні суші як просторового базису розселення і господарської діяльності, основний засіб виробництва в сільському та лісовому господарстві.</a:t>
            </a:r>
            <a:endParaRPr lang="uk-UA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36195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uk-UA" sz="2400" b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Деградація ґрунтів</a:t>
            </a:r>
            <a:r>
              <a:rPr lang="uk-UA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- погіршення корисних властивостей та родючості ґрунту внаслідок впливу природних чи антропогенних факторів.</a:t>
            </a:r>
            <a:endParaRPr lang="uk-UA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36195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uk-UA" sz="2400" b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Деградація земель</a:t>
            </a:r>
            <a:r>
              <a:rPr lang="uk-UA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- природне або антропогенне спрощення ландшафту, погіршення стану, складу, корисних властивостей і функцій земель та інших органічно пов'язаних із землею природних компонентів.</a:t>
            </a:r>
            <a:endParaRPr lang="uk-UA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36195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uk-UA" sz="2400" b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Забруднення ґрунтів </a:t>
            </a:r>
            <a:r>
              <a:rPr lang="uk-UA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накопичення в ґрунтах речовин, які негативно впливають на їх родючість та інші корисні властивості.</a:t>
            </a:r>
            <a:endParaRPr lang="uk-UA" sz="2800" dirty="0"/>
          </a:p>
        </p:txBody>
      </p:sp>
    </p:spTree>
    <p:extLst>
      <p:ext uri="{BB962C8B-B14F-4D97-AF65-F5344CB8AC3E}">
        <p14:creationId xmlns:p14="http://schemas.microsoft.com/office/powerpoint/2010/main" val="397793834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DDE0AC10-52A9-923B-15BF-03F9F4CCC7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7563" y="361507"/>
            <a:ext cx="10919637" cy="6315740"/>
          </a:xfrm>
        </p:spPr>
        <p:txBody>
          <a:bodyPr>
            <a:normAutofit lnSpcReduction="10000"/>
          </a:bodyPr>
          <a:lstStyle/>
          <a:p>
            <a:pPr marL="0" indent="361950" algn="just">
              <a:spcBef>
                <a:spcPts val="0"/>
              </a:spcBef>
              <a:buNone/>
            </a:pPr>
            <a:r>
              <a:rPr lang="uk-UA" sz="2400" b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Охорона ґрунтів</a:t>
            </a:r>
            <a:r>
              <a:rPr lang="uk-UA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- система правових, організаційних, технологічних та інших заходів, спрямованих на збереження і відтворення родючості та цілісності ґрунтів, їх захист від деградації, ведення сільськогосподарського виробництва з дотриманням ґрунтозахисних технологій та забезпеченням екологічної безпеки довкілля.</a:t>
            </a:r>
            <a:endParaRPr lang="uk-UA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361950" algn="just">
              <a:spcBef>
                <a:spcPts val="0"/>
              </a:spcBef>
              <a:buNone/>
            </a:pPr>
            <a:r>
              <a:rPr lang="uk-UA" sz="2400" b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Порушені землі</a:t>
            </a:r>
            <a:r>
              <a:rPr lang="uk-UA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- землі, що втратили свою господарську та екологічну цінність через порушення ґрунтового покриву внаслідок виробничої діяльності людини або дії природних явищ.</a:t>
            </a:r>
            <a:endParaRPr lang="uk-UA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361950" algn="just">
              <a:spcBef>
                <a:spcPts val="0"/>
              </a:spcBef>
              <a:buNone/>
            </a:pPr>
            <a:r>
              <a:rPr lang="uk-UA" sz="2400" b="1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Охорона земель</a:t>
            </a:r>
            <a:r>
              <a:rPr lang="uk-UA" sz="2400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– це система правових, організаційних, економічних, технологічних та інших заходів, спрямованих на раціональне використання земель, запобігання необґрунтованому вилученню земель сільськогосподарського призначення для несільськогосподарських потреб, захист від шкідливого антропогенного впливу, відтворення і підвищення родючості ґрунтів, підвищення продуктивності земель лісового фонду, забезпечення особливого режиму використання земель природоохоронного, оздоровчого, рекреаційного та історико-культурного призначення.</a:t>
            </a:r>
            <a:endParaRPr lang="uk-UA" sz="2800" dirty="0"/>
          </a:p>
        </p:txBody>
      </p:sp>
    </p:spTree>
    <p:extLst>
      <p:ext uri="{BB962C8B-B14F-4D97-AF65-F5344CB8AC3E}">
        <p14:creationId xmlns:p14="http://schemas.microsoft.com/office/powerpoint/2010/main" val="198142902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FFAD19BC-F738-19DC-F438-9D6609E85813}"/>
              </a:ext>
            </a:extLst>
          </p:cNvPr>
          <p:cNvSpPr txBox="1"/>
          <p:nvPr/>
        </p:nvSpPr>
        <p:spPr>
          <a:xfrm>
            <a:off x="1020725" y="330690"/>
            <a:ext cx="10760149" cy="63709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361950" algn="just"/>
            <a:r>
              <a:rPr lang="uk-UA" sz="2400" b="1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Нормування та стандартизація у сфері використання й охорони земель</a:t>
            </a:r>
            <a:r>
              <a:rPr lang="uk-UA" sz="2400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— </a:t>
            </a:r>
            <a:r>
              <a:rPr lang="uk-UA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функція державного управління земельними ресурсами, яка полягає у прийнятті та забезпеченні використання суб'єктами земельних відносин вимог щодо якості земель, родючості ґрунтів і допустимого антропогенного навантаження та господарського освоєння земель.</a:t>
            </a:r>
            <a:endParaRPr lang="uk-UA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361950" algn="just"/>
            <a:r>
              <a:rPr lang="uk-UA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Нормативні документи в галузі охорони земель розробляються, затверджуються, перевіряються і переглядаються в порядку, встановленому </a:t>
            </a:r>
            <a:r>
              <a:rPr lang="uk-UA" sz="2400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2"/>
              </a:rPr>
              <a:t>Законом України «Про стандартизацію»</a:t>
            </a:r>
            <a:r>
              <a:rPr lang="uk-UA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Згідно із Законом стандартизація передбачає діяльність, що полягає в установленні положень для загального та неодноразового використання щодо наявних чи потенційних завдань і спрямована на досягнення оптимального ступеня впорядкованості в певній сфері. Мета стандартизації і нормування в галузі охорони земель та відтворення родючості ґрунтів полягає в забезпеченні екологічної і санітарно-гігієнічної безпеки громадян шляхом прийняття відповідних нормативів і стандартів, які визначають вимоги щодо якості земель, допустимого антропогенного навантаження на ґрунти та окремі території, допустимого сільськогосподарського освоєння земель тощо.</a:t>
            </a:r>
            <a:endParaRPr lang="uk-UA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864089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DD03FAA4-6E86-D9DF-EBC0-BDE948680AAA}"/>
              </a:ext>
            </a:extLst>
          </p:cNvPr>
          <p:cNvSpPr txBox="1"/>
          <p:nvPr/>
        </p:nvSpPr>
        <p:spPr>
          <a:xfrm>
            <a:off x="1129119" y="426625"/>
            <a:ext cx="10611293" cy="581524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361950" algn="just">
              <a:lnSpc>
                <a:spcPct val="120000"/>
              </a:lnSpc>
            </a:pPr>
            <a:r>
              <a:rPr lang="uk-UA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Поряд зі стандартизацією в сучасних умовах застосовується ще один напрям забезпечення впорядкованості суспільних відносин у галузі охорони земель — нормування. Згідно зі </a:t>
            </a:r>
            <a:r>
              <a:rPr lang="uk-UA" sz="2400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2"/>
              </a:rPr>
              <a:t>статтею 28 Закону України «Про охорону земель»</a:t>
            </a:r>
            <a:r>
              <a:rPr lang="uk-UA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нормування в галузі охорони земель полягають у забезпеченні екологічної та санітарно-гігієнічної безпеки громадян шляхом визначення вимог щодо якості земель, родючості ґрунтів і допустимого антропогенного навантаження та господарського освоєння земель.</a:t>
            </a:r>
            <a:endParaRPr lang="uk-UA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361950" algn="just">
              <a:lnSpc>
                <a:spcPct val="120000"/>
              </a:lnSpc>
            </a:pPr>
            <a:r>
              <a:rPr lang="uk-UA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Воно полягає у прийнятті нормативів, перелік яких встановлений </a:t>
            </a:r>
            <a:r>
              <a:rPr lang="uk-UA" sz="2400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2"/>
              </a:rPr>
              <a:t>статтею 30 Закону України «Про охорону земель»</a:t>
            </a:r>
            <a:r>
              <a:rPr lang="uk-UA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endParaRPr lang="uk-UA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indent="361950" algn="just">
              <a:lnSpc>
                <a:spcPct val="120000"/>
              </a:lnSpc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uk-UA" sz="2400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гранично допустимого забруднення ґрунтів;</a:t>
            </a:r>
            <a:endParaRPr lang="uk-UA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indent="361950" algn="just">
              <a:lnSpc>
                <a:spcPct val="120000"/>
              </a:lnSpc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uk-UA" sz="2400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якісного стану ґрунтів;</a:t>
            </a:r>
            <a:endParaRPr lang="uk-UA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indent="361950" algn="just">
              <a:lnSpc>
                <a:spcPct val="120000"/>
              </a:lnSpc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uk-UA" sz="2400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оптимального співвідношення земельних угідь;</a:t>
            </a:r>
            <a:endParaRPr lang="uk-UA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indent="361950" algn="just">
              <a:lnSpc>
                <a:spcPct val="120000"/>
              </a:lnSpc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uk-UA" sz="2400" dirty="0">
                <a:solidFill>
                  <a:srgbClr val="2021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показники деградації земель та ґрунтів.</a:t>
            </a:r>
            <a:endParaRPr lang="uk-UA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684045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93486C51-EB63-93C3-4EA8-C161AFA40D08}"/>
              </a:ext>
            </a:extLst>
          </p:cNvPr>
          <p:cNvSpPr txBox="1"/>
          <p:nvPr/>
        </p:nvSpPr>
        <p:spPr>
          <a:xfrm>
            <a:off x="1117600" y="477936"/>
            <a:ext cx="10490200" cy="501194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355600" algn="just">
              <a:lnSpc>
                <a:spcPct val="150000"/>
              </a:lnSpc>
            </a:pPr>
            <a:r>
              <a:rPr lang="uk-UA" sz="2400" b="1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Нормативи гранично допустимого забруднення ґрунтів</a:t>
            </a:r>
            <a:endParaRPr lang="uk-UA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355600" algn="just">
              <a:lnSpc>
                <a:spcPct val="150000"/>
              </a:lnSpc>
            </a:pPr>
            <a:r>
              <a:rPr lang="uk-UA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Нормативи гранично допустимого забруднення ґрунтів визначаються з метою встановлення критеріїв придатності земель для використання їх за цільовим призначенням.</a:t>
            </a:r>
            <a:endParaRPr lang="uk-UA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355600" algn="just">
              <a:lnSpc>
                <a:spcPct val="150000"/>
              </a:lnSpc>
            </a:pPr>
            <a:r>
              <a:rPr lang="uk-UA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 нормативів гранично допустимого забруднення ґрунтів належать:</a:t>
            </a:r>
            <a:endParaRPr lang="uk-UA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355600" algn="just">
              <a:lnSpc>
                <a:spcPct val="150000"/>
              </a:lnSpc>
            </a:pPr>
            <a:r>
              <a:rPr lang="uk-UA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гранично допустимі концентрації у ґрунтах хімічних речовин, залишкових кількостей пестицидів і агрохімікатів, важких металів тощо;</a:t>
            </a:r>
            <a:endParaRPr lang="uk-UA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355600" algn="just">
              <a:lnSpc>
                <a:spcPct val="150000"/>
              </a:lnSpc>
            </a:pPr>
            <a:r>
              <a:rPr lang="uk-UA" sz="24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максимально допустимі рівні забруднення ґрунтів радіоактивними речовинами.</a:t>
            </a:r>
            <a:endParaRPr lang="uk-UA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528940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D8FC6F29-8761-3CF2-8DAF-E0C5B853D2BC}"/>
              </a:ext>
            </a:extLst>
          </p:cNvPr>
          <p:cNvSpPr txBox="1"/>
          <p:nvPr/>
        </p:nvSpPr>
        <p:spPr>
          <a:xfrm>
            <a:off x="889000" y="371276"/>
            <a:ext cx="10845800" cy="57506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44500" algn="just">
              <a:lnSpc>
                <a:spcPct val="110000"/>
              </a:lnSpc>
            </a:pPr>
            <a:r>
              <a:rPr lang="uk-UA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Оcобливіcтю</a:t>
            </a:r>
            <a:r>
              <a:rPr lang="uk-UA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гігієнічного</a:t>
            </a:r>
            <a:r>
              <a:rPr lang="uk-UA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нормування</a:t>
            </a:r>
            <a:r>
              <a:rPr lang="uk-UA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хімімних</a:t>
            </a:r>
            <a:r>
              <a:rPr lang="uk-UA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забруднювачів</a:t>
            </a:r>
            <a:r>
              <a:rPr lang="uk-UA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грунmу</a:t>
            </a:r>
            <a:r>
              <a:rPr lang="uk-UA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є те, що вони впливають на </a:t>
            </a:r>
            <a:r>
              <a:rPr lang="uk-UA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оpганізм</a:t>
            </a:r>
            <a:r>
              <a:rPr lang="uk-UA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людини не </a:t>
            </a:r>
            <a:r>
              <a:rPr lang="uk-UA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пpямим</a:t>
            </a:r>
            <a:r>
              <a:rPr lang="uk-UA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а </a:t>
            </a:r>
            <a:r>
              <a:rPr lang="uk-UA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опоcеpедкованим</a:t>
            </a:r>
            <a:r>
              <a:rPr lang="uk-UA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шляхом </a:t>
            </a:r>
            <a:r>
              <a:rPr lang="uk-UA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чеpез</a:t>
            </a:r>
            <a:r>
              <a:rPr lang="uk-UA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контактуючі з </a:t>
            </a:r>
            <a:r>
              <a:rPr lang="uk-UA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гpунтом</a:t>
            </a:r>
            <a:r>
              <a:rPr lang="uk-UA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cеpедовища</a:t>
            </a:r>
            <a:r>
              <a:rPr lang="uk-UA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uk-UA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повітpя</a:t>
            </a:r>
            <a:r>
              <a:rPr lang="uk-UA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воду, </a:t>
            </a:r>
            <a:r>
              <a:rPr lang="uk-UA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pоcлинніcть</a:t>
            </a:r>
            <a:r>
              <a:rPr lang="uk-UA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). Тому </a:t>
            </a:r>
            <a:r>
              <a:rPr lang="uk-UA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пpи</a:t>
            </a:r>
            <a:r>
              <a:rPr lang="uk-UA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визначенні величини </a:t>
            </a:r>
            <a:r>
              <a:rPr lang="uk-UA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допуcтимого</a:t>
            </a:r>
            <a:r>
              <a:rPr lang="uk-UA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навантаження хімічної </a:t>
            </a:r>
            <a:r>
              <a:rPr lang="uk-UA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pечовини</a:t>
            </a:r>
            <a:r>
              <a:rPr lang="uk-UA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в </a:t>
            </a:r>
            <a:r>
              <a:rPr lang="uk-UA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гpунті</a:t>
            </a:r>
            <a:r>
              <a:rPr lang="uk-UA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pазом</a:t>
            </a:r>
            <a:r>
              <a:rPr lang="uk-UA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з </a:t>
            </a:r>
            <a:r>
              <a:rPr lang="uk-UA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загальноcанітаpними</a:t>
            </a:r>
            <a:r>
              <a:rPr lang="uk-UA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показниками (вплив на </a:t>
            </a:r>
            <a:r>
              <a:rPr lang="uk-UA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гpунтовий</a:t>
            </a:r>
            <a:r>
              <a:rPr lang="uk-UA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мікpобіоценоз</a:t>
            </a:r>
            <a:r>
              <a:rPr lang="uk-UA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і </a:t>
            </a:r>
            <a:r>
              <a:rPr lang="uk-UA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пpоцеc</a:t>
            </a:r>
            <a:r>
              <a:rPr lang="uk-UA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cамоочищення</a:t>
            </a:r>
            <a:r>
              <a:rPr lang="uk-UA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гpунту</a:t>
            </a:r>
            <a:r>
              <a:rPr lang="uk-UA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 </a:t>
            </a:r>
            <a:r>
              <a:rPr lang="uk-UA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викоpиcтовують</a:t>
            </a:r>
            <a:r>
              <a:rPr lang="uk-UA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ще з </a:t>
            </a:r>
            <a:r>
              <a:rPr lang="uk-UA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cпецифічних</a:t>
            </a:r>
            <a:r>
              <a:rPr lang="uk-UA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для певного </a:t>
            </a:r>
            <a:r>
              <a:rPr lang="uk-UA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cеpедовища</a:t>
            </a:r>
            <a:r>
              <a:rPr lang="uk-UA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показники </a:t>
            </a:r>
            <a:r>
              <a:rPr lang="uk-UA" sz="2400" spc="-1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шкідливоcті</a:t>
            </a:r>
            <a:r>
              <a:rPr lang="uk-UA" sz="2400" spc="-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endParaRPr lang="uk-UA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indent="-342900" algn="just">
              <a:lnSpc>
                <a:spcPct val="110000"/>
              </a:lnSpc>
              <a:buFont typeface="Wingdings" panose="05000000000000000000" pitchFamily="2" charset="2"/>
              <a:buChar char="v"/>
            </a:pPr>
            <a:r>
              <a:rPr lang="uk-UA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тpанcлокаційний</a:t>
            </a:r>
            <a:r>
              <a:rPr lang="uk-UA" sz="2400" spc="7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uk-UA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мігpація</a:t>
            </a:r>
            <a:r>
              <a:rPr lang="uk-UA" sz="2400" spc="8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хімічних</a:t>
            </a:r>
            <a:r>
              <a:rPr lang="uk-UA" sz="2400" spc="7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pечовин</a:t>
            </a:r>
            <a:r>
              <a:rPr lang="uk-UA" sz="2400" spc="8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із</a:t>
            </a:r>
            <a:r>
              <a:rPr lang="uk-UA" sz="2400" spc="8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гpунту</a:t>
            </a:r>
            <a:r>
              <a:rPr lang="uk-UA" sz="2400" spc="8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uk-UA" sz="2400" spc="8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spc="-1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pоcлини</a:t>
            </a:r>
            <a:r>
              <a:rPr lang="uk-UA" sz="2400" spc="-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);</a:t>
            </a:r>
            <a:endParaRPr lang="uk-UA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indent="-342900" algn="just">
              <a:lnSpc>
                <a:spcPct val="110000"/>
              </a:lnSpc>
              <a:buFont typeface="Wingdings" panose="05000000000000000000" pitchFamily="2" charset="2"/>
              <a:buChar char="v"/>
            </a:pPr>
            <a:r>
              <a:rPr lang="uk-UA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мігpаційний</a:t>
            </a:r>
            <a:r>
              <a:rPr lang="uk-UA" sz="2400" spc="9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повітpяний</a:t>
            </a:r>
            <a:r>
              <a:rPr lang="uk-UA" sz="2400" spc="9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(із</a:t>
            </a:r>
            <a:r>
              <a:rPr lang="uk-UA" sz="2400" spc="9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гpунту</a:t>
            </a:r>
            <a:r>
              <a:rPr lang="uk-UA" sz="2400" spc="9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uk-UA" sz="2400" spc="9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атмоcфеpне</a:t>
            </a:r>
            <a:r>
              <a:rPr lang="uk-UA" sz="2400" spc="9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spc="-1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повітpя</a:t>
            </a:r>
            <a:r>
              <a:rPr lang="uk-UA" sz="2400" spc="-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);</a:t>
            </a:r>
            <a:endParaRPr lang="uk-UA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indent="-342900" algn="just">
              <a:lnSpc>
                <a:spcPct val="110000"/>
              </a:lnSpc>
              <a:buFont typeface="Wingdings" panose="05000000000000000000" pitchFamily="2" charset="2"/>
              <a:buChar char="v"/>
            </a:pPr>
            <a:r>
              <a:rPr lang="uk-UA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мігpаційний</a:t>
            </a:r>
            <a:r>
              <a:rPr lang="uk-UA" sz="2400" spc="9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водний</a:t>
            </a:r>
            <a:r>
              <a:rPr lang="uk-UA" sz="2400" spc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(із</a:t>
            </a:r>
            <a:r>
              <a:rPr lang="uk-UA" sz="2400" spc="9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гpунту</a:t>
            </a:r>
            <a:r>
              <a:rPr lang="uk-UA" sz="2400" spc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uk-UA" sz="2400" spc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гpунтові</a:t>
            </a:r>
            <a:r>
              <a:rPr lang="uk-UA" sz="2400" spc="9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spc="-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води).</a:t>
            </a:r>
            <a:endParaRPr lang="uk-UA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44500" algn="just">
              <a:lnSpc>
                <a:spcPct val="110000"/>
              </a:lnSpc>
            </a:pPr>
            <a:endParaRPr lang="uk-UA" sz="24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44500" algn="just">
              <a:lnSpc>
                <a:spcPct val="110000"/>
              </a:lnSpc>
            </a:pPr>
            <a:r>
              <a:rPr lang="uk-UA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</a:t>
            </a:r>
            <a:r>
              <a:rPr lang="uk-UA" sz="2400" spc="-7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метою</a:t>
            </a:r>
            <a:r>
              <a:rPr lang="uk-UA" sz="2400" spc="-7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cанітаpного</a:t>
            </a:r>
            <a:r>
              <a:rPr lang="uk-UA" sz="2400" spc="-7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оцінювання</a:t>
            </a:r>
            <a:r>
              <a:rPr lang="uk-UA" sz="2400" spc="-7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хімічних</a:t>
            </a:r>
            <a:r>
              <a:rPr lang="uk-UA" sz="2400" spc="-6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cполук</a:t>
            </a:r>
            <a:r>
              <a:rPr lang="uk-UA" sz="2400" spc="-7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uk-UA" sz="2400" spc="-7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гpунтах</a:t>
            </a:r>
            <a:r>
              <a:rPr lang="uk-UA" sz="2400" spc="-7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викоpиcтовують</a:t>
            </a:r>
            <a:r>
              <a:rPr lang="uk-UA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ГДК</a:t>
            </a:r>
            <a:r>
              <a:rPr lang="uk-UA" sz="24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</a:t>
            </a:r>
            <a:r>
              <a:rPr lang="uk-UA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 </a:t>
            </a:r>
            <a:r>
              <a:rPr lang="uk-UA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гpанично</a:t>
            </a:r>
            <a:r>
              <a:rPr lang="uk-UA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допуcтиму</a:t>
            </a:r>
            <a:r>
              <a:rPr lang="uk-UA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концентpацію</a:t>
            </a:r>
            <a:r>
              <a:rPr lang="uk-UA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хімічних </a:t>
            </a:r>
            <a:r>
              <a:rPr lang="uk-UA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pечовин</a:t>
            </a:r>
            <a:r>
              <a:rPr lang="uk-UA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spc="-32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uk-UA" sz="2400" spc="-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spc="-1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pодючому</a:t>
            </a:r>
            <a:r>
              <a:rPr lang="uk-UA" sz="2400" spc="-6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spc="-1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шаpі</a:t>
            </a:r>
            <a:r>
              <a:rPr lang="uk-UA" sz="2400" spc="-6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spc="-1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гpунту</a:t>
            </a:r>
            <a:r>
              <a:rPr lang="uk-UA" sz="2400" spc="-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uk-UA" sz="2400" spc="-6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spc="-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мг/кг.</a:t>
            </a:r>
            <a:r>
              <a:rPr lang="uk-UA" sz="2400" spc="-6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uk-UA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088589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D3C41C00-BD59-6BEE-6CEB-62254C1B6253}"/>
              </a:ext>
            </a:extLst>
          </p:cNvPr>
          <p:cNvSpPr txBox="1"/>
          <p:nvPr/>
        </p:nvSpPr>
        <p:spPr>
          <a:xfrm>
            <a:off x="876300" y="206176"/>
            <a:ext cx="10922000" cy="62584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355600" algn="just">
              <a:lnSpc>
                <a:spcPct val="120000"/>
              </a:lnSpc>
            </a:pPr>
            <a:r>
              <a:rPr lang="uk-UA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Нa</a:t>
            </a:r>
            <a:r>
              <a:rPr lang="uk-UA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основі </a:t>
            </a:r>
            <a:r>
              <a:rPr lang="uk-UA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циx</a:t>
            </a:r>
            <a:r>
              <a:rPr lang="uk-UA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досліджень </a:t>
            </a:r>
            <a:r>
              <a:rPr lang="uk-UA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встaновлюють</a:t>
            </a:r>
            <a:r>
              <a:rPr lang="uk-UA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ліміmoванuй</a:t>
            </a:r>
            <a:r>
              <a:rPr lang="uk-UA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пoказнuк</a:t>
            </a:r>
            <a:r>
              <a:rPr lang="uk-UA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шкідлuвocmі</a:t>
            </a:r>
            <a:r>
              <a:rPr lang="uk-UA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(ЛПШ) </a:t>
            </a:r>
            <a:r>
              <a:rPr lang="uk-UA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тa</a:t>
            </a:r>
            <a:r>
              <a:rPr lang="uk-UA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ГДК</a:t>
            </a:r>
            <a:r>
              <a:rPr lang="uk-UA" sz="2400" baseline="-25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</a:t>
            </a:r>
            <a:r>
              <a:rPr lang="uk-UA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Під </a:t>
            </a:r>
            <a:r>
              <a:rPr lang="uk-UA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чaс</a:t>
            </a:r>
            <a:r>
              <a:rPr lang="uk-UA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обгpyнтyвaння</a:t>
            </a:r>
            <a:r>
              <a:rPr lang="uk-UA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ГДК</a:t>
            </a:r>
            <a:r>
              <a:rPr lang="uk-UA" sz="2400" baseline="-25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Г.</a:t>
            </a:r>
            <a:r>
              <a:rPr lang="uk-UA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оpієнтyються</a:t>
            </a:r>
            <a:r>
              <a:rPr lang="uk-UA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нa</a:t>
            </a:r>
            <a:r>
              <a:rPr lang="uk-UA" sz="2400" spc="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тaкі</a:t>
            </a:r>
            <a:r>
              <a:rPr lang="uk-UA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головні </a:t>
            </a:r>
            <a:r>
              <a:rPr lang="uk-UA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покaзники</a:t>
            </a:r>
            <a:r>
              <a:rPr lang="uk-UA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що </a:t>
            </a:r>
            <a:r>
              <a:rPr lang="uk-UA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визнaчaють</a:t>
            </a:r>
            <a:r>
              <a:rPr lang="uk-UA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експеpиментaльно</a:t>
            </a:r>
            <a:r>
              <a:rPr lang="uk-UA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endParaRPr lang="uk-UA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355600" algn="just">
              <a:lnSpc>
                <a:spcPct val="120000"/>
              </a:lnSpc>
            </a:pPr>
            <a:r>
              <a:rPr lang="uk-UA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 – міграційний повітряний показник шкідливості, що </a:t>
            </a:r>
            <a:r>
              <a:rPr lang="uk-UA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xарактеризyє</a:t>
            </a:r>
            <a:r>
              <a:rPr lang="uk-UA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переxід</a:t>
            </a:r>
            <a:r>
              <a:rPr lang="uk-UA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xімічної</a:t>
            </a:r>
            <a:r>
              <a:rPr lang="uk-UA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речовини з родючого </a:t>
            </a:r>
            <a:r>
              <a:rPr lang="uk-UA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шарy</a:t>
            </a:r>
            <a:r>
              <a:rPr lang="uk-UA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грyнтy</a:t>
            </a:r>
            <a:r>
              <a:rPr lang="uk-UA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до атмосфери, мг/м</a:t>
            </a:r>
            <a:r>
              <a:rPr lang="uk-UA" sz="2400" baseline="30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</a:t>
            </a:r>
            <a:r>
              <a:rPr lang="uk-UA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  <a:endParaRPr lang="uk-UA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355600" algn="just">
              <a:lnSpc>
                <a:spcPct val="120000"/>
              </a:lnSpc>
            </a:pPr>
            <a:r>
              <a:rPr lang="uk-UA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MВ – міграційний водний показник шкідливості, що </a:t>
            </a:r>
            <a:r>
              <a:rPr lang="uk-UA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xарактеризyє</a:t>
            </a:r>
            <a:r>
              <a:rPr lang="uk-UA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переxід</a:t>
            </a:r>
            <a:r>
              <a:rPr lang="uk-UA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xімічної</a:t>
            </a:r>
            <a:r>
              <a:rPr lang="uk-UA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речовини з родючого </a:t>
            </a:r>
            <a:r>
              <a:rPr lang="uk-UA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шарy</a:t>
            </a:r>
            <a:r>
              <a:rPr lang="uk-UA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грyнтy</a:t>
            </a:r>
            <a:r>
              <a:rPr lang="uk-UA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в підземні, </a:t>
            </a:r>
            <a:r>
              <a:rPr lang="uk-UA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грyнтові</a:t>
            </a:r>
            <a:r>
              <a:rPr lang="uk-UA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та </a:t>
            </a:r>
            <a:r>
              <a:rPr lang="uk-UA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поверxневі</a:t>
            </a:r>
            <a:r>
              <a:rPr lang="uk-UA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води, мг/дм</a:t>
            </a:r>
            <a:r>
              <a:rPr lang="uk-UA" sz="2400" baseline="30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</a:t>
            </a:r>
            <a:r>
              <a:rPr lang="uk-UA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  <a:endParaRPr lang="uk-UA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355600" algn="just">
              <a:lnSpc>
                <a:spcPct val="120000"/>
              </a:lnSpc>
            </a:pPr>
            <a:r>
              <a:rPr lang="uk-UA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ТВ</a:t>
            </a:r>
            <a:r>
              <a:rPr lang="uk-UA" sz="2400" spc="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</a:t>
            </a:r>
            <a:r>
              <a:rPr lang="uk-UA" sz="2400" spc="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транслокаційний</a:t>
            </a:r>
            <a:r>
              <a:rPr lang="uk-UA" sz="2400" spc="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показник</a:t>
            </a:r>
            <a:r>
              <a:rPr lang="uk-UA" sz="2400" spc="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шкідливості,</a:t>
            </a:r>
            <a:r>
              <a:rPr lang="uk-UA" sz="2400" spc="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що</a:t>
            </a:r>
            <a:r>
              <a:rPr lang="uk-UA" sz="2400" spc="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xарактеризyє</a:t>
            </a:r>
            <a:r>
              <a:rPr lang="uk-UA" sz="2400" spc="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переxід</a:t>
            </a:r>
            <a:r>
              <a:rPr lang="uk-UA" sz="2400" spc="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xімічної</a:t>
            </a:r>
            <a:r>
              <a:rPr lang="uk-UA" sz="2400" spc="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речовини</a:t>
            </a:r>
            <a:r>
              <a:rPr lang="uk-UA" sz="2400" spc="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</a:t>
            </a:r>
            <a:r>
              <a:rPr lang="uk-UA" sz="2400" spc="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родючого</a:t>
            </a:r>
            <a:r>
              <a:rPr lang="uk-UA" sz="2400" spc="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шарy</a:t>
            </a:r>
            <a:r>
              <a:rPr lang="uk-UA" sz="2400" spc="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через</a:t>
            </a:r>
            <a:r>
              <a:rPr lang="uk-UA" sz="2400" spc="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кореневy</a:t>
            </a:r>
            <a:r>
              <a:rPr lang="uk-UA" sz="2400" spc="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системy</a:t>
            </a:r>
            <a:r>
              <a:rPr lang="uk-UA" sz="2400" spc="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uk-UA" sz="2400" spc="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зеленy</a:t>
            </a:r>
            <a:r>
              <a:rPr lang="uk-UA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масy</a:t>
            </a:r>
            <a:r>
              <a:rPr lang="uk-UA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чи плоди рослин, мг/кг;</a:t>
            </a:r>
            <a:endParaRPr lang="uk-UA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355600" algn="just">
              <a:lnSpc>
                <a:spcPct val="120000"/>
              </a:lnSpc>
            </a:pPr>
            <a:r>
              <a:rPr lang="uk-UA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ЗC</a:t>
            </a:r>
            <a:r>
              <a:rPr lang="uk-UA" sz="2400" spc="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</a:t>
            </a:r>
            <a:r>
              <a:rPr lang="uk-UA" sz="2400" spc="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загальносанітарний</a:t>
            </a:r>
            <a:r>
              <a:rPr lang="uk-UA" sz="2400" spc="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показник</a:t>
            </a:r>
            <a:r>
              <a:rPr lang="uk-UA" sz="2400" spc="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шкідливості,</a:t>
            </a:r>
            <a:r>
              <a:rPr lang="uk-UA" sz="2400" spc="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що</a:t>
            </a:r>
            <a:r>
              <a:rPr lang="uk-UA" sz="2400" spc="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xарактеризyє</a:t>
            </a:r>
            <a:r>
              <a:rPr lang="uk-UA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вплив </a:t>
            </a:r>
            <a:r>
              <a:rPr lang="uk-UA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xімічниx</a:t>
            </a:r>
            <a:r>
              <a:rPr lang="uk-UA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речовин на самоочисні властивості </a:t>
            </a:r>
            <a:r>
              <a:rPr lang="uk-UA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грyнтy</a:t>
            </a:r>
            <a:r>
              <a:rPr lang="uk-UA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та </a:t>
            </a:r>
            <a:r>
              <a:rPr lang="uk-UA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грyнтовий</a:t>
            </a:r>
            <a:r>
              <a:rPr lang="uk-UA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мікробіоценоз</a:t>
            </a:r>
            <a:r>
              <a:rPr lang="uk-UA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мг/кг.</a:t>
            </a:r>
            <a:endParaRPr lang="uk-UA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347581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41193E0D-CDCF-EA18-8AF4-8CD829169B68}"/>
              </a:ext>
            </a:extLst>
          </p:cNvPr>
          <p:cNvSpPr txBox="1"/>
          <p:nvPr/>
        </p:nvSpPr>
        <p:spPr>
          <a:xfrm>
            <a:off x="1117600" y="215900"/>
            <a:ext cx="10464800" cy="62584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355600" algn="just">
              <a:lnSpc>
                <a:spcPct val="120000"/>
              </a:lnSpc>
            </a:pPr>
            <a:r>
              <a:rPr lang="uk-UA" sz="24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Нормативи якісного стану ґрунтів</a:t>
            </a:r>
            <a:endParaRPr lang="uk-UA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355600" algn="just">
              <a:lnSpc>
                <a:spcPct val="120000"/>
              </a:lnSpc>
            </a:pPr>
            <a:r>
              <a:rPr lang="uk-UA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Нормативи якісного стану ґрунтів встановлюються з метою запобігання їх виснаженню і використовуються для здійснення контролю за якісним станом ґрунтів.</a:t>
            </a:r>
            <a:endParaRPr lang="uk-UA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355600" algn="just">
              <a:lnSpc>
                <a:spcPct val="120000"/>
              </a:lnSpc>
            </a:pPr>
            <a:r>
              <a:rPr lang="uk-UA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Нормативи якісного стану ґрунтів визначають рівень забруднення, оптимальний вміст поживних речовин, фізико-хімічні властивості тощо.</a:t>
            </a:r>
            <a:endParaRPr lang="uk-UA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355600" algn="just">
              <a:lnSpc>
                <a:spcPct val="120000"/>
              </a:lnSpc>
            </a:pPr>
            <a:r>
              <a:rPr lang="uk-UA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Стандарт ДСТУ 4362:2004 </a:t>
            </a:r>
            <a:r>
              <a:rPr lang="uk-UA" sz="2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“</a:t>
            </a:r>
            <a:r>
              <a:rPr lang="uk-UA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Якіcть</a:t>
            </a:r>
            <a:r>
              <a:rPr lang="uk-UA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грунту</a:t>
            </a:r>
            <a:r>
              <a:rPr lang="uk-UA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Показники </a:t>
            </a:r>
            <a:r>
              <a:rPr lang="uk-UA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родючоcті</a:t>
            </a:r>
            <a:r>
              <a:rPr lang="uk-UA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грунту</a:t>
            </a:r>
            <a:r>
              <a:rPr lang="uk-UA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” </a:t>
            </a:r>
            <a:r>
              <a:rPr lang="uk-UA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вcтановлює</a:t>
            </a:r>
            <a:r>
              <a:rPr lang="uk-UA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показники </a:t>
            </a:r>
            <a:r>
              <a:rPr lang="uk-UA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родючоcті</a:t>
            </a:r>
            <a:r>
              <a:rPr lang="uk-UA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грунтів</a:t>
            </a:r>
            <a:r>
              <a:rPr lang="uk-UA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земельних ділянок </a:t>
            </a:r>
            <a:r>
              <a:rPr lang="uk-UA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cількогоcподарcького</a:t>
            </a:r>
            <a:r>
              <a:rPr lang="uk-UA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призначення. Показники</a:t>
            </a:r>
            <a:r>
              <a:rPr lang="uk-UA" sz="2400" spc="9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родючоcті</a:t>
            </a:r>
            <a:r>
              <a:rPr lang="uk-UA" sz="2400" spc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грунтів</a:t>
            </a:r>
            <a:r>
              <a:rPr lang="uk-UA" sz="2400" spc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поділяють</a:t>
            </a:r>
            <a:r>
              <a:rPr lang="uk-UA" sz="2400" spc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</a:t>
            </a:r>
            <a:r>
              <a:rPr lang="uk-UA" sz="2400" spc="-2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endParaRPr lang="uk-UA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355600" algn="just">
              <a:lnSpc>
                <a:spcPct val="120000"/>
              </a:lnSpc>
            </a:pPr>
            <a:r>
              <a:rPr lang="uk-UA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а)</a:t>
            </a:r>
            <a:r>
              <a:rPr lang="uk-UA" sz="2400" spc="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загальні</a:t>
            </a:r>
            <a:r>
              <a:rPr lang="uk-UA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r>
              <a:rPr lang="uk-UA" sz="2400" spc="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потужніcть</a:t>
            </a:r>
            <a:r>
              <a:rPr lang="uk-UA" sz="2400" spc="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гумуcового</a:t>
            </a:r>
            <a:r>
              <a:rPr lang="uk-UA" sz="2400" spc="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шару</a:t>
            </a:r>
            <a:r>
              <a:rPr lang="uk-UA" sz="2400" spc="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грунту</a:t>
            </a:r>
            <a:r>
              <a:rPr lang="uk-UA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  <a:r>
              <a:rPr lang="uk-UA" sz="2400" spc="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товщина</a:t>
            </a:r>
            <a:r>
              <a:rPr lang="uk-UA" sz="2400" spc="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профілю для </a:t>
            </a:r>
            <a:r>
              <a:rPr lang="uk-UA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cхилових</a:t>
            </a:r>
            <a:r>
              <a:rPr lang="uk-UA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грунтів</a:t>
            </a:r>
            <a:r>
              <a:rPr lang="uk-UA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; гранулометричний </a:t>
            </a:r>
            <a:r>
              <a:rPr lang="uk-UA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cклад</a:t>
            </a:r>
            <a:r>
              <a:rPr lang="uk-UA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  <a:endParaRPr lang="uk-UA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355600" algn="just">
              <a:lnSpc>
                <a:spcPct val="120000"/>
              </a:lnSpc>
            </a:pPr>
            <a:r>
              <a:rPr lang="uk-UA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б) </a:t>
            </a:r>
            <a:r>
              <a:rPr lang="uk-UA" sz="2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агрофізичні</a:t>
            </a:r>
            <a:r>
              <a:rPr lang="uk-UA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uk-UA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щільніcть</a:t>
            </a:r>
            <a:r>
              <a:rPr lang="uk-UA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грунту</a:t>
            </a:r>
            <a:r>
              <a:rPr lang="uk-UA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; агрегатний </a:t>
            </a:r>
            <a:r>
              <a:rPr lang="uk-UA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cклад</a:t>
            </a:r>
            <a:r>
              <a:rPr lang="uk-UA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; найменша </a:t>
            </a:r>
            <a:r>
              <a:rPr lang="uk-UA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вологоємніcть</a:t>
            </a:r>
            <a:r>
              <a:rPr lang="uk-UA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; </a:t>
            </a:r>
            <a:r>
              <a:rPr lang="uk-UA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запаcи</a:t>
            </a:r>
            <a:r>
              <a:rPr lang="uk-UA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продуктивної вологи;</a:t>
            </a:r>
            <a:endParaRPr lang="uk-UA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837899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5DF72D7F-EB80-9467-05FD-CE660B4EB8B4}"/>
              </a:ext>
            </a:extLst>
          </p:cNvPr>
          <p:cNvSpPr txBox="1"/>
          <p:nvPr/>
        </p:nvSpPr>
        <p:spPr>
          <a:xfrm>
            <a:off x="1143000" y="813812"/>
            <a:ext cx="10617200" cy="465800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355600"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uk-UA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в) </a:t>
            </a:r>
            <a:r>
              <a:rPr lang="uk-UA" sz="2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агрохімічні</a:t>
            </a:r>
            <a:r>
              <a:rPr lang="uk-UA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uk-UA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вміcт</a:t>
            </a:r>
            <a:r>
              <a:rPr lang="uk-UA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гумуcу</a:t>
            </a:r>
            <a:r>
              <a:rPr lang="uk-UA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; </a:t>
            </a:r>
            <a:r>
              <a:rPr lang="uk-UA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вміcт</a:t>
            </a:r>
            <a:r>
              <a:rPr lang="uk-UA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поживних речовин; </a:t>
            </a:r>
            <a:r>
              <a:rPr lang="uk-UA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вміcт</a:t>
            </a:r>
            <a:r>
              <a:rPr lang="uk-UA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мікро</a:t>
            </a:r>
            <a:r>
              <a:rPr lang="uk-UA" sz="2400" spc="-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елементів;</a:t>
            </a:r>
            <a:endParaRPr lang="uk-UA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355600"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uk-UA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г) </a:t>
            </a:r>
            <a:r>
              <a:rPr lang="uk-UA" sz="2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фізико-хімічні</a:t>
            </a:r>
            <a:r>
              <a:rPr lang="uk-UA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влаcmивоcmі</a:t>
            </a:r>
            <a:r>
              <a:rPr lang="uk-UA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реакція </a:t>
            </a:r>
            <a:r>
              <a:rPr lang="uk-UA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грунтового</a:t>
            </a:r>
            <a:r>
              <a:rPr lang="uk-UA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розчину; </a:t>
            </a:r>
            <a:r>
              <a:rPr lang="uk-UA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cклад</a:t>
            </a:r>
            <a:r>
              <a:rPr lang="uk-UA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увібраних катіонів;</a:t>
            </a:r>
            <a:endParaRPr lang="uk-UA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355600"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uk-UA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д)</a:t>
            </a:r>
            <a:r>
              <a:rPr lang="uk-UA" sz="2400" spc="-6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показниnи</a:t>
            </a:r>
            <a:r>
              <a:rPr lang="uk-UA" sz="2400" spc="-6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забрудненоcmі</a:t>
            </a:r>
            <a:r>
              <a:rPr lang="uk-UA" sz="2400" spc="-6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грунmів</a:t>
            </a:r>
            <a:r>
              <a:rPr lang="uk-UA" sz="2400" spc="-6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важкими</a:t>
            </a:r>
            <a:r>
              <a:rPr lang="uk-UA" sz="2400" spc="-6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металами,</a:t>
            </a:r>
            <a:r>
              <a:rPr lang="uk-UA" sz="2400" spc="-6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залишками </a:t>
            </a:r>
            <a:r>
              <a:rPr lang="uk-UA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пеcтицидів</a:t>
            </a:r>
            <a:r>
              <a:rPr lang="uk-UA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і радіонуклідами;</a:t>
            </a:r>
            <a:endParaRPr lang="uk-UA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355600"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uk-UA" sz="2400" spc="-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ж)</a:t>
            </a:r>
            <a:r>
              <a:rPr lang="uk-UA" sz="2400" spc="-2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i="1" spc="-1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cmупінь</a:t>
            </a:r>
            <a:r>
              <a:rPr lang="uk-UA" sz="2400" spc="-2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i="1" spc="-1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заcоленоcmі</a:t>
            </a:r>
            <a:r>
              <a:rPr lang="uk-UA" sz="2400" spc="-2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i="1" spc="-1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грунmів</a:t>
            </a:r>
            <a:r>
              <a:rPr lang="uk-UA" sz="2400" spc="-2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spc="-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</a:t>
            </a:r>
            <a:r>
              <a:rPr lang="uk-UA" sz="2400" spc="-2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spc="-1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катіонно</a:t>
            </a:r>
            <a:r>
              <a:rPr lang="uk-UA" sz="2400" spc="-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-аніонним</a:t>
            </a:r>
            <a:r>
              <a:rPr lang="uk-UA" sz="2400" spc="-2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spc="-1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cкладом</a:t>
            </a:r>
            <a:r>
              <a:rPr lang="uk-UA" sz="2400" spc="-25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spc="-1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водної </a:t>
            </a:r>
            <a:r>
              <a:rPr lang="uk-UA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витяжки (для </a:t>
            </a:r>
            <a:r>
              <a:rPr lang="uk-UA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cолонцевих</a:t>
            </a:r>
            <a:r>
              <a:rPr lang="uk-UA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uk-UA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заcолених</a:t>
            </a:r>
            <a:r>
              <a:rPr lang="uk-UA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і зрошуваних земель);</a:t>
            </a:r>
            <a:endParaRPr lang="uk-UA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355600"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uk-UA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з) </a:t>
            </a:r>
            <a:r>
              <a:rPr lang="uk-UA" sz="24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cmупінь</a:t>
            </a:r>
            <a:r>
              <a:rPr lang="uk-UA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cолонуваmоcmі</a:t>
            </a:r>
            <a:r>
              <a:rPr lang="uk-UA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грунmів</a:t>
            </a:r>
            <a:r>
              <a:rPr lang="uk-UA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за </a:t>
            </a:r>
            <a:r>
              <a:rPr lang="uk-UA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вміcтом</a:t>
            </a:r>
            <a:r>
              <a:rPr lang="uk-UA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обмінного натрію та калію</a:t>
            </a:r>
            <a:r>
              <a:rPr lang="uk-UA" sz="2400" spc="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(для</a:t>
            </a:r>
            <a:r>
              <a:rPr lang="uk-UA" sz="2400" spc="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cолонцевих</a:t>
            </a:r>
            <a:r>
              <a:rPr lang="uk-UA" sz="2400" spc="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uk-UA" sz="2400" spc="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зрошуваних</a:t>
            </a:r>
            <a:r>
              <a:rPr lang="uk-UA" sz="2400" spc="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земель).</a:t>
            </a:r>
            <a:endParaRPr lang="uk-UA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2936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5123" y="259279"/>
            <a:ext cx="11319163" cy="729384"/>
          </a:xfrm>
        </p:spPr>
        <p:txBody>
          <a:bodyPr>
            <a:noAutofit/>
          </a:bodyPr>
          <a:lstStyle/>
          <a:p>
            <a:pPr algn="ctr"/>
            <a:r>
              <a:rPr lang="uk-UA" sz="28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2. Забруднення ґрунтів. Джерела забруднення</a:t>
            </a:r>
            <a:endParaRPr lang="uk-UA" sz="28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68830" y="903514"/>
            <a:ext cx="10787742" cy="5608121"/>
          </a:xfrm>
        </p:spPr>
        <p:txBody>
          <a:bodyPr>
            <a:normAutofit lnSpcReduction="10000"/>
          </a:bodyPr>
          <a:lstStyle/>
          <a:p>
            <a:pPr marL="0" indent="360363" algn="just">
              <a:buNone/>
            </a:pPr>
            <a:r>
              <a:rPr lang="uk-UA" sz="2400" b="1" dirty="0">
                <a:latin typeface="Times New Roman" pitchFamily="18" charset="0"/>
                <a:cs typeface="Times New Roman" pitchFamily="18" charset="0"/>
              </a:rPr>
              <a:t>Забруднення ґрунтів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 - </a:t>
            </a:r>
            <a:r>
              <a:rPr lang="uk-UA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це накопичення в ґрунтах речовин, які негативно впливають на їх родючість та інші корисні властивості.</a:t>
            </a:r>
          </a:p>
          <a:p>
            <a:pPr marL="0" indent="360363" algn="just">
              <a:buNone/>
            </a:pPr>
            <a:r>
              <a:rPr lang="uk-UA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Землі вважаються забрудненими, </a:t>
            </a:r>
            <a:r>
              <a:rPr lang="uk-UA" sz="2400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якщо в їх складі виявлені негативні кількісні або якісні зміни, що сталися в результаті господарської діяльності чи впливу інших чинників</a:t>
            </a:r>
            <a:r>
              <a:rPr lang="uk-UA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При цьому зміни можуть бути зумовлені не тільки появою в зоні аерації нових </a:t>
            </a:r>
            <a:r>
              <a:rPr lang="uk-UA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шкодочинних</a:t>
            </a:r>
            <a:r>
              <a:rPr lang="uk-UA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речовин, яких раніше не було, а і </a:t>
            </a:r>
            <a:r>
              <a:rPr lang="uk-UA" sz="2400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збільшенням вмісту речовин, що перевищує їх гранично допустиму концентрацію</a:t>
            </a:r>
            <a:r>
              <a:rPr lang="uk-UA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які характерні для складу незабрудненого ґрунту або у порівнянні з даними агрохімічного паспорта (для земель сільськогосподарського призначення).</a:t>
            </a:r>
          </a:p>
          <a:p>
            <a:pPr marL="0" indent="360363" algn="just">
              <a:buNone/>
            </a:pPr>
            <a:r>
              <a:rPr lang="uk-UA" sz="2400" i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Факти забруднення (засмічення) земель та ґрунтів встановлюються </a:t>
            </a:r>
            <a:r>
              <a:rPr lang="uk-UA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уповноваженими особами, які здійснюють державний контроль за додержанням вимог природоохоронного законодавства шляхом оформлення актів перевірок, протоколів про адміністративне правопорушення та інших матеріалів, що підтверджують факт забруднення та засмічення земель.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669F19FF-39CB-4227-CA3C-070ED18C8B4B}"/>
              </a:ext>
            </a:extLst>
          </p:cNvPr>
          <p:cNvSpPr txBox="1"/>
          <p:nvPr/>
        </p:nvSpPr>
        <p:spPr>
          <a:xfrm>
            <a:off x="1143000" y="766059"/>
            <a:ext cx="10401300" cy="532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355600" algn="just">
              <a:lnSpc>
                <a:spcPct val="130000"/>
              </a:lnSpc>
            </a:pPr>
            <a:r>
              <a:rPr lang="uk-UA" sz="24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Нормативи оптимального співвідношення земельних угідь</a:t>
            </a:r>
            <a:endParaRPr lang="uk-UA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355600" algn="just">
              <a:lnSpc>
                <a:spcPct val="130000"/>
              </a:lnSpc>
            </a:pPr>
            <a:r>
              <a:rPr lang="uk-UA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Нормативи оптимального співвідношення земельних угідь встановлюються для запобігання надмірному антропогенному впливу на них, у тому числі надмірній розораності сільськогосподарських угідь.</a:t>
            </a:r>
            <a:endParaRPr lang="uk-UA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355600" algn="just">
              <a:lnSpc>
                <a:spcPct val="130000"/>
              </a:lnSpc>
            </a:pPr>
            <a:r>
              <a:rPr lang="uk-UA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 нормативів оптимального співвідношення земельних угідь належать:</a:t>
            </a:r>
            <a:endParaRPr lang="uk-UA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355600" algn="just">
              <a:lnSpc>
                <a:spcPct val="130000"/>
              </a:lnSpc>
            </a:pPr>
            <a:r>
              <a:rPr lang="uk-UA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оптимальне співвідношення земель сільськогосподарського, природно-заповідного та іншого природоохоронного, оздоровчого, історико-культурного, рекреаційного призначення, а також земель лісового та водного фондів;</a:t>
            </a:r>
            <a:endParaRPr lang="uk-UA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355600" algn="just">
              <a:lnSpc>
                <a:spcPct val="130000"/>
              </a:lnSpc>
            </a:pPr>
            <a:r>
              <a:rPr lang="uk-UA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оптимальне співвідношення ріллі та багаторічних насаджень, сіножатей, пасовищ, а також земель під полезахисними лісосмугами в </a:t>
            </a:r>
            <a:r>
              <a:rPr lang="uk-UA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агроландшафтах</a:t>
            </a:r>
            <a:r>
              <a:rPr lang="uk-UA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uk-UA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520130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A761812A-1C87-0EB4-09CF-185E3EAC5D6D}"/>
              </a:ext>
            </a:extLst>
          </p:cNvPr>
          <p:cNvSpPr txBox="1"/>
          <p:nvPr/>
        </p:nvSpPr>
        <p:spPr>
          <a:xfrm>
            <a:off x="1136650" y="434928"/>
            <a:ext cx="10274300" cy="58337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355600"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uk-UA" sz="24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Нормативи показників деградації земель та ґрунтів</a:t>
            </a:r>
            <a:endParaRPr lang="uk-UA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355600"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uk-UA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Нормативи показників деградації земель установлюються для кожної категорії земель з метою запобігання погіршенню їх стану і використовуються для здійснення контролю за використанням та охороною земель.</a:t>
            </a:r>
            <a:endParaRPr lang="uk-UA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355600"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uk-UA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 нормативів показників деградації земель належать показники гранично допустимого погіршення стану і властивостей земельних ресурсів внаслідок антропогенного впливу та негативних природних явищ, а також нормативи інтенсивності використання земель сільськогосподарського призначення.</a:t>
            </a:r>
            <a:endParaRPr lang="uk-UA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355600"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uk-UA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Використання в сільськогосподарському виробництві сільськогосподарської техніки, питомий тиск ходових частин на ґрунт якої перевищує нормативи, забороняється.</a:t>
            </a:r>
            <a:endParaRPr lang="uk-UA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48595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8CA01F4B-D284-922A-634A-3320A8374B01}"/>
              </a:ext>
            </a:extLst>
          </p:cNvPr>
          <p:cNvSpPr txBox="1"/>
          <p:nvPr/>
        </p:nvSpPr>
        <p:spPr>
          <a:xfrm>
            <a:off x="1308100" y="623027"/>
            <a:ext cx="10121900" cy="52366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355600"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uk-UA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Показники інтенсивності використання земель сільськогосподарського призначення встановлюються з урахуванням даних агрохімічної паспортизації земель.</a:t>
            </a:r>
            <a:endParaRPr lang="uk-UA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355600"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uk-UA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При встановленні показників інтенсивності використання земель сільськогосподарського призначення визначаються сільськогосподарські культури, вирощування яких обмежується або забороняється, а також технології та окремі агротехнічні операції щодо їх вирощування.</a:t>
            </a:r>
            <a:endParaRPr lang="uk-UA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355600"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uk-UA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Показники інтенсивності використання земель сільськогосподарського призначення використовуються в процесі складання проектно-технологічної документації на вирощування сільськогосподарських культур.</a:t>
            </a:r>
            <a:endParaRPr lang="uk-UA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934465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7998A098-0A7B-A42E-3E06-8F66BB40B5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64378" y="622301"/>
            <a:ext cx="10178322" cy="5142992"/>
          </a:xfrm>
        </p:spPr>
        <p:txBody>
          <a:bodyPr>
            <a:normAutofit/>
          </a:bodyPr>
          <a:lstStyle/>
          <a:p>
            <a:pPr marL="0" indent="355600" algn="just">
              <a:buNone/>
            </a:pPr>
            <a:r>
              <a:rPr lang="uk-UA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Державний контроль</a:t>
            </a:r>
            <a:r>
              <a:rPr lang="uk-UA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за використанням та охороною земель усіх категорій та форм власності здійснює центральний орган виконавчої влади, що реалізує державну політику у сфері земельних відносин, а саме Міністерство аграрної політики та продовольства України та Державна служба України з питань геодезії, картографії та кадастру (</a:t>
            </a:r>
            <a:r>
              <a:rPr lang="uk-UA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Держгеокадастр</a:t>
            </a:r>
            <a:r>
              <a:rPr lang="uk-UA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). </a:t>
            </a:r>
            <a:endParaRPr lang="uk-UA" sz="24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355600" algn="just">
              <a:buNone/>
            </a:pPr>
            <a:endParaRPr lang="uk-UA" sz="1200" b="1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355600" algn="just">
              <a:buNone/>
            </a:pPr>
            <a:r>
              <a:rPr lang="uk-UA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Державний контроль за використанням та охороною земель</a:t>
            </a:r>
            <a:r>
              <a:rPr lang="uk-UA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також здійснюють виконавчі органи сільських, селищних, міських рад у межах повноважень, визначених законом, у разі прийняття відповідною радою рішення про здійснення такого контролю.</a:t>
            </a:r>
            <a:endParaRPr lang="uk-UA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355600" algn="just">
              <a:buNone/>
            </a:pPr>
            <a:endParaRPr lang="uk-UA" sz="28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952E213-0E77-1C99-A58F-D666803E326C}"/>
              </a:ext>
            </a:extLst>
          </p:cNvPr>
          <p:cNvSpPr txBox="1"/>
          <p:nvPr/>
        </p:nvSpPr>
        <p:spPr>
          <a:xfrm>
            <a:off x="1162778" y="5235565"/>
            <a:ext cx="10279922" cy="12816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355600" algn="just">
              <a:lnSpc>
                <a:spcPct val="110000"/>
              </a:lnSpc>
            </a:pPr>
            <a:r>
              <a:rPr lang="uk-UA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Завданнями охорони земель</a:t>
            </a:r>
            <a:r>
              <a:rPr lang="uk-UA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є забезпечення збереження та відтворення земельних ресурсів, екологічної цінності природних і набутих якостей земель.</a:t>
            </a:r>
            <a:endParaRPr lang="uk-UA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54225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8AE832E7-32B4-AFA1-D732-E4A875F5D2D9}"/>
              </a:ext>
            </a:extLst>
          </p:cNvPr>
          <p:cNvSpPr txBox="1"/>
          <p:nvPr/>
        </p:nvSpPr>
        <p:spPr>
          <a:xfrm>
            <a:off x="1003300" y="299777"/>
            <a:ext cx="10604500" cy="537204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355600" algn="just">
              <a:lnSpc>
                <a:spcPct val="120000"/>
              </a:lnSpc>
            </a:pPr>
            <a:r>
              <a:rPr lang="uk-UA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Охорона земель включає:</a:t>
            </a:r>
            <a:endParaRPr lang="uk-UA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355600" algn="just">
              <a:lnSpc>
                <a:spcPct val="120000"/>
              </a:lnSpc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uk-UA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обґрунтування і забезпечення досягнення раціонального землекористування;</a:t>
            </a:r>
            <a:endParaRPr lang="uk-UA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355600" algn="just">
              <a:lnSpc>
                <a:spcPct val="120000"/>
              </a:lnSpc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uk-UA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захист сільськогосподарських угідь, лісових земель та чагарників від необґрунтованого їх вилучення для інших потреб;</a:t>
            </a:r>
            <a:endParaRPr lang="uk-UA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355600" algn="just">
              <a:lnSpc>
                <a:spcPct val="120000"/>
              </a:lnSpc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uk-UA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захист земель від ерозії, селів, підтоплення, заболочування, вторинного засолення, </a:t>
            </a:r>
            <a:r>
              <a:rPr lang="uk-UA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переосушення</a:t>
            </a:r>
            <a:r>
              <a:rPr lang="uk-UA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ущільнення, забруднення відходами виробництва, хімічними та радіоактивними речовинами та від інших несприятливих природних і техногенних процесів;</a:t>
            </a:r>
            <a:endParaRPr lang="uk-UA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355600" algn="just">
              <a:lnSpc>
                <a:spcPct val="120000"/>
              </a:lnSpc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uk-UA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збереження природних водно-болотних угідь;</a:t>
            </a:r>
            <a:endParaRPr lang="uk-UA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355600" algn="just">
              <a:lnSpc>
                <a:spcPct val="120000"/>
              </a:lnSpc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uk-UA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попередження погіршення естетичного стану та екологічної ролі антропогенних ландшафтів;</a:t>
            </a:r>
            <a:endParaRPr lang="uk-UA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355600" algn="just">
              <a:lnSpc>
                <a:spcPct val="120000"/>
              </a:lnSpc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uk-UA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консервацію деградованих і малопродуктивних сільськогосподарських угідь.</a:t>
            </a:r>
            <a:endParaRPr lang="uk-UA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403503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F0DB004B-8512-ED0C-2ED8-20E0E58C9FF5}"/>
              </a:ext>
            </a:extLst>
          </p:cNvPr>
          <p:cNvSpPr txBox="1"/>
          <p:nvPr/>
        </p:nvSpPr>
        <p:spPr>
          <a:xfrm>
            <a:off x="1092200" y="728771"/>
            <a:ext cx="10566400" cy="44579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uk-UA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Система заходів у галузі охорони земель включає:</a:t>
            </a:r>
            <a:endParaRPr lang="uk-UA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uk-UA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державну комплексну систему спостережень, тобто здійснення топографо-геодезичних, картографічних, ґрунтових, агрохімічних, радіологічних та інших обстежень і розвідування стану земель і ґрунтів, їх моніторинг.</a:t>
            </a:r>
            <a:endParaRPr lang="uk-UA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uk-UA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розробку загальнодержавних і регіональних (республіканських) програм використання та охорони земель, документації із землеустрою в галузі охорони земель;</a:t>
            </a:r>
            <a:endParaRPr lang="uk-UA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uk-UA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створення екологічної мережі;</a:t>
            </a:r>
            <a:endParaRPr lang="uk-UA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421509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526CA208-7763-9EA0-85FB-EF227E29B4A3}"/>
              </a:ext>
            </a:extLst>
          </p:cNvPr>
          <p:cNvSpPr txBox="1"/>
          <p:nvPr/>
        </p:nvSpPr>
        <p:spPr>
          <a:xfrm>
            <a:off x="927100" y="375825"/>
            <a:ext cx="10922000" cy="57506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10000"/>
              </a:lnSpc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uk-UA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здійснення природно-сільськогосподарського, еколого-економічного, протиерозійного та інших видів районування (зонування) земель, що включає в себе:</a:t>
            </a:r>
            <a:endParaRPr lang="uk-UA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23900" lvl="0" indent="-368300" algn="just">
              <a:lnSpc>
                <a:spcPct val="110000"/>
              </a:lnSpc>
              <a:buFont typeface="+mj-lt"/>
              <a:buAutoNum type="arabicPeriod"/>
              <a:tabLst>
                <a:tab pos="457200" algn="l"/>
              </a:tabLst>
            </a:pPr>
            <a:r>
              <a:rPr lang="uk-UA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поділ земель за цільовим призначенням з урахуванням природних умов, агробіологічних вимог сільськогосподарських культур, розвитку господарської діяльності та пріоритету вимог екологічної безпеки;</a:t>
            </a:r>
            <a:endParaRPr lang="uk-UA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23900" lvl="0" indent="-368300" algn="just">
              <a:lnSpc>
                <a:spcPct val="110000"/>
              </a:lnSpc>
              <a:buFont typeface="+mj-lt"/>
              <a:buAutoNum type="arabicPeriod"/>
              <a:tabLst>
                <a:tab pos="457200" algn="l"/>
              </a:tabLst>
            </a:pPr>
            <a:r>
              <a:rPr lang="uk-UA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установлення вимог щодо раціонального використання земель відповідно до району (зони);</a:t>
            </a:r>
            <a:endParaRPr lang="uk-UA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23900" lvl="0" indent="-368300" algn="just">
              <a:lnSpc>
                <a:spcPct val="110000"/>
              </a:lnSpc>
              <a:buFont typeface="+mj-lt"/>
              <a:buAutoNum type="arabicPeriod"/>
              <a:tabLst>
                <a:tab pos="457200" algn="l"/>
              </a:tabLst>
            </a:pPr>
            <a:r>
              <a:rPr lang="uk-UA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визначення територій, що потребують особливого захисту від антропогенного впливу;</a:t>
            </a:r>
            <a:endParaRPr lang="uk-UA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23900" lvl="0" indent="-368300" algn="just">
              <a:lnSpc>
                <a:spcPct val="110000"/>
              </a:lnSpc>
              <a:buFont typeface="+mj-lt"/>
              <a:buAutoNum type="arabicPeriod"/>
              <a:tabLst>
                <a:tab pos="457200" algn="l"/>
              </a:tabLst>
            </a:pPr>
            <a:r>
              <a:rPr lang="uk-UA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установлення в межах окремих зон необхідних видів екологічних обмежень у використанні земель або ґрунтів з урахуванням їх геоморфологічних, природно-кліматичних, ґрунтових, протиерозійних та інших особливостей відповідно до екологічного району (зони).</a:t>
            </a:r>
            <a:endParaRPr lang="uk-UA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249042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28A4BAD3-113A-5118-0BFC-8E271E7F45C0}"/>
              </a:ext>
            </a:extLst>
          </p:cNvPr>
          <p:cNvSpPr txBox="1"/>
          <p:nvPr/>
        </p:nvSpPr>
        <p:spPr>
          <a:xfrm>
            <a:off x="1028700" y="528985"/>
            <a:ext cx="10477500" cy="54182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20000"/>
              </a:lnSpc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uk-UA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економічне стимулювання впровадження заходів щодо охорони та використання земель і підвищення родючості ґрунтів здійснюється шляхом:</a:t>
            </a:r>
            <a:endParaRPr lang="uk-UA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12800" lvl="0" indent="-546100" algn="just">
              <a:lnSpc>
                <a:spcPct val="110000"/>
              </a:lnSpc>
              <a:buFont typeface="+mj-lt"/>
              <a:buAutoNum type="arabicPeriod"/>
              <a:tabLst>
                <a:tab pos="457200" algn="l"/>
              </a:tabLst>
            </a:pPr>
            <a:r>
              <a:rPr lang="uk-UA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надання податкових і кредитних пільг фізичним і юридичним особам, які здійснюють за власні кошти заходи щодо захисту земель від ерозії, підвищення родючості ґрунтів та інші заходи, передбачені загальнодержавними і регіональними програмами використання та охорони земель;</a:t>
            </a:r>
            <a:endParaRPr lang="uk-UA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12800" lvl="0" indent="-546100" algn="just">
              <a:lnSpc>
                <a:spcPct val="110000"/>
              </a:lnSpc>
              <a:buFont typeface="+mj-lt"/>
              <a:buAutoNum type="arabicPeriod"/>
              <a:tabLst>
                <a:tab pos="457200" algn="l"/>
              </a:tabLst>
            </a:pPr>
            <a:r>
              <a:rPr lang="uk-UA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звільнення землевласників і землекористувачів від плати за землю, за земельні ділянки, на яких виконуються роботи з меліорації, рекультивації, консервації земель та інші роботи щодо охорони земель на період тимчасової консервації, будівництва та сільськогосподарського освоєння земель відповідно до затвердженої документації із землеустрою; </a:t>
            </a:r>
            <a:endParaRPr lang="uk-UA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957568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70D3BC64-4CF6-3E12-C8B1-CDD34C0C0B19}"/>
              </a:ext>
            </a:extLst>
          </p:cNvPr>
          <p:cNvSpPr txBox="1"/>
          <p:nvPr/>
        </p:nvSpPr>
        <p:spPr>
          <a:xfrm>
            <a:off x="1181100" y="543768"/>
            <a:ext cx="10617200" cy="501194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55600" indent="368300" algn="just">
              <a:lnSpc>
                <a:spcPct val="150000"/>
              </a:lnSpc>
              <a:tabLst>
                <a:tab pos="457200" algn="l"/>
              </a:tabLst>
            </a:pPr>
            <a:r>
              <a:rPr lang="uk-UA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3. компенсування сільськогосподарським товаровиробникам недоодержаної частки доходу внаслідок консервації деградованих, малопродуктивних, а також техногенно забруднених земель;</a:t>
            </a:r>
            <a:endParaRPr lang="uk-UA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55600" lvl="0" indent="368300" algn="just">
              <a:lnSpc>
                <a:spcPct val="150000"/>
              </a:lnSpc>
              <a:tabLst>
                <a:tab pos="457200" algn="l"/>
              </a:tabLst>
            </a:pPr>
            <a:r>
              <a:rPr lang="uk-UA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4. застосування прискореної амортизації основних фондів </a:t>
            </a:r>
            <a:r>
              <a:rPr lang="uk-UA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землеохоронного</a:t>
            </a:r>
            <a:r>
              <a:rPr lang="uk-UA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і природоохоронного призначення.</a:t>
            </a:r>
            <a:endParaRPr lang="uk-UA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uk-UA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нормування полягає у забезпеченні екологічної та санітарно-гігієнічної безпеки громадян шляхом визначення вимог щодо якості земель, родючості ґрунтів і допустимого антропогенного навантаження та господарського освоєння земель.</a:t>
            </a:r>
            <a:endParaRPr lang="uk-UA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769406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7241D62F-3EB3-68F0-AAE2-63A0DCD3E6D8}"/>
              </a:ext>
            </a:extLst>
          </p:cNvPr>
          <p:cNvSpPr txBox="1"/>
          <p:nvPr/>
        </p:nvSpPr>
        <p:spPr>
          <a:xfrm>
            <a:off x="939800" y="574893"/>
            <a:ext cx="10604500" cy="537204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355600" algn="just">
              <a:lnSpc>
                <a:spcPct val="120000"/>
              </a:lnSpc>
            </a:pPr>
            <a:r>
              <a:rPr lang="uk-UA" sz="2400" b="1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Охорона земель і ґрунтів від забруднення небезпечними речовинами</a:t>
            </a:r>
            <a:endParaRPr lang="uk-UA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355600" algn="just">
              <a:lnSpc>
                <a:spcPct val="120000"/>
              </a:lnSpc>
            </a:pPr>
            <a:r>
              <a:rPr lang="uk-UA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Господарська та інша діяльність, яка зумовлює забруднення земель і ґрунтів понад установлені гранично допустимі концентрації небезпечних речовин, забороняється.</a:t>
            </a:r>
            <a:endParaRPr lang="uk-UA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355600" algn="just">
              <a:lnSpc>
                <a:spcPct val="120000"/>
              </a:lnSpc>
            </a:pPr>
            <a:r>
              <a:rPr lang="uk-UA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 разі виявлення фактів забруднення ґрунтів небезпечними речовинами спеціально уповноважені органи виконавчої влади у галузі охорони земель вживають заходів до обмеження, тимчасової заборони (зупинення) чи припинення діяльності підприємств, установ, організацій, незалежно від форм власності, притягнення винних до відповідальності згідно із законом і проведення в установленому порядку робіт з дезактивації, відновлення забруднених земель, консервації угідь і визначення режимів їх подальшого використання.</a:t>
            </a:r>
            <a:endParaRPr lang="uk-UA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4251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68829" y="582067"/>
            <a:ext cx="10765972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36575" algn="just">
              <a:spcAft>
                <a:spcPts val="0"/>
              </a:spcAft>
            </a:pP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Забруднення ґрунтів відбувається як </a:t>
            </a:r>
            <a:r>
              <a:rPr lang="uk-UA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природним шляхом, так і в результаті антропогенної діяльності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indent="536575" algn="just">
              <a:spcAft>
                <a:spcPts val="0"/>
              </a:spcAft>
            </a:pP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Під впливом </a:t>
            </a:r>
            <a:r>
              <a:rPr lang="uk-UA" sz="28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природних процесів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що відбуваються в Космосі та земній корі і супроводжуються стихійними лихами (падіння метеоритів, землетруси, буревії, повені та ін.), руйнуються природні ландшафти, господарські будівлі, знищуються господарські угіддя. </a:t>
            </a:r>
          </a:p>
          <a:p>
            <a:pPr indent="536575" algn="just">
              <a:spcAft>
                <a:spcPts val="0"/>
              </a:spcAft>
            </a:pPr>
            <a:r>
              <a:rPr lang="uk-UA" sz="28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Антропогенне забруднення 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ґрунтів відбувається внаслідок:</a:t>
            </a:r>
          </a:p>
          <a:p>
            <a:pPr indent="536575" algn="just">
              <a:spcAft>
                <a:spcPts val="0"/>
              </a:spcAft>
              <a:buAutoNum type="arabicPeriod"/>
            </a:pP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 різних галузей промисловості та сільського господарства;</a:t>
            </a:r>
          </a:p>
          <a:p>
            <a:pPr indent="536575" algn="just">
              <a:spcAft>
                <a:spcPts val="0"/>
              </a:spcAft>
              <a:buAutoNum type="arabicPeriod"/>
            </a:pP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транспорту;</a:t>
            </a:r>
          </a:p>
          <a:p>
            <a:pPr indent="536575" algn="just">
              <a:spcAft>
                <a:spcPts val="0"/>
              </a:spcAft>
              <a:buAutoNum type="arabicPeriod"/>
            </a:pP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військової діяльності;</a:t>
            </a:r>
          </a:p>
          <a:p>
            <a:pPr indent="536575" algn="just">
              <a:spcAft>
                <a:spcPts val="0"/>
              </a:spcAft>
              <a:buAutoNum type="arabicPeriod"/>
            </a:pP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енергетики;</a:t>
            </a:r>
          </a:p>
          <a:p>
            <a:pPr indent="536575" algn="just">
              <a:spcAft>
                <a:spcPts val="0"/>
              </a:spcAft>
              <a:buAutoNum type="arabicPeriod"/>
            </a:pP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комунально-побутових господарств</a:t>
            </a:r>
            <a:r>
              <a:rPr lang="uk-UA" sz="2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.</a:t>
            </a:r>
          </a:p>
        </p:txBody>
      </p:sp>
    </p:spTree>
    <p:extLst>
      <p:ext uri="{BB962C8B-B14F-4D97-AF65-F5344CB8AC3E}">
        <p14:creationId xmlns:p14="http://schemas.microsoft.com/office/powerpoint/2010/main" val="202373219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298C9486-8244-9C8F-A390-2D37133AF5BA}"/>
              </a:ext>
            </a:extLst>
          </p:cNvPr>
          <p:cNvSpPr txBox="1"/>
          <p:nvPr/>
        </p:nvSpPr>
        <p:spPr>
          <a:xfrm>
            <a:off x="939800" y="350561"/>
            <a:ext cx="10541000" cy="615687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284480" algn="just">
              <a:lnSpc>
                <a:spcPct val="110000"/>
              </a:lnSpc>
            </a:pPr>
            <a:r>
              <a:rPr lang="uk-UA" sz="2400" b="1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Охорона земель від ерозії та зсувів</a:t>
            </a:r>
            <a:endParaRPr lang="uk-UA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284480" algn="just">
              <a:lnSpc>
                <a:spcPct val="110000"/>
              </a:lnSpc>
            </a:pPr>
            <a:r>
              <a:rPr lang="uk-UA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Використання </a:t>
            </a:r>
            <a:r>
              <a:rPr lang="uk-UA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ерозійно</a:t>
            </a:r>
            <a:r>
              <a:rPr lang="uk-UA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та зсувонебезпечних земельних ділянок дозволяється за умови вжиття заходів щодо їх протиерозійного і протизсувного захисту, передбачених законодавством України.</a:t>
            </a:r>
            <a:endParaRPr lang="uk-UA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284480" algn="just">
              <a:lnSpc>
                <a:spcPct val="110000"/>
              </a:lnSpc>
            </a:pPr>
            <a:r>
              <a:rPr lang="uk-UA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 метою захисту земель від ерозії та зсувів у землевпорядній, містобудівній та іншій документації передбачаються заходи щодо забезпечення протиерозійної та протизсувної стійкості території.</a:t>
            </a:r>
            <a:endParaRPr lang="uk-UA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284480" algn="just">
              <a:lnSpc>
                <a:spcPct val="110000"/>
              </a:lnSpc>
            </a:pPr>
            <a:r>
              <a:rPr lang="uk-UA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Забороняється розорювання схилів крутизною понад 7 градусів (крім ділянок для залуження, залісення та здійснення ґрунтозахисних заходів). На схилах крутизною від 3 до 7 градусів обмежується розміщення просапних культур, чорного пару тощо.</a:t>
            </a:r>
            <a:endParaRPr lang="uk-UA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284480" algn="just">
              <a:lnSpc>
                <a:spcPct val="110000"/>
              </a:lnSpc>
            </a:pPr>
            <a:r>
              <a:rPr lang="uk-UA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Власники земельних ділянок та землекористувачі, у тому числі орендарі, зобов'язані здійснювати </a:t>
            </a:r>
            <a:r>
              <a:rPr lang="uk-UA" sz="24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ґрунтоохоронні</a:t>
            </a:r>
            <a:r>
              <a:rPr lang="uk-UA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заходи з метою запобігання погіршенню їх якісного стану та якісного стану суміжних земельних ділянок і довкілля в цілому.</a:t>
            </a:r>
            <a:endParaRPr lang="uk-UA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107550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43000" y="554182"/>
            <a:ext cx="10210800" cy="5622781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uk-UA" sz="2400" b="1" dirty="0">
                <a:latin typeface="Times New Roman" pitchFamily="18" charset="0"/>
                <a:cs typeface="Times New Roman" pitchFamily="18" charset="0"/>
              </a:rPr>
              <a:t>Завдання на самопідготовку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Забруднення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ґрунтів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пестицидами та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нормування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Забруднення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ґрунтів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нітритами та нітратами.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Забруднення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ґрунтів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важкими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металами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Токсична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дія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важких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металів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накопичених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ґрунті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способи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її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зниження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Періодичність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контролю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забруднення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ґрунту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важкими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металами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Моніторинг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стану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ґрунтів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Вимоги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щодо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використання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пестицидів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агрохімікатів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.</a:t>
            </a:r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Нормування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ліцензування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галузі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використання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охорони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земель. </a:t>
            </a:r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Відповідальність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забруднення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земель і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ґрунт</a:t>
            </a:r>
            <a:r>
              <a:rPr lang="uk-UA" sz="2400" dirty="0" err="1">
                <a:latin typeface="Times New Roman" pitchFamily="18" charset="0"/>
                <a:cs typeface="Times New Roman" pitchFamily="18" charset="0"/>
              </a:rPr>
              <a:t>ів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Основні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вимоги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охорони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ґрунтів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endParaRPr lang="ru-RU" sz="2400" dirty="0"/>
          </a:p>
          <a:p>
            <a:pPr marL="514350" indent="-514350">
              <a:buAutoNum type="arabicPeriod"/>
            </a:pPr>
            <a:endParaRPr lang="uk-UA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65200" y="205740"/>
            <a:ext cx="10922000" cy="67095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Список рекомендованої літератури</a:t>
            </a:r>
            <a:endParaRPr lang="uk-UA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+mj-lt"/>
              <a:buAutoNum type="arabicPeriod"/>
              <a:tabLst>
                <a:tab pos="540385" algn="l"/>
              </a:tabLst>
            </a:pP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Земельний кодекс України </a:t>
            </a:r>
            <a:r>
              <a:rPr lang="uk-UA" sz="1800" dirty="0"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№ 2768-III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 25.10.2001 р.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URL: </a:t>
            </a:r>
            <a:r>
              <a:rPr lang="uk-UA" sz="1800" u="sng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https://zakon.rada.gov.ua/laws/show/2768-14#Text</a:t>
            </a:r>
            <a:endParaRPr lang="uk-UA" sz="1800" dirty="0">
              <a:effectLst/>
              <a:latin typeface="Times New Roman" panose="02020603050405020304" pitchFamily="18" charset="0"/>
              <a:ea typeface="Georgia" panose="02040502050405020303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+mj-lt"/>
              <a:buAutoNum type="arabicPeriod"/>
              <a:tabLst>
                <a:tab pos="540385" algn="l"/>
                <a:tab pos="630555" algn="l"/>
              </a:tabLst>
            </a:pPr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Georgia" panose="02040502050405020303" pitchFamily="18" charset="0"/>
                <a:cs typeface="Times New Roman" panose="02020603050405020304" pitchFamily="18" charset="0"/>
              </a:rPr>
              <a:t>Закон України «Про охорону земель</a:t>
            </a:r>
            <a:r>
              <a:rPr lang="uk-UA" sz="1800" dirty="0">
                <a:effectLst/>
                <a:latin typeface="Times New Roman" panose="02020603050405020304" pitchFamily="18" charset="0"/>
                <a:ea typeface="Georgia" panose="02040502050405020303" pitchFamily="18" charset="0"/>
                <a:cs typeface="Times New Roman" panose="02020603050405020304" pitchFamily="18" charset="0"/>
              </a:rPr>
              <a:t>» від 19.06.2003 № 962-IV.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URL: https://zakon.rada.gov.ua/laws/show/962-15#Text</a:t>
            </a:r>
            <a:endParaRPr lang="uk-UA" sz="1800" dirty="0">
              <a:effectLst/>
              <a:latin typeface="Times New Roman" panose="02020603050405020304" pitchFamily="18" charset="0"/>
              <a:ea typeface="Georgia" panose="02040502050405020303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+mj-lt"/>
              <a:buAutoNum type="arabicPeriod"/>
              <a:tabLst>
                <a:tab pos="540385" algn="l"/>
                <a:tab pos="630555" algn="l"/>
              </a:tabLst>
            </a:pP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Наказ МОЗ від 14.07.2020  № 1595 Про затвердження Гігієнічних регламентів допустимого вмісту хімічних речовин у ґрунті. URL: </a:t>
            </a:r>
            <a:r>
              <a:rPr lang="uk-UA" sz="1800" u="sng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https://zakon.rada.gov.ua/laws/show/z0722-20#Text</a:t>
            </a:r>
            <a:endParaRPr lang="uk-UA" sz="1800" dirty="0">
              <a:effectLst/>
              <a:latin typeface="Times New Roman" panose="02020603050405020304" pitchFamily="18" charset="0"/>
              <a:ea typeface="Georgia" panose="02040502050405020303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+mj-lt"/>
              <a:buAutoNum type="arabicPeriod"/>
              <a:tabLst>
                <a:tab pos="540385" algn="l"/>
                <a:tab pos="630555" algn="l"/>
              </a:tabLst>
            </a:pPr>
            <a:r>
              <a:rPr lang="uk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Georgia" panose="02040502050405020303" pitchFamily="18" charset="0"/>
                <a:cs typeface="Times New Roman" panose="02020603050405020304" pitchFamily="18" charset="0"/>
              </a:rPr>
              <a:t>ДСанПіН</a:t>
            </a:r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Georgia" panose="02040502050405020303" pitchFamily="18" charset="0"/>
                <a:cs typeface="Times New Roman" panose="02020603050405020304" pitchFamily="18" charset="0"/>
              </a:rPr>
              <a:t> 8.8.1.2.3.4-000-2001 Допустимі дози, концентрації, кількості та рівні вмісту пестицидів у сільськогосподарській сировині, харчових продуктах, повітрі робочої зони, атмосферному повітрі, воді водоймищ, ґрунті.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URL: </a:t>
            </a:r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Georgia" panose="02040502050405020303" pitchFamily="18" charset="0"/>
                <a:cs typeface="Times New Roman" panose="02020603050405020304" pitchFamily="18" charset="0"/>
              </a:rPr>
              <a:t> </a:t>
            </a:r>
            <a:r>
              <a:rPr lang="uk-UA" sz="1800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Georgia" panose="02040502050405020303" pitchFamily="18" charset="0"/>
                <a:cs typeface="Times New Roman" panose="02020603050405020304" pitchFamily="18" charset="0"/>
                <a:hlinkClick r:id="rId4"/>
              </a:rPr>
              <a:t>https://zakon.rada.gov.ua/rada/show/v0137588-01#Text</a:t>
            </a:r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Georgia" panose="02040502050405020303" pitchFamily="18" charset="0"/>
                <a:cs typeface="Times New Roman" panose="02020603050405020304" pitchFamily="18" charset="0"/>
              </a:rPr>
              <a:t> </a:t>
            </a:r>
            <a:endParaRPr lang="uk-UA" sz="1800" dirty="0">
              <a:effectLst/>
              <a:latin typeface="Times New Roman" panose="02020603050405020304" pitchFamily="18" charset="0"/>
              <a:ea typeface="Georgia" panose="02040502050405020303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+mj-lt"/>
              <a:buAutoNum type="arabicPeriod"/>
              <a:tabLst>
                <a:tab pos="540385" algn="l"/>
                <a:tab pos="630555" algn="l"/>
              </a:tabLst>
            </a:pP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ДСТУ 4362:2004 Якість ґрунту. Показники родючості ґрунтів </a:t>
            </a:r>
            <a:r>
              <a:rPr lang="uk-UA" sz="1800" u="sng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https://zakon.isu.net.ua/sites/default/files/normdocs/dstu_4362_2004.pdf</a:t>
            </a:r>
            <a:endParaRPr lang="uk-UA" sz="1800" dirty="0">
              <a:effectLst/>
              <a:latin typeface="Times New Roman" panose="02020603050405020304" pitchFamily="18" charset="0"/>
              <a:ea typeface="Georgia" panose="02040502050405020303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+mj-lt"/>
              <a:buAutoNum type="arabicPeriod"/>
              <a:tabLst>
                <a:tab pos="540385" algn="l"/>
                <a:tab pos="630555" algn="l"/>
              </a:tabLst>
            </a:pPr>
            <a:r>
              <a:rPr lang="uk-UA" sz="1800" dirty="0">
                <a:effectLst/>
                <a:latin typeface="Times New Roman" panose="02020603050405020304" pitchFamily="18" charset="0"/>
                <a:ea typeface="Georgia" panose="02040502050405020303" pitchFamily="18" charset="0"/>
                <a:cs typeface="Times New Roman" panose="02020603050405020304" pitchFamily="18" charset="0"/>
              </a:rPr>
              <a:t>Максименко Н. В. Нормування антропогенного навантаження на навколишнє середовище: підручник для студентів вищих навчальних закладів / [Н. В. Максименко, О. Г. Владимирова, А. Ю. Шевченко, Е. О. </a:t>
            </a:r>
            <a:r>
              <a:rPr lang="uk-UA" sz="1800" dirty="0" err="1">
                <a:effectLst/>
                <a:latin typeface="Times New Roman" panose="02020603050405020304" pitchFamily="18" charset="0"/>
                <a:ea typeface="Georgia" panose="02040502050405020303" pitchFamily="18" charset="0"/>
                <a:cs typeface="Times New Roman" panose="02020603050405020304" pitchFamily="18" charset="0"/>
              </a:rPr>
              <a:t>Кочанов</a:t>
            </a:r>
            <a:r>
              <a:rPr lang="uk-UA" sz="1800" dirty="0">
                <a:effectLst/>
                <a:latin typeface="Times New Roman" panose="02020603050405020304" pitchFamily="18" charset="0"/>
                <a:ea typeface="Georgia" panose="02040502050405020303" pitchFamily="18" charset="0"/>
                <a:cs typeface="Times New Roman" panose="02020603050405020304" pitchFamily="18" charset="0"/>
              </a:rPr>
              <a:t>].  3-тє вид., </a:t>
            </a:r>
            <a:r>
              <a:rPr lang="uk-UA" sz="1800" dirty="0" err="1">
                <a:effectLst/>
                <a:latin typeface="Times New Roman" panose="02020603050405020304" pitchFamily="18" charset="0"/>
                <a:ea typeface="Georgia" panose="02040502050405020303" pitchFamily="18" charset="0"/>
                <a:cs typeface="Times New Roman" panose="02020603050405020304" pitchFamily="18" charset="0"/>
              </a:rPr>
              <a:t>доп</a:t>
            </a:r>
            <a:r>
              <a:rPr lang="uk-UA" sz="1800" dirty="0">
                <a:effectLst/>
                <a:latin typeface="Times New Roman" panose="02020603050405020304" pitchFamily="18" charset="0"/>
                <a:ea typeface="Georgia" panose="02040502050405020303" pitchFamily="18" charset="0"/>
                <a:cs typeface="Times New Roman" panose="02020603050405020304" pitchFamily="18" charset="0"/>
              </a:rPr>
              <a:t>. і перероб. Х.: ХНУ імені В. Н. Каразіна, 2016. 264 с.</a:t>
            </a:r>
          </a:p>
          <a:p>
            <a:pPr marL="342900" lvl="0" indent="-342900" algn="just">
              <a:buFont typeface="+mj-lt"/>
              <a:buAutoNum type="arabicPeriod"/>
              <a:tabLst>
                <a:tab pos="540385" algn="l"/>
                <a:tab pos="630555" algn="l"/>
              </a:tabLst>
            </a:pPr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Georgia" panose="02040502050405020303" pitchFamily="18" charset="0"/>
                <a:cs typeface="Times New Roman" panose="02020603050405020304" pitchFamily="18" charset="0"/>
              </a:rPr>
              <a:t>Петровська М. </a:t>
            </a:r>
            <a:r>
              <a:rPr lang="uk-UA" sz="180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Georgia" panose="02040502050405020303" pitchFamily="18" charset="0"/>
                <a:cs typeface="Times New Roman" panose="02020603050405020304" pitchFamily="18" charset="0"/>
              </a:rPr>
              <a:t>Нормування якості </a:t>
            </a:r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Georgia" panose="02040502050405020303" pitchFamily="18" charset="0"/>
                <a:cs typeface="Times New Roman" panose="02020603050405020304" pitchFamily="18" charset="0"/>
              </a:rPr>
              <a:t>довкілля: навчальний посібник. Львів: ЛНУ імені Івана Франка, 2017. 300 с.</a:t>
            </a:r>
            <a:endParaRPr lang="uk-UA" sz="1800" dirty="0">
              <a:effectLst/>
              <a:latin typeface="Times New Roman" panose="02020603050405020304" pitchFamily="18" charset="0"/>
              <a:ea typeface="Georgia" panose="02040502050405020303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+mj-lt"/>
              <a:buAutoNum type="arabicPeriod"/>
              <a:tabLst>
                <a:tab pos="540385" algn="l"/>
                <a:tab pos="630555" algn="l"/>
              </a:tabLst>
            </a:pPr>
            <a:r>
              <a:rPr lang="uk-UA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Джигирей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В.С. Екологія та </a:t>
            </a:r>
            <a:r>
              <a:rPr lang="uk-UA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охорана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навколишнього природного середовища: </a:t>
            </a:r>
            <a:r>
              <a:rPr lang="uk-UA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Навч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посібник. 5-те вид., </a:t>
            </a:r>
            <a:r>
              <a:rPr lang="uk-UA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випр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І </a:t>
            </a:r>
            <a:r>
              <a:rPr lang="uk-UA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доп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К.: «Знання», 2007. 422 с.</a:t>
            </a:r>
            <a:endParaRPr lang="uk-UA" sz="1800" dirty="0">
              <a:effectLst/>
              <a:latin typeface="Times New Roman" panose="02020603050405020304" pitchFamily="18" charset="0"/>
              <a:ea typeface="Georgia" panose="02040502050405020303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+mj-lt"/>
              <a:buAutoNum type="arabicPeriod"/>
              <a:tabLst>
                <a:tab pos="630555" algn="l"/>
              </a:tabLst>
            </a:pPr>
            <a:r>
              <a:rPr lang="uk-UA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Войцицький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А.П. Нормування антропогенного навантаження на природне середовище. Конспект лекцій. Житомир: ДАУ, 2005. 2005. 132 с.</a:t>
            </a:r>
          </a:p>
          <a:p>
            <a:pPr marL="342900" lvl="0" indent="-342900" algn="just">
              <a:buFont typeface="+mj-lt"/>
              <a:buAutoNum type="arabicPeriod"/>
              <a:tabLst>
                <a:tab pos="630555" algn="l"/>
              </a:tabLst>
            </a:pP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Тарасова В.В. Екологічна стандартизація і нормування / В.В. Тарасова, А.С. Малиновський, М.Ф. Рибак. К: ВЦ «Центр учбової літератури», 2007. 200 с.</a:t>
            </a:r>
            <a:endParaRPr lang="uk-UA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26798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53887" y="368135"/>
            <a:ext cx="10591800" cy="6359236"/>
          </a:xfrm>
        </p:spPr>
        <p:txBody>
          <a:bodyPr>
            <a:normAutofit/>
          </a:bodyPr>
          <a:lstStyle/>
          <a:p>
            <a:pPr indent="536575" algn="just">
              <a:spcAft>
                <a:spcPts val="0"/>
              </a:spcAft>
              <a:buNone/>
            </a:pPr>
            <a:r>
              <a:rPr lang="uk-UA" sz="24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величиною зон та рівнем забруднення ґрунтів забруднення поділяють на</a:t>
            </a:r>
            <a:r>
              <a:rPr lang="uk-UA" sz="24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uk-UA" sz="2400" i="1" u="sng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фонове, локальне, регіональне й глобальне</a:t>
            </a:r>
            <a:r>
              <a:rPr lang="uk-UA" sz="24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indent="536575" algn="just">
              <a:spcAft>
                <a:spcPts val="0"/>
              </a:spcAft>
              <a:buNone/>
            </a:pPr>
            <a:r>
              <a:rPr lang="uk-UA" sz="2400" b="1" i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Фоновим</a:t>
            </a:r>
            <a:r>
              <a:rPr lang="uk-UA" sz="24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вважають вміст забруднюючих речовин у ґрунті, що відповідає або близький до його природного складу.</a:t>
            </a:r>
          </a:p>
          <a:p>
            <a:pPr indent="536575" algn="just">
              <a:spcAft>
                <a:spcPts val="0"/>
              </a:spcAft>
              <a:buNone/>
            </a:pPr>
            <a:r>
              <a:rPr lang="uk-UA" sz="2400" b="1" i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Локальним</a:t>
            </a:r>
            <a:r>
              <a:rPr lang="uk-UA" sz="24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вважають забруднення ґрунту одним або кількома джерелами забруднення.</a:t>
            </a:r>
          </a:p>
          <a:p>
            <a:pPr indent="536575" algn="just">
              <a:buNone/>
            </a:pPr>
            <a:r>
              <a:rPr lang="uk-UA" sz="2400" b="1" i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Регіональне</a:t>
            </a:r>
            <a:r>
              <a:rPr lang="uk-UA" sz="24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забруднення ґрунту виникає внаслідок перенесення забруднюючих речовин на відстань понад 40 км від техногенних та більше 10 км - від сільськогосподарських джерел забруднення.</a:t>
            </a:r>
          </a:p>
          <a:p>
            <a:pPr indent="536575" algn="just">
              <a:buNone/>
            </a:pPr>
            <a:r>
              <a:rPr lang="uk-UA" sz="2400" b="1" i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Глобальне</a:t>
            </a:r>
            <a:r>
              <a:rPr lang="uk-UA" sz="24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забруднення ґрунту виникає внаслідок перенесення забруднюючої речовини на відстань 1000 км від будь-якого джерела забруднення.</a:t>
            </a:r>
            <a:endParaRPr lang="uk-UA" sz="2400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21229" y="697919"/>
            <a:ext cx="10482943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36575" algn="just"/>
            <a:r>
              <a:rPr lang="uk-UA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Найнебезпечнішими для ґрунтів</a:t>
            </a:r>
            <a:r>
              <a:rPr lang="uk-UA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є хімічне забруднення, ерозія та засолення.</a:t>
            </a:r>
          </a:p>
          <a:p>
            <a:pPr indent="536575" algn="just"/>
            <a:r>
              <a:rPr lang="uk-UA" sz="26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Пестициди</a:t>
            </a:r>
            <a:r>
              <a:rPr lang="uk-UA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пригнічують біологічну активність ґрунтів, знищують потрібні мікроорганізми, черв’яків, зменшують природну родючість. Крім того, гинуть комахи-запилювачі.</a:t>
            </a:r>
          </a:p>
          <a:p>
            <a:pPr indent="536575" algn="just"/>
            <a:r>
              <a:rPr lang="uk-UA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ступенем забруднення ґрунти поділяють на </a:t>
            </a:r>
            <a:r>
              <a:rPr lang="uk-UA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сильнозабруднені, середньозабруднені та </a:t>
            </a:r>
            <a:r>
              <a:rPr lang="uk-UA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слабозабруднені</a:t>
            </a:r>
            <a:r>
              <a:rPr lang="uk-UA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indent="536575" algn="just"/>
            <a:r>
              <a:rPr lang="uk-UA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uk-UA" sz="2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сильнозабруднених</a:t>
            </a:r>
            <a:r>
              <a:rPr lang="uk-UA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ґрунтах кількість забруднюючих речовин у кілька разів перевищує ГДК. </a:t>
            </a:r>
          </a:p>
          <a:p>
            <a:pPr indent="536575" algn="just"/>
            <a:r>
              <a:rPr lang="uk-UA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uk-UA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середньозабруднених</a:t>
            </a:r>
            <a:r>
              <a:rPr lang="uk-UA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ґрунтах перевищення ГДК незначне, що не призводить до помітних змін його властивостей.</a:t>
            </a:r>
          </a:p>
          <a:p>
            <a:pPr indent="536575" algn="just"/>
            <a:r>
              <a:rPr lang="uk-UA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uk-UA" sz="2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слабозабруднених</a:t>
            </a:r>
            <a:r>
              <a:rPr lang="uk-UA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ґрунтах вміст хімічних речовин не перевищує ГДК, але перевищує фонову концентрацію.</a:t>
            </a:r>
          </a:p>
          <a:p>
            <a:pPr indent="536575" algn="just"/>
            <a:endParaRPr lang="uk-UA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95952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35025" y="360218"/>
            <a:ext cx="10965089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36575" algn="just"/>
            <a:r>
              <a:rPr lang="uk-UA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Деградація ґрунтів є найважливішою загрозою стійкого розвитку людства.</a:t>
            </a:r>
          </a:p>
          <a:p>
            <a:pPr indent="536575" algn="ctr"/>
            <a:r>
              <a:rPr lang="uk-UA" sz="2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Процеси та чинники деградації </a:t>
            </a:r>
            <a:r>
              <a:rPr lang="uk-UA" sz="26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грунтів</a:t>
            </a:r>
            <a:r>
              <a:rPr lang="uk-UA" sz="2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indent="536575" algn="just"/>
            <a:r>
              <a:rPr lang="uk-UA" sz="26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Водна ерозія </a:t>
            </a:r>
            <a:r>
              <a:rPr lang="uk-UA" sz="26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</a:t>
            </a:r>
            <a:r>
              <a:rPr lang="uk-UA" sz="2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охоплює майже дві третини всіх земель суходолу (56% площі). Вона найбільш характерна для розчленованих регіонів гір та височин, а також для земель рівнин, що надмірно розорані й тому лишилися без захисту рослинним покривом, особливо під час перехідних сезонів (весна, осінь - у помірному поясі; між сухим і вологим періодами - в інших поясах). Водна ерозія руйнує найкращі в сільськогосподарському значенні землі, створюючи їх від’ємний баланс.</a:t>
            </a:r>
            <a:endParaRPr lang="uk-UA" sz="2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536575" algn="just"/>
            <a:endParaRPr lang="uk-UA" sz="26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536575" algn="just"/>
            <a:endParaRPr lang="uk-UA" altLang="uk-UA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sz="2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7410" name="AutoShape 2" descr="Ерозія ґрунту - причини, види, наслідки, методи запобігання та боротьби з ерозією  грунтів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sp>
        <p:nvSpPr>
          <p:cNvPr id="17412" name="AutoShape 4" descr="Ерозія ґрунту - причини, види, наслідки, методи запобігання та боротьби з ерозією  грунтів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pic>
        <p:nvPicPr>
          <p:cNvPr id="17414" name="Picture 6" descr="Ерозія ґрунту - причини, види, наслідки, методи запобігання та боротьби з ерозією  грунтів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23558" y="4489088"/>
            <a:ext cx="3515302" cy="2351737"/>
          </a:xfrm>
          <a:prstGeom prst="rect">
            <a:avLst/>
          </a:prstGeom>
          <a:noFill/>
        </p:spPr>
      </p:pic>
      <p:pic>
        <p:nvPicPr>
          <p:cNvPr id="17416" name="Picture 8" descr="Ерозія ґрунту, заходи що запобігають ерозії грунтів — Пропозиція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38295" y="4489088"/>
            <a:ext cx="3158548" cy="2368912"/>
          </a:xfrm>
          <a:prstGeom prst="rect">
            <a:avLst/>
          </a:prstGeom>
          <a:noFill/>
        </p:spPr>
      </p:pic>
      <p:sp>
        <p:nvSpPr>
          <p:cNvPr id="17418" name="AutoShape 10" descr="Захист від деградації (ерозії) грунтів | Енциклопедія сільського  господарства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sp>
        <p:nvSpPr>
          <p:cNvPr id="17420" name="AutoShape 12" descr="Захист від деградації (ерозії) грунтів | Енциклопедія сільського  господарства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pic>
        <p:nvPicPr>
          <p:cNvPr id="17424" name="Picture 16" descr="ЗАХИСТ ҐРУНТІВ ВІД ЕРОЗІЇ — ЗАПОРУКА ДОСТАТКУ КОЖНОГО УКРАЇНЦЯ — Агропрофі  – газета для підприємців АПК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61741" y="4489088"/>
            <a:ext cx="3649839" cy="23463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5214996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2990600" y="0"/>
            <a:ext cx="20008715" cy="469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sp>
        <p:nvSpPr>
          <p:cNvPr id="3" name="Прямоугольник 2"/>
          <p:cNvSpPr/>
          <p:nvPr/>
        </p:nvSpPr>
        <p:spPr>
          <a:xfrm>
            <a:off x="946260" y="391297"/>
            <a:ext cx="10774686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34988" algn="just"/>
            <a:r>
              <a:rPr lang="uk-UA" sz="26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Дефляція </a:t>
            </a:r>
            <a:r>
              <a:rPr lang="uk-UA" sz="2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зазвичай є одним з найпотужніших процесів деградації в різних поясах Землі. </a:t>
            </a:r>
          </a:p>
          <a:p>
            <a:pPr indent="534988" algn="just"/>
            <a:endParaRPr lang="uk-UA" sz="26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534988" algn="just"/>
            <a:endParaRPr lang="uk-UA" sz="26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534988" algn="just"/>
            <a:endParaRPr lang="uk-UA" sz="26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534988" algn="just"/>
            <a:endParaRPr lang="uk-UA" sz="26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534988" algn="just"/>
            <a:endParaRPr lang="uk-UA" sz="26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534988" algn="just"/>
            <a:endParaRPr lang="uk-UA" sz="26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534988" algn="just"/>
            <a:endParaRPr lang="uk-UA" sz="2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534988" algn="just"/>
            <a:r>
              <a:rPr lang="uk-UA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Хімічне пошкодження </a:t>
            </a:r>
            <a:r>
              <a:rPr lang="uk-UA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має принаймні три причини, що не виключають одна одну, тому діють синергічно: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uk-UA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вплив промисловості, великих міст і транспорту, що утворюють великі ареали забруднення (у середньому радіусом близько 100 км навколо великих міст);</a:t>
            </a:r>
            <a:endParaRPr lang="uk-UA" sz="26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6386" name="Picture 2" descr="Питання вітрової ерозії | Інститут охорони ґрунтів України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23862" y="1468167"/>
            <a:ext cx="2497084" cy="2322288"/>
          </a:xfrm>
          <a:prstGeom prst="rect">
            <a:avLst/>
          </a:prstGeom>
          <a:noFill/>
        </p:spPr>
      </p:pic>
      <p:pic>
        <p:nvPicPr>
          <p:cNvPr id="16388" name="Picture 4" descr="Дефляция (геология) — Википедия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66600" y="1486312"/>
            <a:ext cx="3047999" cy="2285999"/>
          </a:xfrm>
          <a:prstGeom prst="rect">
            <a:avLst/>
          </a:prstGeom>
          <a:noFill/>
        </p:spPr>
      </p:pic>
      <p:sp>
        <p:nvSpPr>
          <p:cNvPr id="16390" name="AutoShape 6" descr="Захист від деградації (ерозії) грунтів | Енциклопедія сільського  господарства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sp>
        <p:nvSpPr>
          <p:cNvPr id="16392" name="AutoShape 8" descr="Захист від деградації (ерозії) грунтів | Енциклопедія сільського  господарства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sp>
        <p:nvSpPr>
          <p:cNvPr id="16394" name="AutoShape 10" descr="Захист від деградації (ерозії) грунтів | Енциклопедія сільського  господарства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sp>
        <p:nvSpPr>
          <p:cNvPr id="16396" name="AutoShape 12" descr="Захист від деградації (ерозії) грунтів | Енциклопедія сільського  господарства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pic>
        <p:nvPicPr>
          <p:cNvPr id="16398" name="Picture 14" descr="ЗАХИСТ ҐРУНТІВ ВІД ЕРОЗІЇ — ЗАПОРУКА ДОСТАТКУ КОЖНОГО УКРАЇНЦЯ — Агропрофі  – газета для підприємців АПК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42446" y="1494721"/>
            <a:ext cx="4053568" cy="227759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8945431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47056" y="132874"/>
            <a:ext cx="10928713" cy="68941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 algn="just">
              <a:buFont typeface="Arial" panose="020B0604020202020204" pitchFamily="34" charset="0"/>
              <a:buChar char="•"/>
            </a:pPr>
            <a:endParaRPr lang="uk-UA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 algn="just">
              <a:buFont typeface="Arial" panose="020B0604020202020204" pitchFamily="34" charset="0"/>
              <a:buChar char="•"/>
            </a:pPr>
            <a:r>
              <a:rPr lang="uk-UA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надмірне використання хімічних засобів захисту рослин, особливо в регіонах виноградарства, рисівництва та бавовництва;</a:t>
            </a:r>
          </a:p>
          <a:p>
            <a:pPr marL="457200" lvl="0" indent="-457200" algn="just">
              <a:buFont typeface="Arial" panose="020B0604020202020204" pitchFamily="34" charset="0"/>
              <a:buChar char="•"/>
            </a:pPr>
            <a:r>
              <a:rPr lang="uk-UA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транскордонне перенесення забруднень відповідно до напрямку руху повітряних мас незалежно від наявності забруднювачів безпосередньо на території, що зазнає пошкодження. </a:t>
            </a:r>
          </a:p>
          <a:p>
            <a:pPr marL="457200" lvl="0" indent="-457200" algn="just">
              <a:buFont typeface="Arial" panose="020B0604020202020204" pitchFamily="34" charset="0"/>
              <a:buChar char="•"/>
            </a:pPr>
            <a:endParaRPr lang="uk-UA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536575" algn="just"/>
            <a:r>
              <a:rPr lang="uk-UA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Фізичне пошкодження</a:t>
            </a:r>
            <a:r>
              <a:rPr lang="uk-UA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земель виникає за умов будь-якої дигресії ландшафту, бо при цьому збіднюється біота, що регулює якість ґрунту. Деградація ґрунтів у разі дигресії ландшафту трапляється на величезній площі. Поряд з цим погіршуються фізичні властивості ґрунту в тих місцях, де фізичне навантаження на нього перевищує здатність самовідновлення.</a:t>
            </a:r>
          </a:p>
          <a:p>
            <a:pPr indent="536575" algn="just"/>
            <a:r>
              <a:rPr lang="uk-UA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Фізичне забруднення утворюється внаслідок нагромадження на ґрунті різноманітного сміття тощо, і це погіршує надходження до ґрунту води та повітря. Водночас рослинні залишки зазвичай благодійно впливають на ґрунт.</a:t>
            </a:r>
          </a:p>
          <a:p>
            <a:pPr lvl="0" indent="536575" algn="just"/>
            <a:endParaRPr lang="uk-UA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1355150"/>
      </p:ext>
    </p:extLst>
  </p:cSld>
  <p:clrMapOvr>
    <a:masterClrMapping/>
  </p:clrMapOvr>
</p:sld>
</file>

<file path=ppt/theme/theme1.xml><?xml version="1.0" encoding="utf-8"?>
<a:theme xmlns:a="http://schemas.openxmlformats.org/drawingml/2006/main" name="Значок">
  <a:themeElements>
    <a:clrScheme name="Жовтий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FFCA08"/>
      </a:accent1>
      <a:accent2>
        <a:srgbClr val="F8931D"/>
      </a:accent2>
      <a:accent3>
        <a:srgbClr val="CE8D3E"/>
      </a:accent3>
      <a:accent4>
        <a:srgbClr val="EC7016"/>
      </a:accent4>
      <a:accent5>
        <a:srgbClr val="E64823"/>
      </a:accent5>
      <a:accent6>
        <a:srgbClr val="9C6A6A"/>
      </a:accent6>
      <a:hlink>
        <a:srgbClr val="2998E3"/>
      </a:hlink>
      <a:folHlink>
        <a:srgbClr val="7F723D"/>
      </a:folHlink>
    </a:clrScheme>
    <a:fontScheme name="Значок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Значок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Значок</Template>
  <TotalTime>650</TotalTime>
  <Words>4120</Words>
  <Application>Microsoft Office PowerPoint</Application>
  <PresentationFormat>Широкий екран</PresentationFormat>
  <Paragraphs>330</Paragraphs>
  <Slides>42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42</vt:i4>
      </vt:variant>
    </vt:vector>
  </HeadingPairs>
  <TitlesOfParts>
    <vt:vector size="50" baseType="lpstr">
      <vt:lpstr>Arial</vt:lpstr>
      <vt:lpstr>Corbel</vt:lpstr>
      <vt:lpstr>Gill Sans MT</vt:lpstr>
      <vt:lpstr>Impact</vt:lpstr>
      <vt:lpstr>Symbol</vt:lpstr>
      <vt:lpstr>Times New Roman</vt:lpstr>
      <vt:lpstr>Wingdings</vt:lpstr>
      <vt:lpstr>Значок</vt:lpstr>
      <vt:lpstr>Презентація PowerPoint</vt:lpstr>
      <vt:lpstr>Презентація PowerPoint</vt:lpstr>
      <vt:lpstr>2. Забруднення ґрунтів. Джерела забруднення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4. Нормування в галузі використання та охорони земель та грунтів.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ЛЕКЦІЯ 1</dc:title>
  <dc:creator>Пользователь Windows</dc:creator>
  <cp:lastModifiedBy>Ірина Кочмар</cp:lastModifiedBy>
  <cp:revision>66</cp:revision>
  <dcterms:created xsi:type="dcterms:W3CDTF">2020-09-16T07:08:31Z</dcterms:created>
  <dcterms:modified xsi:type="dcterms:W3CDTF">2024-03-13T19:14:22Z</dcterms:modified>
</cp:coreProperties>
</file>