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90" r:id="rId4"/>
    <p:sldId id="261" r:id="rId5"/>
    <p:sldId id="285" r:id="rId6"/>
    <p:sldId id="259" r:id="rId7"/>
    <p:sldId id="260" r:id="rId8"/>
    <p:sldId id="262" r:id="rId9"/>
    <p:sldId id="263" r:id="rId10"/>
    <p:sldId id="264" r:id="rId11"/>
    <p:sldId id="265" r:id="rId12"/>
    <p:sldId id="287" r:id="rId13"/>
    <p:sldId id="288" r:id="rId14"/>
    <p:sldId id="275" r:id="rId15"/>
    <p:sldId id="278" r:id="rId16"/>
    <p:sldId id="279" r:id="rId17"/>
    <p:sldId id="280" r:id="rId18"/>
    <p:sldId id="281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289" r:id="rId42"/>
    <p:sldId id="257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188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9417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680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2589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211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448723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48323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39245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175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187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226233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1327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25303CE-BD8F-4164-AB1F-3218924852EE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868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315-18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962-15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0722-20#Text" TargetMode="External"/><Relationship Id="rId2" Type="http://schemas.openxmlformats.org/officeDocument/2006/relationships/hyperlink" Target="https://zakon.rada.gov.ua/laws/show/2768-14#Text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zakon.isu.net.ua/sites/default/files/normdocs/dstu_4362_2004.pdf" TargetMode="External"/><Relationship Id="rId4" Type="http://schemas.openxmlformats.org/officeDocument/2006/relationships/hyperlink" Target="https://zakon.rada.gov.ua/rada/show/v0137588-01#Tex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8828" y="294004"/>
            <a:ext cx="10087791" cy="5969635"/>
          </a:xfrm>
        </p:spPr>
        <p:txBody>
          <a:bodyPr>
            <a:noAutofit/>
          </a:bodyPr>
          <a:lstStyle/>
          <a:p>
            <a:pPr marL="0" marR="36195" indent="0" algn="ctr">
              <a:lnSpc>
                <a:spcPct val="150000"/>
              </a:lnSpc>
              <a:buNone/>
            </a:pPr>
            <a:r>
              <a:rPr lang="uk-UA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2.3. НОРМУВАННЯ В ГАЛУЗІ ОХОРОНИ ЗЕМЕЛЬ ТА ВІДТВОРЕННЯ  РОДЮЧОСТІ ҐРУНТІВ</a:t>
            </a:r>
            <a:endParaRPr lang="uk-UA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6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ПЛАН:</a:t>
            </a:r>
          </a:p>
          <a:p>
            <a:pPr marL="0" indent="0">
              <a:buNone/>
            </a:pPr>
            <a:r>
              <a:rPr lang="uk-UA" sz="2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Ґрунти. Роль ґрунтів у біосфері.</a:t>
            </a:r>
          </a:p>
          <a:p>
            <a:pPr marL="0" indent="0">
              <a:buNone/>
            </a:pPr>
            <a:r>
              <a:rPr lang="uk-UA" sz="2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Забруднення ґрунтів. Джерела забруднення.</a:t>
            </a:r>
          </a:p>
          <a:p>
            <a:pPr marL="0" indent="533400">
              <a:buNone/>
            </a:pPr>
            <a:r>
              <a:rPr lang="uk-UA" sz="2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Деградація ґрунтів.</a:t>
            </a:r>
          </a:p>
          <a:p>
            <a:pPr marL="0" indent="0">
              <a:buNone/>
            </a:pPr>
            <a:r>
              <a:rPr lang="uk-UA" sz="2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Нормативні показники якості ґрунту:</a:t>
            </a:r>
          </a:p>
          <a:p>
            <a:pPr marL="0" indent="533400">
              <a:buNone/>
            </a:pPr>
            <a:r>
              <a:rPr lang="uk-UA" sz="2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Оцінювання рівня хімічного забруднення ґрунтів.</a:t>
            </a:r>
          </a:p>
          <a:p>
            <a:pPr marL="0" indent="533400">
              <a:buNone/>
            </a:pPr>
            <a:r>
              <a:rPr lang="uk-UA" sz="2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Оцінювання санітарного стану ґрунтів</a:t>
            </a:r>
          </a:p>
          <a:p>
            <a:pPr marL="0" indent="533400">
              <a:buNone/>
            </a:pPr>
            <a:r>
              <a:rPr lang="uk-UA" sz="2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 Нормативи оцінок пестецидного забруднення ґрунтів.</a:t>
            </a:r>
            <a:endParaRPr lang="en-US" sz="26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6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6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6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6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6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26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земель та </a:t>
            </a:r>
            <a:r>
              <a:rPr lang="ru-RU" sz="26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грунтів</a:t>
            </a:r>
            <a:r>
              <a:rPr lang="ru-RU" sz="26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6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038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33147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1353785" y="-1447488"/>
            <a:ext cx="17956971" cy="467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1005840" y="289795"/>
            <a:ext cx="1085469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ctr">
              <a:lnSpc>
                <a:spcPct val="150000"/>
              </a:lnSpc>
              <a:spcAft>
                <a:spcPts val="0"/>
              </a:spcAft>
            </a:pPr>
            <a:r>
              <a:rPr lang="uk-UA" sz="2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Чинники деградації ґрунтів:</a:t>
            </a:r>
            <a:endParaRPr lang="uk-UA" sz="2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37465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надмірний випас худоби;</a:t>
            </a:r>
            <a:endParaRPr lang="uk-UA" sz="2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37465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загибель і знищення лісів;</a:t>
            </a:r>
            <a:endParaRPr lang="uk-UA" sz="2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37465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аграрна діяльність;</a:t>
            </a:r>
            <a:endParaRPr lang="uk-UA" sz="2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37465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надмірна експлуатація.</a:t>
            </a:r>
            <a:endParaRPr lang="uk-UA" sz="2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4988" algn="just"/>
            <a:r>
              <a:rPr lang="uk-UA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Знищення лісів, насамперед їх випалюванням, послаблює екологічну, природоохоронну, кліматичну функції рослинного й тваринного світів.</a:t>
            </a:r>
          </a:p>
          <a:p>
            <a:pPr indent="534988" algn="just"/>
            <a:endParaRPr lang="uk-UA" sz="2600" dirty="0"/>
          </a:p>
        </p:txBody>
      </p:sp>
      <p:sp>
        <p:nvSpPr>
          <p:cNvPr id="14338" name="AutoShape 2" descr="Familia Ceret... păşunatul și ale lor mioare! - Lumea Satulu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4340" name="AutoShape 4" descr="Familia Ceret... păşunatul și ale lor mioare! - Lumea Satulu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4342" name="AutoShape 6" descr="Familia Ceret... păşunatul și ale lor mioare! - Lumea Satulu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4344" name="AutoShape 8" descr="Familia Ceret... păşunatul și ale lor mioare! - Lumea Satulu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4346" name="AutoShape 10" descr="Familia Ceret... păşunatul și ale lor mioare! - Lumea Satulu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4347" name="Picture 11" descr="C:\Users\User\Desktop\a2215d3cce33b7319f0654892f274c53_Gener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" y="4215266"/>
            <a:ext cx="3097892" cy="2323419"/>
          </a:xfrm>
          <a:prstGeom prst="rect">
            <a:avLst/>
          </a:prstGeom>
          <a:noFill/>
        </p:spPr>
      </p:pic>
      <p:sp>
        <p:nvSpPr>
          <p:cNvPr id="14349" name="AutoShape 13" descr="ЗАГИБЕЛЬ ТРОПІЧНОГО ЛІСУ РОНДОНІЇ – Станіславівський Натураліс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4351" name="AutoShape 15" descr="ЗАГИБЕЛЬ ТРОПІЧНОГО ЛІСУ РОНДОНІЇ – Станіславівський Натураліс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4353" name="AutoShape 17" descr="ЗАГИБЕЛЬ ТРОПІЧНОГО ЛІСУ РОНДОНІЇ – Станіславівський Натураліс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4354" name="Picture 18" descr="C:\Users\User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0552" y="4180113"/>
            <a:ext cx="3168192" cy="2373086"/>
          </a:xfrm>
          <a:prstGeom prst="rect">
            <a:avLst/>
          </a:prstGeom>
          <a:noFill/>
        </p:spPr>
      </p:pic>
      <p:sp>
        <p:nvSpPr>
          <p:cNvPr id="14356" name="AutoShape 20" descr="Парламент оновив законодавство щодо фермерської землі і держпідтримки  молодих фермерів — Львівська Аграрна Палата - ЛАП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4358" name="AutoShape 22" descr="Парламент оновив законодавство щодо фермерської землі і держпідтримки  молодих фермерів — Львівська Аграрна Палата - ЛАП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4359" name="Picture 23" descr="C:\Users\User\Desktop\27092021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13956" y="4180115"/>
            <a:ext cx="3416901" cy="23222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82184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626918" y="-225632"/>
            <a:ext cx="18973991" cy="620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889000" y="84423"/>
            <a:ext cx="10985500" cy="658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0" indent="228600" algn="ctr">
              <a:lnSpc>
                <a:spcPct val="150000"/>
              </a:lnSpc>
            </a:pPr>
            <a:r>
              <a:rPr lang="uk-UA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3. НОРМАТИВНІ ПОКАЗНИКИ ЯКОСТІ ҐРУНТУ</a:t>
            </a:r>
            <a:endParaRPr lang="uk-UA" sz="3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50000"/>
              </a:lnSpc>
            </a:pPr>
            <a:r>
              <a:rPr lang="uk-UA" sz="2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Нормативи вмісту забруднюючих речовин в ґрунті розробляють за трьома напрямами:</a:t>
            </a:r>
            <a:endParaRPr lang="uk-UA" sz="26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Clr>
                <a:srgbClr val="000000"/>
              </a:buClr>
              <a:buSzPts val="1000"/>
              <a:buFont typeface="Wingdings" panose="05000000000000000000" pitchFamily="2" charset="2"/>
              <a:buChar char="ü"/>
              <a:tabLst>
                <a:tab pos="28956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нормування вмісту шкідливих хімічних речовин в одному шарі ґрунту;</a:t>
            </a:r>
            <a:endParaRPr lang="uk-UA" sz="2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Clr>
                <a:srgbClr val="000000"/>
              </a:buClr>
              <a:buSzPts val="1000"/>
              <a:buFont typeface="Wingdings" panose="05000000000000000000" pitchFamily="2" charset="2"/>
              <a:buChar char="ü"/>
              <a:tabLst>
                <a:tab pos="28956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нормування накопичення токсичних речовин на території підприємства;</a:t>
            </a:r>
            <a:endParaRPr lang="uk-UA" sz="2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Clr>
                <a:srgbClr val="000000"/>
              </a:buClr>
              <a:buSzPts val="1000"/>
              <a:buFont typeface="Wingdings" panose="05000000000000000000" pitchFamily="2" charset="2"/>
              <a:buChar char="ü"/>
              <a:tabLst>
                <a:tab pos="28956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нормування забруднення ґрунту в житлових районах, переважно в місцях збереження побутових відходів.</a:t>
            </a:r>
          </a:p>
          <a:p>
            <a:pPr indent="254000" algn="just">
              <a:lnSpc>
                <a:spcPct val="150000"/>
              </a:lnSpc>
            </a:pPr>
            <a:r>
              <a:rPr lang="uk-UA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Гранично допустима концентрація забруднюючих речовин</a:t>
            </a: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максимально допустима кількість забруднюючих речовин у ґрунтах, яка не зумовлює негативних екологічних наслідків для їх родючості, загального стану довкілля, якості сільськогосподарської продукції та здоров'я людини.</a:t>
            </a:r>
            <a:endParaRPr lang="uk-UA" sz="26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298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199" y="443345"/>
            <a:ext cx="11035145" cy="60267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3.1. Оцінювання рівня хімічного забруднення ґрунтів</a:t>
            </a:r>
          </a:p>
          <a:p>
            <a:pPr marL="0" indent="360363" algn="just"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Рівень забруднення оцінюють показниками: коефіцієнт концентрації хімічного елемента і сумарний показник забрудненості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28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Коефіцієнт концентрації визначають як відношення реального вмісту хімічного елемента в ґрунті до фонового вмісту цього ж елемента</a:t>
            </a:r>
          </a:p>
          <a:p>
            <a:pPr marL="0" indent="360363" algn="just">
              <a:buNone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 С- реальний вміст визначеного хімічного елемента в ґрунті, мг/кг; </a:t>
            </a:r>
            <a:r>
              <a:rPr 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фоновий вміст визначеного хімічного елемента в ґрунті, мг/кг; ГДК - гранично допустима концентрація забрудненої речовини, мг/кг.</a:t>
            </a:r>
          </a:p>
          <a:p>
            <a:pPr algn="ctr">
              <a:buNone/>
            </a:pPr>
            <a:endParaRPr lang="uk-UA" b="1" dirty="0">
              <a:solidFill>
                <a:srgbClr val="FF0000"/>
              </a:solidFill>
            </a:endParaRPr>
          </a:p>
          <a:p>
            <a:pPr>
              <a:buNone/>
            </a:pPr>
            <a:endParaRPr lang="uk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5FE159-2F83-8110-C2A4-5A4AB7BF7DDA}"/>
              </a:ext>
            </a:extLst>
          </p:cNvPr>
          <p:cNvSpPr txBox="1"/>
          <p:nvPr/>
        </p:nvSpPr>
        <p:spPr>
          <a:xfrm>
            <a:off x="3048000" y="3288863"/>
            <a:ext cx="6096000" cy="823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54000" algn="ctr">
              <a:lnSpc>
                <a:spcPct val="150000"/>
              </a:lnSpc>
            </a:pPr>
            <a:r>
              <a:rPr lang="uk-UA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uk-UA" sz="3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uk-UA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uk-UA" sz="3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uk-UA" sz="3600" spc="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uk-UA" sz="3600" spc="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uk-UA" sz="3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uk-UA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/ГДК,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84909"/>
            <a:ext cx="10515600" cy="5692054"/>
          </a:xfrm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 ґрунти доволі часто забруднені кількома елементами, то для них розраховують сумарний показник забрудненості, що відображає комплексний ефект впливу всієї групи елементів.</a:t>
            </a:r>
          </a:p>
          <a:p>
            <a:pPr marL="0" indent="360363" algn="just">
              <a:buNone/>
            </a:pP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де: Z</a:t>
            </a:r>
            <a:r>
              <a:rPr lang="uk-UA" sz="26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сумарний показник забрудненості ґрунтів; </a:t>
            </a:r>
            <a:r>
              <a:rPr lang="uk-UA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6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коефіцієнт</a:t>
            </a:r>
            <a:r>
              <a:rPr lang="en-US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концентрації </a:t>
            </a:r>
            <a:r>
              <a:rPr lang="uk-UA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і–того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хімічного елементу у пробі ґрунту; n – кількість врахованих хімічних елементів.</a:t>
            </a:r>
          </a:p>
          <a:p>
            <a:pPr marL="0" indent="360363" algn="just">
              <a:buNone/>
            </a:pP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Оцінка небезпечності забруднення ґрунтів комплексом хімічних елементів за показником Z</a:t>
            </a:r>
            <a:r>
              <a:rPr lang="uk-UA" sz="26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виконується за оціночною шкалою, градація якої розроблена на підставі вивчення стану здоров'я населення, яке мешкає на територіях з різними рівнями забрудненості ґрунтів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0946" y="1676402"/>
            <a:ext cx="3588327" cy="1294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6028" y="304145"/>
            <a:ext cx="102354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018540" algn="l"/>
              </a:tabLst>
            </a:pP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1 - Орієнтовна оціночна шкала небезпечності забруднення ґрунтів за сумарним показником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lang="uk-UA" sz="1600" b="1" baseline="-25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</a:t>
            </a:r>
            <a:endParaRPr lang="uk-UA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233609"/>
              </p:ext>
            </p:extLst>
          </p:nvPr>
        </p:nvGraphicFramePr>
        <p:xfrm>
          <a:off x="644719" y="1361088"/>
          <a:ext cx="11285011" cy="4912806"/>
        </p:xfrm>
        <a:graphic>
          <a:graphicData uri="http://schemas.openxmlformats.org/drawingml/2006/table">
            <a:tbl>
              <a:tblPr/>
              <a:tblGrid>
                <a:gridCol w="2734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5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4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9906"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Категорія забруднення ґрунту</a:t>
                      </a:r>
                      <a:endParaRPr lang="uk-UA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03200" indent="270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uk-UA" sz="2200" b="1" i="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uk-UA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Зміна показників якості здоров’я мешканців у зонах забруднення ґрунтів</a:t>
                      </a:r>
                      <a:endParaRPr lang="uk-UA" sz="2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2084"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Допустима</a:t>
                      </a:r>
                      <a:endParaRPr lang="uk-UA" sz="2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&lt;16</a:t>
                      </a:r>
                      <a:endParaRPr lang="uk-UA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99970" algn="l"/>
                        </a:tabLst>
                      </a:pPr>
                      <a:r>
                        <a:rPr lang="uk-UA" sz="2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Найнижчий рівень захворюваності дітей та мінімум функціональних відхилень у дорослого населення</a:t>
                      </a:r>
                      <a:endParaRPr lang="uk-UA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270"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Помірно небез­печна</a:t>
                      </a:r>
                      <a:endParaRPr lang="uk-UA" sz="2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16-32</a:t>
                      </a:r>
                      <a:endParaRPr lang="uk-UA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Підвищення загального рівня захворюваності</a:t>
                      </a:r>
                      <a:endParaRPr lang="uk-UA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7274"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Небезпечна</a:t>
                      </a:r>
                      <a:endParaRPr lang="uk-UA" sz="2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32-128</a:t>
                      </a:r>
                      <a:endParaRPr lang="uk-UA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Підвищення загального рівня захворюваності, кількості дітей, які часто хворіють, дітей з хронічними захворюваннями, порушення функціонування серцево-судинної системи</a:t>
                      </a:r>
                      <a:endParaRPr lang="uk-UA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6426">
                <a:tc>
                  <a:txBody>
                    <a:bodyPr/>
                    <a:lstStyle/>
                    <a:p>
                      <a:pPr indent="270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Дуже небезпечна</a:t>
                      </a:r>
                      <a:endParaRPr lang="uk-UA" sz="2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&gt;128</a:t>
                      </a:r>
                      <a:endParaRPr lang="uk-UA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Підвищення захворюваності дітей, порушення репродуктивної функції у жінок (збільшення ви­падків токсикозу при вагітності, передчасних пологів, мертвонароджених, гіпотрофій немовлят)</a:t>
                      </a:r>
                      <a:endParaRPr lang="uk-UA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45" marR="48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872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7562" y="283295"/>
            <a:ext cx="10668177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ctr">
              <a:lnSpc>
                <a:spcPct val="150000"/>
              </a:lnSpc>
              <a:spcAft>
                <a:spcPts val="0"/>
              </a:spcAft>
            </a:pPr>
            <a:r>
              <a:rPr lang="uk-UA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3.2. Оцінювання санітарного стану ґрунтів</a:t>
            </a:r>
          </a:p>
          <a:p>
            <a:pPr indent="536575" algn="just">
              <a:spcAft>
                <a:spcPts val="0"/>
              </a:spcAft>
            </a:pP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6575" algn="just"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Санітарний стан ґрунтів оцінюють за спеціальними нормованими показниками. Як основний хімічний показник використовують </a:t>
            </a:r>
            <a:r>
              <a:rPr lang="uk-UA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санітарне число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частка від ділення кількості ґрунтового білкового азоту в міліграмах на 100 г абсолютно сухого ґрунту до кількості органічного азоту в тих самих одиницях. </a:t>
            </a:r>
          </a:p>
          <a:p>
            <a:pPr indent="536575" algn="just"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 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бактеріального забруднення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ґрунту є титр кишкової палички та титр одного з анаеробів. </a:t>
            </a:r>
          </a:p>
          <a:p>
            <a:pPr indent="536575" algn="just">
              <a:spcAft>
                <a:spcPts val="0"/>
              </a:spcAft>
            </a:pPr>
            <a:r>
              <a:rPr lang="uk-UA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гельмінтологічним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 ґрунту є кількість яєць гельмінтів в 1 кг ґрунту. </a:t>
            </a:r>
          </a:p>
          <a:p>
            <a:pPr indent="536575" algn="just">
              <a:spcAft>
                <a:spcPts val="0"/>
              </a:spcAft>
            </a:pP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Ентомологічний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 визначають за наявністю личинок та лялечок мух на 0,25 м</a:t>
            </a:r>
            <a:r>
              <a:rPr lang="uk-UA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поверхні ґрунті.</a:t>
            </a:r>
          </a:p>
          <a:p>
            <a:pPr indent="536575" algn="ctr">
              <a:spcAft>
                <a:spcPts val="0"/>
              </a:spcAft>
            </a:pP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91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011895"/>
              </p:ext>
            </p:extLst>
          </p:nvPr>
        </p:nvGraphicFramePr>
        <p:xfrm>
          <a:off x="978195" y="1285804"/>
          <a:ext cx="10770462" cy="493517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808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0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8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30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09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492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95942"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Ґрунт</a:t>
                      </a:r>
                      <a:endParaRPr lang="uk-UA" sz="2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</a:p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личинок</a:t>
                      </a:r>
                    </a:p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 лялечок</a:t>
                      </a:r>
                    </a:p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мух</a:t>
                      </a:r>
                      <a:endParaRPr lang="uk-UA" sz="2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b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яєць гельмінтів</a:t>
                      </a:r>
                      <a:endParaRPr lang="uk-UA" sz="2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Титр колі</a:t>
                      </a:r>
                      <a:endParaRPr lang="uk-UA" sz="2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Титр</a:t>
                      </a:r>
                    </a:p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анаеробів</a:t>
                      </a:r>
                      <a:endParaRPr lang="uk-UA" sz="2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Санітарне</a:t>
                      </a:r>
                    </a:p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endParaRPr lang="uk-UA" sz="2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233"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Чистий</a:t>
                      </a:r>
                      <a:endParaRPr lang="uk-UA" sz="2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b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і більше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 і більше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0,98-1</a:t>
                      </a:r>
                      <a:endParaRPr lang="uk-UA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1273"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Мало</a:t>
                      </a:r>
                    </a:p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забруднений</a:t>
                      </a:r>
                      <a:endParaRPr lang="uk-UA" sz="2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b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Одиниці</a:t>
                      </a:r>
                      <a:endParaRPr lang="uk-UA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10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1-0,01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0,1-0,001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0,85-0,98</a:t>
                      </a:r>
                      <a:endParaRPr lang="uk-UA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291"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Забруднений</a:t>
                      </a:r>
                      <a:endParaRPr lang="uk-UA" sz="2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b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10-25</a:t>
                      </a:r>
                      <a:endParaRPr lang="uk-UA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11-100</a:t>
                      </a:r>
                      <a:endParaRPr lang="uk-UA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0,01-0,001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0,001-0,0001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0,7-0,85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7527"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Сильно</a:t>
                      </a:r>
                    </a:p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забруднений</a:t>
                      </a:r>
                      <a:endParaRPr lang="uk-UA" sz="2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b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Понад 100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0,001 і менше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0,0001 і менше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tc>
                  <a:txBody>
                    <a:bodyPr/>
                    <a:lstStyle/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</a:p>
                    <a:p>
                      <a:pPr indent="1968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</a:t>
                      </a:r>
                      <a:r>
                        <a:rPr lang="uk-UA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менще</a:t>
                      </a:r>
                      <a:endParaRPr lang="uk-UA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56" marR="5756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78195" y="279508"/>
            <a:ext cx="103825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ctr"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2 -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санітарного стану ґрунтів населених пунктів та сільськогосподарських угідь</a:t>
            </a:r>
            <a:endParaRPr lang="uk-UA" sz="2400" b="1" dirty="0">
              <a:solidFill>
                <a:srgbClr val="FF0000"/>
              </a:solidFill>
              <a:latin typeface="Times New Roman" panose="02020603050405020304" pitchFamily="18" charset="0"/>
              <a:ea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878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0070" y="247129"/>
            <a:ext cx="112699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ctr">
              <a:spcAft>
                <a:spcPts val="0"/>
              </a:spcAft>
            </a:pPr>
            <a:r>
              <a:rPr lang="uk-UA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Arial Narrow" panose="020B0606020202030204" pitchFamily="34" charset="0"/>
                <a:cs typeface="Times New Roman" panose="02020603050405020304" pitchFamily="18" charset="0"/>
              </a:rPr>
              <a:t>3.3. Нормативи оцінок пестецидного забруднення ґрунтів</a:t>
            </a:r>
          </a:p>
          <a:p>
            <a:pPr indent="536575" algn="just"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Пестициди</a:t>
            </a:r>
            <a:r>
              <a:rPr lang="uk-UA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 хімічні сполуки (речовини), що використовуються як засоби захисту рослин і тварин від шкідливих організмів. Їх широко використовують у сільському господарстві для зменшення втрат врожаю та підвищення якості продукції.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6575" algn="just"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 пестицидів за способом дії.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6575" algn="just">
              <a:spcAft>
                <a:spcPts val="0"/>
              </a:spcAft>
            </a:pPr>
            <a:r>
              <a:rPr lang="uk-UA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Залежно від того, на які шкідливі орга­нізми діють пестициди, їх поділяють на такі групи:</a:t>
            </a:r>
            <a:endParaRPr lang="uk-UA" sz="24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36575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6289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акарициди - для обмеження шкодочинності кліщів;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36575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65430" algn="l"/>
              </a:tabLst>
            </a:pPr>
            <a:r>
              <a:rPr lang="uk-U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альгіциди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для обмеження чисельності водяної рослинності;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36575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6543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антисептики - для дезінфекції та захисту матеріалів від руйнації;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36575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6543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арборициди - для знищення небажаної деревної та кущової рослинності;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36575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6543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атрактанти - для приманювання комах;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36575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65430" algn="l"/>
              </a:tabLst>
            </a:pPr>
            <a:r>
              <a:rPr lang="uk-U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афіциди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для знищення попелиць;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бактерициди - проти патогенних бактерій;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гербіциди - обмеження чисельності небажаної рослинності (до гербіцидів також належать арборициди та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альгіциди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385482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0070" y="247129"/>
            <a:ext cx="1126998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десиканти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для підсушування рослин;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дефоліанти - для видалення листя;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інсектициди - обмеження чисельності шкідливих комах;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лимациди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діють на молюсків;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нематоциди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діють на круглих черв’яків (нематод);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репеленти - для відлякування комах;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ретарданти - регулятори росту рослин;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родентициди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для знищення гризунів;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фунгіциди - для обмеження поширення хвороб та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фітопатогепних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грибів- збудників захворювань рослин.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6575"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Найширше у сільському господарстві використовують гербіциди, інсектициди, фунгіциди та регулятори росту рослин.</a:t>
            </a:r>
          </a:p>
          <a:p>
            <a:pPr indent="536575"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ступеня небезпечності для людей і тварин пестициди поділяють на: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високотоксичні 50-200 мг/кг;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середньотоксичні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200 - 1000 мг/кг;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малотоксичні - понад 1000 мг/кг.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/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63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7D2A6A1-B269-E832-86D0-7174691DAF3D}"/>
              </a:ext>
            </a:extLst>
          </p:cNvPr>
          <p:cNvSpPr txBox="1"/>
          <p:nvPr/>
        </p:nvSpPr>
        <p:spPr>
          <a:xfrm>
            <a:off x="2161791" y="583863"/>
            <a:ext cx="7447221" cy="524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990975" indent="-3990975" algn="ctr">
              <a:lnSpc>
                <a:spcPct val="130000"/>
              </a:lnSpc>
            </a:pP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Тaблuця</a:t>
            </a:r>
            <a:r>
              <a:rPr lang="uk-UA" sz="2400" spc="2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 –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Нормативи</a:t>
            </a:r>
            <a:r>
              <a:rPr lang="uk-UA" sz="24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вмicтy</a:t>
            </a:r>
            <a:r>
              <a:rPr lang="uk-UA" sz="24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пеcтицидiв</a:t>
            </a:r>
            <a:r>
              <a:rPr lang="uk-UA" sz="24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uk-UA" sz="24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грyнтi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Таблиця 5">
            <a:extLst>
              <a:ext uri="{FF2B5EF4-FFF2-40B4-BE49-F238E27FC236}">
                <a16:creationId xmlns:a16="http://schemas.microsoft.com/office/drawing/2014/main" id="{63400A1A-A244-B61A-CF56-3D22A580C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712886"/>
              </p:ext>
            </p:extLst>
          </p:nvPr>
        </p:nvGraphicFramePr>
        <p:xfrm>
          <a:off x="2161791" y="1343615"/>
          <a:ext cx="8034833" cy="385248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270368">
                  <a:extLst>
                    <a:ext uri="{9D8B030D-6E8A-4147-A177-3AD203B41FA5}">
                      <a16:colId xmlns:a16="http://schemas.microsoft.com/office/drawing/2014/main" val="3714246088"/>
                    </a:ext>
                  </a:extLst>
                </a:gridCol>
                <a:gridCol w="2764465">
                  <a:extLst>
                    <a:ext uri="{9D8B030D-6E8A-4147-A177-3AD203B41FA5}">
                      <a16:colId xmlns:a16="http://schemas.microsoft.com/office/drawing/2014/main" val="2625366709"/>
                    </a:ext>
                  </a:extLst>
                </a:gridCol>
              </a:tblGrid>
              <a:tr h="155575">
                <a:tc>
                  <a:txBody>
                    <a:bodyPr/>
                    <a:lstStyle/>
                    <a:p>
                      <a:pPr marL="635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Інсектицид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ГДКГ.,</a:t>
                      </a:r>
                      <a:r>
                        <a:rPr lang="en-US" sz="2400" spc="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мг/кг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91521784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l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Хлоpофос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42426346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l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Кapбофос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3209921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l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Дихлоpдифенилтpихлоpетaн</a:t>
                      </a:r>
                      <a:r>
                        <a:rPr lang="en-US" sz="2400" spc="-1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(ДДТ)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2342824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l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Гексaхлоpaн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96394528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l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n-і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омер</a:t>
                      </a:r>
                      <a:r>
                        <a:rPr lang="en-US" sz="2400" spc="1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гексaхлоpaну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66121667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l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Поліхлоpпінен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97035579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l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Поліхлоpкaмфен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97931844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l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Cевін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86835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655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3514" y="254541"/>
            <a:ext cx="1086938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>
              <a:spcAft>
                <a:spcPts val="0"/>
              </a:spcAft>
              <a:buAutoNum type="arabicPeriod"/>
            </a:pPr>
            <a:r>
              <a:rPr lang="uk-UA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ҐРУНТИ. РОЛЬ ҐРУНТІВ У БІОСФЕРІ</a:t>
            </a:r>
          </a:p>
          <a:p>
            <a:pPr algn="ctr">
              <a:spcAft>
                <a:spcPts val="0"/>
              </a:spcAft>
            </a:pPr>
            <a:endParaRPr lang="uk-UA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36575" algn="just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Ґрунти становлять величезну цінність тому, що: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 активну участь в очищенні природних і стічних вод, які фільтруються крізь них;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регулятором водного балансу суходолу, оскільки він поглинає, утримує та перерозподіляє велику кількість атмосферної вологи;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універсальним біологічним фактором і нейтралізатором багатьох видів антропогенних забруднені.</a:t>
            </a:r>
          </a:p>
          <a:p>
            <a:pPr indent="354013" algn="just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Землі, що використовуються в різних галузях народного господарства, називають 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земельними ресурсами</a:t>
            </a:r>
            <a:r>
              <a:rPr lang="uk-UA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54013" algn="just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Найбільшим багатством ґрунту є його 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гумус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органічна речовина, що утворилася з решток відмерлих рослин під впливом діяльності мікроорганізмів, які перероблюють їх, розкладають, збагачують вуглекислим газом, водою, сполуками азоту та іншими речовинами.</a:t>
            </a:r>
          </a:p>
          <a:p>
            <a:pPr indent="354013" algn="just"/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0411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F7690049-6BF2-B7EE-3B7C-2566E9271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683594"/>
              </p:ext>
            </p:extLst>
          </p:nvPr>
        </p:nvGraphicFramePr>
        <p:xfrm>
          <a:off x="1417597" y="1805283"/>
          <a:ext cx="9650895" cy="30438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32520">
                  <a:extLst>
                    <a:ext uri="{9D8B030D-6E8A-4147-A177-3AD203B41FA5}">
                      <a16:colId xmlns:a16="http://schemas.microsoft.com/office/drawing/2014/main" val="3738478021"/>
                    </a:ext>
                  </a:extLst>
                </a:gridCol>
                <a:gridCol w="3143060">
                  <a:extLst>
                    <a:ext uri="{9D8B030D-6E8A-4147-A177-3AD203B41FA5}">
                      <a16:colId xmlns:a16="http://schemas.microsoft.com/office/drawing/2014/main" val="918697296"/>
                    </a:ext>
                  </a:extLst>
                </a:gridCol>
                <a:gridCol w="2094670">
                  <a:extLst>
                    <a:ext uri="{9D8B030D-6E8A-4147-A177-3AD203B41FA5}">
                      <a16:colId xmlns:a16="http://schemas.microsoft.com/office/drawing/2014/main" val="1991319465"/>
                    </a:ext>
                  </a:extLst>
                </a:gridCol>
                <a:gridCol w="1980645">
                  <a:extLst>
                    <a:ext uri="{9D8B030D-6E8A-4147-A177-3AD203B41FA5}">
                      <a16:colId xmlns:a16="http://schemas.microsoft.com/office/drawing/2014/main" val="2178045967"/>
                    </a:ext>
                  </a:extLst>
                </a:gridCol>
              </a:tblGrid>
              <a:tr h="307975">
                <a:tc>
                  <a:txBody>
                    <a:bodyPr/>
                    <a:lstStyle/>
                    <a:p>
                      <a:pPr marL="9144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</a:t>
                      </a:r>
                      <a:r>
                        <a:rPr lang="en-US" sz="2400" spc="-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екологічної ситуaції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207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Зaлишковa кількість пестицидів,</a:t>
                      </a:r>
                      <a:r>
                        <a:rPr lang="en-US" sz="2400" spc="11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мг·гa</a:t>
                      </a:r>
                      <a:r>
                        <a:rPr lang="en-US" sz="2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spc="-2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д.p.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2070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Гpунт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2070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Рослини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0286604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Cпpиятливa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US" sz="2400" spc="10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sz="2400" spc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виявлено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sz="2400" spc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виявлено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5333530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Зaдовільнa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3–4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US" sz="2400" spc="10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ГДК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US" sz="2400" spc="10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ГДК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88337655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Пеpедкpизовa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4–5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US" sz="2400" spc="10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ГДК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US" sz="2400" spc="10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ГДК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3749197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Кpизовa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5–6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1,1–1,5</a:t>
                      </a:r>
                      <a:r>
                        <a:rPr lang="en-US" sz="2400" spc="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ГДК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1,1–1,5</a:t>
                      </a:r>
                      <a:r>
                        <a:rPr lang="en-US" sz="2400" spc="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ГДК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75495831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35560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Кaтaстpофічнa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en-US" sz="2400" spc="10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1,6–10</a:t>
                      </a:r>
                      <a:r>
                        <a:rPr lang="en-US" sz="2400" spc="7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ГДК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marR="635" algn="ctr">
                        <a:lnSpc>
                          <a:spcPct val="13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1,6–10</a:t>
                      </a:r>
                      <a:r>
                        <a:rPr lang="en-US" sz="2400" spc="7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ГДК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18487331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1B7F5796-A5A5-49B9-F35A-15AA0C1A5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924" y="832702"/>
            <a:ext cx="943824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Тaблuця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 –</a:t>
            </a:r>
            <a:r>
              <a:rPr kumimoji="0" lang="uk-UA" alt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Нормативи </a:t>
            </a:r>
            <a:r>
              <a:rPr kumimoji="0" lang="uk-UA" alt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оцiнки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пеcтицидного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забрyднення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грyнтiв</a:t>
            </a:r>
            <a:endParaRPr kumimoji="0" lang="uk-UA" alt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906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84D6B45-3364-A2A4-44D1-91EB7E8C4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138071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2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земель та </a:t>
            </a:r>
            <a:r>
              <a:rPr lang="ru-RU" sz="32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грунтів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800" b="1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39401B41-D7CD-53BC-70A6-D42013532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623" y="1520456"/>
            <a:ext cx="10781414" cy="5114259"/>
          </a:xfrm>
        </p:spPr>
        <p:txBody>
          <a:bodyPr>
            <a:normAutofit/>
          </a:bodyPr>
          <a:lstStyle/>
          <a:p>
            <a:pPr marL="0" indent="3619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Земельні ресурси</a:t>
            </a: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сукупний природний ресурс поверхні суші як просторового базису розселення і господарської діяльності, основний засіб виробництва в сільському та лісовому господарстві.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Деградація ґрунтів</a:t>
            </a: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погіршення корисних властивостей та родючості ґрунту внаслідок впливу природних чи антропогенних факторів.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Деградація земель</a:t>
            </a: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природне або антропогенне спрощення ландшафту, погіршення стану, складу, корисних властивостей і функцій земель та інших органічно пов'язаних із землею природних компонентів.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Забруднення ґрунтів </a:t>
            </a: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накопичення в ґрунтах речовин, які негативно впливають на їх родючість та інші корисні властивості.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77938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0AC10-52A9-923B-15BF-03F9F4CCC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563" y="361507"/>
            <a:ext cx="10919637" cy="6315740"/>
          </a:xfrm>
        </p:spPr>
        <p:txBody>
          <a:bodyPr>
            <a:normAutofit lnSpcReduction="10000"/>
          </a:bodyPr>
          <a:lstStyle/>
          <a:p>
            <a:pPr marL="0" indent="36195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Охорона ґрунтів</a:t>
            </a: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система правових, організаційних, технологічних та інших заходів, спрямованих на збереження і відтворення родючості та цілісності ґрунтів, їх захист від деградації, ведення сільськогосподарського виробництва з дотриманням ґрунтозахисних технологій та забезпеченням екологічної безпеки довкілля.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6195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Порушені землі</a:t>
            </a: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землі, що втратили свою господарську та екологічну цінність через порушення ґрунтового покриву внаслідок виробничої діяльності людини або дії природних явищ.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6195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Охорона земель</a:t>
            </a:r>
            <a:r>
              <a:rPr lang="uk-UA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це система правових, організаційних, економічних, технологічних та інших заходів, спрямованих на раціональне використання земель, запобігання необґрунтованому вилученню земель сільськогосподарського призначення для несільськогосподарських потреб, захист від шкідливого антропогенного впливу, відтворення і підвищення родючості ґрунтів, підвищення продуктивності земель лісового фонду, забезпечення особливого режиму використання земель природоохоронного, оздоровчого, рекреаційного та історико-культурного призначення.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9814290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AD19BC-F738-19DC-F438-9D6609E85813}"/>
              </a:ext>
            </a:extLst>
          </p:cNvPr>
          <p:cNvSpPr txBox="1"/>
          <p:nvPr/>
        </p:nvSpPr>
        <p:spPr>
          <a:xfrm>
            <a:off x="1020725" y="330690"/>
            <a:ext cx="10760149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1950" algn="just"/>
            <a:r>
              <a:rPr lang="uk-UA" sz="2400" b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Нормування та стандартизація у сфері використання й охорони земель</a:t>
            </a:r>
            <a:r>
              <a:rPr lang="uk-UA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функція державного управління земельними ресурсами, яка полягає у прийнятті та забезпеченні використання суб'єктами земельних відносин вимог щодо якості земель, родючості ґрунтів і допустимого антропогенного навантаження та господарського освоєння земель.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61950" algn="just"/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Нормативні документи в галузі охорони земель розробляються, затверджуються, перевіряються і переглядаються в порядку, встановленому </a:t>
            </a:r>
            <a:r>
              <a:rPr lang="uk-UA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Законом України «Про стандартизацію»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Згідно із Законом стандартизація передбачає діяльність, що полягає в установленні положень для загального та неодноразового використання щодо наявних чи потенційних завдань і спрямована на досягнення оптимального ступеня впорядкованості в певній сфері. Мета стандартизації і нормування в галузі охорони земель та відтворення родючості ґрунтів полягає в забезпеченні екологічної і санітарно-гігієнічної безпеки громадян шляхом прийняття відповідних нормативів і стандартів, які визначають вимоги щодо якості земель, допустимого антропогенного навантаження на ґрунти та окремі території, допустимого сільськогосподарського освоєння земель тощо.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40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03FAA4-6E86-D9DF-EBC0-BDE948680AAA}"/>
              </a:ext>
            </a:extLst>
          </p:cNvPr>
          <p:cNvSpPr txBox="1"/>
          <p:nvPr/>
        </p:nvSpPr>
        <p:spPr>
          <a:xfrm>
            <a:off x="1129119" y="426625"/>
            <a:ext cx="10611293" cy="5815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195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Поряд зі стандартизацією в сучасних умовах застосовується ще один напрям забезпечення впорядкованості суспільних відносин у галузі охорони земель — нормування. Згідно зі </a:t>
            </a:r>
            <a:r>
              <a:rPr lang="uk-UA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статтею 28 Закону України «Про охорону земель»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нормування в галузі охорони земель полягають у забезпеченні екологічної та санітарно-гігієнічної безпеки громадян шляхом визначення вимог щодо якості земель, родючості ґрунтів і допустимого антропогенного навантаження та господарського освоєння земель.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6195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Воно полягає у прийнятті нормативів, перелік яких встановлений </a:t>
            </a:r>
            <a:r>
              <a:rPr lang="uk-UA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статтею 30 Закону України «Про охорону земель»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36195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гранично допустимого забруднення ґрунтів;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36195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якісного стану ґрунтів;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36195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оптимального співвідношення земельних угідь;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36195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 деградації земель та ґрунтів.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840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3486C51-EB63-93C3-4EA8-C161AFA40D08}"/>
              </a:ext>
            </a:extLst>
          </p:cNvPr>
          <p:cNvSpPr txBox="1"/>
          <p:nvPr/>
        </p:nvSpPr>
        <p:spPr>
          <a:xfrm>
            <a:off x="1117600" y="477936"/>
            <a:ext cx="10490200" cy="5011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uk-UA" sz="24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Нормативи гранично допустимого забруднення ґрунтів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</a:pP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Нормативи гранично допустимого забруднення ґрунтів визначаються з метою встановлення критеріїв придатності земель для використання їх за цільовим призначенням.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</a:pP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нормативів гранично допустимого забруднення ґрунтів належать: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</a:pP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гранично допустимі концентрації у ґрунтах хімічних речовин, залишкових кількостей пестицидів і агрохімікатів, важких металів тощо;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</a:pP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максимально допустимі рівні забруднення ґрунтів радіоактивними речовинами.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2894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8FC6F29-8761-3CF2-8DAF-E0C5B853D2BC}"/>
              </a:ext>
            </a:extLst>
          </p:cNvPr>
          <p:cNvSpPr txBox="1"/>
          <p:nvPr/>
        </p:nvSpPr>
        <p:spPr>
          <a:xfrm>
            <a:off x="889000" y="371276"/>
            <a:ext cx="10845800" cy="5750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4500" algn="just">
              <a:lnSpc>
                <a:spcPct val="110000"/>
              </a:lnSpc>
            </a:pP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Оcобливіcтю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гігієнічного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нормування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хімімних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забруднювачів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грунmу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те, що вони впливають на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оpганізм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людини не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пpямим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опоcеpедкованим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шляхом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чеpез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контактуючі з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гpунтом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cеpедовища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повітpя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воду,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pоcлинніcть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Тому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пpи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визначенні величини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допуcтимого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навантаження хімічної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pечовини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гpунті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pазом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загальноcанітаpними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показниками (вплив на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гpунтовий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мікpобіоценоз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пpоцеc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cамоочищення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гpунту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викоpиcтовують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ще з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cпецифічних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певного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cеpедовища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показники </a:t>
            </a:r>
            <a:r>
              <a:rPr lang="uk-UA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шкідливоcті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тpанcлокаційний</a:t>
            </a:r>
            <a:r>
              <a:rPr lang="uk-UA" sz="2400" spc="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мігpація</a:t>
            </a:r>
            <a:r>
              <a:rPr lang="uk-UA" sz="2400" spc="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хімічних</a:t>
            </a:r>
            <a:r>
              <a:rPr lang="uk-UA" sz="2400" spc="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pечовин</a:t>
            </a:r>
            <a:r>
              <a:rPr lang="uk-UA" sz="2400" spc="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uk-UA" sz="2400" spc="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гpунту</a:t>
            </a:r>
            <a:r>
              <a:rPr lang="uk-UA" sz="2400" spc="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400" spc="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pоcлини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мігpаційний</a:t>
            </a:r>
            <a:r>
              <a:rPr lang="uk-UA" sz="24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повітpяний</a:t>
            </a:r>
            <a:r>
              <a:rPr lang="uk-UA" sz="24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(із</a:t>
            </a:r>
            <a:r>
              <a:rPr lang="uk-UA" sz="24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гpунту</a:t>
            </a:r>
            <a:r>
              <a:rPr lang="uk-UA" sz="24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4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атмоcфеpне</a:t>
            </a:r>
            <a:r>
              <a:rPr lang="uk-UA" sz="24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повітpя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мігpаційний</a:t>
            </a:r>
            <a:r>
              <a:rPr lang="uk-UA" sz="24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водний</a:t>
            </a:r>
            <a:r>
              <a:rPr lang="uk-UA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(із</a:t>
            </a:r>
            <a:r>
              <a:rPr lang="uk-UA" sz="24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гpунту</a:t>
            </a:r>
            <a:r>
              <a:rPr lang="uk-UA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гpунтові</a:t>
            </a:r>
            <a:r>
              <a:rPr lang="uk-UA" sz="24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води).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4500" algn="just">
              <a:lnSpc>
                <a:spcPct val="110000"/>
              </a:lnSpc>
            </a:pPr>
            <a:endParaRPr lang="uk-UA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4500" algn="just">
              <a:lnSpc>
                <a:spcPct val="11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4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4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cанітаpного</a:t>
            </a:r>
            <a:r>
              <a:rPr lang="uk-UA" sz="24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оцінювання</a:t>
            </a:r>
            <a:r>
              <a:rPr lang="uk-UA" sz="24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хімічних</a:t>
            </a:r>
            <a:r>
              <a:rPr lang="uk-UA" sz="2400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cполук</a:t>
            </a:r>
            <a:r>
              <a:rPr lang="uk-UA" sz="24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24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гpунтах</a:t>
            </a:r>
            <a:r>
              <a:rPr lang="uk-UA" sz="24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викоpиcтовують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ГДК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гpанично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допуcтиму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концентpацію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хімічних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pечовин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3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pодючому</a:t>
            </a:r>
            <a:r>
              <a:rPr lang="uk-UA" sz="2400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шаpі</a:t>
            </a:r>
            <a:r>
              <a:rPr lang="uk-UA" sz="2400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гpунту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uk-UA" sz="2400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мг/кг.</a:t>
            </a:r>
            <a:r>
              <a:rPr lang="uk-UA" sz="2400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8858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3C41C00-BD59-6BEE-6CEB-62254C1B6253}"/>
              </a:ext>
            </a:extLst>
          </p:cNvPr>
          <p:cNvSpPr txBox="1"/>
          <p:nvPr/>
        </p:nvSpPr>
        <p:spPr>
          <a:xfrm>
            <a:off x="876300" y="206176"/>
            <a:ext cx="10922000" cy="6258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20000"/>
              </a:lnSpc>
            </a:pP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Нa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основі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циx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досліджень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встaновлюють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ліміmoванuй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пoказнuк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шкідлuвocmі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(ЛПШ)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тa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ГДК</a:t>
            </a:r>
            <a:r>
              <a:rPr lang="uk-UA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Під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чaс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обгpyнтyвaння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ГДК</a:t>
            </a:r>
            <a:r>
              <a:rPr lang="uk-UA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Г.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оpієнтyються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нa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тaкі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головні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покaзники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що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визнaчaють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експеpиментaльно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 – міграційний повітряний показник шкідливості, що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xарактеризyє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переxід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xімічної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речовини з родючого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шарy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грyнтy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атмосфери, мг/м</a:t>
            </a:r>
            <a:r>
              <a:rPr lang="uk-UA" sz="2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MВ – міграційний водний показник шкідливості, що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xарактеризyє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переxід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xімічної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речовини з родючого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шарy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грyнтy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підземні,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грyнтові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поверxневі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води, мг/дм</a:t>
            </a:r>
            <a:r>
              <a:rPr lang="uk-UA" sz="2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ТВ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транслокаційний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шкідливості,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xарактеризyє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переxід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xімічної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речовини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родючого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шарy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через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кореневy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системy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зеленy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масy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чи плоди рослин, мг/кг;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ЗC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загальносанітарний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шкідливості,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xарактеризyє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вплив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xімічниx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речовин на самоочисні властивості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грyнтy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грyнтовий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мікробіоценоз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мг/кг.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4758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1193E0D-CDCF-EA18-8AF4-8CD829169B68}"/>
              </a:ext>
            </a:extLst>
          </p:cNvPr>
          <p:cNvSpPr txBox="1"/>
          <p:nvPr/>
        </p:nvSpPr>
        <p:spPr>
          <a:xfrm>
            <a:off x="1117600" y="215900"/>
            <a:ext cx="10464800" cy="6258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20000"/>
              </a:lnSpc>
            </a:pPr>
            <a:r>
              <a:rPr lang="uk-UA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Нормативи якісного стану ґрунтів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Нормативи якісного стану ґрунтів встановлюються з метою запобігання їх виснаженню і використовуються для здійснення контролю за якісним станом ґрунтів.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Нормативи якісного стану ґрунтів визначають рівень забруднення, оптимальний вміст поживних речовин, фізико-хімічні властивості тощо.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 ДСТУ 4362:2004 </a:t>
            </a: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Якіcть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грунту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Показники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родючоcті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грунту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вcтановлює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показники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родючоcті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грунтів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земельних ділянок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cількогоcподарcького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призначення. Показники</a:t>
            </a:r>
            <a:r>
              <a:rPr lang="uk-UA" sz="24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родючоcті</a:t>
            </a:r>
            <a:r>
              <a:rPr lang="uk-UA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грунтів</a:t>
            </a:r>
            <a:r>
              <a:rPr lang="uk-UA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поділяють</a:t>
            </a:r>
            <a:r>
              <a:rPr lang="uk-UA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uk-UA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потужніcть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гумуcового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шару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грунту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товщина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профілю для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cхилових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грунтів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гранулометричний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cклад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</a:t>
            </a: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агрофізичні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щільніcть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грунту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агрегатний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cклад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найменша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вологоємніcть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запаcи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продуктивної вологи;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3789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DF72D7F-EB80-9467-05FD-CE660B4EB8B4}"/>
              </a:ext>
            </a:extLst>
          </p:cNvPr>
          <p:cNvSpPr txBox="1"/>
          <p:nvPr/>
        </p:nvSpPr>
        <p:spPr>
          <a:xfrm>
            <a:off x="1143000" y="813812"/>
            <a:ext cx="10617200" cy="46580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</a:t>
            </a: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агрохімічні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вміcт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гумуcу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вміcт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поживних речовин;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вміcт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мікро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елементів;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г) </a:t>
            </a: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фізико-хімічні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влаcmивоcmі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реакція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грунтового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розчину;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cклад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увібраних катіонів;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д)</a:t>
            </a:r>
            <a:r>
              <a:rPr lang="uk-UA" sz="2400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показниnи</a:t>
            </a:r>
            <a:r>
              <a:rPr lang="uk-UA" sz="2400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забрудненоcmі</a:t>
            </a:r>
            <a:r>
              <a:rPr lang="uk-UA" sz="2400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грунmів</a:t>
            </a:r>
            <a:r>
              <a:rPr lang="uk-UA" sz="2400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важкими</a:t>
            </a:r>
            <a:r>
              <a:rPr lang="uk-UA" sz="2400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металами,</a:t>
            </a:r>
            <a:r>
              <a:rPr lang="uk-UA" sz="2400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залишками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пеcтицидів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радіонуклідами;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ж)</a:t>
            </a:r>
            <a:r>
              <a:rPr lang="uk-UA" sz="24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cmупінь</a:t>
            </a:r>
            <a:r>
              <a:rPr lang="uk-UA" sz="24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заcоленоcmі</a:t>
            </a:r>
            <a:r>
              <a:rPr lang="uk-UA" sz="24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грунmів</a:t>
            </a:r>
            <a:r>
              <a:rPr lang="uk-UA" sz="24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uk-UA" sz="24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катіонно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-аніонним</a:t>
            </a:r>
            <a:r>
              <a:rPr lang="uk-UA" sz="24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cкладом</a:t>
            </a:r>
            <a:r>
              <a:rPr lang="uk-UA" sz="24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водної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витяжки (для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cолонцевих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заcолених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зрошуваних земель);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з)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cmупінь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cолонуваmоcmі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грунmів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вміcтом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обмінного натрію та калію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(для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cолонцевих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зрошуваних</a:t>
            </a:r>
            <a:r>
              <a:rPr lang="uk-UA" sz="2400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земель).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123" y="259279"/>
            <a:ext cx="11319163" cy="729384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Забруднення ґрунтів. Джерела забруднення</a:t>
            </a:r>
            <a:endParaRPr lang="uk-UA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8830" y="903514"/>
            <a:ext cx="10787742" cy="5608121"/>
          </a:xfrm>
        </p:spPr>
        <p:txBody>
          <a:bodyPr>
            <a:normAutofit lnSpcReduction="10000"/>
          </a:bodyPr>
          <a:lstStyle/>
          <a:p>
            <a:pPr marL="0" indent="360363" algn="just"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Забруднення ґрунтів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 накопичення в ґрунтах речовин, які негативно впливають на їх родючість та інші корисні властивості.</a:t>
            </a:r>
          </a:p>
          <a:p>
            <a:pPr marL="0" indent="360363" algn="just">
              <a:buNone/>
            </a:pP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Землі вважаються забрудненими, </a:t>
            </a:r>
            <a:r>
              <a:rPr lang="uk-UA" sz="24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 в їх складі виявлені негативні кількісні або якісні зміни, що сталися в результаті господарської діяльності чи впливу інших чинників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При цьому зміни можуть бути зумовлені не тільки появою в зоні аерації нових </a:t>
            </a:r>
            <a:r>
              <a:rPr lang="uk-UA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шкодочинних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речовин, яких раніше не було, а і </a:t>
            </a:r>
            <a:r>
              <a:rPr lang="uk-UA" sz="24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збільшенням вмісту речовин, що перевищує їх гранично допустиму концентрацію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які характерні для складу незабрудненого ґрунту або у порівнянні з даними агрохімічного паспорта (для земель сільськогосподарського призначення).</a:t>
            </a:r>
          </a:p>
          <a:p>
            <a:pPr marL="0" indent="360363" algn="just">
              <a:buNone/>
            </a:pPr>
            <a:r>
              <a:rPr lang="uk-UA" sz="24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Факти забруднення (засмічення) земель та ґрунтів встановлюються 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уповноваженими особами, які здійснюють державний контроль за додержанням вимог природоохоронного законодавства шляхом оформлення актів перевірок, протоколів про адміністративне правопорушення та інших матеріалів, що підтверджують факт забруднення та засмічення земель.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9F19FF-39CB-4227-CA3C-070ED18C8B4B}"/>
              </a:ext>
            </a:extLst>
          </p:cNvPr>
          <p:cNvSpPr txBox="1"/>
          <p:nvPr/>
        </p:nvSpPr>
        <p:spPr>
          <a:xfrm>
            <a:off x="1143000" y="766059"/>
            <a:ext cx="10401300" cy="532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30000"/>
              </a:lnSpc>
            </a:pPr>
            <a:r>
              <a:rPr lang="uk-UA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Нормативи оптимального співвідношення земельних угідь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3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Нормативи оптимального співвідношення земельних угідь встановлюються для запобігання надмірному антропогенному впливу на них, у тому числі надмірній розораності сільськогосподарських угідь.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3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нормативів оптимального співвідношення земельних угідь належать: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3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оптимальне співвідношення земель сільськогосподарського, природно-заповідного та іншого природоохоронного, оздоровчого, історико-культурного, рекреаційного призначення, а також земель лісового та водного фондів;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3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оптимальне співвідношення ріллі та багаторічних насаджень, сіножатей, пасовищ, а також земель під полезахисними лісосмугами в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агроландшафтах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201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761812A-1C87-0EB4-09CF-185E3EAC5D6D}"/>
              </a:ext>
            </a:extLst>
          </p:cNvPr>
          <p:cNvSpPr txBox="1"/>
          <p:nvPr/>
        </p:nvSpPr>
        <p:spPr>
          <a:xfrm>
            <a:off x="1136650" y="434928"/>
            <a:ext cx="10274300" cy="583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Нормативи показників деградації земель та ґрунтів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Нормативи показників деградації земель установлюються для кожної категорії земель з метою запобігання погіршенню їх стану і використовуються для здійснення контролю за використанням та охороною земель.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нормативів показників деградації земель належать показники гранично допустимого погіршення стану і властивостей земельних ресурсів внаслідок антропогенного впливу та негативних природних явищ, а також нормативи інтенсивності використання земель сільськогосподарського призначення.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в сільськогосподарському виробництві сільськогосподарської техніки, питомий тиск ходових частин на ґрунт якої перевищує нормативи, забороняється.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859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CA01F4B-D284-922A-634A-3320A8374B01}"/>
              </a:ext>
            </a:extLst>
          </p:cNvPr>
          <p:cNvSpPr txBox="1"/>
          <p:nvPr/>
        </p:nvSpPr>
        <p:spPr>
          <a:xfrm>
            <a:off x="1308100" y="623027"/>
            <a:ext cx="10121900" cy="5236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 інтенсивності використання земель сільськогосподарського призначення встановлюються з урахуванням даних агрохімічної паспортизації земель.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встановленні показників інтенсивності використання земель сільськогосподарського призначення визначаються сільськогосподарські культури, вирощування яких обмежується або забороняється, а також технології та окремі агротехнічні операції щодо їх вирощування.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 інтенсивності використання земель сільськогосподарського призначення використовуються в процесі складання проектно-технологічної документації на вирощування сільськогосподарських культур.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3446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998A098-0A7B-A42E-3E06-8F66BB40B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378" y="622301"/>
            <a:ext cx="10178322" cy="5142992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Державний контроль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за використанням та охороною земель усіх категорій та форм власності здійснює центральний орган виконавчої влади, що реалізує державну політику у сфері земельних відносин, а саме Міністерство аграрної політики та продовольства України та Державна служба України з питань геодезії, картографії та кадастру (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Держгеокадастр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 </a:t>
            </a:r>
            <a:endParaRPr lang="uk-UA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5600" algn="just">
              <a:buNone/>
            </a:pPr>
            <a:endParaRPr lang="uk-UA" sz="12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5600" algn="just">
              <a:buNone/>
            </a:pPr>
            <a:r>
              <a:rPr lang="uk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Державний контроль за використанням та охороною земель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також здійснюють виконавчі органи сільських, селищних, міських рад у межах повноважень, визначених законом, у разі прийняття відповідною радою рішення про здійснення такого контролю.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5600" algn="just">
              <a:buNone/>
            </a:pPr>
            <a:endParaRPr lang="uk-UA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52E213-0E77-1C99-A58F-D666803E326C}"/>
              </a:ext>
            </a:extLst>
          </p:cNvPr>
          <p:cNvSpPr txBox="1"/>
          <p:nvPr/>
        </p:nvSpPr>
        <p:spPr>
          <a:xfrm>
            <a:off x="1162778" y="5235565"/>
            <a:ext cx="10279922" cy="1281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10000"/>
              </a:lnSpc>
            </a:pPr>
            <a:r>
              <a:rPr lang="uk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Завданнями охорони земель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є забезпечення збереження та відтворення земельних ресурсів, екологічної цінності природних і набутих якостей земель.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422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AE832E7-32B4-AFA1-D732-E4A875F5D2D9}"/>
              </a:ext>
            </a:extLst>
          </p:cNvPr>
          <p:cNvSpPr txBox="1"/>
          <p:nvPr/>
        </p:nvSpPr>
        <p:spPr>
          <a:xfrm>
            <a:off x="1003300" y="299777"/>
            <a:ext cx="10604500" cy="537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20000"/>
              </a:lnSpc>
            </a:pPr>
            <a:r>
              <a:rPr lang="uk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Охорона земель включає: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556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обґрунтування і забезпечення досягнення раціонального землекористування;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556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захист сільськогосподарських угідь, лісових земель та чагарників від необґрунтованого їх вилучення для інших потреб;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556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захист земель від ерозії, селів, підтоплення, заболочування, вторинного засолення,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переосушення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ущільнення, забруднення відходами виробництва, хімічними та радіоактивними речовинами та від інших несприятливих природних і техногенних процесів;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556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збереження природних водно-болотних угідь;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556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попередження погіршення естетичного стану та екологічної ролі антропогенних ландшафтів;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556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консервацію деградованих і малопродуктивних сільськогосподарських угідь.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0350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0DB004B-8512-ED0C-2ED8-20E0E58C9FF5}"/>
              </a:ext>
            </a:extLst>
          </p:cNvPr>
          <p:cNvSpPr txBox="1"/>
          <p:nvPr/>
        </p:nvSpPr>
        <p:spPr>
          <a:xfrm>
            <a:off x="1092200" y="728771"/>
            <a:ext cx="10566400" cy="4457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заходів у галузі охорони земель включає: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державну комплексну систему спостережень, тобто здійснення топографо-геодезичних, картографічних, ґрунтових, агрохімічних, радіологічних та інших обстежень і розвідування стану земель і ґрунтів, їх моніторинг.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розробку загальнодержавних і регіональних (республіканських) програм використання та охорони земель, документації із землеустрою в галузі охорони земель;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 екологічної мережі;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2150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26CA208-7763-9EA0-85FB-EF227E29B4A3}"/>
              </a:ext>
            </a:extLst>
          </p:cNvPr>
          <p:cNvSpPr txBox="1"/>
          <p:nvPr/>
        </p:nvSpPr>
        <p:spPr>
          <a:xfrm>
            <a:off x="927100" y="375825"/>
            <a:ext cx="10922000" cy="5750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здійснення природно-сільськогосподарського, еколого-економічного, протиерозійного та інших видів районування (зонування) земель, що включає в себе: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3900" lvl="0" indent="-368300" algn="just">
              <a:lnSpc>
                <a:spcPct val="110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поділ земель за цільовим призначенням з урахуванням природних умов, агробіологічних вимог сільськогосподарських культур, розвитку господарської діяльності та пріоритету вимог екологічної безпеки;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3900" lvl="0" indent="-368300" algn="just">
              <a:lnSpc>
                <a:spcPct val="110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установлення вимог щодо раціонального використання земель відповідно до району (зони);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3900" lvl="0" indent="-368300" algn="just">
              <a:lnSpc>
                <a:spcPct val="110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 територій, що потребують особливого захисту від антропогенного впливу;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3900" lvl="0" indent="-368300" algn="just">
              <a:lnSpc>
                <a:spcPct val="110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установлення в межах окремих зон необхідних видів екологічних обмежень у використанні земель або ґрунтів з урахуванням їх геоморфологічних, природно-кліматичних, ґрунтових, протиерозійних та інших особливостей відповідно до екологічного району (зони).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4904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A4BAD3-113A-5118-0BFC-8E271E7F45C0}"/>
              </a:ext>
            </a:extLst>
          </p:cNvPr>
          <p:cNvSpPr txBox="1"/>
          <p:nvPr/>
        </p:nvSpPr>
        <p:spPr>
          <a:xfrm>
            <a:off x="1028700" y="528985"/>
            <a:ext cx="10477500" cy="541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економічне стимулювання впровадження заходів щодо охорони та використання земель і підвищення родючості ґрунтів здійснюється шляхом: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2800" lvl="0" indent="-546100" algn="just">
              <a:lnSpc>
                <a:spcPct val="110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надання податкових і кредитних пільг фізичним і юридичним особам, які здійснюють за власні кошти заходи щодо захисту земель від ерозії, підвищення родючості ґрунтів та інші заходи, передбачені загальнодержавними і регіональними програмами використання та охорони земель;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2800" lvl="0" indent="-546100" algn="just">
              <a:lnSpc>
                <a:spcPct val="110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звільнення землевласників і землекористувачів від плати за землю, за земельні ділянки, на яких виконуються роботи з меліорації, рекультивації, консервації земель та інші роботи щодо охорони земель на період тимчасової консервації, будівництва та сільськогосподарського освоєння земель відповідно до затвердженої документації із землеустрою; 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5756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0D3BC64-4CF6-3E12-C8B1-CDD34C0C0B19}"/>
              </a:ext>
            </a:extLst>
          </p:cNvPr>
          <p:cNvSpPr txBox="1"/>
          <p:nvPr/>
        </p:nvSpPr>
        <p:spPr>
          <a:xfrm>
            <a:off x="1181100" y="543768"/>
            <a:ext cx="10617200" cy="5011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368300" algn="just">
              <a:lnSpc>
                <a:spcPct val="150000"/>
              </a:lnSpc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компенсування сільськогосподарським товаровиробникам недоодержаної частки доходу внаслідок консервації деградованих, малопродуктивних, а також техногенно забруднених земель;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5600" lvl="0" indent="368300" algn="just">
              <a:lnSpc>
                <a:spcPct val="150000"/>
              </a:lnSpc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застосування прискореної амортизації основних фондів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землеохоронного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природоохоронного призначення.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нормування полягає у забезпеченні екологічної та санітарно-гігієнічної безпеки громадян шляхом визначення вимог щодо якості земель, родючості ґрунтів і допустимого антропогенного навантаження та господарського освоєння земель.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6940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41D62F-3EB3-68F0-AAE2-63A0DCD3E6D8}"/>
              </a:ext>
            </a:extLst>
          </p:cNvPr>
          <p:cNvSpPr txBox="1"/>
          <p:nvPr/>
        </p:nvSpPr>
        <p:spPr>
          <a:xfrm>
            <a:off x="939800" y="574893"/>
            <a:ext cx="10604500" cy="537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20000"/>
              </a:lnSpc>
            </a:pPr>
            <a:r>
              <a:rPr lang="uk-UA" sz="2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Охорона земель і ґрунтів від забруднення небезпечними речовинами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Господарська та інша діяльність, яка зумовлює забруднення земель і ґрунтів понад установлені гранично допустимі концентрації небезпечних речовин, забороняється.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разі виявлення фактів забруднення ґрунтів небезпечними речовинами спеціально уповноважені органи виконавчої влади у галузі охорони земель вживають заходів до обмеження, тимчасової заборони (зупинення) чи припинення діяльності підприємств, установ, організацій, незалежно від форм власності, притягнення винних до відповідальності згідно із законом і проведення в установленому порядку робіт з дезактивації, відновлення забруднених земель, консервації угідь і визначення режимів їх подальшого використання.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25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8829" y="582067"/>
            <a:ext cx="1076597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just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 ґрунтів відбувається як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природним шляхом, так і в результаті антропогенної діяльності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536575" algn="just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впливом </a:t>
            </a:r>
            <a:r>
              <a:rPr lang="uk-UA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 процесів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відбуваються в Космосі та земній корі і супроводжуються стихійними лихами (падіння метеоритів, землетруси, буревії, повені та ін.), руйнуються природні ландшафти, господарські будівлі, знищуються господарські угіддя. </a:t>
            </a:r>
          </a:p>
          <a:p>
            <a:pPr indent="536575" algn="just">
              <a:spcAft>
                <a:spcPts val="0"/>
              </a:spcAft>
            </a:pPr>
            <a:r>
              <a:rPr lang="uk-UA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Антропогенне забруднення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 відбувається внаслідок:</a:t>
            </a:r>
          </a:p>
          <a:p>
            <a:pPr indent="536575" algn="just">
              <a:spcAft>
                <a:spcPts val="0"/>
              </a:spcAft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різних галузей промисловості та сільського господарства;</a:t>
            </a:r>
          </a:p>
          <a:p>
            <a:pPr indent="536575" algn="just">
              <a:spcAft>
                <a:spcPts val="0"/>
              </a:spcAft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транспорту;</a:t>
            </a:r>
          </a:p>
          <a:p>
            <a:pPr indent="536575" algn="just">
              <a:spcAft>
                <a:spcPts val="0"/>
              </a:spcAft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військової діяльності;</a:t>
            </a:r>
          </a:p>
          <a:p>
            <a:pPr indent="536575" algn="just">
              <a:spcAft>
                <a:spcPts val="0"/>
              </a:spcAft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енергетики;</a:t>
            </a:r>
          </a:p>
          <a:p>
            <a:pPr indent="536575" algn="just">
              <a:spcAft>
                <a:spcPts val="0"/>
              </a:spcAft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комунально-побутових господарств</a:t>
            </a:r>
            <a:r>
              <a:rPr lang="uk-UA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</a:p>
        </p:txBody>
      </p:sp>
    </p:spTree>
    <p:extLst>
      <p:ext uri="{BB962C8B-B14F-4D97-AF65-F5344CB8AC3E}">
        <p14:creationId xmlns:p14="http://schemas.microsoft.com/office/powerpoint/2010/main" val="20237321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98C9486-8244-9C8F-A390-2D37133AF5BA}"/>
              </a:ext>
            </a:extLst>
          </p:cNvPr>
          <p:cNvSpPr txBox="1"/>
          <p:nvPr/>
        </p:nvSpPr>
        <p:spPr>
          <a:xfrm>
            <a:off x="939800" y="350561"/>
            <a:ext cx="10541000" cy="615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84480" algn="just">
              <a:lnSpc>
                <a:spcPct val="110000"/>
              </a:lnSpc>
            </a:pPr>
            <a:r>
              <a:rPr lang="uk-UA" sz="2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Охорона земель від ерозії та зсувів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4480" algn="just">
              <a:lnSpc>
                <a:spcPct val="11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ерозійно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та зсувонебезпечних земельних ділянок дозволяється за умови вжиття заходів щодо їх протиерозійного і протизсувного захисту, передбачених законодавством України.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4480" algn="just">
              <a:lnSpc>
                <a:spcPct val="11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метою захисту земель від ерозії та зсувів у землевпорядній, містобудівній та іншій документації передбачаються заходи щодо забезпечення протиерозійної та протизсувної стійкості території.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4480" algn="just">
              <a:lnSpc>
                <a:spcPct val="11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Забороняється розорювання схилів крутизною понад 7 градусів (крім ділянок для залуження, залісення та здійснення ґрунтозахисних заходів). На схилах крутизною від 3 до 7 градусів обмежується розміщення просапних культур, чорного пару тощо.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4480" algn="just">
              <a:lnSpc>
                <a:spcPct val="110000"/>
              </a:lnSpc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Власники земельних ділянок та землекористувачі, у тому числі орендарі, зобов'язані здійснювати </a:t>
            </a:r>
            <a:r>
              <a:rPr lang="uk-UA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ґрунтоохоронні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заходи з метою запобігання погіршенню їх якісного стану та якісного стану суміжних земельних ділянок і довкілля в цілому.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0755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554182"/>
            <a:ext cx="10210800" cy="562278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Завдання на самопідготовку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пестицидами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нітритами та нітратами.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важкими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металами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Токсична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важких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металів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накопичених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Періодичність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важкими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металами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пестицидів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агрохімікатів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ліцензування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земель.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земель 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sz="2400" dirty="0"/>
          </a:p>
          <a:p>
            <a:pPr marL="514350" indent="-514350">
              <a:buAutoNum type="arabicPeriod"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5200" y="205740"/>
            <a:ext cx="10922000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рекомендованої літератури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54038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Земельний кодекс України </a:t>
            </a:r>
            <a:r>
              <a:rPr lang="uk-UA" sz="180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2768-III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 25.10.2001 р.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URL: </a:t>
            </a:r>
            <a:r>
              <a:rPr lang="uk-UA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https://zakon.rada.gov.ua/laws/show/2768-14#Text</a:t>
            </a:r>
            <a:endParaRPr lang="uk-UA" sz="1800" dirty="0">
              <a:effectLst/>
              <a:latin typeface="Times New Roman" panose="020206030504050203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Закон України «Про охорону земель</a:t>
            </a:r>
            <a:r>
              <a:rPr lang="uk-UA" sz="1800" dirty="0"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» від 19.06.2003 № 962-IV.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URL: https://zakon.rada.gov.ua/laws/show/962-15#Text</a:t>
            </a:r>
            <a:endParaRPr lang="uk-UA" sz="1800" dirty="0">
              <a:effectLst/>
              <a:latin typeface="Times New Roman" panose="020206030504050203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Наказ МОЗ від 14.07.2020  № 1595 Про затвердження Гігієнічних регламентів допустимого вмісту хімічних речовин у ґрунті. URL: </a:t>
            </a:r>
            <a:r>
              <a:rPr lang="uk-UA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https://zakon.rada.gov.ua/laws/show/z0722-20#Text</a:t>
            </a:r>
            <a:endParaRPr lang="uk-UA" sz="1800" dirty="0">
              <a:effectLst/>
              <a:latin typeface="Times New Roman" panose="020206030504050203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ДСанПіН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8.8.1.2.3.4-000-2001 Допустимі дози, концентрації, кількості та рівні вмісту пестицидів у сільськогосподарській сировині, харчових продуктах, повітрі робочої зони, атмосферному повітрі, воді водоймищ, ґрунті.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URL: 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uk-UA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  <a:hlinkClick r:id="rId4"/>
              </a:rPr>
              <a:t>https://zakon.rada.gov.ua/rada/show/v0137588-01#Text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endParaRPr lang="uk-UA" sz="1800" dirty="0">
              <a:effectLst/>
              <a:latin typeface="Times New Roman" panose="020206030504050203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ДСТУ 4362:2004 Якість ґрунту. Показники родючості ґрунтів </a:t>
            </a:r>
            <a:r>
              <a:rPr lang="uk-UA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https://zakon.isu.net.ua/sites/default/files/normdocs/dstu_4362_2004.pdf</a:t>
            </a:r>
            <a:endParaRPr lang="uk-UA" sz="1800" dirty="0">
              <a:effectLst/>
              <a:latin typeface="Times New Roman" panose="020206030504050203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Максименко Н. В. Нормування антропогенного навантаження на навколишнє середовище: підручник для студентів вищих навчальних закладів / [Н. В. Максименко, О. Г. Владимирова, А. Ю. Шевченко, Е. О.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Кочанов</a:t>
            </a:r>
            <a:r>
              <a:rPr lang="uk-UA" sz="1800" dirty="0"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].  3-тє вид.,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доп</a:t>
            </a:r>
            <a:r>
              <a:rPr lang="uk-UA" sz="1800" dirty="0"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. і перероб. Х.: ХНУ імені В. Н. Каразіна, 2016. 264 с.</a:t>
            </a:r>
          </a:p>
          <a:p>
            <a:pPr marL="342900" lvl="0" indent="-342900" algn="just"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Петровська М. </a:t>
            </a:r>
            <a:r>
              <a:rPr lang="uk-UA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Нормування якості 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довкілля: навчальний посібник. Львів: ЛНУ імені Івана Франка, 2017. 300 с.</a:t>
            </a:r>
            <a:endParaRPr lang="uk-UA" sz="1800" dirty="0">
              <a:effectLst/>
              <a:latin typeface="Times New Roman" panose="020206030504050203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Джигирей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В.С. Екологія та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охорана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навколишнього природного середовища: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посібник. 5-те вид.,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випр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К.: «Знання», 2007. 422 с.</a:t>
            </a:r>
            <a:endParaRPr lang="uk-UA" sz="1800" dirty="0">
              <a:effectLst/>
              <a:latin typeface="Times New Roman" panose="020206030504050203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630555" algn="l"/>
              </a:tabLs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Войцицький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А.П. Нормування антропогенного навантаження на природне середовище. Конспект лекцій. Житомир: ДАУ, 2005. 2005. 132 с.</a:t>
            </a:r>
          </a:p>
          <a:p>
            <a:pPr marL="342900" lvl="0" indent="-342900" algn="just">
              <a:buFont typeface="+mj-lt"/>
              <a:buAutoNum type="arabicPeriod"/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Тарасова В.В. Екологічна стандартизація і нормування / В.В. Тарасова, А.С. Малиновський, М.Ф. Рибак. К: ВЦ «Центр учбової літератури», 2007. 200 с.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679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3887" y="368135"/>
            <a:ext cx="10591800" cy="6359236"/>
          </a:xfrm>
        </p:spPr>
        <p:txBody>
          <a:bodyPr>
            <a:normAutofit/>
          </a:bodyPr>
          <a:lstStyle/>
          <a:p>
            <a:pPr indent="536575" algn="just">
              <a:spcAft>
                <a:spcPts val="0"/>
              </a:spcAft>
              <a:buNone/>
            </a:pPr>
            <a:r>
              <a:rPr lang="uk-UA" sz="2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величиною зон та рівнем забруднення ґрунтів забруднення поділяють на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400" i="1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фонове, локальне, регіональне й глобальне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536575" algn="just">
              <a:spcAft>
                <a:spcPts val="0"/>
              </a:spcAft>
              <a:buNone/>
            </a:pPr>
            <a:r>
              <a:rPr lang="uk-UA" sz="24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Фоновим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вважають вміст забруднюючих речовин у ґрунті, що відповідає або близький до його природного складу.</a:t>
            </a:r>
          </a:p>
          <a:p>
            <a:pPr indent="536575" algn="just">
              <a:spcAft>
                <a:spcPts val="0"/>
              </a:spcAft>
              <a:buNone/>
            </a:pPr>
            <a:r>
              <a:rPr lang="uk-UA" sz="24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Локальним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вважають забруднення ґрунту одним або кількома джерелами забруднення.</a:t>
            </a:r>
          </a:p>
          <a:p>
            <a:pPr indent="536575" algn="just">
              <a:buNone/>
            </a:pPr>
            <a:r>
              <a:rPr lang="uk-UA" sz="24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Регіональне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забруднення ґрунту виникає внаслідок перенесення забруднюючих речовин на відстань понад 40 км від техногенних та більше 10 км - від сільськогосподарських джерел забруднення.</a:t>
            </a:r>
          </a:p>
          <a:p>
            <a:pPr indent="536575" algn="just">
              <a:buNone/>
            </a:pPr>
            <a:r>
              <a:rPr lang="uk-UA" sz="24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Глобальне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забруднення ґрунту виникає внаслідок перенесення забруднюючої речовини на відстань 1000 км від будь-якого джерела забруднення.</a:t>
            </a:r>
            <a:endParaRPr lang="uk-UA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1229" y="697919"/>
            <a:ext cx="1048294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just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Найнебезпечнішими для ґрунтів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хімічне забруднення, ерозія та засолення.</a:t>
            </a:r>
          </a:p>
          <a:p>
            <a:pPr indent="536575" algn="just"/>
            <a:r>
              <a:rPr lang="uk-UA" sz="2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Пестициди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пригнічують біологічну активність ґрунтів, знищують потрібні мікроорганізми, черв’яків, зменшують природну родючість. Крім того, гинуть комахи-запилювачі.</a:t>
            </a:r>
          </a:p>
          <a:p>
            <a:pPr indent="536575" algn="just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ступенем забруднення ґрунти поділяють на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сильнозабруднені, середньозабруднені та </a:t>
            </a:r>
            <a:r>
              <a:rPr lang="uk-UA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слабозабруднені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536575" algn="just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сильнозабруднених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ґрунтах кількість забруднюючих речовин у кілька разів перевищує ГДК. </a:t>
            </a:r>
          </a:p>
          <a:p>
            <a:pPr indent="536575" algn="just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середньозабруднених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ґрунтах перевищення ГДК незначне, що не призводить до помітних змін його властивостей.</a:t>
            </a:r>
          </a:p>
          <a:p>
            <a:pPr indent="536575" algn="just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слабозабруднених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ґрунтах вміст хімічних речовин не перевищує ГДК, але перевищує фонову концентрацію.</a:t>
            </a:r>
          </a:p>
          <a:p>
            <a:pPr indent="536575" algn="just"/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595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5025" y="360218"/>
            <a:ext cx="1096508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just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Деградація ґрунтів є найважливішою загрозою стійкого розвитку людства.</a:t>
            </a:r>
          </a:p>
          <a:p>
            <a:pPr indent="536575" algn="ctr"/>
            <a:r>
              <a:rPr lang="uk-UA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та чинники деградації </a:t>
            </a:r>
            <a:r>
              <a:rPr lang="uk-UA" sz="2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грунтів</a:t>
            </a:r>
            <a:r>
              <a:rPr lang="uk-UA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536575" algn="just"/>
            <a:r>
              <a:rPr lang="uk-UA" sz="2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Водна ерозія </a:t>
            </a:r>
            <a:r>
              <a:rPr lang="uk-UA" sz="2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uk-UA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охоплює майже дві третини всіх земель суходолу (56% площі). Вона найбільш характерна для розчленованих регіонів гір та височин, а також для земель рівнин, що надмірно розорані й тому лишилися без захисту рослинним покривом, особливо під час перехідних сезонів (весна, осінь - у помірному поясі; між сухим і вологим періодами - в інших поясах). Водна ерозія руйнує найкращі в сільськогосподарському значенні землі, створюючи їх від’ємний баланс.</a:t>
            </a:r>
            <a:endParaRPr lang="uk-UA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36575" algn="just"/>
            <a:endParaRPr lang="uk-UA" sz="2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6575" algn="just"/>
            <a:endParaRPr lang="uk-UA" alt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410" name="AutoShape 2" descr="Ерозія ґрунту - причини, види, наслідки, методи запобігання та боротьби з ерозією  грунті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7412" name="AutoShape 4" descr="Ерозія ґрунту - причини, види, наслідки, методи запобігання та боротьби з ерозією  грунті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7414" name="Picture 6" descr="Ерозія ґрунту - причини, види, наслідки, методи запобігання та боротьби з ерозією  грунті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3558" y="4489088"/>
            <a:ext cx="3515302" cy="2351737"/>
          </a:xfrm>
          <a:prstGeom prst="rect">
            <a:avLst/>
          </a:prstGeom>
          <a:noFill/>
        </p:spPr>
      </p:pic>
      <p:pic>
        <p:nvPicPr>
          <p:cNvPr id="17416" name="Picture 8" descr="Ерозія ґрунту, заходи що запобігають ерозії грунтів — Пропозиці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38295" y="4489088"/>
            <a:ext cx="3158548" cy="2368912"/>
          </a:xfrm>
          <a:prstGeom prst="rect">
            <a:avLst/>
          </a:prstGeom>
          <a:noFill/>
        </p:spPr>
      </p:pic>
      <p:sp>
        <p:nvSpPr>
          <p:cNvPr id="17418" name="AutoShape 10" descr="Захист від деградації (ерозії) грунтів | Енциклопедія сільського  господарств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7420" name="AutoShape 12" descr="Захист від деградації (ерозії) грунтів | Енциклопедія сільського  господарств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7424" name="Picture 16" descr="ЗАХИСТ ҐРУНТІВ ВІД ЕРОЗІЇ — ЗАПОРУКА ДОСТАТКУ КОЖНОГО УКРАЇНЦЯ — Агропрофі  – газета для підприємців АПК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61741" y="4489088"/>
            <a:ext cx="3649839" cy="2346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21499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990600" y="0"/>
            <a:ext cx="20008715" cy="4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угольник 2"/>
          <p:cNvSpPr/>
          <p:nvPr/>
        </p:nvSpPr>
        <p:spPr>
          <a:xfrm>
            <a:off x="946260" y="391297"/>
            <a:ext cx="1077468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uk-UA" sz="2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Дефляція </a:t>
            </a:r>
            <a:r>
              <a:rPr lang="uk-UA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зазвичай є одним з найпотужніших процесів деградації в різних поясах Землі. </a:t>
            </a:r>
          </a:p>
          <a:p>
            <a:pPr indent="534988" algn="just"/>
            <a:endParaRPr lang="uk-UA" sz="2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34988" algn="just"/>
            <a:endParaRPr lang="uk-UA" sz="2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34988" algn="just"/>
            <a:endParaRPr lang="uk-UA" sz="2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34988" algn="just"/>
            <a:endParaRPr lang="uk-UA" sz="2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34988" algn="just"/>
            <a:endParaRPr lang="uk-UA" sz="2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34988" algn="just"/>
            <a:endParaRPr lang="uk-UA" sz="2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34988" algn="just"/>
            <a:endParaRPr lang="uk-UA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4988" algn="just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Хімічне пошкодження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принаймні три причини, що не виключають одна одну, тому діють синергічно: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 промисловості, великих міст і транспорту, що утворюють великі ареали забруднення (у середньому радіусом близько 100 км навколо великих міст);</a:t>
            </a:r>
            <a:endParaRPr lang="uk-UA" sz="2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6" name="Picture 2" descr="Питання вітрової ерозії | Інститут охорони ґрунтів Украї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23862" y="1468167"/>
            <a:ext cx="2497084" cy="2322288"/>
          </a:xfrm>
          <a:prstGeom prst="rect">
            <a:avLst/>
          </a:prstGeom>
          <a:noFill/>
        </p:spPr>
      </p:pic>
      <p:pic>
        <p:nvPicPr>
          <p:cNvPr id="16388" name="Picture 4" descr="Дефляция (геология) — Википеди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66600" y="1486312"/>
            <a:ext cx="3047999" cy="2285999"/>
          </a:xfrm>
          <a:prstGeom prst="rect">
            <a:avLst/>
          </a:prstGeom>
          <a:noFill/>
        </p:spPr>
      </p:pic>
      <p:sp>
        <p:nvSpPr>
          <p:cNvPr id="16390" name="AutoShape 6" descr="Захист від деградації (ерозії) грунтів | Енциклопедія сільського  господарств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6392" name="AutoShape 8" descr="Захист від деградації (ерозії) грунтів | Енциклопедія сільського  господарств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6394" name="AutoShape 10" descr="Захист від деградації (ерозії) грунтів | Енциклопедія сільського  господарств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6396" name="AutoShape 12" descr="Захист від деградації (ерозії) грунтів | Енциклопедія сільського  господарств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6398" name="Picture 14" descr="ЗАХИСТ ҐРУНТІВ ВІД ЕРОЗІЇ — ЗАПОРУКА ДОСТАТКУ КОЖНОГО УКРАЇНЦЯ — Агропрофі  – газета для підприємців АПК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42446" y="1494721"/>
            <a:ext cx="4053568" cy="22775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4543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7056" y="132874"/>
            <a:ext cx="10928713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надмірне використання хімічних засобів захисту рослин, особливо в регіонах виноградарства, рисівництва та бавовництва;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транскордонне перенесення забруднень відповідно до напрямку руху повітряних мас незалежно від наявності забруднювачів безпосередньо на території, що зазнає пошкодження. 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36575" algn="just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 пошкодження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 виникає за умов будь-якої дигресії ландшафту, бо при цьому збіднюється біота, що регулює якість ґрунту. Деградація ґрунтів у разі дигресії ландшафту трапляється на величезній площі. Поряд з цим погіршуються фізичні властивості ґрунту в тих місцях, де фізичне навантаження на нього перевищує здатність самовідновлення.</a:t>
            </a:r>
          </a:p>
          <a:p>
            <a:pPr indent="536575" algn="just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 забруднення утворюється внаслідок нагромадження на ґрунті різноманітного сміття тощо, і це погіршує надходження до ґрунту води та повітря. Водночас рослинні залишки зазвичай благодійно впливають на ґрунт.</a:t>
            </a:r>
          </a:p>
          <a:p>
            <a:pPr lvl="0" indent="536575" algn="just"/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355150"/>
      </p:ext>
    </p:extLst>
  </p:cSld>
  <p:clrMapOvr>
    <a:masterClrMapping/>
  </p:clrMapOvr>
</p:sld>
</file>

<file path=ppt/theme/theme1.xml><?xml version="1.0" encoding="utf-8"?>
<a:theme xmlns:a="http://schemas.openxmlformats.org/drawingml/2006/main" name="Значок">
  <a:themeElements>
    <a:clrScheme name="Жовти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Значок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начок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Значок</Template>
  <TotalTime>650</TotalTime>
  <Words>4120</Words>
  <Application>Microsoft Office PowerPoint</Application>
  <PresentationFormat>Широкий екран</PresentationFormat>
  <Paragraphs>330</Paragraphs>
  <Slides>42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42</vt:i4>
      </vt:variant>
    </vt:vector>
  </HeadingPairs>
  <TitlesOfParts>
    <vt:vector size="50" baseType="lpstr">
      <vt:lpstr>Arial</vt:lpstr>
      <vt:lpstr>Corbel</vt:lpstr>
      <vt:lpstr>Gill Sans MT</vt:lpstr>
      <vt:lpstr>Impact</vt:lpstr>
      <vt:lpstr>Symbol</vt:lpstr>
      <vt:lpstr>Times New Roman</vt:lpstr>
      <vt:lpstr>Wingdings</vt:lpstr>
      <vt:lpstr>Значок</vt:lpstr>
      <vt:lpstr>Презентація PowerPoint</vt:lpstr>
      <vt:lpstr>Презентація PowerPoint</vt:lpstr>
      <vt:lpstr>2. Забруднення ґрунтів. Джерела забруднення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4. Нормування в галузі використання та охорони земель та грунтів.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Пользователь Windows</dc:creator>
  <cp:lastModifiedBy>Ірина Кочмар</cp:lastModifiedBy>
  <cp:revision>66</cp:revision>
  <dcterms:created xsi:type="dcterms:W3CDTF">2020-09-16T07:08:31Z</dcterms:created>
  <dcterms:modified xsi:type="dcterms:W3CDTF">2024-03-13T19:14:22Z</dcterms:modified>
</cp:coreProperties>
</file>