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76" r:id="rId3"/>
    <p:sldId id="290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291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93" r:id="rId37"/>
    <p:sldId id="277" r:id="rId38"/>
    <p:sldId id="283" r:id="rId39"/>
    <p:sldId id="279" r:id="rId40"/>
    <p:sldId id="280" r:id="rId41"/>
    <p:sldId id="282" r:id="rId42"/>
    <p:sldId id="284" r:id="rId43"/>
    <p:sldId id="285" r:id="rId44"/>
    <p:sldId id="286" r:id="rId45"/>
    <p:sldId id="287" r:id="rId46"/>
    <p:sldId id="288" r:id="rId47"/>
    <p:sldId id="289" r:id="rId48"/>
    <p:sldId id="278" r:id="rId49"/>
  </p:sldIdLst>
  <p:sldSz cx="18288000" cy="10287000"/>
  <p:notesSz cx="18288000" cy="10287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14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917EC4-7197-45E1-8879-15CED3EC4147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0" y="771525"/>
            <a:ext cx="6858000" cy="3857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828800" y="4886325"/>
            <a:ext cx="14630400" cy="4629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CA665-38D0-45FF-8DA8-E00B8D24791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1676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599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19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02760" y="826897"/>
            <a:ext cx="10682478" cy="1268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9216" y="2612898"/>
            <a:ext cx="17309566" cy="2123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59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21157" y="9701733"/>
            <a:ext cx="282575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62200" y="4820335"/>
            <a:ext cx="14325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Тема 2.1. </a:t>
            </a:r>
          </a:p>
          <a:p>
            <a:pPr algn="ctr"/>
            <a:r>
              <a:rPr lang="ru-RU" sz="7200" b="1" dirty="0" err="1" smtClean="0">
                <a:solidFill>
                  <a:srgbClr val="FF0000"/>
                </a:solidFill>
              </a:rPr>
              <a:t>Кадрова</a:t>
            </a:r>
            <a:r>
              <a:rPr lang="ru-RU" sz="7200" b="1" dirty="0" smtClean="0">
                <a:solidFill>
                  <a:srgbClr val="FF0000"/>
                </a:solidFill>
              </a:rPr>
              <a:t> </a:t>
            </a:r>
            <a:r>
              <a:rPr lang="ru-RU" sz="7200" b="1" dirty="0" err="1" smtClean="0">
                <a:solidFill>
                  <a:srgbClr val="FF0000"/>
                </a:solidFill>
              </a:rPr>
              <a:t>документація</a:t>
            </a:r>
            <a:r>
              <a:rPr lang="ru-RU" sz="7200" b="1" dirty="0" smtClean="0">
                <a:solidFill>
                  <a:srgbClr val="FF0000"/>
                </a:solidFill>
              </a:rPr>
              <a:t> </a:t>
            </a:r>
            <a:r>
              <a:rPr lang="ru-RU" sz="7200" b="1" dirty="0" err="1" smtClean="0">
                <a:solidFill>
                  <a:srgbClr val="FF0000"/>
                </a:solidFill>
              </a:rPr>
              <a:t>підприємства</a:t>
            </a:r>
            <a:r>
              <a:rPr lang="ru-RU" sz="7200" b="1" dirty="0" smtClean="0">
                <a:solidFill>
                  <a:srgbClr val="FF0000"/>
                </a:solidFill>
              </a:rPr>
              <a:t>.</a:t>
            </a:r>
            <a:endParaRPr lang="uk-UA" sz="7200" b="1" dirty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1484785"/>
            <a:ext cx="16687800" cy="165618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6600" b="1" dirty="0" smtClean="0"/>
              <a:t>ОРГАНІЗАЦІЯ КАДРОВОЇ РОБОТИ</a:t>
            </a:r>
            <a:r>
              <a:rPr lang="uk-UA" sz="6600" dirty="0" smtClean="0"/>
              <a:t/>
            </a:r>
            <a:br>
              <a:rPr lang="uk-UA" sz="6600" dirty="0" smtClean="0"/>
            </a:br>
            <a:endParaRPr lang="uk-UA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63950">
              <a:lnSpc>
                <a:spcPct val="100000"/>
              </a:lnSpc>
              <a:tabLst>
                <a:tab pos="7313930" algn="l"/>
              </a:tabLst>
            </a:pPr>
            <a:r>
              <a:rPr dirty="0"/>
              <a:t>ІНСТ</a:t>
            </a:r>
            <a:r>
              <a:rPr spc="-20" dirty="0"/>
              <a:t>Р</a:t>
            </a:r>
            <a:r>
              <a:rPr dirty="0"/>
              <a:t>УКЦІЯ</a:t>
            </a:r>
            <a:r>
              <a:rPr spc="-25" dirty="0"/>
              <a:t> </a:t>
            </a:r>
            <a:r>
              <a:rPr dirty="0"/>
              <a:t>З	ДІЛ</a:t>
            </a:r>
            <a:r>
              <a:rPr spc="10" dirty="0"/>
              <a:t>О</a:t>
            </a:r>
            <a:r>
              <a:rPr dirty="0"/>
              <a:t>В</a:t>
            </a:r>
            <a:r>
              <a:rPr spc="-130" dirty="0"/>
              <a:t>О</a:t>
            </a:r>
            <a:r>
              <a:rPr spc="-105" dirty="0"/>
              <a:t>Д</a:t>
            </a:r>
            <a:r>
              <a:rPr dirty="0"/>
              <a:t>СТ</a:t>
            </a:r>
            <a:r>
              <a:rPr spc="-60" dirty="0"/>
              <a:t>В</a:t>
            </a:r>
            <a:r>
              <a:rPr dirty="0"/>
              <a:t>А</a:t>
            </a:r>
          </a:p>
          <a:p>
            <a:pPr marL="12700" marR="5080" algn="just">
              <a:lnSpc>
                <a:spcPct val="100000"/>
              </a:lnSpc>
              <a:spcBef>
                <a:spcPts val="830"/>
              </a:spcBef>
            </a:pPr>
            <a:r>
              <a:rPr sz="3200" b="0" spc="-175" dirty="0">
                <a:solidFill>
                  <a:srgbClr val="000000"/>
                </a:solidFill>
                <a:latin typeface="Calibri"/>
                <a:cs typeface="Calibri"/>
              </a:rPr>
              <a:t>У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стан</a:t>
            </a:r>
            <a:r>
              <a:rPr sz="3200" b="0" spc="10" dirty="0">
                <a:solidFill>
                  <a:srgbClr val="000000"/>
                </a:solidFill>
                <a:latin typeface="Calibri"/>
                <a:cs typeface="Calibri"/>
              </a:rPr>
              <a:t>о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ви  </a:t>
            </a:r>
            <a:r>
              <a:rPr sz="3200" b="0" spc="29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ор</a:t>
            </a:r>
            <a:r>
              <a:rPr sz="3200" b="0" spc="-20" dirty="0">
                <a:solidFill>
                  <a:srgbClr val="000000"/>
                </a:solidFill>
                <a:latin typeface="Calibri"/>
                <a:cs typeface="Calibri"/>
              </a:rPr>
              <a:t>г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а</a:t>
            </a:r>
            <a:r>
              <a:rPr sz="3200" b="0" spc="10" dirty="0">
                <a:solidFill>
                  <a:srgbClr val="000000"/>
                </a:solidFill>
                <a:latin typeface="Calibri"/>
                <a:cs typeface="Calibri"/>
              </a:rPr>
              <a:t>н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ізо</a:t>
            </a:r>
            <a:r>
              <a:rPr sz="3200" b="0" spc="-15" dirty="0">
                <a:solidFill>
                  <a:srgbClr val="000000"/>
                </a:solidFill>
                <a:latin typeface="Calibri"/>
                <a:cs typeface="Calibri"/>
              </a:rPr>
              <a:t>в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у</a:t>
            </a:r>
            <a:r>
              <a:rPr sz="3200" b="0" spc="-20" dirty="0">
                <a:solidFill>
                  <a:srgbClr val="000000"/>
                </a:solidFill>
                <a:latin typeface="Calibri"/>
                <a:cs typeface="Calibri"/>
              </a:rPr>
              <a:t>ю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ть  </a:t>
            </a:r>
            <a:r>
              <a:rPr sz="3200" b="0" spc="3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ділов</a:t>
            </a:r>
            <a:r>
              <a:rPr sz="3200" b="0" spc="-85" dirty="0">
                <a:solidFill>
                  <a:srgbClr val="000000"/>
                </a:solidFill>
                <a:latin typeface="Calibri"/>
                <a:cs typeface="Calibri"/>
              </a:rPr>
              <a:t>о</a:t>
            </a:r>
            <a:r>
              <a:rPr sz="3200" b="0" spc="-40" dirty="0">
                <a:solidFill>
                  <a:srgbClr val="000000"/>
                </a:solidFill>
                <a:latin typeface="Calibri"/>
                <a:cs typeface="Calibri"/>
              </a:rPr>
              <a:t>д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ство  </a:t>
            </a:r>
            <a:r>
              <a:rPr sz="3200" b="0" spc="3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відповідно  </a:t>
            </a:r>
            <a:r>
              <a:rPr sz="3200" b="0" spc="3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40" dirty="0">
                <a:solidFill>
                  <a:srgbClr val="000000"/>
                </a:solidFill>
                <a:latin typeface="Calibri"/>
                <a:cs typeface="Calibri"/>
              </a:rPr>
              <a:t>д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о  </a:t>
            </a:r>
            <a:r>
              <a:rPr sz="3200" b="0" spc="3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15" dirty="0">
                <a:solidFill>
                  <a:srgbClr val="000000"/>
                </a:solidFill>
                <a:latin typeface="Calibri"/>
                <a:cs typeface="Calibri"/>
              </a:rPr>
              <a:t>з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а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тве</a:t>
            </a:r>
            <a:r>
              <a:rPr sz="3200" b="0" spc="-80" dirty="0">
                <a:solidFill>
                  <a:srgbClr val="000000"/>
                </a:solidFill>
                <a:latin typeface="Calibri"/>
                <a:cs typeface="Calibri"/>
              </a:rPr>
              <a:t>р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д</a:t>
            </a:r>
            <a:r>
              <a:rPr sz="3200" b="0" spc="-50" dirty="0">
                <a:solidFill>
                  <a:srgbClr val="000000"/>
                </a:solidFill>
                <a:latin typeface="Calibri"/>
                <a:cs typeface="Calibri"/>
              </a:rPr>
              <a:t>ж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еної  </a:t>
            </a:r>
            <a:r>
              <a:rPr sz="3200" b="0" spc="3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0000"/>
                </a:solidFill>
              </a:rPr>
              <a:t>ін</a:t>
            </a:r>
            <a:r>
              <a:rPr sz="3200" spc="-10" dirty="0">
                <a:solidFill>
                  <a:srgbClr val="000000"/>
                </a:solidFill>
              </a:rPr>
              <a:t>с</a:t>
            </a:r>
            <a:r>
              <a:rPr sz="3200" dirty="0">
                <a:solidFill>
                  <a:srgbClr val="000000"/>
                </a:solidFill>
              </a:rPr>
              <a:t>т</a:t>
            </a:r>
            <a:r>
              <a:rPr sz="3200" spc="-45" dirty="0">
                <a:solidFill>
                  <a:srgbClr val="000000"/>
                </a:solidFill>
              </a:rPr>
              <a:t>р</a:t>
            </a:r>
            <a:r>
              <a:rPr sz="3200" dirty="0">
                <a:solidFill>
                  <a:srgbClr val="000000"/>
                </a:solidFill>
              </a:rPr>
              <a:t>укції  </a:t>
            </a:r>
            <a:r>
              <a:rPr sz="3200" spc="320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з ділов</a:t>
            </a:r>
            <a:r>
              <a:rPr sz="3200" spc="-75" dirty="0">
                <a:solidFill>
                  <a:srgbClr val="000000"/>
                </a:solidFill>
              </a:rPr>
              <a:t>о</a:t>
            </a:r>
            <a:r>
              <a:rPr sz="3200" spc="-30" dirty="0">
                <a:solidFill>
                  <a:srgbClr val="000000"/>
                </a:solidFill>
              </a:rPr>
              <a:t>д</a:t>
            </a:r>
            <a:r>
              <a:rPr sz="3200" dirty="0">
                <a:solidFill>
                  <a:srgbClr val="000000"/>
                </a:solidFill>
              </a:rPr>
              <a:t>ства</a:t>
            </a:r>
            <a:r>
              <a:rPr sz="3200" spc="225" dirty="0">
                <a:solidFill>
                  <a:srgbClr val="000000"/>
                </a:solidFill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–</a:t>
            </a:r>
            <a:r>
              <a:rPr sz="3200" b="0" spc="2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обов’яз</a:t>
            </a:r>
            <a:r>
              <a:rPr sz="3200" b="0" spc="-60" dirty="0">
                <a:solidFill>
                  <a:srgbClr val="000000"/>
                </a:solidFill>
                <a:latin typeface="Calibri"/>
                <a:cs typeface="Calibri"/>
              </a:rPr>
              <a:t>к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ово</a:t>
            </a:r>
            <a:r>
              <a:rPr sz="3200" b="0" spc="-45" dirty="0">
                <a:solidFill>
                  <a:srgbClr val="000000"/>
                </a:solidFill>
                <a:latin typeface="Calibri"/>
                <a:cs typeface="Calibri"/>
              </a:rPr>
              <a:t>г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о</a:t>
            </a:r>
            <a:r>
              <a:rPr sz="3200" b="0" spc="2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нормат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и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вно</a:t>
            </a:r>
            <a:r>
              <a:rPr sz="3200" b="0" spc="-45" dirty="0">
                <a:solidFill>
                  <a:srgbClr val="000000"/>
                </a:solidFill>
                <a:latin typeface="Calibri"/>
                <a:cs typeface="Calibri"/>
              </a:rPr>
              <a:t>г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о</a:t>
            </a:r>
            <a:r>
              <a:rPr sz="3200" b="0" spc="2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акта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sz="3200" b="0" spc="2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40" dirty="0">
                <a:solidFill>
                  <a:srgbClr val="000000"/>
                </a:solidFill>
                <a:latin typeface="Calibri"/>
                <a:cs typeface="Calibri"/>
              </a:rPr>
              <a:t>щ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о</a:t>
            </a:r>
            <a:r>
              <a:rPr sz="3200" b="0" spc="2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ре</a:t>
            </a:r>
            <a:r>
              <a:rPr sz="3200" b="0" spc="-125" dirty="0">
                <a:solidFill>
                  <a:srgbClr val="000000"/>
                </a:solidFill>
                <a:latin typeface="Calibri"/>
                <a:cs typeface="Calibri"/>
              </a:rPr>
              <a:t>г</a:t>
            </a:r>
            <a:r>
              <a:rPr sz="3200" b="0" spc="5" dirty="0">
                <a:solidFill>
                  <a:srgbClr val="000000"/>
                </a:solidFill>
                <a:latin typeface="Calibri"/>
                <a:cs typeface="Calibri"/>
              </a:rPr>
              <a:t>л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амент</a:t>
            </a:r>
            <a:r>
              <a:rPr sz="3200" b="0" spc="-45" dirty="0">
                <a:solidFill>
                  <a:srgbClr val="000000"/>
                </a:solidFill>
                <a:latin typeface="Calibri"/>
                <a:cs typeface="Calibri"/>
              </a:rPr>
              <a:t>у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є</a:t>
            </a:r>
            <a:r>
              <a:rPr sz="3200" b="0" spc="2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зміст</a:t>
            </a:r>
            <a:r>
              <a:rPr sz="3200" b="0" spc="2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і</a:t>
            </a:r>
            <a:r>
              <a:rPr sz="3200" b="0" spc="22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о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р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ганізацію ви</a:t>
            </a:r>
            <a:r>
              <a:rPr sz="3200" b="0" spc="-50" dirty="0">
                <a:solidFill>
                  <a:srgbClr val="000000"/>
                </a:solidFill>
                <a:latin typeface="Calibri"/>
                <a:cs typeface="Calibri"/>
              </a:rPr>
              <a:t>к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он</a:t>
            </a:r>
            <a:r>
              <a:rPr sz="3200" b="0" spc="5" dirty="0">
                <a:solidFill>
                  <a:srgbClr val="000000"/>
                </a:solidFill>
                <a:latin typeface="Calibri"/>
                <a:cs typeface="Calibri"/>
              </a:rPr>
              <a:t>а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ння</a:t>
            </a:r>
            <a:r>
              <a:rPr sz="3200"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про</a:t>
            </a:r>
            <a:r>
              <a:rPr sz="3200" b="0" spc="-30" dirty="0">
                <a:solidFill>
                  <a:srgbClr val="000000"/>
                </a:solidFill>
                <a:latin typeface="Calibri"/>
                <a:cs typeface="Calibri"/>
              </a:rPr>
              <a:t>ц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есів</a:t>
            </a:r>
            <a:r>
              <a:rPr sz="3200"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з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ді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л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ов</a:t>
            </a:r>
            <a:r>
              <a:rPr sz="3200" b="0" spc="-85" dirty="0">
                <a:solidFill>
                  <a:srgbClr val="000000"/>
                </a:solidFill>
                <a:latin typeface="Calibri"/>
                <a:cs typeface="Calibri"/>
              </a:rPr>
              <a:t>о</a:t>
            </a:r>
            <a:r>
              <a:rPr sz="3200" b="0" spc="-40" dirty="0">
                <a:solidFill>
                  <a:srgbClr val="000000"/>
                </a:solidFill>
                <a:latin typeface="Calibri"/>
                <a:cs typeface="Calibri"/>
              </a:rPr>
              <a:t>д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ства</a:t>
            </a:r>
            <a:r>
              <a:rPr sz="3200" b="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15" dirty="0">
                <a:solidFill>
                  <a:srgbClr val="000000"/>
                </a:solidFill>
                <a:latin typeface="Calibri"/>
                <a:cs typeface="Calibri"/>
              </a:rPr>
              <a:t>у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станови</a:t>
            </a:r>
            <a:r>
              <a:rPr sz="3200"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(п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, 7 ро</a:t>
            </a:r>
            <a:r>
              <a:rPr sz="3200" b="0" spc="-30" dirty="0">
                <a:solidFill>
                  <a:srgbClr val="000000"/>
                </a:solidFill>
                <a:latin typeface="Calibri"/>
                <a:cs typeface="Calibri"/>
              </a:rPr>
              <a:t>з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д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. І Прав</a:t>
            </a:r>
            <a:r>
              <a:rPr sz="3200" b="0" spc="-15" dirty="0">
                <a:solidFill>
                  <a:srgbClr val="000000"/>
                </a:solidFill>
                <a:latin typeface="Calibri"/>
                <a:cs typeface="Calibri"/>
              </a:rPr>
              <a:t>и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л</a:t>
            </a:r>
            <a:r>
              <a:rPr sz="3200" b="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№</a:t>
            </a:r>
            <a:r>
              <a:rPr sz="3200"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1000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/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5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)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69179" y="4285488"/>
            <a:ext cx="8465820" cy="159270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74920" y="4415028"/>
            <a:ext cx="8068309" cy="1195070"/>
          </a:xfrm>
          <a:custGeom>
            <a:avLst/>
            <a:gdLst/>
            <a:ahLst/>
            <a:cxnLst/>
            <a:rect l="l" t="t" r="r" b="b"/>
            <a:pathLst>
              <a:path w="8068309" h="1195070">
                <a:moveTo>
                  <a:pt x="7868920" y="0"/>
                </a:moveTo>
                <a:lnTo>
                  <a:pt x="199136" y="0"/>
                </a:lnTo>
                <a:lnTo>
                  <a:pt x="182803" y="660"/>
                </a:lnTo>
                <a:lnTo>
                  <a:pt x="136192" y="10151"/>
                </a:lnTo>
                <a:lnTo>
                  <a:pt x="94238" y="29834"/>
                </a:lnTo>
                <a:lnTo>
                  <a:pt x="58324" y="58324"/>
                </a:lnTo>
                <a:lnTo>
                  <a:pt x="29834" y="94238"/>
                </a:lnTo>
                <a:lnTo>
                  <a:pt x="10151" y="136192"/>
                </a:lnTo>
                <a:lnTo>
                  <a:pt x="660" y="182803"/>
                </a:lnTo>
                <a:lnTo>
                  <a:pt x="0" y="199136"/>
                </a:lnTo>
                <a:lnTo>
                  <a:pt x="0" y="995680"/>
                </a:lnTo>
                <a:lnTo>
                  <a:pt x="5787" y="1043535"/>
                </a:lnTo>
                <a:lnTo>
                  <a:pt x="22226" y="1087195"/>
                </a:lnTo>
                <a:lnTo>
                  <a:pt x="47934" y="1125276"/>
                </a:lnTo>
                <a:lnTo>
                  <a:pt x="81527" y="1156394"/>
                </a:lnTo>
                <a:lnTo>
                  <a:pt x="121622" y="1179167"/>
                </a:lnTo>
                <a:lnTo>
                  <a:pt x="166834" y="1192209"/>
                </a:lnTo>
                <a:lnTo>
                  <a:pt x="199136" y="1194816"/>
                </a:lnTo>
                <a:lnTo>
                  <a:pt x="7868920" y="1194816"/>
                </a:lnTo>
                <a:lnTo>
                  <a:pt x="7916775" y="1189028"/>
                </a:lnTo>
                <a:lnTo>
                  <a:pt x="7960435" y="1172589"/>
                </a:lnTo>
                <a:lnTo>
                  <a:pt x="7998516" y="1146881"/>
                </a:lnTo>
                <a:lnTo>
                  <a:pt x="8029634" y="1113288"/>
                </a:lnTo>
                <a:lnTo>
                  <a:pt x="8052407" y="1073193"/>
                </a:lnTo>
                <a:lnTo>
                  <a:pt x="8065449" y="1027981"/>
                </a:lnTo>
                <a:lnTo>
                  <a:pt x="8068056" y="995680"/>
                </a:lnTo>
                <a:lnTo>
                  <a:pt x="8068056" y="199136"/>
                </a:lnTo>
                <a:lnTo>
                  <a:pt x="8062268" y="151280"/>
                </a:lnTo>
                <a:lnTo>
                  <a:pt x="8045829" y="107620"/>
                </a:lnTo>
                <a:lnTo>
                  <a:pt x="8020121" y="69539"/>
                </a:lnTo>
                <a:lnTo>
                  <a:pt x="7986528" y="38421"/>
                </a:lnTo>
                <a:lnTo>
                  <a:pt x="7946433" y="15648"/>
                </a:lnTo>
                <a:lnTo>
                  <a:pt x="7901221" y="2606"/>
                </a:lnTo>
                <a:lnTo>
                  <a:pt x="78689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738376" y="3588384"/>
            <a:ext cx="13956030" cy="1593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По</a:t>
            </a:r>
            <a:r>
              <a:rPr sz="3200" spc="10" dirty="0">
                <a:latin typeface="Calibri"/>
                <a:cs typeface="Calibri"/>
              </a:rPr>
              <a:t>я</a:t>
            </a:r>
            <a:r>
              <a:rPr sz="3200" dirty="0">
                <a:latin typeface="Calibri"/>
                <a:cs typeface="Calibri"/>
              </a:rPr>
              <a:t>сн</a:t>
            </a:r>
            <a:r>
              <a:rPr sz="3200" spc="5" dirty="0">
                <a:latin typeface="Calibri"/>
                <a:cs typeface="Calibri"/>
              </a:rPr>
              <a:t>е</a:t>
            </a:r>
            <a:r>
              <a:rPr sz="3200" dirty="0">
                <a:latin typeface="Calibri"/>
                <a:cs typeface="Calibri"/>
              </a:rPr>
              <a:t>ння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щ</a:t>
            </a:r>
            <a:r>
              <a:rPr sz="3200" spc="-80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оф</a:t>
            </a:r>
            <a:r>
              <a:rPr sz="3200" spc="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рмлення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інст</a:t>
            </a:r>
            <a:r>
              <a:rPr sz="3200" spc="-35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укції з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ділов</a:t>
            </a:r>
            <a:r>
              <a:rPr sz="3200" spc="-75" dirty="0">
                <a:latin typeface="Calibri"/>
                <a:cs typeface="Calibri"/>
              </a:rPr>
              <a:t>о</a:t>
            </a:r>
            <a:r>
              <a:rPr sz="3200" spc="-3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ства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нав</a:t>
            </a:r>
            <a:r>
              <a:rPr sz="3200" spc="-45" dirty="0">
                <a:latin typeface="Calibri"/>
                <a:cs typeface="Calibri"/>
              </a:rPr>
              <a:t>е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ено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</a:t>
            </a:r>
            <a:r>
              <a:rPr sz="3200" spc="-10" dirty="0">
                <a:latin typeface="Calibri"/>
                <a:cs typeface="Calibri"/>
              </a:rPr>
              <a:t>б</a:t>
            </a:r>
            <a:r>
              <a:rPr sz="3200" dirty="0">
                <a:latin typeface="Calibri"/>
                <a:cs typeface="Calibri"/>
              </a:rPr>
              <a:t>ірн</a:t>
            </a:r>
            <a:r>
              <a:rPr sz="3200" spc="-1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ку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№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7.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200">
              <a:latin typeface="Times New Roman"/>
              <a:cs typeface="Times New Roman"/>
            </a:endParaRPr>
          </a:p>
          <a:p>
            <a:pPr marL="4593590">
              <a:lnSpc>
                <a:spcPct val="100000"/>
              </a:lnSpc>
              <a:spcBef>
                <a:spcPts val="2125"/>
              </a:spcBef>
            </a:pPr>
            <a:r>
              <a:rPr sz="2800" b="1" spc="-15" dirty="0">
                <a:latin typeface="Calibri"/>
                <a:cs typeface="Calibri"/>
              </a:rPr>
              <a:t>Орган</a:t>
            </a:r>
            <a:r>
              <a:rPr sz="2800" b="1" spc="-20" dirty="0">
                <a:latin typeface="Calibri"/>
                <a:cs typeface="Calibri"/>
              </a:rPr>
              <a:t>і</a:t>
            </a:r>
            <a:r>
              <a:rPr sz="2800" b="1" spc="-15" dirty="0">
                <a:latin typeface="Calibri"/>
                <a:cs typeface="Calibri"/>
              </a:rPr>
              <a:t>зац</a:t>
            </a:r>
            <a:r>
              <a:rPr sz="2800" b="1" spc="-25" dirty="0">
                <a:latin typeface="Calibri"/>
                <a:cs typeface="Calibri"/>
              </a:rPr>
              <a:t>і</a:t>
            </a:r>
            <a:r>
              <a:rPr sz="2800" b="1" spc="-15" dirty="0">
                <a:latin typeface="Calibri"/>
                <a:cs typeface="Calibri"/>
              </a:rPr>
              <a:t>я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5" dirty="0">
                <a:latin typeface="Calibri"/>
                <a:cs typeface="Calibri"/>
              </a:rPr>
              <a:t>к</a:t>
            </a:r>
            <a:r>
              <a:rPr sz="2800" b="1" spc="-15" dirty="0">
                <a:latin typeface="Calibri"/>
                <a:cs typeface="Calibri"/>
              </a:rPr>
              <a:t>адров</a:t>
            </a:r>
            <a:r>
              <a:rPr sz="2800" b="1" spc="-30" dirty="0">
                <a:latin typeface="Calibri"/>
                <a:cs typeface="Calibri"/>
              </a:rPr>
              <a:t>о</a:t>
            </a:r>
            <a:r>
              <a:rPr sz="2800" b="1" spc="-20" dirty="0">
                <a:latin typeface="Calibri"/>
                <a:cs typeface="Calibri"/>
              </a:rPr>
              <a:t>г</a:t>
            </a:r>
            <a:r>
              <a:rPr sz="2800" b="1" spc="-15" dirty="0">
                <a:latin typeface="Calibri"/>
                <a:cs typeface="Calibri"/>
              </a:rPr>
              <a:t>о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ділов</a:t>
            </a:r>
            <a:r>
              <a:rPr sz="2800" b="1" spc="-95" dirty="0">
                <a:latin typeface="Calibri"/>
                <a:cs typeface="Calibri"/>
              </a:rPr>
              <a:t>о</a:t>
            </a:r>
            <a:r>
              <a:rPr sz="2800" b="1" spc="-40" dirty="0">
                <a:latin typeface="Calibri"/>
                <a:cs typeface="Calibri"/>
              </a:rPr>
              <a:t>д</a:t>
            </a:r>
            <a:r>
              <a:rPr sz="2800" b="1" spc="-15" dirty="0">
                <a:latin typeface="Calibri"/>
                <a:cs typeface="Calibri"/>
              </a:rPr>
              <a:t>с</a:t>
            </a:r>
            <a:r>
              <a:rPr sz="2800" b="1" spc="-10" dirty="0">
                <a:latin typeface="Calibri"/>
                <a:cs typeface="Calibri"/>
              </a:rPr>
              <a:t>т</a:t>
            </a:r>
            <a:r>
              <a:rPr sz="2800" b="1" spc="-15" dirty="0">
                <a:latin typeface="Calibri"/>
                <a:cs typeface="Calibri"/>
              </a:rPr>
              <a:t>ва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98931" y="5865876"/>
            <a:ext cx="8464296" cy="15927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4672" y="5995415"/>
            <a:ext cx="8067040" cy="1195070"/>
          </a:xfrm>
          <a:custGeom>
            <a:avLst/>
            <a:gdLst/>
            <a:ahLst/>
            <a:cxnLst/>
            <a:rect l="l" t="t" r="r" b="b"/>
            <a:pathLst>
              <a:path w="8067040" h="1195070">
                <a:moveTo>
                  <a:pt x="7867396" y="0"/>
                </a:moveTo>
                <a:lnTo>
                  <a:pt x="199136" y="0"/>
                </a:lnTo>
                <a:lnTo>
                  <a:pt x="182803" y="660"/>
                </a:lnTo>
                <a:lnTo>
                  <a:pt x="136192" y="10151"/>
                </a:lnTo>
                <a:lnTo>
                  <a:pt x="94238" y="29834"/>
                </a:lnTo>
                <a:lnTo>
                  <a:pt x="58324" y="58324"/>
                </a:lnTo>
                <a:lnTo>
                  <a:pt x="29834" y="94238"/>
                </a:lnTo>
                <a:lnTo>
                  <a:pt x="10151" y="136192"/>
                </a:lnTo>
                <a:lnTo>
                  <a:pt x="660" y="182803"/>
                </a:lnTo>
                <a:lnTo>
                  <a:pt x="0" y="199136"/>
                </a:lnTo>
                <a:lnTo>
                  <a:pt x="0" y="995680"/>
                </a:lnTo>
                <a:lnTo>
                  <a:pt x="5787" y="1043535"/>
                </a:lnTo>
                <a:lnTo>
                  <a:pt x="22226" y="1087195"/>
                </a:lnTo>
                <a:lnTo>
                  <a:pt x="47934" y="1125276"/>
                </a:lnTo>
                <a:lnTo>
                  <a:pt x="81527" y="1156394"/>
                </a:lnTo>
                <a:lnTo>
                  <a:pt x="121622" y="1179167"/>
                </a:lnTo>
                <a:lnTo>
                  <a:pt x="166834" y="1192209"/>
                </a:lnTo>
                <a:lnTo>
                  <a:pt x="199136" y="1194816"/>
                </a:lnTo>
                <a:lnTo>
                  <a:pt x="7867396" y="1194816"/>
                </a:lnTo>
                <a:lnTo>
                  <a:pt x="7915251" y="1189028"/>
                </a:lnTo>
                <a:lnTo>
                  <a:pt x="7958911" y="1172589"/>
                </a:lnTo>
                <a:lnTo>
                  <a:pt x="7996992" y="1146881"/>
                </a:lnTo>
                <a:lnTo>
                  <a:pt x="8028110" y="1113288"/>
                </a:lnTo>
                <a:lnTo>
                  <a:pt x="8050883" y="1073193"/>
                </a:lnTo>
                <a:lnTo>
                  <a:pt x="8063925" y="1027981"/>
                </a:lnTo>
                <a:lnTo>
                  <a:pt x="8066532" y="995680"/>
                </a:lnTo>
                <a:lnTo>
                  <a:pt x="8066532" y="199136"/>
                </a:lnTo>
                <a:lnTo>
                  <a:pt x="8060744" y="151280"/>
                </a:lnTo>
                <a:lnTo>
                  <a:pt x="8044305" y="107620"/>
                </a:lnTo>
                <a:lnTo>
                  <a:pt x="8018597" y="69539"/>
                </a:lnTo>
                <a:lnTo>
                  <a:pt x="7985004" y="38421"/>
                </a:lnTo>
                <a:lnTo>
                  <a:pt x="7944909" y="15648"/>
                </a:lnTo>
                <a:lnTo>
                  <a:pt x="7899697" y="2606"/>
                </a:lnTo>
                <a:lnTo>
                  <a:pt x="78673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312670" y="6381115"/>
            <a:ext cx="49517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40" dirty="0">
                <a:latin typeface="Calibri"/>
                <a:cs typeface="Calibri"/>
              </a:rPr>
              <a:t>Р</a:t>
            </a:r>
            <a:r>
              <a:rPr sz="2800" b="1" spc="-15" dirty="0">
                <a:latin typeface="Calibri"/>
                <a:cs typeface="Calibri"/>
              </a:rPr>
              <a:t>о</a:t>
            </a:r>
            <a:r>
              <a:rPr sz="2800" b="1" spc="-40" dirty="0">
                <a:latin typeface="Calibri"/>
                <a:cs typeface="Calibri"/>
              </a:rPr>
              <a:t>з</a:t>
            </a:r>
            <a:r>
              <a:rPr sz="2800" b="1" spc="-15" dirty="0">
                <a:latin typeface="Calibri"/>
                <a:cs typeface="Calibri"/>
              </a:rPr>
              <a:t>діл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інст</a:t>
            </a:r>
            <a:r>
              <a:rPr sz="2800" b="1" spc="-35" dirty="0">
                <a:latin typeface="Calibri"/>
                <a:cs typeface="Calibri"/>
              </a:rPr>
              <a:t>р</a:t>
            </a:r>
            <a:r>
              <a:rPr sz="2800" b="1" spc="-15" dirty="0">
                <a:latin typeface="Calibri"/>
                <a:cs typeface="Calibri"/>
              </a:rPr>
              <a:t>у</a:t>
            </a:r>
            <a:r>
              <a:rPr sz="2800" b="1" spc="-25" dirty="0">
                <a:latin typeface="Calibri"/>
                <a:cs typeface="Calibri"/>
              </a:rPr>
              <a:t>к</a:t>
            </a:r>
            <a:r>
              <a:rPr sz="2800" b="1" spc="-10" dirty="0">
                <a:latin typeface="Calibri"/>
                <a:cs typeface="Calibri"/>
              </a:rPr>
              <a:t>ції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з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ділов</a:t>
            </a:r>
            <a:r>
              <a:rPr sz="2800" b="1" spc="-95" dirty="0">
                <a:latin typeface="Calibri"/>
                <a:cs typeface="Calibri"/>
              </a:rPr>
              <a:t>о</a:t>
            </a:r>
            <a:r>
              <a:rPr sz="2800" b="1" spc="-40" dirty="0">
                <a:latin typeface="Calibri"/>
                <a:cs typeface="Calibri"/>
              </a:rPr>
              <a:t>д</a:t>
            </a:r>
            <a:r>
              <a:rPr sz="2800" b="1" spc="-15" dirty="0">
                <a:latin typeface="Calibri"/>
                <a:cs typeface="Calibri"/>
              </a:rPr>
              <a:t>с</a:t>
            </a:r>
            <a:r>
              <a:rPr sz="2800" b="1" spc="-10" dirty="0">
                <a:latin typeface="Calibri"/>
                <a:cs typeface="Calibri"/>
              </a:rPr>
              <a:t>т</a:t>
            </a:r>
            <a:r>
              <a:rPr sz="2800" b="1" spc="-15" dirty="0">
                <a:latin typeface="Calibri"/>
                <a:cs typeface="Calibri"/>
              </a:rPr>
              <a:t>в</a:t>
            </a:r>
            <a:r>
              <a:rPr sz="2800" b="1" spc="-20" dirty="0">
                <a:latin typeface="Calibri"/>
                <a:cs typeface="Calibri"/>
              </a:rPr>
              <a:t>а</a:t>
            </a:r>
            <a:r>
              <a:rPr sz="2800" b="1" spc="-15" dirty="0">
                <a:latin typeface="Calibri"/>
                <a:cs typeface="Calibri"/>
              </a:rPr>
              <a:t>*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052559" y="5865876"/>
            <a:ext cx="8464296" cy="15927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258300" y="5995415"/>
            <a:ext cx="8067040" cy="1195070"/>
          </a:xfrm>
          <a:custGeom>
            <a:avLst/>
            <a:gdLst/>
            <a:ahLst/>
            <a:cxnLst/>
            <a:rect l="l" t="t" r="r" b="b"/>
            <a:pathLst>
              <a:path w="8067040" h="1195070">
                <a:moveTo>
                  <a:pt x="7867396" y="0"/>
                </a:moveTo>
                <a:lnTo>
                  <a:pt x="199136" y="0"/>
                </a:lnTo>
                <a:lnTo>
                  <a:pt x="182803" y="660"/>
                </a:lnTo>
                <a:lnTo>
                  <a:pt x="136192" y="10151"/>
                </a:lnTo>
                <a:lnTo>
                  <a:pt x="94238" y="29834"/>
                </a:lnTo>
                <a:lnTo>
                  <a:pt x="58324" y="58324"/>
                </a:lnTo>
                <a:lnTo>
                  <a:pt x="29834" y="94238"/>
                </a:lnTo>
                <a:lnTo>
                  <a:pt x="10151" y="136192"/>
                </a:lnTo>
                <a:lnTo>
                  <a:pt x="660" y="182803"/>
                </a:lnTo>
                <a:lnTo>
                  <a:pt x="0" y="199136"/>
                </a:lnTo>
                <a:lnTo>
                  <a:pt x="0" y="995680"/>
                </a:lnTo>
                <a:lnTo>
                  <a:pt x="5787" y="1043535"/>
                </a:lnTo>
                <a:lnTo>
                  <a:pt x="22226" y="1087195"/>
                </a:lnTo>
                <a:lnTo>
                  <a:pt x="47934" y="1125276"/>
                </a:lnTo>
                <a:lnTo>
                  <a:pt x="81527" y="1156394"/>
                </a:lnTo>
                <a:lnTo>
                  <a:pt x="121622" y="1179167"/>
                </a:lnTo>
                <a:lnTo>
                  <a:pt x="166834" y="1192209"/>
                </a:lnTo>
                <a:lnTo>
                  <a:pt x="199136" y="1194816"/>
                </a:lnTo>
                <a:lnTo>
                  <a:pt x="7867396" y="1194816"/>
                </a:lnTo>
                <a:lnTo>
                  <a:pt x="7915251" y="1189028"/>
                </a:lnTo>
                <a:lnTo>
                  <a:pt x="7958911" y="1172589"/>
                </a:lnTo>
                <a:lnTo>
                  <a:pt x="7996992" y="1146881"/>
                </a:lnTo>
                <a:lnTo>
                  <a:pt x="8028110" y="1113288"/>
                </a:lnTo>
                <a:lnTo>
                  <a:pt x="8050883" y="1073193"/>
                </a:lnTo>
                <a:lnTo>
                  <a:pt x="8063925" y="1027981"/>
                </a:lnTo>
                <a:lnTo>
                  <a:pt x="8066532" y="995680"/>
                </a:lnTo>
                <a:lnTo>
                  <a:pt x="8066532" y="199136"/>
                </a:lnTo>
                <a:lnTo>
                  <a:pt x="8060744" y="151280"/>
                </a:lnTo>
                <a:lnTo>
                  <a:pt x="8044305" y="107620"/>
                </a:lnTo>
                <a:lnTo>
                  <a:pt x="8018597" y="69539"/>
                </a:lnTo>
                <a:lnTo>
                  <a:pt x="7985004" y="38421"/>
                </a:lnTo>
                <a:lnTo>
                  <a:pt x="7944909" y="15648"/>
                </a:lnTo>
                <a:lnTo>
                  <a:pt x="7899697" y="2606"/>
                </a:lnTo>
                <a:lnTo>
                  <a:pt x="78673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0324845" y="6381115"/>
            <a:ext cx="583438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15" dirty="0">
                <a:latin typeface="Calibri"/>
                <a:cs typeface="Calibri"/>
              </a:rPr>
              <a:t>Інст</a:t>
            </a:r>
            <a:r>
              <a:rPr sz="2800" b="1" spc="-35" dirty="0">
                <a:latin typeface="Calibri"/>
                <a:cs typeface="Calibri"/>
              </a:rPr>
              <a:t>р</a:t>
            </a:r>
            <a:r>
              <a:rPr sz="2800" b="1" spc="-15" dirty="0">
                <a:latin typeface="Calibri"/>
                <a:cs typeface="Calibri"/>
              </a:rPr>
              <a:t>у</a:t>
            </a:r>
            <a:r>
              <a:rPr sz="2800" b="1" spc="-25" dirty="0">
                <a:latin typeface="Calibri"/>
                <a:cs typeface="Calibri"/>
              </a:rPr>
              <a:t>к</a:t>
            </a:r>
            <a:r>
              <a:rPr sz="2800" b="1" spc="-15" dirty="0">
                <a:latin typeface="Calibri"/>
                <a:cs typeface="Calibri"/>
              </a:rPr>
              <a:t>ція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з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5" dirty="0">
                <a:latin typeface="Calibri"/>
                <a:cs typeface="Calibri"/>
              </a:rPr>
              <a:t>к</a:t>
            </a:r>
            <a:r>
              <a:rPr sz="2800" b="1" spc="-15" dirty="0">
                <a:latin typeface="Calibri"/>
                <a:cs typeface="Calibri"/>
              </a:rPr>
              <a:t>адров</a:t>
            </a:r>
            <a:r>
              <a:rPr sz="2800" b="1" spc="-30" dirty="0">
                <a:latin typeface="Calibri"/>
                <a:cs typeface="Calibri"/>
              </a:rPr>
              <a:t>о</a:t>
            </a:r>
            <a:r>
              <a:rPr sz="2800" b="1" spc="-20" dirty="0">
                <a:latin typeface="Calibri"/>
                <a:cs typeface="Calibri"/>
              </a:rPr>
              <a:t>г</a:t>
            </a:r>
            <a:r>
              <a:rPr sz="2800" b="1" spc="-15" dirty="0">
                <a:latin typeface="Calibri"/>
                <a:cs typeface="Calibri"/>
              </a:rPr>
              <a:t>о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ділов</a:t>
            </a:r>
            <a:r>
              <a:rPr sz="2800" b="1" spc="-95" dirty="0">
                <a:latin typeface="Calibri"/>
                <a:cs typeface="Calibri"/>
              </a:rPr>
              <a:t>о</a:t>
            </a:r>
            <a:r>
              <a:rPr sz="2800" b="1" spc="-40" dirty="0">
                <a:latin typeface="Calibri"/>
                <a:cs typeface="Calibri"/>
              </a:rPr>
              <a:t>д</a:t>
            </a:r>
            <a:r>
              <a:rPr sz="2800" b="1" spc="-15" dirty="0">
                <a:latin typeface="Calibri"/>
                <a:cs typeface="Calibri"/>
              </a:rPr>
              <a:t>с</a:t>
            </a:r>
            <a:r>
              <a:rPr sz="2800" b="1" spc="-10" dirty="0">
                <a:latin typeface="Calibri"/>
                <a:cs typeface="Calibri"/>
              </a:rPr>
              <a:t>т</a:t>
            </a:r>
            <a:r>
              <a:rPr sz="2800" b="1" spc="-15" dirty="0">
                <a:latin typeface="Calibri"/>
                <a:cs typeface="Calibri"/>
              </a:rPr>
              <a:t>ва</a:t>
            </a:r>
            <a:r>
              <a:rPr sz="2800" b="1" spc="-20" dirty="0">
                <a:latin typeface="Calibri"/>
                <a:cs typeface="Calibri"/>
              </a:rPr>
              <a:t>**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23010" y="7836281"/>
            <a:ext cx="10440035" cy="1661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*</a:t>
            </a:r>
            <a:r>
              <a:rPr sz="2800" i="1" spc="-15" dirty="0">
                <a:latin typeface="Calibri"/>
                <a:cs typeface="Calibri"/>
              </a:rPr>
              <a:t>Зраз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15" dirty="0">
                <a:latin typeface="Calibri"/>
                <a:cs typeface="Calibri"/>
              </a:rPr>
              <a:t>к</a:t>
            </a:r>
            <a:r>
              <a:rPr sz="2800" i="1" spc="1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ц</a:t>
            </a:r>
            <a:r>
              <a:rPr sz="2800" i="1" spc="-10" dirty="0">
                <a:latin typeface="Calibri"/>
                <a:cs typeface="Calibri"/>
              </a:rPr>
              <a:t>ь</a:t>
            </a:r>
            <a:r>
              <a:rPr sz="2800" i="1" spc="-15" dirty="0">
                <a:latin typeface="Calibri"/>
                <a:cs typeface="Calibri"/>
              </a:rPr>
              <a:t>о</a:t>
            </a:r>
            <a:r>
              <a:rPr sz="2800" i="1" spc="-10" dirty="0">
                <a:latin typeface="Calibri"/>
                <a:cs typeface="Calibri"/>
              </a:rPr>
              <a:t>г</a:t>
            </a:r>
            <a:r>
              <a:rPr sz="2800" i="1" spc="-15" dirty="0">
                <a:latin typeface="Calibri"/>
                <a:cs typeface="Calibri"/>
              </a:rPr>
              <a:t>о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д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20" dirty="0">
                <a:latin typeface="Calibri"/>
                <a:cs typeface="Calibri"/>
              </a:rPr>
              <a:t>кумента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зн</a:t>
            </a:r>
            <a:r>
              <a:rPr sz="2800" i="1" spc="-10" dirty="0">
                <a:latin typeface="Calibri"/>
                <a:cs typeface="Calibri"/>
              </a:rPr>
              <a:t>а</a:t>
            </a:r>
            <a:r>
              <a:rPr sz="2800" i="1" spc="-50" dirty="0">
                <a:latin typeface="Calibri"/>
                <a:cs typeface="Calibri"/>
              </a:rPr>
              <a:t>х</a:t>
            </a:r>
            <a:r>
              <a:rPr sz="2800" i="1" spc="-15" dirty="0">
                <a:latin typeface="Calibri"/>
                <a:cs typeface="Calibri"/>
              </a:rPr>
              <a:t>о</a:t>
            </a:r>
            <a:r>
              <a:rPr sz="2800" i="1" spc="-10" dirty="0">
                <a:latin typeface="Calibri"/>
                <a:cs typeface="Calibri"/>
              </a:rPr>
              <a:t>д</a:t>
            </a:r>
            <a:r>
              <a:rPr sz="2800" i="1" spc="-15" dirty="0">
                <a:latin typeface="Calibri"/>
                <a:cs typeface="Calibri"/>
              </a:rPr>
              <a:t>иться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за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посил</a:t>
            </a:r>
            <a:r>
              <a:rPr sz="2800" i="1" spc="-10" dirty="0">
                <a:latin typeface="Calibri"/>
                <a:cs typeface="Calibri"/>
              </a:rPr>
              <a:t>а</a:t>
            </a:r>
            <a:r>
              <a:rPr sz="2800" i="1" spc="-20" dirty="0">
                <a:latin typeface="Calibri"/>
                <a:cs typeface="Calibri"/>
              </a:rPr>
              <a:t>нням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над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пле</a:t>
            </a:r>
            <a:r>
              <a:rPr sz="2800" i="1" spc="-30" dirty="0">
                <a:latin typeface="Calibri"/>
                <a:cs typeface="Calibri"/>
              </a:rPr>
              <a:t>є</a:t>
            </a:r>
            <a:r>
              <a:rPr sz="2800" i="1" spc="-15" dirty="0">
                <a:latin typeface="Calibri"/>
                <a:cs typeface="Calibri"/>
              </a:rPr>
              <a:t>р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20" dirty="0">
                <a:latin typeface="Calibri"/>
                <a:cs typeface="Calibri"/>
              </a:rPr>
              <a:t>м</a:t>
            </a:r>
            <a:r>
              <a:rPr sz="2800" i="1" spc="-15" dirty="0">
                <a:latin typeface="Calibri"/>
                <a:cs typeface="Calibri"/>
              </a:rPr>
              <a:t> трансляці</a:t>
            </a:r>
            <a:r>
              <a:rPr sz="2800" i="1" spc="-20" dirty="0">
                <a:latin typeface="Calibri"/>
                <a:cs typeface="Calibri"/>
              </a:rPr>
              <a:t>ї</a:t>
            </a:r>
            <a:r>
              <a:rPr sz="2800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 marR="37465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**</a:t>
            </a:r>
            <a:r>
              <a:rPr sz="2800" i="1" spc="-15" dirty="0">
                <a:latin typeface="Calibri"/>
                <a:cs typeface="Calibri"/>
              </a:rPr>
              <a:t>Зраз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15" dirty="0">
                <a:latin typeface="Calibri"/>
                <a:cs typeface="Calibri"/>
              </a:rPr>
              <a:t>к</a:t>
            </a:r>
            <a:r>
              <a:rPr sz="2800" i="1" spc="25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м</a:t>
            </a:r>
            <a:r>
              <a:rPr sz="2800" i="1" spc="-30" dirty="0">
                <a:latin typeface="Calibri"/>
                <a:cs typeface="Calibri"/>
              </a:rPr>
              <a:t>о</a:t>
            </a:r>
            <a:r>
              <a:rPr sz="2800" i="1" spc="-20" dirty="0">
                <a:latin typeface="Calibri"/>
                <a:cs typeface="Calibri"/>
              </a:rPr>
              <a:t>жлив</a:t>
            </a:r>
            <a:r>
              <a:rPr sz="2800" i="1" spc="-5" dirty="0">
                <a:latin typeface="Calibri"/>
                <a:cs typeface="Calibri"/>
              </a:rPr>
              <a:t>о</a:t>
            </a:r>
            <a:r>
              <a:rPr sz="2800" i="1" dirty="0">
                <a:latin typeface="Calibri"/>
                <a:cs typeface="Calibri"/>
              </a:rPr>
              <a:t>ї</a:t>
            </a:r>
            <a:r>
              <a:rPr sz="2800" i="1" spc="-25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ст</a:t>
            </a:r>
            <a:r>
              <a:rPr sz="2800" i="1" spc="-45" dirty="0">
                <a:latin typeface="Calibri"/>
                <a:cs typeface="Calibri"/>
              </a:rPr>
              <a:t>р</a:t>
            </a:r>
            <a:r>
              <a:rPr sz="2800" i="1" spc="-20" dirty="0">
                <a:latin typeface="Calibri"/>
                <a:cs typeface="Calibri"/>
              </a:rPr>
              <a:t>укт</a:t>
            </a:r>
            <a:r>
              <a:rPr sz="2800" i="1" spc="-25" dirty="0">
                <a:latin typeface="Calibri"/>
                <a:cs typeface="Calibri"/>
              </a:rPr>
              <a:t>у</a:t>
            </a:r>
            <a:r>
              <a:rPr sz="2800" i="1" spc="-15" dirty="0">
                <a:latin typeface="Calibri"/>
                <a:cs typeface="Calibri"/>
              </a:rPr>
              <a:t>ри</a:t>
            </a:r>
            <a:r>
              <a:rPr sz="2800" i="1" spc="2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ц</a:t>
            </a:r>
            <a:r>
              <a:rPr sz="2800" i="1" spc="-10" dirty="0">
                <a:latin typeface="Calibri"/>
                <a:cs typeface="Calibri"/>
              </a:rPr>
              <a:t>ь</a:t>
            </a:r>
            <a:r>
              <a:rPr sz="2800" i="1" spc="-15" dirty="0">
                <a:latin typeface="Calibri"/>
                <a:cs typeface="Calibri"/>
              </a:rPr>
              <a:t>о</a:t>
            </a:r>
            <a:r>
              <a:rPr sz="2800" i="1" spc="-10" dirty="0">
                <a:latin typeface="Calibri"/>
                <a:cs typeface="Calibri"/>
              </a:rPr>
              <a:t>г</a:t>
            </a:r>
            <a:r>
              <a:rPr sz="2800" i="1" spc="-15" dirty="0">
                <a:latin typeface="Calibri"/>
                <a:cs typeface="Calibri"/>
              </a:rPr>
              <a:t>о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д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20" dirty="0">
                <a:latin typeface="Calibri"/>
                <a:cs typeface="Calibri"/>
              </a:rPr>
              <a:t>кумента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зн</a:t>
            </a:r>
            <a:r>
              <a:rPr sz="2800" i="1" spc="-10" dirty="0">
                <a:latin typeface="Calibri"/>
                <a:cs typeface="Calibri"/>
              </a:rPr>
              <a:t>а</a:t>
            </a:r>
            <a:r>
              <a:rPr sz="2800" i="1" spc="-50" dirty="0">
                <a:latin typeface="Calibri"/>
                <a:cs typeface="Calibri"/>
              </a:rPr>
              <a:t>х</a:t>
            </a:r>
            <a:r>
              <a:rPr sz="2800" i="1" spc="-15" dirty="0">
                <a:latin typeface="Calibri"/>
                <a:cs typeface="Calibri"/>
              </a:rPr>
              <a:t>о</a:t>
            </a:r>
            <a:r>
              <a:rPr sz="2800" i="1" spc="-10" dirty="0">
                <a:latin typeface="Calibri"/>
                <a:cs typeface="Calibri"/>
              </a:rPr>
              <a:t>д</a:t>
            </a:r>
            <a:r>
              <a:rPr sz="2800" i="1" spc="-15" dirty="0">
                <a:latin typeface="Calibri"/>
                <a:cs typeface="Calibri"/>
              </a:rPr>
              <a:t>иться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за посил</a:t>
            </a:r>
            <a:r>
              <a:rPr sz="2800" i="1" spc="-10" dirty="0">
                <a:latin typeface="Calibri"/>
                <a:cs typeface="Calibri"/>
              </a:rPr>
              <a:t>а</a:t>
            </a:r>
            <a:r>
              <a:rPr sz="2800" i="1" spc="-20" dirty="0">
                <a:latin typeface="Calibri"/>
                <a:cs typeface="Calibri"/>
              </a:rPr>
              <a:t>нням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н</a:t>
            </a:r>
            <a:r>
              <a:rPr sz="2800" i="1" spc="-10" dirty="0">
                <a:latin typeface="Calibri"/>
                <a:cs typeface="Calibri"/>
              </a:rPr>
              <a:t>а</a:t>
            </a:r>
            <a:r>
              <a:rPr sz="2800" i="1" spc="-15" dirty="0">
                <a:latin typeface="Calibri"/>
                <a:cs typeface="Calibri"/>
              </a:rPr>
              <a:t>д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пле</a:t>
            </a:r>
            <a:r>
              <a:rPr sz="2800" i="1" spc="-30" dirty="0">
                <a:latin typeface="Calibri"/>
                <a:cs typeface="Calibri"/>
              </a:rPr>
              <a:t>є</a:t>
            </a:r>
            <a:r>
              <a:rPr sz="2800" i="1" spc="-15" dirty="0">
                <a:latin typeface="Calibri"/>
                <a:cs typeface="Calibri"/>
              </a:rPr>
              <a:t>р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20" dirty="0">
                <a:latin typeface="Calibri"/>
                <a:cs typeface="Calibri"/>
              </a:rPr>
              <a:t>м</a:t>
            </a:r>
            <a:r>
              <a:rPr sz="2800" i="1" spc="2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трансляці</a:t>
            </a:r>
            <a:r>
              <a:rPr sz="2800" i="1" spc="-20" dirty="0">
                <a:latin typeface="Calibri"/>
                <a:cs typeface="Calibri"/>
              </a:rPr>
              <a:t>ї</a:t>
            </a:r>
            <a:r>
              <a:rPr sz="2800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838700" y="5603621"/>
            <a:ext cx="2538095" cy="417830"/>
          </a:xfrm>
          <a:custGeom>
            <a:avLst/>
            <a:gdLst/>
            <a:ahLst/>
            <a:cxnLst/>
            <a:rect l="l" t="t" r="r" b="b"/>
            <a:pathLst>
              <a:path w="2538095" h="417829">
                <a:moveTo>
                  <a:pt x="69595" y="342265"/>
                </a:moveTo>
                <a:lnTo>
                  <a:pt x="0" y="391414"/>
                </a:lnTo>
                <a:lnTo>
                  <a:pt x="81025" y="417576"/>
                </a:lnTo>
                <a:lnTo>
                  <a:pt x="76554" y="388112"/>
                </a:lnTo>
                <a:lnTo>
                  <a:pt x="63754" y="388112"/>
                </a:lnTo>
                <a:lnTo>
                  <a:pt x="61849" y="375539"/>
                </a:lnTo>
                <a:lnTo>
                  <a:pt x="74357" y="373640"/>
                </a:lnTo>
                <a:lnTo>
                  <a:pt x="69595" y="342265"/>
                </a:lnTo>
                <a:close/>
              </a:path>
              <a:path w="2538095" h="417829">
                <a:moveTo>
                  <a:pt x="74357" y="373640"/>
                </a:moveTo>
                <a:lnTo>
                  <a:pt x="61849" y="375539"/>
                </a:lnTo>
                <a:lnTo>
                  <a:pt x="63754" y="388112"/>
                </a:lnTo>
                <a:lnTo>
                  <a:pt x="76265" y="386212"/>
                </a:lnTo>
                <a:lnTo>
                  <a:pt x="74357" y="373640"/>
                </a:lnTo>
                <a:close/>
              </a:path>
              <a:path w="2538095" h="417829">
                <a:moveTo>
                  <a:pt x="76265" y="386212"/>
                </a:moveTo>
                <a:lnTo>
                  <a:pt x="63754" y="388112"/>
                </a:lnTo>
                <a:lnTo>
                  <a:pt x="76554" y="388112"/>
                </a:lnTo>
                <a:lnTo>
                  <a:pt x="76265" y="386212"/>
                </a:lnTo>
                <a:close/>
              </a:path>
              <a:path w="2538095" h="417829">
                <a:moveTo>
                  <a:pt x="2536063" y="0"/>
                </a:moveTo>
                <a:lnTo>
                  <a:pt x="74357" y="373640"/>
                </a:lnTo>
                <a:lnTo>
                  <a:pt x="76265" y="386212"/>
                </a:lnTo>
                <a:lnTo>
                  <a:pt x="2537968" y="12446"/>
                </a:lnTo>
                <a:lnTo>
                  <a:pt x="253606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092053" y="5603621"/>
            <a:ext cx="2200275" cy="415925"/>
          </a:xfrm>
          <a:custGeom>
            <a:avLst/>
            <a:gdLst/>
            <a:ahLst/>
            <a:cxnLst/>
            <a:rect l="l" t="t" r="r" b="b"/>
            <a:pathLst>
              <a:path w="2200275" h="415925">
                <a:moveTo>
                  <a:pt x="2124118" y="384520"/>
                </a:moveTo>
                <a:lnTo>
                  <a:pt x="2118613" y="415798"/>
                </a:lnTo>
                <a:lnTo>
                  <a:pt x="2200274" y="391414"/>
                </a:lnTo>
                <a:lnTo>
                  <a:pt x="2193927" y="386715"/>
                </a:lnTo>
                <a:lnTo>
                  <a:pt x="2136647" y="386715"/>
                </a:lnTo>
                <a:lnTo>
                  <a:pt x="2124118" y="384520"/>
                </a:lnTo>
                <a:close/>
              </a:path>
              <a:path w="2200275" h="415925">
                <a:moveTo>
                  <a:pt x="2126328" y="371956"/>
                </a:moveTo>
                <a:lnTo>
                  <a:pt x="2124118" y="384520"/>
                </a:lnTo>
                <a:lnTo>
                  <a:pt x="2136647" y="386715"/>
                </a:lnTo>
                <a:lnTo>
                  <a:pt x="2138806" y="374142"/>
                </a:lnTo>
                <a:lnTo>
                  <a:pt x="2126328" y="371956"/>
                </a:lnTo>
                <a:close/>
              </a:path>
              <a:path w="2200275" h="415925">
                <a:moveTo>
                  <a:pt x="2131821" y="340741"/>
                </a:moveTo>
                <a:lnTo>
                  <a:pt x="2126328" y="371956"/>
                </a:lnTo>
                <a:lnTo>
                  <a:pt x="2138806" y="374142"/>
                </a:lnTo>
                <a:lnTo>
                  <a:pt x="2136647" y="386715"/>
                </a:lnTo>
                <a:lnTo>
                  <a:pt x="2193927" y="386715"/>
                </a:lnTo>
                <a:lnTo>
                  <a:pt x="2131821" y="340741"/>
                </a:lnTo>
                <a:close/>
              </a:path>
              <a:path w="2200275" h="415925">
                <a:moveTo>
                  <a:pt x="2285" y="0"/>
                </a:moveTo>
                <a:lnTo>
                  <a:pt x="0" y="12446"/>
                </a:lnTo>
                <a:lnTo>
                  <a:pt x="2124118" y="384520"/>
                </a:lnTo>
                <a:lnTo>
                  <a:pt x="2126328" y="371956"/>
                </a:lnTo>
                <a:lnTo>
                  <a:pt x="2285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10</a:t>
            </a:fld>
            <a:endParaRPr spc="-10" dirty="0"/>
          </a:p>
        </p:txBody>
      </p:sp>
    </p:spTree>
    <p:extLst>
      <p:ext uri="{BB962C8B-B14F-4D97-AF65-F5344CB8AC3E}">
        <p14:creationId xmlns:p14="http://schemas.microsoft.com/office/powerpoint/2010/main" val="284124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4359" y="3306826"/>
            <a:ext cx="6569075" cy="2871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200" b="1" spc="-20" dirty="0">
                <a:latin typeface="Calibri"/>
                <a:cs typeface="Calibri"/>
              </a:rPr>
              <a:t>Д</a:t>
            </a:r>
            <a:r>
              <a:rPr sz="3200" b="1" dirty="0">
                <a:latin typeface="Calibri"/>
                <a:cs typeface="Calibri"/>
              </a:rPr>
              <a:t>ок</a:t>
            </a:r>
            <a:r>
              <a:rPr sz="3200" b="1" spc="-30" dirty="0">
                <a:latin typeface="Calibri"/>
                <a:cs typeface="Calibri"/>
              </a:rPr>
              <a:t>у</a:t>
            </a:r>
            <a:r>
              <a:rPr sz="3200" b="1" dirty="0">
                <a:latin typeface="Calibri"/>
                <a:cs typeface="Calibri"/>
              </a:rPr>
              <a:t>ментацій</a:t>
            </a:r>
            <a:r>
              <a:rPr sz="3200" b="1" spc="5" dirty="0">
                <a:latin typeface="Calibri"/>
                <a:cs typeface="Calibri"/>
              </a:rPr>
              <a:t>н</a:t>
            </a:r>
            <a:r>
              <a:rPr sz="3200" b="1" dirty="0">
                <a:latin typeface="Calibri"/>
                <a:cs typeface="Calibri"/>
              </a:rPr>
              <a:t>ий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(</a:t>
            </a:r>
            <a:r>
              <a:rPr sz="3200" b="1" spc="-45" dirty="0">
                <a:latin typeface="Calibri"/>
                <a:cs typeface="Calibri"/>
              </a:rPr>
              <a:t>д</a:t>
            </a:r>
            <a:r>
              <a:rPr sz="3200" b="1" dirty="0">
                <a:latin typeface="Calibri"/>
                <a:cs typeface="Calibri"/>
              </a:rPr>
              <a:t>ок</a:t>
            </a:r>
            <a:r>
              <a:rPr sz="3200" b="1" spc="-30" dirty="0">
                <a:latin typeface="Calibri"/>
                <a:cs typeface="Calibri"/>
              </a:rPr>
              <a:t>у</a:t>
            </a:r>
            <a:r>
              <a:rPr sz="3200" b="1" dirty="0">
                <a:latin typeface="Calibri"/>
                <a:cs typeface="Calibri"/>
              </a:rPr>
              <a:t>ментал</a:t>
            </a:r>
            <a:r>
              <a:rPr sz="3200" b="1" spc="-10" dirty="0">
                <a:latin typeface="Calibri"/>
                <a:cs typeface="Calibri"/>
              </a:rPr>
              <a:t>ь</a:t>
            </a:r>
            <a:r>
              <a:rPr sz="3200" b="1" dirty="0">
                <a:latin typeface="Calibri"/>
                <a:cs typeface="Calibri"/>
              </a:rPr>
              <a:t>ни</a:t>
            </a:r>
            <a:r>
              <a:rPr sz="3200" b="1" spc="15" dirty="0">
                <a:latin typeface="Calibri"/>
                <a:cs typeface="Calibri"/>
              </a:rPr>
              <a:t>й</a:t>
            </a:r>
            <a:r>
              <a:rPr sz="3200" b="1" spc="-10" dirty="0">
                <a:latin typeface="Calibri"/>
                <a:cs typeface="Calibri"/>
              </a:rPr>
              <a:t>) </a:t>
            </a:r>
            <a:r>
              <a:rPr sz="3200" dirty="0">
                <a:latin typeface="Calibri"/>
                <a:cs typeface="Calibri"/>
              </a:rPr>
              <a:t>фо</a:t>
            </a:r>
            <a:r>
              <a:rPr sz="3200" spc="5" dirty="0">
                <a:latin typeface="Calibri"/>
                <a:cs typeface="Calibri"/>
              </a:rPr>
              <a:t>н</a:t>
            </a:r>
            <a:r>
              <a:rPr sz="3200" dirty="0">
                <a:latin typeface="Calibri"/>
                <a:cs typeface="Calibri"/>
              </a:rPr>
              <a:t>д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сукупність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службових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ментів</a:t>
            </a:r>
            <a:r>
              <a:rPr sz="3200" spc="-10" dirty="0">
                <a:latin typeface="Calibri"/>
                <a:cs typeface="Calibri"/>
              </a:rPr>
              <a:t>, </a:t>
            </a:r>
            <a:r>
              <a:rPr sz="3200" spc="-40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 нагромадились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або зіб</a:t>
            </a:r>
            <a:r>
              <a:rPr sz="3200" spc="-1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ані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</a:t>
            </a:r>
            <a:r>
              <a:rPr sz="3200" spc="-20" dirty="0">
                <a:latin typeface="Calibri"/>
                <a:cs typeface="Calibri"/>
              </a:rPr>
              <a:t>ц</a:t>
            </a:r>
            <a:r>
              <a:rPr sz="3200" dirty="0">
                <a:latin typeface="Calibri"/>
                <a:cs typeface="Calibri"/>
              </a:rPr>
              <a:t>есі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діяльності</a:t>
            </a:r>
            <a:r>
              <a:rPr sz="3200" spc="-15" dirty="0">
                <a:latin typeface="Calibri"/>
                <a:cs typeface="Calibri"/>
              </a:rPr>
              <a:t> у</a:t>
            </a:r>
            <a:r>
              <a:rPr sz="3200" dirty="0">
                <a:latin typeface="Calibri"/>
                <a:cs typeface="Calibri"/>
              </a:rPr>
              <a:t>станови, склад і про</a:t>
            </a:r>
            <a:r>
              <a:rPr sz="3200" spc="-20" dirty="0">
                <a:latin typeface="Calibri"/>
                <a:cs typeface="Calibri"/>
              </a:rPr>
              <a:t>ц</a:t>
            </a:r>
            <a:r>
              <a:rPr sz="3200" dirty="0">
                <a:latin typeface="Calibri"/>
                <a:cs typeface="Calibri"/>
              </a:rPr>
              <a:t>ес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фор</a:t>
            </a:r>
            <a:r>
              <a:rPr sz="3200" spc="-1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ування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я</a:t>
            </a:r>
            <a:r>
              <a:rPr sz="3200" spc="-4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ої визна</a:t>
            </a:r>
            <a:r>
              <a:rPr sz="3200" spc="-10" dirty="0">
                <a:latin typeface="Calibri"/>
                <a:cs typeface="Calibri"/>
              </a:rPr>
              <a:t>ч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-25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ї</a:t>
            </a:r>
            <a:r>
              <a:rPr sz="3200" dirty="0">
                <a:latin typeface="Calibri"/>
                <a:cs typeface="Calibri"/>
              </a:rPr>
              <a:t>ї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норма</a:t>
            </a:r>
            <a:r>
              <a:rPr sz="3200" spc="-1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ивні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менти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1772" y="712977"/>
            <a:ext cx="8203565" cy="1293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470"/>
              </a:lnSpc>
              <a:tabLst>
                <a:tab pos="2183130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ФОНДИ	</a:t>
            </a:r>
            <a:r>
              <a:rPr sz="4800" b="1" spc="-114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ОКУМЕНТІВ</a:t>
            </a:r>
            <a:endParaRPr sz="4800">
              <a:latin typeface="Calibri"/>
              <a:cs typeface="Calibri"/>
            </a:endParaRPr>
          </a:p>
          <a:p>
            <a:pPr algn="ctr">
              <a:lnSpc>
                <a:spcPts val="5470"/>
              </a:lnSpc>
              <a:tabLst>
                <a:tab pos="2990215" algn="l"/>
                <a:tab pos="3291204" algn="l"/>
                <a:tab pos="5403215" algn="l"/>
                <a:tab pos="6178550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(п.</a:t>
            </a:r>
            <a:r>
              <a:rPr sz="4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2, ро</a:t>
            </a:r>
            <a:r>
              <a:rPr sz="4800" b="1" spc="-25" dirty="0">
                <a:solidFill>
                  <a:srgbClr val="FF0000"/>
                </a:solidFill>
                <a:latin typeface="Calibri"/>
                <a:cs typeface="Calibri"/>
              </a:rPr>
              <a:t>з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д.	І	Правил	№	1</a:t>
            </a:r>
            <a:r>
              <a:rPr sz="4800" b="1" spc="5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00/5)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243059" y="2314955"/>
            <a:ext cx="8188452" cy="51206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448800" y="2444495"/>
            <a:ext cx="7790815" cy="4723130"/>
          </a:xfrm>
          <a:custGeom>
            <a:avLst/>
            <a:gdLst/>
            <a:ahLst/>
            <a:cxnLst/>
            <a:rect l="l" t="t" r="r" b="b"/>
            <a:pathLst>
              <a:path w="7790815" h="4723130">
                <a:moveTo>
                  <a:pt x="7003542" y="0"/>
                </a:moveTo>
                <a:lnTo>
                  <a:pt x="787146" y="0"/>
                </a:lnTo>
                <a:lnTo>
                  <a:pt x="722588" y="2609"/>
                </a:lnTo>
                <a:lnTo>
                  <a:pt x="659468" y="10302"/>
                </a:lnTo>
                <a:lnTo>
                  <a:pt x="597988" y="22877"/>
                </a:lnTo>
                <a:lnTo>
                  <a:pt x="538349" y="40129"/>
                </a:lnTo>
                <a:lnTo>
                  <a:pt x="480756" y="61858"/>
                </a:lnTo>
                <a:lnTo>
                  <a:pt x="425410" y="87861"/>
                </a:lnTo>
                <a:lnTo>
                  <a:pt x="372514" y="117934"/>
                </a:lnTo>
                <a:lnTo>
                  <a:pt x="322271" y="151875"/>
                </a:lnTo>
                <a:lnTo>
                  <a:pt x="274882" y="189482"/>
                </a:lnTo>
                <a:lnTo>
                  <a:pt x="230552" y="230552"/>
                </a:lnTo>
                <a:lnTo>
                  <a:pt x="189482" y="274882"/>
                </a:lnTo>
                <a:lnTo>
                  <a:pt x="151875" y="322271"/>
                </a:lnTo>
                <a:lnTo>
                  <a:pt x="117934" y="372514"/>
                </a:lnTo>
                <a:lnTo>
                  <a:pt x="87861" y="425410"/>
                </a:lnTo>
                <a:lnTo>
                  <a:pt x="61858" y="480756"/>
                </a:lnTo>
                <a:lnTo>
                  <a:pt x="40129" y="538349"/>
                </a:lnTo>
                <a:lnTo>
                  <a:pt x="22877" y="597988"/>
                </a:lnTo>
                <a:lnTo>
                  <a:pt x="10302" y="659468"/>
                </a:lnTo>
                <a:lnTo>
                  <a:pt x="2609" y="722588"/>
                </a:lnTo>
                <a:lnTo>
                  <a:pt x="0" y="787146"/>
                </a:lnTo>
                <a:lnTo>
                  <a:pt x="0" y="3935729"/>
                </a:lnTo>
                <a:lnTo>
                  <a:pt x="2609" y="4000287"/>
                </a:lnTo>
                <a:lnTo>
                  <a:pt x="10302" y="4063407"/>
                </a:lnTo>
                <a:lnTo>
                  <a:pt x="22877" y="4124887"/>
                </a:lnTo>
                <a:lnTo>
                  <a:pt x="40129" y="4184526"/>
                </a:lnTo>
                <a:lnTo>
                  <a:pt x="61858" y="4242119"/>
                </a:lnTo>
                <a:lnTo>
                  <a:pt x="87861" y="4297465"/>
                </a:lnTo>
                <a:lnTo>
                  <a:pt x="117934" y="4350361"/>
                </a:lnTo>
                <a:lnTo>
                  <a:pt x="151875" y="4400604"/>
                </a:lnTo>
                <a:lnTo>
                  <a:pt x="189482" y="4447993"/>
                </a:lnTo>
                <a:lnTo>
                  <a:pt x="230552" y="4492323"/>
                </a:lnTo>
                <a:lnTo>
                  <a:pt x="274882" y="4533393"/>
                </a:lnTo>
                <a:lnTo>
                  <a:pt x="322271" y="4571000"/>
                </a:lnTo>
                <a:lnTo>
                  <a:pt x="372514" y="4604941"/>
                </a:lnTo>
                <a:lnTo>
                  <a:pt x="425410" y="4635014"/>
                </a:lnTo>
                <a:lnTo>
                  <a:pt x="480756" y="4661017"/>
                </a:lnTo>
                <a:lnTo>
                  <a:pt x="538349" y="4682746"/>
                </a:lnTo>
                <a:lnTo>
                  <a:pt x="597988" y="4699998"/>
                </a:lnTo>
                <a:lnTo>
                  <a:pt x="659468" y="4712573"/>
                </a:lnTo>
                <a:lnTo>
                  <a:pt x="722588" y="4720266"/>
                </a:lnTo>
                <a:lnTo>
                  <a:pt x="787146" y="4722876"/>
                </a:lnTo>
                <a:lnTo>
                  <a:pt x="7003542" y="4722876"/>
                </a:lnTo>
                <a:lnTo>
                  <a:pt x="7068099" y="4720266"/>
                </a:lnTo>
                <a:lnTo>
                  <a:pt x="7131219" y="4712573"/>
                </a:lnTo>
                <a:lnTo>
                  <a:pt x="7192699" y="4699998"/>
                </a:lnTo>
                <a:lnTo>
                  <a:pt x="7252338" y="4682746"/>
                </a:lnTo>
                <a:lnTo>
                  <a:pt x="7309931" y="4661017"/>
                </a:lnTo>
                <a:lnTo>
                  <a:pt x="7365277" y="4635014"/>
                </a:lnTo>
                <a:lnTo>
                  <a:pt x="7418173" y="4604941"/>
                </a:lnTo>
                <a:lnTo>
                  <a:pt x="7468416" y="4571000"/>
                </a:lnTo>
                <a:lnTo>
                  <a:pt x="7515805" y="4533393"/>
                </a:lnTo>
                <a:lnTo>
                  <a:pt x="7560135" y="4492323"/>
                </a:lnTo>
                <a:lnTo>
                  <a:pt x="7601205" y="4447993"/>
                </a:lnTo>
                <a:lnTo>
                  <a:pt x="7638812" y="4400604"/>
                </a:lnTo>
                <a:lnTo>
                  <a:pt x="7672753" y="4350361"/>
                </a:lnTo>
                <a:lnTo>
                  <a:pt x="7702826" y="4297465"/>
                </a:lnTo>
                <a:lnTo>
                  <a:pt x="7728829" y="4242119"/>
                </a:lnTo>
                <a:lnTo>
                  <a:pt x="7750558" y="4184526"/>
                </a:lnTo>
                <a:lnTo>
                  <a:pt x="7767810" y="4124887"/>
                </a:lnTo>
                <a:lnTo>
                  <a:pt x="7780385" y="4063407"/>
                </a:lnTo>
                <a:lnTo>
                  <a:pt x="7788078" y="4000287"/>
                </a:lnTo>
                <a:lnTo>
                  <a:pt x="7790688" y="3935729"/>
                </a:lnTo>
                <a:lnTo>
                  <a:pt x="7790688" y="787146"/>
                </a:lnTo>
                <a:lnTo>
                  <a:pt x="7788078" y="722588"/>
                </a:lnTo>
                <a:lnTo>
                  <a:pt x="7780385" y="659468"/>
                </a:lnTo>
                <a:lnTo>
                  <a:pt x="7767810" y="597988"/>
                </a:lnTo>
                <a:lnTo>
                  <a:pt x="7750558" y="538349"/>
                </a:lnTo>
                <a:lnTo>
                  <a:pt x="7728829" y="480756"/>
                </a:lnTo>
                <a:lnTo>
                  <a:pt x="7702826" y="425410"/>
                </a:lnTo>
                <a:lnTo>
                  <a:pt x="7672753" y="372514"/>
                </a:lnTo>
                <a:lnTo>
                  <a:pt x="7638812" y="322271"/>
                </a:lnTo>
                <a:lnTo>
                  <a:pt x="7601205" y="274882"/>
                </a:lnTo>
                <a:lnTo>
                  <a:pt x="7560135" y="230552"/>
                </a:lnTo>
                <a:lnTo>
                  <a:pt x="7515805" y="189482"/>
                </a:lnTo>
                <a:lnTo>
                  <a:pt x="7468416" y="151875"/>
                </a:lnTo>
                <a:lnTo>
                  <a:pt x="7418173" y="117934"/>
                </a:lnTo>
                <a:lnTo>
                  <a:pt x="7365277" y="87861"/>
                </a:lnTo>
                <a:lnTo>
                  <a:pt x="7309931" y="61858"/>
                </a:lnTo>
                <a:lnTo>
                  <a:pt x="7252338" y="40129"/>
                </a:lnTo>
                <a:lnTo>
                  <a:pt x="7192699" y="22877"/>
                </a:lnTo>
                <a:lnTo>
                  <a:pt x="7131219" y="10302"/>
                </a:lnTo>
                <a:lnTo>
                  <a:pt x="7068099" y="2609"/>
                </a:lnTo>
                <a:lnTo>
                  <a:pt x="70035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231373" y="3589020"/>
            <a:ext cx="6533515" cy="189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11760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А</a:t>
            </a:r>
            <a:r>
              <a:rPr sz="3200" b="1" spc="-40" dirty="0">
                <a:latin typeface="Calibri"/>
                <a:cs typeface="Calibri"/>
              </a:rPr>
              <a:t>р</a:t>
            </a:r>
            <a:r>
              <a:rPr sz="3200" b="1" dirty="0">
                <a:latin typeface="Calibri"/>
                <a:cs typeface="Calibri"/>
              </a:rPr>
              <a:t>хів</a:t>
            </a:r>
            <a:r>
              <a:rPr sz="3200" b="1" spc="5" dirty="0">
                <a:latin typeface="Calibri"/>
                <a:cs typeface="Calibri"/>
              </a:rPr>
              <a:t>н</a:t>
            </a:r>
            <a:r>
              <a:rPr sz="3200" b="1" dirty="0">
                <a:latin typeface="Calibri"/>
                <a:cs typeface="Calibri"/>
              </a:rPr>
              <a:t>ий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фонд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сукупність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-4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хівних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ментів</a:t>
            </a:r>
            <a:r>
              <a:rPr sz="3200" spc="-15" dirty="0">
                <a:latin typeface="Calibri"/>
                <a:cs typeface="Calibri"/>
              </a:rPr>
              <a:t> у</a:t>
            </a:r>
            <a:r>
              <a:rPr sz="3200" dirty="0">
                <a:latin typeface="Calibri"/>
                <a:cs typeface="Calibri"/>
              </a:rPr>
              <a:t>станови,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сфор</a:t>
            </a:r>
            <a:r>
              <a:rPr sz="3200" spc="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ованих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на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</a:t>
            </a:r>
            <a:r>
              <a:rPr sz="3200" spc="-4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ставі зв’язку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між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ментами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(або)</a:t>
            </a:r>
            <a:r>
              <a:rPr sz="3200" spc="-5" dirty="0">
                <a:latin typeface="Calibri"/>
                <a:cs typeface="Calibri"/>
              </a:rPr>
              <a:t> ї</a:t>
            </a:r>
            <a:r>
              <a:rPr sz="3200" dirty="0">
                <a:latin typeface="Calibri"/>
                <a:cs typeface="Calibri"/>
              </a:rPr>
              <a:t>х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утворювачами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721852" y="4494276"/>
            <a:ext cx="504825" cy="478790"/>
          </a:xfrm>
          <a:custGeom>
            <a:avLst/>
            <a:gdLst/>
            <a:ahLst/>
            <a:cxnLst/>
            <a:rect l="l" t="t" r="r" b="b"/>
            <a:pathLst>
              <a:path w="504825" h="478789">
                <a:moveTo>
                  <a:pt x="265175" y="0"/>
                </a:moveTo>
                <a:lnTo>
                  <a:pt x="265175" y="119634"/>
                </a:lnTo>
                <a:lnTo>
                  <a:pt x="0" y="119634"/>
                </a:lnTo>
                <a:lnTo>
                  <a:pt x="0" y="358902"/>
                </a:lnTo>
                <a:lnTo>
                  <a:pt x="265175" y="358902"/>
                </a:lnTo>
                <a:lnTo>
                  <a:pt x="265175" y="478536"/>
                </a:lnTo>
                <a:lnTo>
                  <a:pt x="504444" y="239268"/>
                </a:lnTo>
                <a:lnTo>
                  <a:pt x="265175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721852" y="4494276"/>
            <a:ext cx="504825" cy="478790"/>
          </a:xfrm>
          <a:custGeom>
            <a:avLst/>
            <a:gdLst/>
            <a:ahLst/>
            <a:cxnLst/>
            <a:rect l="l" t="t" r="r" b="b"/>
            <a:pathLst>
              <a:path w="504825" h="478789">
                <a:moveTo>
                  <a:pt x="265175" y="478536"/>
                </a:moveTo>
                <a:lnTo>
                  <a:pt x="265175" y="358902"/>
                </a:lnTo>
                <a:lnTo>
                  <a:pt x="0" y="358902"/>
                </a:lnTo>
                <a:lnTo>
                  <a:pt x="0" y="119634"/>
                </a:lnTo>
                <a:lnTo>
                  <a:pt x="265175" y="119634"/>
                </a:lnTo>
                <a:lnTo>
                  <a:pt x="265175" y="0"/>
                </a:lnTo>
                <a:lnTo>
                  <a:pt x="504444" y="239268"/>
                </a:lnTo>
                <a:lnTo>
                  <a:pt x="265175" y="478536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11</a:t>
            </a:fld>
            <a:endParaRPr spc="-10" dirty="0"/>
          </a:p>
        </p:txBody>
      </p:sp>
    </p:spTree>
    <p:extLst>
      <p:ext uri="{BB962C8B-B14F-4D97-AF65-F5344CB8AC3E}">
        <p14:creationId xmlns:p14="http://schemas.microsoft.com/office/powerpoint/2010/main" val="310379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1959" y="2314955"/>
            <a:ext cx="8247888" cy="51206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7700" y="2444495"/>
            <a:ext cx="7850505" cy="4723130"/>
          </a:xfrm>
          <a:custGeom>
            <a:avLst/>
            <a:gdLst/>
            <a:ahLst/>
            <a:cxnLst/>
            <a:rect l="l" t="t" r="r" b="b"/>
            <a:pathLst>
              <a:path w="7850505" h="4723130">
                <a:moveTo>
                  <a:pt x="7062978" y="0"/>
                </a:moveTo>
                <a:lnTo>
                  <a:pt x="787146" y="0"/>
                </a:lnTo>
                <a:lnTo>
                  <a:pt x="722588" y="2609"/>
                </a:lnTo>
                <a:lnTo>
                  <a:pt x="659468" y="10302"/>
                </a:lnTo>
                <a:lnTo>
                  <a:pt x="597988" y="22877"/>
                </a:lnTo>
                <a:lnTo>
                  <a:pt x="538349" y="40129"/>
                </a:lnTo>
                <a:lnTo>
                  <a:pt x="480756" y="61858"/>
                </a:lnTo>
                <a:lnTo>
                  <a:pt x="425410" y="87861"/>
                </a:lnTo>
                <a:lnTo>
                  <a:pt x="372514" y="117934"/>
                </a:lnTo>
                <a:lnTo>
                  <a:pt x="322271" y="151875"/>
                </a:lnTo>
                <a:lnTo>
                  <a:pt x="274882" y="189482"/>
                </a:lnTo>
                <a:lnTo>
                  <a:pt x="230552" y="230552"/>
                </a:lnTo>
                <a:lnTo>
                  <a:pt x="189482" y="274882"/>
                </a:lnTo>
                <a:lnTo>
                  <a:pt x="151875" y="322271"/>
                </a:lnTo>
                <a:lnTo>
                  <a:pt x="117934" y="372514"/>
                </a:lnTo>
                <a:lnTo>
                  <a:pt x="87861" y="425410"/>
                </a:lnTo>
                <a:lnTo>
                  <a:pt x="61858" y="480756"/>
                </a:lnTo>
                <a:lnTo>
                  <a:pt x="40129" y="538349"/>
                </a:lnTo>
                <a:lnTo>
                  <a:pt x="22877" y="597988"/>
                </a:lnTo>
                <a:lnTo>
                  <a:pt x="10302" y="659468"/>
                </a:lnTo>
                <a:lnTo>
                  <a:pt x="2609" y="722588"/>
                </a:lnTo>
                <a:lnTo>
                  <a:pt x="0" y="787146"/>
                </a:lnTo>
                <a:lnTo>
                  <a:pt x="0" y="3935729"/>
                </a:lnTo>
                <a:lnTo>
                  <a:pt x="2609" y="4000287"/>
                </a:lnTo>
                <a:lnTo>
                  <a:pt x="10302" y="4063407"/>
                </a:lnTo>
                <a:lnTo>
                  <a:pt x="22877" y="4124887"/>
                </a:lnTo>
                <a:lnTo>
                  <a:pt x="40129" y="4184526"/>
                </a:lnTo>
                <a:lnTo>
                  <a:pt x="61858" y="4242119"/>
                </a:lnTo>
                <a:lnTo>
                  <a:pt x="87861" y="4297465"/>
                </a:lnTo>
                <a:lnTo>
                  <a:pt x="117934" y="4350361"/>
                </a:lnTo>
                <a:lnTo>
                  <a:pt x="151875" y="4400604"/>
                </a:lnTo>
                <a:lnTo>
                  <a:pt x="189482" y="4447993"/>
                </a:lnTo>
                <a:lnTo>
                  <a:pt x="230552" y="4492323"/>
                </a:lnTo>
                <a:lnTo>
                  <a:pt x="274882" y="4533393"/>
                </a:lnTo>
                <a:lnTo>
                  <a:pt x="322271" y="4571000"/>
                </a:lnTo>
                <a:lnTo>
                  <a:pt x="372514" y="4604941"/>
                </a:lnTo>
                <a:lnTo>
                  <a:pt x="425410" y="4635014"/>
                </a:lnTo>
                <a:lnTo>
                  <a:pt x="480756" y="4661017"/>
                </a:lnTo>
                <a:lnTo>
                  <a:pt x="538349" y="4682746"/>
                </a:lnTo>
                <a:lnTo>
                  <a:pt x="597988" y="4699998"/>
                </a:lnTo>
                <a:lnTo>
                  <a:pt x="659468" y="4712573"/>
                </a:lnTo>
                <a:lnTo>
                  <a:pt x="722588" y="4720266"/>
                </a:lnTo>
                <a:lnTo>
                  <a:pt x="787146" y="4722876"/>
                </a:lnTo>
                <a:lnTo>
                  <a:pt x="7062978" y="4722876"/>
                </a:lnTo>
                <a:lnTo>
                  <a:pt x="7127535" y="4720266"/>
                </a:lnTo>
                <a:lnTo>
                  <a:pt x="7190655" y="4712573"/>
                </a:lnTo>
                <a:lnTo>
                  <a:pt x="7252135" y="4699998"/>
                </a:lnTo>
                <a:lnTo>
                  <a:pt x="7311774" y="4682746"/>
                </a:lnTo>
                <a:lnTo>
                  <a:pt x="7369367" y="4661017"/>
                </a:lnTo>
                <a:lnTo>
                  <a:pt x="7424713" y="4635014"/>
                </a:lnTo>
                <a:lnTo>
                  <a:pt x="7477609" y="4604941"/>
                </a:lnTo>
                <a:lnTo>
                  <a:pt x="7527852" y="4571000"/>
                </a:lnTo>
                <a:lnTo>
                  <a:pt x="7575241" y="4533393"/>
                </a:lnTo>
                <a:lnTo>
                  <a:pt x="7619571" y="4492323"/>
                </a:lnTo>
                <a:lnTo>
                  <a:pt x="7660641" y="4447993"/>
                </a:lnTo>
                <a:lnTo>
                  <a:pt x="7698248" y="4400604"/>
                </a:lnTo>
                <a:lnTo>
                  <a:pt x="7732189" y="4350361"/>
                </a:lnTo>
                <a:lnTo>
                  <a:pt x="7762262" y="4297465"/>
                </a:lnTo>
                <a:lnTo>
                  <a:pt x="7788265" y="4242119"/>
                </a:lnTo>
                <a:lnTo>
                  <a:pt x="7809994" y="4184526"/>
                </a:lnTo>
                <a:lnTo>
                  <a:pt x="7827246" y="4124887"/>
                </a:lnTo>
                <a:lnTo>
                  <a:pt x="7839821" y="4063407"/>
                </a:lnTo>
                <a:lnTo>
                  <a:pt x="7847514" y="4000287"/>
                </a:lnTo>
                <a:lnTo>
                  <a:pt x="7850124" y="3935729"/>
                </a:lnTo>
                <a:lnTo>
                  <a:pt x="7850124" y="787146"/>
                </a:lnTo>
                <a:lnTo>
                  <a:pt x="7847514" y="722588"/>
                </a:lnTo>
                <a:lnTo>
                  <a:pt x="7839821" y="659468"/>
                </a:lnTo>
                <a:lnTo>
                  <a:pt x="7827246" y="597988"/>
                </a:lnTo>
                <a:lnTo>
                  <a:pt x="7809994" y="538349"/>
                </a:lnTo>
                <a:lnTo>
                  <a:pt x="7788265" y="480756"/>
                </a:lnTo>
                <a:lnTo>
                  <a:pt x="7762262" y="425410"/>
                </a:lnTo>
                <a:lnTo>
                  <a:pt x="7732189" y="372514"/>
                </a:lnTo>
                <a:lnTo>
                  <a:pt x="7698248" y="322271"/>
                </a:lnTo>
                <a:lnTo>
                  <a:pt x="7660641" y="274882"/>
                </a:lnTo>
                <a:lnTo>
                  <a:pt x="7619571" y="230552"/>
                </a:lnTo>
                <a:lnTo>
                  <a:pt x="7575241" y="189482"/>
                </a:lnTo>
                <a:lnTo>
                  <a:pt x="7527852" y="151875"/>
                </a:lnTo>
                <a:lnTo>
                  <a:pt x="7477609" y="117934"/>
                </a:lnTo>
                <a:lnTo>
                  <a:pt x="7424713" y="87861"/>
                </a:lnTo>
                <a:lnTo>
                  <a:pt x="7369367" y="61858"/>
                </a:lnTo>
                <a:lnTo>
                  <a:pt x="7311774" y="40129"/>
                </a:lnTo>
                <a:lnTo>
                  <a:pt x="7252135" y="22877"/>
                </a:lnTo>
                <a:lnTo>
                  <a:pt x="7190655" y="10302"/>
                </a:lnTo>
                <a:lnTo>
                  <a:pt x="7127535" y="2609"/>
                </a:lnTo>
                <a:lnTo>
                  <a:pt x="70629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42466" y="2876194"/>
            <a:ext cx="6739255" cy="3847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С</a:t>
            </a:r>
            <a:r>
              <a:rPr sz="3200" b="1" spc="-10" dirty="0">
                <a:latin typeface="Calibri"/>
                <a:cs typeface="Calibri"/>
              </a:rPr>
              <a:t>л</a:t>
            </a:r>
            <a:r>
              <a:rPr sz="3200" b="1" dirty="0">
                <a:latin typeface="Calibri"/>
                <a:cs typeface="Calibri"/>
              </a:rPr>
              <a:t>ужба діло</a:t>
            </a:r>
            <a:r>
              <a:rPr sz="3200" b="1" spc="-10" dirty="0">
                <a:latin typeface="Calibri"/>
                <a:cs typeface="Calibri"/>
              </a:rPr>
              <a:t>в</a:t>
            </a:r>
            <a:r>
              <a:rPr sz="3200" b="1" spc="-85" dirty="0">
                <a:latin typeface="Calibri"/>
                <a:cs typeface="Calibri"/>
              </a:rPr>
              <a:t>о</a:t>
            </a:r>
            <a:r>
              <a:rPr sz="3200" b="1" spc="-45" dirty="0">
                <a:latin typeface="Calibri"/>
                <a:cs typeface="Calibri"/>
              </a:rPr>
              <a:t>д</a:t>
            </a:r>
            <a:r>
              <a:rPr sz="3200" b="1" dirty="0">
                <a:latin typeface="Calibri"/>
                <a:cs typeface="Calibri"/>
              </a:rPr>
              <a:t>ства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</a:t>
            </a:r>
            <a:r>
              <a:rPr sz="3200" spc="-35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уктурн</a:t>
            </a:r>
            <a:r>
              <a:rPr sz="3200" spc="-2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й підро</a:t>
            </a:r>
            <a:r>
              <a:rPr sz="3200" spc="-30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діл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або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відповідал</a:t>
            </a:r>
            <a:r>
              <a:rPr sz="3200" spc="-15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</a:t>
            </a:r>
            <a:r>
              <a:rPr sz="3200" spc="1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ба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станови,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 забезпеч</a:t>
            </a:r>
            <a:r>
              <a:rPr sz="3200" spc="-4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є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реєстрацію</a:t>
            </a:r>
            <a:r>
              <a:rPr sz="3200" spc="-10" dirty="0">
                <a:latin typeface="Calibri"/>
                <a:cs typeface="Calibri"/>
              </a:rPr>
              <a:t>, 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65" dirty="0">
                <a:latin typeface="Calibri"/>
                <a:cs typeface="Calibri"/>
              </a:rPr>
              <a:t>б</a:t>
            </a:r>
            <a:r>
              <a:rPr sz="3200" dirty="0">
                <a:latin typeface="Calibri"/>
                <a:cs typeface="Calibri"/>
              </a:rPr>
              <a:t>лі</a:t>
            </a:r>
            <a:r>
              <a:rPr sz="3200" spc="-10" dirty="0">
                <a:latin typeface="Calibri"/>
                <a:cs typeface="Calibri"/>
              </a:rPr>
              <a:t>к,</a:t>
            </a:r>
            <a:r>
              <a:rPr sz="3200" dirty="0">
                <a:latin typeface="Calibri"/>
                <a:cs typeface="Calibri"/>
              </a:rPr>
              <a:t> ор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анізацію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</a:t>
            </a:r>
            <a:r>
              <a:rPr sz="3200" spc="-3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ообігу службових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ментів</a:t>
            </a:r>
            <a:r>
              <a:rPr sz="3200" spc="-10" dirty="0">
                <a:latin typeface="Calibri"/>
                <a:cs typeface="Calibri"/>
              </a:rPr>
              <a:t>,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збер</a:t>
            </a:r>
            <a:r>
              <a:rPr sz="3200" spc="-10" dirty="0">
                <a:latin typeface="Calibri"/>
                <a:cs typeface="Calibri"/>
              </a:rPr>
              <a:t>і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ання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ментаці</a:t>
            </a:r>
            <a:r>
              <a:rPr sz="3200" spc="-10" dirty="0">
                <a:latin typeface="Calibri"/>
                <a:cs typeface="Calibri"/>
              </a:rPr>
              <a:t>й</a:t>
            </a:r>
            <a:r>
              <a:rPr sz="3200" dirty="0">
                <a:latin typeface="Calibri"/>
                <a:cs typeface="Calibri"/>
              </a:rPr>
              <a:t>но</a:t>
            </a:r>
            <a:r>
              <a:rPr sz="3200" spc="-4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фон</a:t>
            </a:r>
            <a:r>
              <a:rPr sz="3200" spc="-2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або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йо</a:t>
            </a:r>
            <a:r>
              <a:rPr sz="3200" spc="-45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 част</a:t>
            </a:r>
            <a:r>
              <a:rPr sz="3200" spc="-1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ни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пер</a:t>
            </a:r>
            <a:r>
              <a:rPr sz="3200" spc="-55" dirty="0">
                <a:latin typeface="Calibri"/>
                <a:cs typeface="Calibri"/>
              </a:rPr>
              <a:t>е</a:t>
            </a:r>
            <a:r>
              <a:rPr sz="3200" dirty="0">
                <a:latin typeface="Calibri"/>
                <a:cs typeface="Calibri"/>
              </a:rPr>
              <a:t>давання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збері</a:t>
            </a:r>
            <a:r>
              <a:rPr sz="3200" spc="-15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</a:t>
            </a:r>
            <a:r>
              <a:rPr sz="3200" spc="5" dirty="0">
                <a:latin typeface="Calibri"/>
                <a:cs typeface="Calibri"/>
              </a:rPr>
              <a:t>н</a:t>
            </a:r>
            <a:r>
              <a:rPr sz="3200" dirty="0">
                <a:latin typeface="Calibri"/>
                <a:cs typeface="Calibri"/>
              </a:rPr>
              <a:t>я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-4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хі</a:t>
            </a:r>
            <a:r>
              <a:rPr sz="3200" spc="-10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94201" y="823747"/>
            <a:ext cx="10497820" cy="1294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475"/>
              </a:lnSpc>
            </a:pPr>
            <a:r>
              <a:rPr sz="4800" b="1" spc="-10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</a:t>
            </a:r>
            <a:r>
              <a:rPr sz="4800" b="1" spc="-335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АЛЬНІ</a:t>
            </a:r>
            <a:r>
              <a:rPr sz="4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ПІДР</a:t>
            </a:r>
            <a:r>
              <a:rPr sz="4800" b="1" spc="-3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ЗДІЛИ</a:t>
            </a:r>
            <a:r>
              <a:rPr sz="48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(ОС</a:t>
            </a:r>
            <a:r>
              <a:rPr sz="4800" b="1" spc="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БИ)</a:t>
            </a:r>
            <a:endParaRPr sz="4800">
              <a:latin typeface="Calibri"/>
              <a:cs typeface="Calibri"/>
            </a:endParaRPr>
          </a:p>
          <a:p>
            <a:pPr marL="635" algn="ctr">
              <a:lnSpc>
                <a:spcPts val="5475"/>
              </a:lnSpc>
              <a:tabLst>
                <a:tab pos="2991485" algn="l"/>
                <a:tab pos="3291840" algn="l"/>
                <a:tab pos="5403850" algn="l"/>
                <a:tab pos="6179820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(п.</a:t>
            </a:r>
            <a:r>
              <a:rPr sz="4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2, ро</a:t>
            </a:r>
            <a:r>
              <a:rPr sz="4800" b="1" spc="-25" dirty="0">
                <a:solidFill>
                  <a:srgbClr val="FF0000"/>
                </a:solidFill>
                <a:latin typeface="Calibri"/>
                <a:cs typeface="Calibri"/>
              </a:rPr>
              <a:t>з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д.	І	Правил	№	1</a:t>
            </a:r>
            <a:r>
              <a:rPr sz="4800" b="1" spc="5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00/5)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243059" y="2314955"/>
            <a:ext cx="8188452" cy="512064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448800" y="2444495"/>
            <a:ext cx="7790815" cy="4723130"/>
          </a:xfrm>
          <a:custGeom>
            <a:avLst/>
            <a:gdLst/>
            <a:ahLst/>
            <a:cxnLst/>
            <a:rect l="l" t="t" r="r" b="b"/>
            <a:pathLst>
              <a:path w="7790815" h="4723130">
                <a:moveTo>
                  <a:pt x="7003542" y="0"/>
                </a:moveTo>
                <a:lnTo>
                  <a:pt x="787146" y="0"/>
                </a:lnTo>
                <a:lnTo>
                  <a:pt x="722588" y="2609"/>
                </a:lnTo>
                <a:lnTo>
                  <a:pt x="659468" y="10302"/>
                </a:lnTo>
                <a:lnTo>
                  <a:pt x="597988" y="22877"/>
                </a:lnTo>
                <a:lnTo>
                  <a:pt x="538349" y="40129"/>
                </a:lnTo>
                <a:lnTo>
                  <a:pt x="480756" y="61858"/>
                </a:lnTo>
                <a:lnTo>
                  <a:pt x="425410" y="87861"/>
                </a:lnTo>
                <a:lnTo>
                  <a:pt x="372514" y="117934"/>
                </a:lnTo>
                <a:lnTo>
                  <a:pt x="322271" y="151875"/>
                </a:lnTo>
                <a:lnTo>
                  <a:pt x="274882" y="189482"/>
                </a:lnTo>
                <a:lnTo>
                  <a:pt x="230552" y="230552"/>
                </a:lnTo>
                <a:lnTo>
                  <a:pt x="189482" y="274882"/>
                </a:lnTo>
                <a:lnTo>
                  <a:pt x="151875" y="322271"/>
                </a:lnTo>
                <a:lnTo>
                  <a:pt x="117934" y="372514"/>
                </a:lnTo>
                <a:lnTo>
                  <a:pt x="87861" y="425410"/>
                </a:lnTo>
                <a:lnTo>
                  <a:pt x="61858" y="480756"/>
                </a:lnTo>
                <a:lnTo>
                  <a:pt x="40129" y="538349"/>
                </a:lnTo>
                <a:lnTo>
                  <a:pt x="22877" y="597988"/>
                </a:lnTo>
                <a:lnTo>
                  <a:pt x="10302" y="659468"/>
                </a:lnTo>
                <a:lnTo>
                  <a:pt x="2609" y="722588"/>
                </a:lnTo>
                <a:lnTo>
                  <a:pt x="0" y="787146"/>
                </a:lnTo>
                <a:lnTo>
                  <a:pt x="0" y="3935729"/>
                </a:lnTo>
                <a:lnTo>
                  <a:pt x="2609" y="4000287"/>
                </a:lnTo>
                <a:lnTo>
                  <a:pt x="10302" y="4063407"/>
                </a:lnTo>
                <a:lnTo>
                  <a:pt x="22877" y="4124887"/>
                </a:lnTo>
                <a:lnTo>
                  <a:pt x="40129" y="4184526"/>
                </a:lnTo>
                <a:lnTo>
                  <a:pt x="61858" y="4242119"/>
                </a:lnTo>
                <a:lnTo>
                  <a:pt x="87861" y="4297465"/>
                </a:lnTo>
                <a:lnTo>
                  <a:pt x="117934" y="4350361"/>
                </a:lnTo>
                <a:lnTo>
                  <a:pt x="151875" y="4400604"/>
                </a:lnTo>
                <a:lnTo>
                  <a:pt x="189482" y="4447993"/>
                </a:lnTo>
                <a:lnTo>
                  <a:pt x="230552" y="4492323"/>
                </a:lnTo>
                <a:lnTo>
                  <a:pt x="274882" y="4533393"/>
                </a:lnTo>
                <a:lnTo>
                  <a:pt x="322271" y="4571000"/>
                </a:lnTo>
                <a:lnTo>
                  <a:pt x="372514" y="4604941"/>
                </a:lnTo>
                <a:lnTo>
                  <a:pt x="425410" y="4635014"/>
                </a:lnTo>
                <a:lnTo>
                  <a:pt x="480756" y="4661017"/>
                </a:lnTo>
                <a:lnTo>
                  <a:pt x="538349" y="4682746"/>
                </a:lnTo>
                <a:lnTo>
                  <a:pt x="597988" y="4699998"/>
                </a:lnTo>
                <a:lnTo>
                  <a:pt x="659468" y="4712573"/>
                </a:lnTo>
                <a:lnTo>
                  <a:pt x="722588" y="4720266"/>
                </a:lnTo>
                <a:lnTo>
                  <a:pt x="787146" y="4722876"/>
                </a:lnTo>
                <a:lnTo>
                  <a:pt x="7003542" y="4722876"/>
                </a:lnTo>
                <a:lnTo>
                  <a:pt x="7068099" y="4720266"/>
                </a:lnTo>
                <a:lnTo>
                  <a:pt x="7131219" y="4712573"/>
                </a:lnTo>
                <a:lnTo>
                  <a:pt x="7192699" y="4699998"/>
                </a:lnTo>
                <a:lnTo>
                  <a:pt x="7252338" y="4682746"/>
                </a:lnTo>
                <a:lnTo>
                  <a:pt x="7309931" y="4661017"/>
                </a:lnTo>
                <a:lnTo>
                  <a:pt x="7365277" y="4635014"/>
                </a:lnTo>
                <a:lnTo>
                  <a:pt x="7418173" y="4604941"/>
                </a:lnTo>
                <a:lnTo>
                  <a:pt x="7468416" y="4571000"/>
                </a:lnTo>
                <a:lnTo>
                  <a:pt x="7515805" y="4533393"/>
                </a:lnTo>
                <a:lnTo>
                  <a:pt x="7560135" y="4492323"/>
                </a:lnTo>
                <a:lnTo>
                  <a:pt x="7601205" y="4447993"/>
                </a:lnTo>
                <a:lnTo>
                  <a:pt x="7638812" y="4400604"/>
                </a:lnTo>
                <a:lnTo>
                  <a:pt x="7672753" y="4350361"/>
                </a:lnTo>
                <a:lnTo>
                  <a:pt x="7702826" y="4297465"/>
                </a:lnTo>
                <a:lnTo>
                  <a:pt x="7728829" y="4242119"/>
                </a:lnTo>
                <a:lnTo>
                  <a:pt x="7750558" y="4184526"/>
                </a:lnTo>
                <a:lnTo>
                  <a:pt x="7767810" y="4124887"/>
                </a:lnTo>
                <a:lnTo>
                  <a:pt x="7780385" y="4063407"/>
                </a:lnTo>
                <a:lnTo>
                  <a:pt x="7788078" y="4000287"/>
                </a:lnTo>
                <a:lnTo>
                  <a:pt x="7790688" y="3935729"/>
                </a:lnTo>
                <a:lnTo>
                  <a:pt x="7790688" y="787146"/>
                </a:lnTo>
                <a:lnTo>
                  <a:pt x="7788078" y="722588"/>
                </a:lnTo>
                <a:lnTo>
                  <a:pt x="7780385" y="659468"/>
                </a:lnTo>
                <a:lnTo>
                  <a:pt x="7767810" y="597988"/>
                </a:lnTo>
                <a:lnTo>
                  <a:pt x="7750558" y="538349"/>
                </a:lnTo>
                <a:lnTo>
                  <a:pt x="7728829" y="480756"/>
                </a:lnTo>
                <a:lnTo>
                  <a:pt x="7702826" y="425410"/>
                </a:lnTo>
                <a:lnTo>
                  <a:pt x="7672753" y="372514"/>
                </a:lnTo>
                <a:lnTo>
                  <a:pt x="7638812" y="322271"/>
                </a:lnTo>
                <a:lnTo>
                  <a:pt x="7601205" y="274882"/>
                </a:lnTo>
                <a:lnTo>
                  <a:pt x="7560135" y="230552"/>
                </a:lnTo>
                <a:lnTo>
                  <a:pt x="7515805" y="189482"/>
                </a:lnTo>
                <a:lnTo>
                  <a:pt x="7468416" y="151875"/>
                </a:lnTo>
                <a:lnTo>
                  <a:pt x="7418173" y="117934"/>
                </a:lnTo>
                <a:lnTo>
                  <a:pt x="7365277" y="87861"/>
                </a:lnTo>
                <a:lnTo>
                  <a:pt x="7309931" y="61858"/>
                </a:lnTo>
                <a:lnTo>
                  <a:pt x="7252338" y="40129"/>
                </a:lnTo>
                <a:lnTo>
                  <a:pt x="7192699" y="22877"/>
                </a:lnTo>
                <a:lnTo>
                  <a:pt x="7131219" y="10302"/>
                </a:lnTo>
                <a:lnTo>
                  <a:pt x="7068099" y="2609"/>
                </a:lnTo>
                <a:lnTo>
                  <a:pt x="70035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255757" y="3122676"/>
            <a:ext cx="6396990" cy="3359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А</a:t>
            </a:r>
            <a:r>
              <a:rPr sz="3200" b="1" spc="-40" dirty="0">
                <a:latin typeface="Calibri"/>
                <a:cs typeface="Calibri"/>
              </a:rPr>
              <a:t>р</a:t>
            </a:r>
            <a:r>
              <a:rPr sz="3200" b="1" dirty="0">
                <a:latin typeface="Calibri"/>
                <a:cs typeface="Calibri"/>
              </a:rPr>
              <a:t>хів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35" dirty="0">
                <a:latin typeface="Calibri"/>
                <a:cs typeface="Calibri"/>
              </a:rPr>
              <a:t>у</a:t>
            </a:r>
            <a:r>
              <a:rPr sz="3200" b="1" dirty="0">
                <a:latin typeface="Calibri"/>
                <a:cs typeface="Calibri"/>
              </a:rPr>
              <a:t>ста</a:t>
            </a:r>
            <a:r>
              <a:rPr sz="3200" b="1" spc="5" dirty="0">
                <a:latin typeface="Calibri"/>
                <a:cs typeface="Calibri"/>
              </a:rPr>
              <a:t>н</a:t>
            </a:r>
            <a:r>
              <a:rPr sz="3200" b="1" dirty="0">
                <a:latin typeface="Calibri"/>
                <a:cs typeface="Calibri"/>
              </a:rPr>
              <a:t>ови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</a:t>
            </a:r>
            <a:r>
              <a:rPr sz="3200" spc="-3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уктурний під</a:t>
            </a:r>
            <a:r>
              <a:rPr sz="3200" spc="-15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25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діл</a:t>
            </a:r>
            <a:r>
              <a:rPr sz="3200" spc="-5" dirty="0">
                <a:latin typeface="Calibri"/>
                <a:cs typeface="Calibri"/>
              </a:rPr>
              <a:t> (</a:t>
            </a:r>
            <a:r>
              <a:rPr sz="3200" dirty="0">
                <a:latin typeface="Calibri"/>
                <a:cs typeface="Calibri"/>
              </a:rPr>
              <a:t>відпов</a:t>
            </a:r>
            <a:r>
              <a:rPr sz="3200" spc="-15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дал</a:t>
            </a:r>
            <a:r>
              <a:rPr sz="3200" spc="-15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</a:t>
            </a:r>
            <a:r>
              <a:rPr sz="3200" spc="-50" dirty="0">
                <a:latin typeface="Calibri"/>
                <a:cs typeface="Calibri"/>
              </a:rPr>
              <a:t>е</a:t>
            </a:r>
            <a:r>
              <a:rPr sz="3200" spc="-3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ення а</a:t>
            </a:r>
            <a:r>
              <a:rPr sz="3200" spc="-4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хі</a:t>
            </a:r>
            <a:r>
              <a:rPr sz="3200" spc="-10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особа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станови),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що </a:t>
            </a:r>
            <a:r>
              <a:rPr sz="3200" dirty="0">
                <a:latin typeface="Calibri"/>
                <a:cs typeface="Calibri"/>
              </a:rPr>
              <a:t>ор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анізов</a:t>
            </a:r>
            <a:r>
              <a:rPr sz="3200" spc="-4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є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 забезп</a:t>
            </a:r>
            <a:r>
              <a:rPr sz="3200" spc="-15" dirty="0">
                <a:latin typeface="Calibri"/>
                <a:cs typeface="Calibri"/>
              </a:rPr>
              <a:t>е</a:t>
            </a:r>
            <a:r>
              <a:rPr sz="3200" dirty="0">
                <a:latin typeface="Calibri"/>
                <a:cs typeface="Calibri"/>
              </a:rPr>
              <a:t>ч</a:t>
            </a:r>
            <a:r>
              <a:rPr sz="3200" spc="-4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є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при</a:t>
            </a:r>
            <a:r>
              <a:rPr sz="3200" spc="-15" dirty="0">
                <a:latin typeface="Calibri"/>
                <a:cs typeface="Calibri"/>
              </a:rPr>
              <a:t>й</a:t>
            </a:r>
            <a:r>
              <a:rPr sz="3200" dirty="0">
                <a:latin typeface="Calibri"/>
                <a:cs typeface="Calibri"/>
              </a:rPr>
              <a:t>ман</a:t>
            </a:r>
            <a:r>
              <a:rPr sz="3200" spc="5" dirty="0">
                <a:latin typeface="Calibri"/>
                <a:cs typeface="Calibri"/>
              </a:rPr>
              <a:t>ня</a:t>
            </a:r>
            <a:r>
              <a:rPr sz="3200" spc="-10" dirty="0">
                <a:latin typeface="Calibri"/>
                <a:cs typeface="Calibri"/>
              </a:rPr>
              <a:t>, </a:t>
            </a:r>
            <a:r>
              <a:rPr sz="3200" dirty="0">
                <a:latin typeface="Calibri"/>
                <a:cs typeface="Calibri"/>
              </a:rPr>
              <a:t>нагромаджу</a:t>
            </a:r>
            <a:r>
              <a:rPr sz="3200" spc="5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ання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-4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хівних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менті</a:t>
            </a:r>
            <a:r>
              <a:rPr sz="3200" spc="-5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ї</a:t>
            </a:r>
            <a:r>
              <a:rPr sz="3200" dirty="0">
                <a:latin typeface="Calibri"/>
                <a:cs typeface="Calibri"/>
              </a:rPr>
              <a:t>х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65" dirty="0">
                <a:latin typeface="Calibri"/>
                <a:cs typeface="Calibri"/>
              </a:rPr>
              <a:t>б</a:t>
            </a:r>
            <a:r>
              <a:rPr sz="3200" dirty="0">
                <a:latin typeface="Calibri"/>
                <a:cs typeface="Calibri"/>
              </a:rPr>
              <a:t>лі</a:t>
            </a:r>
            <a:r>
              <a:rPr sz="3200" spc="-1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, збері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ання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 </a:t>
            </a:r>
            <a:r>
              <a:rPr sz="3200" spc="-5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ористування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ними*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721852" y="4494276"/>
            <a:ext cx="504825" cy="478790"/>
          </a:xfrm>
          <a:custGeom>
            <a:avLst/>
            <a:gdLst/>
            <a:ahLst/>
            <a:cxnLst/>
            <a:rect l="l" t="t" r="r" b="b"/>
            <a:pathLst>
              <a:path w="504825" h="478789">
                <a:moveTo>
                  <a:pt x="265175" y="0"/>
                </a:moveTo>
                <a:lnTo>
                  <a:pt x="265175" y="119634"/>
                </a:lnTo>
                <a:lnTo>
                  <a:pt x="0" y="119634"/>
                </a:lnTo>
                <a:lnTo>
                  <a:pt x="0" y="358902"/>
                </a:lnTo>
                <a:lnTo>
                  <a:pt x="265175" y="358902"/>
                </a:lnTo>
                <a:lnTo>
                  <a:pt x="265175" y="478536"/>
                </a:lnTo>
                <a:lnTo>
                  <a:pt x="504444" y="239268"/>
                </a:lnTo>
                <a:lnTo>
                  <a:pt x="265175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721852" y="4494276"/>
            <a:ext cx="504825" cy="478790"/>
          </a:xfrm>
          <a:custGeom>
            <a:avLst/>
            <a:gdLst/>
            <a:ahLst/>
            <a:cxnLst/>
            <a:rect l="l" t="t" r="r" b="b"/>
            <a:pathLst>
              <a:path w="504825" h="478789">
                <a:moveTo>
                  <a:pt x="265175" y="478536"/>
                </a:moveTo>
                <a:lnTo>
                  <a:pt x="265175" y="358902"/>
                </a:lnTo>
                <a:lnTo>
                  <a:pt x="0" y="358902"/>
                </a:lnTo>
                <a:lnTo>
                  <a:pt x="0" y="119634"/>
                </a:lnTo>
                <a:lnTo>
                  <a:pt x="265175" y="119634"/>
                </a:lnTo>
                <a:lnTo>
                  <a:pt x="265175" y="0"/>
                </a:lnTo>
                <a:lnTo>
                  <a:pt x="504444" y="239268"/>
                </a:lnTo>
                <a:lnTo>
                  <a:pt x="265175" y="478536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05967" y="7849361"/>
            <a:ext cx="10454005" cy="1234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*</a:t>
            </a:r>
            <a:r>
              <a:rPr sz="2800" i="1" spc="-65" dirty="0">
                <a:latin typeface="Calibri"/>
                <a:cs typeface="Calibri"/>
              </a:rPr>
              <a:t>К</a:t>
            </a:r>
            <a:r>
              <a:rPr sz="2800" i="1" spc="-15" dirty="0">
                <a:latin typeface="Calibri"/>
                <a:cs typeface="Calibri"/>
              </a:rPr>
              <a:t>ер</a:t>
            </a:r>
            <a:r>
              <a:rPr sz="2800" i="1" spc="-20" dirty="0">
                <a:latin typeface="Calibri"/>
                <a:cs typeface="Calibri"/>
              </a:rPr>
              <a:t>і</a:t>
            </a:r>
            <a:r>
              <a:rPr sz="2800" i="1" spc="-15" dirty="0">
                <a:latin typeface="Calibri"/>
                <a:cs typeface="Calibri"/>
              </a:rPr>
              <a:t>вн</a:t>
            </a:r>
            <a:r>
              <a:rPr sz="2800" i="1" spc="-10" dirty="0">
                <a:latin typeface="Calibri"/>
                <a:cs typeface="Calibri"/>
              </a:rPr>
              <a:t>и</a:t>
            </a:r>
            <a:r>
              <a:rPr sz="2800" i="1" spc="-20" dirty="0">
                <a:latin typeface="Calibri"/>
                <a:cs typeface="Calibri"/>
              </a:rPr>
              <a:t>цтво</a:t>
            </a:r>
            <a:r>
              <a:rPr sz="2800" i="1" spc="2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устано</a:t>
            </a:r>
            <a:r>
              <a:rPr sz="2800" i="1" spc="-10" dirty="0">
                <a:latin typeface="Calibri"/>
                <a:cs typeface="Calibri"/>
              </a:rPr>
              <a:t>в</a:t>
            </a:r>
            <a:r>
              <a:rPr sz="2800" i="1" spc="-15" dirty="0">
                <a:latin typeface="Calibri"/>
                <a:cs typeface="Calibri"/>
              </a:rPr>
              <a:t>и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з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15" dirty="0">
                <a:latin typeface="Calibri"/>
                <a:cs typeface="Calibri"/>
              </a:rPr>
              <a:t>бов’яза</a:t>
            </a:r>
            <a:r>
              <a:rPr sz="2800" i="1" spc="-10" dirty="0">
                <a:latin typeface="Calibri"/>
                <a:cs typeface="Calibri"/>
              </a:rPr>
              <a:t>н</a:t>
            </a:r>
            <a:r>
              <a:rPr sz="2800" i="1" spc="-15" dirty="0">
                <a:latin typeface="Calibri"/>
                <a:cs typeface="Calibri"/>
              </a:rPr>
              <a:t>о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забезпечити</a:t>
            </a:r>
            <a:r>
              <a:rPr sz="2800" i="1" spc="2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а</a:t>
            </a:r>
            <a:r>
              <a:rPr sz="2800" i="1" spc="-60" dirty="0">
                <a:latin typeface="Calibri"/>
                <a:cs typeface="Calibri"/>
              </a:rPr>
              <a:t>р</a:t>
            </a:r>
            <a:r>
              <a:rPr sz="2800" i="1" spc="-15" dirty="0">
                <a:latin typeface="Calibri"/>
                <a:cs typeface="Calibri"/>
              </a:rPr>
              <a:t>хів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нео</a:t>
            </a:r>
            <a:r>
              <a:rPr sz="2800" i="1" spc="-50" dirty="0">
                <a:latin typeface="Calibri"/>
                <a:cs typeface="Calibri"/>
              </a:rPr>
              <a:t>б</a:t>
            </a:r>
            <a:r>
              <a:rPr sz="2800" i="1" spc="-15" dirty="0">
                <a:latin typeface="Calibri"/>
                <a:cs typeface="Calibri"/>
              </a:rPr>
              <a:t>хідним примі</a:t>
            </a:r>
            <a:r>
              <a:rPr sz="2800" i="1" spc="-35" dirty="0">
                <a:latin typeface="Calibri"/>
                <a:cs typeface="Calibri"/>
              </a:rPr>
              <a:t>щ</a:t>
            </a:r>
            <a:r>
              <a:rPr sz="2800" i="1" spc="-15" dirty="0">
                <a:latin typeface="Calibri"/>
                <a:cs typeface="Calibri"/>
              </a:rPr>
              <a:t>енням</a:t>
            </a:r>
            <a:r>
              <a:rPr sz="2800" i="1" spc="-10" dirty="0">
                <a:latin typeface="Calibri"/>
                <a:cs typeface="Calibri"/>
              </a:rPr>
              <a:t>,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о</a:t>
            </a:r>
            <a:r>
              <a:rPr sz="2800" i="1" spc="-50" dirty="0">
                <a:latin typeface="Calibri"/>
                <a:cs typeface="Calibri"/>
              </a:rPr>
              <a:t>б</a:t>
            </a:r>
            <a:r>
              <a:rPr sz="2800" i="1" spc="-15" dirty="0">
                <a:latin typeface="Calibri"/>
                <a:cs typeface="Calibri"/>
              </a:rPr>
              <a:t>ла</a:t>
            </a:r>
            <a:r>
              <a:rPr sz="2800" i="1" spc="-10" dirty="0">
                <a:latin typeface="Calibri"/>
                <a:cs typeface="Calibri"/>
              </a:rPr>
              <a:t>д</a:t>
            </a:r>
            <a:r>
              <a:rPr sz="2800" i="1" spc="-15" dirty="0">
                <a:latin typeface="Calibri"/>
                <a:cs typeface="Calibri"/>
              </a:rPr>
              <a:t>нан</a:t>
            </a:r>
            <a:r>
              <a:rPr sz="2800" i="1" spc="-10" dirty="0">
                <a:latin typeface="Calibri"/>
                <a:cs typeface="Calibri"/>
              </a:rPr>
              <a:t>н</a:t>
            </a:r>
            <a:r>
              <a:rPr sz="2800" i="1" spc="-20" dirty="0">
                <a:latin typeface="Calibri"/>
                <a:cs typeface="Calibri"/>
              </a:rPr>
              <a:t>ям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і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55" dirty="0">
                <a:latin typeface="Calibri"/>
                <a:cs typeface="Calibri"/>
              </a:rPr>
              <a:t>к</a:t>
            </a:r>
            <a:r>
              <a:rPr sz="2800" i="1" spc="-15" dirty="0">
                <a:latin typeface="Calibri"/>
                <a:cs typeface="Calibri"/>
              </a:rPr>
              <a:t>ад</a:t>
            </a:r>
            <a:r>
              <a:rPr sz="2800" i="1" spc="-10" dirty="0">
                <a:latin typeface="Calibri"/>
                <a:cs typeface="Calibri"/>
              </a:rPr>
              <a:t>р</a:t>
            </a:r>
            <a:r>
              <a:rPr sz="2800" i="1" spc="-15" dirty="0">
                <a:latin typeface="Calibri"/>
                <a:cs typeface="Calibri"/>
              </a:rPr>
              <a:t>ами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(п.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10</a:t>
            </a:r>
            <a:r>
              <a:rPr sz="2800" i="1" spc="3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р</a:t>
            </a:r>
            <a:r>
              <a:rPr sz="2800" i="1" spc="-5" dirty="0">
                <a:latin typeface="Calibri"/>
                <a:cs typeface="Calibri"/>
              </a:rPr>
              <a:t>о</a:t>
            </a:r>
            <a:r>
              <a:rPr sz="2800" i="1" spc="-15" dirty="0">
                <a:latin typeface="Calibri"/>
                <a:cs typeface="Calibri"/>
              </a:rPr>
              <a:t>з</a:t>
            </a:r>
            <a:r>
              <a:rPr sz="2800" i="1" spc="-5" dirty="0">
                <a:latin typeface="Calibri"/>
                <a:cs typeface="Calibri"/>
              </a:rPr>
              <a:t>д</a:t>
            </a:r>
            <a:r>
              <a:rPr sz="2800" i="1" spc="-10" dirty="0">
                <a:latin typeface="Calibri"/>
                <a:cs typeface="Calibri"/>
              </a:rPr>
              <a:t>.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І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Правил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i="1" spc="-30" dirty="0">
                <a:latin typeface="Calibri"/>
                <a:cs typeface="Calibri"/>
              </a:rPr>
              <a:t>№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1000</a:t>
            </a:r>
            <a:r>
              <a:rPr sz="2800" i="1" spc="-30" dirty="0">
                <a:latin typeface="Calibri"/>
                <a:cs typeface="Calibri"/>
              </a:rPr>
              <a:t>/</a:t>
            </a:r>
            <a:r>
              <a:rPr sz="2800" i="1" spc="-10" dirty="0">
                <a:latin typeface="Calibri"/>
                <a:cs typeface="Calibri"/>
              </a:rPr>
              <a:t>5).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3857" y="9701733"/>
            <a:ext cx="2571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15" dirty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90649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13</a:t>
            </a:fld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1119936" y="1957070"/>
            <a:ext cx="16248380" cy="627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25755">
              <a:lnSpc>
                <a:spcPct val="100000"/>
              </a:lnSpc>
              <a:buFont typeface="Calibri"/>
              <a:buAutoNum type="arabicPeriod" startAt="8"/>
              <a:tabLst>
                <a:tab pos="415290" algn="l"/>
              </a:tabLst>
            </a:pPr>
            <a:r>
              <a:rPr sz="3200" dirty="0">
                <a:latin typeface="Calibri"/>
                <a:cs typeface="Calibri"/>
              </a:rPr>
              <a:t>А</a:t>
            </a:r>
            <a:r>
              <a:rPr sz="3200" spc="-45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хів є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</a:t>
            </a:r>
            <a:r>
              <a:rPr sz="3200" spc="5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мо</a:t>
            </a:r>
            <a:r>
              <a:rPr sz="3200" spc="5" dirty="0">
                <a:latin typeface="Calibri"/>
                <a:cs typeface="Calibri"/>
              </a:rPr>
              <a:t>с</a:t>
            </a:r>
            <a:r>
              <a:rPr sz="3200" dirty="0">
                <a:latin typeface="Calibri"/>
                <a:cs typeface="Calibri"/>
              </a:rPr>
              <a:t>ті</a:t>
            </a:r>
            <a:r>
              <a:rPr sz="3200" spc="-15" dirty="0">
                <a:latin typeface="Calibri"/>
                <a:cs typeface="Calibri"/>
              </a:rPr>
              <a:t>й</a:t>
            </a:r>
            <a:r>
              <a:rPr sz="3200" dirty="0">
                <a:latin typeface="Calibri"/>
                <a:cs typeface="Calibri"/>
              </a:rPr>
              <a:t>ним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</a:t>
            </a:r>
            <a:r>
              <a:rPr sz="3200" spc="-3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уктурним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підро</a:t>
            </a:r>
            <a:r>
              <a:rPr sz="3200" spc="-30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ділом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або </a:t>
            </a:r>
            <a:r>
              <a:rPr sz="3200" spc="-15" dirty="0">
                <a:latin typeface="Calibri"/>
                <a:cs typeface="Calibri"/>
              </a:rPr>
              <a:t>в</a:t>
            </a:r>
            <a:r>
              <a:rPr sz="3200" spc="-45" dirty="0">
                <a:latin typeface="Calibri"/>
                <a:cs typeface="Calibri"/>
              </a:rPr>
              <a:t>х</a:t>
            </a:r>
            <a:r>
              <a:rPr sz="3200" spc="-8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дить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 скла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у служби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ділов</a:t>
            </a:r>
            <a:r>
              <a:rPr sz="3200" spc="-85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ства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У малочис</a:t>
            </a:r>
            <a:r>
              <a:rPr sz="3200" spc="-60" dirty="0">
                <a:latin typeface="Calibri"/>
                <a:cs typeface="Calibri"/>
              </a:rPr>
              <a:t>е</a:t>
            </a:r>
            <a:r>
              <a:rPr sz="3200" dirty="0">
                <a:latin typeface="Calibri"/>
                <a:cs typeface="Calibri"/>
              </a:rPr>
              <a:t>л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них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</a:t>
            </a:r>
            <a:r>
              <a:rPr sz="3200" spc="-15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х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значаєт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особа,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відпов</a:t>
            </a:r>
            <a:r>
              <a:rPr sz="3200" spc="-15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дал</a:t>
            </a:r>
            <a:r>
              <a:rPr sz="3200" spc="-15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на за в</a:t>
            </a:r>
            <a:r>
              <a:rPr sz="3200" spc="-45" dirty="0">
                <a:latin typeface="Calibri"/>
                <a:cs typeface="Calibri"/>
              </a:rPr>
              <a:t>е</a:t>
            </a:r>
            <a:r>
              <a:rPr sz="3200" spc="-3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ення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-4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хі</a:t>
            </a:r>
            <a:r>
              <a:rPr sz="3200" spc="-15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станови.</a:t>
            </a:r>
            <a:endParaRPr sz="3200">
              <a:latin typeface="Calibri"/>
              <a:cs typeface="Calibri"/>
            </a:endParaRPr>
          </a:p>
          <a:p>
            <a:pPr marL="12700" marR="519430">
              <a:lnSpc>
                <a:spcPct val="100000"/>
              </a:lnSpc>
              <a:buFont typeface="Calibri"/>
              <a:buAutoNum type="arabicPeriod" startAt="9"/>
              <a:tabLst>
                <a:tab pos="415290" algn="l"/>
              </a:tabLst>
            </a:pPr>
            <a:r>
              <a:rPr sz="3200" dirty="0">
                <a:latin typeface="Calibri"/>
                <a:cs typeface="Calibri"/>
              </a:rPr>
              <a:t>Служба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ділов</a:t>
            </a:r>
            <a:r>
              <a:rPr sz="3200" spc="-85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ства та а</a:t>
            </a:r>
            <a:r>
              <a:rPr sz="3200" spc="-4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хів,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як</a:t>
            </a:r>
            <a:r>
              <a:rPr sz="3200" spc="-30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вони є ст</a:t>
            </a:r>
            <a:r>
              <a:rPr sz="3200" spc="-35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уктурними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підро</a:t>
            </a:r>
            <a:r>
              <a:rPr sz="3200" spc="-30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ділами, працю</a:t>
            </a:r>
            <a:r>
              <a:rPr sz="3200" spc="-25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 пі</a:t>
            </a:r>
            <a:r>
              <a:rPr sz="3200" spc="-4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ставі п</a:t>
            </a:r>
            <a:r>
              <a:rPr sz="3200" spc="-5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л</a:t>
            </a:r>
            <a:r>
              <a:rPr sz="3200" spc="-25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ень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 них*,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</a:t>
            </a:r>
            <a:r>
              <a:rPr sz="3200" spc="-40" dirty="0">
                <a:latin typeface="Calibri"/>
                <a:cs typeface="Calibri"/>
              </a:rPr>
              <a:t>г</a:t>
            </a:r>
            <a:r>
              <a:rPr sz="3200" spc="-8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джу</a:t>
            </a:r>
            <a:r>
              <a:rPr sz="3200" spc="-2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тве</a:t>
            </a:r>
            <a:r>
              <a:rPr sz="3200" spc="-8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джу</a:t>
            </a:r>
            <a:r>
              <a:rPr sz="3200" spc="-2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згідно </a:t>
            </a:r>
            <a:r>
              <a:rPr sz="3200" spc="-15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з з</a:t>
            </a:r>
            <a:r>
              <a:rPr sz="3200" spc="5" dirty="0">
                <a:latin typeface="Calibri"/>
                <a:cs typeface="Calibri"/>
              </a:rPr>
              <a:t>а</a:t>
            </a:r>
            <a:r>
              <a:rPr sz="3200" spc="-5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он</a:t>
            </a:r>
            <a:r>
              <a:rPr sz="3200" spc="-7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давство</a:t>
            </a:r>
            <a:r>
              <a:rPr sz="3200" spc="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. Як</a:t>
            </a:r>
            <a:r>
              <a:rPr sz="3200" spc="-40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 </a:t>
            </a:r>
            <a:r>
              <a:rPr sz="3200" spc="-20" dirty="0">
                <a:latin typeface="Calibri"/>
                <a:cs typeface="Calibri"/>
              </a:rPr>
              <a:t>ф</a:t>
            </a:r>
            <a:r>
              <a:rPr sz="3200" dirty="0">
                <a:latin typeface="Calibri"/>
                <a:cs typeface="Calibri"/>
              </a:rPr>
              <a:t>ункції ор</a:t>
            </a:r>
            <a:r>
              <a:rPr sz="3200" spc="-1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анізації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ділов</a:t>
            </a:r>
            <a:r>
              <a:rPr sz="3200" spc="-85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ства в ус</a:t>
            </a:r>
            <a:r>
              <a:rPr sz="3200" spc="-1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анові або в</a:t>
            </a:r>
            <a:r>
              <a:rPr sz="3200" spc="-55" dirty="0">
                <a:latin typeface="Calibri"/>
                <a:cs typeface="Calibri"/>
              </a:rPr>
              <a:t>е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ення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-4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хі</a:t>
            </a:r>
            <a:r>
              <a:rPr sz="3200" spc="-10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покла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ено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 відпов</a:t>
            </a:r>
            <a:r>
              <a:rPr sz="3200" spc="-15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дал</a:t>
            </a:r>
            <a:r>
              <a:rPr sz="3200" spc="-15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ну </a:t>
            </a:r>
            <a:r>
              <a:rPr sz="3200" spc="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со</a:t>
            </a:r>
            <a:r>
              <a:rPr sz="3200" spc="-30" dirty="0">
                <a:latin typeface="Calibri"/>
                <a:cs typeface="Calibri"/>
              </a:rPr>
              <a:t>б</a:t>
            </a:r>
            <a:r>
              <a:rPr sz="3200" spc="-8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 поса</a:t>
            </a:r>
            <a:r>
              <a:rPr sz="3200" spc="-3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овій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інс</a:t>
            </a:r>
            <a:r>
              <a:rPr sz="3200" spc="-10" dirty="0">
                <a:latin typeface="Calibri"/>
                <a:cs typeface="Calibri"/>
              </a:rPr>
              <a:t>т</a:t>
            </a:r>
            <a:r>
              <a:rPr sz="3200" spc="-3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укції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поса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ової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особи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зазнача</a:t>
            </a:r>
            <a:r>
              <a:rPr sz="3200" spc="-3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5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ці обов’</a:t>
            </a:r>
            <a:r>
              <a:rPr sz="3200" spc="5" dirty="0">
                <a:latin typeface="Calibri"/>
                <a:cs typeface="Calibri"/>
              </a:rPr>
              <a:t>я</a:t>
            </a:r>
            <a:r>
              <a:rPr sz="3200" dirty="0">
                <a:latin typeface="Calibri"/>
                <a:cs typeface="Calibri"/>
              </a:rPr>
              <a:t>зки,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її права та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відповідал</a:t>
            </a:r>
            <a:r>
              <a:rPr sz="3200" spc="-15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ніст</a:t>
            </a:r>
            <a:r>
              <a:rPr sz="3200" spc="-15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3200" b="1" spc="-30" dirty="0">
                <a:solidFill>
                  <a:srgbClr val="7E7E7E"/>
                </a:solidFill>
                <a:latin typeface="Calibri"/>
                <a:cs typeface="Calibri"/>
              </a:rPr>
              <a:t>Р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оз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д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.</a:t>
            </a:r>
            <a:r>
              <a:rPr sz="3200" b="1" spc="-2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І 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П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равил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№ 100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0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/5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 marR="1887855">
              <a:lnSpc>
                <a:spcPct val="100000"/>
              </a:lnSpc>
            </a:pPr>
            <a:r>
              <a:rPr sz="3200" i="1" dirty="0">
                <a:latin typeface="Calibri"/>
                <a:cs typeface="Calibri"/>
              </a:rPr>
              <a:t>*П</a:t>
            </a:r>
            <a:r>
              <a:rPr sz="3200" i="1" spc="-40" dirty="0">
                <a:latin typeface="Calibri"/>
                <a:cs typeface="Calibri"/>
              </a:rPr>
              <a:t>о</a:t>
            </a:r>
            <a:r>
              <a:rPr sz="3200" i="1" dirty="0">
                <a:latin typeface="Calibri"/>
                <a:cs typeface="Calibri"/>
              </a:rPr>
              <a:t>л</a:t>
            </a:r>
            <a:r>
              <a:rPr sz="3200" i="1" spc="-30" dirty="0">
                <a:latin typeface="Calibri"/>
                <a:cs typeface="Calibri"/>
              </a:rPr>
              <a:t>о</a:t>
            </a:r>
            <a:r>
              <a:rPr sz="3200" i="1" spc="-40" dirty="0">
                <a:latin typeface="Calibri"/>
                <a:cs typeface="Calibri"/>
              </a:rPr>
              <a:t>ж</a:t>
            </a:r>
            <a:r>
              <a:rPr sz="3200" i="1" dirty="0">
                <a:latin typeface="Calibri"/>
                <a:cs typeface="Calibri"/>
              </a:rPr>
              <a:t>ен</a:t>
            </a:r>
            <a:r>
              <a:rPr sz="3200" i="1" spc="5" dirty="0">
                <a:latin typeface="Calibri"/>
                <a:cs typeface="Calibri"/>
              </a:rPr>
              <a:t>н</a:t>
            </a:r>
            <a:r>
              <a:rPr sz="3200" i="1" dirty="0">
                <a:latin typeface="Calibri"/>
                <a:cs typeface="Calibri"/>
              </a:rPr>
              <a:t>я</a:t>
            </a:r>
            <a:r>
              <a:rPr sz="3200" i="1" spc="-5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про </a:t>
            </a:r>
            <a:r>
              <a:rPr sz="3200" i="1" spc="-10" dirty="0">
                <a:latin typeface="Calibri"/>
                <a:cs typeface="Calibri"/>
              </a:rPr>
              <a:t>а</a:t>
            </a:r>
            <a:r>
              <a:rPr sz="3200" i="1" spc="-55" dirty="0">
                <a:latin typeface="Calibri"/>
                <a:cs typeface="Calibri"/>
              </a:rPr>
              <a:t>р</a:t>
            </a:r>
            <a:r>
              <a:rPr sz="3200" i="1" dirty="0">
                <a:latin typeface="Calibri"/>
                <a:cs typeface="Calibri"/>
              </a:rPr>
              <a:t>хівний</a:t>
            </a:r>
            <a:r>
              <a:rPr sz="3200" i="1" spc="15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пі</a:t>
            </a:r>
            <a:r>
              <a:rPr sz="3200" i="1" spc="-15" dirty="0">
                <a:latin typeface="Calibri"/>
                <a:cs typeface="Calibri"/>
              </a:rPr>
              <a:t>д</a:t>
            </a:r>
            <a:r>
              <a:rPr sz="3200" i="1" dirty="0">
                <a:latin typeface="Calibri"/>
                <a:cs typeface="Calibri"/>
              </a:rPr>
              <a:t>розд</a:t>
            </a:r>
            <a:r>
              <a:rPr sz="3200" i="1" spc="-15" dirty="0">
                <a:latin typeface="Calibri"/>
                <a:cs typeface="Calibri"/>
              </a:rPr>
              <a:t>і</a:t>
            </a:r>
            <a:r>
              <a:rPr sz="3200" i="1" dirty="0">
                <a:latin typeface="Calibri"/>
                <a:cs typeface="Calibri"/>
              </a:rPr>
              <a:t>л</a:t>
            </a:r>
            <a:r>
              <a:rPr sz="3200" i="1" spc="15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дер</a:t>
            </a:r>
            <a:r>
              <a:rPr sz="3200" i="1" spc="-30" dirty="0">
                <a:latin typeface="Calibri"/>
                <a:cs typeface="Calibri"/>
              </a:rPr>
              <a:t>ж</a:t>
            </a:r>
            <a:r>
              <a:rPr sz="3200" i="1" dirty="0">
                <a:latin typeface="Calibri"/>
                <a:cs typeface="Calibri"/>
              </a:rPr>
              <a:t>авного</a:t>
            </a:r>
            <a:r>
              <a:rPr sz="3200" i="1" spc="-1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або</a:t>
            </a:r>
            <a:r>
              <a:rPr sz="3200" i="1" spc="-10" dirty="0">
                <a:latin typeface="Calibri"/>
                <a:cs typeface="Calibri"/>
              </a:rPr>
              <a:t> </a:t>
            </a:r>
            <a:r>
              <a:rPr sz="3200" i="1" spc="-40" dirty="0">
                <a:latin typeface="Calibri"/>
                <a:cs typeface="Calibri"/>
              </a:rPr>
              <a:t>к</a:t>
            </a:r>
            <a:r>
              <a:rPr sz="3200" i="1" dirty="0">
                <a:latin typeface="Calibri"/>
                <a:cs typeface="Calibri"/>
              </a:rPr>
              <a:t>ом</a:t>
            </a:r>
            <a:r>
              <a:rPr sz="3200" i="1" spc="-10" dirty="0">
                <a:latin typeface="Calibri"/>
                <a:cs typeface="Calibri"/>
              </a:rPr>
              <a:t>у</a:t>
            </a:r>
            <a:r>
              <a:rPr sz="3200" i="1" dirty="0">
                <a:latin typeface="Calibri"/>
                <a:cs typeface="Calibri"/>
              </a:rPr>
              <a:t>нального</a:t>
            </a:r>
            <a:r>
              <a:rPr sz="3200" i="1" spc="-4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пі</a:t>
            </a:r>
            <a:r>
              <a:rPr sz="3200" i="1" spc="-15" dirty="0">
                <a:latin typeface="Calibri"/>
                <a:cs typeface="Calibri"/>
              </a:rPr>
              <a:t>д</a:t>
            </a:r>
            <a:r>
              <a:rPr sz="3200" i="1" dirty="0">
                <a:latin typeface="Calibri"/>
                <a:cs typeface="Calibri"/>
              </a:rPr>
              <a:t>приємства розро</a:t>
            </a:r>
            <a:r>
              <a:rPr sz="3200" i="1" spc="-45" dirty="0">
                <a:latin typeface="Calibri"/>
                <a:cs typeface="Calibri"/>
              </a:rPr>
              <a:t>б</a:t>
            </a:r>
            <a:r>
              <a:rPr sz="3200" i="1" dirty="0">
                <a:latin typeface="Calibri"/>
                <a:cs typeface="Calibri"/>
              </a:rPr>
              <a:t>ляють</a:t>
            </a:r>
            <a:r>
              <a:rPr sz="3200" i="1" spc="-15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на п</a:t>
            </a:r>
            <a:r>
              <a:rPr sz="3200" i="1" spc="-10" dirty="0">
                <a:latin typeface="Calibri"/>
                <a:cs typeface="Calibri"/>
              </a:rPr>
              <a:t>і</a:t>
            </a:r>
            <a:r>
              <a:rPr sz="3200" i="1" dirty="0">
                <a:latin typeface="Calibri"/>
                <a:cs typeface="Calibri"/>
              </a:rPr>
              <a:t>дст</a:t>
            </a:r>
            <a:r>
              <a:rPr sz="3200" i="1" spc="-15" dirty="0">
                <a:latin typeface="Calibri"/>
                <a:cs typeface="Calibri"/>
              </a:rPr>
              <a:t>а</a:t>
            </a:r>
            <a:r>
              <a:rPr sz="3200" i="1" dirty="0">
                <a:latin typeface="Calibri"/>
                <a:cs typeface="Calibri"/>
              </a:rPr>
              <a:t>ві</a:t>
            </a:r>
            <a:r>
              <a:rPr sz="3200" i="1" spc="25" dirty="0">
                <a:latin typeface="Calibri"/>
                <a:cs typeface="Calibri"/>
              </a:rPr>
              <a:t> </a:t>
            </a:r>
            <a:r>
              <a:rPr sz="3200" i="1" spc="-180" dirty="0">
                <a:latin typeface="Calibri"/>
                <a:cs typeface="Calibri"/>
              </a:rPr>
              <a:t>Т</a:t>
            </a:r>
            <a:r>
              <a:rPr sz="3200" i="1" dirty="0">
                <a:latin typeface="Calibri"/>
                <a:cs typeface="Calibri"/>
              </a:rPr>
              <a:t>ипового</a:t>
            </a:r>
            <a:r>
              <a:rPr sz="3200" i="1" spc="-2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п</a:t>
            </a:r>
            <a:r>
              <a:rPr sz="3200" i="1" spc="-40" dirty="0">
                <a:latin typeface="Calibri"/>
                <a:cs typeface="Calibri"/>
              </a:rPr>
              <a:t>о</a:t>
            </a:r>
            <a:r>
              <a:rPr sz="3200" i="1" dirty="0">
                <a:latin typeface="Calibri"/>
                <a:cs typeface="Calibri"/>
              </a:rPr>
              <a:t>л</a:t>
            </a:r>
            <a:r>
              <a:rPr sz="3200" i="1" spc="-30" dirty="0">
                <a:latin typeface="Calibri"/>
                <a:cs typeface="Calibri"/>
              </a:rPr>
              <a:t>о</a:t>
            </a:r>
            <a:r>
              <a:rPr sz="3200" i="1" spc="-40" dirty="0">
                <a:latin typeface="Calibri"/>
                <a:cs typeface="Calibri"/>
              </a:rPr>
              <a:t>ж</a:t>
            </a:r>
            <a:r>
              <a:rPr sz="3200" i="1" dirty="0">
                <a:latin typeface="Calibri"/>
                <a:cs typeface="Calibri"/>
              </a:rPr>
              <a:t>ення</a:t>
            </a:r>
            <a:r>
              <a:rPr sz="3200" i="1" spc="-15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№</a:t>
            </a:r>
            <a:r>
              <a:rPr sz="3200" i="1" spc="-25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23</a:t>
            </a:r>
            <a:r>
              <a:rPr sz="3200" i="1" spc="-15" dirty="0">
                <a:latin typeface="Calibri"/>
                <a:cs typeface="Calibri"/>
              </a:rPr>
              <a:t>2</a:t>
            </a:r>
            <a:r>
              <a:rPr sz="3200" i="1" dirty="0">
                <a:latin typeface="Calibri"/>
                <a:cs typeface="Calibri"/>
              </a:rPr>
              <a:t>/5;</a:t>
            </a:r>
            <a:r>
              <a:rPr sz="3200" i="1" spc="1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пі</a:t>
            </a:r>
            <a:r>
              <a:rPr sz="3200" i="1" spc="-15" dirty="0">
                <a:latin typeface="Calibri"/>
                <a:cs typeface="Calibri"/>
              </a:rPr>
              <a:t>д</a:t>
            </a:r>
            <a:r>
              <a:rPr sz="3200" i="1" dirty="0">
                <a:latin typeface="Calibri"/>
                <a:cs typeface="Calibri"/>
              </a:rPr>
              <a:t>приємства, заснованого</a:t>
            </a:r>
            <a:r>
              <a:rPr sz="3200" i="1" spc="-1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на пр</a:t>
            </a:r>
            <a:r>
              <a:rPr sz="3200" i="1" spc="-10" dirty="0">
                <a:latin typeface="Calibri"/>
                <a:cs typeface="Calibri"/>
              </a:rPr>
              <a:t>и</a:t>
            </a:r>
            <a:r>
              <a:rPr sz="3200" i="1" dirty="0">
                <a:latin typeface="Calibri"/>
                <a:cs typeface="Calibri"/>
              </a:rPr>
              <a:t>ватній</a:t>
            </a:r>
            <a:r>
              <a:rPr sz="3200" i="1" spc="2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формі,</a:t>
            </a:r>
            <a:r>
              <a:rPr sz="3200" i="1" spc="-1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–</a:t>
            </a:r>
            <a:r>
              <a:rPr sz="3200" i="1" spc="5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на підставі</a:t>
            </a:r>
            <a:r>
              <a:rPr sz="3200" i="1" spc="20" dirty="0">
                <a:latin typeface="Calibri"/>
                <a:cs typeface="Calibri"/>
              </a:rPr>
              <a:t> </a:t>
            </a:r>
            <a:r>
              <a:rPr sz="3200" i="1" spc="-40" dirty="0">
                <a:latin typeface="Calibri"/>
                <a:cs typeface="Calibri"/>
              </a:rPr>
              <a:t>Р</a:t>
            </a:r>
            <a:r>
              <a:rPr sz="3200" i="1" dirty="0">
                <a:latin typeface="Calibri"/>
                <a:cs typeface="Calibri"/>
              </a:rPr>
              <a:t>е</a:t>
            </a:r>
            <a:r>
              <a:rPr sz="3200" i="1" spc="-30" dirty="0">
                <a:latin typeface="Calibri"/>
                <a:cs typeface="Calibri"/>
              </a:rPr>
              <a:t>к</a:t>
            </a:r>
            <a:r>
              <a:rPr sz="3200" i="1" dirty="0">
                <a:latin typeface="Calibri"/>
                <a:cs typeface="Calibri"/>
              </a:rPr>
              <a:t>о</a:t>
            </a:r>
            <a:r>
              <a:rPr sz="3200" i="1" spc="5" dirty="0">
                <a:latin typeface="Calibri"/>
                <a:cs typeface="Calibri"/>
              </a:rPr>
              <a:t>м</a:t>
            </a:r>
            <a:r>
              <a:rPr sz="3200" i="1" dirty="0">
                <a:latin typeface="Calibri"/>
                <a:cs typeface="Calibri"/>
              </a:rPr>
              <a:t>ендацій</a:t>
            </a:r>
            <a:r>
              <a:rPr sz="3200" i="1" spc="-2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№ 1.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67000" y="826897"/>
            <a:ext cx="12954000" cy="849079"/>
          </a:xfrm>
          <a:prstGeom prst="rect">
            <a:avLst/>
          </a:prstGeom>
        </p:spPr>
        <p:txBody>
          <a:bodyPr vert="horz" wrap="square" lIns="0" tIns="109347" rIns="0" bIns="0" rtlCol="0">
            <a:spAutoFit/>
          </a:bodyPr>
          <a:lstStyle/>
          <a:p>
            <a:pPr marL="2284730">
              <a:lnSpc>
                <a:spcPct val="100000"/>
              </a:lnSpc>
            </a:pPr>
            <a:r>
              <a:rPr spc="-105" dirty="0"/>
              <a:t>Д</a:t>
            </a:r>
            <a:r>
              <a:rPr dirty="0"/>
              <a:t>ОКУМЕН</a:t>
            </a:r>
            <a:r>
              <a:rPr spc="-325" dirty="0"/>
              <a:t>Т</a:t>
            </a:r>
            <a:r>
              <a:rPr dirty="0"/>
              <a:t>АЛЬНІ</a:t>
            </a:r>
            <a:r>
              <a:rPr spc="-20" dirty="0"/>
              <a:t> </a:t>
            </a:r>
            <a:r>
              <a:rPr dirty="0"/>
              <a:t>ПІДР</a:t>
            </a:r>
            <a:r>
              <a:rPr spc="-25" dirty="0"/>
              <a:t>О</a:t>
            </a:r>
            <a:r>
              <a:rPr dirty="0"/>
              <a:t>ЗДІЛИ</a:t>
            </a:r>
            <a:r>
              <a:rPr spc="-35" dirty="0"/>
              <a:t> </a:t>
            </a:r>
            <a:r>
              <a:rPr dirty="0"/>
              <a:t>(О</a:t>
            </a:r>
            <a:r>
              <a:rPr spc="5" dirty="0"/>
              <a:t>С</a:t>
            </a:r>
            <a:r>
              <a:rPr dirty="0"/>
              <a:t>ОБИ)</a:t>
            </a:r>
          </a:p>
        </p:txBody>
      </p:sp>
    </p:spTree>
    <p:extLst>
      <p:ext uri="{BB962C8B-B14F-4D97-AF65-F5344CB8AC3E}">
        <p14:creationId xmlns:p14="http://schemas.microsoft.com/office/powerpoint/2010/main" val="4016558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14</a:t>
            </a:fld>
            <a:endParaRPr spc="-10" dirty="0"/>
          </a:p>
        </p:txBody>
      </p:sp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9430" marR="5080">
              <a:lnSpc>
                <a:spcPct val="100000"/>
              </a:lnSpc>
            </a:pPr>
            <a:r>
              <a:rPr dirty="0"/>
              <a:t>Ви</a:t>
            </a:r>
            <a:r>
              <a:rPr spc="-10" dirty="0"/>
              <a:t>л</a:t>
            </a:r>
            <a:r>
              <a:rPr dirty="0"/>
              <a:t>учення</a:t>
            </a:r>
            <a:r>
              <a:rPr spc="-20" dirty="0"/>
              <a:t> </a:t>
            </a:r>
            <a:r>
              <a:rPr dirty="0"/>
              <a:t>(виїм</a:t>
            </a:r>
            <a:r>
              <a:rPr spc="-50" dirty="0"/>
              <a:t>к</a:t>
            </a:r>
            <a:r>
              <a:rPr dirty="0"/>
              <a:t>а)</a:t>
            </a:r>
            <a:r>
              <a:rPr spc="5" dirty="0"/>
              <a:t> </a:t>
            </a:r>
            <a:r>
              <a:rPr dirty="0"/>
              <a:t>ориг</a:t>
            </a:r>
            <a:r>
              <a:rPr spc="-15" dirty="0"/>
              <a:t>і</a:t>
            </a:r>
            <a:r>
              <a:rPr dirty="0"/>
              <a:t>налів</a:t>
            </a:r>
            <a:r>
              <a:rPr spc="10" dirty="0"/>
              <a:t> </a:t>
            </a:r>
            <a:r>
              <a:rPr dirty="0"/>
              <a:t>службових</a:t>
            </a:r>
            <a:r>
              <a:rPr spc="-30" dirty="0"/>
              <a:t> </a:t>
            </a:r>
            <a:r>
              <a:rPr spc="-40" dirty="0"/>
              <a:t>д</a:t>
            </a:r>
            <a:r>
              <a:rPr dirty="0"/>
              <a:t>ок</a:t>
            </a:r>
            <a:r>
              <a:rPr spc="-20" dirty="0"/>
              <a:t>у</a:t>
            </a:r>
            <a:r>
              <a:rPr dirty="0"/>
              <a:t>ментів із</a:t>
            </a:r>
            <a:r>
              <a:rPr spc="-15" dirty="0"/>
              <a:t> </a:t>
            </a:r>
            <a:r>
              <a:rPr spc="-40" dirty="0"/>
              <a:t>д</a:t>
            </a:r>
            <a:r>
              <a:rPr dirty="0"/>
              <a:t>ок</a:t>
            </a:r>
            <a:r>
              <a:rPr spc="-20" dirty="0"/>
              <a:t>у</a:t>
            </a:r>
            <a:r>
              <a:rPr dirty="0"/>
              <a:t>ментаційно</a:t>
            </a:r>
            <a:r>
              <a:rPr spc="-40" dirty="0"/>
              <a:t>г</a:t>
            </a:r>
            <a:r>
              <a:rPr dirty="0"/>
              <a:t>о</a:t>
            </a:r>
            <a:r>
              <a:rPr spc="-15" dirty="0"/>
              <a:t> </a:t>
            </a:r>
            <a:r>
              <a:rPr dirty="0"/>
              <a:t>та а</a:t>
            </a:r>
            <a:r>
              <a:rPr spc="-45" dirty="0"/>
              <a:t>р</a:t>
            </a:r>
            <a:r>
              <a:rPr dirty="0"/>
              <a:t>хівно</a:t>
            </a:r>
            <a:r>
              <a:rPr spc="-40" dirty="0"/>
              <a:t>г</a:t>
            </a:r>
            <a:r>
              <a:rPr dirty="0"/>
              <a:t>о фондів </a:t>
            </a:r>
            <a:r>
              <a:rPr spc="-20" dirty="0"/>
              <a:t>у</a:t>
            </a:r>
            <a:r>
              <a:rPr dirty="0"/>
              <a:t>станови</a:t>
            </a:r>
            <a:r>
              <a:rPr spc="-25" dirty="0"/>
              <a:t> </a:t>
            </a:r>
            <a:r>
              <a:rPr dirty="0"/>
              <a:t>має </a:t>
            </a:r>
            <a:r>
              <a:rPr spc="-30" dirty="0"/>
              <a:t>б</a:t>
            </a:r>
            <a:r>
              <a:rPr dirty="0"/>
              <a:t>ути</a:t>
            </a:r>
            <a:r>
              <a:rPr spc="-10" dirty="0"/>
              <a:t> </a:t>
            </a:r>
            <a:r>
              <a:rPr b="1" dirty="0">
                <a:latin typeface="Calibri"/>
                <a:cs typeface="Calibri"/>
              </a:rPr>
              <a:t>тим</a:t>
            </a:r>
            <a:r>
              <a:rPr b="1" spc="-15" dirty="0">
                <a:latin typeface="Calibri"/>
                <a:cs typeface="Calibri"/>
              </a:rPr>
              <a:t>ч</a:t>
            </a:r>
            <a:r>
              <a:rPr b="1" dirty="0">
                <a:latin typeface="Calibri"/>
                <a:cs typeface="Calibri"/>
              </a:rPr>
              <a:t>асовим</a:t>
            </a:r>
            <a:r>
              <a:rPr b="1" spc="-5" dirty="0">
                <a:latin typeface="Calibri"/>
                <a:cs typeface="Calibri"/>
              </a:rPr>
              <a:t>(</a:t>
            </a:r>
            <a:r>
              <a:rPr b="1" dirty="0">
                <a:latin typeface="Calibri"/>
                <a:cs typeface="Calibri"/>
              </a:rPr>
              <a:t>о</a:t>
            </a:r>
            <a:r>
              <a:rPr b="1" spc="-5" dirty="0">
                <a:latin typeface="Calibri"/>
                <a:cs typeface="Calibri"/>
              </a:rPr>
              <a:t>ю</a:t>
            </a:r>
            <a:r>
              <a:rPr b="1" dirty="0">
                <a:latin typeface="Calibri"/>
                <a:cs typeface="Calibri"/>
              </a:rPr>
              <a:t>)</a:t>
            </a:r>
            <a:r>
              <a:rPr b="1" spc="5" dirty="0">
                <a:latin typeface="Calibri"/>
                <a:cs typeface="Calibri"/>
              </a:rPr>
              <a:t> </a:t>
            </a:r>
            <a:r>
              <a:rPr dirty="0"/>
              <a:t>і лише</a:t>
            </a:r>
            <a:r>
              <a:rPr spc="-25" dirty="0"/>
              <a:t> </a:t>
            </a:r>
            <a:r>
              <a:rPr dirty="0"/>
              <a:t>в порядк</a:t>
            </a:r>
            <a:r>
              <a:rPr spc="-80" dirty="0"/>
              <a:t>у</a:t>
            </a:r>
            <a:r>
              <a:rPr dirty="0"/>
              <a:t>,</a:t>
            </a:r>
            <a:r>
              <a:rPr spc="-15" dirty="0"/>
              <a:t> </a:t>
            </a:r>
            <a:r>
              <a:rPr dirty="0"/>
              <a:t>визна</a:t>
            </a:r>
            <a:r>
              <a:rPr spc="-10" dirty="0"/>
              <a:t>ч</a:t>
            </a:r>
            <a:r>
              <a:rPr dirty="0"/>
              <a:t>ено</a:t>
            </a:r>
            <a:r>
              <a:rPr spc="-20" dirty="0"/>
              <a:t>м</a:t>
            </a:r>
            <a:r>
              <a:rPr dirty="0"/>
              <a:t>у</a:t>
            </a:r>
            <a:r>
              <a:rPr spc="-45" dirty="0"/>
              <a:t> </a:t>
            </a:r>
            <a:r>
              <a:rPr dirty="0"/>
              <a:t>КПК, на</a:t>
            </a:r>
            <a:r>
              <a:rPr spc="-10" dirty="0"/>
              <a:t> </a:t>
            </a:r>
            <a:r>
              <a:rPr dirty="0"/>
              <a:t>пі</a:t>
            </a:r>
            <a:r>
              <a:rPr spc="-45" dirty="0"/>
              <a:t>д</a:t>
            </a:r>
            <a:r>
              <a:rPr dirty="0"/>
              <a:t>ставі ухвали (</a:t>
            </a:r>
            <a:r>
              <a:rPr spc="-5" dirty="0"/>
              <a:t>п</a:t>
            </a:r>
            <a:r>
              <a:rPr dirty="0">
                <a:latin typeface="Calibri"/>
                <a:cs typeface="Calibri"/>
              </a:rPr>
              <a:t>.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14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/>
              <a:t>ро</a:t>
            </a:r>
            <a:r>
              <a:rPr spc="-25" dirty="0"/>
              <a:t>з</a:t>
            </a:r>
            <a:r>
              <a:rPr dirty="0"/>
              <a:t>д. І</a:t>
            </a:r>
            <a:r>
              <a:rPr spc="-10" dirty="0"/>
              <a:t> </a:t>
            </a:r>
            <a:r>
              <a:rPr dirty="0"/>
              <a:t>Правил №</a:t>
            </a:r>
            <a:r>
              <a:rPr spc="10" dirty="0"/>
              <a:t> </a:t>
            </a:r>
            <a:r>
              <a:rPr dirty="0"/>
              <a:t>1</a:t>
            </a:r>
            <a:r>
              <a:rPr spc="-15" dirty="0"/>
              <a:t>0</a:t>
            </a:r>
            <a:r>
              <a:rPr dirty="0"/>
              <a:t>00/</a:t>
            </a:r>
            <a:r>
              <a:rPr spc="-15" dirty="0"/>
              <a:t>5</a:t>
            </a:r>
            <a:r>
              <a:rPr dirty="0"/>
              <a:t>):</a:t>
            </a:r>
          </a:p>
          <a:p>
            <a:pPr marL="1240155" indent="-457200">
              <a:lnSpc>
                <a:spcPct val="100000"/>
              </a:lnSpc>
              <a:buFont typeface="Arial"/>
              <a:buChar char="•"/>
              <a:tabLst>
                <a:tab pos="1240790" algn="l"/>
              </a:tabLst>
            </a:pPr>
            <a:r>
              <a:rPr dirty="0"/>
              <a:t>слі</a:t>
            </a:r>
            <a:r>
              <a:rPr spc="-10" dirty="0"/>
              <a:t>д</a:t>
            </a:r>
            <a:r>
              <a:rPr dirty="0"/>
              <a:t>чо</a:t>
            </a:r>
            <a:r>
              <a:rPr spc="-35" dirty="0"/>
              <a:t>г</a:t>
            </a:r>
            <a:r>
              <a:rPr dirty="0"/>
              <a:t>о с</a:t>
            </a:r>
            <a:r>
              <a:rPr spc="-114" dirty="0"/>
              <a:t>у</a:t>
            </a:r>
            <a:r>
              <a:rPr spc="70" dirty="0"/>
              <a:t>д</a:t>
            </a:r>
            <a:r>
              <a:rPr dirty="0"/>
              <a:t>ді;</a:t>
            </a:r>
          </a:p>
          <a:p>
            <a:pPr marL="1240155" indent="-457200">
              <a:lnSpc>
                <a:spcPct val="100000"/>
              </a:lnSpc>
              <a:buFont typeface="Arial"/>
              <a:buChar char="•"/>
              <a:tabLst>
                <a:tab pos="1240790" algn="l"/>
              </a:tabLst>
            </a:pPr>
            <a:r>
              <a:rPr dirty="0"/>
              <a:t>с</a:t>
            </a:r>
            <a:r>
              <a:rPr spc="-120" dirty="0"/>
              <a:t>у</a:t>
            </a:r>
            <a:r>
              <a:rPr spc="-25" dirty="0"/>
              <a:t>д</a:t>
            </a:r>
            <a:r>
              <a:rPr spc="-80" dirty="0"/>
              <a:t>у</a:t>
            </a:r>
            <a:r>
              <a:rPr dirty="0"/>
              <a:t>.</a:t>
            </a:r>
          </a:p>
          <a:p>
            <a:pPr marL="519430" marR="755015">
              <a:lnSpc>
                <a:spcPct val="100000"/>
              </a:lnSpc>
            </a:pPr>
            <a:r>
              <a:rPr dirty="0"/>
              <a:t>Ви</a:t>
            </a:r>
            <a:r>
              <a:rPr spc="-10" dirty="0"/>
              <a:t>л</a:t>
            </a:r>
            <a:r>
              <a:rPr dirty="0"/>
              <a:t>учені </a:t>
            </a:r>
            <a:r>
              <a:rPr spc="-45" dirty="0"/>
              <a:t>д</a:t>
            </a:r>
            <a:r>
              <a:rPr dirty="0"/>
              <a:t>ок</a:t>
            </a:r>
            <a:r>
              <a:rPr spc="-20" dirty="0"/>
              <a:t>у</a:t>
            </a:r>
            <a:r>
              <a:rPr dirty="0"/>
              <a:t>менти</a:t>
            </a:r>
            <a:r>
              <a:rPr spc="-30" dirty="0"/>
              <a:t> </a:t>
            </a:r>
            <a:r>
              <a:rPr dirty="0"/>
              <a:t>нада</a:t>
            </a:r>
            <a:r>
              <a:rPr spc="-20" dirty="0"/>
              <a:t>ю</a:t>
            </a:r>
            <a:r>
              <a:rPr dirty="0"/>
              <a:t>т</a:t>
            </a:r>
            <a:r>
              <a:rPr spc="-10" dirty="0"/>
              <a:t>ь</a:t>
            </a:r>
            <a:r>
              <a:rPr dirty="0"/>
              <a:t>ся</a:t>
            </a:r>
            <a:r>
              <a:rPr spc="-10" dirty="0"/>
              <a:t> </a:t>
            </a:r>
            <a:r>
              <a:rPr dirty="0"/>
              <a:t>безпос</a:t>
            </a:r>
            <a:r>
              <a:rPr spc="-15" dirty="0"/>
              <a:t>е</a:t>
            </a:r>
            <a:r>
              <a:rPr dirty="0"/>
              <a:t>р</a:t>
            </a:r>
            <a:r>
              <a:rPr spc="-55" dirty="0"/>
              <a:t>е</a:t>
            </a:r>
            <a:r>
              <a:rPr dirty="0"/>
              <a:t>дньо</a:t>
            </a:r>
            <a:r>
              <a:rPr spc="-45" dirty="0"/>
              <a:t> </a:t>
            </a:r>
            <a:r>
              <a:rPr dirty="0"/>
              <a:t>особі,</a:t>
            </a:r>
            <a:r>
              <a:rPr spc="-15" dirty="0"/>
              <a:t> </a:t>
            </a:r>
            <a:r>
              <a:rPr dirty="0"/>
              <a:t>визначеній</a:t>
            </a:r>
            <a:r>
              <a:rPr spc="-25" dirty="0"/>
              <a:t> </a:t>
            </a:r>
            <a:r>
              <a:rPr dirty="0"/>
              <a:t>в </a:t>
            </a:r>
            <a:r>
              <a:rPr spc="5" dirty="0"/>
              <a:t>у</a:t>
            </a:r>
            <a:r>
              <a:rPr dirty="0"/>
              <a:t>хвалі. При цьо</a:t>
            </a:r>
            <a:r>
              <a:rPr spc="-15" dirty="0"/>
              <a:t>м</a:t>
            </a:r>
            <a:r>
              <a:rPr dirty="0"/>
              <a:t>у</a:t>
            </a:r>
            <a:r>
              <a:rPr spc="-20" dirty="0"/>
              <a:t> </a:t>
            </a:r>
            <a:r>
              <a:rPr dirty="0"/>
              <a:t>в </a:t>
            </a:r>
            <a:r>
              <a:rPr spc="-15" dirty="0"/>
              <a:t>у</a:t>
            </a:r>
            <a:r>
              <a:rPr dirty="0"/>
              <a:t>станові обов’яз</a:t>
            </a:r>
            <a:r>
              <a:rPr spc="-40" dirty="0"/>
              <a:t>к</a:t>
            </a:r>
            <a:r>
              <a:rPr dirty="0"/>
              <a:t>ово</a:t>
            </a:r>
            <a:r>
              <a:rPr spc="-35" dirty="0"/>
              <a:t> </a:t>
            </a:r>
            <a:r>
              <a:rPr dirty="0"/>
              <a:t>залиша</a:t>
            </a:r>
            <a:r>
              <a:rPr spc="-25" dirty="0"/>
              <a:t>ю</a:t>
            </a:r>
            <a:r>
              <a:rPr dirty="0"/>
              <a:t>т</a:t>
            </a:r>
            <a:r>
              <a:rPr spc="-10" dirty="0"/>
              <a:t>ь</a:t>
            </a:r>
            <a:r>
              <a:rPr dirty="0"/>
              <a:t>ся:</a:t>
            </a:r>
          </a:p>
          <a:p>
            <a:pPr marL="940435" indent="-421005">
              <a:lnSpc>
                <a:spcPct val="100000"/>
              </a:lnSpc>
              <a:buFont typeface="Calibri"/>
              <a:buAutoNum type="arabicParenR"/>
              <a:tabLst>
                <a:tab pos="941069" algn="l"/>
              </a:tabLst>
            </a:pPr>
            <a:r>
              <a:rPr spc="-45" dirty="0"/>
              <a:t>к</a:t>
            </a:r>
            <a:r>
              <a:rPr dirty="0"/>
              <a:t>опії цих</a:t>
            </a:r>
            <a:r>
              <a:rPr spc="-15" dirty="0"/>
              <a:t> </a:t>
            </a:r>
            <a:r>
              <a:rPr spc="-40" dirty="0"/>
              <a:t>д</a:t>
            </a:r>
            <a:r>
              <a:rPr dirty="0"/>
              <a:t>ок</a:t>
            </a:r>
            <a:r>
              <a:rPr spc="-20" dirty="0"/>
              <a:t>у</a:t>
            </a:r>
            <a:r>
              <a:rPr dirty="0"/>
              <a:t>ментів*;</a:t>
            </a:r>
          </a:p>
          <a:p>
            <a:pPr marL="940435" indent="-421005">
              <a:lnSpc>
                <a:spcPct val="100000"/>
              </a:lnSpc>
              <a:buFont typeface="Calibri"/>
              <a:buAutoNum type="arabicParenR"/>
              <a:tabLst>
                <a:tab pos="941069" algn="l"/>
              </a:tabLst>
            </a:pPr>
            <a:r>
              <a:rPr dirty="0"/>
              <a:t>опис</a:t>
            </a:r>
            <a:r>
              <a:rPr spc="-15" dirty="0"/>
              <a:t> </a:t>
            </a:r>
            <a:r>
              <a:rPr dirty="0"/>
              <a:t>вилучен</a:t>
            </a:r>
            <a:r>
              <a:rPr spc="-15" dirty="0"/>
              <a:t>и</a:t>
            </a:r>
            <a:r>
              <a:rPr dirty="0"/>
              <a:t>х</a:t>
            </a:r>
            <a:r>
              <a:rPr spc="-15" dirty="0"/>
              <a:t> </a:t>
            </a:r>
            <a:r>
              <a:rPr spc="-40" dirty="0"/>
              <a:t>д</a:t>
            </a:r>
            <a:r>
              <a:rPr dirty="0"/>
              <a:t>ок</a:t>
            </a:r>
            <a:r>
              <a:rPr spc="-20" dirty="0"/>
              <a:t>у</a:t>
            </a:r>
            <a:r>
              <a:rPr dirty="0"/>
              <a:t>ментів.</a:t>
            </a:r>
          </a:p>
          <a:p>
            <a:pPr marL="506730">
              <a:lnSpc>
                <a:spcPct val="100000"/>
              </a:lnSpc>
              <a:spcBef>
                <a:spcPts val="45"/>
              </a:spcBef>
            </a:pPr>
            <a:endParaRPr sz="3300">
              <a:latin typeface="Times New Roman"/>
              <a:cs typeface="Times New Roman"/>
            </a:endParaRPr>
          </a:p>
          <a:p>
            <a:pPr marL="519430">
              <a:lnSpc>
                <a:spcPct val="100000"/>
              </a:lnSpc>
            </a:pPr>
            <a:r>
              <a:rPr i="1" spc="-5" dirty="0">
                <a:latin typeface="Calibri"/>
                <a:cs typeface="Calibri"/>
              </a:rPr>
              <a:t>*</a:t>
            </a:r>
            <a:r>
              <a:rPr i="1" dirty="0">
                <a:latin typeface="Calibri"/>
                <a:cs typeface="Calibri"/>
              </a:rPr>
              <a:t>З</a:t>
            </a:r>
            <a:r>
              <a:rPr i="1" spc="-15" dirty="0">
                <a:latin typeface="Calibri"/>
                <a:cs typeface="Calibri"/>
              </a:rPr>
              <a:t>а</a:t>
            </a:r>
            <a:r>
              <a:rPr i="1" dirty="0">
                <a:latin typeface="Calibri"/>
                <a:cs typeface="Calibri"/>
              </a:rPr>
              <a:t>сві</a:t>
            </a:r>
            <a:r>
              <a:rPr i="1" spc="-15" dirty="0">
                <a:latin typeface="Calibri"/>
                <a:cs typeface="Calibri"/>
              </a:rPr>
              <a:t>д</a:t>
            </a:r>
            <a:r>
              <a:rPr i="1" dirty="0">
                <a:latin typeface="Calibri"/>
                <a:cs typeface="Calibri"/>
              </a:rPr>
              <a:t>чені</a:t>
            </a:r>
            <a:r>
              <a:rPr i="1" spc="1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ві</a:t>
            </a:r>
            <a:r>
              <a:rPr i="1" spc="-15" dirty="0">
                <a:latin typeface="Calibri"/>
                <a:cs typeface="Calibri"/>
              </a:rPr>
              <a:t>д</a:t>
            </a:r>
            <a:r>
              <a:rPr i="1" dirty="0">
                <a:latin typeface="Calibri"/>
                <a:cs typeface="Calibri"/>
              </a:rPr>
              <a:t>пові</a:t>
            </a:r>
            <a:r>
              <a:rPr i="1" spc="-20" dirty="0">
                <a:latin typeface="Calibri"/>
                <a:cs typeface="Calibri"/>
              </a:rPr>
              <a:t>д</a:t>
            </a:r>
            <a:r>
              <a:rPr i="1" dirty="0">
                <a:latin typeface="Calibri"/>
                <a:cs typeface="Calibri"/>
              </a:rPr>
              <a:t>но</a:t>
            </a:r>
            <a:r>
              <a:rPr i="1" spc="1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до п.</a:t>
            </a:r>
            <a:r>
              <a:rPr i="1" spc="-10" dirty="0">
                <a:latin typeface="Calibri"/>
                <a:cs typeface="Calibri"/>
              </a:rPr>
              <a:t> 8</a:t>
            </a:r>
            <a:r>
              <a:rPr i="1" dirty="0">
                <a:latin typeface="Calibri"/>
                <a:cs typeface="Calibri"/>
              </a:rPr>
              <a:t>,</a:t>
            </a:r>
            <a:r>
              <a:rPr i="1" spc="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9 гл. 10 роз</a:t>
            </a:r>
            <a:r>
              <a:rPr i="1" spc="-15" dirty="0">
                <a:latin typeface="Calibri"/>
                <a:cs typeface="Calibri"/>
              </a:rPr>
              <a:t>д</a:t>
            </a:r>
            <a:r>
              <a:rPr i="1" dirty="0">
                <a:latin typeface="Calibri"/>
                <a:cs typeface="Calibri"/>
              </a:rPr>
              <a:t>. </a:t>
            </a:r>
            <a:r>
              <a:rPr i="1" spc="-5" dirty="0">
                <a:latin typeface="Calibri"/>
                <a:cs typeface="Calibri"/>
              </a:rPr>
              <a:t>I</a:t>
            </a:r>
            <a:r>
              <a:rPr i="1" dirty="0">
                <a:latin typeface="Calibri"/>
                <a:cs typeface="Calibri"/>
              </a:rPr>
              <a:t>I</a:t>
            </a:r>
            <a:r>
              <a:rPr i="1" spc="1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Правил</a:t>
            </a:r>
            <a:r>
              <a:rPr i="1" spc="1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№ 1</a:t>
            </a:r>
            <a:r>
              <a:rPr i="1" spc="-10" dirty="0">
                <a:latin typeface="Calibri"/>
                <a:cs typeface="Calibri"/>
              </a:rPr>
              <a:t>0</a:t>
            </a:r>
            <a:r>
              <a:rPr i="1" dirty="0">
                <a:latin typeface="Calibri"/>
                <a:cs typeface="Calibri"/>
              </a:rPr>
              <a:t>00/5.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66640" y="1211833"/>
            <a:ext cx="9559290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369945" algn="l"/>
                <a:tab pos="6035675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ВИЛУЧЕННЯ	(ВИЇМКА)	</a:t>
            </a:r>
            <a:r>
              <a:rPr sz="4800" b="1" spc="-9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</a:t>
            </a:r>
            <a:r>
              <a:rPr sz="4800" b="1" spc="5" dirty="0">
                <a:solidFill>
                  <a:srgbClr val="FF0000"/>
                </a:solidFill>
                <a:latin typeface="Calibri"/>
                <a:cs typeface="Calibri"/>
              </a:rPr>
              <a:t>М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ЕНТІВ</a:t>
            </a:r>
            <a:endParaRPr sz="4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0952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15</a:t>
            </a:fld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1532382" y="2536317"/>
            <a:ext cx="15086330" cy="38468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83565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С</a:t>
            </a:r>
            <a:r>
              <a:rPr sz="3200" spc="-4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орони </a:t>
            </a:r>
            <a:r>
              <a:rPr sz="3200" spc="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римінал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но</a:t>
            </a:r>
            <a:r>
              <a:rPr sz="3200" spc="-4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 провад</a:t>
            </a:r>
            <a:r>
              <a:rPr sz="3200" spc="-35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ення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ма</a:t>
            </a:r>
            <a:r>
              <a:rPr sz="3200" spc="-15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право звернут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із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клопотанням про тимчасовий </a:t>
            </a:r>
            <a:r>
              <a:rPr sz="3200" b="1" spc="-40" dirty="0">
                <a:latin typeface="Calibri"/>
                <a:cs typeface="Calibri"/>
              </a:rPr>
              <a:t>д</a:t>
            </a:r>
            <a:r>
              <a:rPr sz="3200" b="1" dirty="0">
                <a:latin typeface="Calibri"/>
                <a:cs typeface="Calibri"/>
              </a:rPr>
              <a:t>оступ </a:t>
            </a:r>
            <a:r>
              <a:rPr sz="3200" b="1" spc="-40" dirty="0">
                <a:latin typeface="Calibri"/>
                <a:cs typeface="Calibri"/>
              </a:rPr>
              <a:t>д</a:t>
            </a:r>
            <a:r>
              <a:rPr sz="3200" b="1" dirty="0">
                <a:latin typeface="Calibri"/>
                <a:cs typeface="Calibri"/>
              </a:rPr>
              <a:t>о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д</a:t>
            </a:r>
            <a:r>
              <a:rPr sz="3200" b="1" dirty="0">
                <a:latin typeface="Calibri"/>
                <a:cs typeface="Calibri"/>
              </a:rPr>
              <a:t>ок</a:t>
            </a:r>
            <a:r>
              <a:rPr sz="3200" b="1" spc="-30" dirty="0">
                <a:latin typeface="Calibri"/>
                <a:cs typeface="Calibri"/>
              </a:rPr>
              <a:t>у</a:t>
            </a:r>
            <a:r>
              <a:rPr sz="3200" b="1" dirty="0">
                <a:latin typeface="Calibri"/>
                <a:cs typeface="Calibri"/>
              </a:rPr>
              <a:t>ментів</a:t>
            </a:r>
            <a:r>
              <a:rPr sz="3200" b="1" spc="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</a:t>
            </a:r>
            <a:r>
              <a:rPr sz="3200" spc="-5" dirty="0">
                <a:latin typeface="Calibri"/>
                <a:cs typeface="Calibri"/>
              </a:rPr>
              <a:t>ч</a:t>
            </a:r>
            <a:r>
              <a:rPr sz="3200" dirty="0">
                <a:latin typeface="Calibri"/>
                <a:cs typeface="Calibri"/>
              </a:rPr>
              <a:t>.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 с</a:t>
            </a:r>
            <a:r>
              <a:rPr sz="3200" spc="-13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. </a:t>
            </a:r>
            <a:r>
              <a:rPr sz="3200" spc="-15" dirty="0">
                <a:latin typeface="Calibri"/>
                <a:cs typeface="Calibri"/>
              </a:rPr>
              <a:t>1</a:t>
            </a:r>
            <a:r>
              <a:rPr sz="3200" dirty="0">
                <a:latin typeface="Calibri"/>
                <a:cs typeface="Calibri"/>
              </a:rPr>
              <a:t>60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КПК):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 слі</a:t>
            </a:r>
            <a:r>
              <a:rPr sz="3200" spc="-2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чо</a:t>
            </a:r>
            <a:r>
              <a:rPr sz="3200" spc="-4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</a:t>
            </a:r>
            <a:r>
              <a:rPr sz="3200" spc="-120" dirty="0">
                <a:latin typeface="Calibri"/>
                <a:cs typeface="Calibri"/>
              </a:rPr>
              <a:t>у</a:t>
            </a:r>
            <a:r>
              <a:rPr sz="3200" spc="7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ді (п</a:t>
            </a:r>
            <a:r>
              <a:rPr sz="3200" spc="-15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д час </a:t>
            </a:r>
            <a:r>
              <a:rPr sz="3200" spc="-4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ос</a:t>
            </a:r>
            <a:r>
              <a:rPr sz="3200" spc="-120" dirty="0">
                <a:latin typeface="Calibri"/>
                <a:cs typeface="Calibri"/>
              </a:rPr>
              <a:t>у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ово</a:t>
            </a:r>
            <a:r>
              <a:rPr sz="3200" spc="-35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 розслі</a:t>
            </a:r>
            <a:r>
              <a:rPr sz="3200" spc="-3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уванн</a:t>
            </a:r>
            <a:r>
              <a:rPr sz="3200" spc="5" dirty="0">
                <a:latin typeface="Calibri"/>
                <a:cs typeface="Calibri"/>
              </a:rPr>
              <a:t>я</a:t>
            </a:r>
            <a:r>
              <a:rPr sz="3200" dirty="0">
                <a:latin typeface="Calibri"/>
                <a:cs typeface="Calibri"/>
              </a:rPr>
              <a:t>);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с</a:t>
            </a:r>
            <a:r>
              <a:rPr sz="3200" spc="-120" dirty="0">
                <a:latin typeface="Calibri"/>
                <a:cs typeface="Calibri"/>
              </a:rPr>
              <a:t>у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(під час с</a:t>
            </a:r>
            <a:r>
              <a:rPr sz="3200" spc="-125" dirty="0">
                <a:latin typeface="Calibri"/>
                <a:cs typeface="Calibri"/>
              </a:rPr>
              <a:t>у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ово</a:t>
            </a:r>
            <a:r>
              <a:rPr sz="3200" spc="-35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провад</a:t>
            </a:r>
            <a:r>
              <a:rPr sz="3200" spc="-35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ення</a:t>
            </a:r>
            <a:r>
              <a:rPr sz="3200" spc="5" dirty="0">
                <a:latin typeface="Calibri"/>
                <a:cs typeface="Calibri"/>
              </a:rPr>
              <a:t>)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У</a:t>
            </a:r>
            <a:r>
              <a:rPr sz="3200" b="1" spc="-40" dirty="0">
                <a:latin typeface="Calibri"/>
                <a:cs typeface="Calibri"/>
              </a:rPr>
              <a:t>В</a:t>
            </a:r>
            <a:r>
              <a:rPr sz="3200" b="1" dirty="0">
                <a:latin typeface="Calibri"/>
                <a:cs typeface="Calibri"/>
              </a:rPr>
              <a:t>А</a:t>
            </a:r>
            <a:r>
              <a:rPr sz="3200" b="1" spc="-254" dirty="0">
                <a:latin typeface="Calibri"/>
                <a:cs typeface="Calibri"/>
              </a:rPr>
              <a:t>Г</a:t>
            </a:r>
            <a:r>
              <a:rPr sz="3200" b="1" dirty="0">
                <a:latin typeface="Calibri"/>
                <a:cs typeface="Calibri"/>
              </a:rPr>
              <a:t>А!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менти,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вилучені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 п</a:t>
            </a:r>
            <a:r>
              <a:rPr sz="3200" spc="-15" dirty="0">
                <a:latin typeface="Calibri"/>
                <a:cs typeface="Calibri"/>
              </a:rPr>
              <a:t>і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ставі ухв</a:t>
            </a:r>
            <a:r>
              <a:rPr sz="3200" spc="5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ли слі</a:t>
            </a:r>
            <a:r>
              <a:rPr sz="3200" spc="-2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чо</a:t>
            </a:r>
            <a:r>
              <a:rPr sz="3200" spc="-4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 с</a:t>
            </a:r>
            <a:r>
              <a:rPr sz="3200" spc="-120" dirty="0">
                <a:latin typeface="Calibri"/>
                <a:cs typeface="Calibri"/>
              </a:rPr>
              <a:t>у</a:t>
            </a:r>
            <a:r>
              <a:rPr sz="3200" spc="7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ді, с</a:t>
            </a:r>
            <a:r>
              <a:rPr sz="3200" spc="-125" dirty="0">
                <a:latin typeface="Calibri"/>
                <a:cs typeface="Calibri"/>
              </a:rPr>
              <a:t>у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spc="-8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підля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-2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 обов’</a:t>
            </a:r>
            <a:r>
              <a:rPr sz="3200" spc="5" dirty="0">
                <a:latin typeface="Calibri"/>
                <a:cs typeface="Calibri"/>
              </a:rPr>
              <a:t>я</a:t>
            </a:r>
            <a:r>
              <a:rPr sz="3200" dirty="0">
                <a:latin typeface="Calibri"/>
                <a:cs typeface="Calibri"/>
              </a:rPr>
              <a:t>з</a:t>
            </a:r>
            <a:r>
              <a:rPr sz="3200" spc="-4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ово</a:t>
            </a:r>
            <a:r>
              <a:rPr sz="3200" spc="-2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поверненню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станові, але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не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піз</a:t>
            </a:r>
            <a:r>
              <a:rPr sz="3200" b="1" spc="10" dirty="0">
                <a:latin typeface="Calibri"/>
                <a:cs typeface="Calibri"/>
              </a:rPr>
              <a:t>н</a:t>
            </a:r>
            <a:r>
              <a:rPr sz="3200" b="1" dirty="0">
                <a:latin typeface="Calibri"/>
                <a:cs typeface="Calibri"/>
              </a:rPr>
              <a:t>іше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н</a:t>
            </a:r>
            <a:r>
              <a:rPr sz="3200" b="1" spc="5" dirty="0">
                <a:latin typeface="Calibri"/>
                <a:cs typeface="Calibri"/>
              </a:rPr>
              <a:t>і</a:t>
            </a:r>
            <a:r>
              <a:rPr sz="3200" b="1" dirty="0">
                <a:latin typeface="Calibri"/>
                <a:cs typeface="Calibri"/>
              </a:rPr>
              <a:t>ж че</a:t>
            </a:r>
            <a:r>
              <a:rPr sz="3200" b="1" spc="-15" dirty="0">
                <a:latin typeface="Calibri"/>
                <a:cs typeface="Calibri"/>
              </a:rPr>
              <a:t>р</a:t>
            </a:r>
            <a:r>
              <a:rPr sz="3200" b="1" dirty="0">
                <a:latin typeface="Calibri"/>
                <a:cs typeface="Calibri"/>
              </a:rPr>
              <a:t>ез </a:t>
            </a:r>
            <a:r>
              <a:rPr sz="3200" b="1" spc="-80" dirty="0">
                <a:latin typeface="Calibri"/>
                <a:cs typeface="Calibri"/>
              </a:rPr>
              <a:t>о</a:t>
            </a:r>
            <a:r>
              <a:rPr sz="3200" b="1" dirty="0">
                <a:latin typeface="Calibri"/>
                <a:cs typeface="Calibri"/>
              </a:rPr>
              <a:t>дин рік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після закр</a:t>
            </a:r>
            <a:r>
              <a:rPr sz="3200" spc="-1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2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я провад</a:t>
            </a:r>
            <a:r>
              <a:rPr sz="3200" spc="-35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ення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або винесення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</a:t>
            </a:r>
            <a:r>
              <a:rPr sz="3200" spc="-120" dirty="0">
                <a:latin typeface="Calibri"/>
                <a:cs typeface="Calibri"/>
              </a:rPr>
              <a:t>у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ом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рішення у справі.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66640" y="1288796"/>
            <a:ext cx="9559290" cy="635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369945" algn="l"/>
                <a:tab pos="6035675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ВИЛУЧЕННЯ	(ВИЇМКА)	</a:t>
            </a:r>
            <a:r>
              <a:rPr sz="4800" b="1" spc="-9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</a:t>
            </a:r>
            <a:r>
              <a:rPr sz="4800" b="1" spc="5" dirty="0">
                <a:solidFill>
                  <a:srgbClr val="FF0000"/>
                </a:solidFill>
                <a:latin typeface="Calibri"/>
                <a:cs typeface="Calibri"/>
              </a:rPr>
              <a:t>М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ЕНТІВ</a:t>
            </a:r>
            <a:endParaRPr sz="4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0852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 txBox="1">
            <a:spLocks/>
          </p:cNvSpPr>
          <p:nvPr/>
        </p:nvSpPr>
        <p:spPr>
          <a:xfrm>
            <a:off x="2590800" y="824656"/>
            <a:ext cx="11894438" cy="3540071"/>
          </a:xfrm>
          <a:prstGeom prst="rect">
            <a:avLst/>
          </a:prstGeom>
        </p:spPr>
        <p:txBody>
          <a:bodyPr vert="horz" wrap="square" lIns="0" tIns="213994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" algn="just">
              <a:lnSpc>
                <a:spcPct val="100000"/>
              </a:lnSpc>
            </a:pPr>
            <a:r>
              <a:rPr lang="uk-UA" sz="5400" b="1" spc="-360" dirty="0" smtClean="0">
                <a:latin typeface="Palatino Linotype"/>
                <a:cs typeface="Palatino Linotype"/>
              </a:rPr>
              <a:t>ПИТАННЯ №2</a:t>
            </a:r>
          </a:p>
          <a:p>
            <a:pPr marL="1270" algn="just">
              <a:lnSpc>
                <a:spcPct val="100000"/>
              </a:lnSpc>
            </a:pPr>
            <a:endParaRPr lang="uk-UA" sz="5400" b="1" spc="-360" dirty="0" smtClean="0">
              <a:latin typeface="Palatino Linotype"/>
              <a:cs typeface="Palatino Linotype"/>
            </a:endParaRPr>
          </a:p>
          <a:p>
            <a:pPr marL="1270" algn="just">
              <a:lnSpc>
                <a:spcPct val="100000"/>
              </a:lnSpc>
            </a:pPr>
            <a:r>
              <a:rPr lang="uk-UA" sz="5400" b="1" spc="-360" dirty="0" smtClean="0">
                <a:solidFill>
                  <a:srgbClr val="FF0000"/>
                </a:solidFill>
                <a:latin typeface="Palatino Linotype"/>
                <a:cs typeface="Palatino Linotype"/>
              </a:rPr>
              <a:t>Вимоги </a:t>
            </a:r>
            <a:r>
              <a:rPr lang="uk-UA" sz="5400" b="1" spc="-360" dirty="0">
                <a:solidFill>
                  <a:srgbClr val="FF0000"/>
                </a:solidFill>
                <a:latin typeface="Palatino Linotype"/>
                <a:cs typeface="Palatino Linotype"/>
              </a:rPr>
              <a:t>до створення кадрових  документів.</a:t>
            </a:r>
          </a:p>
        </p:txBody>
      </p:sp>
    </p:spTree>
    <p:extLst>
      <p:ext uri="{BB962C8B-B14F-4D97-AF65-F5344CB8AC3E}">
        <p14:creationId xmlns:p14="http://schemas.microsoft.com/office/powerpoint/2010/main" val="549771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3994" y="2043429"/>
            <a:ext cx="14715490" cy="5050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buClr>
                <a:srgbClr val="6F2F9F"/>
              </a:buClr>
              <a:buFont typeface="Calibri"/>
              <a:buAutoNum type="arabicPeriod"/>
              <a:tabLst>
                <a:tab pos="528320" algn="l"/>
              </a:tabLst>
            </a:pPr>
            <a:r>
              <a:rPr sz="2800" b="1" spc="-15" dirty="0">
                <a:latin typeface="Calibri"/>
                <a:cs typeface="Calibri"/>
              </a:rPr>
              <a:t>ГКУ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32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осп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дарський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4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с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1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країни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16.01.2</a:t>
            </a:r>
            <a:r>
              <a:rPr sz="2800" spc="-10" dirty="0">
                <a:latin typeface="Calibri"/>
                <a:cs typeface="Calibri"/>
              </a:rPr>
              <a:t>0</a:t>
            </a:r>
            <a:r>
              <a:rPr sz="2800" spc="-15" dirty="0">
                <a:latin typeface="Calibri"/>
                <a:cs typeface="Calibri"/>
              </a:rPr>
              <a:t>03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43</a:t>
            </a:r>
            <a:r>
              <a:rPr sz="2800" spc="-20" dirty="0">
                <a:latin typeface="Calibri"/>
                <a:cs typeface="Calibri"/>
              </a:rPr>
              <a:t>6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300" dirty="0">
                <a:latin typeface="Calibri"/>
                <a:cs typeface="Calibri"/>
              </a:rPr>
              <a:t>V</a:t>
            </a:r>
            <a:r>
              <a:rPr sz="2800" dirty="0">
                <a:latin typeface="Calibri"/>
                <a:cs typeface="Calibri"/>
              </a:rPr>
              <a:t>.</a:t>
            </a:r>
          </a:p>
          <a:p>
            <a:pPr marL="527685" marR="398145" indent="-514984">
              <a:lnSpc>
                <a:spcPct val="100000"/>
              </a:lnSpc>
              <a:buClr>
                <a:srgbClr val="6F2F9F"/>
              </a:buClr>
              <a:buFont typeface="Calibri"/>
              <a:buAutoNum type="arabicPeriod"/>
              <a:tabLst>
                <a:tab pos="528320" algn="l"/>
              </a:tabLst>
            </a:pPr>
            <a:r>
              <a:rPr sz="2800" b="1" spc="-15" dirty="0">
                <a:latin typeface="Calibri"/>
                <a:cs typeface="Calibri"/>
              </a:rPr>
              <a:t>Правила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№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1000/5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Правила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ганізації 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ло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ства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4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хівно</a:t>
            </a:r>
            <a:r>
              <a:rPr sz="2800" spc="-4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збер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гання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dirty="0">
                <a:latin typeface="Calibri"/>
                <a:cs typeface="Calibri"/>
              </a:rPr>
              <a:t>т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ав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их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-2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анах,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-2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анах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міс</a:t>
            </a:r>
            <a:r>
              <a:rPr sz="2800" spc="-50" dirty="0">
                <a:latin typeface="Calibri"/>
                <a:cs typeface="Calibri"/>
              </a:rPr>
              <a:t>ц</a:t>
            </a:r>
            <a:r>
              <a:rPr sz="2800" spc="-15" dirty="0">
                <a:latin typeface="Calibri"/>
                <a:cs typeface="Calibri"/>
              </a:rPr>
              <a:t>ево</a:t>
            </a:r>
            <a:r>
              <a:rPr sz="2800" spc="-4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самовря</a:t>
            </a:r>
            <a:r>
              <a:rPr sz="2800" spc="-55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ування, на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дп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и</a:t>
            </a:r>
            <a:r>
              <a:rPr sz="2800" spc="-25" dirty="0">
                <a:latin typeface="Calibri"/>
                <a:cs typeface="Calibri"/>
              </a:rPr>
              <a:t>є</a:t>
            </a:r>
            <a:r>
              <a:rPr sz="2800" spc="-20" dirty="0">
                <a:latin typeface="Calibri"/>
                <a:cs typeface="Calibri"/>
              </a:rPr>
              <a:t>м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твах,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стан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вах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 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-2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ізаці</a:t>
            </a:r>
            <a:r>
              <a:rPr sz="2800" spc="-30" dirty="0">
                <a:latin typeface="Calibri"/>
                <a:cs typeface="Calibri"/>
              </a:rPr>
              <a:t>я</a:t>
            </a:r>
            <a:r>
              <a:rPr sz="2800" spc="-10" dirty="0">
                <a:latin typeface="Calibri"/>
                <a:cs typeface="Calibri"/>
              </a:rPr>
              <a:t>х,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затве</a:t>
            </a:r>
            <a:r>
              <a:rPr sz="2800" spc="-90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ені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з</a:t>
            </a:r>
            <a:r>
              <a:rPr sz="2800" spc="-20" dirty="0">
                <a:latin typeface="Calibri"/>
                <a:cs typeface="Calibri"/>
              </a:rPr>
              <a:t>ом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М</a:t>
            </a:r>
            <a:r>
              <a:rPr sz="2800" spc="-2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нюсту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18.06.2</a:t>
            </a:r>
            <a:r>
              <a:rPr sz="2800" spc="-10" dirty="0">
                <a:latin typeface="Calibri"/>
                <a:cs typeface="Calibri"/>
              </a:rPr>
              <a:t>0</a:t>
            </a:r>
            <a:r>
              <a:rPr sz="2800" spc="-15" dirty="0">
                <a:latin typeface="Calibri"/>
                <a:cs typeface="Calibri"/>
              </a:rPr>
              <a:t>15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1000/5.</a:t>
            </a:r>
            <a:endParaRPr sz="2800" dirty="0">
              <a:latin typeface="Calibri"/>
              <a:cs typeface="Calibri"/>
            </a:endParaRPr>
          </a:p>
          <a:p>
            <a:pPr marL="527685" marR="384810" indent="-514984">
              <a:lnSpc>
                <a:spcPct val="100000"/>
              </a:lnSpc>
              <a:buClr>
                <a:srgbClr val="6F2F9F"/>
              </a:buClr>
              <a:buFont typeface="Calibri"/>
              <a:buAutoNum type="arabicPeriod"/>
              <a:tabLst>
                <a:tab pos="528320" algn="l"/>
              </a:tabLst>
            </a:pPr>
            <a:r>
              <a:rPr sz="2800" b="1" spc="-20" dirty="0">
                <a:latin typeface="Calibri"/>
                <a:cs typeface="Calibri"/>
              </a:rPr>
              <a:t>ДК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01</a:t>
            </a:r>
            <a:r>
              <a:rPr sz="2800" b="1" spc="-20" dirty="0">
                <a:latin typeface="Calibri"/>
                <a:cs typeface="Calibri"/>
              </a:rPr>
              <a:t>0-9</a:t>
            </a:r>
            <a:r>
              <a:rPr sz="2800" b="1" spc="-15" dirty="0">
                <a:latin typeface="Calibri"/>
                <a:cs typeface="Calibri"/>
              </a:rPr>
              <a:t>8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ний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класифі</a:t>
            </a:r>
            <a:r>
              <a:rPr sz="2800" spc="-6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60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1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країни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«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ний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класифі</a:t>
            </a:r>
            <a:r>
              <a:rPr sz="2800" spc="-6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60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3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ра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лінсь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ої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тації </a:t>
            </a:r>
            <a:r>
              <a:rPr sz="2800" spc="-30" dirty="0">
                <a:latin typeface="Calibri"/>
                <a:cs typeface="Calibri"/>
              </a:rPr>
              <a:t>Д</a:t>
            </a:r>
            <a:r>
              <a:rPr sz="2800" spc="-20" dirty="0">
                <a:latin typeface="Calibri"/>
                <a:cs typeface="Calibri"/>
              </a:rPr>
              <a:t>К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010-98»,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затве</a:t>
            </a:r>
            <a:r>
              <a:rPr sz="2800" spc="-95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ений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з</a:t>
            </a:r>
            <a:r>
              <a:rPr sz="2800" spc="-20" dirty="0">
                <a:latin typeface="Calibri"/>
                <a:cs typeface="Calibri"/>
              </a:rPr>
              <a:t>ом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40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ста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дарту</a:t>
            </a:r>
            <a:r>
              <a:rPr sz="2800" spc="-5" dirty="0">
                <a:latin typeface="Calibri"/>
                <a:cs typeface="Calibri"/>
              </a:rPr>
              <a:t> в</a:t>
            </a:r>
            <a:r>
              <a:rPr sz="2800" spc="-15" dirty="0">
                <a:latin typeface="Calibri"/>
                <a:cs typeface="Calibri"/>
              </a:rPr>
              <a:t>ід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31.12.19</a:t>
            </a:r>
            <a:r>
              <a:rPr sz="2800" spc="-5" dirty="0">
                <a:latin typeface="Calibri"/>
                <a:cs typeface="Calibri"/>
              </a:rPr>
              <a:t>9</a:t>
            </a:r>
            <a:r>
              <a:rPr sz="2800" spc="-15" dirty="0">
                <a:latin typeface="Calibri"/>
                <a:cs typeface="Calibri"/>
              </a:rPr>
              <a:t>8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р.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102</a:t>
            </a:r>
            <a:r>
              <a:rPr sz="2800" spc="10" dirty="0">
                <a:latin typeface="Calibri"/>
                <a:cs typeface="Calibri"/>
              </a:rPr>
              <a:t>4</a:t>
            </a:r>
            <a:r>
              <a:rPr sz="2800" dirty="0">
                <a:latin typeface="Calibri"/>
                <a:cs typeface="Calibri"/>
              </a:rPr>
              <a:t>.</a:t>
            </a:r>
          </a:p>
          <a:p>
            <a:pPr marL="527685" marR="129539" indent="-514984">
              <a:lnSpc>
                <a:spcPct val="100000"/>
              </a:lnSpc>
              <a:buClr>
                <a:srgbClr val="6F2F9F"/>
              </a:buClr>
              <a:buFont typeface="Calibri"/>
              <a:buAutoNum type="arabicPeriod"/>
              <a:tabLst>
                <a:tab pos="528320" algn="l"/>
              </a:tabLst>
            </a:pPr>
            <a:r>
              <a:rPr sz="2800" b="1" spc="-80" dirty="0">
                <a:latin typeface="Calibri"/>
                <a:cs typeface="Calibri"/>
              </a:rPr>
              <a:t>Д</a:t>
            </a:r>
            <a:r>
              <a:rPr sz="2800" b="1" spc="-15" dirty="0">
                <a:latin typeface="Calibri"/>
                <a:cs typeface="Calibri"/>
              </a:rPr>
              <a:t>С</a:t>
            </a:r>
            <a:r>
              <a:rPr sz="2800" b="1" spc="-5" dirty="0">
                <a:latin typeface="Calibri"/>
                <a:cs typeface="Calibri"/>
              </a:rPr>
              <a:t>Т</a:t>
            </a:r>
            <a:r>
              <a:rPr sz="2800" b="1" spc="-20" dirty="0">
                <a:latin typeface="Calibri"/>
                <a:cs typeface="Calibri"/>
              </a:rPr>
              <a:t>У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416</a:t>
            </a:r>
            <a:r>
              <a:rPr sz="2800" b="1" spc="-20" dirty="0">
                <a:latin typeface="Calibri"/>
                <a:cs typeface="Calibri"/>
              </a:rPr>
              <a:t>3</a:t>
            </a:r>
            <a:r>
              <a:rPr sz="2800" b="1" spc="-15" dirty="0">
                <a:latin typeface="Calibri"/>
                <a:cs typeface="Calibri"/>
              </a:rPr>
              <a:t>-2</a:t>
            </a:r>
            <a:r>
              <a:rPr sz="2800" b="1" spc="-10" dirty="0">
                <a:latin typeface="Calibri"/>
                <a:cs typeface="Calibri"/>
              </a:rPr>
              <a:t>00</a:t>
            </a:r>
            <a:r>
              <a:rPr sz="2800" b="1" spc="-15" dirty="0">
                <a:latin typeface="Calibri"/>
                <a:cs typeface="Calibri"/>
              </a:rPr>
              <a:t>3</a:t>
            </a:r>
            <a:r>
              <a:rPr sz="2800" b="1" spc="7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Національний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танд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рт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1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країни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«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ніф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ис</a:t>
            </a:r>
            <a:r>
              <a:rPr sz="2800" spc="-40" dirty="0">
                <a:latin typeface="Calibri"/>
                <a:cs typeface="Calibri"/>
              </a:rPr>
              <a:t>т</a:t>
            </a:r>
            <a:r>
              <a:rPr sz="2800" spc="-30" dirty="0">
                <a:latin typeface="Calibri"/>
                <a:cs typeface="Calibri"/>
              </a:rPr>
              <a:t>е</a:t>
            </a:r>
            <a:r>
              <a:rPr sz="2800" spc="-20" dirty="0">
                <a:latin typeface="Calibri"/>
                <a:cs typeface="Calibri"/>
              </a:rPr>
              <a:t>ма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ментаці</a:t>
            </a:r>
            <a:r>
              <a:rPr sz="2800" spc="-25" dirty="0">
                <a:latin typeface="Calibri"/>
                <a:cs typeface="Calibri"/>
              </a:rPr>
              <a:t>ї</a:t>
            </a:r>
            <a:r>
              <a:rPr sz="2800" spc="-10" dirty="0">
                <a:latin typeface="Calibri"/>
                <a:cs typeface="Calibri"/>
              </a:rPr>
              <a:t>.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5" dirty="0">
                <a:latin typeface="Calibri"/>
                <a:cs typeface="Calibri"/>
              </a:rPr>
              <a:t>У</a:t>
            </a:r>
            <a:r>
              <a:rPr sz="2800" dirty="0">
                <a:latin typeface="Calibri"/>
                <a:cs typeface="Calibri"/>
              </a:rPr>
              <a:t>ні</a:t>
            </a:r>
            <a:r>
              <a:rPr sz="2800" spc="-15" dirty="0">
                <a:latin typeface="Calibri"/>
                <a:cs typeface="Calibri"/>
              </a:rPr>
              <a:t>ф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4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ова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сис</a:t>
            </a:r>
            <a:r>
              <a:rPr sz="2800" spc="-45" dirty="0">
                <a:latin typeface="Calibri"/>
                <a:cs typeface="Calibri"/>
              </a:rPr>
              <a:t>т</a:t>
            </a:r>
            <a:r>
              <a:rPr sz="2800" spc="-30" dirty="0">
                <a:latin typeface="Calibri"/>
                <a:cs typeface="Calibri"/>
              </a:rPr>
              <a:t>е</a:t>
            </a:r>
            <a:r>
              <a:rPr sz="2800" spc="-20" dirty="0">
                <a:latin typeface="Calibri"/>
                <a:cs typeface="Calibri"/>
              </a:rPr>
              <a:t>ма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-2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анізаційно-розпо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я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dirty="0">
                <a:latin typeface="Calibri"/>
                <a:cs typeface="Calibri"/>
              </a:rPr>
              <a:t>чої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ментаці</a:t>
            </a:r>
            <a:r>
              <a:rPr sz="2800" spc="-25" dirty="0">
                <a:latin typeface="Calibri"/>
                <a:cs typeface="Calibri"/>
              </a:rPr>
              <a:t>ї</a:t>
            </a:r>
            <a:r>
              <a:rPr sz="2800" spc="-10" dirty="0">
                <a:latin typeface="Calibri"/>
                <a:cs typeface="Calibri"/>
              </a:rPr>
              <a:t>.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Ви</a:t>
            </a:r>
            <a:r>
              <a:rPr sz="2800" spc="-15" dirty="0">
                <a:latin typeface="Calibri"/>
                <a:cs typeface="Calibri"/>
              </a:rPr>
              <a:t>моги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 оформлюв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ння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dirty="0">
                <a:latin typeface="Calibri"/>
                <a:cs typeface="Calibri"/>
              </a:rPr>
              <a:t>т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75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С</a:t>
            </a:r>
            <a:r>
              <a:rPr sz="2800" spc="10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416</a:t>
            </a:r>
            <a:r>
              <a:rPr sz="2800" dirty="0">
                <a:latin typeface="Calibri"/>
                <a:cs typeface="Calibri"/>
              </a:rPr>
              <a:t>3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5" dirty="0">
                <a:latin typeface="Calibri"/>
                <a:cs typeface="Calibri"/>
              </a:rPr>
              <a:t>20</a:t>
            </a:r>
            <a:r>
              <a:rPr sz="2800" spc="-15" dirty="0">
                <a:latin typeface="Calibri"/>
                <a:cs typeface="Calibri"/>
              </a:rPr>
              <a:t>0</a:t>
            </a:r>
            <a:r>
              <a:rPr sz="2800" spc="-5" dirty="0">
                <a:latin typeface="Calibri"/>
                <a:cs typeface="Calibri"/>
              </a:rPr>
              <a:t>3</a:t>
            </a:r>
            <a:r>
              <a:rPr sz="2800" spc="-15" dirty="0">
                <a:latin typeface="Calibri"/>
                <a:cs typeface="Calibri"/>
              </a:rPr>
              <a:t>»,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зат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90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50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20" dirty="0">
                <a:latin typeface="Calibri"/>
                <a:cs typeface="Calibri"/>
              </a:rPr>
              <a:t>ий</a:t>
            </a:r>
            <a:r>
              <a:rPr sz="2800" spc="-5" dirty="0">
                <a:latin typeface="Calibri"/>
                <a:cs typeface="Calibri"/>
              </a:rPr>
              <a:t> н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4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5" dirty="0">
                <a:latin typeface="Calibri"/>
                <a:cs typeface="Calibri"/>
              </a:rPr>
              <a:t>з</a:t>
            </a:r>
            <a:r>
              <a:rPr sz="2800" spc="-20" dirty="0">
                <a:latin typeface="Calibri"/>
                <a:cs typeface="Calibri"/>
              </a:rPr>
              <a:t>ом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40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сп</a:t>
            </a:r>
            <a:r>
              <a:rPr sz="2800" spc="-30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ив</a:t>
            </a:r>
            <a:r>
              <a:rPr sz="2800" spc="-5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та</a:t>
            </a:r>
            <a:r>
              <a:rPr sz="2800" spc="-5" dirty="0">
                <a:latin typeface="Calibri"/>
                <a:cs typeface="Calibri"/>
              </a:rPr>
              <a:t>н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рту від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07.04.2</a:t>
            </a:r>
            <a:r>
              <a:rPr sz="2800" spc="-10" dirty="0">
                <a:latin typeface="Calibri"/>
                <a:cs typeface="Calibri"/>
              </a:rPr>
              <a:t>00</a:t>
            </a:r>
            <a:r>
              <a:rPr sz="2800" spc="-15" dirty="0">
                <a:latin typeface="Calibri"/>
                <a:cs typeface="Calibri"/>
              </a:rPr>
              <a:t>3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р.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5</a:t>
            </a:r>
            <a:r>
              <a:rPr sz="2800" spc="-5" dirty="0">
                <a:latin typeface="Calibri"/>
                <a:cs typeface="Calibri"/>
              </a:rPr>
              <a:t>5</a:t>
            </a:r>
            <a:r>
              <a:rPr sz="2800" dirty="0">
                <a:latin typeface="Calibri"/>
                <a:cs typeface="Calibri"/>
              </a:rPr>
              <a:t>.</a:t>
            </a:r>
          </a:p>
          <a:p>
            <a:pPr marL="527685" marR="5080" indent="-514984">
              <a:lnSpc>
                <a:spcPct val="100000"/>
              </a:lnSpc>
              <a:buClr>
                <a:srgbClr val="6F2F9F"/>
              </a:buClr>
              <a:buFont typeface="Calibri"/>
              <a:buAutoNum type="arabicPeriod"/>
              <a:tabLst>
                <a:tab pos="528320" algn="l"/>
              </a:tabLst>
            </a:pPr>
            <a:r>
              <a:rPr sz="2800" b="1" spc="-15" dirty="0">
                <a:latin typeface="Calibri"/>
                <a:cs typeface="Calibri"/>
              </a:rPr>
              <a:t>Збі</a:t>
            </a:r>
            <a:r>
              <a:rPr sz="2800" b="1" spc="-25" dirty="0">
                <a:latin typeface="Calibri"/>
                <a:cs typeface="Calibri"/>
              </a:rPr>
              <a:t>р</a:t>
            </a:r>
            <a:r>
              <a:rPr sz="2800" b="1" spc="-15" dirty="0">
                <a:latin typeface="Calibri"/>
                <a:cs typeface="Calibri"/>
              </a:rPr>
              <a:t>ник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№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7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Зб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рник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уніф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5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5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их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форм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орга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ізаційн</a:t>
            </a:r>
            <a:r>
              <a:rPr sz="2800" spc="-55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-розпоря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чих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dirty="0">
                <a:latin typeface="Calibri"/>
                <a:cs typeface="Calibri"/>
              </a:rPr>
              <a:t>т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в,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хв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лений 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40" dirty="0">
                <a:latin typeface="Calibri"/>
                <a:cs typeface="Calibri"/>
              </a:rPr>
              <a:t>о</a:t>
            </a:r>
            <a:r>
              <a:rPr sz="2800" spc="-5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к</a:t>
            </a:r>
            <a:r>
              <a:rPr sz="2800" spc="-60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лом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сідан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я Нормативн</a:t>
            </a:r>
            <a:r>
              <a:rPr sz="280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60" dirty="0">
                <a:latin typeface="Calibri"/>
                <a:cs typeface="Calibri"/>
              </a:rPr>
              <a:t>т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дичної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ом</a:t>
            </a:r>
            <a:r>
              <a:rPr sz="2800" dirty="0">
                <a:latin typeface="Calibri"/>
                <a:cs typeface="Calibri"/>
              </a:rPr>
              <a:t>іс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dirty="0">
                <a:latin typeface="Calibri"/>
                <a:cs typeface="Calibri"/>
              </a:rPr>
              <a:t>ї </a:t>
            </a:r>
            <a:r>
              <a:rPr sz="2800" spc="-11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к</a:t>
            </a:r>
            <a:r>
              <a:rPr sz="2800" spc="-95" dirty="0">
                <a:latin typeface="Calibri"/>
                <a:cs typeface="Calibri"/>
              </a:rPr>
              <a:t>р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40" dirty="0">
                <a:latin typeface="Calibri"/>
                <a:cs typeface="Calibri"/>
              </a:rPr>
              <a:t>р</a:t>
            </a:r>
            <a:r>
              <a:rPr sz="2800" spc="-10" dirty="0">
                <a:latin typeface="Calibri"/>
                <a:cs typeface="Calibri"/>
              </a:rPr>
              <a:t>хі</a:t>
            </a:r>
            <a:r>
              <a:rPr sz="2800" spc="-3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22.11.2</a:t>
            </a:r>
            <a:r>
              <a:rPr sz="2800" spc="-10" dirty="0">
                <a:latin typeface="Calibri"/>
                <a:cs typeface="Calibri"/>
              </a:rPr>
              <a:t>0</a:t>
            </a:r>
            <a:r>
              <a:rPr sz="2800" spc="-15" dirty="0">
                <a:latin typeface="Calibri"/>
                <a:cs typeface="Calibri"/>
              </a:rPr>
              <a:t>15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7.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3994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/>
              <a:t>НОРМ</a:t>
            </a:r>
            <a:r>
              <a:rPr spc="-325" dirty="0"/>
              <a:t>А</a:t>
            </a:r>
            <a:r>
              <a:rPr dirty="0"/>
              <a:t>ТИВН</a:t>
            </a:r>
            <a:r>
              <a:rPr spc="5" dirty="0"/>
              <a:t>О</a:t>
            </a:r>
            <a:r>
              <a:rPr spc="-10" dirty="0">
                <a:latin typeface="Calibri"/>
                <a:cs typeface="Calibri"/>
              </a:rPr>
              <a:t>-</a:t>
            </a:r>
            <a:r>
              <a:rPr dirty="0"/>
              <a:t>П</a:t>
            </a:r>
            <a:r>
              <a:rPr spc="-260" dirty="0"/>
              <a:t>Р</a:t>
            </a:r>
            <a:r>
              <a:rPr dirty="0"/>
              <a:t>АВОВЕ</a:t>
            </a:r>
            <a:r>
              <a:rPr spc="-15" dirty="0"/>
              <a:t> </a:t>
            </a:r>
            <a:r>
              <a:rPr spc="-35" dirty="0"/>
              <a:t>З</a:t>
            </a:r>
            <a:r>
              <a:rPr dirty="0"/>
              <a:t>АБЕЗП</a:t>
            </a:r>
            <a:r>
              <a:rPr spc="-75" dirty="0"/>
              <a:t>Е</a:t>
            </a:r>
            <a:r>
              <a:rPr dirty="0"/>
              <a:t>ЧЕННЯ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33857" y="9701733"/>
            <a:ext cx="14160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1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487667" y="7054557"/>
            <a:ext cx="5541264" cy="19949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693407" y="7184135"/>
            <a:ext cx="5143500" cy="1597660"/>
          </a:xfrm>
          <a:custGeom>
            <a:avLst/>
            <a:gdLst/>
            <a:ahLst/>
            <a:cxnLst/>
            <a:rect l="l" t="t" r="r" b="b"/>
            <a:pathLst>
              <a:path w="5143500" h="1597659">
                <a:moveTo>
                  <a:pt x="4877308" y="0"/>
                </a:moveTo>
                <a:lnTo>
                  <a:pt x="266192" y="0"/>
                </a:lnTo>
                <a:lnTo>
                  <a:pt x="244353" y="882"/>
                </a:lnTo>
                <a:lnTo>
                  <a:pt x="202206" y="7733"/>
                </a:lnTo>
                <a:lnTo>
                  <a:pt x="162556" y="20911"/>
                </a:lnTo>
                <a:lnTo>
                  <a:pt x="125950" y="39869"/>
                </a:lnTo>
                <a:lnTo>
                  <a:pt x="92935" y="64059"/>
                </a:lnTo>
                <a:lnTo>
                  <a:pt x="64059" y="92935"/>
                </a:lnTo>
                <a:lnTo>
                  <a:pt x="39869" y="125950"/>
                </a:lnTo>
                <a:lnTo>
                  <a:pt x="20911" y="162556"/>
                </a:lnTo>
                <a:lnTo>
                  <a:pt x="7733" y="202206"/>
                </a:lnTo>
                <a:lnTo>
                  <a:pt x="882" y="244353"/>
                </a:lnTo>
                <a:lnTo>
                  <a:pt x="0" y="266192"/>
                </a:lnTo>
                <a:lnTo>
                  <a:pt x="0" y="1330960"/>
                </a:lnTo>
                <a:lnTo>
                  <a:pt x="3482" y="1374150"/>
                </a:lnTo>
                <a:lnTo>
                  <a:pt x="13565" y="1415117"/>
                </a:lnTo>
                <a:lnTo>
                  <a:pt x="29701" y="1453313"/>
                </a:lnTo>
                <a:lnTo>
                  <a:pt x="51344" y="1488192"/>
                </a:lnTo>
                <a:lnTo>
                  <a:pt x="77946" y="1519205"/>
                </a:lnTo>
                <a:lnTo>
                  <a:pt x="108959" y="1545807"/>
                </a:lnTo>
                <a:lnTo>
                  <a:pt x="143838" y="1567450"/>
                </a:lnTo>
                <a:lnTo>
                  <a:pt x="182034" y="1583586"/>
                </a:lnTo>
                <a:lnTo>
                  <a:pt x="223001" y="1593669"/>
                </a:lnTo>
                <a:lnTo>
                  <a:pt x="266192" y="1597152"/>
                </a:lnTo>
                <a:lnTo>
                  <a:pt x="4877308" y="1597152"/>
                </a:lnTo>
                <a:lnTo>
                  <a:pt x="4920498" y="1593669"/>
                </a:lnTo>
                <a:lnTo>
                  <a:pt x="4961465" y="1583586"/>
                </a:lnTo>
                <a:lnTo>
                  <a:pt x="4999661" y="1567450"/>
                </a:lnTo>
                <a:lnTo>
                  <a:pt x="5034540" y="1545807"/>
                </a:lnTo>
                <a:lnTo>
                  <a:pt x="5065553" y="1519205"/>
                </a:lnTo>
                <a:lnTo>
                  <a:pt x="5092155" y="1488192"/>
                </a:lnTo>
                <a:lnTo>
                  <a:pt x="5113798" y="1453313"/>
                </a:lnTo>
                <a:lnTo>
                  <a:pt x="5129934" y="1415117"/>
                </a:lnTo>
                <a:lnTo>
                  <a:pt x="5140017" y="1374150"/>
                </a:lnTo>
                <a:lnTo>
                  <a:pt x="5143500" y="1330960"/>
                </a:lnTo>
                <a:lnTo>
                  <a:pt x="5143500" y="266192"/>
                </a:lnTo>
                <a:lnTo>
                  <a:pt x="5140017" y="223001"/>
                </a:lnTo>
                <a:lnTo>
                  <a:pt x="5129934" y="182034"/>
                </a:lnTo>
                <a:lnTo>
                  <a:pt x="5113798" y="143838"/>
                </a:lnTo>
                <a:lnTo>
                  <a:pt x="5092155" y="108959"/>
                </a:lnTo>
                <a:lnTo>
                  <a:pt x="5065553" y="77946"/>
                </a:lnTo>
                <a:lnTo>
                  <a:pt x="5034540" y="51344"/>
                </a:lnTo>
                <a:lnTo>
                  <a:pt x="4999661" y="29701"/>
                </a:lnTo>
                <a:lnTo>
                  <a:pt x="4961465" y="13565"/>
                </a:lnTo>
                <a:lnTo>
                  <a:pt x="4920498" y="3482"/>
                </a:lnTo>
                <a:lnTo>
                  <a:pt x="48773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04316" y="1533144"/>
            <a:ext cx="16265652" cy="16216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10055" y="1662683"/>
            <a:ext cx="15868015" cy="1224280"/>
          </a:xfrm>
          <a:custGeom>
            <a:avLst/>
            <a:gdLst/>
            <a:ahLst/>
            <a:cxnLst/>
            <a:rect l="l" t="t" r="r" b="b"/>
            <a:pathLst>
              <a:path w="15868015" h="1224280">
                <a:moveTo>
                  <a:pt x="15663926" y="0"/>
                </a:moveTo>
                <a:lnTo>
                  <a:pt x="203961" y="0"/>
                </a:lnTo>
                <a:lnTo>
                  <a:pt x="187233" y="676"/>
                </a:lnTo>
                <a:lnTo>
                  <a:pt x="139492" y="10397"/>
                </a:lnTo>
                <a:lnTo>
                  <a:pt x="96521" y="30557"/>
                </a:lnTo>
                <a:lnTo>
                  <a:pt x="59737" y="59737"/>
                </a:lnTo>
                <a:lnTo>
                  <a:pt x="30557" y="96521"/>
                </a:lnTo>
                <a:lnTo>
                  <a:pt x="10397" y="139492"/>
                </a:lnTo>
                <a:lnTo>
                  <a:pt x="676" y="187233"/>
                </a:lnTo>
                <a:lnTo>
                  <a:pt x="0" y="203961"/>
                </a:lnTo>
                <a:lnTo>
                  <a:pt x="0" y="1019809"/>
                </a:lnTo>
                <a:lnTo>
                  <a:pt x="5927" y="1068825"/>
                </a:lnTo>
                <a:lnTo>
                  <a:pt x="22765" y="1113544"/>
                </a:lnTo>
                <a:lnTo>
                  <a:pt x="49095" y="1152547"/>
                </a:lnTo>
                <a:lnTo>
                  <a:pt x="83503" y="1184420"/>
                </a:lnTo>
                <a:lnTo>
                  <a:pt x="124569" y="1207744"/>
                </a:lnTo>
                <a:lnTo>
                  <a:pt x="170877" y="1221102"/>
                </a:lnTo>
                <a:lnTo>
                  <a:pt x="203961" y="1223771"/>
                </a:lnTo>
                <a:lnTo>
                  <a:pt x="15663926" y="1223771"/>
                </a:lnTo>
                <a:lnTo>
                  <a:pt x="15712941" y="1217844"/>
                </a:lnTo>
                <a:lnTo>
                  <a:pt x="15757660" y="1201006"/>
                </a:lnTo>
                <a:lnTo>
                  <a:pt x="15796663" y="1174676"/>
                </a:lnTo>
                <a:lnTo>
                  <a:pt x="15828536" y="1140268"/>
                </a:lnTo>
                <a:lnTo>
                  <a:pt x="15851860" y="1099202"/>
                </a:lnTo>
                <a:lnTo>
                  <a:pt x="15865218" y="1052894"/>
                </a:lnTo>
                <a:lnTo>
                  <a:pt x="15867888" y="1019809"/>
                </a:lnTo>
                <a:lnTo>
                  <a:pt x="15867888" y="203961"/>
                </a:lnTo>
                <a:lnTo>
                  <a:pt x="15861960" y="154946"/>
                </a:lnTo>
                <a:lnTo>
                  <a:pt x="15845122" y="110227"/>
                </a:lnTo>
                <a:lnTo>
                  <a:pt x="15818792" y="71224"/>
                </a:lnTo>
                <a:lnTo>
                  <a:pt x="15784384" y="39351"/>
                </a:lnTo>
                <a:lnTo>
                  <a:pt x="15743318" y="16027"/>
                </a:lnTo>
                <a:lnTo>
                  <a:pt x="15697010" y="2669"/>
                </a:lnTo>
                <a:lnTo>
                  <a:pt x="156639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334514" y="1814195"/>
            <a:ext cx="13617575" cy="782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8015" marR="5080" indent="-615950">
              <a:lnSpc>
                <a:spcPct val="100000"/>
              </a:lnSpc>
            </a:pPr>
            <a:r>
              <a:rPr sz="2800" spc="-11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ніф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си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45" dirty="0">
                <a:latin typeface="Calibri"/>
                <a:cs typeface="Calibri"/>
              </a:rPr>
              <a:t>т</a:t>
            </a:r>
            <a:r>
              <a:rPr sz="2800" spc="-30" dirty="0">
                <a:latin typeface="Calibri"/>
                <a:cs typeface="Calibri"/>
              </a:rPr>
              <a:t>е</a:t>
            </a:r>
            <a:r>
              <a:rPr sz="2800" spc="-20" dirty="0">
                <a:latin typeface="Calibri"/>
                <a:cs typeface="Calibri"/>
              </a:rPr>
              <a:t>ма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3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ра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лінсь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ої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таці</a:t>
            </a:r>
            <a:r>
              <a:rPr sz="2800" spc="-20" dirty="0">
                <a:latin typeface="Calibri"/>
                <a:cs typeface="Calibri"/>
              </a:rPr>
              <a:t>ї*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щ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безпеч</a:t>
            </a:r>
            <a:r>
              <a:rPr sz="2800" spc="-5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-2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ізацію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ц</a:t>
            </a:r>
            <a:r>
              <a:rPr sz="2800" spc="-15" dirty="0">
                <a:latin typeface="Calibri"/>
                <a:cs typeface="Calibri"/>
              </a:rPr>
              <a:t>есів</a:t>
            </a:r>
            <a:r>
              <a:rPr sz="2800" spc="-10" dirty="0">
                <a:latin typeface="Calibri"/>
                <a:cs typeface="Calibri"/>
              </a:rPr>
              <a:t> у</a:t>
            </a:r>
            <a:r>
              <a:rPr sz="2800" spc="-3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ра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ління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та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упра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лін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ь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ої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аці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(п.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2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ро</a:t>
            </a:r>
            <a:r>
              <a:rPr sz="2800" spc="-35" dirty="0">
                <a:latin typeface="Calibri"/>
                <a:cs typeface="Calibri"/>
              </a:rPr>
              <a:t>з</a:t>
            </a:r>
            <a:r>
              <a:rPr sz="2800" spc="-25" dirty="0">
                <a:latin typeface="Calibri"/>
                <a:cs typeface="Calibri"/>
              </a:rPr>
              <a:t>д</a:t>
            </a:r>
            <a:r>
              <a:rPr sz="2800" spc="-10" dirty="0">
                <a:latin typeface="Calibri"/>
                <a:cs typeface="Calibri"/>
              </a:rPr>
              <a:t>.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І,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п.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3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14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л.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ро</a:t>
            </a:r>
            <a:r>
              <a:rPr sz="2800" spc="-35" dirty="0">
                <a:latin typeface="Calibri"/>
                <a:cs typeface="Calibri"/>
              </a:rPr>
              <a:t>з</a:t>
            </a:r>
            <a:r>
              <a:rPr sz="2800" spc="-25" dirty="0">
                <a:latin typeface="Calibri"/>
                <a:cs typeface="Calibri"/>
              </a:rPr>
              <a:t>д</a:t>
            </a:r>
            <a:r>
              <a:rPr sz="2800" spc="-10" dirty="0">
                <a:latin typeface="Calibri"/>
                <a:cs typeface="Calibri"/>
              </a:rPr>
              <a:t>.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ІІ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Правил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1000/</a:t>
            </a:r>
            <a:r>
              <a:rPr sz="2800" spc="-20" dirty="0">
                <a:latin typeface="Calibri"/>
                <a:cs typeface="Calibri"/>
              </a:rPr>
              <a:t>5</a:t>
            </a:r>
            <a:r>
              <a:rPr sz="2800" spc="-10" dirty="0">
                <a:latin typeface="Calibri"/>
                <a:cs typeface="Calibri"/>
              </a:rPr>
              <a:t>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19552" y="772033"/>
            <a:ext cx="13248640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ОР</a:t>
            </a:r>
            <a:r>
              <a:rPr sz="4800" b="1" spc="-360" dirty="0">
                <a:solidFill>
                  <a:srgbClr val="FF0000"/>
                </a:solidFill>
                <a:latin typeface="Calibri"/>
                <a:cs typeface="Calibri"/>
              </a:rPr>
              <a:t>Г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АНА</a:t>
            </a:r>
            <a:r>
              <a:rPr sz="4800" b="1" spc="-20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І</a:t>
            </a:r>
            <a:r>
              <a:rPr sz="4800" b="1" spc="-35" dirty="0">
                <a:solidFill>
                  <a:srgbClr val="FF0000"/>
                </a:solidFill>
                <a:latin typeface="Calibri"/>
                <a:cs typeface="Calibri"/>
              </a:rPr>
              <a:t>З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АЦІЙН</a:t>
            </a:r>
            <a:r>
              <a:rPr sz="4800" b="1" spc="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4800" b="1" spc="-1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4800" b="1" spc="-2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ЗПОРЯ</a:t>
            </a:r>
            <a:r>
              <a:rPr sz="4800" b="1" spc="-70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ЧА</a:t>
            </a:r>
            <a:r>
              <a:rPr sz="48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spc="-10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</a:t>
            </a:r>
            <a:r>
              <a:rPr sz="4800" b="1" spc="-325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АЦІЯ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04316" y="2941320"/>
            <a:ext cx="5480304" cy="141731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10055" y="3070860"/>
            <a:ext cx="5082540" cy="1019810"/>
          </a:xfrm>
          <a:custGeom>
            <a:avLst/>
            <a:gdLst/>
            <a:ahLst/>
            <a:cxnLst/>
            <a:rect l="l" t="t" r="r" b="b"/>
            <a:pathLst>
              <a:path w="5082540" h="1019810">
                <a:moveTo>
                  <a:pt x="4912614" y="0"/>
                </a:moveTo>
                <a:lnTo>
                  <a:pt x="156337" y="535"/>
                </a:lnTo>
                <a:lnTo>
                  <a:pt x="114375" y="9286"/>
                </a:lnTo>
                <a:lnTo>
                  <a:pt x="76917" y="27687"/>
                </a:lnTo>
                <a:lnTo>
                  <a:pt x="45356" y="54346"/>
                </a:lnTo>
                <a:lnTo>
                  <a:pt x="21087" y="87868"/>
                </a:lnTo>
                <a:lnTo>
                  <a:pt x="5504" y="126859"/>
                </a:lnTo>
                <a:lnTo>
                  <a:pt x="0" y="169925"/>
                </a:lnTo>
                <a:lnTo>
                  <a:pt x="535" y="863218"/>
                </a:lnTo>
                <a:lnTo>
                  <a:pt x="9286" y="905180"/>
                </a:lnTo>
                <a:lnTo>
                  <a:pt x="27687" y="942638"/>
                </a:lnTo>
                <a:lnTo>
                  <a:pt x="54346" y="974199"/>
                </a:lnTo>
                <a:lnTo>
                  <a:pt x="87868" y="998468"/>
                </a:lnTo>
                <a:lnTo>
                  <a:pt x="126859" y="1014051"/>
                </a:lnTo>
                <a:lnTo>
                  <a:pt x="169926" y="1019556"/>
                </a:lnTo>
                <a:lnTo>
                  <a:pt x="4926202" y="1019020"/>
                </a:lnTo>
                <a:lnTo>
                  <a:pt x="4968164" y="1010269"/>
                </a:lnTo>
                <a:lnTo>
                  <a:pt x="5005622" y="991868"/>
                </a:lnTo>
                <a:lnTo>
                  <a:pt x="5037183" y="965209"/>
                </a:lnTo>
                <a:lnTo>
                  <a:pt x="5061452" y="931687"/>
                </a:lnTo>
                <a:lnTo>
                  <a:pt x="5077035" y="892696"/>
                </a:lnTo>
                <a:lnTo>
                  <a:pt x="5082540" y="849630"/>
                </a:lnTo>
                <a:lnTo>
                  <a:pt x="5082004" y="156337"/>
                </a:lnTo>
                <a:lnTo>
                  <a:pt x="5073253" y="114375"/>
                </a:lnTo>
                <a:lnTo>
                  <a:pt x="5054852" y="76917"/>
                </a:lnTo>
                <a:lnTo>
                  <a:pt x="5028193" y="45356"/>
                </a:lnTo>
                <a:lnTo>
                  <a:pt x="4994671" y="21087"/>
                </a:lnTo>
                <a:lnTo>
                  <a:pt x="4955680" y="5504"/>
                </a:lnTo>
                <a:lnTo>
                  <a:pt x="49126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787776" y="3259073"/>
            <a:ext cx="1854200" cy="695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275" marR="5080" indent="-29209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Ор</a:t>
            </a:r>
            <a:r>
              <a:rPr sz="2400" spc="-2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аніз</a:t>
            </a:r>
            <a:r>
              <a:rPr sz="2400" spc="5" dirty="0">
                <a:latin typeface="Calibri"/>
                <a:cs typeface="Calibri"/>
              </a:rPr>
              <a:t>а</a:t>
            </a:r>
            <a:r>
              <a:rPr sz="2400" dirty="0">
                <a:latin typeface="Calibri"/>
                <a:cs typeface="Calibri"/>
              </a:rPr>
              <a:t>цій</a:t>
            </a:r>
            <a:r>
              <a:rPr sz="2400" spc="-10" dirty="0">
                <a:latin typeface="Calibri"/>
                <a:cs typeface="Calibri"/>
              </a:rPr>
              <a:t>н</a:t>
            </a:r>
            <a:r>
              <a:rPr sz="2400" dirty="0">
                <a:latin typeface="Calibri"/>
                <a:cs typeface="Calibri"/>
              </a:rPr>
              <a:t>а </a:t>
            </a:r>
            <a:r>
              <a:rPr sz="2400" spc="-20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ок</a:t>
            </a:r>
            <a:r>
              <a:rPr sz="2400" spc="-10" dirty="0">
                <a:latin typeface="Calibri"/>
                <a:cs typeface="Calibri"/>
              </a:rPr>
              <a:t>у</a:t>
            </a:r>
            <a:r>
              <a:rPr sz="2400" dirty="0">
                <a:latin typeface="Calibri"/>
                <a:cs typeface="Calibri"/>
              </a:rPr>
              <a:t>ментація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73836" y="4163567"/>
            <a:ext cx="5541264" cy="29336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79575" y="4293108"/>
            <a:ext cx="5143500" cy="2536190"/>
          </a:xfrm>
          <a:custGeom>
            <a:avLst/>
            <a:gdLst/>
            <a:ahLst/>
            <a:cxnLst/>
            <a:rect l="l" t="t" r="r" b="b"/>
            <a:pathLst>
              <a:path w="5143500" h="2536190">
                <a:moveTo>
                  <a:pt x="4720844" y="0"/>
                </a:moveTo>
                <a:lnTo>
                  <a:pt x="422656" y="0"/>
                </a:lnTo>
                <a:lnTo>
                  <a:pt x="387991" y="1401"/>
                </a:lnTo>
                <a:lnTo>
                  <a:pt x="321087" y="12283"/>
                </a:lnTo>
                <a:lnTo>
                  <a:pt x="258139" y="33214"/>
                </a:lnTo>
                <a:lnTo>
                  <a:pt x="200019" y="63323"/>
                </a:lnTo>
                <a:lnTo>
                  <a:pt x="147596" y="101741"/>
                </a:lnTo>
                <a:lnTo>
                  <a:pt x="101741" y="147596"/>
                </a:lnTo>
                <a:lnTo>
                  <a:pt x="63323" y="200019"/>
                </a:lnTo>
                <a:lnTo>
                  <a:pt x="33214" y="258139"/>
                </a:lnTo>
                <a:lnTo>
                  <a:pt x="12283" y="321087"/>
                </a:lnTo>
                <a:lnTo>
                  <a:pt x="1401" y="387991"/>
                </a:lnTo>
                <a:lnTo>
                  <a:pt x="0" y="422656"/>
                </a:lnTo>
                <a:lnTo>
                  <a:pt x="0" y="2113280"/>
                </a:lnTo>
                <a:lnTo>
                  <a:pt x="5531" y="2181836"/>
                </a:lnTo>
                <a:lnTo>
                  <a:pt x="21547" y="2246871"/>
                </a:lnTo>
                <a:lnTo>
                  <a:pt x="47176" y="2307514"/>
                </a:lnTo>
                <a:lnTo>
                  <a:pt x="81548" y="2362894"/>
                </a:lnTo>
                <a:lnTo>
                  <a:pt x="123793" y="2412142"/>
                </a:lnTo>
                <a:lnTo>
                  <a:pt x="173041" y="2454387"/>
                </a:lnTo>
                <a:lnTo>
                  <a:pt x="228421" y="2488759"/>
                </a:lnTo>
                <a:lnTo>
                  <a:pt x="289064" y="2514388"/>
                </a:lnTo>
                <a:lnTo>
                  <a:pt x="354099" y="2530404"/>
                </a:lnTo>
                <a:lnTo>
                  <a:pt x="422656" y="2535936"/>
                </a:lnTo>
                <a:lnTo>
                  <a:pt x="4720844" y="2535936"/>
                </a:lnTo>
                <a:lnTo>
                  <a:pt x="4789400" y="2530404"/>
                </a:lnTo>
                <a:lnTo>
                  <a:pt x="4854435" y="2514388"/>
                </a:lnTo>
                <a:lnTo>
                  <a:pt x="4915078" y="2488759"/>
                </a:lnTo>
                <a:lnTo>
                  <a:pt x="4970458" y="2454387"/>
                </a:lnTo>
                <a:lnTo>
                  <a:pt x="5019706" y="2412142"/>
                </a:lnTo>
                <a:lnTo>
                  <a:pt x="5061951" y="2362894"/>
                </a:lnTo>
                <a:lnTo>
                  <a:pt x="5096323" y="2307514"/>
                </a:lnTo>
                <a:lnTo>
                  <a:pt x="5121952" y="2246871"/>
                </a:lnTo>
                <a:lnTo>
                  <a:pt x="5137968" y="2181836"/>
                </a:lnTo>
                <a:lnTo>
                  <a:pt x="5143500" y="2113280"/>
                </a:lnTo>
                <a:lnTo>
                  <a:pt x="5143500" y="422656"/>
                </a:lnTo>
                <a:lnTo>
                  <a:pt x="5137968" y="354099"/>
                </a:lnTo>
                <a:lnTo>
                  <a:pt x="5121952" y="289064"/>
                </a:lnTo>
                <a:lnTo>
                  <a:pt x="5096323" y="228421"/>
                </a:lnTo>
                <a:lnTo>
                  <a:pt x="5061951" y="173041"/>
                </a:lnTo>
                <a:lnTo>
                  <a:pt x="5019706" y="123793"/>
                </a:lnTo>
                <a:lnTo>
                  <a:pt x="4970458" y="81548"/>
                </a:lnTo>
                <a:lnTo>
                  <a:pt x="4915078" y="47176"/>
                </a:lnTo>
                <a:lnTo>
                  <a:pt x="4854435" y="21547"/>
                </a:lnTo>
                <a:lnTo>
                  <a:pt x="4789400" y="5531"/>
                </a:lnTo>
                <a:lnTo>
                  <a:pt x="47208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563750" y="4507229"/>
            <a:ext cx="4302760" cy="2159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4445" algn="ctr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Мі</a:t>
            </a:r>
            <a:r>
              <a:rPr sz="2400" spc="5" dirty="0">
                <a:latin typeface="Calibri"/>
                <a:cs typeface="Calibri"/>
              </a:rPr>
              <a:t>с</a:t>
            </a:r>
            <a:r>
              <a:rPr sz="2400" dirty="0">
                <a:latin typeface="Calibri"/>
                <a:cs typeface="Calibri"/>
              </a:rPr>
              <a:t>тить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правила, нор</a:t>
            </a:r>
            <a:r>
              <a:rPr sz="2400" spc="-10" dirty="0">
                <a:latin typeface="Calibri"/>
                <a:cs typeface="Calibri"/>
              </a:rPr>
              <a:t>м</a:t>
            </a:r>
            <a:r>
              <a:rPr sz="2400" spc="-5" dirty="0">
                <a:latin typeface="Calibri"/>
                <a:cs typeface="Calibri"/>
              </a:rPr>
              <a:t>и</a:t>
            </a:r>
            <a:r>
              <a:rPr sz="2400" spc="-10" dirty="0">
                <a:latin typeface="Calibri"/>
                <a:cs typeface="Calibri"/>
              </a:rPr>
              <a:t>,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що </a:t>
            </a:r>
            <a:r>
              <a:rPr sz="2400" dirty="0">
                <a:latin typeface="Calibri"/>
                <a:cs typeface="Calibri"/>
              </a:rPr>
              <a:t>визна</a:t>
            </a:r>
            <a:r>
              <a:rPr sz="2400" spc="5" dirty="0">
                <a:latin typeface="Calibri"/>
                <a:cs typeface="Calibri"/>
              </a:rPr>
              <a:t>ч</a:t>
            </a:r>
            <a:r>
              <a:rPr sz="2400" dirty="0">
                <a:latin typeface="Calibri"/>
                <a:cs typeface="Calibri"/>
              </a:rPr>
              <a:t>а</a:t>
            </a:r>
            <a:r>
              <a:rPr sz="2400" spc="-15" dirty="0">
                <a:latin typeface="Calibri"/>
                <a:cs typeface="Calibri"/>
              </a:rPr>
              <a:t>ю</a:t>
            </a:r>
            <a:r>
              <a:rPr sz="2400" dirty="0">
                <a:latin typeface="Calibri"/>
                <a:cs typeface="Calibri"/>
              </a:rPr>
              <a:t>ть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ст</a:t>
            </a:r>
            <a:r>
              <a:rPr sz="2400" spc="-10" dirty="0">
                <a:latin typeface="Calibri"/>
                <a:cs typeface="Calibri"/>
              </a:rPr>
              <a:t>а</a:t>
            </a:r>
            <a:r>
              <a:rPr sz="2400" dirty="0">
                <a:latin typeface="Calibri"/>
                <a:cs typeface="Calibri"/>
              </a:rPr>
              <a:t>т</a:t>
            </a:r>
            <a:r>
              <a:rPr sz="2400" spc="-15" dirty="0">
                <a:latin typeface="Calibri"/>
                <a:cs typeface="Calibri"/>
              </a:rPr>
              <a:t>у</a:t>
            </a:r>
            <a:r>
              <a:rPr sz="2400" dirty="0">
                <a:latin typeface="Calibri"/>
                <a:cs typeface="Calibri"/>
              </a:rPr>
              <a:t>с,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10" dirty="0">
                <a:latin typeface="Calibri"/>
                <a:cs typeface="Calibri"/>
              </a:rPr>
              <a:t>м</a:t>
            </a:r>
            <a:r>
              <a:rPr sz="2400" dirty="0">
                <a:latin typeface="Calibri"/>
                <a:cs typeface="Calibri"/>
              </a:rPr>
              <a:t>п</a:t>
            </a:r>
            <a:r>
              <a:rPr sz="2400" spc="-10" dirty="0">
                <a:latin typeface="Calibri"/>
                <a:cs typeface="Calibri"/>
              </a:rPr>
              <a:t>е</a:t>
            </a:r>
            <a:r>
              <a:rPr sz="2400" spc="-30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енці</a:t>
            </a:r>
            <a:r>
              <a:rPr sz="2400" spc="-5" dirty="0">
                <a:latin typeface="Calibri"/>
                <a:cs typeface="Calibri"/>
              </a:rPr>
              <a:t>ю</a:t>
            </a:r>
            <a:r>
              <a:rPr sz="2400" spc="-10" dirty="0">
                <a:latin typeface="Calibri"/>
                <a:cs typeface="Calibri"/>
              </a:rPr>
              <a:t>, </a:t>
            </a:r>
            <a:r>
              <a:rPr sz="2400" dirty="0">
                <a:latin typeface="Calibri"/>
                <a:cs typeface="Calibri"/>
              </a:rPr>
              <a:t>ст</a:t>
            </a:r>
            <a:r>
              <a:rPr sz="2400" spc="-15" dirty="0">
                <a:latin typeface="Calibri"/>
                <a:cs typeface="Calibri"/>
              </a:rPr>
              <a:t>р</a:t>
            </a:r>
            <a:r>
              <a:rPr sz="2400" dirty="0">
                <a:latin typeface="Calibri"/>
                <a:cs typeface="Calibri"/>
              </a:rPr>
              <a:t>укту</a:t>
            </a:r>
            <a:r>
              <a:rPr sz="2400" spc="-15" dirty="0">
                <a:latin typeface="Calibri"/>
                <a:cs typeface="Calibri"/>
              </a:rPr>
              <a:t>р</a:t>
            </a:r>
            <a:r>
              <a:rPr sz="2400" spc="-60" dirty="0">
                <a:latin typeface="Calibri"/>
                <a:cs typeface="Calibri"/>
              </a:rPr>
              <a:t>у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шт</a:t>
            </a:r>
            <a:r>
              <a:rPr sz="2400" spc="-15" dirty="0">
                <a:latin typeface="Calibri"/>
                <a:cs typeface="Calibri"/>
              </a:rPr>
              <a:t>а</a:t>
            </a:r>
            <a:r>
              <a:rPr sz="2400" dirty="0">
                <a:latin typeface="Calibri"/>
                <a:cs typeface="Calibri"/>
              </a:rPr>
              <a:t>тну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чис</a:t>
            </a:r>
            <a:r>
              <a:rPr sz="2400" spc="-30" dirty="0">
                <a:latin typeface="Calibri"/>
                <a:cs typeface="Calibri"/>
              </a:rPr>
              <a:t>е</a:t>
            </a:r>
            <a:r>
              <a:rPr sz="2400" dirty="0">
                <a:latin typeface="Calibri"/>
                <a:cs typeface="Calibri"/>
              </a:rPr>
              <a:t>льність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і пос</a:t>
            </a:r>
            <a:r>
              <a:rPr sz="2400" spc="5" dirty="0">
                <a:latin typeface="Calibri"/>
                <a:cs typeface="Calibri"/>
              </a:rPr>
              <a:t>а</a:t>
            </a:r>
            <a:r>
              <a:rPr sz="2400" spc="-20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овий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склад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ус</a:t>
            </a:r>
            <a:r>
              <a:rPr sz="2400" spc="-10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анови, </a:t>
            </a:r>
            <a:r>
              <a:rPr sz="2400" spc="-10" dirty="0">
                <a:latin typeface="Calibri"/>
                <a:cs typeface="Calibri"/>
              </a:rPr>
              <a:t>ф</a:t>
            </a:r>
            <a:r>
              <a:rPr sz="2400" dirty="0">
                <a:latin typeface="Calibri"/>
                <a:cs typeface="Calibri"/>
              </a:rPr>
              <a:t>ункці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нальний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зміст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діяльності </a:t>
            </a:r>
            <a:r>
              <a:rPr sz="2400" spc="-10" dirty="0">
                <a:latin typeface="Calibri"/>
                <a:cs typeface="Calibri"/>
              </a:rPr>
              <a:t>у</a:t>
            </a:r>
            <a:r>
              <a:rPr sz="2400" dirty="0">
                <a:latin typeface="Calibri"/>
                <a:cs typeface="Calibri"/>
              </a:rPr>
              <a:t>стан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ви </a:t>
            </a:r>
            <a:r>
              <a:rPr sz="2400" spc="-15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а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ї</a:t>
            </a:r>
            <a:r>
              <a:rPr sz="2400" dirty="0">
                <a:latin typeface="Calibri"/>
                <a:cs typeface="Calibri"/>
              </a:rPr>
              <a:t>ї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підр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spc="-20" dirty="0">
                <a:latin typeface="Calibri"/>
                <a:cs typeface="Calibri"/>
              </a:rPr>
              <a:t>з</a:t>
            </a:r>
            <a:r>
              <a:rPr sz="2400" dirty="0">
                <a:latin typeface="Calibri"/>
                <a:cs typeface="Calibri"/>
              </a:rPr>
              <a:t>ділів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518147" y="2906267"/>
            <a:ext cx="5364480" cy="141579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23888" y="3035807"/>
            <a:ext cx="4966970" cy="1018540"/>
          </a:xfrm>
          <a:custGeom>
            <a:avLst/>
            <a:gdLst/>
            <a:ahLst/>
            <a:cxnLst/>
            <a:rect l="l" t="t" r="r" b="b"/>
            <a:pathLst>
              <a:path w="4966970" h="1018539">
                <a:moveTo>
                  <a:pt x="4797044" y="0"/>
                </a:moveTo>
                <a:lnTo>
                  <a:pt x="156494" y="503"/>
                </a:lnTo>
                <a:lnTo>
                  <a:pt x="114498" y="9168"/>
                </a:lnTo>
                <a:lnTo>
                  <a:pt x="77004" y="27507"/>
                </a:lnTo>
                <a:lnTo>
                  <a:pt x="45410" y="54124"/>
                </a:lnTo>
                <a:lnTo>
                  <a:pt x="21113" y="87622"/>
                </a:lnTo>
                <a:lnTo>
                  <a:pt x="5511" y="126603"/>
                </a:lnTo>
                <a:lnTo>
                  <a:pt x="0" y="169672"/>
                </a:lnTo>
                <a:lnTo>
                  <a:pt x="503" y="861537"/>
                </a:lnTo>
                <a:lnTo>
                  <a:pt x="9168" y="903533"/>
                </a:lnTo>
                <a:lnTo>
                  <a:pt x="27507" y="941027"/>
                </a:lnTo>
                <a:lnTo>
                  <a:pt x="54124" y="972621"/>
                </a:lnTo>
                <a:lnTo>
                  <a:pt x="87622" y="996918"/>
                </a:lnTo>
                <a:lnTo>
                  <a:pt x="126603" y="1012520"/>
                </a:lnTo>
                <a:lnTo>
                  <a:pt x="169672" y="1018032"/>
                </a:lnTo>
                <a:lnTo>
                  <a:pt x="4810221" y="1017528"/>
                </a:lnTo>
                <a:lnTo>
                  <a:pt x="4852217" y="1008863"/>
                </a:lnTo>
                <a:lnTo>
                  <a:pt x="4889711" y="990524"/>
                </a:lnTo>
                <a:lnTo>
                  <a:pt x="4921305" y="963907"/>
                </a:lnTo>
                <a:lnTo>
                  <a:pt x="4945602" y="930409"/>
                </a:lnTo>
                <a:lnTo>
                  <a:pt x="4961204" y="891428"/>
                </a:lnTo>
                <a:lnTo>
                  <a:pt x="4966716" y="848360"/>
                </a:lnTo>
                <a:lnTo>
                  <a:pt x="4966212" y="156494"/>
                </a:lnTo>
                <a:lnTo>
                  <a:pt x="4957547" y="114498"/>
                </a:lnTo>
                <a:lnTo>
                  <a:pt x="4939208" y="77004"/>
                </a:lnTo>
                <a:lnTo>
                  <a:pt x="4912591" y="45410"/>
                </a:lnTo>
                <a:lnTo>
                  <a:pt x="4879093" y="21113"/>
                </a:lnTo>
                <a:lnTo>
                  <a:pt x="4840112" y="5511"/>
                </a:lnTo>
                <a:lnTo>
                  <a:pt x="47970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8380856" y="3206623"/>
            <a:ext cx="1798955" cy="695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3189">
              <a:lnSpc>
                <a:spcPct val="100000"/>
              </a:lnSpc>
            </a:pPr>
            <a:r>
              <a:rPr sz="2400" spc="-40" dirty="0">
                <a:latin typeface="Calibri"/>
                <a:cs typeface="Calibri"/>
              </a:rPr>
              <a:t>Р</a:t>
            </a:r>
            <a:r>
              <a:rPr sz="2400" dirty="0">
                <a:latin typeface="Calibri"/>
                <a:cs typeface="Calibri"/>
              </a:rPr>
              <a:t>озпор</a:t>
            </a:r>
            <a:r>
              <a:rPr sz="2400" spc="5" dirty="0">
                <a:latin typeface="Calibri"/>
                <a:cs typeface="Calibri"/>
              </a:rPr>
              <a:t>я</a:t>
            </a:r>
            <a:r>
              <a:rPr sz="2400" dirty="0">
                <a:latin typeface="Calibri"/>
                <a:cs typeface="Calibri"/>
              </a:rPr>
              <a:t>дча </a:t>
            </a:r>
            <a:r>
              <a:rPr sz="2400" spc="-20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окументація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1949683" y="2862072"/>
            <a:ext cx="5320283" cy="141579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155423" y="2991611"/>
            <a:ext cx="4922520" cy="1018540"/>
          </a:xfrm>
          <a:custGeom>
            <a:avLst/>
            <a:gdLst/>
            <a:ahLst/>
            <a:cxnLst/>
            <a:rect l="l" t="t" r="r" b="b"/>
            <a:pathLst>
              <a:path w="4922519" h="1018539">
                <a:moveTo>
                  <a:pt x="4752848" y="0"/>
                </a:moveTo>
                <a:lnTo>
                  <a:pt x="156494" y="503"/>
                </a:lnTo>
                <a:lnTo>
                  <a:pt x="114498" y="9168"/>
                </a:lnTo>
                <a:lnTo>
                  <a:pt x="77004" y="27507"/>
                </a:lnTo>
                <a:lnTo>
                  <a:pt x="45410" y="54124"/>
                </a:lnTo>
                <a:lnTo>
                  <a:pt x="21113" y="87622"/>
                </a:lnTo>
                <a:lnTo>
                  <a:pt x="5511" y="126603"/>
                </a:lnTo>
                <a:lnTo>
                  <a:pt x="0" y="169672"/>
                </a:lnTo>
                <a:lnTo>
                  <a:pt x="503" y="861537"/>
                </a:lnTo>
                <a:lnTo>
                  <a:pt x="9168" y="903533"/>
                </a:lnTo>
                <a:lnTo>
                  <a:pt x="27507" y="941027"/>
                </a:lnTo>
                <a:lnTo>
                  <a:pt x="54124" y="972621"/>
                </a:lnTo>
                <a:lnTo>
                  <a:pt x="87622" y="996918"/>
                </a:lnTo>
                <a:lnTo>
                  <a:pt x="126603" y="1012520"/>
                </a:lnTo>
                <a:lnTo>
                  <a:pt x="169672" y="1018032"/>
                </a:lnTo>
                <a:lnTo>
                  <a:pt x="4766025" y="1017528"/>
                </a:lnTo>
                <a:lnTo>
                  <a:pt x="4808021" y="1008863"/>
                </a:lnTo>
                <a:lnTo>
                  <a:pt x="4845515" y="990524"/>
                </a:lnTo>
                <a:lnTo>
                  <a:pt x="4877109" y="963907"/>
                </a:lnTo>
                <a:lnTo>
                  <a:pt x="4901406" y="930409"/>
                </a:lnTo>
                <a:lnTo>
                  <a:pt x="4917008" y="891428"/>
                </a:lnTo>
                <a:lnTo>
                  <a:pt x="4922520" y="848360"/>
                </a:lnTo>
                <a:lnTo>
                  <a:pt x="4922016" y="156494"/>
                </a:lnTo>
                <a:lnTo>
                  <a:pt x="4913351" y="114498"/>
                </a:lnTo>
                <a:lnTo>
                  <a:pt x="4895012" y="77004"/>
                </a:lnTo>
                <a:lnTo>
                  <a:pt x="4868395" y="45410"/>
                </a:lnTo>
                <a:lnTo>
                  <a:pt x="4834897" y="21113"/>
                </a:lnTo>
                <a:lnTo>
                  <a:pt x="4795916" y="5511"/>
                </a:lnTo>
                <a:lnTo>
                  <a:pt x="47528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2937617" y="3206623"/>
            <a:ext cx="3358515" cy="695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4385" marR="5080" indent="-78232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Інф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рмаці</a:t>
            </a:r>
            <a:r>
              <a:rPr sz="2400" spc="-10" dirty="0">
                <a:latin typeface="Calibri"/>
                <a:cs typeface="Calibri"/>
              </a:rPr>
              <a:t>й</a:t>
            </a:r>
            <a:r>
              <a:rPr sz="2400" dirty="0">
                <a:latin typeface="Calibri"/>
                <a:cs typeface="Calibri"/>
              </a:rPr>
              <a:t>н</a:t>
            </a:r>
            <a:r>
              <a:rPr sz="2400" spc="-5" dirty="0">
                <a:latin typeface="Calibri"/>
                <a:cs typeface="Calibri"/>
              </a:rPr>
              <a:t>о-</a:t>
            </a:r>
            <a:r>
              <a:rPr sz="2400" dirty="0">
                <a:latin typeface="Calibri"/>
                <a:cs typeface="Calibri"/>
              </a:rPr>
              <a:t>аналітична </a:t>
            </a:r>
            <a:r>
              <a:rPr sz="2400" spc="-20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ок</a:t>
            </a:r>
            <a:r>
              <a:rPr sz="2400" spc="-10" dirty="0">
                <a:latin typeface="Calibri"/>
                <a:cs typeface="Calibri"/>
              </a:rPr>
              <a:t>у</a:t>
            </a:r>
            <a:r>
              <a:rPr sz="2400" dirty="0">
                <a:latin typeface="Calibri"/>
                <a:cs typeface="Calibri"/>
              </a:rPr>
              <a:t>ментація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010411" y="6888429"/>
            <a:ext cx="5542788" cy="221589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16152" y="7018019"/>
            <a:ext cx="5145405" cy="1818639"/>
          </a:xfrm>
          <a:custGeom>
            <a:avLst/>
            <a:gdLst/>
            <a:ahLst/>
            <a:cxnLst/>
            <a:rect l="l" t="t" r="r" b="b"/>
            <a:pathLst>
              <a:path w="5145405" h="1818640">
                <a:moveTo>
                  <a:pt x="4842002" y="0"/>
                </a:moveTo>
                <a:lnTo>
                  <a:pt x="303022" y="0"/>
                </a:lnTo>
                <a:lnTo>
                  <a:pt x="278165" y="1004"/>
                </a:lnTo>
                <a:lnTo>
                  <a:pt x="230192" y="8804"/>
                </a:lnTo>
                <a:lnTo>
                  <a:pt x="185058" y="23808"/>
                </a:lnTo>
                <a:lnTo>
                  <a:pt x="143388" y="45392"/>
                </a:lnTo>
                <a:lnTo>
                  <a:pt x="105805" y="72932"/>
                </a:lnTo>
                <a:lnTo>
                  <a:pt x="72932" y="105805"/>
                </a:lnTo>
                <a:lnTo>
                  <a:pt x="45392" y="143388"/>
                </a:lnTo>
                <a:lnTo>
                  <a:pt x="23808" y="185058"/>
                </a:lnTo>
                <a:lnTo>
                  <a:pt x="8804" y="230192"/>
                </a:lnTo>
                <a:lnTo>
                  <a:pt x="1004" y="278165"/>
                </a:lnTo>
                <a:lnTo>
                  <a:pt x="0" y="303021"/>
                </a:lnTo>
                <a:lnTo>
                  <a:pt x="0" y="1515109"/>
                </a:lnTo>
                <a:lnTo>
                  <a:pt x="3965" y="1564269"/>
                </a:lnTo>
                <a:lnTo>
                  <a:pt x="15445" y="1610900"/>
                </a:lnTo>
                <a:lnTo>
                  <a:pt x="33816" y="1654379"/>
                </a:lnTo>
                <a:lnTo>
                  <a:pt x="58456" y="1694084"/>
                </a:lnTo>
                <a:lnTo>
                  <a:pt x="88741" y="1729390"/>
                </a:lnTo>
                <a:lnTo>
                  <a:pt x="124047" y="1759675"/>
                </a:lnTo>
                <a:lnTo>
                  <a:pt x="163752" y="1784315"/>
                </a:lnTo>
                <a:lnTo>
                  <a:pt x="207231" y="1802686"/>
                </a:lnTo>
                <a:lnTo>
                  <a:pt x="253862" y="1814166"/>
                </a:lnTo>
                <a:lnTo>
                  <a:pt x="303022" y="1818131"/>
                </a:lnTo>
                <a:lnTo>
                  <a:pt x="4842002" y="1818131"/>
                </a:lnTo>
                <a:lnTo>
                  <a:pt x="4891161" y="1814166"/>
                </a:lnTo>
                <a:lnTo>
                  <a:pt x="4937792" y="1802686"/>
                </a:lnTo>
                <a:lnTo>
                  <a:pt x="4981271" y="1784315"/>
                </a:lnTo>
                <a:lnTo>
                  <a:pt x="5020976" y="1759675"/>
                </a:lnTo>
                <a:lnTo>
                  <a:pt x="5056282" y="1729390"/>
                </a:lnTo>
                <a:lnTo>
                  <a:pt x="5086567" y="1694084"/>
                </a:lnTo>
                <a:lnTo>
                  <a:pt x="5111207" y="1654379"/>
                </a:lnTo>
                <a:lnTo>
                  <a:pt x="5129578" y="1610900"/>
                </a:lnTo>
                <a:lnTo>
                  <a:pt x="5141058" y="1564269"/>
                </a:lnTo>
                <a:lnTo>
                  <a:pt x="5145024" y="1515109"/>
                </a:lnTo>
                <a:lnTo>
                  <a:pt x="5145024" y="303021"/>
                </a:lnTo>
                <a:lnTo>
                  <a:pt x="5141058" y="253862"/>
                </a:lnTo>
                <a:lnTo>
                  <a:pt x="5129578" y="207231"/>
                </a:lnTo>
                <a:lnTo>
                  <a:pt x="5111207" y="163752"/>
                </a:lnTo>
                <a:lnTo>
                  <a:pt x="5086567" y="124047"/>
                </a:lnTo>
                <a:lnTo>
                  <a:pt x="5056282" y="88741"/>
                </a:lnTo>
                <a:lnTo>
                  <a:pt x="5020976" y="58456"/>
                </a:lnTo>
                <a:lnTo>
                  <a:pt x="4981271" y="33816"/>
                </a:lnTo>
                <a:lnTo>
                  <a:pt x="4937792" y="15445"/>
                </a:lnTo>
                <a:lnTo>
                  <a:pt x="4891161" y="3965"/>
                </a:lnTo>
                <a:lnTo>
                  <a:pt x="48420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298575" y="7275068"/>
            <a:ext cx="4905375" cy="1427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П</a:t>
            </a:r>
            <a:r>
              <a:rPr sz="2400" spc="-55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л</a:t>
            </a:r>
            <a:r>
              <a:rPr sz="2400" spc="-25" dirty="0">
                <a:latin typeface="Calibri"/>
                <a:cs typeface="Calibri"/>
              </a:rPr>
              <a:t>о</a:t>
            </a:r>
            <a:r>
              <a:rPr sz="2400" spc="-20" dirty="0">
                <a:latin typeface="Calibri"/>
                <a:cs typeface="Calibri"/>
              </a:rPr>
              <a:t>ж</a:t>
            </a:r>
            <a:r>
              <a:rPr sz="2400" dirty="0">
                <a:latin typeface="Calibri"/>
                <a:cs typeface="Calibri"/>
              </a:rPr>
              <a:t>е</a:t>
            </a:r>
            <a:r>
              <a:rPr sz="2400" spc="5" dirty="0">
                <a:latin typeface="Calibri"/>
                <a:cs typeface="Calibri"/>
              </a:rPr>
              <a:t>н</a:t>
            </a:r>
            <a:r>
              <a:rPr sz="2400" dirty="0">
                <a:latin typeface="Calibri"/>
                <a:cs typeface="Calibri"/>
              </a:rPr>
              <a:t>ня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або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ст</a:t>
            </a:r>
            <a:r>
              <a:rPr sz="2400" spc="-10" dirty="0">
                <a:latin typeface="Calibri"/>
                <a:cs typeface="Calibri"/>
              </a:rPr>
              <a:t>а</a:t>
            </a:r>
            <a:r>
              <a:rPr sz="2400" dirty="0">
                <a:latin typeface="Calibri"/>
                <a:cs typeface="Calibri"/>
              </a:rPr>
              <a:t>тут </a:t>
            </a:r>
            <a:r>
              <a:rPr sz="2400" spc="-15" dirty="0">
                <a:latin typeface="Calibri"/>
                <a:cs typeface="Calibri"/>
              </a:rPr>
              <a:t>у</a:t>
            </a:r>
            <a:r>
              <a:rPr sz="2400" dirty="0">
                <a:latin typeface="Calibri"/>
                <a:cs typeface="Calibri"/>
              </a:rPr>
              <a:t>станови, п</a:t>
            </a:r>
            <a:r>
              <a:rPr sz="2400" spc="-6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л</a:t>
            </a:r>
            <a:r>
              <a:rPr sz="2400" spc="-30" dirty="0">
                <a:latin typeface="Calibri"/>
                <a:cs typeface="Calibri"/>
              </a:rPr>
              <a:t>о</a:t>
            </a:r>
            <a:r>
              <a:rPr sz="2400" spc="-25" dirty="0">
                <a:latin typeface="Calibri"/>
                <a:cs typeface="Calibri"/>
              </a:rPr>
              <a:t>ж</a:t>
            </a:r>
            <a:r>
              <a:rPr sz="2400" dirty="0">
                <a:latin typeface="Calibri"/>
                <a:cs typeface="Calibri"/>
              </a:rPr>
              <a:t>ення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про ст</a:t>
            </a:r>
            <a:r>
              <a:rPr sz="2400" spc="-15" dirty="0">
                <a:latin typeface="Calibri"/>
                <a:cs typeface="Calibri"/>
              </a:rPr>
              <a:t>р</a:t>
            </a:r>
            <a:r>
              <a:rPr sz="2400" dirty="0">
                <a:latin typeface="Calibri"/>
                <a:cs typeface="Calibri"/>
              </a:rPr>
              <a:t>уктурні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підро</a:t>
            </a:r>
            <a:r>
              <a:rPr sz="2400" spc="-25" dirty="0">
                <a:latin typeface="Calibri"/>
                <a:cs typeface="Calibri"/>
              </a:rPr>
              <a:t>з</a:t>
            </a:r>
            <a:r>
              <a:rPr sz="2400" dirty="0">
                <a:latin typeface="Calibri"/>
                <a:cs typeface="Calibri"/>
              </a:rPr>
              <a:t>діли ус</a:t>
            </a:r>
            <a:r>
              <a:rPr sz="2400" spc="-10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анови,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са</a:t>
            </a:r>
            <a:r>
              <a:rPr sz="2400" spc="-15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ові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інст</a:t>
            </a:r>
            <a:r>
              <a:rPr sz="2400" spc="-15" dirty="0">
                <a:latin typeface="Calibri"/>
                <a:cs typeface="Calibri"/>
              </a:rPr>
              <a:t>р</a:t>
            </a:r>
            <a:r>
              <a:rPr sz="2400" dirty="0">
                <a:latin typeface="Calibri"/>
                <a:cs typeface="Calibri"/>
              </a:rPr>
              <a:t>укці</a:t>
            </a:r>
            <a:r>
              <a:rPr sz="2400" spc="-5" dirty="0">
                <a:latin typeface="Calibri"/>
                <a:cs typeface="Calibri"/>
              </a:rPr>
              <a:t>ї</a:t>
            </a:r>
            <a:r>
              <a:rPr sz="2400" spc="-10" dirty="0">
                <a:latin typeface="Calibri"/>
                <a:cs typeface="Calibri"/>
              </a:rPr>
              <a:t>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шт</a:t>
            </a:r>
            <a:r>
              <a:rPr sz="2400" spc="-15" dirty="0">
                <a:latin typeface="Calibri"/>
                <a:cs typeface="Calibri"/>
              </a:rPr>
              <a:t>а</a:t>
            </a:r>
            <a:r>
              <a:rPr sz="2400" dirty="0">
                <a:latin typeface="Calibri"/>
                <a:cs typeface="Calibri"/>
              </a:rPr>
              <a:t>тні розпис</a:t>
            </a:r>
            <a:r>
              <a:rPr sz="2400" spc="-5" dirty="0">
                <a:latin typeface="Calibri"/>
                <a:cs typeface="Calibri"/>
              </a:rPr>
              <a:t>и</a:t>
            </a:r>
            <a:r>
              <a:rPr sz="2400" dirty="0">
                <a:latin typeface="Calibri"/>
                <a:cs typeface="Calibri"/>
              </a:rPr>
              <a:t>, </a:t>
            </a:r>
            <a:r>
              <a:rPr sz="2400" spc="-25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5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ов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ри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0" dirty="0">
                <a:latin typeface="Calibri"/>
                <a:cs typeface="Calibri"/>
              </a:rPr>
              <a:t>щ</a:t>
            </a:r>
            <a:r>
              <a:rPr sz="2400" dirty="0">
                <a:latin typeface="Calibri"/>
                <a:cs typeface="Calibri"/>
              </a:rPr>
              <a:t>о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432803" y="4163567"/>
            <a:ext cx="5541263" cy="312267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638543" y="4293108"/>
            <a:ext cx="5143500" cy="2725420"/>
          </a:xfrm>
          <a:custGeom>
            <a:avLst/>
            <a:gdLst/>
            <a:ahLst/>
            <a:cxnLst/>
            <a:rect l="l" t="t" r="r" b="b"/>
            <a:pathLst>
              <a:path w="5143500" h="2725420">
                <a:moveTo>
                  <a:pt x="4689348" y="0"/>
                </a:moveTo>
                <a:lnTo>
                  <a:pt x="454152" y="0"/>
                </a:lnTo>
                <a:lnTo>
                  <a:pt x="416903" y="1505"/>
                </a:lnTo>
                <a:lnTo>
                  <a:pt x="345012" y="13198"/>
                </a:lnTo>
                <a:lnTo>
                  <a:pt x="277373" y="35688"/>
                </a:lnTo>
                <a:lnTo>
                  <a:pt x="214922" y="68041"/>
                </a:lnTo>
                <a:lnTo>
                  <a:pt x="158593" y="109321"/>
                </a:lnTo>
                <a:lnTo>
                  <a:pt x="109321" y="158593"/>
                </a:lnTo>
                <a:lnTo>
                  <a:pt x="68041" y="214922"/>
                </a:lnTo>
                <a:lnTo>
                  <a:pt x="35688" y="277373"/>
                </a:lnTo>
                <a:lnTo>
                  <a:pt x="13198" y="345012"/>
                </a:lnTo>
                <a:lnTo>
                  <a:pt x="1505" y="416903"/>
                </a:lnTo>
                <a:lnTo>
                  <a:pt x="0" y="454151"/>
                </a:lnTo>
                <a:lnTo>
                  <a:pt x="0" y="2270760"/>
                </a:lnTo>
                <a:lnTo>
                  <a:pt x="5943" y="2344426"/>
                </a:lnTo>
                <a:lnTo>
                  <a:pt x="23152" y="2414308"/>
                </a:lnTo>
                <a:lnTo>
                  <a:pt x="50690" y="2479470"/>
                </a:lnTo>
                <a:lnTo>
                  <a:pt x="87623" y="2538977"/>
                </a:lnTo>
                <a:lnTo>
                  <a:pt x="133016" y="2591895"/>
                </a:lnTo>
                <a:lnTo>
                  <a:pt x="185934" y="2637288"/>
                </a:lnTo>
                <a:lnTo>
                  <a:pt x="245441" y="2674221"/>
                </a:lnTo>
                <a:lnTo>
                  <a:pt x="310603" y="2701759"/>
                </a:lnTo>
                <a:lnTo>
                  <a:pt x="380485" y="2718968"/>
                </a:lnTo>
                <a:lnTo>
                  <a:pt x="454152" y="2724912"/>
                </a:lnTo>
                <a:lnTo>
                  <a:pt x="4689348" y="2724912"/>
                </a:lnTo>
                <a:lnTo>
                  <a:pt x="4763014" y="2718968"/>
                </a:lnTo>
                <a:lnTo>
                  <a:pt x="4832896" y="2701759"/>
                </a:lnTo>
                <a:lnTo>
                  <a:pt x="4898058" y="2674221"/>
                </a:lnTo>
                <a:lnTo>
                  <a:pt x="4957565" y="2637288"/>
                </a:lnTo>
                <a:lnTo>
                  <a:pt x="5010483" y="2591895"/>
                </a:lnTo>
                <a:lnTo>
                  <a:pt x="5055876" y="2538977"/>
                </a:lnTo>
                <a:lnTo>
                  <a:pt x="5092809" y="2479470"/>
                </a:lnTo>
                <a:lnTo>
                  <a:pt x="5120347" y="2414308"/>
                </a:lnTo>
                <a:lnTo>
                  <a:pt x="5137556" y="2344426"/>
                </a:lnTo>
                <a:lnTo>
                  <a:pt x="5143500" y="2270760"/>
                </a:lnTo>
                <a:lnTo>
                  <a:pt x="5143500" y="454151"/>
                </a:lnTo>
                <a:lnTo>
                  <a:pt x="5137556" y="380485"/>
                </a:lnTo>
                <a:lnTo>
                  <a:pt x="5120347" y="310603"/>
                </a:lnTo>
                <a:lnTo>
                  <a:pt x="5092809" y="245441"/>
                </a:lnTo>
                <a:lnTo>
                  <a:pt x="5055876" y="185934"/>
                </a:lnTo>
                <a:lnTo>
                  <a:pt x="5010483" y="133016"/>
                </a:lnTo>
                <a:lnTo>
                  <a:pt x="4957565" y="87623"/>
                </a:lnTo>
                <a:lnTo>
                  <a:pt x="4898058" y="50690"/>
                </a:lnTo>
                <a:lnTo>
                  <a:pt x="4832896" y="23152"/>
                </a:lnTo>
                <a:lnTo>
                  <a:pt x="4763014" y="5943"/>
                </a:lnTo>
                <a:lnTo>
                  <a:pt x="46893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858127" y="4452620"/>
            <a:ext cx="4740910" cy="2159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Фі</a:t>
            </a:r>
            <a:r>
              <a:rPr sz="2400" spc="-30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с</a:t>
            </a:r>
            <a:r>
              <a:rPr sz="2400" spc="-15" dirty="0">
                <a:latin typeface="Calibri"/>
                <a:cs typeface="Calibri"/>
              </a:rPr>
              <a:t>у</a:t>
            </a:r>
            <a:r>
              <a:rPr sz="2400" dirty="0">
                <a:latin typeface="Calibri"/>
                <a:cs typeface="Calibri"/>
              </a:rPr>
              <a:t>є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рішення нор</a:t>
            </a:r>
            <a:r>
              <a:rPr sz="2400" spc="-10" dirty="0">
                <a:latin typeface="Calibri"/>
                <a:cs typeface="Calibri"/>
              </a:rPr>
              <a:t>ма</a:t>
            </a:r>
            <a:r>
              <a:rPr sz="2400" dirty="0">
                <a:latin typeface="Calibri"/>
                <a:cs typeface="Calibri"/>
              </a:rPr>
              <a:t>тивн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- правово</a:t>
            </a:r>
            <a:r>
              <a:rPr sz="2400" spc="-35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або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ор</a:t>
            </a:r>
            <a:r>
              <a:rPr sz="2400" spc="-2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аніз</a:t>
            </a:r>
            <a:r>
              <a:rPr sz="2400" spc="5" dirty="0">
                <a:latin typeface="Calibri"/>
                <a:cs typeface="Calibri"/>
              </a:rPr>
              <a:t>а</a:t>
            </a:r>
            <a:r>
              <a:rPr sz="2400" dirty="0">
                <a:latin typeface="Calibri"/>
                <a:cs typeface="Calibri"/>
              </a:rPr>
              <a:t>цій</a:t>
            </a:r>
            <a:r>
              <a:rPr sz="2400" spc="-10" dirty="0">
                <a:latin typeface="Calibri"/>
                <a:cs typeface="Calibri"/>
              </a:rPr>
              <a:t>н</a:t>
            </a:r>
            <a:r>
              <a:rPr sz="2400" spc="-5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- розп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рядчо</a:t>
            </a:r>
            <a:r>
              <a:rPr sz="2400" spc="-35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хар</a:t>
            </a:r>
            <a:r>
              <a:rPr sz="2400" spc="5" dirty="0">
                <a:latin typeface="Calibri"/>
                <a:cs typeface="Calibri"/>
              </a:rPr>
              <a:t>а</a:t>
            </a:r>
            <a:r>
              <a:rPr sz="2400" dirty="0">
                <a:latin typeface="Calibri"/>
                <a:cs typeface="Calibri"/>
              </a:rPr>
              <a:t>к</a:t>
            </a:r>
            <a:r>
              <a:rPr sz="2400" spc="-30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е</a:t>
            </a:r>
            <a:r>
              <a:rPr sz="2400" spc="-10" dirty="0">
                <a:latin typeface="Calibri"/>
                <a:cs typeface="Calibri"/>
              </a:rPr>
              <a:t>р</a:t>
            </a:r>
            <a:r>
              <a:rPr sz="2400" dirty="0">
                <a:latin typeface="Calibri"/>
                <a:cs typeface="Calibri"/>
              </a:rPr>
              <a:t>у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з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основних пи</a:t>
            </a:r>
            <a:r>
              <a:rPr sz="2400" spc="-10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ань діяльності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ус</a:t>
            </a:r>
            <a:r>
              <a:rPr sz="2400" spc="-10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анови, адміні</a:t>
            </a:r>
            <a:r>
              <a:rPr sz="2400" spc="5" dirty="0">
                <a:latin typeface="Calibri"/>
                <a:cs typeface="Calibri"/>
              </a:rPr>
              <a:t>с</a:t>
            </a:r>
            <a:r>
              <a:rPr sz="2400" dirty="0">
                <a:latin typeface="Calibri"/>
                <a:cs typeface="Calibri"/>
              </a:rPr>
              <a:t>тр</a:t>
            </a:r>
            <a:r>
              <a:rPr sz="2400" spc="-15" dirty="0">
                <a:latin typeface="Calibri"/>
                <a:cs typeface="Calibri"/>
              </a:rPr>
              <a:t>а</a:t>
            </a:r>
            <a:r>
              <a:rPr sz="2400" dirty="0">
                <a:latin typeface="Calibri"/>
                <a:cs typeface="Calibri"/>
              </a:rPr>
              <a:t>тивн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spc="-5" dirty="0">
                <a:latin typeface="Calibri"/>
                <a:cs typeface="Calibri"/>
              </a:rPr>
              <a:t>-</a:t>
            </a:r>
            <a:r>
              <a:rPr sz="2400" spc="-3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осп</a:t>
            </a:r>
            <a:r>
              <a:rPr sz="2400" spc="-8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дар</a:t>
            </a:r>
            <a:r>
              <a:rPr sz="2400" spc="5" dirty="0">
                <a:latin typeface="Calibri"/>
                <a:cs typeface="Calibri"/>
              </a:rPr>
              <a:t>с</a:t>
            </a:r>
            <a:r>
              <a:rPr sz="2400" dirty="0">
                <a:latin typeface="Calibri"/>
                <a:cs typeface="Calibri"/>
              </a:rPr>
              <a:t>ьких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або 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адрових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(особов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spc="-3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скла</a:t>
            </a:r>
            <a:r>
              <a:rPr sz="2400" spc="-20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у)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пи</a:t>
            </a:r>
            <a:r>
              <a:rPr sz="2400" spc="-10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ань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1928347" y="4044696"/>
            <a:ext cx="5541263" cy="196138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2134088" y="4174235"/>
            <a:ext cx="5143500" cy="1564005"/>
          </a:xfrm>
          <a:custGeom>
            <a:avLst/>
            <a:gdLst/>
            <a:ahLst/>
            <a:cxnLst/>
            <a:rect l="l" t="t" r="r" b="b"/>
            <a:pathLst>
              <a:path w="5143500" h="1564004">
                <a:moveTo>
                  <a:pt x="4882896" y="0"/>
                </a:moveTo>
                <a:lnTo>
                  <a:pt x="260604" y="0"/>
                </a:lnTo>
                <a:lnTo>
                  <a:pt x="239235" y="864"/>
                </a:lnTo>
                <a:lnTo>
                  <a:pt x="197989" y="7575"/>
                </a:lnTo>
                <a:lnTo>
                  <a:pt x="159180" y="20484"/>
                </a:lnTo>
                <a:lnTo>
                  <a:pt x="123345" y="39053"/>
                </a:lnTo>
                <a:lnTo>
                  <a:pt x="91020" y="62744"/>
                </a:lnTo>
                <a:lnTo>
                  <a:pt x="62744" y="91020"/>
                </a:lnTo>
                <a:lnTo>
                  <a:pt x="39053" y="123345"/>
                </a:lnTo>
                <a:lnTo>
                  <a:pt x="20484" y="159180"/>
                </a:lnTo>
                <a:lnTo>
                  <a:pt x="7575" y="197989"/>
                </a:lnTo>
                <a:lnTo>
                  <a:pt x="864" y="239235"/>
                </a:lnTo>
                <a:lnTo>
                  <a:pt x="0" y="260603"/>
                </a:lnTo>
                <a:lnTo>
                  <a:pt x="0" y="1303019"/>
                </a:lnTo>
                <a:lnTo>
                  <a:pt x="3411" y="1345282"/>
                </a:lnTo>
                <a:lnTo>
                  <a:pt x="13289" y="1385376"/>
                </a:lnTo>
                <a:lnTo>
                  <a:pt x="29095" y="1422766"/>
                </a:lnTo>
                <a:lnTo>
                  <a:pt x="50291" y="1456913"/>
                </a:lnTo>
                <a:lnTo>
                  <a:pt x="76342" y="1487281"/>
                </a:lnTo>
                <a:lnTo>
                  <a:pt x="106710" y="1513331"/>
                </a:lnTo>
                <a:lnTo>
                  <a:pt x="140857" y="1534528"/>
                </a:lnTo>
                <a:lnTo>
                  <a:pt x="178247" y="1550334"/>
                </a:lnTo>
                <a:lnTo>
                  <a:pt x="218341" y="1560212"/>
                </a:lnTo>
                <a:lnTo>
                  <a:pt x="260604" y="1563623"/>
                </a:lnTo>
                <a:lnTo>
                  <a:pt x="4882896" y="1563623"/>
                </a:lnTo>
                <a:lnTo>
                  <a:pt x="4925158" y="1560212"/>
                </a:lnTo>
                <a:lnTo>
                  <a:pt x="4965252" y="1550334"/>
                </a:lnTo>
                <a:lnTo>
                  <a:pt x="5002642" y="1534528"/>
                </a:lnTo>
                <a:lnTo>
                  <a:pt x="5036789" y="1513331"/>
                </a:lnTo>
                <a:lnTo>
                  <a:pt x="5067157" y="1487281"/>
                </a:lnTo>
                <a:lnTo>
                  <a:pt x="5093208" y="1456913"/>
                </a:lnTo>
                <a:lnTo>
                  <a:pt x="5114404" y="1422766"/>
                </a:lnTo>
                <a:lnTo>
                  <a:pt x="5130210" y="1385376"/>
                </a:lnTo>
                <a:lnTo>
                  <a:pt x="5140088" y="1345282"/>
                </a:lnTo>
                <a:lnTo>
                  <a:pt x="5143500" y="1303019"/>
                </a:lnTo>
                <a:lnTo>
                  <a:pt x="5143500" y="260603"/>
                </a:lnTo>
                <a:lnTo>
                  <a:pt x="5140088" y="218341"/>
                </a:lnTo>
                <a:lnTo>
                  <a:pt x="5130210" y="178247"/>
                </a:lnTo>
                <a:lnTo>
                  <a:pt x="5114404" y="140857"/>
                </a:lnTo>
                <a:lnTo>
                  <a:pt x="5093208" y="106710"/>
                </a:lnTo>
                <a:lnTo>
                  <a:pt x="5067157" y="76342"/>
                </a:lnTo>
                <a:lnTo>
                  <a:pt x="5036789" y="50291"/>
                </a:lnTo>
                <a:lnTo>
                  <a:pt x="5002642" y="29095"/>
                </a:lnTo>
                <a:lnTo>
                  <a:pt x="4965252" y="13289"/>
                </a:lnTo>
                <a:lnTo>
                  <a:pt x="4925158" y="3411"/>
                </a:lnTo>
                <a:lnTo>
                  <a:pt x="48828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2291441" y="4476369"/>
            <a:ext cx="4755515" cy="1061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Місти</a:t>
            </a:r>
            <a:r>
              <a:rPr sz="2400" spc="-10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ь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інформаці</a:t>
            </a:r>
            <a:r>
              <a:rPr sz="2400" spc="-10" dirty="0">
                <a:latin typeface="Calibri"/>
                <a:cs typeface="Calibri"/>
              </a:rPr>
              <a:t>ю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на пі</a:t>
            </a:r>
            <a:r>
              <a:rPr sz="2400" spc="-25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ставі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я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ої при</a:t>
            </a:r>
            <a:r>
              <a:rPr sz="2400" spc="-10" dirty="0">
                <a:latin typeface="Calibri"/>
                <a:cs typeface="Calibri"/>
              </a:rPr>
              <a:t>й</a:t>
            </a:r>
            <a:r>
              <a:rPr sz="2400" dirty="0">
                <a:latin typeface="Calibri"/>
                <a:cs typeface="Calibri"/>
              </a:rPr>
              <a:t>ма</a:t>
            </a:r>
            <a:r>
              <a:rPr sz="2400" spc="-20" dirty="0">
                <a:latin typeface="Calibri"/>
                <a:cs typeface="Calibri"/>
              </a:rPr>
              <a:t>ю</a:t>
            </a:r>
            <a:r>
              <a:rPr sz="2400" dirty="0">
                <a:latin typeface="Calibri"/>
                <a:cs typeface="Calibri"/>
              </a:rPr>
              <a:t>ться певні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упра</a:t>
            </a:r>
            <a:r>
              <a:rPr sz="2400" spc="-20" dirty="0">
                <a:latin typeface="Calibri"/>
                <a:cs typeface="Calibri"/>
              </a:rPr>
              <a:t>в</a:t>
            </a:r>
            <a:r>
              <a:rPr sz="2400" dirty="0">
                <a:latin typeface="Calibri"/>
                <a:cs typeface="Calibri"/>
              </a:rPr>
              <a:t>лінські рішення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1986259" y="5820155"/>
            <a:ext cx="5542788" cy="196138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192000" y="5949696"/>
            <a:ext cx="5145405" cy="1564005"/>
          </a:xfrm>
          <a:custGeom>
            <a:avLst/>
            <a:gdLst/>
            <a:ahLst/>
            <a:cxnLst/>
            <a:rect l="l" t="t" r="r" b="b"/>
            <a:pathLst>
              <a:path w="5145405" h="1564004">
                <a:moveTo>
                  <a:pt x="4884420" y="0"/>
                </a:moveTo>
                <a:lnTo>
                  <a:pt x="260604" y="0"/>
                </a:lnTo>
                <a:lnTo>
                  <a:pt x="239235" y="864"/>
                </a:lnTo>
                <a:lnTo>
                  <a:pt x="197989" y="7575"/>
                </a:lnTo>
                <a:lnTo>
                  <a:pt x="159180" y="20484"/>
                </a:lnTo>
                <a:lnTo>
                  <a:pt x="123345" y="39053"/>
                </a:lnTo>
                <a:lnTo>
                  <a:pt x="91020" y="62744"/>
                </a:lnTo>
                <a:lnTo>
                  <a:pt x="62744" y="91020"/>
                </a:lnTo>
                <a:lnTo>
                  <a:pt x="39053" y="123345"/>
                </a:lnTo>
                <a:lnTo>
                  <a:pt x="20484" y="159180"/>
                </a:lnTo>
                <a:lnTo>
                  <a:pt x="7575" y="197989"/>
                </a:lnTo>
                <a:lnTo>
                  <a:pt x="864" y="239235"/>
                </a:lnTo>
                <a:lnTo>
                  <a:pt x="0" y="260603"/>
                </a:lnTo>
                <a:lnTo>
                  <a:pt x="0" y="1303019"/>
                </a:lnTo>
                <a:lnTo>
                  <a:pt x="3411" y="1345282"/>
                </a:lnTo>
                <a:lnTo>
                  <a:pt x="13289" y="1385376"/>
                </a:lnTo>
                <a:lnTo>
                  <a:pt x="29095" y="1422766"/>
                </a:lnTo>
                <a:lnTo>
                  <a:pt x="50291" y="1456913"/>
                </a:lnTo>
                <a:lnTo>
                  <a:pt x="76342" y="1487281"/>
                </a:lnTo>
                <a:lnTo>
                  <a:pt x="106710" y="1513331"/>
                </a:lnTo>
                <a:lnTo>
                  <a:pt x="140857" y="1534528"/>
                </a:lnTo>
                <a:lnTo>
                  <a:pt x="178247" y="1550334"/>
                </a:lnTo>
                <a:lnTo>
                  <a:pt x="218341" y="1560212"/>
                </a:lnTo>
                <a:lnTo>
                  <a:pt x="260604" y="1563623"/>
                </a:lnTo>
                <a:lnTo>
                  <a:pt x="4884420" y="1563623"/>
                </a:lnTo>
                <a:lnTo>
                  <a:pt x="4926682" y="1560212"/>
                </a:lnTo>
                <a:lnTo>
                  <a:pt x="4966776" y="1550334"/>
                </a:lnTo>
                <a:lnTo>
                  <a:pt x="5004166" y="1534528"/>
                </a:lnTo>
                <a:lnTo>
                  <a:pt x="5038313" y="1513331"/>
                </a:lnTo>
                <a:lnTo>
                  <a:pt x="5068681" y="1487281"/>
                </a:lnTo>
                <a:lnTo>
                  <a:pt x="5094732" y="1456913"/>
                </a:lnTo>
                <a:lnTo>
                  <a:pt x="5115928" y="1422766"/>
                </a:lnTo>
                <a:lnTo>
                  <a:pt x="5131734" y="1385376"/>
                </a:lnTo>
                <a:lnTo>
                  <a:pt x="5141612" y="1345282"/>
                </a:lnTo>
                <a:lnTo>
                  <a:pt x="5145024" y="1303019"/>
                </a:lnTo>
                <a:lnTo>
                  <a:pt x="5145024" y="260603"/>
                </a:lnTo>
                <a:lnTo>
                  <a:pt x="5141612" y="218341"/>
                </a:lnTo>
                <a:lnTo>
                  <a:pt x="5131734" y="178247"/>
                </a:lnTo>
                <a:lnTo>
                  <a:pt x="5115928" y="140857"/>
                </a:lnTo>
                <a:lnTo>
                  <a:pt x="5094732" y="106710"/>
                </a:lnTo>
                <a:lnTo>
                  <a:pt x="5068681" y="76342"/>
                </a:lnTo>
                <a:lnTo>
                  <a:pt x="5038313" y="50291"/>
                </a:lnTo>
                <a:lnTo>
                  <a:pt x="5004166" y="29095"/>
                </a:lnTo>
                <a:lnTo>
                  <a:pt x="4966776" y="13289"/>
                </a:lnTo>
                <a:lnTo>
                  <a:pt x="4926682" y="3411"/>
                </a:lnTo>
                <a:lnTo>
                  <a:pt x="48844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2539853" y="6252235"/>
            <a:ext cx="4378960" cy="1062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Акт</a:t>
            </a:r>
            <a:r>
              <a:rPr sz="2400" spc="-10" dirty="0">
                <a:latin typeface="Calibri"/>
                <a:cs typeface="Calibri"/>
              </a:rPr>
              <a:t>и,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овідк</a:t>
            </a:r>
            <a:r>
              <a:rPr sz="2400" spc="-5" dirty="0">
                <a:latin typeface="Calibri"/>
                <a:cs typeface="Calibri"/>
              </a:rPr>
              <a:t>и</a:t>
            </a:r>
            <a:r>
              <a:rPr sz="2400" spc="-10" dirty="0">
                <a:latin typeface="Calibri"/>
                <a:cs typeface="Calibri"/>
              </a:rPr>
              <a:t>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10" dirty="0">
                <a:latin typeface="Calibri"/>
                <a:cs typeface="Calibri"/>
              </a:rPr>
              <a:t>п</a:t>
            </a:r>
            <a:r>
              <a:rPr sz="2400" dirty="0">
                <a:latin typeface="Calibri"/>
                <a:cs typeface="Calibri"/>
              </a:rPr>
              <a:t>овідні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записки, за</a:t>
            </a:r>
            <a:r>
              <a:rPr sz="2400" spc="5" dirty="0">
                <a:latin typeface="Calibri"/>
                <a:cs typeface="Calibri"/>
              </a:rPr>
              <a:t>я</a:t>
            </a:r>
            <a:r>
              <a:rPr sz="2400" dirty="0">
                <a:latin typeface="Calibri"/>
                <a:cs typeface="Calibri"/>
              </a:rPr>
              <a:t>ви,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яснювальні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запис</a:t>
            </a:r>
            <a:r>
              <a:rPr sz="2400" spc="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и, пр</a:t>
            </a:r>
            <a:r>
              <a:rPr sz="2400" spc="-20" dirty="0">
                <a:latin typeface="Calibri"/>
                <a:cs typeface="Calibri"/>
              </a:rPr>
              <a:t>о</a:t>
            </a:r>
            <a:r>
              <a:rPr sz="2400" spc="-30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40" dirty="0">
                <a:latin typeface="Calibri"/>
                <a:cs typeface="Calibri"/>
              </a:rPr>
              <a:t>к</a:t>
            </a:r>
            <a:r>
              <a:rPr sz="2400" spc="-55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л</a:t>
            </a:r>
            <a:r>
              <a:rPr sz="2400" spc="-5" dirty="0">
                <a:latin typeface="Calibri"/>
                <a:cs typeface="Calibri"/>
              </a:rPr>
              <a:t>и</a:t>
            </a:r>
            <a:r>
              <a:rPr sz="2400" spc="-10" dirty="0">
                <a:latin typeface="Calibri"/>
                <a:cs typeface="Calibri"/>
              </a:rPr>
              <a:t>,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сл</a:t>
            </a:r>
            <a:r>
              <a:rPr sz="2400" spc="5" dirty="0">
                <a:latin typeface="Calibri"/>
                <a:cs typeface="Calibri"/>
              </a:rPr>
              <a:t>у</a:t>
            </a:r>
            <a:r>
              <a:rPr sz="2400" dirty="0">
                <a:latin typeface="Calibri"/>
                <a:cs typeface="Calibri"/>
              </a:rPr>
              <a:t>жбові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ли</a:t>
            </a:r>
            <a:r>
              <a:rPr sz="2400" spc="5" dirty="0">
                <a:latin typeface="Calibri"/>
                <a:cs typeface="Calibri"/>
              </a:rPr>
              <a:t>с</a:t>
            </a:r>
            <a:r>
              <a:rPr sz="2400" dirty="0">
                <a:latin typeface="Calibri"/>
                <a:cs typeface="Calibri"/>
              </a:rPr>
              <a:t>ти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0" dirty="0">
                <a:latin typeface="Calibri"/>
                <a:cs typeface="Calibri"/>
              </a:rPr>
              <a:t>щ</a:t>
            </a:r>
            <a:r>
              <a:rPr sz="2400" dirty="0">
                <a:latin typeface="Calibri"/>
                <a:cs typeface="Calibri"/>
              </a:rPr>
              <a:t>о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301610" y="7580121"/>
            <a:ext cx="3730625" cy="695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28040" marR="5080" indent="-81534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П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станови,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рішення</a:t>
            </a:r>
            <a:r>
              <a:rPr sz="2400" spc="-10" dirty="0">
                <a:latin typeface="Calibri"/>
                <a:cs typeface="Calibri"/>
              </a:rPr>
              <a:t>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на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ази</a:t>
            </a:r>
            <a:r>
              <a:rPr sz="2400" spc="-10" dirty="0">
                <a:latin typeface="Calibri"/>
                <a:cs typeface="Calibri"/>
              </a:rPr>
              <a:t>, </a:t>
            </a:r>
            <a:r>
              <a:rPr sz="2400" dirty="0">
                <a:latin typeface="Calibri"/>
                <a:cs typeface="Calibri"/>
              </a:rPr>
              <a:t>розп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ряд</a:t>
            </a:r>
            <a:r>
              <a:rPr sz="2400" spc="-25" dirty="0">
                <a:latin typeface="Calibri"/>
                <a:cs typeface="Calibri"/>
              </a:rPr>
              <a:t>ж</a:t>
            </a:r>
            <a:r>
              <a:rPr sz="2400" dirty="0">
                <a:latin typeface="Calibri"/>
                <a:cs typeface="Calibri"/>
              </a:rPr>
              <a:t>ення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289685" y="9249562"/>
            <a:ext cx="885317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i="1" dirty="0">
                <a:latin typeface="Calibri"/>
                <a:cs typeface="Calibri"/>
              </a:rPr>
              <a:t>*Пер</a:t>
            </a:r>
            <a:r>
              <a:rPr sz="2400" i="1" spc="-30" dirty="0">
                <a:latin typeface="Calibri"/>
                <a:cs typeface="Calibri"/>
              </a:rPr>
              <a:t>е</a:t>
            </a:r>
            <a:r>
              <a:rPr sz="2400" i="1" dirty="0">
                <a:latin typeface="Calibri"/>
                <a:cs typeface="Calibri"/>
              </a:rPr>
              <a:t>лік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класів у</a:t>
            </a:r>
            <a:r>
              <a:rPr sz="2400" i="1" spc="-10" dirty="0">
                <a:latin typeface="Calibri"/>
                <a:cs typeface="Calibri"/>
              </a:rPr>
              <a:t>п</a:t>
            </a:r>
            <a:r>
              <a:rPr sz="2400" i="1" dirty="0">
                <a:latin typeface="Calibri"/>
                <a:cs typeface="Calibri"/>
              </a:rPr>
              <a:t>ра</a:t>
            </a:r>
            <a:r>
              <a:rPr sz="2400" i="1" spc="-30" dirty="0">
                <a:latin typeface="Calibri"/>
                <a:cs typeface="Calibri"/>
              </a:rPr>
              <a:t>в</a:t>
            </a:r>
            <a:r>
              <a:rPr sz="2400" i="1" dirty="0">
                <a:latin typeface="Calibri"/>
                <a:cs typeface="Calibri"/>
              </a:rPr>
              <a:t>лін</a:t>
            </a:r>
            <a:r>
              <a:rPr sz="2400" i="1" spc="-10" dirty="0">
                <a:latin typeface="Calibri"/>
                <a:cs typeface="Calibri"/>
              </a:rPr>
              <a:t>с</a:t>
            </a:r>
            <a:r>
              <a:rPr sz="2400" i="1" dirty="0">
                <a:latin typeface="Calibri"/>
                <a:cs typeface="Calibri"/>
              </a:rPr>
              <a:t>ьких</a:t>
            </a:r>
            <a:r>
              <a:rPr sz="2400" i="1" spc="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документів</a:t>
            </a:r>
            <a:r>
              <a:rPr sz="2400" i="1" spc="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ви</a:t>
            </a:r>
            <a:r>
              <a:rPr sz="2400" i="1" spc="5" dirty="0">
                <a:latin typeface="Calibri"/>
                <a:cs typeface="Calibri"/>
              </a:rPr>
              <a:t>з</a:t>
            </a:r>
            <a:r>
              <a:rPr sz="2400" i="1" dirty="0">
                <a:latin typeface="Calibri"/>
                <a:cs typeface="Calibri"/>
              </a:rPr>
              <a:t>начається ДК </a:t>
            </a:r>
            <a:r>
              <a:rPr sz="2400" i="1" spc="-10" dirty="0">
                <a:latin typeface="Calibri"/>
                <a:cs typeface="Calibri"/>
              </a:rPr>
              <a:t>0</a:t>
            </a:r>
            <a:r>
              <a:rPr sz="2400" i="1" dirty="0">
                <a:latin typeface="Calibri"/>
                <a:cs typeface="Calibri"/>
              </a:rPr>
              <a:t>1</a:t>
            </a:r>
            <a:r>
              <a:rPr sz="2400" i="1" spc="-10" dirty="0">
                <a:latin typeface="Calibri"/>
                <a:cs typeface="Calibri"/>
              </a:rPr>
              <a:t>0</a:t>
            </a:r>
            <a:r>
              <a:rPr sz="2400" i="1" spc="-5" dirty="0">
                <a:latin typeface="Calibri"/>
                <a:cs typeface="Calibri"/>
              </a:rPr>
              <a:t>-</a:t>
            </a:r>
            <a:r>
              <a:rPr sz="2400" i="1" spc="-20" dirty="0">
                <a:latin typeface="Calibri"/>
                <a:cs typeface="Calibri"/>
              </a:rPr>
              <a:t>98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468623" y="2717292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5" h="477519">
                <a:moveTo>
                  <a:pt x="565403" y="238506"/>
                </a:moveTo>
                <a:lnTo>
                  <a:pt x="0" y="238506"/>
                </a:lnTo>
                <a:lnTo>
                  <a:pt x="282701" y="477012"/>
                </a:lnTo>
                <a:lnTo>
                  <a:pt x="565403" y="238506"/>
                </a:lnTo>
                <a:close/>
              </a:path>
              <a:path w="565785" h="477519">
                <a:moveTo>
                  <a:pt x="424052" y="0"/>
                </a:moveTo>
                <a:lnTo>
                  <a:pt x="141350" y="0"/>
                </a:lnTo>
                <a:lnTo>
                  <a:pt x="141350" y="238506"/>
                </a:lnTo>
                <a:lnTo>
                  <a:pt x="424052" y="238506"/>
                </a:lnTo>
                <a:lnTo>
                  <a:pt x="4240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468623" y="2717292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5" h="477519">
                <a:moveTo>
                  <a:pt x="424052" y="0"/>
                </a:moveTo>
                <a:lnTo>
                  <a:pt x="424052" y="238506"/>
                </a:lnTo>
                <a:lnTo>
                  <a:pt x="565403" y="238506"/>
                </a:lnTo>
                <a:lnTo>
                  <a:pt x="282701" y="477012"/>
                </a:lnTo>
                <a:lnTo>
                  <a:pt x="0" y="238506"/>
                </a:lnTo>
                <a:lnTo>
                  <a:pt x="141350" y="238506"/>
                </a:lnTo>
                <a:lnTo>
                  <a:pt x="141350" y="0"/>
                </a:lnTo>
                <a:lnTo>
                  <a:pt x="424052" y="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432047" y="4000500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5" h="477520">
                <a:moveTo>
                  <a:pt x="565403" y="238506"/>
                </a:moveTo>
                <a:lnTo>
                  <a:pt x="0" y="238506"/>
                </a:lnTo>
                <a:lnTo>
                  <a:pt x="282701" y="477012"/>
                </a:lnTo>
                <a:lnTo>
                  <a:pt x="565403" y="238506"/>
                </a:lnTo>
                <a:close/>
              </a:path>
              <a:path w="565785" h="477520">
                <a:moveTo>
                  <a:pt x="424052" y="0"/>
                </a:moveTo>
                <a:lnTo>
                  <a:pt x="141350" y="0"/>
                </a:lnTo>
                <a:lnTo>
                  <a:pt x="141350" y="238506"/>
                </a:lnTo>
                <a:lnTo>
                  <a:pt x="424052" y="238506"/>
                </a:lnTo>
                <a:lnTo>
                  <a:pt x="4240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432047" y="4000500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5" h="477520">
                <a:moveTo>
                  <a:pt x="424052" y="0"/>
                </a:moveTo>
                <a:lnTo>
                  <a:pt x="424052" y="238506"/>
                </a:lnTo>
                <a:lnTo>
                  <a:pt x="565403" y="238506"/>
                </a:lnTo>
                <a:lnTo>
                  <a:pt x="282701" y="477012"/>
                </a:lnTo>
                <a:lnTo>
                  <a:pt x="0" y="238506"/>
                </a:lnTo>
                <a:lnTo>
                  <a:pt x="141350" y="238506"/>
                </a:lnTo>
                <a:lnTo>
                  <a:pt x="141350" y="0"/>
                </a:lnTo>
                <a:lnTo>
                  <a:pt x="424052" y="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432047" y="6752843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5" h="477520">
                <a:moveTo>
                  <a:pt x="565403" y="238506"/>
                </a:moveTo>
                <a:lnTo>
                  <a:pt x="0" y="238506"/>
                </a:lnTo>
                <a:lnTo>
                  <a:pt x="282701" y="477012"/>
                </a:lnTo>
                <a:lnTo>
                  <a:pt x="565403" y="238506"/>
                </a:lnTo>
                <a:close/>
              </a:path>
              <a:path w="565785" h="477520">
                <a:moveTo>
                  <a:pt x="424052" y="0"/>
                </a:moveTo>
                <a:lnTo>
                  <a:pt x="141350" y="0"/>
                </a:lnTo>
                <a:lnTo>
                  <a:pt x="141350" y="238506"/>
                </a:lnTo>
                <a:lnTo>
                  <a:pt x="424052" y="238506"/>
                </a:lnTo>
                <a:lnTo>
                  <a:pt x="4240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432047" y="6752843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5" h="477520">
                <a:moveTo>
                  <a:pt x="424052" y="0"/>
                </a:moveTo>
                <a:lnTo>
                  <a:pt x="424052" y="238506"/>
                </a:lnTo>
                <a:lnTo>
                  <a:pt x="565403" y="238506"/>
                </a:lnTo>
                <a:lnTo>
                  <a:pt x="282701" y="477012"/>
                </a:lnTo>
                <a:lnTo>
                  <a:pt x="0" y="238506"/>
                </a:lnTo>
                <a:lnTo>
                  <a:pt x="141350" y="238506"/>
                </a:lnTo>
                <a:lnTo>
                  <a:pt x="141350" y="0"/>
                </a:lnTo>
                <a:lnTo>
                  <a:pt x="424052" y="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967216" y="2656332"/>
            <a:ext cx="565785" cy="475615"/>
          </a:xfrm>
          <a:custGeom>
            <a:avLst/>
            <a:gdLst/>
            <a:ahLst/>
            <a:cxnLst/>
            <a:rect l="l" t="t" r="r" b="b"/>
            <a:pathLst>
              <a:path w="565784" h="475614">
                <a:moveTo>
                  <a:pt x="565403" y="237744"/>
                </a:moveTo>
                <a:lnTo>
                  <a:pt x="0" y="237744"/>
                </a:lnTo>
                <a:lnTo>
                  <a:pt x="282701" y="475488"/>
                </a:lnTo>
                <a:lnTo>
                  <a:pt x="565403" y="237744"/>
                </a:lnTo>
                <a:close/>
              </a:path>
              <a:path w="565784" h="475614">
                <a:moveTo>
                  <a:pt x="424052" y="0"/>
                </a:moveTo>
                <a:lnTo>
                  <a:pt x="141350" y="0"/>
                </a:lnTo>
                <a:lnTo>
                  <a:pt x="141350" y="237744"/>
                </a:lnTo>
                <a:lnTo>
                  <a:pt x="424052" y="237744"/>
                </a:lnTo>
                <a:lnTo>
                  <a:pt x="4240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967216" y="2656332"/>
            <a:ext cx="565785" cy="475615"/>
          </a:xfrm>
          <a:custGeom>
            <a:avLst/>
            <a:gdLst/>
            <a:ahLst/>
            <a:cxnLst/>
            <a:rect l="l" t="t" r="r" b="b"/>
            <a:pathLst>
              <a:path w="565784" h="475614">
                <a:moveTo>
                  <a:pt x="424052" y="0"/>
                </a:moveTo>
                <a:lnTo>
                  <a:pt x="424052" y="237744"/>
                </a:lnTo>
                <a:lnTo>
                  <a:pt x="565403" y="237744"/>
                </a:lnTo>
                <a:lnTo>
                  <a:pt x="282701" y="475488"/>
                </a:lnTo>
                <a:lnTo>
                  <a:pt x="0" y="237744"/>
                </a:lnTo>
                <a:lnTo>
                  <a:pt x="141350" y="237744"/>
                </a:lnTo>
                <a:lnTo>
                  <a:pt x="141350" y="0"/>
                </a:lnTo>
                <a:lnTo>
                  <a:pt x="424052" y="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945880" y="3971544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4" h="477520">
                <a:moveTo>
                  <a:pt x="565403" y="238506"/>
                </a:moveTo>
                <a:lnTo>
                  <a:pt x="0" y="238506"/>
                </a:lnTo>
                <a:lnTo>
                  <a:pt x="282701" y="477012"/>
                </a:lnTo>
                <a:lnTo>
                  <a:pt x="565403" y="238506"/>
                </a:lnTo>
                <a:close/>
              </a:path>
              <a:path w="565784" h="477520">
                <a:moveTo>
                  <a:pt x="424052" y="0"/>
                </a:moveTo>
                <a:lnTo>
                  <a:pt x="141350" y="0"/>
                </a:lnTo>
                <a:lnTo>
                  <a:pt x="141350" y="238506"/>
                </a:lnTo>
                <a:lnTo>
                  <a:pt x="424052" y="238506"/>
                </a:lnTo>
                <a:lnTo>
                  <a:pt x="4240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945880" y="3971544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4" h="477520">
                <a:moveTo>
                  <a:pt x="424052" y="0"/>
                </a:moveTo>
                <a:lnTo>
                  <a:pt x="424052" y="238506"/>
                </a:lnTo>
                <a:lnTo>
                  <a:pt x="565403" y="238506"/>
                </a:lnTo>
                <a:lnTo>
                  <a:pt x="282701" y="477012"/>
                </a:lnTo>
                <a:lnTo>
                  <a:pt x="0" y="238506"/>
                </a:lnTo>
                <a:lnTo>
                  <a:pt x="141350" y="238506"/>
                </a:lnTo>
                <a:lnTo>
                  <a:pt x="141350" y="0"/>
                </a:lnTo>
                <a:lnTo>
                  <a:pt x="424052" y="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901683" y="6815328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4" h="477520">
                <a:moveTo>
                  <a:pt x="565403" y="238506"/>
                </a:moveTo>
                <a:lnTo>
                  <a:pt x="0" y="238506"/>
                </a:lnTo>
                <a:lnTo>
                  <a:pt x="282701" y="477012"/>
                </a:lnTo>
                <a:lnTo>
                  <a:pt x="565403" y="238506"/>
                </a:lnTo>
                <a:close/>
              </a:path>
              <a:path w="565784" h="477520">
                <a:moveTo>
                  <a:pt x="424052" y="0"/>
                </a:moveTo>
                <a:lnTo>
                  <a:pt x="141350" y="0"/>
                </a:lnTo>
                <a:lnTo>
                  <a:pt x="141350" y="238506"/>
                </a:lnTo>
                <a:lnTo>
                  <a:pt x="424052" y="238506"/>
                </a:lnTo>
                <a:lnTo>
                  <a:pt x="4240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901683" y="6815328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4" h="477520">
                <a:moveTo>
                  <a:pt x="424052" y="0"/>
                </a:moveTo>
                <a:lnTo>
                  <a:pt x="424052" y="238506"/>
                </a:lnTo>
                <a:lnTo>
                  <a:pt x="565403" y="238506"/>
                </a:lnTo>
                <a:lnTo>
                  <a:pt x="282701" y="477012"/>
                </a:lnTo>
                <a:lnTo>
                  <a:pt x="0" y="238506"/>
                </a:lnTo>
                <a:lnTo>
                  <a:pt x="141350" y="238506"/>
                </a:lnTo>
                <a:lnTo>
                  <a:pt x="141350" y="0"/>
                </a:lnTo>
                <a:lnTo>
                  <a:pt x="424052" y="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4482571" y="2682239"/>
            <a:ext cx="563880" cy="477520"/>
          </a:xfrm>
          <a:custGeom>
            <a:avLst/>
            <a:gdLst/>
            <a:ahLst/>
            <a:cxnLst/>
            <a:rect l="l" t="t" r="r" b="b"/>
            <a:pathLst>
              <a:path w="563880" h="477519">
                <a:moveTo>
                  <a:pt x="563879" y="238506"/>
                </a:moveTo>
                <a:lnTo>
                  <a:pt x="0" y="238506"/>
                </a:lnTo>
                <a:lnTo>
                  <a:pt x="281939" y="477012"/>
                </a:lnTo>
                <a:lnTo>
                  <a:pt x="563879" y="238506"/>
                </a:lnTo>
                <a:close/>
              </a:path>
              <a:path w="563880" h="477519">
                <a:moveTo>
                  <a:pt x="422909" y="0"/>
                </a:moveTo>
                <a:lnTo>
                  <a:pt x="140969" y="0"/>
                </a:lnTo>
                <a:lnTo>
                  <a:pt x="140969" y="238506"/>
                </a:lnTo>
                <a:lnTo>
                  <a:pt x="422909" y="238506"/>
                </a:lnTo>
                <a:lnTo>
                  <a:pt x="4229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4482571" y="2682239"/>
            <a:ext cx="563880" cy="477520"/>
          </a:xfrm>
          <a:custGeom>
            <a:avLst/>
            <a:gdLst/>
            <a:ahLst/>
            <a:cxnLst/>
            <a:rect l="l" t="t" r="r" b="b"/>
            <a:pathLst>
              <a:path w="563880" h="477519">
                <a:moveTo>
                  <a:pt x="422909" y="0"/>
                </a:moveTo>
                <a:lnTo>
                  <a:pt x="422909" y="238506"/>
                </a:lnTo>
                <a:lnTo>
                  <a:pt x="563879" y="238506"/>
                </a:lnTo>
                <a:lnTo>
                  <a:pt x="281939" y="477012"/>
                </a:lnTo>
                <a:lnTo>
                  <a:pt x="0" y="238506"/>
                </a:lnTo>
                <a:lnTo>
                  <a:pt x="140969" y="238506"/>
                </a:lnTo>
                <a:lnTo>
                  <a:pt x="140969" y="0"/>
                </a:lnTo>
                <a:lnTo>
                  <a:pt x="422909" y="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4471904" y="3963923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4" h="477520">
                <a:moveTo>
                  <a:pt x="565404" y="238506"/>
                </a:moveTo>
                <a:lnTo>
                  <a:pt x="0" y="238506"/>
                </a:lnTo>
                <a:lnTo>
                  <a:pt x="282702" y="477012"/>
                </a:lnTo>
                <a:lnTo>
                  <a:pt x="565404" y="238506"/>
                </a:lnTo>
                <a:close/>
              </a:path>
              <a:path w="565784" h="477520">
                <a:moveTo>
                  <a:pt x="424053" y="0"/>
                </a:moveTo>
                <a:lnTo>
                  <a:pt x="141351" y="0"/>
                </a:lnTo>
                <a:lnTo>
                  <a:pt x="141351" y="238506"/>
                </a:lnTo>
                <a:lnTo>
                  <a:pt x="424053" y="238506"/>
                </a:lnTo>
                <a:lnTo>
                  <a:pt x="4240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4471904" y="3963923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4" h="477520">
                <a:moveTo>
                  <a:pt x="424053" y="0"/>
                </a:moveTo>
                <a:lnTo>
                  <a:pt x="424053" y="238506"/>
                </a:lnTo>
                <a:lnTo>
                  <a:pt x="565404" y="238506"/>
                </a:lnTo>
                <a:lnTo>
                  <a:pt x="282702" y="477012"/>
                </a:lnTo>
                <a:lnTo>
                  <a:pt x="0" y="238506"/>
                </a:lnTo>
                <a:lnTo>
                  <a:pt x="141351" y="238506"/>
                </a:lnTo>
                <a:lnTo>
                  <a:pt x="141351" y="0"/>
                </a:lnTo>
                <a:lnTo>
                  <a:pt x="424053" y="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4462759" y="5713476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4" h="477520">
                <a:moveTo>
                  <a:pt x="565404" y="238506"/>
                </a:moveTo>
                <a:lnTo>
                  <a:pt x="0" y="238506"/>
                </a:lnTo>
                <a:lnTo>
                  <a:pt x="282702" y="477012"/>
                </a:lnTo>
                <a:lnTo>
                  <a:pt x="565404" y="238506"/>
                </a:lnTo>
                <a:close/>
              </a:path>
              <a:path w="565784" h="477520">
                <a:moveTo>
                  <a:pt x="424053" y="0"/>
                </a:moveTo>
                <a:lnTo>
                  <a:pt x="141351" y="0"/>
                </a:lnTo>
                <a:lnTo>
                  <a:pt x="141351" y="238506"/>
                </a:lnTo>
                <a:lnTo>
                  <a:pt x="424053" y="238506"/>
                </a:lnTo>
                <a:lnTo>
                  <a:pt x="4240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4462759" y="5713476"/>
            <a:ext cx="565785" cy="477520"/>
          </a:xfrm>
          <a:custGeom>
            <a:avLst/>
            <a:gdLst/>
            <a:ahLst/>
            <a:cxnLst/>
            <a:rect l="l" t="t" r="r" b="b"/>
            <a:pathLst>
              <a:path w="565784" h="477520">
                <a:moveTo>
                  <a:pt x="424053" y="0"/>
                </a:moveTo>
                <a:lnTo>
                  <a:pt x="424053" y="238506"/>
                </a:lnTo>
                <a:lnTo>
                  <a:pt x="565404" y="238506"/>
                </a:lnTo>
                <a:lnTo>
                  <a:pt x="282702" y="477012"/>
                </a:lnTo>
                <a:lnTo>
                  <a:pt x="0" y="238506"/>
                </a:lnTo>
                <a:lnTo>
                  <a:pt x="141351" y="238506"/>
                </a:lnTo>
                <a:lnTo>
                  <a:pt x="141351" y="0"/>
                </a:lnTo>
                <a:lnTo>
                  <a:pt x="424053" y="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1289685" y="9615093"/>
            <a:ext cx="518033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i="1" dirty="0">
                <a:latin typeface="Calibri"/>
                <a:cs typeface="Calibri"/>
              </a:rPr>
              <a:t>(п.</a:t>
            </a:r>
            <a:r>
              <a:rPr sz="2400" i="1" spc="-2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2,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14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г</a:t>
            </a:r>
            <a:r>
              <a:rPr sz="2400" i="1" spc="-10" dirty="0">
                <a:latin typeface="Calibri"/>
                <a:cs typeface="Calibri"/>
              </a:rPr>
              <a:t>л</a:t>
            </a:r>
            <a:r>
              <a:rPr sz="2400" i="1" dirty="0">
                <a:latin typeface="Calibri"/>
                <a:cs typeface="Calibri"/>
              </a:rPr>
              <a:t>.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1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ро</a:t>
            </a:r>
            <a:r>
              <a:rPr sz="2400" i="1" spc="5" dirty="0">
                <a:latin typeface="Calibri"/>
                <a:cs typeface="Calibri"/>
              </a:rPr>
              <a:t>з</a:t>
            </a:r>
            <a:r>
              <a:rPr sz="2400" i="1" spc="-5" dirty="0">
                <a:latin typeface="Calibri"/>
                <a:cs typeface="Calibri"/>
              </a:rPr>
              <a:t>д</a:t>
            </a:r>
            <a:r>
              <a:rPr sz="2400" i="1" dirty="0">
                <a:latin typeface="Calibri"/>
                <a:cs typeface="Calibri"/>
              </a:rPr>
              <a:t>.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ІІ</a:t>
            </a:r>
            <a:r>
              <a:rPr sz="2400" i="1" spc="-10" dirty="0">
                <a:latin typeface="Calibri"/>
                <a:cs typeface="Calibri"/>
              </a:rPr>
              <a:t> П</a:t>
            </a:r>
            <a:r>
              <a:rPr sz="2400" i="1" dirty="0">
                <a:latin typeface="Calibri"/>
                <a:cs typeface="Calibri"/>
              </a:rPr>
              <a:t>равил №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1</a:t>
            </a:r>
            <a:r>
              <a:rPr sz="2400" i="1" spc="-15" dirty="0">
                <a:latin typeface="Calibri"/>
                <a:cs typeface="Calibri"/>
              </a:rPr>
              <a:t>0</a:t>
            </a:r>
            <a:r>
              <a:rPr sz="2400" i="1" dirty="0">
                <a:latin typeface="Calibri"/>
                <a:cs typeface="Calibri"/>
              </a:rPr>
              <a:t>0</a:t>
            </a:r>
            <a:r>
              <a:rPr sz="2400" i="1" spc="-15" dirty="0">
                <a:latin typeface="Calibri"/>
                <a:cs typeface="Calibri"/>
              </a:rPr>
              <a:t>0</a:t>
            </a:r>
            <a:r>
              <a:rPr sz="2400" i="1" dirty="0">
                <a:latin typeface="Calibri"/>
                <a:cs typeface="Calibri"/>
              </a:rPr>
              <a:t>/5).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3" name="object 5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18</a:t>
            </a:fld>
            <a:endParaRPr spc="-1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3032" rIns="0" bIns="0" rtlCol="0">
            <a:spAutoFit/>
          </a:bodyPr>
          <a:lstStyle/>
          <a:p>
            <a:pPr marL="1750060">
              <a:lnSpc>
                <a:spcPct val="100000"/>
              </a:lnSpc>
            </a:pPr>
            <a:r>
              <a:rPr dirty="0"/>
              <a:t>Р</a:t>
            </a:r>
            <a:r>
              <a:rPr spc="-30" dirty="0"/>
              <a:t>О</a:t>
            </a:r>
            <a:r>
              <a:rPr dirty="0"/>
              <a:t>ЗПО</a:t>
            </a:r>
            <a:r>
              <a:rPr spc="-20" dirty="0"/>
              <a:t>Р</a:t>
            </a:r>
            <a:r>
              <a:rPr dirty="0"/>
              <a:t>Я</a:t>
            </a:r>
            <a:r>
              <a:rPr spc="-65" dirty="0"/>
              <a:t>Д</a:t>
            </a:r>
            <a:r>
              <a:rPr dirty="0"/>
              <a:t>ЧИЙ </a:t>
            </a:r>
            <a:r>
              <a:rPr spc="-114" dirty="0"/>
              <a:t>Д</a:t>
            </a:r>
            <a:r>
              <a:rPr dirty="0"/>
              <a:t>ОКУМЕНТ</a:t>
            </a:r>
          </a:p>
        </p:txBody>
      </p:sp>
      <p:sp>
        <p:nvSpPr>
          <p:cNvPr id="3" name="object 3"/>
          <p:cNvSpPr/>
          <p:nvPr/>
        </p:nvSpPr>
        <p:spPr>
          <a:xfrm>
            <a:off x="891539" y="3896867"/>
            <a:ext cx="4395216" cy="27904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97280" y="4026408"/>
            <a:ext cx="3997960" cy="2392680"/>
          </a:xfrm>
          <a:custGeom>
            <a:avLst/>
            <a:gdLst/>
            <a:ahLst/>
            <a:cxnLst/>
            <a:rect l="l" t="t" r="r" b="b"/>
            <a:pathLst>
              <a:path w="3997960" h="2392679">
                <a:moveTo>
                  <a:pt x="3598672" y="0"/>
                </a:moveTo>
                <a:lnTo>
                  <a:pt x="398780" y="0"/>
                </a:lnTo>
                <a:lnTo>
                  <a:pt x="366076" y="1322"/>
                </a:lnTo>
                <a:lnTo>
                  <a:pt x="302955" y="11590"/>
                </a:lnTo>
                <a:lnTo>
                  <a:pt x="243566" y="31341"/>
                </a:lnTo>
                <a:lnTo>
                  <a:pt x="188729" y="59751"/>
                </a:lnTo>
                <a:lnTo>
                  <a:pt x="139267" y="96000"/>
                </a:lnTo>
                <a:lnTo>
                  <a:pt x="96000" y="139267"/>
                </a:lnTo>
                <a:lnTo>
                  <a:pt x="59751" y="188729"/>
                </a:lnTo>
                <a:lnTo>
                  <a:pt x="31341" y="243566"/>
                </a:lnTo>
                <a:lnTo>
                  <a:pt x="11590" y="302955"/>
                </a:lnTo>
                <a:lnTo>
                  <a:pt x="1322" y="366076"/>
                </a:lnTo>
                <a:lnTo>
                  <a:pt x="0" y="398779"/>
                </a:lnTo>
                <a:lnTo>
                  <a:pt x="0" y="1993899"/>
                </a:lnTo>
                <a:lnTo>
                  <a:pt x="5219" y="2058578"/>
                </a:lnTo>
                <a:lnTo>
                  <a:pt x="20332" y="2119936"/>
                </a:lnTo>
                <a:lnTo>
                  <a:pt x="44515" y="2177152"/>
                </a:lnTo>
                <a:lnTo>
                  <a:pt x="76947" y="2229404"/>
                </a:lnTo>
                <a:lnTo>
                  <a:pt x="116808" y="2275871"/>
                </a:lnTo>
                <a:lnTo>
                  <a:pt x="163275" y="2315732"/>
                </a:lnTo>
                <a:lnTo>
                  <a:pt x="215527" y="2348164"/>
                </a:lnTo>
                <a:lnTo>
                  <a:pt x="272743" y="2372347"/>
                </a:lnTo>
                <a:lnTo>
                  <a:pt x="334101" y="2387460"/>
                </a:lnTo>
                <a:lnTo>
                  <a:pt x="398780" y="2392679"/>
                </a:lnTo>
                <a:lnTo>
                  <a:pt x="3598672" y="2392679"/>
                </a:lnTo>
                <a:lnTo>
                  <a:pt x="3663350" y="2387460"/>
                </a:lnTo>
                <a:lnTo>
                  <a:pt x="3724708" y="2372347"/>
                </a:lnTo>
                <a:lnTo>
                  <a:pt x="3781924" y="2348164"/>
                </a:lnTo>
                <a:lnTo>
                  <a:pt x="3834176" y="2315732"/>
                </a:lnTo>
                <a:lnTo>
                  <a:pt x="3880643" y="2275871"/>
                </a:lnTo>
                <a:lnTo>
                  <a:pt x="3920504" y="2229404"/>
                </a:lnTo>
                <a:lnTo>
                  <a:pt x="3952936" y="2177152"/>
                </a:lnTo>
                <a:lnTo>
                  <a:pt x="3977119" y="2119936"/>
                </a:lnTo>
                <a:lnTo>
                  <a:pt x="3992232" y="2058578"/>
                </a:lnTo>
                <a:lnTo>
                  <a:pt x="3997452" y="1993899"/>
                </a:lnTo>
                <a:lnTo>
                  <a:pt x="3997452" y="398779"/>
                </a:lnTo>
                <a:lnTo>
                  <a:pt x="3992232" y="334101"/>
                </a:lnTo>
                <a:lnTo>
                  <a:pt x="3977119" y="272743"/>
                </a:lnTo>
                <a:lnTo>
                  <a:pt x="3952936" y="215527"/>
                </a:lnTo>
                <a:lnTo>
                  <a:pt x="3920504" y="163275"/>
                </a:lnTo>
                <a:lnTo>
                  <a:pt x="3880643" y="116808"/>
                </a:lnTo>
                <a:lnTo>
                  <a:pt x="3834176" y="76947"/>
                </a:lnTo>
                <a:lnTo>
                  <a:pt x="3781924" y="44515"/>
                </a:lnTo>
                <a:lnTo>
                  <a:pt x="3724708" y="20332"/>
                </a:lnTo>
                <a:lnTo>
                  <a:pt x="3663350" y="5219"/>
                </a:lnTo>
                <a:lnTo>
                  <a:pt x="35986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90294" y="4272279"/>
            <a:ext cx="2896870" cy="1661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4180" marR="417830" algn="ctr">
              <a:lnSpc>
                <a:spcPct val="100000"/>
              </a:lnSpc>
            </a:pPr>
            <a:r>
              <a:rPr sz="2800" b="1" spc="-40" dirty="0">
                <a:latin typeface="Calibri"/>
                <a:cs typeface="Calibri"/>
              </a:rPr>
              <a:t>Р</a:t>
            </a:r>
            <a:r>
              <a:rPr sz="2800" b="1" spc="-15" dirty="0">
                <a:latin typeface="Calibri"/>
                <a:cs typeface="Calibri"/>
              </a:rPr>
              <a:t>о</a:t>
            </a:r>
            <a:r>
              <a:rPr sz="2800" b="1" spc="-30" dirty="0">
                <a:latin typeface="Calibri"/>
                <a:cs typeface="Calibri"/>
              </a:rPr>
              <a:t>з</a:t>
            </a:r>
            <a:r>
              <a:rPr sz="2800" b="1" spc="-15" dirty="0">
                <a:latin typeface="Calibri"/>
                <a:cs typeface="Calibri"/>
              </a:rPr>
              <a:t>п</a:t>
            </a:r>
            <a:r>
              <a:rPr sz="2800" b="1" spc="-25" dirty="0">
                <a:latin typeface="Calibri"/>
                <a:cs typeface="Calibri"/>
              </a:rPr>
              <a:t>о</a:t>
            </a:r>
            <a:r>
              <a:rPr sz="2800" b="1" spc="-15" dirty="0">
                <a:latin typeface="Calibri"/>
                <a:cs typeface="Calibri"/>
              </a:rPr>
              <a:t>ря</a:t>
            </a:r>
            <a:r>
              <a:rPr sz="2800" b="1" spc="-45" dirty="0">
                <a:latin typeface="Calibri"/>
                <a:cs typeface="Calibri"/>
              </a:rPr>
              <a:t>д</a:t>
            </a:r>
            <a:r>
              <a:rPr sz="2800" b="1" spc="-15" dirty="0">
                <a:latin typeface="Calibri"/>
                <a:cs typeface="Calibri"/>
              </a:rPr>
              <a:t>чий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д</a:t>
            </a:r>
            <a:r>
              <a:rPr sz="2800" b="1" spc="-15" dirty="0">
                <a:latin typeface="Calibri"/>
                <a:cs typeface="Calibri"/>
              </a:rPr>
              <a:t>ок</a:t>
            </a:r>
            <a:r>
              <a:rPr sz="2800" b="1" spc="-45" dirty="0">
                <a:latin typeface="Calibri"/>
                <a:cs typeface="Calibri"/>
              </a:rPr>
              <a:t>у</a:t>
            </a:r>
            <a:r>
              <a:rPr sz="2800" b="1" spc="-15" dirty="0">
                <a:latin typeface="Calibri"/>
                <a:cs typeface="Calibri"/>
              </a:rPr>
              <a:t>мент</a:t>
            </a:r>
            <a:endParaRPr sz="28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</a:pPr>
            <a:r>
              <a:rPr sz="2800" spc="-10" dirty="0">
                <a:latin typeface="Calibri"/>
                <a:cs typeface="Calibri"/>
              </a:rPr>
              <a:t>(</a:t>
            </a:r>
            <a:r>
              <a:rPr sz="2800" spc="-20" dirty="0">
                <a:latin typeface="Calibri"/>
                <a:cs typeface="Calibri"/>
              </a:rPr>
              <a:t>п</a:t>
            </a:r>
            <a:r>
              <a:rPr sz="2800" dirty="0">
                <a:latin typeface="Calibri"/>
                <a:cs typeface="Calibri"/>
              </a:rPr>
              <a:t>.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4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6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14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л.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ро</a:t>
            </a:r>
            <a:r>
              <a:rPr sz="2800" spc="-35" dirty="0">
                <a:latin typeface="Calibri"/>
                <a:cs typeface="Calibri"/>
              </a:rPr>
              <a:t>з</a:t>
            </a:r>
            <a:r>
              <a:rPr sz="2800" spc="-25" dirty="0">
                <a:latin typeface="Calibri"/>
                <a:cs typeface="Calibri"/>
              </a:rPr>
              <a:t>д</a:t>
            </a:r>
            <a:r>
              <a:rPr sz="2800" spc="-10" dirty="0">
                <a:latin typeface="Calibri"/>
                <a:cs typeface="Calibri"/>
              </a:rPr>
              <a:t>.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ІІ</a:t>
            </a:r>
            <a:r>
              <a:rPr sz="2800" spc="-15" dirty="0">
                <a:latin typeface="Calibri"/>
                <a:cs typeface="Calibri"/>
              </a:rPr>
              <a:t> Правил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1000/5)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745479" y="1729739"/>
            <a:ext cx="9310116" cy="37520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51220" y="1859279"/>
            <a:ext cx="8912860" cy="3354704"/>
          </a:xfrm>
          <a:custGeom>
            <a:avLst/>
            <a:gdLst/>
            <a:ahLst/>
            <a:cxnLst/>
            <a:rect l="l" t="t" r="r" b="b"/>
            <a:pathLst>
              <a:path w="8912860" h="3354704">
                <a:moveTo>
                  <a:pt x="8353298" y="0"/>
                </a:moveTo>
                <a:lnTo>
                  <a:pt x="559054" y="0"/>
                </a:lnTo>
                <a:lnTo>
                  <a:pt x="513205" y="1853"/>
                </a:lnTo>
                <a:lnTo>
                  <a:pt x="468377" y="7317"/>
                </a:lnTo>
                <a:lnTo>
                  <a:pt x="424713" y="16248"/>
                </a:lnTo>
                <a:lnTo>
                  <a:pt x="382357" y="28502"/>
                </a:lnTo>
                <a:lnTo>
                  <a:pt x="341453" y="43936"/>
                </a:lnTo>
                <a:lnTo>
                  <a:pt x="302145" y="62404"/>
                </a:lnTo>
                <a:lnTo>
                  <a:pt x="264577" y="83763"/>
                </a:lnTo>
                <a:lnTo>
                  <a:pt x="228892" y="107870"/>
                </a:lnTo>
                <a:lnTo>
                  <a:pt x="195235" y="134580"/>
                </a:lnTo>
                <a:lnTo>
                  <a:pt x="163750" y="163750"/>
                </a:lnTo>
                <a:lnTo>
                  <a:pt x="134580" y="195235"/>
                </a:lnTo>
                <a:lnTo>
                  <a:pt x="107870" y="228892"/>
                </a:lnTo>
                <a:lnTo>
                  <a:pt x="83763" y="264577"/>
                </a:lnTo>
                <a:lnTo>
                  <a:pt x="62404" y="302145"/>
                </a:lnTo>
                <a:lnTo>
                  <a:pt x="43936" y="341453"/>
                </a:lnTo>
                <a:lnTo>
                  <a:pt x="28502" y="382357"/>
                </a:lnTo>
                <a:lnTo>
                  <a:pt x="16248" y="424713"/>
                </a:lnTo>
                <a:lnTo>
                  <a:pt x="7317" y="468377"/>
                </a:lnTo>
                <a:lnTo>
                  <a:pt x="1853" y="513205"/>
                </a:lnTo>
                <a:lnTo>
                  <a:pt x="0" y="559053"/>
                </a:lnTo>
                <a:lnTo>
                  <a:pt x="0" y="2795270"/>
                </a:lnTo>
                <a:lnTo>
                  <a:pt x="1853" y="2841118"/>
                </a:lnTo>
                <a:lnTo>
                  <a:pt x="7317" y="2885946"/>
                </a:lnTo>
                <a:lnTo>
                  <a:pt x="16248" y="2929610"/>
                </a:lnTo>
                <a:lnTo>
                  <a:pt x="28502" y="2971966"/>
                </a:lnTo>
                <a:lnTo>
                  <a:pt x="43936" y="3012870"/>
                </a:lnTo>
                <a:lnTo>
                  <a:pt x="62404" y="3052178"/>
                </a:lnTo>
                <a:lnTo>
                  <a:pt x="83763" y="3089746"/>
                </a:lnTo>
                <a:lnTo>
                  <a:pt x="107870" y="3125431"/>
                </a:lnTo>
                <a:lnTo>
                  <a:pt x="134580" y="3159088"/>
                </a:lnTo>
                <a:lnTo>
                  <a:pt x="163750" y="3190573"/>
                </a:lnTo>
                <a:lnTo>
                  <a:pt x="195235" y="3219743"/>
                </a:lnTo>
                <a:lnTo>
                  <a:pt x="228892" y="3246453"/>
                </a:lnTo>
                <a:lnTo>
                  <a:pt x="264577" y="3270560"/>
                </a:lnTo>
                <a:lnTo>
                  <a:pt x="302145" y="3291919"/>
                </a:lnTo>
                <a:lnTo>
                  <a:pt x="341453" y="3310387"/>
                </a:lnTo>
                <a:lnTo>
                  <a:pt x="382357" y="3325821"/>
                </a:lnTo>
                <a:lnTo>
                  <a:pt x="424713" y="3338075"/>
                </a:lnTo>
                <a:lnTo>
                  <a:pt x="468377" y="3347006"/>
                </a:lnTo>
                <a:lnTo>
                  <a:pt x="513205" y="3352470"/>
                </a:lnTo>
                <a:lnTo>
                  <a:pt x="559054" y="3354324"/>
                </a:lnTo>
                <a:lnTo>
                  <a:pt x="8353298" y="3354324"/>
                </a:lnTo>
                <a:lnTo>
                  <a:pt x="8399146" y="3352470"/>
                </a:lnTo>
                <a:lnTo>
                  <a:pt x="8443974" y="3347006"/>
                </a:lnTo>
                <a:lnTo>
                  <a:pt x="8487638" y="3338075"/>
                </a:lnTo>
                <a:lnTo>
                  <a:pt x="8529994" y="3325821"/>
                </a:lnTo>
                <a:lnTo>
                  <a:pt x="8570898" y="3310387"/>
                </a:lnTo>
                <a:lnTo>
                  <a:pt x="8610206" y="3291919"/>
                </a:lnTo>
                <a:lnTo>
                  <a:pt x="8647774" y="3270560"/>
                </a:lnTo>
                <a:lnTo>
                  <a:pt x="8683459" y="3246453"/>
                </a:lnTo>
                <a:lnTo>
                  <a:pt x="8717116" y="3219743"/>
                </a:lnTo>
                <a:lnTo>
                  <a:pt x="8748601" y="3190573"/>
                </a:lnTo>
                <a:lnTo>
                  <a:pt x="8777771" y="3159088"/>
                </a:lnTo>
                <a:lnTo>
                  <a:pt x="8804481" y="3125431"/>
                </a:lnTo>
                <a:lnTo>
                  <a:pt x="8828588" y="3089746"/>
                </a:lnTo>
                <a:lnTo>
                  <a:pt x="8849947" y="3052178"/>
                </a:lnTo>
                <a:lnTo>
                  <a:pt x="8868415" y="3012870"/>
                </a:lnTo>
                <a:lnTo>
                  <a:pt x="8883849" y="2971966"/>
                </a:lnTo>
                <a:lnTo>
                  <a:pt x="8896103" y="2929610"/>
                </a:lnTo>
                <a:lnTo>
                  <a:pt x="8905034" y="2885946"/>
                </a:lnTo>
                <a:lnTo>
                  <a:pt x="8910498" y="2841118"/>
                </a:lnTo>
                <a:lnTo>
                  <a:pt x="8912352" y="2795270"/>
                </a:lnTo>
                <a:lnTo>
                  <a:pt x="8912352" y="559053"/>
                </a:lnTo>
                <a:lnTo>
                  <a:pt x="8910498" y="513205"/>
                </a:lnTo>
                <a:lnTo>
                  <a:pt x="8905034" y="468377"/>
                </a:lnTo>
                <a:lnTo>
                  <a:pt x="8896103" y="424713"/>
                </a:lnTo>
                <a:lnTo>
                  <a:pt x="8883849" y="382357"/>
                </a:lnTo>
                <a:lnTo>
                  <a:pt x="8868415" y="341453"/>
                </a:lnTo>
                <a:lnTo>
                  <a:pt x="8849947" y="302145"/>
                </a:lnTo>
                <a:lnTo>
                  <a:pt x="8828588" y="264577"/>
                </a:lnTo>
                <a:lnTo>
                  <a:pt x="8804481" y="228892"/>
                </a:lnTo>
                <a:lnTo>
                  <a:pt x="8777771" y="195235"/>
                </a:lnTo>
                <a:lnTo>
                  <a:pt x="8748601" y="163750"/>
                </a:lnTo>
                <a:lnTo>
                  <a:pt x="8717116" y="134580"/>
                </a:lnTo>
                <a:lnTo>
                  <a:pt x="8683459" y="107870"/>
                </a:lnTo>
                <a:lnTo>
                  <a:pt x="8647774" y="83763"/>
                </a:lnTo>
                <a:lnTo>
                  <a:pt x="8610206" y="62404"/>
                </a:lnTo>
                <a:lnTo>
                  <a:pt x="8570898" y="43936"/>
                </a:lnTo>
                <a:lnTo>
                  <a:pt x="8529994" y="28502"/>
                </a:lnTo>
                <a:lnTo>
                  <a:pt x="8487638" y="16248"/>
                </a:lnTo>
                <a:lnTo>
                  <a:pt x="8443974" y="7317"/>
                </a:lnTo>
                <a:lnTo>
                  <a:pt x="8399146" y="1853"/>
                </a:lnTo>
                <a:lnTo>
                  <a:pt x="83532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721856" y="2286761"/>
            <a:ext cx="7341234" cy="2514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7051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Право на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вид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ння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певно</a:t>
            </a:r>
            <a:r>
              <a:rPr sz="2800" spc="-4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ви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та (пост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но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и,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шен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20" dirty="0">
                <a:latin typeface="Calibri"/>
                <a:cs typeface="Calibri"/>
              </a:rPr>
              <a:t>я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аз</a:t>
            </a:r>
            <a:r>
              <a:rPr sz="2800" spc="-100" dirty="0">
                <a:latin typeface="Calibri"/>
                <a:cs typeface="Calibri"/>
              </a:rPr>
              <a:t>у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розпоряд</a:t>
            </a:r>
            <a:r>
              <a:rPr sz="2800" spc="-60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ення</a:t>
            </a:r>
            <a:r>
              <a:rPr sz="2800" spc="-10" dirty="0">
                <a:latin typeface="Calibri"/>
                <a:cs typeface="Calibri"/>
              </a:rPr>
              <a:t>):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buFont typeface="Calibri"/>
              <a:buAutoNum type="arabicParenR"/>
              <a:tabLst>
                <a:tab pos="383540" algn="l"/>
              </a:tabLst>
            </a:pP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кр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плю</a:t>
            </a:r>
            <a:r>
              <a:rPr sz="2800" spc="-30" dirty="0">
                <a:latin typeface="Calibri"/>
                <a:cs typeface="Calibri"/>
              </a:rPr>
              <a:t>є</a:t>
            </a:r>
            <a:r>
              <a:rPr sz="2800" spc="-15" dirty="0">
                <a:latin typeface="Calibri"/>
                <a:cs typeface="Calibri"/>
              </a:rPr>
              <a:t>ться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7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л</a:t>
            </a:r>
            <a:r>
              <a:rPr sz="2800" spc="-35" dirty="0">
                <a:latin typeface="Calibri"/>
                <a:cs typeface="Calibri"/>
              </a:rPr>
              <a:t>о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енні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стат</a:t>
            </a:r>
            <a:r>
              <a:rPr sz="2800" spc="-30" dirty="0">
                <a:latin typeface="Calibri"/>
                <a:cs typeface="Calibri"/>
              </a:rPr>
              <a:t>у</a:t>
            </a:r>
            <a:r>
              <a:rPr sz="2800" dirty="0">
                <a:latin typeface="Calibri"/>
                <a:cs typeface="Calibri"/>
              </a:rPr>
              <a:t>т</a:t>
            </a:r>
            <a:r>
              <a:rPr sz="2800" spc="-10" dirty="0">
                <a:latin typeface="Calibri"/>
                <a:cs typeface="Calibri"/>
              </a:rPr>
              <a:t>і)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ста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ови;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buFont typeface="Calibri"/>
              <a:buAutoNum type="arabicParenR"/>
              <a:tabLst>
                <a:tab pos="383540" algn="l"/>
              </a:tabLst>
            </a:pP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4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люєт</a:t>
            </a:r>
            <a:r>
              <a:rPr sz="2800" spc="-30" dirty="0">
                <a:latin typeface="Calibri"/>
                <a:cs typeface="Calibri"/>
              </a:rPr>
              <a:t>ь</a:t>
            </a:r>
            <a:r>
              <a:rPr sz="2800" spc="-15" dirty="0">
                <a:latin typeface="Calibri"/>
                <a:cs typeface="Calibri"/>
              </a:rPr>
              <a:t>ся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20" dirty="0">
                <a:latin typeface="Calibri"/>
                <a:cs typeface="Calibri"/>
              </a:rPr>
              <a:t>овим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стат</a:t>
            </a:r>
            <a:r>
              <a:rPr sz="2800" spc="-3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с</a:t>
            </a:r>
            <a:r>
              <a:rPr sz="2800" spc="-5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м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ст</a:t>
            </a:r>
            <a:r>
              <a:rPr sz="2800" spc="-5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ви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та по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яд</a:t>
            </a:r>
            <a:r>
              <a:rPr sz="2800" spc="-65" dirty="0">
                <a:latin typeface="Calibri"/>
                <a:cs typeface="Calibri"/>
              </a:rPr>
              <a:t>к</a:t>
            </a:r>
            <a:r>
              <a:rPr sz="2800" spc="-20" dirty="0">
                <a:latin typeface="Calibri"/>
                <a:cs typeface="Calibri"/>
              </a:rPr>
              <a:t>ом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ийня</a:t>
            </a:r>
            <a:r>
              <a:rPr sz="2800" spc="-30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тя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3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ра</a:t>
            </a:r>
            <a:r>
              <a:rPr sz="2800" spc="-4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лінсь</a:t>
            </a:r>
            <a:r>
              <a:rPr sz="2800" spc="-2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их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шень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(на п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ста</a:t>
            </a: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єдинон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чально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dirty="0">
                <a:latin typeface="Calibri"/>
                <a:cs typeface="Calibri"/>
              </a:rPr>
              <a:t>ті </a:t>
            </a:r>
            <a:r>
              <a:rPr sz="2800" spc="-15" dirty="0">
                <a:latin typeface="Calibri"/>
                <a:cs typeface="Calibri"/>
              </a:rPr>
              <a:t>або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6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легіально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dirty="0">
                <a:latin typeface="Calibri"/>
                <a:cs typeface="Calibri"/>
              </a:rPr>
              <a:t>т</a:t>
            </a:r>
            <a:r>
              <a:rPr sz="2800" spc="-10" dirty="0">
                <a:latin typeface="Calibri"/>
                <a:cs typeface="Calibri"/>
              </a:rPr>
              <a:t>і)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740908" y="5591555"/>
            <a:ext cx="7267956" cy="276148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946647" y="5721096"/>
            <a:ext cx="6870700" cy="2364105"/>
          </a:xfrm>
          <a:custGeom>
            <a:avLst/>
            <a:gdLst/>
            <a:ahLst/>
            <a:cxnLst/>
            <a:rect l="l" t="t" r="r" b="b"/>
            <a:pathLst>
              <a:path w="6870700" h="2364104">
                <a:moveTo>
                  <a:pt x="6476238" y="0"/>
                </a:moveTo>
                <a:lnTo>
                  <a:pt x="393954" y="0"/>
                </a:lnTo>
                <a:lnTo>
                  <a:pt x="361646" y="1306"/>
                </a:lnTo>
                <a:lnTo>
                  <a:pt x="299290" y="11450"/>
                </a:lnTo>
                <a:lnTo>
                  <a:pt x="240619" y="30962"/>
                </a:lnTo>
                <a:lnTo>
                  <a:pt x="186446" y="59029"/>
                </a:lnTo>
                <a:lnTo>
                  <a:pt x="137582" y="94839"/>
                </a:lnTo>
                <a:lnTo>
                  <a:pt x="94839" y="137582"/>
                </a:lnTo>
                <a:lnTo>
                  <a:pt x="59029" y="186446"/>
                </a:lnTo>
                <a:lnTo>
                  <a:pt x="30962" y="240619"/>
                </a:lnTo>
                <a:lnTo>
                  <a:pt x="11450" y="299290"/>
                </a:lnTo>
                <a:lnTo>
                  <a:pt x="1306" y="361646"/>
                </a:lnTo>
                <a:lnTo>
                  <a:pt x="0" y="393953"/>
                </a:lnTo>
                <a:lnTo>
                  <a:pt x="0" y="1969769"/>
                </a:lnTo>
                <a:lnTo>
                  <a:pt x="5156" y="2033665"/>
                </a:lnTo>
                <a:lnTo>
                  <a:pt x="20086" y="2094280"/>
                </a:lnTo>
                <a:lnTo>
                  <a:pt x="43976" y="2150804"/>
                </a:lnTo>
                <a:lnTo>
                  <a:pt x="76017" y="2202423"/>
                </a:lnTo>
                <a:lnTo>
                  <a:pt x="115395" y="2248328"/>
                </a:lnTo>
                <a:lnTo>
                  <a:pt x="161300" y="2287706"/>
                </a:lnTo>
                <a:lnTo>
                  <a:pt x="212919" y="2319747"/>
                </a:lnTo>
                <a:lnTo>
                  <a:pt x="269443" y="2343637"/>
                </a:lnTo>
                <a:lnTo>
                  <a:pt x="330058" y="2358567"/>
                </a:lnTo>
                <a:lnTo>
                  <a:pt x="393954" y="2363723"/>
                </a:lnTo>
                <a:lnTo>
                  <a:pt x="6476238" y="2363723"/>
                </a:lnTo>
                <a:lnTo>
                  <a:pt x="6540133" y="2358567"/>
                </a:lnTo>
                <a:lnTo>
                  <a:pt x="6600748" y="2343637"/>
                </a:lnTo>
                <a:lnTo>
                  <a:pt x="6657272" y="2319747"/>
                </a:lnTo>
                <a:lnTo>
                  <a:pt x="6708891" y="2287706"/>
                </a:lnTo>
                <a:lnTo>
                  <a:pt x="6754796" y="2248328"/>
                </a:lnTo>
                <a:lnTo>
                  <a:pt x="6794174" y="2202423"/>
                </a:lnTo>
                <a:lnTo>
                  <a:pt x="6826215" y="2150804"/>
                </a:lnTo>
                <a:lnTo>
                  <a:pt x="6850105" y="2094280"/>
                </a:lnTo>
                <a:lnTo>
                  <a:pt x="6865035" y="2033665"/>
                </a:lnTo>
                <a:lnTo>
                  <a:pt x="6870192" y="1969769"/>
                </a:lnTo>
                <a:lnTo>
                  <a:pt x="6870192" y="393953"/>
                </a:lnTo>
                <a:lnTo>
                  <a:pt x="6865035" y="330058"/>
                </a:lnTo>
                <a:lnTo>
                  <a:pt x="6850105" y="269443"/>
                </a:lnTo>
                <a:lnTo>
                  <a:pt x="6826215" y="212919"/>
                </a:lnTo>
                <a:lnTo>
                  <a:pt x="6794174" y="161300"/>
                </a:lnTo>
                <a:lnTo>
                  <a:pt x="6754796" y="115395"/>
                </a:lnTo>
                <a:lnTo>
                  <a:pt x="6708891" y="76017"/>
                </a:lnTo>
                <a:lnTo>
                  <a:pt x="6657272" y="43976"/>
                </a:lnTo>
                <a:lnTo>
                  <a:pt x="6600748" y="20086"/>
                </a:lnTo>
                <a:lnTo>
                  <a:pt x="6540133" y="5156"/>
                </a:lnTo>
                <a:lnTo>
                  <a:pt x="64762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399021" y="6310121"/>
            <a:ext cx="5879465" cy="1234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800" spc="-25" dirty="0">
                <a:latin typeface="Calibri"/>
                <a:cs typeface="Calibri"/>
              </a:rPr>
              <a:t>М</a:t>
            </a:r>
            <a:r>
              <a:rPr sz="2800" spc="-45" dirty="0">
                <a:latin typeface="Calibri"/>
                <a:cs typeface="Calibri"/>
              </a:rPr>
              <a:t>о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б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25" dirty="0">
                <a:latin typeface="Calibri"/>
                <a:cs typeface="Calibri"/>
              </a:rPr>
              <a:t>т</a:t>
            </a:r>
            <a:r>
              <a:rPr sz="2800" spc="-20" dirty="0">
                <a:latin typeface="Calibri"/>
                <a:cs typeface="Calibri"/>
              </a:rPr>
              <a:t>и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відмінено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змінен</a:t>
            </a:r>
            <a:r>
              <a:rPr sz="2800" spc="-10" dirty="0">
                <a:latin typeface="Calibri"/>
                <a:cs typeface="Calibri"/>
              </a:rPr>
              <a:t>о,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опов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ен</a:t>
            </a:r>
            <a:r>
              <a:rPr sz="2800" spc="-5" dirty="0">
                <a:latin typeface="Calibri"/>
                <a:cs typeface="Calibri"/>
              </a:rPr>
              <a:t>о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ли</a:t>
            </a:r>
            <a:r>
              <a:rPr sz="2800" spc="-20" dirty="0">
                <a:latin typeface="Calibri"/>
                <a:cs typeface="Calibri"/>
              </a:rPr>
              <a:t>ш</a:t>
            </a:r>
            <a:r>
              <a:rPr sz="2800" spc="-15" dirty="0">
                <a:latin typeface="Calibri"/>
                <a:cs typeface="Calibri"/>
              </a:rPr>
              <a:t>е но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20" dirty="0">
                <a:latin typeface="Calibri"/>
                <a:cs typeface="Calibri"/>
              </a:rPr>
              <a:t>им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розпоря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spc="-20" dirty="0">
                <a:latin typeface="Calibri"/>
                <a:cs typeface="Calibri"/>
              </a:rPr>
              <a:t>чим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мен</a:t>
            </a:r>
            <a:r>
              <a:rPr sz="2800" spc="-50" dirty="0">
                <a:latin typeface="Calibri"/>
                <a:cs typeface="Calibri"/>
              </a:rPr>
              <a:t>т</a:t>
            </a:r>
            <a:r>
              <a:rPr sz="2800" spc="-20" dirty="0">
                <a:latin typeface="Calibri"/>
                <a:cs typeface="Calibri"/>
              </a:rPr>
              <a:t>ом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524500" y="4486655"/>
            <a:ext cx="9525" cy="1932939"/>
          </a:xfrm>
          <a:custGeom>
            <a:avLst/>
            <a:gdLst/>
            <a:ahLst/>
            <a:cxnLst/>
            <a:rect l="l" t="t" r="r" b="b"/>
            <a:pathLst>
              <a:path w="9525" h="1932939">
                <a:moveTo>
                  <a:pt x="9398" y="0"/>
                </a:moveTo>
                <a:lnTo>
                  <a:pt x="0" y="1932432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71871" y="5448300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>
                <a:moveTo>
                  <a:pt x="0" y="0"/>
                </a:moveTo>
                <a:lnTo>
                  <a:pt x="46659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524500" y="4448555"/>
            <a:ext cx="490220" cy="76200"/>
          </a:xfrm>
          <a:custGeom>
            <a:avLst/>
            <a:gdLst/>
            <a:ahLst/>
            <a:cxnLst/>
            <a:rect l="l" t="t" r="r" b="b"/>
            <a:pathLst>
              <a:path w="490220" h="76200">
                <a:moveTo>
                  <a:pt x="414020" y="0"/>
                </a:moveTo>
                <a:lnTo>
                  <a:pt x="414020" y="76200"/>
                </a:lnTo>
                <a:lnTo>
                  <a:pt x="477520" y="44450"/>
                </a:lnTo>
                <a:lnTo>
                  <a:pt x="426720" y="44450"/>
                </a:lnTo>
                <a:lnTo>
                  <a:pt x="426720" y="31750"/>
                </a:lnTo>
                <a:lnTo>
                  <a:pt x="477520" y="31750"/>
                </a:lnTo>
                <a:lnTo>
                  <a:pt x="414020" y="0"/>
                </a:lnTo>
                <a:close/>
              </a:path>
              <a:path w="490220" h="76200">
                <a:moveTo>
                  <a:pt x="41402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414020" y="44450"/>
                </a:lnTo>
                <a:lnTo>
                  <a:pt x="414020" y="31750"/>
                </a:lnTo>
                <a:close/>
              </a:path>
              <a:path w="490220" h="76200">
                <a:moveTo>
                  <a:pt x="477520" y="31750"/>
                </a:moveTo>
                <a:lnTo>
                  <a:pt x="426720" y="31750"/>
                </a:lnTo>
                <a:lnTo>
                  <a:pt x="426720" y="44450"/>
                </a:lnTo>
                <a:lnTo>
                  <a:pt x="477520" y="44450"/>
                </a:lnTo>
                <a:lnTo>
                  <a:pt x="490220" y="38100"/>
                </a:lnTo>
                <a:lnTo>
                  <a:pt x="47752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533644" y="6380988"/>
            <a:ext cx="481330" cy="76200"/>
          </a:xfrm>
          <a:custGeom>
            <a:avLst/>
            <a:gdLst/>
            <a:ahLst/>
            <a:cxnLst/>
            <a:rect l="l" t="t" r="r" b="b"/>
            <a:pathLst>
              <a:path w="481329" h="76200">
                <a:moveTo>
                  <a:pt x="404622" y="0"/>
                </a:moveTo>
                <a:lnTo>
                  <a:pt x="404622" y="76200"/>
                </a:lnTo>
                <a:lnTo>
                  <a:pt x="468122" y="44450"/>
                </a:lnTo>
                <a:lnTo>
                  <a:pt x="417322" y="44450"/>
                </a:lnTo>
                <a:lnTo>
                  <a:pt x="417322" y="31750"/>
                </a:lnTo>
                <a:lnTo>
                  <a:pt x="468122" y="31750"/>
                </a:lnTo>
                <a:lnTo>
                  <a:pt x="404622" y="0"/>
                </a:lnTo>
                <a:close/>
              </a:path>
              <a:path w="481329" h="76200">
                <a:moveTo>
                  <a:pt x="404622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404622" y="44450"/>
                </a:lnTo>
                <a:lnTo>
                  <a:pt x="404622" y="31750"/>
                </a:lnTo>
                <a:close/>
              </a:path>
              <a:path w="481329" h="76200">
                <a:moveTo>
                  <a:pt x="468122" y="31750"/>
                </a:moveTo>
                <a:lnTo>
                  <a:pt x="417322" y="31750"/>
                </a:lnTo>
                <a:lnTo>
                  <a:pt x="417322" y="44450"/>
                </a:lnTo>
                <a:lnTo>
                  <a:pt x="468122" y="44450"/>
                </a:lnTo>
                <a:lnTo>
                  <a:pt x="480822" y="38100"/>
                </a:lnTo>
                <a:lnTo>
                  <a:pt x="468122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19</a:t>
            </a:fld>
            <a:endParaRPr spc="-1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 txBox="1"/>
          <p:nvPr/>
        </p:nvSpPr>
        <p:spPr>
          <a:xfrm>
            <a:off x="1219200" y="3266947"/>
            <a:ext cx="16459200" cy="57861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15670" indent="-914400" algn="just">
              <a:lnSpc>
                <a:spcPct val="100000"/>
              </a:lnSpc>
              <a:buAutoNum type="arabicPeriod"/>
            </a:pPr>
            <a:r>
              <a:rPr lang="uk-UA" sz="6000" b="1" spc="-360" dirty="0" smtClean="0">
                <a:latin typeface="Palatino Linotype"/>
                <a:cs typeface="Palatino Linotype"/>
              </a:rPr>
              <a:t>Загальні аспекти  організації кадрового діловодства.</a:t>
            </a:r>
          </a:p>
          <a:p>
            <a:pPr marL="915670" indent="-914400" algn="just">
              <a:lnSpc>
                <a:spcPct val="100000"/>
              </a:lnSpc>
              <a:buAutoNum type="arabicPeriod"/>
            </a:pPr>
            <a:r>
              <a:rPr lang="uk-UA" sz="6000" b="1" spc="-360" dirty="0" smtClean="0">
                <a:latin typeface="Palatino Linotype"/>
                <a:cs typeface="Palatino Linotype"/>
              </a:rPr>
              <a:t>Вимоги до створення кадрових  документів</a:t>
            </a:r>
            <a:r>
              <a:rPr lang="uk-UA" sz="6000" b="1" spc="-360" dirty="0" smtClean="0">
                <a:latin typeface="Palatino Linotype"/>
                <a:cs typeface="Palatino Linotype"/>
              </a:rPr>
              <a:t>.</a:t>
            </a:r>
          </a:p>
          <a:p>
            <a:pPr marL="1270" algn="just"/>
            <a:r>
              <a:rPr lang="uk-UA" sz="6000" b="1" spc="-360" dirty="0" smtClean="0">
                <a:latin typeface="Palatino Linotype"/>
                <a:cs typeface="Palatino Linotype"/>
              </a:rPr>
              <a:t>3.  </a:t>
            </a:r>
            <a:r>
              <a:rPr lang="ru-RU" sz="6000" b="1" spc="-360" dirty="0" err="1" smtClean="0">
                <a:latin typeface="Palatino Linotype"/>
                <a:cs typeface="Palatino Linotype"/>
              </a:rPr>
              <a:t>Перелік</a:t>
            </a:r>
            <a:r>
              <a:rPr lang="ru-RU" sz="6000" b="1" spc="-160" dirty="0" smtClean="0">
                <a:latin typeface="Palatino Linotype"/>
                <a:cs typeface="Palatino Linotype"/>
              </a:rPr>
              <a:t>  </a:t>
            </a:r>
            <a:r>
              <a:rPr lang="ru-RU" sz="6000" b="1" spc="-204" dirty="0" err="1" smtClean="0">
                <a:latin typeface="Palatino Linotype"/>
                <a:cs typeface="Palatino Linotype"/>
              </a:rPr>
              <a:t>видів</a:t>
            </a:r>
            <a:r>
              <a:rPr lang="ru-RU" sz="6000" b="1" spc="-100" dirty="0" smtClean="0">
                <a:latin typeface="Palatino Linotype"/>
                <a:cs typeface="Palatino Linotype"/>
              </a:rPr>
              <a:t>  </a:t>
            </a:r>
            <a:r>
              <a:rPr lang="ru-RU" sz="6000" b="1" spc="-385" dirty="0" err="1" smtClean="0">
                <a:latin typeface="Palatino Linotype"/>
                <a:cs typeface="Palatino Linotype"/>
              </a:rPr>
              <a:t>документів</a:t>
            </a:r>
            <a:r>
              <a:rPr lang="ru-RU" sz="6000" b="1" spc="-170" dirty="0" smtClean="0">
                <a:latin typeface="Palatino Linotype"/>
                <a:cs typeface="Palatino Linotype"/>
              </a:rPr>
              <a:t> </a:t>
            </a:r>
            <a:r>
              <a:rPr lang="ru-RU" sz="6000" b="1" spc="-350" dirty="0" err="1" smtClean="0">
                <a:latin typeface="Palatino Linotype"/>
                <a:cs typeface="Palatino Linotype"/>
              </a:rPr>
              <a:t>особової</a:t>
            </a:r>
            <a:r>
              <a:rPr lang="ru-RU" sz="6000" b="1" spc="-160" dirty="0" smtClean="0">
                <a:latin typeface="Palatino Linotype"/>
                <a:cs typeface="Palatino Linotype"/>
              </a:rPr>
              <a:t>  </a:t>
            </a:r>
            <a:r>
              <a:rPr lang="ru-RU" sz="6000" b="1" spc="-340" dirty="0" err="1" smtClean="0">
                <a:latin typeface="Palatino Linotype"/>
                <a:cs typeface="Palatino Linotype"/>
              </a:rPr>
              <a:t>справи</a:t>
            </a:r>
            <a:r>
              <a:rPr lang="ru-RU" sz="6000" b="1" spc="-340" dirty="0" smtClean="0">
                <a:latin typeface="Palatino Linotype"/>
                <a:cs typeface="Palatino Linotype"/>
              </a:rPr>
              <a:t>.</a:t>
            </a:r>
          </a:p>
          <a:p>
            <a:pPr marL="1270" algn="just"/>
            <a:endParaRPr lang="ru-RU" sz="4800" dirty="0" smtClean="0">
              <a:latin typeface="Palatino Linotype"/>
              <a:cs typeface="Palatino Linotype"/>
            </a:endParaRPr>
          </a:p>
          <a:p>
            <a:pPr marL="1270" algn="just">
              <a:lnSpc>
                <a:spcPct val="100000"/>
              </a:lnSpc>
            </a:pPr>
            <a:endParaRPr sz="4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"/>
              </a:spcBef>
            </a:pP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24400" y="876300"/>
            <a:ext cx="88392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b="1" dirty="0" smtClean="0"/>
              <a:t>ПЛАН:</a:t>
            </a:r>
            <a:endParaRPr lang="uk-UA" sz="6600" b="1" dirty="0"/>
          </a:p>
        </p:txBody>
      </p:sp>
    </p:spTree>
    <p:extLst>
      <p:ext uri="{BB962C8B-B14F-4D97-AF65-F5344CB8AC3E}">
        <p14:creationId xmlns:p14="http://schemas.microsoft.com/office/powerpoint/2010/main" val="35612308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5981" rIns="0" bIns="0" rtlCol="0">
            <a:spAutoFit/>
          </a:bodyPr>
          <a:lstStyle/>
          <a:p>
            <a:pPr marL="1692275">
              <a:lnSpc>
                <a:spcPct val="100000"/>
              </a:lnSpc>
            </a:pPr>
            <a:r>
              <a:rPr dirty="0"/>
              <a:t>НА</a:t>
            </a:r>
            <a:r>
              <a:rPr spc="-15" dirty="0"/>
              <a:t>К</a:t>
            </a:r>
            <a:r>
              <a:rPr dirty="0"/>
              <a:t>АЗ &amp;</a:t>
            </a:r>
            <a:r>
              <a:rPr spc="15" dirty="0"/>
              <a:t> </a:t>
            </a:r>
            <a:r>
              <a:rPr dirty="0"/>
              <a:t>Р</a:t>
            </a:r>
            <a:r>
              <a:rPr spc="-30" dirty="0"/>
              <a:t>О</a:t>
            </a:r>
            <a:r>
              <a:rPr dirty="0"/>
              <a:t>ЗПО</a:t>
            </a:r>
            <a:r>
              <a:rPr spc="-20" dirty="0"/>
              <a:t>Р</a:t>
            </a:r>
            <a:r>
              <a:rPr dirty="0"/>
              <a:t>ЯДЖЕ</a:t>
            </a:r>
            <a:r>
              <a:rPr spc="-15" dirty="0"/>
              <a:t>Н</a:t>
            </a:r>
            <a:r>
              <a:rPr dirty="0"/>
              <a:t>НЯ</a:t>
            </a:r>
          </a:p>
        </p:txBody>
      </p:sp>
      <p:sp>
        <p:nvSpPr>
          <p:cNvPr id="3" name="object 3"/>
          <p:cNvSpPr/>
          <p:nvPr/>
        </p:nvSpPr>
        <p:spPr>
          <a:xfrm>
            <a:off x="1008888" y="1694713"/>
            <a:ext cx="12428219" cy="81213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21435" y="1829790"/>
            <a:ext cx="6004560" cy="594360"/>
          </a:xfrm>
          <a:custGeom>
            <a:avLst/>
            <a:gdLst/>
            <a:ahLst/>
            <a:cxnLst/>
            <a:rect l="l" t="t" r="r" b="b"/>
            <a:pathLst>
              <a:path w="6004559" h="594360">
                <a:moveTo>
                  <a:pt x="0" y="594131"/>
                </a:moveTo>
                <a:lnTo>
                  <a:pt x="6004560" y="594131"/>
                </a:lnTo>
                <a:lnTo>
                  <a:pt x="6004560" y="0"/>
                </a:lnTo>
                <a:lnTo>
                  <a:pt x="0" y="0"/>
                </a:lnTo>
                <a:lnTo>
                  <a:pt x="0" y="594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26045" y="1829790"/>
            <a:ext cx="6005830" cy="594360"/>
          </a:xfrm>
          <a:custGeom>
            <a:avLst/>
            <a:gdLst/>
            <a:ahLst/>
            <a:cxnLst/>
            <a:rect l="l" t="t" r="r" b="b"/>
            <a:pathLst>
              <a:path w="6005830" h="594360">
                <a:moveTo>
                  <a:pt x="0" y="594131"/>
                </a:moveTo>
                <a:lnTo>
                  <a:pt x="6005830" y="594131"/>
                </a:lnTo>
                <a:lnTo>
                  <a:pt x="6005830" y="0"/>
                </a:lnTo>
                <a:lnTo>
                  <a:pt x="0" y="0"/>
                </a:lnTo>
                <a:lnTo>
                  <a:pt x="0" y="594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21435" y="2423972"/>
            <a:ext cx="12011025" cy="914400"/>
          </a:xfrm>
          <a:custGeom>
            <a:avLst/>
            <a:gdLst/>
            <a:ahLst/>
            <a:cxnLst/>
            <a:rect l="l" t="t" r="r" b="b"/>
            <a:pathLst>
              <a:path w="12011025" h="914400">
                <a:moveTo>
                  <a:pt x="0" y="914095"/>
                </a:moveTo>
                <a:lnTo>
                  <a:pt x="12010516" y="914095"/>
                </a:lnTo>
                <a:lnTo>
                  <a:pt x="12010516" y="0"/>
                </a:lnTo>
                <a:lnTo>
                  <a:pt x="0" y="0"/>
                </a:lnTo>
                <a:lnTo>
                  <a:pt x="0" y="9140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21435" y="3338131"/>
            <a:ext cx="6004560" cy="1188720"/>
          </a:xfrm>
          <a:custGeom>
            <a:avLst/>
            <a:gdLst/>
            <a:ahLst/>
            <a:cxnLst/>
            <a:rect l="l" t="t" r="r" b="b"/>
            <a:pathLst>
              <a:path w="6004559" h="1188720">
                <a:moveTo>
                  <a:pt x="0" y="1188275"/>
                </a:moveTo>
                <a:lnTo>
                  <a:pt x="6004560" y="1188275"/>
                </a:lnTo>
                <a:lnTo>
                  <a:pt x="6004560" y="0"/>
                </a:lnTo>
                <a:lnTo>
                  <a:pt x="0" y="0"/>
                </a:lnTo>
                <a:lnTo>
                  <a:pt x="0" y="11882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26045" y="3338131"/>
            <a:ext cx="6005830" cy="1188720"/>
          </a:xfrm>
          <a:custGeom>
            <a:avLst/>
            <a:gdLst/>
            <a:ahLst/>
            <a:cxnLst/>
            <a:rect l="l" t="t" r="r" b="b"/>
            <a:pathLst>
              <a:path w="6005830" h="1188720">
                <a:moveTo>
                  <a:pt x="0" y="1188275"/>
                </a:moveTo>
                <a:lnTo>
                  <a:pt x="6005830" y="1188275"/>
                </a:lnTo>
                <a:lnTo>
                  <a:pt x="6005830" y="0"/>
                </a:lnTo>
                <a:lnTo>
                  <a:pt x="0" y="0"/>
                </a:lnTo>
                <a:lnTo>
                  <a:pt x="0" y="11882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21435" y="4526279"/>
            <a:ext cx="6004560" cy="1782445"/>
          </a:xfrm>
          <a:custGeom>
            <a:avLst/>
            <a:gdLst/>
            <a:ahLst/>
            <a:cxnLst/>
            <a:rect l="l" t="t" r="r" b="b"/>
            <a:pathLst>
              <a:path w="6004559" h="1782445">
                <a:moveTo>
                  <a:pt x="0" y="1782445"/>
                </a:moveTo>
                <a:lnTo>
                  <a:pt x="6004560" y="1782445"/>
                </a:lnTo>
                <a:lnTo>
                  <a:pt x="6004560" y="0"/>
                </a:lnTo>
                <a:lnTo>
                  <a:pt x="0" y="0"/>
                </a:lnTo>
                <a:lnTo>
                  <a:pt x="0" y="17824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26045" y="4526279"/>
            <a:ext cx="6005830" cy="1782445"/>
          </a:xfrm>
          <a:custGeom>
            <a:avLst/>
            <a:gdLst/>
            <a:ahLst/>
            <a:cxnLst/>
            <a:rect l="l" t="t" r="r" b="b"/>
            <a:pathLst>
              <a:path w="6005830" h="1782445">
                <a:moveTo>
                  <a:pt x="0" y="1782445"/>
                </a:moveTo>
                <a:lnTo>
                  <a:pt x="6005830" y="1782445"/>
                </a:lnTo>
                <a:lnTo>
                  <a:pt x="6005830" y="0"/>
                </a:lnTo>
                <a:lnTo>
                  <a:pt x="0" y="0"/>
                </a:lnTo>
                <a:lnTo>
                  <a:pt x="0" y="17824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21435" y="6308725"/>
            <a:ext cx="6004560" cy="1782445"/>
          </a:xfrm>
          <a:custGeom>
            <a:avLst/>
            <a:gdLst/>
            <a:ahLst/>
            <a:cxnLst/>
            <a:rect l="l" t="t" r="r" b="b"/>
            <a:pathLst>
              <a:path w="6004559" h="1782445">
                <a:moveTo>
                  <a:pt x="0" y="1782445"/>
                </a:moveTo>
                <a:lnTo>
                  <a:pt x="6004560" y="1782445"/>
                </a:lnTo>
                <a:lnTo>
                  <a:pt x="6004560" y="0"/>
                </a:lnTo>
                <a:lnTo>
                  <a:pt x="0" y="0"/>
                </a:lnTo>
                <a:lnTo>
                  <a:pt x="0" y="17824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26045" y="6308725"/>
            <a:ext cx="6005830" cy="1782445"/>
          </a:xfrm>
          <a:custGeom>
            <a:avLst/>
            <a:gdLst/>
            <a:ahLst/>
            <a:cxnLst/>
            <a:rect l="l" t="t" r="r" b="b"/>
            <a:pathLst>
              <a:path w="6005830" h="1782445">
                <a:moveTo>
                  <a:pt x="0" y="1782445"/>
                </a:moveTo>
                <a:lnTo>
                  <a:pt x="6005830" y="1782445"/>
                </a:lnTo>
                <a:lnTo>
                  <a:pt x="6005830" y="0"/>
                </a:lnTo>
                <a:lnTo>
                  <a:pt x="0" y="0"/>
                </a:lnTo>
                <a:lnTo>
                  <a:pt x="0" y="17824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21435" y="8091144"/>
            <a:ext cx="6004560" cy="594360"/>
          </a:xfrm>
          <a:custGeom>
            <a:avLst/>
            <a:gdLst/>
            <a:ahLst/>
            <a:cxnLst/>
            <a:rect l="l" t="t" r="r" b="b"/>
            <a:pathLst>
              <a:path w="6004559" h="594359">
                <a:moveTo>
                  <a:pt x="0" y="594131"/>
                </a:moveTo>
                <a:lnTo>
                  <a:pt x="6004560" y="594131"/>
                </a:lnTo>
                <a:lnTo>
                  <a:pt x="6004560" y="0"/>
                </a:lnTo>
                <a:lnTo>
                  <a:pt x="0" y="0"/>
                </a:lnTo>
                <a:lnTo>
                  <a:pt x="0" y="594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226045" y="8091144"/>
            <a:ext cx="6005830" cy="594360"/>
          </a:xfrm>
          <a:custGeom>
            <a:avLst/>
            <a:gdLst/>
            <a:ahLst/>
            <a:cxnLst/>
            <a:rect l="l" t="t" r="r" b="b"/>
            <a:pathLst>
              <a:path w="6005830" h="594359">
                <a:moveTo>
                  <a:pt x="0" y="594131"/>
                </a:moveTo>
                <a:lnTo>
                  <a:pt x="6005830" y="594131"/>
                </a:lnTo>
                <a:lnTo>
                  <a:pt x="6005830" y="0"/>
                </a:lnTo>
                <a:lnTo>
                  <a:pt x="0" y="0"/>
                </a:lnTo>
                <a:lnTo>
                  <a:pt x="0" y="594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21435" y="8685314"/>
            <a:ext cx="12011025" cy="849630"/>
          </a:xfrm>
          <a:custGeom>
            <a:avLst/>
            <a:gdLst/>
            <a:ahLst/>
            <a:cxnLst/>
            <a:rect l="l" t="t" r="r" b="b"/>
            <a:pathLst>
              <a:path w="12011025" h="849629">
                <a:moveTo>
                  <a:pt x="0" y="849210"/>
                </a:moveTo>
                <a:lnTo>
                  <a:pt x="12010516" y="849210"/>
                </a:lnTo>
                <a:lnTo>
                  <a:pt x="12010516" y="0"/>
                </a:lnTo>
                <a:lnTo>
                  <a:pt x="0" y="0"/>
                </a:lnTo>
                <a:lnTo>
                  <a:pt x="0" y="84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20</a:t>
            </a:fld>
            <a:endParaRPr spc="-10" dirty="0"/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1215085" y="1829816"/>
          <a:ext cx="12010440" cy="77047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4610"/>
                <a:gridCol w="6005830"/>
              </a:tblGrid>
              <a:tr h="594232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2800" b="1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800" b="1" spc="-4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аз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56410">
                        <a:lnSpc>
                          <a:spcPct val="100000"/>
                        </a:lnSpc>
                      </a:pPr>
                      <a:r>
                        <a:rPr sz="2800" b="1" spc="-3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b="1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800" b="1" spc="-1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ряд</a:t>
                      </a:r>
                      <a:r>
                        <a:rPr sz="2800" b="1" spc="-5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ення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914019">
                <a:tc gridSpan="2">
                  <a:txBody>
                    <a:bodyPr/>
                    <a:lstStyle/>
                    <a:p>
                      <a:pPr marL="4640580" marR="954405" indent="-3681095">
                        <a:lnSpc>
                          <a:spcPct val="100000"/>
                        </a:lnSpc>
                      </a:pPr>
                      <a:r>
                        <a:rPr sz="2800" spc="-4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озпоря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чий</a:t>
                      </a:r>
                      <a:r>
                        <a:rPr sz="2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ме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spc="-1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який вид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ер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ик</a:t>
                      </a:r>
                      <a:r>
                        <a:rPr sz="2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ста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ови*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на пі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ста</a:t>
                      </a:r>
                      <a:r>
                        <a:rPr sz="2800" spc="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і єдинон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чально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ті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188339">
                <a:tc>
                  <a:txBody>
                    <a:bodyPr/>
                    <a:lstStyle/>
                    <a:p>
                      <a:pPr marL="62230" marR="76835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Видається з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вирішення</a:t>
                      </a:r>
                      <a:r>
                        <a:rPr sz="2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ов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их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і опер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тивних</a:t>
                      </a:r>
                      <a:r>
                        <a:rPr sz="2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да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ь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174371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Видається з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вирішення опер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тивних</a:t>
                      </a:r>
                      <a:r>
                        <a:rPr sz="2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да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ь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782317">
                <a:tc>
                  <a:txBody>
                    <a:bodyPr/>
                    <a:lstStyle/>
                    <a:p>
                      <a:pPr marL="62230" marR="6731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Пор</a:t>
                      </a:r>
                      <a:r>
                        <a:rPr sz="2800" spc="-7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дж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тривалі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право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і відноше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ня (ро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800" spc="-8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діл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обов’язків)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127000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Вичер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єт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ся</a:t>
                      </a:r>
                      <a:r>
                        <a:rPr sz="2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7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днократним ви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нням (вихід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роб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ту</a:t>
                      </a:r>
                      <a:r>
                        <a:rPr sz="2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у вихідний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ень)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782445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Має,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як п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ило,</a:t>
                      </a:r>
                      <a:r>
                        <a:rPr sz="2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необ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ений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строк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ї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10922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Чинне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800" spc="-7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овж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ермін</a:t>
                      </a:r>
                      <a:r>
                        <a:rPr sz="2800" spc="-8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ачено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 в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ьо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800" spc="-8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або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осягнен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я ре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800" spc="-9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800" spc="-114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ту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94106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відміни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чи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ри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й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нят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нов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йо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она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ня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49249">
                <a:tc gridSpan="2">
                  <a:txBody>
                    <a:bodyPr/>
                    <a:lstStyle/>
                    <a:p>
                      <a:pPr marL="62230" marR="5461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*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емих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випад</a:t>
                      </a:r>
                      <a:r>
                        <a:rPr sz="2400" i="1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ах</a:t>
                      </a:r>
                      <a:r>
                        <a:rPr sz="2400" i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поряд</a:t>
                      </a:r>
                      <a:r>
                        <a:rPr sz="2400" i="1" spc="-2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ення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i="1" spc="-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жу</a:t>
                      </a:r>
                      <a:r>
                        <a:rPr sz="2400" i="1" spc="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видав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2400" i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ін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ш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посадові</a:t>
                      </a:r>
                      <a:r>
                        <a:rPr sz="2400" i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осо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и (</a:t>
                      </a:r>
                      <a:r>
                        <a:rPr sz="2400" i="1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айчастіше заступ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ики</a:t>
                      </a:r>
                      <a:r>
                        <a:rPr sz="2400" i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ерівни</a:t>
                      </a:r>
                      <a:r>
                        <a:rPr sz="2400" i="1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або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ерівники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ст</a:t>
                      </a:r>
                      <a:r>
                        <a:rPr sz="2400" i="1" spc="-1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укт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рних</a:t>
                      </a:r>
                      <a:r>
                        <a:rPr sz="2400" i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підрозділів)</a:t>
                      </a:r>
                      <a:r>
                        <a:rPr sz="24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у м</a:t>
                      </a:r>
                      <a:r>
                        <a:rPr sz="2400" i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i="1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ах нада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их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їм</a:t>
                      </a:r>
                      <a:r>
                        <a:rPr sz="24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прав.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020" rIns="0" bIns="0" rtlCol="0">
            <a:spAutoFit/>
          </a:bodyPr>
          <a:lstStyle/>
          <a:p>
            <a:pPr marL="3882390">
              <a:lnSpc>
                <a:spcPct val="100000"/>
              </a:lnSpc>
            </a:pPr>
            <a:r>
              <a:rPr dirty="0"/>
              <a:t>ПР</a:t>
            </a:r>
            <a:r>
              <a:rPr spc="-95" dirty="0"/>
              <a:t>О</a:t>
            </a:r>
            <a:r>
              <a:rPr spc="-114" dirty="0"/>
              <a:t>Т</a:t>
            </a:r>
            <a:r>
              <a:rPr dirty="0"/>
              <a:t>О</a:t>
            </a:r>
            <a:r>
              <a:rPr spc="-120" dirty="0"/>
              <a:t>К</a:t>
            </a:r>
            <a:r>
              <a:rPr spc="-125" dirty="0"/>
              <a:t>О</a:t>
            </a:r>
            <a:r>
              <a:rPr dirty="0"/>
              <a:t>Л</a:t>
            </a:r>
          </a:p>
        </p:txBody>
      </p:sp>
      <p:sp>
        <p:nvSpPr>
          <p:cNvPr id="3" name="object 3"/>
          <p:cNvSpPr/>
          <p:nvPr/>
        </p:nvSpPr>
        <p:spPr>
          <a:xfrm>
            <a:off x="891539" y="4488179"/>
            <a:ext cx="4395216" cy="2790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97280" y="4617720"/>
            <a:ext cx="3997960" cy="2392680"/>
          </a:xfrm>
          <a:custGeom>
            <a:avLst/>
            <a:gdLst/>
            <a:ahLst/>
            <a:cxnLst/>
            <a:rect l="l" t="t" r="r" b="b"/>
            <a:pathLst>
              <a:path w="3997960" h="2392679">
                <a:moveTo>
                  <a:pt x="3598672" y="0"/>
                </a:moveTo>
                <a:lnTo>
                  <a:pt x="398780" y="0"/>
                </a:lnTo>
                <a:lnTo>
                  <a:pt x="366076" y="1322"/>
                </a:lnTo>
                <a:lnTo>
                  <a:pt x="302955" y="11590"/>
                </a:lnTo>
                <a:lnTo>
                  <a:pt x="243566" y="31341"/>
                </a:lnTo>
                <a:lnTo>
                  <a:pt x="188729" y="59751"/>
                </a:lnTo>
                <a:lnTo>
                  <a:pt x="139267" y="96000"/>
                </a:lnTo>
                <a:lnTo>
                  <a:pt x="96000" y="139267"/>
                </a:lnTo>
                <a:lnTo>
                  <a:pt x="59751" y="188729"/>
                </a:lnTo>
                <a:lnTo>
                  <a:pt x="31341" y="243566"/>
                </a:lnTo>
                <a:lnTo>
                  <a:pt x="11590" y="302955"/>
                </a:lnTo>
                <a:lnTo>
                  <a:pt x="1322" y="366076"/>
                </a:lnTo>
                <a:lnTo>
                  <a:pt x="0" y="398779"/>
                </a:lnTo>
                <a:lnTo>
                  <a:pt x="0" y="1993899"/>
                </a:lnTo>
                <a:lnTo>
                  <a:pt x="5219" y="2058578"/>
                </a:lnTo>
                <a:lnTo>
                  <a:pt x="20332" y="2119936"/>
                </a:lnTo>
                <a:lnTo>
                  <a:pt x="44515" y="2177152"/>
                </a:lnTo>
                <a:lnTo>
                  <a:pt x="76947" y="2229404"/>
                </a:lnTo>
                <a:lnTo>
                  <a:pt x="116808" y="2275871"/>
                </a:lnTo>
                <a:lnTo>
                  <a:pt x="163275" y="2315732"/>
                </a:lnTo>
                <a:lnTo>
                  <a:pt x="215527" y="2348164"/>
                </a:lnTo>
                <a:lnTo>
                  <a:pt x="272743" y="2372347"/>
                </a:lnTo>
                <a:lnTo>
                  <a:pt x="334101" y="2387460"/>
                </a:lnTo>
                <a:lnTo>
                  <a:pt x="398780" y="2392679"/>
                </a:lnTo>
                <a:lnTo>
                  <a:pt x="3598672" y="2392679"/>
                </a:lnTo>
                <a:lnTo>
                  <a:pt x="3663350" y="2387460"/>
                </a:lnTo>
                <a:lnTo>
                  <a:pt x="3724708" y="2372347"/>
                </a:lnTo>
                <a:lnTo>
                  <a:pt x="3781924" y="2348164"/>
                </a:lnTo>
                <a:lnTo>
                  <a:pt x="3834176" y="2315732"/>
                </a:lnTo>
                <a:lnTo>
                  <a:pt x="3880643" y="2275871"/>
                </a:lnTo>
                <a:lnTo>
                  <a:pt x="3920504" y="2229404"/>
                </a:lnTo>
                <a:lnTo>
                  <a:pt x="3952936" y="2177152"/>
                </a:lnTo>
                <a:lnTo>
                  <a:pt x="3977119" y="2119936"/>
                </a:lnTo>
                <a:lnTo>
                  <a:pt x="3992232" y="2058578"/>
                </a:lnTo>
                <a:lnTo>
                  <a:pt x="3997452" y="1993899"/>
                </a:lnTo>
                <a:lnTo>
                  <a:pt x="3997452" y="398779"/>
                </a:lnTo>
                <a:lnTo>
                  <a:pt x="3992232" y="334101"/>
                </a:lnTo>
                <a:lnTo>
                  <a:pt x="3977119" y="272743"/>
                </a:lnTo>
                <a:lnTo>
                  <a:pt x="3952936" y="215527"/>
                </a:lnTo>
                <a:lnTo>
                  <a:pt x="3920504" y="163275"/>
                </a:lnTo>
                <a:lnTo>
                  <a:pt x="3880643" y="116808"/>
                </a:lnTo>
                <a:lnTo>
                  <a:pt x="3834176" y="76947"/>
                </a:lnTo>
                <a:lnTo>
                  <a:pt x="3781924" y="44515"/>
                </a:lnTo>
                <a:lnTo>
                  <a:pt x="3724708" y="20332"/>
                </a:lnTo>
                <a:lnTo>
                  <a:pt x="3663350" y="5219"/>
                </a:lnTo>
                <a:lnTo>
                  <a:pt x="35986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748154" y="5178171"/>
            <a:ext cx="2816860" cy="1234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Пр</a:t>
            </a:r>
            <a:r>
              <a:rPr sz="2800" b="1" spc="-30" dirty="0">
                <a:latin typeface="Calibri"/>
                <a:cs typeface="Calibri"/>
              </a:rPr>
              <a:t>о</a:t>
            </a:r>
            <a:r>
              <a:rPr sz="2800" b="1" spc="-40" dirty="0">
                <a:latin typeface="Calibri"/>
                <a:cs typeface="Calibri"/>
              </a:rPr>
              <a:t>т</a:t>
            </a:r>
            <a:r>
              <a:rPr sz="2800" b="1" spc="-15" dirty="0">
                <a:latin typeface="Calibri"/>
                <a:cs typeface="Calibri"/>
              </a:rPr>
              <a:t>о</a:t>
            </a:r>
            <a:r>
              <a:rPr sz="2800" b="1" spc="-75" dirty="0">
                <a:latin typeface="Calibri"/>
                <a:cs typeface="Calibri"/>
              </a:rPr>
              <a:t>к</a:t>
            </a:r>
            <a:r>
              <a:rPr sz="2800" b="1" spc="-70" dirty="0">
                <a:latin typeface="Calibri"/>
                <a:cs typeface="Calibri"/>
              </a:rPr>
              <a:t>о</a:t>
            </a:r>
            <a:r>
              <a:rPr sz="2800" b="1" spc="-15" dirty="0">
                <a:latin typeface="Calibri"/>
                <a:cs typeface="Calibri"/>
              </a:rPr>
              <a:t>л</a:t>
            </a:r>
            <a:endParaRPr sz="28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(</a:t>
            </a:r>
            <a:r>
              <a:rPr sz="2800" spc="-25" dirty="0">
                <a:latin typeface="Calibri"/>
                <a:cs typeface="Calibri"/>
              </a:rPr>
              <a:t>п</a:t>
            </a:r>
            <a:r>
              <a:rPr sz="2800" dirty="0">
                <a:latin typeface="Calibri"/>
                <a:cs typeface="Calibri"/>
              </a:rPr>
              <a:t>.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8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14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л.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ро</a:t>
            </a:r>
            <a:r>
              <a:rPr sz="2800" spc="-40" dirty="0">
                <a:latin typeface="Calibri"/>
                <a:cs typeface="Calibri"/>
              </a:rPr>
              <a:t>з</a:t>
            </a:r>
            <a:r>
              <a:rPr sz="2800" spc="-25" dirty="0">
                <a:latin typeface="Calibri"/>
                <a:cs typeface="Calibri"/>
              </a:rPr>
              <a:t>д</a:t>
            </a:r>
            <a:r>
              <a:rPr sz="2800" spc="-10" dirty="0">
                <a:latin typeface="Calibri"/>
                <a:cs typeface="Calibri"/>
              </a:rPr>
              <a:t>.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ІІ</a:t>
            </a:r>
            <a:endParaRPr sz="2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Правил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1000/5)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745479" y="2322575"/>
            <a:ext cx="9310116" cy="37505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51220" y="2452116"/>
            <a:ext cx="8912860" cy="3352800"/>
          </a:xfrm>
          <a:custGeom>
            <a:avLst/>
            <a:gdLst/>
            <a:ahLst/>
            <a:cxnLst/>
            <a:rect l="l" t="t" r="r" b="b"/>
            <a:pathLst>
              <a:path w="8912860" h="3352800">
                <a:moveTo>
                  <a:pt x="8353552" y="0"/>
                </a:moveTo>
                <a:lnTo>
                  <a:pt x="558800" y="0"/>
                </a:lnTo>
                <a:lnTo>
                  <a:pt x="512970" y="1852"/>
                </a:lnTo>
                <a:lnTo>
                  <a:pt x="468161" y="7313"/>
                </a:lnTo>
                <a:lnTo>
                  <a:pt x="424516" y="16240"/>
                </a:lnTo>
                <a:lnTo>
                  <a:pt x="382178" y="28488"/>
                </a:lnTo>
                <a:lnTo>
                  <a:pt x="341292" y="43914"/>
                </a:lnTo>
                <a:lnTo>
                  <a:pt x="302002" y="62373"/>
                </a:lnTo>
                <a:lnTo>
                  <a:pt x="264450" y="83722"/>
                </a:lnTo>
                <a:lnTo>
                  <a:pt x="228782" y="107817"/>
                </a:lnTo>
                <a:lnTo>
                  <a:pt x="195141" y="134515"/>
                </a:lnTo>
                <a:lnTo>
                  <a:pt x="163671" y="163671"/>
                </a:lnTo>
                <a:lnTo>
                  <a:pt x="134515" y="195141"/>
                </a:lnTo>
                <a:lnTo>
                  <a:pt x="107817" y="228782"/>
                </a:lnTo>
                <a:lnTo>
                  <a:pt x="83722" y="264450"/>
                </a:lnTo>
                <a:lnTo>
                  <a:pt x="62373" y="302002"/>
                </a:lnTo>
                <a:lnTo>
                  <a:pt x="43914" y="341292"/>
                </a:lnTo>
                <a:lnTo>
                  <a:pt x="28488" y="382178"/>
                </a:lnTo>
                <a:lnTo>
                  <a:pt x="16240" y="424516"/>
                </a:lnTo>
                <a:lnTo>
                  <a:pt x="7313" y="468161"/>
                </a:lnTo>
                <a:lnTo>
                  <a:pt x="1852" y="512970"/>
                </a:lnTo>
                <a:lnTo>
                  <a:pt x="0" y="558800"/>
                </a:lnTo>
                <a:lnTo>
                  <a:pt x="0" y="2794000"/>
                </a:lnTo>
                <a:lnTo>
                  <a:pt x="1852" y="2839829"/>
                </a:lnTo>
                <a:lnTo>
                  <a:pt x="7313" y="2884638"/>
                </a:lnTo>
                <a:lnTo>
                  <a:pt x="16240" y="2928283"/>
                </a:lnTo>
                <a:lnTo>
                  <a:pt x="28488" y="2970621"/>
                </a:lnTo>
                <a:lnTo>
                  <a:pt x="43914" y="3011507"/>
                </a:lnTo>
                <a:lnTo>
                  <a:pt x="62373" y="3050797"/>
                </a:lnTo>
                <a:lnTo>
                  <a:pt x="83722" y="3088349"/>
                </a:lnTo>
                <a:lnTo>
                  <a:pt x="107817" y="3124017"/>
                </a:lnTo>
                <a:lnTo>
                  <a:pt x="134515" y="3157658"/>
                </a:lnTo>
                <a:lnTo>
                  <a:pt x="163671" y="3189128"/>
                </a:lnTo>
                <a:lnTo>
                  <a:pt x="195141" y="3218284"/>
                </a:lnTo>
                <a:lnTo>
                  <a:pt x="228782" y="3244982"/>
                </a:lnTo>
                <a:lnTo>
                  <a:pt x="264450" y="3269077"/>
                </a:lnTo>
                <a:lnTo>
                  <a:pt x="302002" y="3290426"/>
                </a:lnTo>
                <a:lnTo>
                  <a:pt x="341292" y="3308885"/>
                </a:lnTo>
                <a:lnTo>
                  <a:pt x="382178" y="3324311"/>
                </a:lnTo>
                <a:lnTo>
                  <a:pt x="424516" y="3336559"/>
                </a:lnTo>
                <a:lnTo>
                  <a:pt x="468161" y="3345486"/>
                </a:lnTo>
                <a:lnTo>
                  <a:pt x="512970" y="3350947"/>
                </a:lnTo>
                <a:lnTo>
                  <a:pt x="558800" y="3352800"/>
                </a:lnTo>
                <a:lnTo>
                  <a:pt x="8353552" y="3352800"/>
                </a:lnTo>
                <a:lnTo>
                  <a:pt x="8399381" y="3350947"/>
                </a:lnTo>
                <a:lnTo>
                  <a:pt x="8444190" y="3345486"/>
                </a:lnTo>
                <a:lnTo>
                  <a:pt x="8487835" y="3336559"/>
                </a:lnTo>
                <a:lnTo>
                  <a:pt x="8530173" y="3324311"/>
                </a:lnTo>
                <a:lnTo>
                  <a:pt x="8571059" y="3308885"/>
                </a:lnTo>
                <a:lnTo>
                  <a:pt x="8610349" y="3290426"/>
                </a:lnTo>
                <a:lnTo>
                  <a:pt x="8647901" y="3269077"/>
                </a:lnTo>
                <a:lnTo>
                  <a:pt x="8683569" y="3244982"/>
                </a:lnTo>
                <a:lnTo>
                  <a:pt x="8717210" y="3218284"/>
                </a:lnTo>
                <a:lnTo>
                  <a:pt x="8748680" y="3189128"/>
                </a:lnTo>
                <a:lnTo>
                  <a:pt x="8777836" y="3157658"/>
                </a:lnTo>
                <a:lnTo>
                  <a:pt x="8804534" y="3124017"/>
                </a:lnTo>
                <a:lnTo>
                  <a:pt x="8828629" y="3088349"/>
                </a:lnTo>
                <a:lnTo>
                  <a:pt x="8849978" y="3050797"/>
                </a:lnTo>
                <a:lnTo>
                  <a:pt x="8868437" y="3011507"/>
                </a:lnTo>
                <a:lnTo>
                  <a:pt x="8883863" y="2970621"/>
                </a:lnTo>
                <a:lnTo>
                  <a:pt x="8896111" y="2928283"/>
                </a:lnTo>
                <a:lnTo>
                  <a:pt x="8905038" y="2884638"/>
                </a:lnTo>
                <a:lnTo>
                  <a:pt x="8910499" y="2839829"/>
                </a:lnTo>
                <a:lnTo>
                  <a:pt x="8912352" y="2794000"/>
                </a:lnTo>
                <a:lnTo>
                  <a:pt x="8912352" y="558800"/>
                </a:lnTo>
                <a:lnTo>
                  <a:pt x="8910499" y="512970"/>
                </a:lnTo>
                <a:lnTo>
                  <a:pt x="8905038" y="468161"/>
                </a:lnTo>
                <a:lnTo>
                  <a:pt x="8896111" y="424516"/>
                </a:lnTo>
                <a:lnTo>
                  <a:pt x="8883863" y="382178"/>
                </a:lnTo>
                <a:lnTo>
                  <a:pt x="8868437" y="341292"/>
                </a:lnTo>
                <a:lnTo>
                  <a:pt x="8849978" y="302002"/>
                </a:lnTo>
                <a:lnTo>
                  <a:pt x="8828629" y="264450"/>
                </a:lnTo>
                <a:lnTo>
                  <a:pt x="8804534" y="228782"/>
                </a:lnTo>
                <a:lnTo>
                  <a:pt x="8777836" y="195141"/>
                </a:lnTo>
                <a:lnTo>
                  <a:pt x="8748680" y="163671"/>
                </a:lnTo>
                <a:lnTo>
                  <a:pt x="8717210" y="134515"/>
                </a:lnTo>
                <a:lnTo>
                  <a:pt x="8683569" y="107817"/>
                </a:lnTo>
                <a:lnTo>
                  <a:pt x="8647901" y="83722"/>
                </a:lnTo>
                <a:lnTo>
                  <a:pt x="8610349" y="62373"/>
                </a:lnTo>
                <a:lnTo>
                  <a:pt x="8571059" y="43914"/>
                </a:lnTo>
                <a:lnTo>
                  <a:pt x="8530173" y="28488"/>
                </a:lnTo>
                <a:lnTo>
                  <a:pt x="8487835" y="16240"/>
                </a:lnTo>
                <a:lnTo>
                  <a:pt x="8444190" y="7313"/>
                </a:lnTo>
                <a:lnTo>
                  <a:pt x="8399381" y="1852"/>
                </a:lnTo>
                <a:lnTo>
                  <a:pt x="83535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721856" y="2878454"/>
            <a:ext cx="7538720" cy="807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Ф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4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с</a:t>
            </a:r>
            <a:r>
              <a:rPr sz="2800" spc="-4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є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хід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об</a:t>
            </a:r>
            <a:r>
              <a:rPr sz="2800" spc="-4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рення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питань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шень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що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ийм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55" dirty="0">
                <a:latin typeface="Calibri"/>
                <a:cs typeface="Calibri"/>
              </a:rPr>
              <a:t>ю</a:t>
            </a:r>
            <a:r>
              <a:rPr sz="2800" spc="-15" dirty="0">
                <a:latin typeface="Calibri"/>
                <a:cs typeface="Calibri"/>
              </a:rPr>
              <a:t>ться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сідан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ях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к</a:t>
            </a:r>
            <a:r>
              <a:rPr sz="2800" spc="-6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ле</a:t>
            </a:r>
            <a:r>
              <a:rPr sz="280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іальних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-2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нів: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21856" y="3710230"/>
            <a:ext cx="1811655" cy="1682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6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ле</a:t>
            </a:r>
            <a:r>
              <a:rPr sz="2800" spc="-5" dirty="0">
                <a:latin typeface="Calibri"/>
                <a:cs typeface="Calibri"/>
              </a:rPr>
              <a:t>г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я</a:t>
            </a:r>
            <a:r>
              <a:rPr sz="2800" spc="-25" dirty="0">
                <a:latin typeface="Calibri"/>
                <a:cs typeface="Calibri"/>
              </a:rPr>
              <a:t>х</a:t>
            </a:r>
            <a:r>
              <a:rPr sz="2800" spc="-10" dirty="0">
                <a:latin typeface="Calibri"/>
                <a:cs typeface="Calibri"/>
              </a:rPr>
              <a:t>;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2800" spc="-15" dirty="0">
                <a:latin typeface="Calibri"/>
                <a:cs typeface="Calibri"/>
              </a:rPr>
              <a:t>рада</a:t>
            </a:r>
            <a:r>
              <a:rPr sz="2800" spc="-20" dirty="0">
                <a:latin typeface="Calibri"/>
                <a:cs typeface="Calibri"/>
              </a:rPr>
              <a:t>х</a:t>
            </a:r>
            <a:r>
              <a:rPr sz="2800" spc="-10" dirty="0">
                <a:latin typeface="Calibri"/>
                <a:cs typeface="Calibri"/>
              </a:rPr>
              <a:t>;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2800" spc="-15" dirty="0">
                <a:latin typeface="Calibri"/>
                <a:cs typeface="Calibri"/>
              </a:rPr>
              <a:t>зб</a:t>
            </a:r>
            <a:r>
              <a:rPr sz="2800" spc="-5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ра</a:t>
            </a:r>
            <a:r>
              <a:rPr sz="2800" spc="-30" dirty="0">
                <a:latin typeface="Calibri"/>
                <a:cs typeface="Calibri"/>
              </a:rPr>
              <a:t>х</a:t>
            </a:r>
            <a:r>
              <a:rPr sz="2800" spc="-10" dirty="0">
                <a:latin typeface="Calibri"/>
                <a:cs typeface="Calibri"/>
              </a:rPr>
              <a:t>;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5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рада</a:t>
            </a:r>
            <a:r>
              <a:rPr sz="2800" spc="-25" dirty="0">
                <a:latin typeface="Calibri"/>
                <a:cs typeface="Calibri"/>
              </a:rPr>
              <a:t>х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740908" y="6182817"/>
            <a:ext cx="8061959" cy="36195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946647" y="6312408"/>
            <a:ext cx="7664450" cy="3221990"/>
          </a:xfrm>
          <a:custGeom>
            <a:avLst/>
            <a:gdLst/>
            <a:ahLst/>
            <a:cxnLst/>
            <a:rect l="l" t="t" r="r" b="b"/>
            <a:pathLst>
              <a:path w="7664450" h="3221990">
                <a:moveTo>
                  <a:pt x="7127240" y="0"/>
                </a:moveTo>
                <a:lnTo>
                  <a:pt x="536956" y="0"/>
                </a:lnTo>
                <a:lnTo>
                  <a:pt x="492918" y="1780"/>
                </a:lnTo>
                <a:lnTo>
                  <a:pt x="449860" y="7028"/>
                </a:lnTo>
                <a:lnTo>
                  <a:pt x="407921" y="15605"/>
                </a:lnTo>
                <a:lnTo>
                  <a:pt x="367239" y="27375"/>
                </a:lnTo>
                <a:lnTo>
                  <a:pt x="327951" y="42197"/>
                </a:lnTo>
                <a:lnTo>
                  <a:pt x="290197" y="59935"/>
                </a:lnTo>
                <a:lnTo>
                  <a:pt x="254113" y="80450"/>
                </a:lnTo>
                <a:lnTo>
                  <a:pt x="219840" y="103603"/>
                </a:lnTo>
                <a:lnTo>
                  <a:pt x="187513" y="129257"/>
                </a:lnTo>
                <a:lnTo>
                  <a:pt x="157273" y="157273"/>
                </a:lnTo>
                <a:lnTo>
                  <a:pt x="129257" y="187513"/>
                </a:lnTo>
                <a:lnTo>
                  <a:pt x="103603" y="219840"/>
                </a:lnTo>
                <a:lnTo>
                  <a:pt x="80450" y="254113"/>
                </a:lnTo>
                <a:lnTo>
                  <a:pt x="59935" y="290197"/>
                </a:lnTo>
                <a:lnTo>
                  <a:pt x="42197" y="327951"/>
                </a:lnTo>
                <a:lnTo>
                  <a:pt x="27375" y="367239"/>
                </a:lnTo>
                <a:lnTo>
                  <a:pt x="15605" y="407921"/>
                </a:lnTo>
                <a:lnTo>
                  <a:pt x="7028" y="449860"/>
                </a:lnTo>
                <a:lnTo>
                  <a:pt x="1780" y="492918"/>
                </a:lnTo>
                <a:lnTo>
                  <a:pt x="0" y="536956"/>
                </a:lnTo>
                <a:lnTo>
                  <a:pt x="0" y="2684780"/>
                </a:lnTo>
                <a:lnTo>
                  <a:pt x="1780" y="2728817"/>
                </a:lnTo>
                <a:lnTo>
                  <a:pt x="7028" y="2771875"/>
                </a:lnTo>
                <a:lnTo>
                  <a:pt x="15605" y="2813814"/>
                </a:lnTo>
                <a:lnTo>
                  <a:pt x="27375" y="2854496"/>
                </a:lnTo>
                <a:lnTo>
                  <a:pt x="42197" y="2893784"/>
                </a:lnTo>
                <a:lnTo>
                  <a:pt x="59935" y="2931538"/>
                </a:lnTo>
                <a:lnTo>
                  <a:pt x="80450" y="2967622"/>
                </a:lnTo>
                <a:lnTo>
                  <a:pt x="103603" y="3001895"/>
                </a:lnTo>
                <a:lnTo>
                  <a:pt x="129257" y="3034222"/>
                </a:lnTo>
                <a:lnTo>
                  <a:pt x="157273" y="3064462"/>
                </a:lnTo>
                <a:lnTo>
                  <a:pt x="187513" y="3092478"/>
                </a:lnTo>
                <a:lnTo>
                  <a:pt x="219840" y="3118132"/>
                </a:lnTo>
                <a:lnTo>
                  <a:pt x="254113" y="3141285"/>
                </a:lnTo>
                <a:lnTo>
                  <a:pt x="290197" y="3161800"/>
                </a:lnTo>
                <a:lnTo>
                  <a:pt x="327951" y="3179538"/>
                </a:lnTo>
                <a:lnTo>
                  <a:pt x="367239" y="3194360"/>
                </a:lnTo>
                <a:lnTo>
                  <a:pt x="407921" y="3206130"/>
                </a:lnTo>
                <a:lnTo>
                  <a:pt x="449860" y="3214707"/>
                </a:lnTo>
                <a:lnTo>
                  <a:pt x="492918" y="3219955"/>
                </a:lnTo>
                <a:lnTo>
                  <a:pt x="536956" y="3221736"/>
                </a:lnTo>
                <a:lnTo>
                  <a:pt x="7127240" y="3221736"/>
                </a:lnTo>
                <a:lnTo>
                  <a:pt x="7171277" y="3219955"/>
                </a:lnTo>
                <a:lnTo>
                  <a:pt x="7214335" y="3214707"/>
                </a:lnTo>
                <a:lnTo>
                  <a:pt x="7256274" y="3206130"/>
                </a:lnTo>
                <a:lnTo>
                  <a:pt x="7296956" y="3194360"/>
                </a:lnTo>
                <a:lnTo>
                  <a:pt x="7336244" y="3179538"/>
                </a:lnTo>
                <a:lnTo>
                  <a:pt x="7373998" y="3161800"/>
                </a:lnTo>
                <a:lnTo>
                  <a:pt x="7410082" y="3141285"/>
                </a:lnTo>
                <a:lnTo>
                  <a:pt x="7444355" y="3118132"/>
                </a:lnTo>
                <a:lnTo>
                  <a:pt x="7476682" y="3092478"/>
                </a:lnTo>
                <a:lnTo>
                  <a:pt x="7506922" y="3064462"/>
                </a:lnTo>
                <a:lnTo>
                  <a:pt x="7534938" y="3034222"/>
                </a:lnTo>
                <a:lnTo>
                  <a:pt x="7560592" y="3001895"/>
                </a:lnTo>
                <a:lnTo>
                  <a:pt x="7583745" y="2967622"/>
                </a:lnTo>
                <a:lnTo>
                  <a:pt x="7604260" y="2931538"/>
                </a:lnTo>
                <a:lnTo>
                  <a:pt x="7621998" y="2893784"/>
                </a:lnTo>
                <a:lnTo>
                  <a:pt x="7636820" y="2854496"/>
                </a:lnTo>
                <a:lnTo>
                  <a:pt x="7648590" y="2813814"/>
                </a:lnTo>
                <a:lnTo>
                  <a:pt x="7657167" y="2771875"/>
                </a:lnTo>
                <a:lnTo>
                  <a:pt x="7662415" y="2728817"/>
                </a:lnTo>
                <a:lnTo>
                  <a:pt x="7664196" y="2684780"/>
                </a:lnTo>
                <a:lnTo>
                  <a:pt x="7664196" y="536956"/>
                </a:lnTo>
                <a:lnTo>
                  <a:pt x="7662415" y="492918"/>
                </a:lnTo>
                <a:lnTo>
                  <a:pt x="7657167" y="449860"/>
                </a:lnTo>
                <a:lnTo>
                  <a:pt x="7648590" y="407921"/>
                </a:lnTo>
                <a:lnTo>
                  <a:pt x="7636820" y="367239"/>
                </a:lnTo>
                <a:lnTo>
                  <a:pt x="7621998" y="327951"/>
                </a:lnTo>
                <a:lnTo>
                  <a:pt x="7604260" y="290197"/>
                </a:lnTo>
                <a:lnTo>
                  <a:pt x="7583745" y="254113"/>
                </a:lnTo>
                <a:lnTo>
                  <a:pt x="7560592" y="219840"/>
                </a:lnTo>
                <a:lnTo>
                  <a:pt x="7534938" y="187513"/>
                </a:lnTo>
                <a:lnTo>
                  <a:pt x="7506922" y="157273"/>
                </a:lnTo>
                <a:lnTo>
                  <a:pt x="7476682" y="129257"/>
                </a:lnTo>
                <a:lnTo>
                  <a:pt x="7444355" y="103603"/>
                </a:lnTo>
                <a:lnTo>
                  <a:pt x="7410082" y="80450"/>
                </a:lnTo>
                <a:lnTo>
                  <a:pt x="7373998" y="59935"/>
                </a:lnTo>
                <a:lnTo>
                  <a:pt x="7336244" y="42197"/>
                </a:lnTo>
                <a:lnTo>
                  <a:pt x="7296956" y="27375"/>
                </a:lnTo>
                <a:lnTo>
                  <a:pt x="7256274" y="15605"/>
                </a:lnTo>
                <a:lnTo>
                  <a:pt x="7214335" y="7028"/>
                </a:lnTo>
                <a:lnTo>
                  <a:pt x="7171277" y="1780"/>
                </a:lnTo>
                <a:lnTo>
                  <a:pt x="71272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465189" y="6495796"/>
            <a:ext cx="6658609" cy="2941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Складається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ста</a:t>
            </a:r>
            <a:r>
              <a:rPr sz="2800" spc="-5" dirty="0">
                <a:latin typeface="Calibri"/>
                <a:cs typeface="Calibri"/>
              </a:rPr>
              <a:t>ві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buFont typeface="Calibri"/>
              <a:buAutoNum type="arabicParenR"/>
              <a:tabLst>
                <a:tab pos="383540" algn="l"/>
              </a:tabLst>
            </a:pP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писі</a:t>
            </a:r>
            <a:r>
              <a:rPr sz="2800" spc="-20" dirty="0">
                <a:latin typeface="Calibri"/>
                <a:cs typeface="Calibri"/>
              </a:rPr>
              <a:t>в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зро</a:t>
            </a:r>
            <a:r>
              <a:rPr sz="2800" spc="-65" dirty="0">
                <a:latin typeface="Calibri"/>
                <a:cs typeface="Calibri"/>
              </a:rPr>
              <a:t>б</a:t>
            </a:r>
            <a:r>
              <a:rPr sz="2800" spc="-15" dirty="0">
                <a:latin typeface="Calibri"/>
                <a:cs typeface="Calibri"/>
              </a:rPr>
              <a:t>лених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час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сідан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я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spc="-10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с</a:t>
            </a:r>
            <a:r>
              <a:rPr sz="2800" spc="-3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ено</a:t>
            </a:r>
            <a:r>
              <a:rPr sz="2800" spc="-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рам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фоно</a:t>
            </a:r>
            <a:r>
              <a:rPr sz="2800" spc="-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ра</a:t>
            </a:r>
            <a:r>
              <a:rPr sz="2800" spc="-10" dirty="0">
                <a:latin typeface="Calibri"/>
                <a:cs typeface="Calibri"/>
              </a:rPr>
              <a:t>м);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buFont typeface="Calibri"/>
              <a:buAutoNum type="arabicParenR" startAt="2"/>
              <a:tabLst>
                <a:tab pos="383540" algn="l"/>
              </a:tabLst>
            </a:pP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менті</a:t>
            </a:r>
            <a:r>
              <a:rPr sz="2800" spc="-20" dirty="0">
                <a:latin typeface="Calibri"/>
                <a:cs typeface="Calibri"/>
              </a:rPr>
              <a:t>в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45" dirty="0">
                <a:latin typeface="Calibri"/>
                <a:cs typeface="Calibri"/>
              </a:rPr>
              <a:t>г</a:t>
            </a:r>
            <a:r>
              <a:rPr sz="2800" spc="-40" dirty="0">
                <a:latin typeface="Calibri"/>
                <a:cs typeface="Calibri"/>
              </a:rPr>
              <a:t>о</a:t>
            </a:r>
            <a:r>
              <a:rPr sz="2800" spc="-5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лених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за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1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ан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я</a:t>
            </a:r>
            <a:r>
              <a:rPr sz="2800" spc="-10" dirty="0">
                <a:latin typeface="Calibri"/>
                <a:cs typeface="Calibri"/>
              </a:rPr>
              <a:t> (</a:t>
            </a:r>
            <a:r>
              <a:rPr sz="2800" spc="-4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4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стів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ез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опові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ей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ви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т</a:t>
            </a:r>
            <a:r>
              <a:rPr sz="2800" spc="-2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0" dirty="0">
                <a:latin typeface="Calibri"/>
                <a:cs typeface="Calibri"/>
              </a:rPr>
              <a:t>в,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ові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10" dirty="0">
                <a:latin typeface="Calibri"/>
                <a:cs typeface="Calibri"/>
              </a:rPr>
              <a:t>,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оектів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поста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або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шень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пор</a:t>
            </a:r>
            <a:r>
              <a:rPr sz="2800" spc="-30" dirty="0">
                <a:latin typeface="Calibri"/>
                <a:cs typeface="Calibri"/>
              </a:rPr>
              <a:t>я</a:t>
            </a:r>
            <a:r>
              <a:rPr sz="2800" spc="-15" dirty="0">
                <a:latin typeface="Calibri"/>
                <a:cs typeface="Calibri"/>
              </a:rPr>
              <a:t>дку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енн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4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писку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ошених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45" dirty="0">
                <a:latin typeface="Calibri"/>
                <a:cs typeface="Calibri"/>
              </a:rPr>
              <a:t>щ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10" dirty="0">
                <a:latin typeface="Calibri"/>
                <a:cs typeface="Calibri"/>
              </a:rPr>
              <a:t>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4500" y="5077967"/>
            <a:ext cx="9525" cy="1932939"/>
          </a:xfrm>
          <a:custGeom>
            <a:avLst/>
            <a:gdLst/>
            <a:ahLst/>
            <a:cxnLst/>
            <a:rect l="l" t="t" r="r" b="b"/>
            <a:pathLst>
              <a:path w="9525" h="1932940">
                <a:moveTo>
                  <a:pt x="9398" y="0"/>
                </a:moveTo>
                <a:lnTo>
                  <a:pt x="0" y="1932432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071871" y="6039611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>
                <a:moveTo>
                  <a:pt x="0" y="0"/>
                </a:moveTo>
                <a:lnTo>
                  <a:pt x="46659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524500" y="5039867"/>
            <a:ext cx="490220" cy="76200"/>
          </a:xfrm>
          <a:custGeom>
            <a:avLst/>
            <a:gdLst/>
            <a:ahLst/>
            <a:cxnLst/>
            <a:rect l="l" t="t" r="r" b="b"/>
            <a:pathLst>
              <a:path w="490220" h="76200">
                <a:moveTo>
                  <a:pt x="414020" y="0"/>
                </a:moveTo>
                <a:lnTo>
                  <a:pt x="414020" y="76200"/>
                </a:lnTo>
                <a:lnTo>
                  <a:pt x="477520" y="44450"/>
                </a:lnTo>
                <a:lnTo>
                  <a:pt x="426720" y="44450"/>
                </a:lnTo>
                <a:lnTo>
                  <a:pt x="426720" y="31750"/>
                </a:lnTo>
                <a:lnTo>
                  <a:pt x="477520" y="31750"/>
                </a:lnTo>
                <a:lnTo>
                  <a:pt x="414020" y="0"/>
                </a:lnTo>
                <a:close/>
              </a:path>
              <a:path w="490220" h="76200">
                <a:moveTo>
                  <a:pt x="41402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414020" y="44450"/>
                </a:lnTo>
                <a:lnTo>
                  <a:pt x="414020" y="31750"/>
                </a:lnTo>
                <a:close/>
              </a:path>
              <a:path w="490220" h="76200">
                <a:moveTo>
                  <a:pt x="477520" y="31750"/>
                </a:moveTo>
                <a:lnTo>
                  <a:pt x="426720" y="31750"/>
                </a:lnTo>
                <a:lnTo>
                  <a:pt x="426720" y="44450"/>
                </a:lnTo>
                <a:lnTo>
                  <a:pt x="477520" y="44450"/>
                </a:lnTo>
                <a:lnTo>
                  <a:pt x="490220" y="38100"/>
                </a:lnTo>
                <a:lnTo>
                  <a:pt x="47752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533644" y="6972300"/>
            <a:ext cx="481330" cy="76200"/>
          </a:xfrm>
          <a:custGeom>
            <a:avLst/>
            <a:gdLst/>
            <a:ahLst/>
            <a:cxnLst/>
            <a:rect l="l" t="t" r="r" b="b"/>
            <a:pathLst>
              <a:path w="481329" h="76200">
                <a:moveTo>
                  <a:pt x="404622" y="0"/>
                </a:moveTo>
                <a:lnTo>
                  <a:pt x="404622" y="76200"/>
                </a:lnTo>
                <a:lnTo>
                  <a:pt x="468122" y="44450"/>
                </a:lnTo>
                <a:lnTo>
                  <a:pt x="417322" y="44450"/>
                </a:lnTo>
                <a:lnTo>
                  <a:pt x="417322" y="31750"/>
                </a:lnTo>
                <a:lnTo>
                  <a:pt x="468122" y="31750"/>
                </a:lnTo>
                <a:lnTo>
                  <a:pt x="404622" y="0"/>
                </a:lnTo>
                <a:close/>
              </a:path>
              <a:path w="481329" h="76200">
                <a:moveTo>
                  <a:pt x="404622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404622" y="44450"/>
                </a:lnTo>
                <a:lnTo>
                  <a:pt x="404622" y="31750"/>
                </a:lnTo>
                <a:close/>
              </a:path>
              <a:path w="481329" h="76200">
                <a:moveTo>
                  <a:pt x="468122" y="31750"/>
                </a:moveTo>
                <a:lnTo>
                  <a:pt x="417322" y="31750"/>
                </a:lnTo>
                <a:lnTo>
                  <a:pt x="417322" y="44450"/>
                </a:lnTo>
                <a:lnTo>
                  <a:pt x="468122" y="44450"/>
                </a:lnTo>
                <a:lnTo>
                  <a:pt x="480822" y="38100"/>
                </a:lnTo>
                <a:lnTo>
                  <a:pt x="468122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21</a:t>
            </a:fld>
            <a:endParaRPr spc="-1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52340" y="862711"/>
            <a:ext cx="9781540" cy="1293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ts val="5470"/>
              </a:lnSpc>
              <a:tabLst>
                <a:tab pos="3143885" algn="l"/>
                <a:tab pos="3832860" algn="l"/>
              </a:tabLst>
            </a:pPr>
            <a:r>
              <a:rPr sz="4800" b="1" spc="-10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ОКУМЕНТ	→	ВИ</a:t>
            </a:r>
            <a:r>
              <a:rPr sz="4800" b="1" spc="-120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ОНАВЕЦЬ</a:t>
            </a:r>
            <a:endParaRPr sz="4800">
              <a:latin typeface="Calibri"/>
              <a:cs typeface="Calibri"/>
            </a:endParaRPr>
          </a:p>
          <a:p>
            <a:pPr algn="ctr">
              <a:lnSpc>
                <a:spcPts val="5470"/>
              </a:lnSpc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(п. 10 </a:t>
            </a:r>
            <a:r>
              <a:rPr sz="4800" b="1" spc="-185" dirty="0">
                <a:solidFill>
                  <a:srgbClr val="FF0000"/>
                </a:solidFill>
                <a:latin typeface="Calibri"/>
                <a:cs typeface="Calibri"/>
              </a:rPr>
              <a:t>г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л. 1</a:t>
            </a:r>
            <a:r>
              <a:rPr sz="4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ро</a:t>
            </a:r>
            <a:r>
              <a:rPr sz="4800" b="1" spc="-25" dirty="0">
                <a:solidFill>
                  <a:srgbClr val="FF0000"/>
                </a:solidFill>
                <a:latin typeface="Calibri"/>
                <a:cs typeface="Calibri"/>
              </a:rPr>
              <a:t>з</a:t>
            </a:r>
            <a:r>
              <a:rPr sz="4800" b="1" spc="-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. ІІ Правил</a:t>
            </a:r>
            <a:r>
              <a:rPr sz="48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№</a:t>
            </a:r>
            <a:r>
              <a:rPr sz="4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1000/5)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04672" y="2435351"/>
            <a:ext cx="16795242" cy="47769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41006" y="2594978"/>
            <a:ext cx="9091930" cy="775970"/>
          </a:xfrm>
          <a:custGeom>
            <a:avLst/>
            <a:gdLst/>
            <a:ahLst/>
            <a:cxnLst/>
            <a:rect l="l" t="t" r="r" b="b"/>
            <a:pathLst>
              <a:path w="9091930" h="775970">
                <a:moveTo>
                  <a:pt x="0" y="775728"/>
                </a:moveTo>
                <a:lnTo>
                  <a:pt x="9091421" y="775728"/>
                </a:lnTo>
                <a:lnTo>
                  <a:pt x="9091421" y="0"/>
                </a:lnTo>
                <a:lnTo>
                  <a:pt x="0" y="0"/>
                </a:lnTo>
                <a:lnTo>
                  <a:pt x="0" y="7757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132441" y="2594978"/>
            <a:ext cx="7240270" cy="775970"/>
          </a:xfrm>
          <a:custGeom>
            <a:avLst/>
            <a:gdLst/>
            <a:ahLst/>
            <a:cxnLst/>
            <a:rect l="l" t="t" r="r" b="b"/>
            <a:pathLst>
              <a:path w="7240269" h="775970">
                <a:moveTo>
                  <a:pt x="0" y="775728"/>
                </a:moveTo>
                <a:lnTo>
                  <a:pt x="7240016" y="775728"/>
                </a:lnTo>
                <a:lnTo>
                  <a:pt x="7240016" y="0"/>
                </a:lnTo>
                <a:lnTo>
                  <a:pt x="0" y="0"/>
                </a:lnTo>
                <a:lnTo>
                  <a:pt x="0" y="7757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41006" y="3370707"/>
            <a:ext cx="9091930" cy="589915"/>
          </a:xfrm>
          <a:custGeom>
            <a:avLst/>
            <a:gdLst/>
            <a:ahLst/>
            <a:cxnLst/>
            <a:rect l="l" t="t" r="r" b="b"/>
            <a:pathLst>
              <a:path w="9091930" h="589914">
                <a:moveTo>
                  <a:pt x="0" y="589787"/>
                </a:moveTo>
                <a:lnTo>
                  <a:pt x="9091421" y="589787"/>
                </a:lnTo>
                <a:lnTo>
                  <a:pt x="9091421" y="0"/>
                </a:lnTo>
                <a:lnTo>
                  <a:pt x="0" y="0"/>
                </a:lnTo>
                <a:lnTo>
                  <a:pt x="0" y="5897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132441" y="3370707"/>
            <a:ext cx="7240270" cy="589915"/>
          </a:xfrm>
          <a:custGeom>
            <a:avLst/>
            <a:gdLst/>
            <a:ahLst/>
            <a:cxnLst/>
            <a:rect l="l" t="t" r="r" b="b"/>
            <a:pathLst>
              <a:path w="7240269" h="589914">
                <a:moveTo>
                  <a:pt x="0" y="589787"/>
                </a:moveTo>
                <a:lnTo>
                  <a:pt x="7240016" y="589787"/>
                </a:lnTo>
                <a:lnTo>
                  <a:pt x="7240016" y="0"/>
                </a:lnTo>
                <a:lnTo>
                  <a:pt x="0" y="0"/>
                </a:lnTo>
                <a:lnTo>
                  <a:pt x="0" y="5897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41006" y="3960495"/>
            <a:ext cx="9091930" cy="1179830"/>
          </a:xfrm>
          <a:custGeom>
            <a:avLst/>
            <a:gdLst/>
            <a:ahLst/>
            <a:cxnLst/>
            <a:rect l="l" t="t" r="r" b="b"/>
            <a:pathLst>
              <a:path w="9091930" h="1179829">
                <a:moveTo>
                  <a:pt x="0" y="1179576"/>
                </a:moveTo>
                <a:lnTo>
                  <a:pt x="9091421" y="1179576"/>
                </a:lnTo>
                <a:lnTo>
                  <a:pt x="9091421" y="0"/>
                </a:lnTo>
                <a:lnTo>
                  <a:pt x="0" y="0"/>
                </a:lnTo>
                <a:lnTo>
                  <a:pt x="0" y="11795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132441" y="3960495"/>
            <a:ext cx="7240270" cy="1179830"/>
          </a:xfrm>
          <a:custGeom>
            <a:avLst/>
            <a:gdLst/>
            <a:ahLst/>
            <a:cxnLst/>
            <a:rect l="l" t="t" r="r" b="b"/>
            <a:pathLst>
              <a:path w="7240269" h="1179829">
                <a:moveTo>
                  <a:pt x="0" y="1179576"/>
                </a:moveTo>
                <a:lnTo>
                  <a:pt x="7240016" y="1179576"/>
                </a:lnTo>
                <a:lnTo>
                  <a:pt x="7240016" y="0"/>
                </a:lnTo>
                <a:lnTo>
                  <a:pt x="0" y="0"/>
                </a:lnTo>
                <a:lnTo>
                  <a:pt x="0" y="11795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41006" y="5140071"/>
            <a:ext cx="9091930" cy="1769745"/>
          </a:xfrm>
          <a:custGeom>
            <a:avLst/>
            <a:gdLst/>
            <a:ahLst/>
            <a:cxnLst/>
            <a:rect l="l" t="t" r="r" b="b"/>
            <a:pathLst>
              <a:path w="9091930" h="1769745">
                <a:moveTo>
                  <a:pt x="0" y="1769364"/>
                </a:moveTo>
                <a:lnTo>
                  <a:pt x="9091421" y="1769364"/>
                </a:lnTo>
                <a:lnTo>
                  <a:pt x="9091421" y="0"/>
                </a:lnTo>
                <a:lnTo>
                  <a:pt x="0" y="0"/>
                </a:lnTo>
                <a:lnTo>
                  <a:pt x="0" y="17693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132441" y="5140071"/>
            <a:ext cx="7240270" cy="1769745"/>
          </a:xfrm>
          <a:custGeom>
            <a:avLst/>
            <a:gdLst/>
            <a:ahLst/>
            <a:cxnLst/>
            <a:rect l="l" t="t" r="r" b="b"/>
            <a:pathLst>
              <a:path w="7240269" h="1769745">
                <a:moveTo>
                  <a:pt x="0" y="1769364"/>
                </a:moveTo>
                <a:lnTo>
                  <a:pt x="7240016" y="1769364"/>
                </a:lnTo>
                <a:lnTo>
                  <a:pt x="7240016" y="0"/>
                </a:lnTo>
                <a:lnTo>
                  <a:pt x="0" y="0"/>
                </a:lnTo>
                <a:lnTo>
                  <a:pt x="0" y="17693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22</a:t>
            </a:fld>
            <a:endParaRPr spc="-10" dirty="0"/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1034656" y="2594991"/>
          <a:ext cx="16331450" cy="43144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91434"/>
                <a:gridCol w="7240016"/>
              </a:tblGrid>
              <a:tr h="77571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3200" b="1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3200" b="1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3200" b="1" spc="-3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3200" b="1" dirty="0">
                          <a:latin typeface="Calibri"/>
                          <a:cs typeface="Calibri"/>
                        </a:rPr>
                        <a:t>менти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635">
                        <a:lnSpc>
                          <a:spcPct val="100000"/>
                        </a:lnSpc>
                      </a:pPr>
                      <a:r>
                        <a:rPr sz="3200" b="1" dirty="0">
                          <a:latin typeface="Calibri"/>
                          <a:cs typeface="Calibri"/>
                        </a:rPr>
                        <a:t>Спо</a:t>
                      </a:r>
                      <a:r>
                        <a:rPr sz="3200" b="1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3200" b="1" dirty="0">
                          <a:latin typeface="Calibri"/>
                          <a:cs typeface="Calibri"/>
                        </a:rPr>
                        <a:t>іб</a:t>
                      </a:r>
                      <a:r>
                        <a:rPr sz="3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spc="-4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3200" b="1" dirty="0">
                          <a:latin typeface="Calibri"/>
                          <a:cs typeface="Calibri"/>
                        </a:rPr>
                        <a:t>ов</a:t>
                      </a:r>
                      <a:r>
                        <a:rPr sz="3200" b="1" spc="-5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3200" b="1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3200" b="1" dirty="0">
                          <a:latin typeface="Calibri"/>
                          <a:cs typeface="Calibri"/>
                        </a:rPr>
                        <a:t>ення</a:t>
                      </a:r>
                      <a:r>
                        <a:rPr sz="32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spc="-4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3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3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3200" b="1" spc="-6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3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3200" b="1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3200" b="1" dirty="0">
                          <a:latin typeface="Calibri"/>
                          <a:cs typeface="Calibri"/>
                        </a:rPr>
                        <a:t>авця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89788"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3200" dirty="0">
                          <a:latin typeface="Calibri"/>
                          <a:cs typeface="Calibri"/>
                        </a:rPr>
                        <a:t>Ор</a:t>
                      </a:r>
                      <a:r>
                        <a:rPr sz="3200" spc="-2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анізаційні</a:t>
                      </a:r>
                      <a:r>
                        <a:rPr sz="3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та розпор</a:t>
                      </a:r>
                      <a:r>
                        <a:rPr sz="3200" spc="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3200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чі</a:t>
                      </a:r>
                      <a:r>
                        <a:rPr sz="3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spc="-4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3200" spc="-2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менти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</a:pPr>
                      <a:r>
                        <a:rPr sz="3200" spc="-5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опії</a:t>
                      </a:r>
                      <a:r>
                        <a:rPr sz="3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або ви</a:t>
                      </a:r>
                      <a:r>
                        <a:rPr sz="3200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яги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179576"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320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3200" spc="-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3200" spc="-4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3200" spc="-4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3200" spc="-6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льні</a:t>
                      </a:r>
                      <a:r>
                        <a:rPr sz="3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рішення</a:t>
                      </a:r>
                      <a:r>
                        <a:rPr sz="3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spc="-5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3200" spc="-6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лег</a:t>
                      </a:r>
                      <a:r>
                        <a:rPr sz="3200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альн</a:t>
                      </a:r>
                      <a:r>
                        <a:rPr sz="3200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х ор</a:t>
                      </a:r>
                      <a:r>
                        <a:rPr sz="3200" spc="-2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анів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7795" marR="96520">
                        <a:lnSpc>
                          <a:spcPct val="100000"/>
                        </a:lnSpc>
                      </a:pPr>
                      <a:r>
                        <a:rPr sz="3200" dirty="0">
                          <a:latin typeface="Calibri"/>
                          <a:cs typeface="Calibri"/>
                        </a:rPr>
                        <a:t>Форма,</a:t>
                      </a:r>
                      <a:r>
                        <a:rPr sz="3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встано</a:t>
                      </a:r>
                      <a:r>
                        <a:rPr sz="3200" spc="-2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лена</a:t>
                      </a:r>
                      <a:r>
                        <a:rPr sz="3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3200" spc="-6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3200" spc="-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3200" spc="-4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енням</a:t>
                      </a:r>
                      <a:r>
                        <a:rPr sz="3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про</a:t>
                      </a:r>
                      <a:r>
                        <a:rPr sz="3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ці ор</a:t>
                      </a:r>
                      <a:r>
                        <a:rPr sz="3200" spc="-2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ани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769364">
                <a:tc>
                  <a:txBody>
                    <a:bodyPr/>
                    <a:lstStyle/>
                    <a:p>
                      <a:pPr marL="137160" marR="398780">
                        <a:lnSpc>
                          <a:spcPct val="100000"/>
                        </a:lnSpc>
                      </a:pPr>
                      <a:r>
                        <a:rPr sz="3200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3200" spc="-2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менти</a:t>
                      </a:r>
                      <a:r>
                        <a:rPr sz="3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без</a:t>
                      </a:r>
                      <a:r>
                        <a:rPr sz="3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адресної част</a:t>
                      </a:r>
                      <a:r>
                        <a:rPr sz="3200" spc="-1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3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(плани, зві</a:t>
                      </a:r>
                      <a:r>
                        <a:rPr sz="3200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и, </a:t>
                      </a:r>
                      <a:r>
                        <a:rPr sz="3200" spc="-4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овідки, акти</a:t>
                      </a:r>
                      <a:r>
                        <a:rPr sz="3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spc="-3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3200" spc="-3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о) та </a:t>
                      </a:r>
                      <a:r>
                        <a:rPr sz="3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3200" spc="-2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менти,</a:t>
                      </a:r>
                      <a:r>
                        <a:rPr sz="3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spc="-40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о підля</a:t>
                      </a:r>
                      <a:r>
                        <a:rPr sz="3200" spc="-2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3200" spc="-20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ть поверненню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</a:pPr>
                      <a:r>
                        <a:rPr sz="3200" dirty="0">
                          <a:latin typeface="Calibri"/>
                          <a:cs typeface="Calibri"/>
                        </a:rPr>
                        <a:t>Супровідн</a:t>
                      </a:r>
                      <a:r>
                        <a:rPr sz="3200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3200" dirty="0">
                          <a:latin typeface="Calibri"/>
                          <a:cs typeface="Calibri"/>
                        </a:rPr>
                        <a:t>й лист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23</a:t>
            </a:fld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1577086" y="2110104"/>
            <a:ext cx="15494635" cy="6089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buFont typeface="Calibri"/>
              <a:buAutoNum type="arabicPeriod" startAt="12"/>
              <a:tabLst>
                <a:tab pos="620395" algn="l"/>
              </a:tabLst>
            </a:pPr>
            <a:r>
              <a:rPr sz="3200" dirty="0">
                <a:latin typeface="Calibri"/>
                <a:cs typeface="Calibri"/>
              </a:rPr>
              <a:t>Під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час п</a:t>
            </a:r>
            <a:r>
              <a:rPr sz="3200" spc="-10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д</a:t>
            </a:r>
            <a:r>
              <a:rPr sz="3200" spc="-45" dirty="0">
                <a:latin typeface="Calibri"/>
                <a:cs typeface="Calibri"/>
              </a:rPr>
              <a:t>г</a:t>
            </a:r>
            <a:r>
              <a:rPr sz="3200" spc="-20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овки, оф</a:t>
            </a:r>
            <a:r>
              <a:rPr sz="3200" spc="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рмлення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та/або опрацювання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ментів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зас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осову</a:t>
            </a:r>
            <a:r>
              <a:rPr sz="3200" spc="-25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реквіз</a:t>
            </a:r>
            <a:r>
              <a:rPr sz="3200" spc="-2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*, </a:t>
            </a:r>
            <a:r>
              <a:rPr sz="3200" spc="-45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 від</a:t>
            </a:r>
            <a:r>
              <a:rPr sz="3200" spc="-15" dirty="0">
                <a:latin typeface="Calibri"/>
                <a:cs typeface="Calibri"/>
              </a:rPr>
              <a:t>п</a:t>
            </a:r>
            <a:r>
              <a:rPr sz="3200" dirty="0">
                <a:latin typeface="Calibri"/>
                <a:cs typeface="Calibri"/>
              </a:rPr>
              <a:t>овіда</a:t>
            </a:r>
            <a:r>
              <a:rPr sz="3200" spc="-3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призначенню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мента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або с</a:t>
            </a:r>
            <a:r>
              <a:rPr sz="3200" spc="-10" dirty="0">
                <a:latin typeface="Calibri"/>
                <a:cs typeface="Calibri"/>
              </a:rPr>
              <a:t>п</a:t>
            </a:r>
            <a:r>
              <a:rPr sz="3200" dirty="0">
                <a:latin typeface="Calibri"/>
                <a:cs typeface="Calibri"/>
              </a:rPr>
              <a:t>осо</a:t>
            </a:r>
            <a:r>
              <a:rPr sz="3200" spc="-30" dirty="0">
                <a:latin typeface="Calibri"/>
                <a:cs typeface="Calibri"/>
              </a:rPr>
              <a:t>б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йо</a:t>
            </a:r>
            <a:r>
              <a:rPr sz="3200" spc="-45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 опрацювання.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&lt;…&gt;</a:t>
            </a:r>
            <a:endParaRPr sz="3200">
              <a:latin typeface="Calibri"/>
              <a:cs typeface="Calibri"/>
            </a:endParaRPr>
          </a:p>
          <a:p>
            <a:pPr marL="12700" marR="337185">
              <a:lnSpc>
                <a:spcPct val="100000"/>
              </a:lnSpc>
              <a:buFont typeface="Calibri"/>
              <a:buAutoNum type="arabicPeriod" startAt="13"/>
              <a:tabLst>
                <a:tab pos="620395" algn="l"/>
              </a:tabLst>
            </a:pPr>
            <a:r>
              <a:rPr sz="3200" dirty="0">
                <a:latin typeface="Calibri"/>
                <a:cs typeface="Calibri"/>
              </a:rPr>
              <a:t>З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ме</a:t>
            </a:r>
            <a:r>
              <a:rPr sz="3200" spc="-4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ою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підв</a:t>
            </a:r>
            <a:r>
              <a:rPr sz="3200" spc="-10" dirty="0">
                <a:latin typeface="Calibri"/>
                <a:cs typeface="Calibri"/>
              </a:rPr>
              <a:t>и</a:t>
            </a:r>
            <a:r>
              <a:rPr sz="3200" spc="-25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ення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ефективності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 операт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вності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ор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анізації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роб</a:t>
            </a:r>
            <a:r>
              <a:rPr sz="3200" spc="-2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ти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мента</a:t>
            </a:r>
            <a:r>
              <a:rPr sz="3200" spc="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и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8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дна</a:t>
            </a:r>
            <a:r>
              <a:rPr sz="3200" spc="-4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ові за зміс</a:t>
            </a:r>
            <a:r>
              <a:rPr sz="3200" spc="-4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ом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менти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</a:t>
            </a:r>
            <a:r>
              <a:rPr sz="3200" spc="-1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жуть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б</a:t>
            </a:r>
            <a:r>
              <a:rPr sz="3200" dirty="0">
                <a:latin typeface="Calibri"/>
                <a:cs typeface="Calibri"/>
              </a:rPr>
              <a:t>ути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уніфі</a:t>
            </a:r>
            <a:r>
              <a:rPr sz="3200" spc="-5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овані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шля</a:t>
            </a:r>
            <a:r>
              <a:rPr sz="3200" spc="-40" dirty="0">
                <a:latin typeface="Calibri"/>
                <a:cs typeface="Calibri"/>
              </a:rPr>
              <a:t>х</a:t>
            </a:r>
            <a:r>
              <a:rPr sz="3200" dirty="0">
                <a:latin typeface="Calibri"/>
                <a:cs typeface="Calibri"/>
              </a:rPr>
              <a:t>ом розро</a:t>
            </a:r>
            <a:r>
              <a:rPr sz="3200" spc="-70" dirty="0">
                <a:latin typeface="Calibri"/>
                <a:cs typeface="Calibri"/>
              </a:rPr>
              <a:t>б</a:t>
            </a:r>
            <a:r>
              <a:rPr sz="3200" dirty="0">
                <a:latin typeface="Calibri"/>
                <a:cs typeface="Calibri"/>
              </a:rPr>
              <a:t>лення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трафар</a:t>
            </a:r>
            <a:r>
              <a:rPr sz="3200" spc="-25" dirty="0">
                <a:latin typeface="Calibri"/>
                <a:cs typeface="Calibri"/>
              </a:rPr>
              <a:t>е</a:t>
            </a:r>
            <a:r>
              <a:rPr sz="3200" dirty="0">
                <a:latin typeface="Calibri"/>
                <a:cs typeface="Calibri"/>
              </a:rPr>
              <a:t>тн</a:t>
            </a:r>
            <a:r>
              <a:rPr sz="3200" spc="-1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х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е</a:t>
            </a:r>
            <a:r>
              <a:rPr sz="3200" spc="-4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ст</a:t>
            </a:r>
            <a:r>
              <a:rPr sz="3200" spc="-10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в,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які вклю</a:t>
            </a:r>
            <a:r>
              <a:rPr sz="3200" spc="-15" dirty="0">
                <a:latin typeface="Calibri"/>
                <a:cs typeface="Calibri"/>
              </a:rPr>
              <a:t>ч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-25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5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 зб</a:t>
            </a:r>
            <a:r>
              <a:rPr sz="3200" spc="-15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рни</a:t>
            </a:r>
            <a:r>
              <a:rPr sz="3200" spc="-6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а (альбо</a:t>
            </a:r>
            <a:r>
              <a:rPr sz="3200" spc="-30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у) ун</a:t>
            </a:r>
            <a:r>
              <a:rPr sz="3200" spc="-10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фі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ованих (типов</a:t>
            </a:r>
            <a:r>
              <a:rPr sz="3200" spc="-1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х)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форм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ментів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станови**.</a:t>
            </a:r>
            <a:endParaRPr sz="3200">
              <a:latin typeface="Calibri"/>
              <a:cs typeface="Calibri"/>
            </a:endParaRPr>
          </a:p>
          <a:p>
            <a:pPr marL="619760" indent="-607060">
              <a:lnSpc>
                <a:spcPct val="100000"/>
              </a:lnSpc>
              <a:buFont typeface="Calibri"/>
              <a:buAutoNum type="arabicPeriod" startAt="13"/>
              <a:tabLst>
                <a:tab pos="620395" algn="l"/>
              </a:tabLst>
            </a:pPr>
            <a:r>
              <a:rPr sz="3200" spc="-18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ді</a:t>
            </a:r>
            <a:r>
              <a:rPr sz="3200" spc="-10" dirty="0">
                <a:latin typeface="Calibri"/>
                <a:cs typeface="Calibri"/>
              </a:rPr>
              <a:t>й</a:t>
            </a:r>
            <a:r>
              <a:rPr sz="3200" dirty="0">
                <a:latin typeface="Calibri"/>
                <a:cs typeface="Calibri"/>
              </a:rPr>
              <a:t>сню</a:t>
            </a:r>
            <a:r>
              <a:rPr sz="3200" spc="-2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ділов</a:t>
            </a:r>
            <a:r>
              <a:rPr sz="3200" spc="-85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ство </a:t>
            </a:r>
            <a:r>
              <a:rPr sz="3200" spc="-3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е</a:t>
            </a:r>
            <a:r>
              <a:rPr sz="3200" spc="-15" dirty="0">
                <a:latin typeface="Calibri"/>
                <a:cs typeface="Calibri"/>
              </a:rPr>
              <a:t>р</a:t>
            </a:r>
            <a:r>
              <a:rPr sz="3200" spc="-50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авною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мо</a:t>
            </a:r>
            <a:r>
              <a:rPr sz="3200" spc="5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ою.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&lt;…&gt;</a:t>
            </a:r>
            <a:endParaRPr sz="3200">
              <a:latin typeface="Calibri"/>
              <a:cs typeface="Calibri"/>
            </a:endParaRPr>
          </a:p>
          <a:p>
            <a:pPr marL="10149840">
              <a:lnSpc>
                <a:spcPct val="100000"/>
              </a:lnSpc>
            </a:pPr>
            <a:r>
              <a:rPr sz="3200" b="1" spc="-320" dirty="0">
                <a:solidFill>
                  <a:srgbClr val="7E7E7E"/>
                </a:solidFill>
                <a:latin typeface="Calibri"/>
                <a:cs typeface="Calibri"/>
              </a:rPr>
              <a:t>Г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л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.</a:t>
            </a:r>
            <a:r>
              <a:rPr sz="3200" b="1" spc="1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1</a:t>
            </a:r>
            <a:r>
              <a:rPr sz="3200" b="1" spc="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ро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з</a:t>
            </a:r>
            <a:r>
              <a:rPr sz="3200" b="1" spc="-5" dirty="0">
                <a:solidFill>
                  <a:srgbClr val="7E7E7E"/>
                </a:solidFill>
                <a:latin typeface="Calibri"/>
                <a:cs typeface="Calibri"/>
              </a:rPr>
              <a:t>д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.</a:t>
            </a:r>
            <a:r>
              <a:rPr sz="3200" b="1" spc="-2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ІІ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Правил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№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10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0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0/5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"/>
              </a:spcBef>
            </a:pPr>
            <a:endParaRPr sz="3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i="1" spc="-15" dirty="0">
                <a:latin typeface="Calibri"/>
                <a:cs typeface="Calibri"/>
              </a:rPr>
              <a:t>*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О</a:t>
            </a:r>
            <a:r>
              <a:rPr sz="2800" i="1" spc="-35" dirty="0">
                <a:latin typeface="Calibri"/>
                <a:cs typeface="Calibri"/>
              </a:rPr>
              <a:t>ф</a:t>
            </a:r>
            <a:r>
              <a:rPr sz="2800" i="1" spc="-15" dirty="0">
                <a:latin typeface="Calibri"/>
                <a:cs typeface="Calibri"/>
              </a:rPr>
              <a:t>ормлення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ре</a:t>
            </a:r>
            <a:r>
              <a:rPr sz="2800" i="1" spc="-60" dirty="0">
                <a:latin typeface="Calibri"/>
                <a:cs typeface="Calibri"/>
              </a:rPr>
              <a:t>к</a:t>
            </a:r>
            <a:r>
              <a:rPr sz="2800" i="1" dirty="0">
                <a:latin typeface="Calibri"/>
                <a:cs typeface="Calibri"/>
              </a:rPr>
              <a:t>візит</a:t>
            </a:r>
            <a:r>
              <a:rPr sz="2800" i="1" spc="-15" dirty="0">
                <a:latin typeface="Calibri"/>
                <a:cs typeface="Calibri"/>
              </a:rPr>
              <a:t>ів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15" dirty="0">
                <a:latin typeface="Calibri"/>
                <a:cs typeface="Calibri"/>
              </a:rPr>
              <a:t>рганізаційн</a:t>
            </a:r>
            <a:r>
              <a:rPr sz="2800" i="1" spc="-5" dirty="0">
                <a:latin typeface="Calibri"/>
                <a:cs typeface="Calibri"/>
              </a:rPr>
              <a:t>о</a:t>
            </a:r>
            <a:r>
              <a:rPr sz="2800" i="1" spc="-15" dirty="0">
                <a:latin typeface="Calibri"/>
                <a:cs typeface="Calibri"/>
              </a:rPr>
              <a:t>-ро</a:t>
            </a:r>
            <a:r>
              <a:rPr sz="2800" i="1" spc="-10" dirty="0">
                <a:latin typeface="Calibri"/>
                <a:cs typeface="Calibri"/>
              </a:rPr>
              <a:t>з</a:t>
            </a:r>
            <a:r>
              <a:rPr sz="2800" i="1" spc="-15" dirty="0">
                <a:latin typeface="Calibri"/>
                <a:cs typeface="Calibri"/>
              </a:rPr>
              <a:t>порядчої д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15" dirty="0">
                <a:latin typeface="Calibri"/>
                <a:cs typeface="Calibri"/>
              </a:rPr>
              <a:t>кумен</a:t>
            </a:r>
            <a:r>
              <a:rPr sz="2800" i="1" spc="-40" dirty="0">
                <a:latin typeface="Calibri"/>
                <a:cs typeface="Calibri"/>
              </a:rPr>
              <a:t>т</a:t>
            </a:r>
            <a:r>
              <a:rPr sz="2800" i="1" dirty="0">
                <a:latin typeface="Calibri"/>
                <a:cs typeface="Calibri"/>
              </a:rPr>
              <a:t>ації </a:t>
            </a:r>
            <a:r>
              <a:rPr sz="2800" i="1" spc="-20" dirty="0">
                <a:latin typeface="Calibri"/>
                <a:cs typeface="Calibri"/>
              </a:rPr>
              <a:t>та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порядок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їх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розташування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м</a:t>
            </a:r>
            <a:r>
              <a:rPr sz="2800" i="1" spc="-10" dirty="0">
                <a:latin typeface="Calibri"/>
                <a:cs typeface="Calibri"/>
              </a:rPr>
              <a:t>а</a:t>
            </a:r>
            <a:r>
              <a:rPr sz="2800" i="1" spc="-20" dirty="0">
                <a:latin typeface="Calibri"/>
                <a:cs typeface="Calibri"/>
              </a:rPr>
              <a:t>ють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в</a:t>
            </a:r>
            <a:r>
              <a:rPr sz="2800" i="1" spc="-20" dirty="0">
                <a:latin typeface="Calibri"/>
                <a:cs typeface="Calibri"/>
              </a:rPr>
              <a:t>і</a:t>
            </a:r>
            <a:r>
              <a:rPr sz="2800" i="1" spc="-15" dirty="0">
                <a:latin typeface="Calibri"/>
                <a:cs typeface="Calibri"/>
              </a:rPr>
              <a:t>дпо</a:t>
            </a:r>
            <a:r>
              <a:rPr sz="2800" i="1" spc="-10" dirty="0">
                <a:latin typeface="Calibri"/>
                <a:cs typeface="Calibri"/>
              </a:rPr>
              <a:t>в</a:t>
            </a:r>
            <a:r>
              <a:rPr sz="2800" i="1" spc="-15" dirty="0">
                <a:latin typeface="Calibri"/>
                <a:cs typeface="Calibri"/>
              </a:rPr>
              <a:t>ідати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55" dirty="0">
                <a:latin typeface="Calibri"/>
                <a:cs typeface="Calibri"/>
              </a:rPr>
              <a:t>Д</a:t>
            </a:r>
            <a:r>
              <a:rPr sz="2800" i="1" spc="-15" dirty="0">
                <a:latin typeface="Calibri"/>
                <a:cs typeface="Calibri"/>
              </a:rPr>
              <a:t>С</a:t>
            </a:r>
            <a:r>
              <a:rPr sz="2800" i="1" spc="25" dirty="0">
                <a:latin typeface="Calibri"/>
                <a:cs typeface="Calibri"/>
              </a:rPr>
              <a:t>Т</a:t>
            </a:r>
            <a:r>
              <a:rPr sz="2800" i="1" spc="-15" dirty="0">
                <a:latin typeface="Calibri"/>
                <a:cs typeface="Calibri"/>
              </a:rPr>
              <a:t>У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416</a:t>
            </a:r>
            <a:r>
              <a:rPr sz="2800" i="1" spc="-5" dirty="0">
                <a:latin typeface="Calibri"/>
                <a:cs typeface="Calibri"/>
              </a:rPr>
              <a:t>3</a:t>
            </a:r>
            <a:r>
              <a:rPr sz="2800" i="1" spc="-15" dirty="0">
                <a:latin typeface="Calibri"/>
                <a:cs typeface="Calibri"/>
              </a:rPr>
              <a:t>-2</a:t>
            </a:r>
            <a:r>
              <a:rPr sz="2800" i="1" spc="-10" dirty="0">
                <a:latin typeface="Calibri"/>
                <a:cs typeface="Calibri"/>
              </a:rPr>
              <a:t>0</a:t>
            </a:r>
            <a:r>
              <a:rPr sz="2800" i="1" spc="-15" dirty="0">
                <a:latin typeface="Calibri"/>
                <a:cs typeface="Calibri"/>
              </a:rPr>
              <a:t>03</a:t>
            </a:r>
            <a:r>
              <a:rPr sz="2800" i="1" spc="65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(п.</a:t>
            </a:r>
            <a:r>
              <a:rPr sz="2800" i="1" spc="1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11</a:t>
            </a:r>
            <a:r>
              <a:rPr sz="2800" i="1" spc="2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гл</a:t>
            </a:r>
            <a:r>
              <a:rPr sz="2800" i="1" dirty="0">
                <a:latin typeface="Calibri"/>
                <a:cs typeface="Calibri"/>
              </a:rPr>
              <a:t>.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1</a:t>
            </a:r>
            <a:r>
              <a:rPr sz="2800" i="1" spc="2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р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15" dirty="0">
                <a:latin typeface="Calibri"/>
                <a:cs typeface="Calibri"/>
              </a:rPr>
              <a:t>з</a:t>
            </a:r>
            <a:r>
              <a:rPr sz="2800" i="1" spc="-5" dirty="0">
                <a:latin typeface="Calibri"/>
                <a:cs typeface="Calibri"/>
              </a:rPr>
              <a:t>д</a:t>
            </a:r>
            <a:r>
              <a:rPr sz="2800" i="1" spc="-10" dirty="0">
                <a:latin typeface="Calibri"/>
                <a:cs typeface="Calibri"/>
              </a:rPr>
              <a:t>.</a:t>
            </a:r>
            <a:r>
              <a:rPr sz="2800" i="1" spc="-5" dirty="0">
                <a:latin typeface="Calibri"/>
                <a:cs typeface="Calibri"/>
              </a:rPr>
              <a:t> І</a:t>
            </a:r>
            <a:r>
              <a:rPr sz="2800" i="1" spc="-10" dirty="0">
                <a:latin typeface="Calibri"/>
                <a:cs typeface="Calibri"/>
              </a:rPr>
              <a:t>І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Прав</a:t>
            </a:r>
            <a:r>
              <a:rPr sz="2800" i="1" spc="-10" dirty="0">
                <a:latin typeface="Calibri"/>
                <a:cs typeface="Calibri"/>
              </a:rPr>
              <a:t>и</a:t>
            </a:r>
            <a:r>
              <a:rPr sz="2800" i="1" spc="-15" dirty="0">
                <a:latin typeface="Calibri"/>
                <a:cs typeface="Calibri"/>
              </a:rPr>
              <a:t>л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30" dirty="0">
                <a:latin typeface="Calibri"/>
                <a:cs typeface="Calibri"/>
              </a:rPr>
              <a:t>№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100</a:t>
            </a:r>
            <a:r>
              <a:rPr sz="2800" i="1" spc="-25" dirty="0">
                <a:latin typeface="Calibri"/>
                <a:cs typeface="Calibri"/>
              </a:rPr>
              <a:t>0</a:t>
            </a:r>
            <a:r>
              <a:rPr sz="2800" i="1" spc="-15" dirty="0">
                <a:latin typeface="Calibri"/>
                <a:cs typeface="Calibri"/>
              </a:rPr>
              <a:t>/5).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i="1" spc="-15" dirty="0">
                <a:latin typeface="Calibri"/>
                <a:cs typeface="Calibri"/>
              </a:rPr>
              <a:t>**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Під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час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й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15" dirty="0">
                <a:latin typeface="Calibri"/>
                <a:cs typeface="Calibri"/>
              </a:rPr>
              <a:t>го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роз</a:t>
            </a:r>
            <a:r>
              <a:rPr sz="2800" i="1" spc="-10" dirty="0">
                <a:latin typeface="Calibri"/>
                <a:cs typeface="Calibri"/>
              </a:rPr>
              <a:t>р</a:t>
            </a:r>
            <a:r>
              <a:rPr sz="2800" i="1" spc="-15" dirty="0">
                <a:latin typeface="Calibri"/>
                <a:cs typeface="Calibri"/>
              </a:rPr>
              <a:t>обки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варто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с</a:t>
            </a:r>
            <a:r>
              <a:rPr sz="2800" i="1" spc="-50" dirty="0">
                <a:latin typeface="Calibri"/>
                <a:cs typeface="Calibri"/>
              </a:rPr>
              <a:t>к</a:t>
            </a:r>
            <a:r>
              <a:rPr sz="2800" i="1" spc="-15" dirty="0">
                <a:latin typeface="Calibri"/>
                <a:cs typeface="Calibri"/>
              </a:rPr>
              <a:t>о</a:t>
            </a:r>
            <a:r>
              <a:rPr sz="2800" i="1" spc="-10" dirty="0">
                <a:latin typeface="Calibri"/>
                <a:cs typeface="Calibri"/>
              </a:rPr>
              <a:t>р</a:t>
            </a:r>
            <a:r>
              <a:rPr sz="2800" i="1" spc="-20" dirty="0">
                <a:latin typeface="Calibri"/>
                <a:cs typeface="Calibri"/>
              </a:rPr>
              <a:t>истатися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Зб</a:t>
            </a:r>
            <a:r>
              <a:rPr sz="2800" i="1" spc="-25" dirty="0">
                <a:latin typeface="Calibri"/>
                <a:cs typeface="Calibri"/>
              </a:rPr>
              <a:t>і</a:t>
            </a:r>
            <a:r>
              <a:rPr sz="2800" i="1" spc="-15" dirty="0">
                <a:latin typeface="Calibri"/>
                <a:cs typeface="Calibri"/>
              </a:rPr>
              <a:t>рни</a:t>
            </a:r>
            <a:r>
              <a:rPr sz="2800" i="1" spc="-45" dirty="0">
                <a:latin typeface="Calibri"/>
                <a:cs typeface="Calibri"/>
              </a:rPr>
              <a:t>к</a:t>
            </a:r>
            <a:r>
              <a:rPr sz="2800" i="1" spc="-20" dirty="0">
                <a:latin typeface="Calibri"/>
                <a:cs typeface="Calibri"/>
              </a:rPr>
              <a:t>ом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30" dirty="0">
                <a:latin typeface="Calibri"/>
                <a:cs typeface="Calibri"/>
              </a:rPr>
              <a:t>№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7.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4441" rIns="0" bIns="0" rtlCol="0">
            <a:spAutoFit/>
          </a:bodyPr>
          <a:lstStyle/>
          <a:p>
            <a:pPr marL="2089785">
              <a:lnSpc>
                <a:spcPct val="100000"/>
              </a:lnSpc>
            </a:pPr>
            <a:r>
              <a:rPr dirty="0"/>
              <a:t>РЕКВІЗИТИ</a:t>
            </a:r>
            <a:r>
              <a:rPr spc="-25" dirty="0"/>
              <a:t> </a:t>
            </a:r>
            <a:r>
              <a:rPr spc="-105" dirty="0"/>
              <a:t>Д</a:t>
            </a:r>
            <a:r>
              <a:rPr dirty="0"/>
              <a:t>ОКУМЕНТІВ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62355" y="1779397"/>
            <a:ext cx="16364585" cy="2784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5" dirty="0">
                <a:latin typeface="Calibri"/>
                <a:cs typeface="Calibri"/>
              </a:rPr>
              <a:t>1</a:t>
            </a:r>
            <a:r>
              <a:rPr sz="3200" dirty="0">
                <a:latin typeface="Calibri"/>
                <a:cs typeface="Calibri"/>
              </a:rPr>
              <a:t>.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Ор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анізаційно-розпорядчі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менти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оф</a:t>
            </a:r>
            <a:r>
              <a:rPr sz="3200" spc="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рмля</a:t>
            </a:r>
            <a:r>
              <a:rPr sz="3200" spc="-15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65" dirty="0">
                <a:latin typeface="Calibri"/>
                <a:cs typeface="Calibri"/>
              </a:rPr>
              <a:t>б</a:t>
            </a:r>
            <a:r>
              <a:rPr sz="3200" dirty="0">
                <a:latin typeface="Calibri"/>
                <a:cs typeface="Calibri"/>
              </a:rPr>
              <a:t>лан</a:t>
            </a:r>
            <a:r>
              <a:rPr sz="3200" spc="-45" dirty="0">
                <a:latin typeface="Calibri"/>
                <a:cs typeface="Calibri"/>
              </a:rPr>
              <a:t>к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х. &lt;</a:t>
            </a:r>
            <a:r>
              <a:rPr sz="3200" spc="-5" dirty="0">
                <a:latin typeface="Calibri"/>
                <a:cs typeface="Calibri"/>
              </a:rPr>
              <a:t>…</a:t>
            </a:r>
            <a:r>
              <a:rPr sz="3200" dirty="0">
                <a:latin typeface="Calibri"/>
                <a:cs typeface="Calibri"/>
              </a:rPr>
              <a:t>&gt;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Зразки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65" dirty="0">
                <a:latin typeface="Calibri"/>
                <a:cs typeface="Calibri"/>
              </a:rPr>
              <a:t>б</a:t>
            </a:r>
            <a:r>
              <a:rPr sz="3200" dirty="0">
                <a:latin typeface="Calibri"/>
                <a:cs typeface="Calibri"/>
              </a:rPr>
              <a:t>ланків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тве</a:t>
            </a:r>
            <a:r>
              <a:rPr sz="3200" spc="-8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джу</a:t>
            </a:r>
            <a:r>
              <a:rPr sz="3200" spc="-2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розпорядч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м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</a:t>
            </a:r>
            <a:r>
              <a:rPr sz="3200" spc="-3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ом</a:t>
            </a:r>
            <a:r>
              <a:rPr sz="3200" spc="-15" dirty="0">
                <a:latin typeface="Calibri"/>
                <a:cs typeface="Calibri"/>
              </a:rPr>
              <a:t> у</a:t>
            </a:r>
            <a:r>
              <a:rPr sz="3200" dirty="0">
                <a:latin typeface="Calibri"/>
                <a:cs typeface="Calibri"/>
              </a:rPr>
              <a:t>станови.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&lt;</a:t>
            </a:r>
            <a:r>
              <a:rPr sz="3200" spc="-5" dirty="0">
                <a:latin typeface="Calibri"/>
                <a:cs typeface="Calibri"/>
              </a:rPr>
              <a:t>…</a:t>
            </a:r>
            <a:r>
              <a:rPr sz="3200" dirty="0">
                <a:latin typeface="Calibri"/>
                <a:cs typeface="Calibri"/>
              </a:rPr>
              <a:t>&gt;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tabLst>
                <a:tab pos="494030" algn="l"/>
                <a:tab pos="1120775" algn="l"/>
                <a:tab pos="1707514" algn="l"/>
                <a:tab pos="3261995" algn="l"/>
                <a:tab pos="6108700" algn="l"/>
                <a:tab pos="7181850" algn="l"/>
                <a:tab pos="9023350" algn="l"/>
                <a:tab pos="11073130" algn="l"/>
                <a:tab pos="12342495" algn="l"/>
                <a:tab pos="14660880" algn="l"/>
              </a:tabLst>
            </a:pPr>
            <a:r>
              <a:rPr sz="3200" spc="-5" dirty="0">
                <a:latin typeface="Calibri"/>
                <a:cs typeface="Calibri"/>
              </a:rPr>
              <a:t>8</a:t>
            </a:r>
            <a:r>
              <a:rPr sz="3200" dirty="0">
                <a:latin typeface="Calibri"/>
                <a:cs typeface="Calibri"/>
              </a:rPr>
              <a:t>.	</a:t>
            </a:r>
            <a:r>
              <a:rPr sz="3200" spc="-5" dirty="0">
                <a:latin typeface="Calibri"/>
                <a:cs typeface="Calibri"/>
              </a:rPr>
              <a:t>Н</a:t>
            </a:r>
            <a:r>
              <a:rPr sz="3200" dirty="0">
                <a:latin typeface="Calibri"/>
                <a:cs typeface="Calibri"/>
              </a:rPr>
              <a:t>е	на	</a:t>
            </a:r>
            <a:r>
              <a:rPr sz="3200" spc="-65" dirty="0">
                <a:latin typeface="Calibri"/>
                <a:cs typeface="Calibri"/>
              </a:rPr>
              <a:t>б</a:t>
            </a:r>
            <a:r>
              <a:rPr sz="3200" dirty="0">
                <a:latin typeface="Calibri"/>
                <a:cs typeface="Calibri"/>
              </a:rPr>
              <a:t>лан</a:t>
            </a:r>
            <a:r>
              <a:rPr sz="3200" spc="-45" dirty="0">
                <a:latin typeface="Calibri"/>
                <a:cs typeface="Calibri"/>
              </a:rPr>
              <a:t>к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х	оф</a:t>
            </a:r>
            <a:r>
              <a:rPr sz="3200" spc="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рм</a:t>
            </a:r>
            <a:r>
              <a:rPr sz="3200" spc="-10" dirty="0">
                <a:latin typeface="Calibri"/>
                <a:cs typeface="Calibri"/>
              </a:rPr>
              <a:t>л</a:t>
            </a:r>
            <a:r>
              <a:rPr sz="3200" dirty="0">
                <a:latin typeface="Calibri"/>
                <a:cs typeface="Calibri"/>
              </a:rPr>
              <a:t>ю</a:t>
            </a:r>
            <a:r>
              <a:rPr sz="3200" spc="-2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spc="-15" dirty="0">
                <a:latin typeface="Calibri"/>
                <a:cs typeface="Calibri"/>
              </a:rPr>
              <a:t>с</a:t>
            </a:r>
            <a:r>
              <a:rPr sz="3200" dirty="0">
                <a:latin typeface="Calibri"/>
                <a:cs typeface="Calibri"/>
              </a:rPr>
              <a:t>я	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spc="-15" dirty="0">
                <a:latin typeface="Calibri"/>
                <a:cs typeface="Calibri"/>
              </a:rPr>
              <a:t>е</a:t>
            </a:r>
            <a:r>
              <a:rPr sz="3200" dirty="0">
                <a:latin typeface="Calibri"/>
                <a:cs typeface="Calibri"/>
              </a:rPr>
              <a:t>які	вну</a:t>
            </a:r>
            <a:r>
              <a:rPr sz="3200" spc="-1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рішні	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</a:t>
            </a:r>
            <a:r>
              <a:rPr sz="3200" spc="-20" dirty="0">
                <a:latin typeface="Calibri"/>
                <a:cs typeface="Calibri"/>
              </a:rPr>
              <a:t>н</a:t>
            </a:r>
            <a:r>
              <a:rPr sz="3200" dirty="0">
                <a:latin typeface="Calibri"/>
                <a:cs typeface="Calibri"/>
              </a:rPr>
              <a:t>ти	(заяви	працівникі</a:t>
            </a:r>
            <a:r>
              <a:rPr sz="3200" spc="-10" dirty="0">
                <a:latin typeface="Calibri"/>
                <a:cs typeface="Calibri"/>
              </a:rPr>
              <a:t>в,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оповідні записки,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овідки 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35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о)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&lt;</a:t>
            </a:r>
            <a:r>
              <a:rPr sz="3200" spc="-5" dirty="0">
                <a:latin typeface="Calibri"/>
                <a:cs typeface="Calibri"/>
              </a:rPr>
              <a:t>…</a:t>
            </a:r>
            <a:r>
              <a:rPr sz="3200" dirty="0">
                <a:latin typeface="Calibri"/>
                <a:cs typeface="Calibri"/>
              </a:rPr>
              <a:t>&gt;.</a:t>
            </a:r>
            <a:endParaRPr sz="3200">
              <a:latin typeface="Calibri"/>
              <a:cs typeface="Calibri"/>
            </a:endParaRPr>
          </a:p>
          <a:p>
            <a:pPr marR="6350" algn="r">
              <a:lnSpc>
                <a:spcPct val="100000"/>
              </a:lnSpc>
              <a:spcBef>
                <a:spcPts val="15"/>
              </a:spcBef>
            </a:pPr>
            <a:r>
              <a:rPr sz="2800" b="1" spc="-290" dirty="0">
                <a:solidFill>
                  <a:srgbClr val="7E7E7E"/>
                </a:solidFill>
                <a:latin typeface="Calibri"/>
                <a:cs typeface="Calibri"/>
              </a:rPr>
              <a:t>Г</a:t>
            </a:r>
            <a:r>
              <a:rPr sz="2800" b="1" spc="-10" dirty="0">
                <a:solidFill>
                  <a:srgbClr val="7E7E7E"/>
                </a:solidFill>
                <a:latin typeface="Calibri"/>
                <a:cs typeface="Calibri"/>
              </a:rPr>
              <a:t>л.</a:t>
            </a:r>
            <a:r>
              <a:rPr sz="2800" b="1" spc="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7E7E7E"/>
                </a:solidFill>
                <a:latin typeface="Calibri"/>
                <a:cs typeface="Calibri"/>
              </a:rPr>
              <a:t>2</a:t>
            </a:r>
            <a:r>
              <a:rPr sz="2800" b="1" spc="1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7E7E7E"/>
                </a:solidFill>
                <a:latin typeface="Calibri"/>
                <a:cs typeface="Calibri"/>
              </a:rPr>
              <a:t>ро</a:t>
            </a:r>
            <a:r>
              <a:rPr sz="2800" b="1" spc="-45" dirty="0">
                <a:solidFill>
                  <a:srgbClr val="7E7E7E"/>
                </a:solidFill>
                <a:latin typeface="Calibri"/>
                <a:cs typeface="Calibri"/>
              </a:rPr>
              <a:t>з</a:t>
            </a:r>
            <a:r>
              <a:rPr sz="2800" b="1" spc="-15" dirty="0">
                <a:solidFill>
                  <a:srgbClr val="7E7E7E"/>
                </a:solidFill>
                <a:latin typeface="Calibri"/>
                <a:cs typeface="Calibri"/>
              </a:rPr>
              <a:t>д.</a:t>
            </a:r>
            <a:r>
              <a:rPr sz="2800" b="1" spc="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7E7E7E"/>
                </a:solidFill>
                <a:latin typeface="Calibri"/>
                <a:cs typeface="Calibri"/>
              </a:rPr>
              <a:t>ІІ</a:t>
            </a:r>
            <a:r>
              <a:rPr sz="2800" b="1" spc="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7E7E7E"/>
                </a:solidFill>
                <a:latin typeface="Calibri"/>
                <a:cs typeface="Calibri"/>
              </a:rPr>
              <a:t>Пра</a:t>
            </a:r>
            <a:r>
              <a:rPr sz="2800" b="1" spc="-25" dirty="0">
                <a:solidFill>
                  <a:srgbClr val="7E7E7E"/>
                </a:solidFill>
                <a:latin typeface="Calibri"/>
                <a:cs typeface="Calibri"/>
              </a:rPr>
              <a:t>в</a:t>
            </a:r>
            <a:r>
              <a:rPr sz="2800" b="1" spc="-20" dirty="0">
                <a:solidFill>
                  <a:srgbClr val="7E7E7E"/>
                </a:solidFill>
                <a:latin typeface="Calibri"/>
                <a:cs typeface="Calibri"/>
              </a:rPr>
              <a:t>ил</a:t>
            </a:r>
            <a:r>
              <a:rPr sz="2800" b="1" spc="1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7E7E7E"/>
                </a:solidFill>
                <a:latin typeface="Calibri"/>
                <a:cs typeface="Calibri"/>
              </a:rPr>
              <a:t>№</a:t>
            </a:r>
            <a:r>
              <a:rPr sz="2800" b="1" spc="-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7E7E7E"/>
                </a:solidFill>
                <a:latin typeface="Calibri"/>
                <a:cs typeface="Calibri"/>
              </a:rPr>
              <a:t>1000</a:t>
            </a:r>
            <a:r>
              <a:rPr sz="2800" b="1" spc="-30" dirty="0">
                <a:solidFill>
                  <a:srgbClr val="7E7E7E"/>
                </a:solidFill>
                <a:latin typeface="Calibri"/>
                <a:cs typeface="Calibri"/>
              </a:rPr>
              <a:t>/</a:t>
            </a:r>
            <a:r>
              <a:rPr sz="2800" b="1" spc="-15" dirty="0">
                <a:solidFill>
                  <a:srgbClr val="7E7E7E"/>
                </a:solidFill>
                <a:latin typeface="Calibri"/>
                <a:cs typeface="Calibri"/>
              </a:rPr>
              <a:t>5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00394" y="910716"/>
            <a:ext cx="5888355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367280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БЛАНКИ	</a:t>
            </a:r>
            <a:r>
              <a:rPr sz="4800" b="1" spc="-10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ОКУМЕНТІВ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04672" y="4518710"/>
            <a:ext cx="12040362" cy="515340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41006" y="4679531"/>
            <a:ext cx="7751445" cy="422275"/>
          </a:xfrm>
          <a:custGeom>
            <a:avLst/>
            <a:gdLst/>
            <a:ahLst/>
            <a:cxnLst/>
            <a:rect l="l" t="t" r="r" b="b"/>
            <a:pathLst>
              <a:path w="7751445" h="422275">
                <a:moveTo>
                  <a:pt x="0" y="422059"/>
                </a:moveTo>
                <a:lnTo>
                  <a:pt x="7751317" y="422059"/>
                </a:lnTo>
                <a:lnTo>
                  <a:pt x="7751317" y="0"/>
                </a:lnTo>
                <a:lnTo>
                  <a:pt x="0" y="0"/>
                </a:lnTo>
                <a:lnTo>
                  <a:pt x="0" y="4220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792336" y="4679531"/>
            <a:ext cx="3826510" cy="422275"/>
          </a:xfrm>
          <a:custGeom>
            <a:avLst/>
            <a:gdLst/>
            <a:ahLst/>
            <a:cxnLst/>
            <a:rect l="l" t="t" r="r" b="b"/>
            <a:pathLst>
              <a:path w="3826509" h="422275">
                <a:moveTo>
                  <a:pt x="0" y="422059"/>
                </a:moveTo>
                <a:lnTo>
                  <a:pt x="3826002" y="422059"/>
                </a:lnTo>
                <a:lnTo>
                  <a:pt x="3826002" y="0"/>
                </a:lnTo>
                <a:lnTo>
                  <a:pt x="0" y="0"/>
                </a:lnTo>
                <a:lnTo>
                  <a:pt x="0" y="4220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41006" y="5101678"/>
            <a:ext cx="7751445" cy="422275"/>
          </a:xfrm>
          <a:custGeom>
            <a:avLst/>
            <a:gdLst/>
            <a:ahLst/>
            <a:cxnLst/>
            <a:rect l="l" t="t" r="r" b="b"/>
            <a:pathLst>
              <a:path w="7751445" h="422275">
                <a:moveTo>
                  <a:pt x="0" y="422059"/>
                </a:moveTo>
                <a:lnTo>
                  <a:pt x="7751317" y="422059"/>
                </a:lnTo>
                <a:lnTo>
                  <a:pt x="7751317" y="0"/>
                </a:lnTo>
                <a:lnTo>
                  <a:pt x="0" y="0"/>
                </a:lnTo>
                <a:lnTo>
                  <a:pt x="0" y="4220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792336" y="5101678"/>
            <a:ext cx="3826510" cy="422275"/>
          </a:xfrm>
          <a:custGeom>
            <a:avLst/>
            <a:gdLst/>
            <a:ahLst/>
            <a:cxnLst/>
            <a:rect l="l" t="t" r="r" b="b"/>
            <a:pathLst>
              <a:path w="3826509" h="422275">
                <a:moveTo>
                  <a:pt x="0" y="422059"/>
                </a:moveTo>
                <a:lnTo>
                  <a:pt x="3826002" y="422059"/>
                </a:lnTo>
                <a:lnTo>
                  <a:pt x="3826002" y="0"/>
                </a:lnTo>
                <a:lnTo>
                  <a:pt x="0" y="0"/>
                </a:lnTo>
                <a:lnTo>
                  <a:pt x="0" y="4220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41006" y="5523738"/>
            <a:ext cx="7751445" cy="731520"/>
          </a:xfrm>
          <a:custGeom>
            <a:avLst/>
            <a:gdLst/>
            <a:ahLst/>
            <a:cxnLst/>
            <a:rect l="l" t="t" r="r" b="b"/>
            <a:pathLst>
              <a:path w="7751445" h="731520">
                <a:moveTo>
                  <a:pt x="0" y="731520"/>
                </a:moveTo>
                <a:lnTo>
                  <a:pt x="7751317" y="731520"/>
                </a:lnTo>
                <a:lnTo>
                  <a:pt x="7751317" y="0"/>
                </a:lnTo>
                <a:lnTo>
                  <a:pt x="0" y="0"/>
                </a:lnTo>
                <a:lnTo>
                  <a:pt x="0" y="731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792336" y="5523738"/>
            <a:ext cx="3826510" cy="731520"/>
          </a:xfrm>
          <a:custGeom>
            <a:avLst/>
            <a:gdLst/>
            <a:ahLst/>
            <a:cxnLst/>
            <a:rect l="l" t="t" r="r" b="b"/>
            <a:pathLst>
              <a:path w="3826509" h="731520">
                <a:moveTo>
                  <a:pt x="0" y="731520"/>
                </a:moveTo>
                <a:lnTo>
                  <a:pt x="3826002" y="731520"/>
                </a:lnTo>
                <a:lnTo>
                  <a:pt x="3826002" y="0"/>
                </a:lnTo>
                <a:lnTo>
                  <a:pt x="0" y="0"/>
                </a:lnTo>
                <a:lnTo>
                  <a:pt x="0" y="731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41006" y="6255258"/>
            <a:ext cx="7751445" cy="731520"/>
          </a:xfrm>
          <a:custGeom>
            <a:avLst/>
            <a:gdLst/>
            <a:ahLst/>
            <a:cxnLst/>
            <a:rect l="l" t="t" r="r" b="b"/>
            <a:pathLst>
              <a:path w="7751445" h="731520">
                <a:moveTo>
                  <a:pt x="0" y="731520"/>
                </a:moveTo>
                <a:lnTo>
                  <a:pt x="7751317" y="731520"/>
                </a:lnTo>
                <a:lnTo>
                  <a:pt x="7751317" y="0"/>
                </a:lnTo>
                <a:lnTo>
                  <a:pt x="0" y="0"/>
                </a:lnTo>
                <a:lnTo>
                  <a:pt x="0" y="731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792336" y="6255258"/>
            <a:ext cx="3826510" cy="731520"/>
          </a:xfrm>
          <a:custGeom>
            <a:avLst/>
            <a:gdLst/>
            <a:ahLst/>
            <a:cxnLst/>
            <a:rect l="l" t="t" r="r" b="b"/>
            <a:pathLst>
              <a:path w="3826509" h="731520">
                <a:moveTo>
                  <a:pt x="0" y="731520"/>
                </a:moveTo>
                <a:lnTo>
                  <a:pt x="3826002" y="731520"/>
                </a:lnTo>
                <a:lnTo>
                  <a:pt x="3826002" y="0"/>
                </a:lnTo>
                <a:lnTo>
                  <a:pt x="0" y="0"/>
                </a:lnTo>
                <a:lnTo>
                  <a:pt x="0" y="731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41006" y="6986765"/>
            <a:ext cx="7751445" cy="807085"/>
          </a:xfrm>
          <a:custGeom>
            <a:avLst/>
            <a:gdLst/>
            <a:ahLst/>
            <a:cxnLst/>
            <a:rect l="l" t="t" r="r" b="b"/>
            <a:pathLst>
              <a:path w="7751445" h="807084">
                <a:moveTo>
                  <a:pt x="0" y="806970"/>
                </a:moveTo>
                <a:lnTo>
                  <a:pt x="7751317" y="806970"/>
                </a:lnTo>
                <a:lnTo>
                  <a:pt x="7751317" y="0"/>
                </a:lnTo>
                <a:lnTo>
                  <a:pt x="0" y="0"/>
                </a:lnTo>
                <a:lnTo>
                  <a:pt x="0" y="8069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92336" y="6986765"/>
            <a:ext cx="3826510" cy="807085"/>
          </a:xfrm>
          <a:custGeom>
            <a:avLst/>
            <a:gdLst/>
            <a:ahLst/>
            <a:cxnLst/>
            <a:rect l="l" t="t" r="r" b="b"/>
            <a:pathLst>
              <a:path w="3826509" h="807084">
                <a:moveTo>
                  <a:pt x="0" y="806970"/>
                </a:moveTo>
                <a:lnTo>
                  <a:pt x="3826002" y="806970"/>
                </a:lnTo>
                <a:lnTo>
                  <a:pt x="3826002" y="0"/>
                </a:lnTo>
                <a:lnTo>
                  <a:pt x="0" y="0"/>
                </a:lnTo>
                <a:lnTo>
                  <a:pt x="0" y="8069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41006" y="7793697"/>
            <a:ext cx="7751445" cy="422275"/>
          </a:xfrm>
          <a:custGeom>
            <a:avLst/>
            <a:gdLst/>
            <a:ahLst/>
            <a:cxnLst/>
            <a:rect l="l" t="t" r="r" b="b"/>
            <a:pathLst>
              <a:path w="7751445" h="422275">
                <a:moveTo>
                  <a:pt x="0" y="422059"/>
                </a:moveTo>
                <a:lnTo>
                  <a:pt x="7751317" y="422059"/>
                </a:lnTo>
                <a:lnTo>
                  <a:pt x="7751317" y="0"/>
                </a:lnTo>
                <a:lnTo>
                  <a:pt x="0" y="0"/>
                </a:lnTo>
                <a:lnTo>
                  <a:pt x="0" y="4220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792336" y="7793697"/>
            <a:ext cx="3826510" cy="422275"/>
          </a:xfrm>
          <a:custGeom>
            <a:avLst/>
            <a:gdLst/>
            <a:ahLst/>
            <a:cxnLst/>
            <a:rect l="l" t="t" r="r" b="b"/>
            <a:pathLst>
              <a:path w="3826509" h="422275">
                <a:moveTo>
                  <a:pt x="0" y="422059"/>
                </a:moveTo>
                <a:lnTo>
                  <a:pt x="3826002" y="422059"/>
                </a:lnTo>
                <a:lnTo>
                  <a:pt x="3826002" y="0"/>
                </a:lnTo>
                <a:lnTo>
                  <a:pt x="0" y="0"/>
                </a:lnTo>
                <a:lnTo>
                  <a:pt x="0" y="4220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41006" y="8215756"/>
            <a:ext cx="7751445" cy="731520"/>
          </a:xfrm>
          <a:custGeom>
            <a:avLst/>
            <a:gdLst/>
            <a:ahLst/>
            <a:cxnLst/>
            <a:rect l="l" t="t" r="r" b="b"/>
            <a:pathLst>
              <a:path w="7751445" h="731520">
                <a:moveTo>
                  <a:pt x="0" y="731520"/>
                </a:moveTo>
                <a:lnTo>
                  <a:pt x="7751317" y="731520"/>
                </a:lnTo>
                <a:lnTo>
                  <a:pt x="7751317" y="0"/>
                </a:lnTo>
                <a:lnTo>
                  <a:pt x="0" y="0"/>
                </a:lnTo>
                <a:lnTo>
                  <a:pt x="0" y="731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92336" y="8215756"/>
            <a:ext cx="3826510" cy="731520"/>
          </a:xfrm>
          <a:custGeom>
            <a:avLst/>
            <a:gdLst/>
            <a:ahLst/>
            <a:cxnLst/>
            <a:rect l="l" t="t" r="r" b="b"/>
            <a:pathLst>
              <a:path w="3826509" h="731520">
                <a:moveTo>
                  <a:pt x="0" y="731520"/>
                </a:moveTo>
                <a:lnTo>
                  <a:pt x="3826002" y="731520"/>
                </a:lnTo>
                <a:lnTo>
                  <a:pt x="3826002" y="0"/>
                </a:lnTo>
                <a:lnTo>
                  <a:pt x="0" y="0"/>
                </a:lnTo>
                <a:lnTo>
                  <a:pt x="0" y="731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41006" y="8947302"/>
            <a:ext cx="7751445" cy="422275"/>
          </a:xfrm>
          <a:custGeom>
            <a:avLst/>
            <a:gdLst/>
            <a:ahLst/>
            <a:cxnLst/>
            <a:rect l="l" t="t" r="r" b="b"/>
            <a:pathLst>
              <a:path w="7751445" h="422275">
                <a:moveTo>
                  <a:pt x="0" y="422059"/>
                </a:moveTo>
                <a:lnTo>
                  <a:pt x="7751317" y="422059"/>
                </a:lnTo>
                <a:lnTo>
                  <a:pt x="7751317" y="0"/>
                </a:lnTo>
                <a:lnTo>
                  <a:pt x="0" y="0"/>
                </a:lnTo>
                <a:lnTo>
                  <a:pt x="0" y="4220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792336" y="8947302"/>
            <a:ext cx="3826510" cy="422275"/>
          </a:xfrm>
          <a:custGeom>
            <a:avLst/>
            <a:gdLst/>
            <a:ahLst/>
            <a:cxnLst/>
            <a:rect l="l" t="t" r="r" b="b"/>
            <a:pathLst>
              <a:path w="3826509" h="422275">
                <a:moveTo>
                  <a:pt x="0" y="422059"/>
                </a:moveTo>
                <a:lnTo>
                  <a:pt x="3826002" y="422059"/>
                </a:lnTo>
                <a:lnTo>
                  <a:pt x="3826002" y="0"/>
                </a:lnTo>
                <a:lnTo>
                  <a:pt x="0" y="0"/>
                </a:lnTo>
                <a:lnTo>
                  <a:pt x="0" y="4220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24</a:t>
            </a:fld>
            <a:endParaRPr spc="-10" dirty="0"/>
          </a:p>
        </p:txBody>
      </p:sp>
      <p:graphicFrame>
        <p:nvGraphicFramePr>
          <p:cNvPr id="21" name="object 21"/>
          <p:cNvGraphicFramePr>
            <a:graphicFrameLocks noGrp="1"/>
          </p:cNvGraphicFramePr>
          <p:nvPr/>
        </p:nvGraphicFramePr>
        <p:xfrm>
          <a:off x="1034656" y="4679569"/>
          <a:ext cx="11577332" cy="4689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51330"/>
                <a:gridCol w="3826002"/>
              </a:tblGrid>
              <a:tr h="422020">
                <a:tc>
                  <a:txBody>
                    <a:bodyPr/>
                    <a:lstStyle/>
                    <a:p>
                      <a:pPr marL="1199515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Бланки та розмі</a:t>
                      </a:r>
                      <a:r>
                        <a:rPr sz="2400" b="1" spc="-2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ення</a:t>
                      </a:r>
                      <a:r>
                        <a:rPr sz="2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рекві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ит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на них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69315">
                        <a:lnSpc>
                          <a:spcPct val="100000"/>
                        </a:lnSpc>
                      </a:pPr>
                      <a:r>
                        <a:rPr sz="2400" b="1" spc="-4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b="1" spc="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У 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3-2003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22148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Склад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реквізит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ментів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д.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marL="62230" marR="154178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Вим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ги 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змісту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та р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зташо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ув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ння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реквізит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ментів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д.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31519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Вим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ги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ланків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ів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оф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рмл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вання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ментів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д.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06958">
                <a:tc>
                  <a:txBody>
                    <a:bodyPr/>
                    <a:lstStyle/>
                    <a:p>
                      <a:pPr marL="62230" marR="23622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Вим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ги 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ментів,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їх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ля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ть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ою д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укув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льних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обів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д.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22020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х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розташованості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реквізит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ментів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 (обов’я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овий)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Зра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ки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ланків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ментів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2785" marR="683260" indent="572770">
                        <a:lnSpc>
                          <a:spcPct val="100000"/>
                        </a:lnSpc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да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 (р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ен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ований)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22084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кла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формл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вання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ментів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95605">
                        <a:lnSpc>
                          <a:spcPct val="100000"/>
                        </a:lnSpc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да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овід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ови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й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33857" y="9701733"/>
            <a:ext cx="2571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15" dirty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84782" y="2224023"/>
            <a:ext cx="15493365" cy="5175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28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1.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Суб’єкт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ос</a:t>
            </a:r>
            <a:r>
              <a:rPr sz="3200" spc="5" dirty="0">
                <a:latin typeface="Calibri"/>
                <a:cs typeface="Calibri"/>
              </a:rPr>
              <a:t>п</a:t>
            </a:r>
            <a:r>
              <a:rPr sz="3200" spc="-8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дар</a:t>
            </a:r>
            <a:r>
              <a:rPr sz="3200" spc="5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ва</a:t>
            </a:r>
            <a:r>
              <a:rPr sz="3200" spc="5" dirty="0">
                <a:latin typeface="Calibri"/>
                <a:cs typeface="Calibri"/>
              </a:rPr>
              <a:t>н</a:t>
            </a:r>
            <a:r>
              <a:rPr sz="3200" dirty="0">
                <a:latin typeface="Calibri"/>
                <a:cs typeface="Calibri"/>
              </a:rPr>
              <a:t>ня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має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право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ви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орис</a:t>
            </a:r>
            <a:r>
              <a:rPr sz="3200" spc="-4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овув</a:t>
            </a:r>
            <a:r>
              <a:rPr sz="3200" spc="-2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ти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своїй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діяльності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печатки. Ви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ористання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суб’єк</a:t>
            </a:r>
            <a:r>
              <a:rPr sz="3200" spc="-3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ом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45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осп</a:t>
            </a:r>
            <a:r>
              <a:rPr sz="3200" spc="-8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дарювання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печ</a:t>
            </a:r>
            <a:r>
              <a:rPr sz="3200" spc="-15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тки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є обов’</a:t>
            </a:r>
            <a:r>
              <a:rPr sz="3200" spc="5" dirty="0">
                <a:latin typeface="Calibri"/>
                <a:cs typeface="Calibri"/>
              </a:rPr>
              <a:t>я</a:t>
            </a:r>
            <a:r>
              <a:rPr sz="3200" dirty="0">
                <a:latin typeface="Calibri"/>
                <a:cs typeface="Calibri"/>
              </a:rPr>
              <a:t>з</a:t>
            </a:r>
            <a:r>
              <a:rPr sz="3200" spc="-4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ови</a:t>
            </a:r>
            <a:r>
              <a:rPr sz="3200" spc="-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*.</a:t>
            </a:r>
            <a:endParaRPr sz="32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3200" b="1" i="1" dirty="0">
                <a:solidFill>
                  <a:srgbClr val="7E7E7E"/>
                </a:solidFill>
                <a:latin typeface="Calibri"/>
                <a:cs typeface="Calibri"/>
              </a:rPr>
              <a:t>Ст.</a:t>
            </a:r>
            <a:r>
              <a:rPr sz="3200" b="1" i="1" spc="-1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i="1" dirty="0">
                <a:solidFill>
                  <a:srgbClr val="7E7E7E"/>
                </a:solidFill>
                <a:latin typeface="Calibri"/>
                <a:cs typeface="Calibri"/>
              </a:rPr>
              <a:t>5</a:t>
            </a:r>
            <a:r>
              <a:rPr sz="3200" b="1" i="1" spc="-10" dirty="0">
                <a:solidFill>
                  <a:srgbClr val="7E7E7E"/>
                </a:solidFill>
                <a:latin typeface="Calibri"/>
                <a:cs typeface="Calibri"/>
              </a:rPr>
              <a:t>8</a:t>
            </a:r>
            <a:r>
              <a:rPr sz="3150" b="1" i="1" spc="15" baseline="25132" dirty="0">
                <a:solidFill>
                  <a:srgbClr val="7E7E7E"/>
                </a:solidFill>
                <a:latin typeface="Calibri"/>
                <a:cs typeface="Calibri"/>
              </a:rPr>
              <a:t>1</a:t>
            </a:r>
            <a:r>
              <a:rPr sz="3150" b="1" i="1" baseline="25132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150" b="1" i="1" spc="-315" baseline="25132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i="1" spc="-5" dirty="0">
                <a:solidFill>
                  <a:srgbClr val="7E7E7E"/>
                </a:solidFill>
                <a:latin typeface="Calibri"/>
                <a:cs typeface="Calibri"/>
              </a:rPr>
              <a:t>ГКУ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800" i="1" spc="-20" dirty="0">
                <a:latin typeface="Calibri"/>
                <a:cs typeface="Calibri"/>
              </a:rPr>
              <a:t>*</a:t>
            </a:r>
            <a:r>
              <a:rPr sz="2800" i="1" spc="-15" dirty="0">
                <a:latin typeface="Calibri"/>
                <a:cs typeface="Calibri"/>
              </a:rPr>
              <a:t>Органи</a:t>
            </a:r>
            <a:r>
              <a:rPr sz="2800" i="1" spc="20" dirty="0">
                <a:latin typeface="Calibri"/>
                <a:cs typeface="Calibri"/>
              </a:rPr>
              <a:t> </a:t>
            </a:r>
            <a:r>
              <a:rPr sz="2800" i="1" spc="-50" dirty="0">
                <a:latin typeface="Calibri"/>
                <a:cs typeface="Calibri"/>
              </a:rPr>
              <a:t>в</a:t>
            </a:r>
            <a:r>
              <a:rPr sz="2800" i="1" spc="-15" dirty="0">
                <a:latin typeface="Calibri"/>
                <a:cs typeface="Calibri"/>
              </a:rPr>
              <a:t>ла</a:t>
            </a:r>
            <a:r>
              <a:rPr sz="2800" i="1" spc="-10" dirty="0">
                <a:latin typeface="Calibri"/>
                <a:cs typeface="Calibri"/>
              </a:rPr>
              <a:t>ди,</a:t>
            </a:r>
            <a:r>
              <a:rPr sz="2800" i="1" spc="-15" dirty="0">
                <a:latin typeface="Calibri"/>
                <a:cs typeface="Calibri"/>
              </a:rPr>
              <a:t> місц</a:t>
            </a:r>
            <a:r>
              <a:rPr sz="2800" i="1" spc="-30" dirty="0">
                <a:latin typeface="Calibri"/>
                <a:cs typeface="Calibri"/>
              </a:rPr>
              <a:t>е</a:t>
            </a:r>
            <a:r>
              <a:rPr sz="2800" i="1" spc="-15" dirty="0">
                <a:latin typeface="Calibri"/>
                <a:cs typeface="Calibri"/>
              </a:rPr>
              <a:t>в</a:t>
            </a:r>
            <a:r>
              <a:rPr sz="2800" i="1" spc="-10" dirty="0">
                <a:latin typeface="Calibri"/>
                <a:cs typeface="Calibri"/>
              </a:rPr>
              <a:t>о</a:t>
            </a:r>
            <a:r>
              <a:rPr sz="2800" i="1" spc="-15" dirty="0">
                <a:latin typeface="Calibri"/>
                <a:cs typeface="Calibri"/>
              </a:rPr>
              <a:t>го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само</a:t>
            </a:r>
            <a:r>
              <a:rPr sz="2800" i="1" spc="-10" dirty="0">
                <a:latin typeface="Calibri"/>
                <a:cs typeface="Calibri"/>
              </a:rPr>
              <a:t>в</a:t>
            </a:r>
            <a:r>
              <a:rPr sz="2800" i="1" spc="-15" dirty="0">
                <a:latin typeface="Calibri"/>
                <a:cs typeface="Calibri"/>
              </a:rPr>
              <a:t>рядув</a:t>
            </a:r>
            <a:r>
              <a:rPr sz="2800" i="1" spc="-10" dirty="0">
                <a:latin typeface="Calibri"/>
                <a:cs typeface="Calibri"/>
              </a:rPr>
              <a:t>а</a:t>
            </a:r>
            <a:r>
              <a:rPr sz="2800" i="1" spc="-15" dirty="0">
                <a:latin typeface="Calibri"/>
                <a:cs typeface="Calibri"/>
              </a:rPr>
              <a:t>ння</a:t>
            </a:r>
            <a:r>
              <a:rPr sz="2800" i="1" spc="-10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та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інші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бюд</a:t>
            </a:r>
            <a:r>
              <a:rPr sz="2800" i="1" spc="-50" dirty="0">
                <a:latin typeface="Calibri"/>
                <a:cs typeface="Calibri"/>
              </a:rPr>
              <a:t>ж</a:t>
            </a:r>
            <a:r>
              <a:rPr sz="2800" i="1" spc="-15" dirty="0">
                <a:latin typeface="Calibri"/>
                <a:cs typeface="Calibri"/>
              </a:rPr>
              <a:t>етні</a:t>
            </a:r>
            <a:r>
              <a:rPr sz="2800" i="1" spc="-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устано</a:t>
            </a:r>
            <a:r>
              <a:rPr sz="2800" i="1" spc="-10" dirty="0">
                <a:latin typeface="Calibri"/>
                <a:cs typeface="Calibri"/>
              </a:rPr>
              <a:t>в</a:t>
            </a:r>
            <a:r>
              <a:rPr sz="2800" i="1" spc="-15" dirty="0">
                <a:latin typeface="Calibri"/>
                <a:cs typeface="Calibri"/>
              </a:rPr>
              <a:t>и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пов</a:t>
            </a:r>
            <a:r>
              <a:rPr sz="2800" i="1" spc="-10" dirty="0">
                <a:latin typeface="Calibri"/>
                <a:cs typeface="Calibri"/>
              </a:rPr>
              <a:t>и</a:t>
            </a:r>
            <a:r>
              <a:rPr sz="2800" i="1" spc="-15" dirty="0">
                <a:latin typeface="Calibri"/>
                <a:cs typeface="Calibri"/>
              </a:rPr>
              <a:t>нні</a:t>
            </a:r>
            <a:r>
              <a:rPr sz="2800" i="1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м</a:t>
            </a:r>
            <a:r>
              <a:rPr sz="2800" i="1" spc="-10" dirty="0">
                <a:latin typeface="Calibri"/>
                <a:cs typeface="Calibri"/>
              </a:rPr>
              <a:t>а</a:t>
            </a:r>
            <a:r>
              <a:rPr sz="2800" i="1" spc="-20" dirty="0">
                <a:latin typeface="Calibri"/>
                <a:cs typeface="Calibri"/>
              </a:rPr>
              <a:t>ти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та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i="1" spc="-15" dirty="0">
                <a:latin typeface="Calibri"/>
                <a:cs typeface="Calibri"/>
              </a:rPr>
              <a:t>ви</a:t>
            </a:r>
            <a:r>
              <a:rPr sz="2800" i="1" spc="-50" dirty="0">
                <a:latin typeface="Calibri"/>
                <a:cs typeface="Calibri"/>
              </a:rPr>
              <a:t>к</a:t>
            </a:r>
            <a:r>
              <a:rPr sz="2800" i="1" spc="-20" dirty="0">
                <a:latin typeface="Calibri"/>
                <a:cs typeface="Calibri"/>
              </a:rPr>
              <a:t>ористовувати</a:t>
            </a:r>
            <a:r>
              <a:rPr sz="2800" i="1" spc="-2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п</a:t>
            </a:r>
            <a:r>
              <a:rPr sz="2800" i="1" spc="-30" dirty="0">
                <a:latin typeface="Calibri"/>
                <a:cs typeface="Calibri"/>
              </a:rPr>
              <a:t>е</a:t>
            </a:r>
            <a:r>
              <a:rPr sz="2800" i="1" spc="-20" dirty="0">
                <a:latin typeface="Calibri"/>
                <a:cs typeface="Calibri"/>
              </a:rPr>
              <a:t>чат</a:t>
            </a:r>
            <a:r>
              <a:rPr sz="2800" i="1" spc="-30" dirty="0">
                <a:latin typeface="Calibri"/>
                <a:cs typeface="Calibri"/>
              </a:rPr>
              <a:t>к</a:t>
            </a:r>
            <a:r>
              <a:rPr sz="2800" i="1" spc="-15" dirty="0">
                <a:latin typeface="Calibri"/>
                <a:cs typeface="Calibri"/>
              </a:rPr>
              <a:t>и</a:t>
            </a:r>
            <a:r>
              <a:rPr sz="2800" i="1" spc="2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(лист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60" dirty="0">
                <a:latin typeface="Calibri"/>
                <a:cs typeface="Calibri"/>
              </a:rPr>
              <a:t>К</a:t>
            </a:r>
            <a:r>
              <a:rPr sz="2800" i="1" spc="-15" dirty="0">
                <a:latin typeface="Calibri"/>
                <a:cs typeface="Calibri"/>
              </a:rPr>
              <a:t>азн</a:t>
            </a:r>
            <a:r>
              <a:rPr sz="2800" i="1" spc="-10" dirty="0">
                <a:latin typeface="Calibri"/>
                <a:cs typeface="Calibri"/>
              </a:rPr>
              <a:t>а</a:t>
            </a:r>
            <a:r>
              <a:rPr sz="2800" i="1" spc="-15" dirty="0">
                <a:latin typeface="Calibri"/>
                <a:cs typeface="Calibri"/>
              </a:rPr>
              <a:t>ч</a:t>
            </a:r>
            <a:r>
              <a:rPr sz="2800" i="1" spc="-30" dirty="0">
                <a:latin typeface="Calibri"/>
                <a:cs typeface="Calibri"/>
              </a:rPr>
              <a:t>е</a:t>
            </a:r>
            <a:r>
              <a:rPr sz="2800" i="1" spc="-20" dirty="0">
                <a:latin typeface="Calibri"/>
                <a:cs typeface="Calibri"/>
              </a:rPr>
              <a:t>йства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від</a:t>
            </a:r>
            <a:r>
              <a:rPr sz="2800" i="1" spc="-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08.08.20</a:t>
            </a:r>
            <a:r>
              <a:rPr sz="2800" i="1" spc="-10" dirty="0">
                <a:latin typeface="Calibri"/>
                <a:cs typeface="Calibri"/>
              </a:rPr>
              <a:t>1</a:t>
            </a:r>
            <a:r>
              <a:rPr sz="2800" i="1" spc="-15" dirty="0">
                <a:latin typeface="Calibri"/>
                <a:cs typeface="Calibri"/>
              </a:rPr>
              <a:t>7</a:t>
            </a:r>
            <a:r>
              <a:rPr sz="2800" i="1" spc="5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р.</a:t>
            </a:r>
            <a:r>
              <a:rPr sz="2800" i="1" spc="-5" dirty="0">
                <a:latin typeface="Calibri"/>
                <a:cs typeface="Calibri"/>
              </a:rPr>
              <a:t> </a:t>
            </a:r>
            <a:r>
              <a:rPr sz="2800" i="1" spc="-30" dirty="0">
                <a:latin typeface="Calibri"/>
                <a:cs typeface="Calibri"/>
              </a:rPr>
              <a:t>№</a:t>
            </a:r>
            <a:r>
              <a:rPr sz="2800" i="1" spc="15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16-10</a:t>
            </a:r>
            <a:r>
              <a:rPr sz="2800" i="1" spc="-30" dirty="0">
                <a:latin typeface="Calibri"/>
                <a:cs typeface="Calibri"/>
              </a:rPr>
              <a:t>/</a:t>
            </a:r>
            <a:r>
              <a:rPr sz="2800" i="1" spc="-10" dirty="0">
                <a:latin typeface="Calibri"/>
                <a:cs typeface="Calibri"/>
              </a:rPr>
              <a:t>760).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2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 marR="61594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У</a:t>
            </a:r>
            <a:r>
              <a:rPr sz="3200" b="1" spc="-40" dirty="0">
                <a:latin typeface="Calibri"/>
                <a:cs typeface="Calibri"/>
              </a:rPr>
              <a:t>В</a:t>
            </a:r>
            <a:r>
              <a:rPr sz="3200" b="1" dirty="0">
                <a:latin typeface="Calibri"/>
                <a:cs typeface="Calibri"/>
              </a:rPr>
              <a:t>А</a:t>
            </a:r>
            <a:r>
              <a:rPr sz="3200" b="1" spc="-254" dirty="0">
                <a:latin typeface="Calibri"/>
                <a:cs typeface="Calibri"/>
              </a:rPr>
              <a:t>Г</a:t>
            </a:r>
            <a:r>
              <a:rPr sz="3200" b="1" dirty="0">
                <a:latin typeface="Calibri"/>
                <a:cs typeface="Calibri"/>
              </a:rPr>
              <a:t>А!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Ві</a:t>
            </a:r>
            <a:r>
              <a:rPr sz="3200" spc="-3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би</a:t>
            </a:r>
            <a:r>
              <a:rPr sz="3200" spc="-5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ок печ</a:t>
            </a:r>
            <a:r>
              <a:rPr sz="3200" spc="-15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тки,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 засві</a:t>
            </a:r>
            <a:r>
              <a:rPr sz="3200" spc="-1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ч</a:t>
            </a:r>
            <a:r>
              <a:rPr sz="3200" spc="-4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є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підп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с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поса</a:t>
            </a:r>
            <a:r>
              <a:rPr sz="3200" spc="-3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ової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особи,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стави</a:t>
            </a:r>
            <a:r>
              <a:rPr sz="3200" spc="-1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ься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таким ч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но</a:t>
            </a:r>
            <a:r>
              <a:rPr sz="3200" spc="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, </a:t>
            </a:r>
            <a:r>
              <a:rPr sz="3200" spc="-40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об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він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о</a:t>
            </a:r>
            <a:r>
              <a:rPr sz="3200" b="1" spc="-55" dirty="0">
                <a:latin typeface="Calibri"/>
                <a:cs typeface="Calibri"/>
              </a:rPr>
              <a:t>х</a:t>
            </a:r>
            <a:r>
              <a:rPr sz="3200" b="1" dirty="0">
                <a:latin typeface="Calibri"/>
                <a:cs typeface="Calibri"/>
              </a:rPr>
              <a:t>оплював оста</a:t>
            </a:r>
            <a:r>
              <a:rPr sz="3200" b="1" spc="10" dirty="0">
                <a:latin typeface="Calibri"/>
                <a:cs typeface="Calibri"/>
              </a:rPr>
              <a:t>н</a:t>
            </a:r>
            <a:r>
              <a:rPr sz="3200" b="1" dirty="0">
                <a:latin typeface="Calibri"/>
                <a:cs typeface="Calibri"/>
              </a:rPr>
              <a:t>ні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кіль</a:t>
            </a:r>
            <a:r>
              <a:rPr sz="3200" b="1" spc="-45" dirty="0">
                <a:latin typeface="Calibri"/>
                <a:cs typeface="Calibri"/>
              </a:rPr>
              <a:t>к</a:t>
            </a:r>
            <a:r>
              <a:rPr sz="3200" b="1" dirty="0">
                <a:latin typeface="Calibri"/>
                <a:cs typeface="Calibri"/>
              </a:rPr>
              <a:t>а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лі</a:t>
            </a:r>
            <a:r>
              <a:rPr sz="3200" b="1" spc="-30" dirty="0">
                <a:latin typeface="Calibri"/>
                <a:cs typeface="Calibri"/>
              </a:rPr>
              <a:t>т</a:t>
            </a:r>
            <a:r>
              <a:rPr sz="3200" b="1" dirty="0">
                <a:latin typeface="Calibri"/>
                <a:cs typeface="Calibri"/>
              </a:rPr>
              <a:t>ер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на</a:t>
            </a:r>
            <a:r>
              <a:rPr sz="3200" b="1" spc="5" dirty="0">
                <a:latin typeface="Calibri"/>
                <a:cs typeface="Calibri"/>
              </a:rPr>
              <a:t>й</a:t>
            </a:r>
            <a:r>
              <a:rPr sz="3200" b="1" dirty="0">
                <a:latin typeface="Calibri"/>
                <a:cs typeface="Calibri"/>
              </a:rPr>
              <a:t>мену</a:t>
            </a:r>
            <a:r>
              <a:rPr sz="3200" b="1" spc="-10" dirty="0">
                <a:latin typeface="Calibri"/>
                <a:cs typeface="Calibri"/>
              </a:rPr>
              <a:t>в</a:t>
            </a:r>
            <a:r>
              <a:rPr sz="3200" b="1" dirty="0">
                <a:latin typeface="Calibri"/>
                <a:cs typeface="Calibri"/>
              </a:rPr>
              <a:t>ан</a:t>
            </a:r>
            <a:r>
              <a:rPr sz="3200" b="1" spc="5" dirty="0">
                <a:latin typeface="Calibri"/>
                <a:cs typeface="Calibri"/>
              </a:rPr>
              <a:t>н</a:t>
            </a:r>
            <a:r>
              <a:rPr sz="3200" b="1" dirty="0">
                <a:latin typeface="Calibri"/>
                <a:cs typeface="Calibri"/>
              </a:rPr>
              <a:t>я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по</a:t>
            </a:r>
            <a:r>
              <a:rPr sz="3200" b="1" spc="5" dirty="0">
                <a:latin typeface="Calibri"/>
                <a:cs typeface="Calibri"/>
              </a:rPr>
              <a:t>с</a:t>
            </a:r>
            <a:r>
              <a:rPr sz="3200" b="1" dirty="0">
                <a:latin typeface="Calibri"/>
                <a:cs typeface="Calibri"/>
              </a:rPr>
              <a:t>ади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ос</a:t>
            </a:r>
            <a:r>
              <a:rPr sz="3200" b="1" spc="5" dirty="0">
                <a:latin typeface="Calibri"/>
                <a:cs typeface="Calibri"/>
              </a:rPr>
              <a:t>о</a:t>
            </a:r>
            <a:r>
              <a:rPr sz="3200" b="1" dirty="0">
                <a:latin typeface="Calibri"/>
                <a:cs typeface="Calibri"/>
              </a:rPr>
              <a:t>б</a:t>
            </a:r>
            <a:r>
              <a:rPr sz="3200" b="1" spc="1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я</a:t>
            </a:r>
            <a:r>
              <a:rPr sz="3200" spc="-4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а підп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сала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</a:t>
            </a:r>
            <a:r>
              <a:rPr sz="3200" spc="-13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але не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</a:t>
            </a:r>
            <a:r>
              <a:rPr sz="3200" spc="-15" dirty="0">
                <a:latin typeface="Calibri"/>
                <a:cs typeface="Calibri"/>
              </a:rPr>
              <a:t>п</a:t>
            </a:r>
            <a:r>
              <a:rPr sz="3200" dirty="0">
                <a:latin typeface="Calibri"/>
                <a:cs typeface="Calibri"/>
              </a:rPr>
              <a:t>ис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поса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ової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особи.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</a:t>
            </a:r>
            <a:r>
              <a:rPr sz="3200" spc="-15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х,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створен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х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основі уніфі</a:t>
            </a:r>
            <a:r>
              <a:rPr sz="3200" spc="-5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ованих фор</a:t>
            </a:r>
            <a:r>
              <a:rPr sz="3200" spc="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печ</a:t>
            </a:r>
            <a:r>
              <a:rPr sz="3200" spc="-15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а стави</a:t>
            </a:r>
            <a:r>
              <a:rPr sz="3200" spc="-1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ься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окр</a:t>
            </a:r>
            <a:r>
              <a:rPr sz="3200" spc="-25" dirty="0">
                <a:latin typeface="Calibri"/>
                <a:cs typeface="Calibri"/>
              </a:rPr>
              <a:t>е</a:t>
            </a:r>
            <a:r>
              <a:rPr sz="3200" dirty="0">
                <a:latin typeface="Calibri"/>
                <a:cs typeface="Calibri"/>
              </a:rPr>
              <a:t>мо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виді</a:t>
            </a:r>
            <a:r>
              <a:rPr sz="3200" spc="-10" dirty="0">
                <a:latin typeface="Calibri"/>
                <a:cs typeface="Calibri"/>
              </a:rPr>
              <a:t>л</a:t>
            </a:r>
            <a:r>
              <a:rPr sz="3200" dirty="0">
                <a:latin typeface="Calibri"/>
                <a:cs typeface="Calibri"/>
              </a:rPr>
              <a:t>ено</a:t>
            </a:r>
            <a:r>
              <a:rPr sz="3200" spc="-1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для цьо</a:t>
            </a:r>
            <a:r>
              <a:rPr sz="3200" spc="-4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місці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відміт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ою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«</a:t>
            </a:r>
            <a:r>
              <a:rPr sz="3200" b="1" dirty="0">
                <a:latin typeface="Calibri"/>
                <a:cs typeface="Calibri"/>
              </a:rPr>
              <a:t>М.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П</a:t>
            </a:r>
            <a:r>
              <a:rPr sz="3200" b="1" spc="-5" dirty="0">
                <a:latin typeface="Calibri"/>
                <a:cs typeface="Calibri"/>
              </a:rPr>
              <a:t>.</a:t>
            </a:r>
            <a:r>
              <a:rPr sz="3200" dirty="0">
                <a:latin typeface="Calibri"/>
                <a:cs typeface="Calibri"/>
              </a:rPr>
              <a:t>»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(п.8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4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л.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 ро</a:t>
            </a:r>
            <a:r>
              <a:rPr sz="3200" spc="-25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д. ІІ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Правил №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10</a:t>
            </a:r>
            <a:r>
              <a:rPr sz="3200" spc="-15" dirty="0">
                <a:latin typeface="Calibri"/>
                <a:cs typeface="Calibri"/>
              </a:rPr>
              <a:t>0</a:t>
            </a:r>
            <a:r>
              <a:rPr sz="3200" dirty="0">
                <a:latin typeface="Calibri"/>
                <a:cs typeface="Calibri"/>
              </a:rPr>
              <a:t>0/5).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06390" y="1132966"/>
            <a:ext cx="7477759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12850" algn="l"/>
                <a:tab pos="5100955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(НЕ)	ОБОВ’ЯЗ</a:t>
            </a:r>
            <a:r>
              <a:rPr sz="4800" b="1" spc="-120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4800" b="1" spc="-60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	П</a:t>
            </a:r>
            <a:r>
              <a:rPr sz="4800" b="1" spc="-60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Ч</a:t>
            </a:r>
            <a:r>
              <a:rPr sz="4800" b="1" spc="-325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ТКА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10378" y="851408"/>
            <a:ext cx="7668259" cy="635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541270" algn="l"/>
                <a:tab pos="6107430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П</a:t>
            </a:r>
            <a:r>
              <a:rPr sz="4800" b="1" spc="-65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Ч</a:t>
            </a:r>
            <a:r>
              <a:rPr sz="4800" b="1" spc="-325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ТКИ	</a:t>
            </a:r>
            <a:r>
              <a:rPr sz="4800" b="1" spc="-330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4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Ш</a:t>
            </a:r>
            <a:r>
              <a:rPr sz="4800" b="1" spc="-325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АМПИ:	ВИДИ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51687" y="1530096"/>
            <a:ext cx="17246346" cy="62613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8885" y="1689620"/>
            <a:ext cx="10920730" cy="604520"/>
          </a:xfrm>
          <a:custGeom>
            <a:avLst/>
            <a:gdLst/>
            <a:ahLst/>
            <a:cxnLst/>
            <a:rect l="l" t="t" r="r" b="b"/>
            <a:pathLst>
              <a:path w="10920730" h="604519">
                <a:moveTo>
                  <a:pt x="0" y="604253"/>
                </a:moveTo>
                <a:lnTo>
                  <a:pt x="10920222" y="604253"/>
                </a:lnTo>
                <a:lnTo>
                  <a:pt x="10920222" y="0"/>
                </a:lnTo>
                <a:lnTo>
                  <a:pt x="0" y="0"/>
                </a:lnTo>
                <a:lnTo>
                  <a:pt x="0" y="6042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709145" y="1689620"/>
            <a:ext cx="5861685" cy="604520"/>
          </a:xfrm>
          <a:custGeom>
            <a:avLst/>
            <a:gdLst/>
            <a:ahLst/>
            <a:cxnLst/>
            <a:rect l="l" t="t" r="r" b="b"/>
            <a:pathLst>
              <a:path w="5861684" h="604519">
                <a:moveTo>
                  <a:pt x="0" y="604253"/>
                </a:moveTo>
                <a:lnTo>
                  <a:pt x="5861684" y="604253"/>
                </a:lnTo>
                <a:lnTo>
                  <a:pt x="5861684" y="0"/>
                </a:lnTo>
                <a:lnTo>
                  <a:pt x="0" y="0"/>
                </a:lnTo>
                <a:lnTo>
                  <a:pt x="0" y="6042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88885" y="2293873"/>
            <a:ext cx="10920730" cy="731520"/>
          </a:xfrm>
          <a:custGeom>
            <a:avLst/>
            <a:gdLst/>
            <a:ahLst/>
            <a:cxnLst/>
            <a:rect l="l" t="t" r="r" b="b"/>
            <a:pathLst>
              <a:path w="10920730" h="731519">
                <a:moveTo>
                  <a:pt x="0" y="731520"/>
                </a:moveTo>
                <a:lnTo>
                  <a:pt x="10920222" y="731520"/>
                </a:lnTo>
                <a:lnTo>
                  <a:pt x="10920222" y="0"/>
                </a:lnTo>
                <a:lnTo>
                  <a:pt x="0" y="0"/>
                </a:lnTo>
                <a:lnTo>
                  <a:pt x="0" y="731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709145" y="2293873"/>
            <a:ext cx="5861685" cy="3731260"/>
          </a:xfrm>
          <a:custGeom>
            <a:avLst/>
            <a:gdLst/>
            <a:ahLst/>
            <a:cxnLst/>
            <a:rect l="l" t="t" r="r" b="b"/>
            <a:pathLst>
              <a:path w="5861684" h="3731260">
                <a:moveTo>
                  <a:pt x="0" y="3731005"/>
                </a:moveTo>
                <a:lnTo>
                  <a:pt x="5861684" y="3731005"/>
                </a:lnTo>
                <a:lnTo>
                  <a:pt x="5861684" y="0"/>
                </a:lnTo>
                <a:lnTo>
                  <a:pt x="0" y="0"/>
                </a:lnTo>
                <a:lnTo>
                  <a:pt x="0" y="373100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88885" y="3025394"/>
            <a:ext cx="10920730" cy="731520"/>
          </a:xfrm>
          <a:custGeom>
            <a:avLst/>
            <a:gdLst/>
            <a:ahLst/>
            <a:cxnLst/>
            <a:rect l="l" t="t" r="r" b="b"/>
            <a:pathLst>
              <a:path w="10920730" h="731520">
                <a:moveTo>
                  <a:pt x="0" y="731520"/>
                </a:moveTo>
                <a:lnTo>
                  <a:pt x="10920222" y="731520"/>
                </a:lnTo>
                <a:lnTo>
                  <a:pt x="10920222" y="0"/>
                </a:lnTo>
                <a:lnTo>
                  <a:pt x="0" y="0"/>
                </a:lnTo>
                <a:lnTo>
                  <a:pt x="0" y="731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88885" y="3756914"/>
            <a:ext cx="10920730" cy="365760"/>
          </a:xfrm>
          <a:custGeom>
            <a:avLst/>
            <a:gdLst/>
            <a:ahLst/>
            <a:cxnLst/>
            <a:rect l="l" t="t" r="r" b="b"/>
            <a:pathLst>
              <a:path w="10920730" h="365760">
                <a:moveTo>
                  <a:pt x="0" y="365759"/>
                </a:moveTo>
                <a:lnTo>
                  <a:pt x="10920222" y="365759"/>
                </a:lnTo>
                <a:lnTo>
                  <a:pt x="10920222" y="0"/>
                </a:lnTo>
                <a:lnTo>
                  <a:pt x="0" y="0"/>
                </a:lnTo>
                <a:lnTo>
                  <a:pt x="0" y="3657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8885" y="4122673"/>
            <a:ext cx="10920730" cy="731520"/>
          </a:xfrm>
          <a:custGeom>
            <a:avLst/>
            <a:gdLst/>
            <a:ahLst/>
            <a:cxnLst/>
            <a:rect l="l" t="t" r="r" b="b"/>
            <a:pathLst>
              <a:path w="10920730" h="731520">
                <a:moveTo>
                  <a:pt x="0" y="731520"/>
                </a:moveTo>
                <a:lnTo>
                  <a:pt x="10920222" y="731520"/>
                </a:lnTo>
                <a:lnTo>
                  <a:pt x="10920222" y="0"/>
                </a:lnTo>
                <a:lnTo>
                  <a:pt x="0" y="0"/>
                </a:lnTo>
                <a:lnTo>
                  <a:pt x="0" y="731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88885" y="4854282"/>
            <a:ext cx="10920730" cy="528955"/>
          </a:xfrm>
          <a:custGeom>
            <a:avLst/>
            <a:gdLst/>
            <a:ahLst/>
            <a:cxnLst/>
            <a:rect l="l" t="t" r="r" b="b"/>
            <a:pathLst>
              <a:path w="10920730" h="528954">
                <a:moveTo>
                  <a:pt x="0" y="528612"/>
                </a:moveTo>
                <a:lnTo>
                  <a:pt x="10920222" y="528612"/>
                </a:lnTo>
                <a:lnTo>
                  <a:pt x="10920222" y="0"/>
                </a:lnTo>
                <a:lnTo>
                  <a:pt x="0" y="0"/>
                </a:lnTo>
                <a:lnTo>
                  <a:pt x="0" y="5286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8885" y="5382844"/>
            <a:ext cx="10920730" cy="642620"/>
          </a:xfrm>
          <a:custGeom>
            <a:avLst/>
            <a:gdLst/>
            <a:ahLst/>
            <a:cxnLst/>
            <a:rect l="l" t="t" r="r" b="b"/>
            <a:pathLst>
              <a:path w="10920730" h="642620">
                <a:moveTo>
                  <a:pt x="0" y="642035"/>
                </a:moveTo>
                <a:lnTo>
                  <a:pt x="10920222" y="642035"/>
                </a:lnTo>
                <a:lnTo>
                  <a:pt x="10920222" y="0"/>
                </a:lnTo>
                <a:lnTo>
                  <a:pt x="0" y="0"/>
                </a:lnTo>
                <a:lnTo>
                  <a:pt x="0" y="6420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88885" y="6024879"/>
            <a:ext cx="16782415" cy="1463040"/>
          </a:xfrm>
          <a:custGeom>
            <a:avLst/>
            <a:gdLst/>
            <a:ahLst/>
            <a:cxnLst/>
            <a:rect l="l" t="t" r="r" b="b"/>
            <a:pathLst>
              <a:path w="16782415" h="1463040">
                <a:moveTo>
                  <a:pt x="0" y="1463040"/>
                </a:moveTo>
                <a:lnTo>
                  <a:pt x="16781907" y="1463040"/>
                </a:lnTo>
                <a:lnTo>
                  <a:pt x="16781907" y="0"/>
                </a:lnTo>
                <a:lnTo>
                  <a:pt x="0" y="0"/>
                </a:lnTo>
                <a:lnTo>
                  <a:pt x="0" y="14630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26</a:t>
            </a:fld>
            <a:endParaRPr spc="-10" dirty="0"/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782535" y="1683257"/>
          <a:ext cx="16781944" cy="57983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20260"/>
                <a:gridCol w="5861684"/>
              </a:tblGrid>
              <a:tr h="604266">
                <a:tc>
                  <a:txBody>
                    <a:bodyPr/>
                    <a:lstStyle/>
                    <a:p>
                      <a:pPr marL="1854835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д пе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b="1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ок і шта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пів (</a:t>
                      </a:r>
                      <a:r>
                        <a:rPr sz="2400" b="1" spc="-10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2400" b="1" spc="-2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І П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авил № 1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/5)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15085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Інст</a:t>
                      </a:r>
                      <a:r>
                        <a:rPr sz="2400" b="1" spc="-3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укція з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 д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ілов</a:t>
                      </a:r>
                      <a:r>
                        <a:rPr sz="2400" b="1" spc="-6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b="1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ства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marL="61594" marR="1235710">
                        <a:lnSpc>
                          <a:spcPct val="100000"/>
                        </a:lnSpc>
                      </a:pPr>
                      <a:r>
                        <a:rPr sz="2400" spc="-24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бові печатки (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ля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установ, я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ма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ть пра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 ви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орис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ти 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ер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ну симв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ліку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*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62865" marR="25019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Визнача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ться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види та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кількі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ть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печа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ок, штампів, 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осо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ться,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пер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лік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ментів,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підписи на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яких відповідно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 за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ства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нео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хі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но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скріпл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ти печа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ою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ус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анови,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ря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 за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осув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ння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печа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marL="61594" marR="55372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Пе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тки устано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із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ням н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йме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ання уст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нови та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тифі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аційно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у*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Пе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тки ст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турних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підро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ділів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рової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би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 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marL="61594" marR="850265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Пе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тки для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окремих 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орій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окументів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ля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опій, пер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пус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ок,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онв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ртів 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28701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Метал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ві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печатки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для опеча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ув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ння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при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ень,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шаф, сейфів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4198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Штампи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повним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найме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анням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установи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та іншими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ізитами 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лан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463040">
                <a:tc gridSpan="2">
                  <a:txBody>
                    <a:bodyPr/>
                    <a:lstStyle/>
                    <a:p>
                      <a:pPr marL="61594" marR="53340" algn="just">
                        <a:lnSpc>
                          <a:spcPct val="100000"/>
                        </a:lnSpc>
                      </a:pPr>
                      <a:r>
                        <a:rPr sz="2400" i="1" dirty="0">
                          <a:latin typeface="Calibri"/>
                          <a:cs typeface="Calibri"/>
                        </a:rPr>
                        <a:t>*П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  </a:t>
                      </a:r>
                      <a:r>
                        <a:rPr sz="2400" i="1" spc="-2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  </a:t>
                      </a:r>
                      <a:r>
                        <a:rPr sz="2400" i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застосув</a:t>
                      </a:r>
                      <a:r>
                        <a:rPr sz="2400" i="1" spc="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я  </a:t>
                      </a:r>
                      <a:r>
                        <a:rPr sz="2400" i="1" spc="-2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іплюється  </a:t>
                      </a:r>
                      <a:r>
                        <a:rPr sz="2400" i="1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у  </a:t>
                      </a:r>
                      <a:r>
                        <a:rPr sz="2400" i="1" spc="-2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400" i="1" spc="-3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енні  </a:t>
                      </a:r>
                      <a:r>
                        <a:rPr sz="2400" i="1" spc="-2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(статуті)  </a:t>
                      </a:r>
                      <a:r>
                        <a:rPr sz="2400" i="1" spc="-2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танови  </a:t>
                      </a:r>
                      <a:r>
                        <a:rPr sz="2400" i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spc="-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  </a:t>
                      </a:r>
                      <a:r>
                        <a:rPr sz="2400" i="1" spc="-2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зумо</a:t>
                      </a:r>
                      <a:r>
                        <a:rPr sz="2400" i="1" spc="-2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люєть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я  </a:t>
                      </a:r>
                      <a:r>
                        <a:rPr sz="2400" i="1" spc="-2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її  </a:t>
                      </a:r>
                      <a:r>
                        <a:rPr sz="2400" i="1" spc="-2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прав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вим  </a:t>
                      </a:r>
                      <a:r>
                        <a:rPr sz="2400" i="1" spc="-229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статус</a:t>
                      </a:r>
                      <a:r>
                        <a:rPr sz="2400" i="1" spc="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м. </a:t>
                      </a:r>
                      <a:r>
                        <a:rPr sz="2400" i="1" spc="-3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озпор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дчим </a:t>
                      </a:r>
                      <a:r>
                        <a:rPr sz="2400" i="1" spc="-2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докуме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том </a:t>
                      </a:r>
                      <a:r>
                        <a:rPr sz="2400" i="1" spc="-1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ері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2400" i="1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 </a:t>
                      </a:r>
                      <a:r>
                        <a:rPr sz="2400" i="1" spc="-20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ви </a:t>
                      </a:r>
                      <a:r>
                        <a:rPr sz="2400" i="1" spc="-1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нач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ют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ся </a:t>
                      </a:r>
                      <a:r>
                        <a:rPr sz="2400" i="1" spc="-1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2400" i="1" spc="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ядок </a:t>
                      </a:r>
                      <a:r>
                        <a:rPr sz="2400" i="1" spc="-1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2400" i="1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ористан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я, </a:t>
                      </a:r>
                      <a:r>
                        <a:rPr sz="2400" i="1" spc="-1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іс</a:t>
                      </a:r>
                      <a:r>
                        <a:rPr sz="2400" i="1" spc="-15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е </a:t>
                      </a:r>
                      <a:r>
                        <a:rPr sz="2400" i="1" spc="-1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ері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ан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я </a:t>
                      </a:r>
                      <a:r>
                        <a:rPr sz="2400" i="1" spc="-1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печатки </a:t>
                      </a:r>
                      <a:r>
                        <a:rPr sz="2400" i="1" spc="-1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spc="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и та </a:t>
                      </a:r>
                      <a:r>
                        <a:rPr sz="2400" i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посад</a:t>
                      </a:r>
                      <a:r>
                        <a:rPr sz="2400" i="1" spc="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ві </a:t>
                      </a:r>
                      <a:r>
                        <a:rPr sz="2400" i="1" spc="-1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осо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и, </a:t>
                      </a:r>
                      <a:r>
                        <a:rPr sz="2400" i="1" spc="-1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дповідал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ні </a:t>
                      </a:r>
                      <a:r>
                        <a:rPr sz="2400" i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за </a:t>
                      </a:r>
                      <a:r>
                        <a:rPr sz="2400" i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її </a:t>
                      </a:r>
                      <a:r>
                        <a:rPr sz="2400" i="1" spc="-1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ган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я, </a:t>
                      </a:r>
                      <a:r>
                        <a:rPr sz="2400" i="1" spc="-1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 </a:t>
                      </a:r>
                      <a:r>
                        <a:rPr sz="2400" i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i="1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i="1" spc="-2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ж </a:t>
                      </a:r>
                      <a:r>
                        <a:rPr sz="2400" i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пер</a:t>
                      </a:r>
                      <a:r>
                        <a:rPr sz="2400" i="1" spc="-1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лік </a:t>
                      </a:r>
                      <a:r>
                        <a:rPr sz="2400" i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посадов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х </a:t>
                      </a:r>
                      <a:r>
                        <a:rPr sz="2400" i="1" spc="-1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осіб, </a:t>
                      </a:r>
                      <a:r>
                        <a:rPr sz="2400" i="1" spc="-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пі</a:t>
                      </a:r>
                      <a:r>
                        <a:rPr sz="2400" i="1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писи </a:t>
                      </a:r>
                      <a:r>
                        <a:rPr sz="2400" i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яких </a:t>
                      </a:r>
                      <a:r>
                        <a:rPr sz="2400" i="1" spc="-1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скріплюю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ься </a:t>
                      </a:r>
                      <a:r>
                        <a:rPr sz="2400" i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печат</a:t>
                      </a:r>
                      <a:r>
                        <a:rPr sz="2400" i="1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ою установ</a:t>
                      </a:r>
                      <a:r>
                        <a:rPr sz="2400" i="1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.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27</a:t>
            </a:fld>
            <a:endParaRPr spc="-1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5376" rIns="0" bIns="0" rtlCol="0">
            <a:spAutoFit/>
          </a:bodyPr>
          <a:lstStyle/>
          <a:p>
            <a:pPr marL="1472565">
              <a:lnSpc>
                <a:spcPct val="100000"/>
              </a:lnSpc>
            </a:pPr>
            <a:r>
              <a:rPr dirty="0"/>
              <a:t>П</a:t>
            </a:r>
            <a:r>
              <a:rPr spc="-70" dirty="0"/>
              <a:t>Е</a:t>
            </a:r>
            <a:r>
              <a:rPr dirty="0"/>
              <a:t>Ч</a:t>
            </a:r>
            <a:r>
              <a:rPr spc="-330" dirty="0"/>
              <a:t>А</a:t>
            </a:r>
            <a:r>
              <a:rPr dirty="0"/>
              <a:t>ТКИ </a:t>
            </a:r>
            <a:r>
              <a:rPr spc="-340" dirty="0"/>
              <a:t>Т</a:t>
            </a:r>
            <a:r>
              <a:rPr dirty="0"/>
              <a:t>А Ш</a:t>
            </a:r>
            <a:r>
              <a:rPr spc="-315" dirty="0"/>
              <a:t>Т</a:t>
            </a:r>
            <a:r>
              <a:rPr dirty="0"/>
              <a:t>АМПИ:</a:t>
            </a:r>
            <a:r>
              <a:rPr spc="-15" dirty="0"/>
              <a:t> </a:t>
            </a:r>
            <a:r>
              <a:rPr dirty="0"/>
              <a:t>ОБЛІК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97888" y="2331592"/>
            <a:ext cx="15494000" cy="4321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762635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9.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65" dirty="0">
                <a:latin typeface="Calibri"/>
                <a:cs typeface="Calibri"/>
              </a:rPr>
              <a:t>б</a:t>
            </a:r>
            <a:r>
              <a:rPr sz="3200" dirty="0">
                <a:latin typeface="Calibri"/>
                <a:cs typeface="Calibri"/>
              </a:rPr>
              <a:t>лік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сіх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печ</a:t>
            </a:r>
            <a:r>
              <a:rPr sz="3200" spc="-15" dirty="0">
                <a:latin typeface="Calibri"/>
                <a:cs typeface="Calibri"/>
              </a:rPr>
              <a:t>а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ок та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штампів</a:t>
            </a:r>
            <a:r>
              <a:rPr sz="3200" spc="-10" dirty="0">
                <a:latin typeface="Calibri"/>
                <a:cs typeface="Calibri"/>
              </a:rPr>
              <a:t>,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 за</a:t>
            </a:r>
            <a:r>
              <a:rPr sz="3200" spc="5" dirty="0">
                <a:latin typeface="Calibri"/>
                <a:cs typeface="Calibri"/>
              </a:rPr>
              <a:t>с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ос</a:t>
            </a:r>
            <a:r>
              <a:rPr sz="3200" spc="1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ву</a:t>
            </a:r>
            <a:r>
              <a:rPr sz="3200" spc="-3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ться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станові</a:t>
            </a:r>
            <a:r>
              <a:rPr sz="3200" spc="-10" dirty="0">
                <a:latin typeface="Calibri"/>
                <a:cs typeface="Calibri"/>
              </a:rPr>
              <a:t>,</a:t>
            </a:r>
            <a:r>
              <a:rPr sz="3200" dirty="0">
                <a:latin typeface="Calibri"/>
                <a:cs typeface="Calibri"/>
              </a:rPr>
              <a:t> в</a:t>
            </a:r>
            <a:r>
              <a:rPr sz="3200" spc="-45" dirty="0">
                <a:latin typeface="Calibri"/>
                <a:cs typeface="Calibri"/>
              </a:rPr>
              <a:t>е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spc="-15" dirty="0">
                <a:latin typeface="Calibri"/>
                <a:cs typeface="Calibri"/>
              </a:rPr>
              <a:t>е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журналі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за фор</a:t>
            </a:r>
            <a:r>
              <a:rPr sz="3200" spc="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ою,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нав</a:t>
            </a:r>
            <a:r>
              <a:rPr sz="3200" spc="-45" dirty="0">
                <a:latin typeface="Calibri"/>
                <a:cs typeface="Calibri"/>
              </a:rPr>
              <a:t>е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еною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spc="-8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д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тку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 </a:t>
            </a:r>
            <a:r>
              <a:rPr sz="3200" spc="-3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 цих Правил.</a:t>
            </a:r>
            <a:endParaRPr sz="3200">
              <a:latin typeface="Calibri"/>
              <a:cs typeface="Calibri"/>
            </a:endParaRPr>
          </a:p>
          <a:p>
            <a:pPr marL="12700" marR="83439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Видача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печ</a:t>
            </a:r>
            <a:r>
              <a:rPr sz="3200" spc="-15" dirty="0">
                <a:latin typeface="Calibri"/>
                <a:cs typeface="Calibri"/>
              </a:rPr>
              <a:t>а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ок,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штампів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поса</a:t>
            </a:r>
            <a:r>
              <a:rPr sz="3200" spc="-3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овим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</a:t>
            </a:r>
            <a:r>
              <a:rPr sz="3200" spc="1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бам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ді</a:t>
            </a:r>
            <a:r>
              <a:rPr sz="3200" spc="-10" dirty="0">
                <a:latin typeface="Calibri"/>
                <a:cs typeface="Calibri"/>
              </a:rPr>
              <a:t>й</a:t>
            </a:r>
            <a:r>
              <a:rPr sz="3200" dirty="0">
                <a:latin typeface="Calibri"/>
                <a:cs typeface="Calibri"/>
              </a:rPr>
              <a:t>сню</a:t>
            </a:r>
            <a:r>
              <a:rPr sz="3200" spc="5" dirty="0">
                <a:latin typeface="Calibri"/>
                <a:cs typeface="Calibri"/>
              </a:rPr>
              <a:t>є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підп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с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відповідно</a:t>
            </a:r>
            <a:r>
              <a:rPr sz="3200" spc="-20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у журнал</a:t>
            </a:r>
            <a:r>
              <a:rPr sz="3200" spc="-5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10. Печ</a:t>
            </a:r>
            <a:r>
              <a:rPr sz="3200" spc="-15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тки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збер</a:t>
            </a:r>
            <a:r>
              <a:rPr sz="3200" spc="-10" dirty="0">
                <a:latin typeface="Calibri"/>
                <a:cs typeface="Calibri"/>
              </a:rPr>
              <a:t>і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-2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 у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ша</a:t>
            </a:r>
            <a:r>
              <a:rPr sz="3200" spc="5" dirty="0">
                <a:latin typeface="Calibri"/>
                <a:cs typeface="Calibri"/>
              </a:rPr>
              <a:t>ф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х (сейфах),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надійно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зами</a:t>
            </a:r>
            <a:r>
              <a:rPr sz="3200" spc="-4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-2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 опеч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ту</a:t>
            </a:r>
            <a:r>
              <a:rPr sz="3200" spc="-3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</a:t>
            </a:r>
            <a:r>
              <a:rPr sz="3200" spc="5" dirty="0">
                <a:latin typeface="Calibri"/>
                <a:cs typeface="Calibri"/>
              </a:rPr>
              <a:t>я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12700" marR="29464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11.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Перевір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ная</a:t>
            </a:r>
            <a:r>
              <a:rPr sz="3200" spc="5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ності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печ</a:t>
            </a:r>
            <a:r>
              <a:rPr sz="3200" spc="-15" dirty="0">
                <a:latin typeface="Calibri"/>
                <a:cs typeface="Calibri"/>
              </a:rPr>
              <a:t>а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ок і штампів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ді</a:t>
            </a:r>
            <a:r>
              <a:rPr sz="3200" spc="-10" dirty="0">
                <a:latin typeface="Calibri"/>
                <a:cs typeface="Calibri"/>
              </a:rPr>
              <a:t>й</a:t>
            </a:r>
            <a:r>
              <a:rPr sz="3200" dirty="0">
                <a:latin typeface="Calibri"/>
                <a:cs typeface="Calibri"/>
              </a:rPr>
              <a:t>сню</a:t>
            </a:r>
            <a:r>
              <a:rPr sz="3200" spc="5" dirty="0">
                <a:latin typeface="Calibri"/>
                <a:cs typeface="Calibri"/>
              </a:rPr>
              <a:t>є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ороку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омісіє</a:t>
            </a:r>
            <a:r>
              <a:rPr sz="3200" spc="10" dirty="0">
                <a:latin typeface="Calibri"/>
                <a:cs typeface="Calibri"/>
              </a:rPr>
              <a:t>ю</a:t>
            </a:r>
            <a:r>
              <a:rPr sz="3200" spc="-10" dirty="0">
                <a:latin typeface="Calibri"/>
                <a:cs typeface="Calibri"/>
              </a:rPr>
              <a:t>,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призначеною розпорядч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м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</a:t>
            </a:r>
            <a:r>
              <a:rPr sz="3200" spc="-3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ом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ерівни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станови,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оф</a:t>
            </a:r>
            <a:r>
              <a:rPr sz="3200" spc="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рмлю</a:t>
            </a:r>
            <a:r>
              <a:rPr sz="3200" spc="5" dirty="0">
                <a:latin typeface="Calibri"/>
                <a:cs typeface="Calibri"/>
              </a:rPr>
              <a:t>є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ак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10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>
              <a:latin typeface="Times New Roman"/>
              <a:cs typeface="Times New Roman"/>
            </a:endParaRPr>
          </a:p>
          <a:p>
            <a:pPr marL="10149205">
              <a:lnSpc>
                <a:spcPct val="100000"/>
              </a:lnSpc>
            </a:pPr>
            <a:r>
              <a:rPr sz="3200" b="1" spc="-320" dirty="0">
                <a:solidFill>
                  <a:srgbClr val="7E7E7E"/>
                </a:solidFill>
                <a:latin typeface="Calibri"/>
                <a:cs typeface="Calibri"/>
              </a:rPr>
              <a:t>Г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л.</a:t>
            </a:r>
            <a:r>
              <a:rPr sz="3200" b="1" spc="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2</a:t>
            </a:r>
            <a:r>
              <a:rPr sz="3200" b="1" spc="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ро</a:t>
            </a:r>
            <a:r>
              <a:rPr sz="3200" b="1" spc="-20" dirty="0">
                <a:solidFill>
                  <a:srgbClr val="7E7E7E"/>
                </a:solidFill>
                <a:latin typeface="Calibri"/>
                <a:cs typeface="Calibri"/>
              </a:rPr>
              <a:t>з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д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.</a:t>
            </a:r>
            <a:r>
              <a:rPr sz="3200" b="1" spc="-2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ІІ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П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р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авил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№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1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0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0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0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/5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2457" y="1097280"/>
            <a:ext cx="4863465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18285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spc="-335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4800" b="1" spc="-325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	</a:t>
            </a:r>
            <a:r>
              <a:rPr sz="4800" b="1" spc="-100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</a:t>
            </a:r>
            <a:r>
              <a:rPr sz="4800" b="1" spc="-325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97838" y="2149729"/>
            <a:ext cx="13361669" cy="3346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Д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ою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мента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є відповідно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та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йо</a:t>
            </a:r>
            <a:r>
              <a:rPr sz="3200" spc="-45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(п.1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4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л.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ро</a:t>
            </a:r>
            <a:r>
              <a:rPr sz="3200" spc="-25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д. ІІ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Правил №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10</a:t>
            </a:r>
            <a:r>
              <a:rPr sz="3200" spc="-15" dirty="0">
                <a:latin typeface="Calibri"/>
                <a:cs typeface="Calibri"/>
              </a:rPr>
              <a:t>0</a:t>
            </a:r>
            <a:r>
              <a:rPr sz="3200" dirty="0">
                <a:latin typeface="Calibri"/>
                <a:cs typeface="Calibri"/>
              </a:rPr>
              <a:t>0/5):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під</a:t>
            </a:r>
            <a:r>
              <a:rPr sz="3200" spc="-15" dirty="0">
                <a:latin typeface="Calibri"/>
                <a:cs typeface="Calibri"/>
              </a:rPr>
              <a:t>п</a:t>
            </a:r>
            <a:r>
              <a:rPr sz="3200" dirty="0">
                <a:latin typeface="Calibri"/>
                <a:cs typeface="Calibri"/>
              </a:rPr>
              <a:t>исанн</a:t>
            </a:r>
            <a:r>
              <a:rPr sz="3200" spc="-5" dirty="0">
                <a:latin typeface="Calibri"/>
                <a:cs typeface="Calibri"/>
              </a:rPr>
              <a:t>я</a:t>
            </a:r>
            <a:r>
              <a:rPr sz="3200" dirty="0">
                <a:latin typeface="Calibri"/>
                <a:cs typeface="Calibri"/>
              </a:rPr>
              <a:t>;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з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тве</a:t>
            </a:r>
            <a:r>
              <a:rPr sz="3200" spc="-8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д</a:t>
            </a:r>
            <a:r>
              <a:rPr sz="3200" spc="-40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ення</a:t>
            </a:r>
            <a:r>
              <a:rPr sz="3200" spc="-10" dirty="0">
                <a:latin typeface="Calibri"/>
                <a:cs typeface="Calibri"/>
              </a:rPr>
              <a:t>;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при</a:t>
            </a:r>
            <a:r>
              <a:rPr sz="3200" spc="-15" dirty="0">
                <a:latin typeface="Calibri"/>
                <a:cs typeface="Calibri"/>
              </a:rPr>
              <a:t>й</a:t>
            </a:r>
            <a:r>
              <a:rPr sz="3200" dirty="0">
                <a:latin typeface="Calibri"/>
                <a:cs typeface="Calibri"/>
              </a:rPr>
              <a:t>нят</a:t>
            </a:r>
            <a:r>
              <a:rPr sz="3200" spc="-1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я</a:t>
            </a:r>
            <a:r>
              <a:rPr sz="3200" spc="-10" dirty="0">
                <a:latin typeface="Calibri"/>
                <a:cs typeface="Calibri"/>
              </a:rPr>
              <a:t>;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реєстраці</a:t>
            </a:r>
            <a:r>
              <a:rPr sz="3200" spc="-10" dirty="0">
                <a:latin typeface="Calibri"/>
                <a:cs typeface="Calibri"/>
              </a:rPr>
              <a:t>ї;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скла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ення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(для акті</a:t>
            </a:r>
            <a:r>
              <a:rPr sz="3200" spc="-5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);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засідання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к</a:t>
            </a:r>
            <a:r>
              <a:rPr sz="3200" spc="-6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лег</a:t>
            </a:r>
            <a:r>
              <a:rPr sz="3200" spc="-20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ал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но</a:t>
            </a:r>
            <a:r>
              <a:rPr sz="3200" spc="-4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ор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ану (для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</a:t>
            </a:r>
            <a:r>
              <a:rPr sz="3200" spc="-30" dirty="0">
                <a:latin typeface="Calibri"/>
                <a:cs typeface="Calibri"/>
              </a:rPr>
              <a:t>о</a:t>
            </a:r>
            <a:r>
              <a:rPr sz="3200" spc="-4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45" dirty="0">
                <a:latin typeface="Calibri"/>
                <a:cs typeface="Calibri"/>
              </a:rPr>
              <a:t>к</a:t>
            </a:r>
            <a:r>
              <a:rPr sz="3200" spc="-6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лі</a:t>
            </a:r>
            <a:r>
              <a:rPr sz="3200" spc="-10" dirty="0">
                <a:latin typeface="Calibri"/>
                <a:cs typeface="Calibri"/>
              </a:rPr>
              <a:t>в</a:t>
            </a:r>
            <a:r>
              <a:rPr sz="3200" spc="-5" dirty="0">
                <a:latin typeface="Calibri"/>
                <a:cs typeface="Calibri"/>
              </a:rPr>
              <a:t>).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82624" y="5835446"/>
            <a:ext cx="12438126" cy="40027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18971" y="5995047"/>
            <a:ext cx="2560955" cy="589915"/>
          </a:xfrm>
          <a:custGeom>
            <a:avLst/>
            <a:gdLst/>
            <a:ahLst/>
            <a:cxnLst/>
            <a:rect l="l" t="t" r="r" b="b"/>
            <a:pathLst>
              <a:path w="2560954" h="589915">
                <a:moveTo>
                  <a:pt x="0" y="589902"/>
                </a:moveTo>
                <a:lnTo>
                  <a:pt x="2560828" y="589902"/>
                </a:lnTo>
                <a:lnTo>
                  <a:pt x="2560828" y="0"/>
                </a:lnTo>
                <a:lnTo>
                  <a:pt x="0" y="0"/>
                </a:lnTo>
                <a:lnTo>
                  <a:pt x="0" y="5899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79798" y="5995047"/>
            <a:ext cx="6517640" cy="589915"/>
          </a:xfrm>
          <a:custGeom>
            <a:avLst/>
            <a:gdLst/>
            <a:ahLst/>
            <a:cxnLst/>
            <a:rect l="l" t="t" r="r" b="b"/>
            <a:pathLst>
              <a:path w="6517640" h="589915">
                <a:moveTo>
                  <a:pt x="0" y="589902"/>
                </a:moveTo>
                <a:lnTo>
                  <a:pt x="6517132" y="589902"/>
                </a:lnTo>
                <a:lnTo>
                  <a:pt x="6517132" y="0"/>
                </a:lnTo>
                <a:lnTo>
                  <a:pt x="0" y="0"/>
                </a:lnTo>
                <a:lnTo>
                  <a:pt x="0" y="5899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496931" y="5995047"/>
            <a:ext cx="2896870" cy="589915"/>
          </a:xfrm>
          <a:custGeom>
            <a:avLst/>
            <a:gdLst/>
            <a:ahLst/>
            <a:cxnLst/>
            <a:rect l="l" t="t" r="r" b="b"/>
            <a:pathLst>
              <a:path w="2896869" h="589915">
                <a:moveTo>
                  <a:pt x="0" y="589902"/>
                </a:moveTo>
                <a:lnTo>
                  <a:pt x="2896361" y="589902"/>
                </a:lnTo>
                <a:lnTo>
                  <a:pt x="2896361" y="0"/>
                </a:lnTo>
                <a:lnTo>
                  <a:pt x="0" y="0"/>
                </a:lnTo>
                <a:lnTo>
                  <a:pt x="0" y="5899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18971" y="6584950"/>
            <a:ext cx="2560955" cy="1769745"/>
          </a:xfrm>
          <a:custGeom>
            <a:avLst/>
            <a:gdLst/>
            <a:ahLst/>
            <a:cxnLst/>
            <a:rect l="l" t="t" r="r" b="b"/>
            <a:pathLst>
              <a:path w="2560954" h="1769745">
                <a:moveTo>
                  <a:pt x="0" y="1769745"/>
                </a:moveTo>
                <a:lnTo>
                  <a:pt x="2560828" y="1769745"/>
                </a:lnTo>
                <a:lnTo>
                  <a:pt x="2560828" y="0"/>
                </a:lnTo>
                <a:lnTo>
                  <a:pt x="0" y="0"/>
                </a:lnTo>
                <a:lnTo>
                  <a:pt x="0" y="17697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979798" y="6584950"/>
            <a:ext cx="3620770" cy="1769745"/>
          </a:xfrm>
          <a:custGeom>
            <a:avLst/>
            <a:gdLst/>
            <a:ahLst/>
            <a:cxnLst/>
            <a:rect l="l" t="t" r="r" b="b"/>
            <a:pathLst>
              <a:path w="3620770" h="1769745">
                <a:moveTo>
                  <a:pt x="0" y="1769745"/>
                </a:moveTo>
                <a:lnTo>
                  <a:pt x="3620770" y="1769745"/>
                </a:lnTo>
                <a:lnTo>
                  <a:pt x="3620770" y="0"/>
                </a:lnTo>
                <a:lnTo>
                  <a:pt x="0" y="0"/>
                </a:lnTo>
                <a:lnTo>
                  <a:pt x="0" y="17697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600568" y="6584962"/>
            <a:ext cx="2896870" cy="589915"/>
          </a:xfrm>
          <a:custGeom>
            <a:avLst/>
            <a:gdLst/>
            <a:ahLst/>
            <a:cxnLst/>
            <a:rect l="l" t="t" r="r" b="b"/>
            <a:pathLst>
              <a:path w="2896870" h="589915">
                <a:moveTo>
                  <a:pt x="0" y="589902"/>
                </a:moveTo>
                <a:lnTo>
                  <a:pt x="2896361" y="589902"/>
                </a:lnTo>
                <a:lnTo>
                  <a:pt x="2896361" y="0"/>
                </a:lnTo>
                <a:lnTo>
                  <a:pt x="0" y="0"/>
                </a:lnTo>
                <a:lnTo>
                  <a:pt x="0" y="5899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496931" y="6584962"/>
            <a:ext cx="2896870" cy="589915"/>
          </a:xfrm>
          <a:custGeom>
            <a:avLst/>
            <a:gdLst/>
            <a:ahLst/>
            <a:cxnLst/>
            <a:rect l="l" t="t" r="r" b="b"/>
            <a:pathLst>
              <a:path w="2896869" h="589915">
                <a:moveTo>
                  <a:pt x="0" y="589902"/>
                </a:moveTo>
                <a:lnTo>
                  <a:pt x="2896361" y="589902"/>
                </a:lnTo>
                <a:lnTo>
                  <a:pt x="2896361" y="0"/>
                </a:lnTo>
                <a:lnTo>
                  <a:pt x="0" y="0"/>
                </a:lnTo>
                <a:lnTo>
                  <a:pt x="0" y="5899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600568" y="7174890"/>
            <a:ext cx="2896870" cy="1179830"/>
          </a:xfrm>
          <a:custGeom>
            <a:avLst/>
            <a:gdLst/>
            <a:ahLst/>
            <a:cxnLst/>
            <a:rect l="l" t="t" r="r" b="b"/>
            <a:pathLst>
              <a:path w="2896870" h="1179829">
                <a:moveTo>
                  <a:pt x="0" y="1179804"/>
                </a:moveTo>
                <a:lnTo>
                  <a:pt x="2896361" y="1179804"/>
                </a:lnTo>
                <a:lnTo>
                  <a:pt x="2896361" y="0"/>
                </a:lnTo>
                <a:lnTo>
                  <a:pt x="0" y="0"/>
                </a:lnTo>
                <a:lnTo>
                  <a:pt x="0" y="11798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496931" y="7174890"/>
            <a:ext cx="2896870" cy="1179830"/>
          </a:xfrm>
          <a:custGeom>
            <a:avLst/>
            <a:gdLst/>
            <a:ahLst/>
            <a:cxnLst/>
            <a:rect l="l" t="t" r="r" b="b"/>
            <a:pathLst>
              <a:path w="2896869" h="1179829">
                <a:moveTo>
                  <a:pt x="0" y="1179804"/>
                </a:moveTo>
                <a:lnTo>
                  <a:pt x="2896361" y="1179804"/>
                </a:lnTo>
                <a:lnTo>
                  <a:pt x="2896361" y="0"/>
                </a:lnTo>
                <a:lnTo>
                  <a:pt x="0" y="0"/>
                </a:lnTo>
                <a:lnTo>
                  <a:pt x="0" y="11798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418971" y="8354720"/>
            <a:ext cx="2560955" cy="1179830"/>
          </a:xfrm>
          <a:custGeom>
            <a:avLst/>
            <a:gdLst/>
            <a:ahLst/>
            <a:cxnLst/>
            <a:rect l="l" t="t" r="r" b="b"/>
            <a:pathLst>
              <a:path w="2560954" h="1179829">
                <a:moveTo>
                  <a:pt x="0" y="1179804"/>
                </a:moveTo>
                <a:lnTo>
                  <a:pt x="2560828" y="1179804"/>
                </a:lnTo>
                <a:lnTo>
                  <a:pt x="2560828" y="0"/>
                </a:lnTo>
                <a:lnTo>
                  <a:pt x="0" y="0"/>
                </a:lnTo>
                <a:lnTo>
                  <a:pt x="0" y="11798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979798" y="8354720"/>
            <a:ext cx="6517640" cy="1179830"/>
          </a:xfrm>
          <a:custGeom>
            <a:avLst/>
            <a:gdLst/>
            <a:ahLst/>
            <a:cxnLst/>
            <a:rect l="l" t="t" r="r" b="b"/>
            <a:pathLst>
              <a:path w="6517640" h="1179829">
                <a:moveTo>
                  <a:pt x="0" y="1179804"/>
                </a:moveTo>
                <a:lnTo>
                  <a:pt x="6517132" y="1179804"/>
                </a:lnTo>
                <a:lnTo>
                  <a:pt x="6517132" y="0"/>
                </a:lnTo>
                <a:lnTo>
                  <a:pt x="0" y="0"/>
                </a:lnTo>
                <a:lnTo>
                  <a:pt x="0" y="11798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496931" y="8354720"/>
            <a:ext cx="2896870" cy="1179830"/>
          </a:xfrm>
          <a:custGeom>
            <a:avLst/>
            <a:gdLst/>
            <a:ahLst/>
            <a:cxnLst/>
            <a:rect l="l" t="t" r="r" b="b"/>
            <a:pathLst>
              <a:path w="2896869" h="1179829">
                <a:moveTo>
                  <a:pt x="0" y="1179804"/>
                </a:moveTo>
                <a:lnTo>
                  <a:pt x="2896361" y="1179804"/>
                </a:lnTo>
                <a:lnTo>
                  <a:pt x="2896361" y="0"/>
                </a:lnTo>
                <a:lnTo>
                  <a:pt x="0" y="0"/>
                </a:lnTo>
                <a:lnTo>
                  <a:pt x="0" y="11798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28</a:t>
            </a:fld>
            <a:endParaRPr spc="-10" dirty="0"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1412621" y="5988684"/>
          <a:ext cx="11974320" cy="35394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0828"/>
                <a:gridCol w="3620770"/>
                <a:gridCol w="2896361"/>
                <a:gridCol w="2896361"/>
              </a:tblGrid>
              <a:tr h="589914">
                <a:tc>
                  <a:txBody>
                    <a:bodyPr/>
                    <a:lstStyle/>
                    <a:p>
                      <a:pPr marL="847725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Сп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сіб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14350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Оформлення</a:t>
                      </a:r>
                      <a:r>
                        <a:rPr sz="2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ти (п.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.1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4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b="1" spc="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У 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-2003)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9790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клад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89914">
                <a:tc rowSpan="2"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Цифровий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2230" marR="365125">
                        <a:lnSpc>
                          <a:spcPct val="100000"/>
                        </a:lnSpc>
                      </a:pPr>
                      <a:r>
                        <a:rPr sz="2400" spc="-3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менти 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нав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дять ара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ськими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цифрами в 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дин ря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 у п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слі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овн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сті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число, місяць,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рік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50570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19.05.2020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1798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рік, місяць,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число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50570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2020.05.19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179830">
                <a:tc>
                  <a:txBody>
                    <a:bodyPr/>
                    <a:lstStyle/>
                    <a:p>
                      <a:pPr marL="62230" marR="115443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Словесно- цифр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вий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2230" marR="630555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осо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ть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 норм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тивн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о-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правових</a:t>
                      </a:r>
                      <a:r>
                        <a:rPr sz="2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акт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х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і фінан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ових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х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19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авня 20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року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02096" y="2493264"/>
            <a:ext cx="5743956" cy="27843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307835" y="2622804"/>
            <a:ext cx="5346700" cy="2386965"/>
          </a:xfrm>
          <a:custGeom>
            <a:avLst/>
            <a:gdLst/>
            <a:ahLst/>
            <a:cxnLst/>
            <a:rect l="l" t="t" r="r" b="b"/>
            <a:pathLst>
              <a:path w="5346700" h="2386965">
                <a:moveTo>
                  <a:pt x="4948428" y="0"/>
                </a:moveTo>
                <a:lnTo>
                  <a:pt x="397764" y="0"/>
                </a:lnTo>
                <a:lnTo>
                  <a:pt x="365136" y="1318"/>
                </a:lnTo>
                <a:lnTo>
                  <a:pt x="302166" y="11558"/>
                </a:lnTo>
                <a:lnTo>
                  <a:pt x="242923" y="31253"/>
                </a:lnTo>
                <a:lnTo>
                  <a:pt x="188225" y="59586"/>
                </a:lnTo>
                <a:lnTo>
                  <a:pt x="138890" y="95738"/>
                </a:lnTo>
                <a:lnTo>
                  <a:pt x="95738" y="138890"/>
                </a:lnTo>
                <a:lnTo>
                  <a:pt x="59586" y="188225"/>
                </a:lnTo>
                <a:lnTo>
                  <a:pt x="31253" y="242923"/>
                </a:lnTo>
                <a:lnTo>
                  <a:pt x="11558" y="302166"/>
                </a:lnTo>
                <a:lnTo>
                  <a:pt x="1318" y="365136"/>
                </a:lnTo>
                <a:lnTo>
                  <a:pt x="0" y="397764"/>
                </a:lnTo>
                <a:lnTo>
                  <a:pt x="0" y="1988820"/>
                </a:lnTo>
                <a:lnTo>
                  <a:pt x="5205" y="2053346"/>
                </a:lnTo>
                <a:lnTo>
                  <a:pt x="20275" y="2114556"/>
                </a:lnTo>
                <a:lnTo>
                  <a:pt x="44391" y="2171629"/>
                </a:lnTo>
                <a:lnTo>
                  <a:pt x="76736" y="2223747"/>
                </a:lnTo>
                <a:lnTo>
                  <a:pt x="116490" y="2270093"/>
                </a:lnTo>
                <a:lnTo>
                  <a:pt x="162836" y="2309847"/>
                </a:lnTo>
                <a:lnTo>
                  <a:pt x="214954" y="2342192"/>
                </a:lnTo>
                <a:lnTo>
                  <a:pt x="272027" y="2366308"/>
                </a:lnTo>
                <a:lnTo>
                  <a:pt x="333237" y="2381378"/>
                </a:lnTo>
                <a:lnTo>
                  <a:pt x="397764" y="2386584"/>
                </a:lnTo>
                <a:lnTo>
                  <a:pt x="4948428" y="2386584"/>
                </a:lnTo>
                <a:lnTo>
                  <a:pt x="5012954" y="2381378"/>
                </a:lnTo>
                <a:lnTo>
                  <a:pt x="5074164" y="2366308"/>
                </a:lnTo>
                <a:lnTo>
                  <a:pt x="5131237" y="2342192"/>
                </a:lnTo>
                <a:lnTo>
                  <a:pt x="5183355" y="2309847"/>
                </a:lnTo>
                <a:lnTo>
                  <a:pt x="5229701" y="2270093"/>
                </a:lnTo>
                <a:lnTo>
                  <a:pt x="5269455" y="2223747"/>
                </a:lnTo>
                <a:lnTo>
                  <a:pt x="5301800" y="2171629"/>
                </a:lnTo>
                <a:lnTo>
                  <a:pt x="5325916" y="2114556"/>
                </a:lnTo>
                <a:lnTo>
                  <a:pt x="5340986" y="2053346"/>
                </a:lnTo>
                <a:lnTo>
                  <a:pt x="5346192" y="1988820"/>
                </a:lnTo>
                <a:lnTo>
                  <a:pt x="5346192" y="397764"/>
                </a:lnTo>
                <a:lnTo>
                  <a:pt x="5340986" y="333237"/>
                </a:lnTo>
                <a:lnTo>
                  <a:pt x="5325916" y="272027"/>
                </a:lnTo>
                <a:lnTo>
                  <a:pt x="5301800" y="214954"/>
                </a:lnTo>
                <a:lnTo>
                  <a:pt x="5269455" y="162836"/>
                </a:lnTo>
                <a:lnTo>
                  <a:pt x="5229701" y="116490"/>
                </a:lnTo>
                <a:lnTo>
                  <a:pt x="5183355" y="76736"/>
                </a:lnTo>
                <a:lnTo>
                  <a:pt x="5131237" y="44391"/>
                </a:lnTo>
                <a:lnTo>
                  <a:pt x="5074164" y="20275"/>
                </a:lnTo>
                <a:lnTo>
                  <a:pt x="5012954" y="5205"/>
                </a:lnTo>
                <a:lnTo>
                  <a:pt x="49484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46145" y="814832"/>
            <a:ext cx="11394440" cy="1293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470"/>
              </a:lnSpc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spc="-335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4800" b="1" spc="40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У</a:t>
            </a:r>
            <a:r>
              <a:rPr sz="4800" b="1" spc="-65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АН</a:t>
            </a:r>
            <a:r>
              <a:rPr sz="4800" b="1" spc="-15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Я</a:t>
            </a:r>
            <a:r>
              <a:rPr sz="4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УП</a:t>
            </a:r>
            <a:r>
              <a:rPr sz="4800" b="1" spc="-260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АВЛІНСЬКИХ</a:t>
            </a:r>
            <a:r>
              <a:rPr sz="48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spc="-10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ОКУМЕНТІВ</a:t>
            </a:r>
            <a:endParaRPr sz="4800">
              <a:latin typeface="Calibri"/>
              <a:cs typeface="Calibri"/>
            </a:endParaRPr>
          </a:p>
          <a:p>
            <a:pPr algn="ctr">
              <a:lnSpc>
                <a:spcPts val="5470"/>
              </a:lnSpc>
              <a:tabLst>
                <a:tab pos="3020695" algn="l"/>
                <a:tab pos="5594350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(</a:t>
            </a:r>
            <a:r>
              <a:rPr sz="4800" b="1" spc="-190" dirty="0">
                <a:solidFill>
                  <a:srgbClr val="FF0000"/>
                </a:solidFill>
                <a:latin typeface="Calibri"/>
                <a:cs typeface="Calibri"/>
              </a:rPr>
              <a:t>г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л.</a:t>
            </a:r>
            <a:r>
              <a:rPr sz="4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spc="-25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r>
              <a:rPr sz="4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ро</a:t>
            </a:r>
            <a:r>
              <a:rPr sz="4800" b="1" spc="-25" dirty="0">
                <a:solidFill>
                  <a:srgbClr val="FF0000"/>
                </a:solidFill>
                <a:latin typeface="Calibri"/>
                <a:cs typeface="Calibri"/>
              </a:rPr>
              <a:t>з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д.	ІІ</a:t>
            </a:r>
            <a:r>
              <a:rPr sz="48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Правил	№</a:t>
            </a:r>
            <a:r>
              <a:rPr sz="4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1000/5)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2420" y="2487167"/>
            <a:ext cx="5667756" cy="27828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8159" y="2616707"/>
            <a:ext cx="5270500" cy="2385060"/>
          </a:xfrm>
          <a:custGeom>
            <a:avLst/>
            <a:gdLst/>
            <a:ahLst/>
            <a:cxnLst/>
            <a:rect l="l" t="t" r="r" b="b"/>
            <a:pathLst>
              <a:path w="5270500" h="2385060">
                <a:moveTo>
                  <a:pt x="4872482" y="0"/>
                </a:moveTo>
                <a:lnTo>
                  <a:pt x="397522" y="0"/>
                </a:lnTo>
                <a:lnTo>
                  <a:pt x="364919" y="1317"/>
                </a:lnTo>
                <a:lnTo>
                  <a:pt x="301993" y="11550"/>
                </a:lnTo>
                <a:lnTo>
                  <a:pt x="242789" y="31232"/>
                </a:lnTo>
                <a:lnTo>
                  <a:pt x="188125" y="59545"/>
                </a:lnTo>
                <a:lnTo>
                  <a:pt x="138819" y="95672"/>
                </a:lnTo>
                <a:lnTo>
                  <a:pt x="95691" y="138796"/>
                </a:lnTo>
                <a:lnTo>
                  <a:pt x="59558" y="188099"/>
                </a:lnTo>
                <a:lnTo>
                  <a:pt x="31239" y="242762"/>
                </a:lnTo>
                <a:lnTo>
                  <a:pt x="11553" y="301969"/>
                </a:lnTo>
                <a:lnTo>
                  <a:pt x="1317" y="364902"/>
                </a:lnTo>
                <a:lnTo>
                  <a:pt x="0" y="397509"/>
                </a:lnTo>
                <a:lnTo>
                  <a:pt x="0" y="1987549"/>
                </a:lnTo>
                <a:lnTo>
                  <a:pt x="5202" y="2052038"/>
                </a:lnTo>
                <a:lnTo>
                  <a:pt x="20266" y="2113210"/>
                </a:lnTo>
                <a:lnTo>
                  <a:pt x="44370" y="2170248"/>
                </a:lnTo>
                <a:lnTo>
                  <a:pt x="76699" y="2222333"/>
                </a:lnTo>
                <a:lnTo>
                  <a:pt x="116432" y="2268648"/>
                </a:lnTo>
                <a:lnTo>
                  <a:pt x="162751" y="2308376"/>
                </a:lnTo>
                <a:lnTo>
                  <a:pt x="214838" y="2340699"/>
                </a:lnTo>
                <a:lnTo>
                  <a:pt x="271875" y="2364798"/>
                </a:lnTo>
                <a:lnTo>
                  <a:pt x="333042" y="2379858"/>
                </a:lnTo>
                <a:lnTo>
                  <a:pt x="397522" y="2385059"/>
                </a:lnTo>
                <a:lnTo>
                  <a:pt x="4872482" y="2385059"/>
                </a:lnTo>
                <a:lnTo>
                  <a:pt x="4936970" y="2379858"/>
                </a:lnTo>
                <a:lnTo>
                  <a:pt x="4998142" y="2364798"/>
                </a:lnTo>
                <a:lnTo>
                  <a:pt x="5055180" y="2340699"/>
                </a:lnTo>
                <a:lnTo>
                  <a:pt x="5107265" y="2308376"/>
                </a:lnTo>
                <a:lnTo>
                  <a:pt x="5153580" y="2268648"/>
                </a:lnTo>
                <a:lnTo>
                  <a:pt x="5193308" y="2222333"/>
                </a:lnTo>
                <a:lnTo>
                  <a:pt x="5225631" y="2170248"/>
                </a:lnTo>
                <a:lnTo>
                  <a:pt x="5249730" y="2113210"/>
                </a:lnTo>
                <a:lnTo>
                  <a:pt x="5264790" y="2052038"/>
                </a:lnTo>
                <a:lnTo>
                  <a:pt x="5269992" y="1987549"/>
                </a:lnTo>
                <a:lnTo>
                  <a:pt x="5269992" y="397509"/>
                </a:lnTo>
                <a:lnTo>
                  <a:pt x="5264790" y="333021"/>
                </a:lnTo>
                <a:lnTo>
                  <a:pt x="5249730" y="271849"/>
                </a:lnTo>
                <a:lnTo>
                  <a:pt x="5225631" y="214811"/>
                </a:lnTo>
                <a:lnTo>
                  <a:pt x="5193308" y="162726"/>
                </a:lnTo>
                <a:lnTo>
                  <a:pt x="5153580" y="116411"/>
                </a:lnTo>
                <a:lnTo>
                  <a:pt x="5107265" y="76683"/>
                </a:lnTo>
                <a:lnTo>
                  <a:pt x="5055180" y="44360"/>
                </a:lnTo>
                <a:lnTo>
                  <a:pt x="4998142" y="20261"/>
                </a:lnTo>
                <a:lnTo>
                  <a:pt x="4936970" y="5201"/>
                </a:lnTo>
                <a:lnTo>
                  <a:pt x="48724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87653" y="2715641"/>
            <a:ext cx="4101465" cy="2087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2800" spc="-170" dirty="0">
                <a:latin typeface="Calibri"/>
                <a:cs typeface="Calibri"/>
              </a:rPr>
              <a:t>У</a:t>
            </a:r>
            <a:r>
              <a:rPr sz="2800" dirty="0">
                <a:latin typeface="Calibri"/>
                <a:cs typeface="Calibri"/>
              </a:rPr>
              <a:t>сі </a:t>
            </a:r>
            <a:r>
              <a:rPr sz="2800" spc="-15" dirty="0">
                <a:latin typeface="Calibri"/>
                <a:cs typeface="Calibri"/>
              </a:rPr>
              <a:t>реквізити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dirty="0">
                <a:latin typeface="Calibri"/>
                <a:cs typeface="Calibri"/>
              </a:rPr>
              <a:t>т</a:t>
            </a:r>
            <a:r>
              <a:rPr sz="2800" spc="-5" dirty="0">
                <a:latin typeface="Calibri"/>
                <a:cs typeface="Calibri"/>
              </a:rPr>
              <a:t>і</a:t>
            </a:r>
            <a:r>
              <a:rPr sz="2800" spc="-10" dirty="0">
                <a:latin typeface="Calibri"/>
                <a:cs typeface="Calibri"/>
              </a:rPr>
              <a:t>, </a:t>
            </a:r>
            <a:r>
              <a:rPr sz="2800" spc="-15" dirty="0">
                <a:latin typeface="Calibri"/>
                <a:cs typeface="Calibri"/>
              </a:rPr>
              <a:t>пов’язані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йо</a:t>
            </a:r>
            <a:r>
              <a:rPr sz="2800" spc="-4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 п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50" dirty="0">
                <a:latin typeface="Calibri"/>
                <a:cs typeface="Calibri"/>
              </a:rPr>
              <a:t>о</a:t>
            </a:r>
            <a:r>
              <a:rPr sz="2800" spc="-65" dirty="0">
                <a:latin typeface="Calibri"/>
                <a:cs typeface="Calibri"/>
              </a:rPr>
              <a:t>х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20" dirty="0">
                <a:latin typeface="Calibri"/>
                <a:cs typeface="Calibri"/>
              </a:rPr>
              <a:t>енням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 </a:t>
            </a:r>
            <a:r>
              <a:rPr sz="2800" spc="-15" dirty="0">
                <a:latin typeface="Calibri"/>
                <a:cs typeface="Calibri"/>
              </a:rPr>
              <a:t>ви</a:t>
            </a:r>
            <a:r>
              <a:rPr sz="2800" spc="-5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ння</a:t>
            </a:r>
            <a:r>
              <a:rPr sz="2800" spc="-10" dirty="0">
                <a:latin typeface="Calibri"/>
                <a:cs typeface="Calibri"/>
              </a:rPr>
              <a:t>м, </a:t>
            </a:r>
            <a:r>
              <a:rPr sz="2800" spc="-15" dirty="0">
                <a:latin typeface="Calibri"/>
                <a:cs typeface="Calibri"/>
              </a:rPr>
              <a:t>да</a:t>
            </a:r>
            <a:r>
              <a:rPr sz="2800" spc="-2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60" dirty="0">
                <a:latin typeface="Calibri"/>
                <a:cs typeface="Calibri"/>
              </a:rPr>
              <a:t>ю</a:t>
            </a:r>
            <a:r>
              <a:rPr sz="2800" spc="-15" dirty="0">
                <a:latin typeface="Calibri"/>
                <a:cs typeface="Calibri"/>
              </a:rPr>
              <a:t>ться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дпису</a:t>
            </a:r>
            <a:r>
              <a:rPr sz="2800" spc="-60" dirty="0">
                <a:latin typeface="Calibri"/>
                <a:cs typeface="Calibri"/>
              </a:rPr>
              <a:t>ю</a:t>
            </a:r>
            <a:r>
              <a:rPr sz="2800" spc="-15" dirty="0">
                <a:latin typeface="Calibri"/>
                <a:cs typeface="Calibri"/>
              </a:rPr>
              <a:t>ться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24547" y="2971419"/>
            <a:ext cx="4112895" cy="1661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Да</a:t>
            </a:r>
            <a:r>
              <a:rPr sz="2800" spc="-30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та 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ост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ля</a:t>
            </a:r>
            <a:r>
              <a:rPr sz="2800" spc="-25" dirty="0">
                <a:latin typeface="Calibri"/>
                <a:cs typeface="Calibri"/>
              </a:rPr>
              <a:t>є</a:t>
            </a:r>
            <a:r>
              <a:rPr sz="2800" spc="-15" dirty="0">
                <a:latin typeface="Calibri"/>
                <a:cs typeface="Calibri"/>
              </a:rPr>
              <a:t>ться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поса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25" dirty="0">
                <a:latin typeface="Calibri"/>
                <a:cs typeface="Calibri"/>
              </a:rPr>
              <a:t>ю</a:t>
            </a:r>
            <a:r>
              <a:rPr sz="2800" spc="-15" dirty="0">
                <a:latin typeface="Calibri"/>
                <a:cs typeface="Calibri"/>
              </a:rPr>
              <a:t> ос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бою,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я</a:t>
            </a:r>
            <a:r>
              <a:rPr sz="2800" spc="-6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йо</a:t>
            </a:r>
            <a:r>
              <a:rPr sz="2800" spc="-4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ві</a:t>
            </a:r>
            <a:r>
              <a:rPr sz="2800" spc="-25" dirty="0">
                <a:latin typeface="Calibri"/>
                <a:cs typeface="Calibri"/>
              </a:rPr>
              <a:t>з</a:t>
            </a:r>
            <a:r>
              <a:rPr sz="2800" spc="-50" dirty="0">
                <a:latin typeface="Calibri"/>
                <a:cs typeface="Calibri"/>
              </a:rPr>
              <a:t>у</a:t>
            </a:r>
            <a:r>
              <a:rPr sz="2800" spc="-25" dirty="0">
                <a:latin typeface="Calibri"/>
                <a:cs typeface="Calibri"/>
              </a:rPr>
              <a:t>є</a:t>
            </a:r>
            <a:r>
              <a:rPr sz="2800" spc="-10" dirty="0">
                <a:latin typeface="Calibri"/>
                <a:cs typeface="Calibri"/>
              </a:rPr>
              <a:t>, </a:t>
            </a:r>
            <a:r>
              <a:rPr sz="2800" spc="-15" dirty="0">
                <a:latin typeface="Calibri"/>
                <a:cs typeface="Calibri"/>
              </a:rPr>
              <a:t>по</a:t>
            </a:r>
            <a:r>
              <a:rPr sz="2800" spc="-50" dirty="0">
                <a:latin typeface="Calibri"/>
                <a:cs typeface="Calibri"/>
              </a:rPr>
              <a:t>г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дж</a:t>
            </a:r>
            <a:r>
              <a:rPr sz="2800" spc="-4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є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або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затве</a:t>
            </a:r>
            <a:r>
              <a:rPr sz="2800" spc="-100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дж</a:t>
            </a:r>
            <a:r>
              <a:rPr sz="2800" spc="-4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є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967971" y="2493264"/>
            <a:ext cx="5789676" cy="27843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173711" y="2622804"/>
            <a:ext cx="5392420" cy="2386965"/>
          </a:xfrm>
          <a:custGeom>
            <a:avLst/>
            <a:gdLst/>
            <a:ahLst/>
            <a:cxnLst/>
            <a:rect l="l" t="t" r="r" b="b"/>
            <a:pathLst>
              <a:path w="5392419" h="2386965">
                <a:moveTo>
                  <a:pt x="4994148" y="0"/>
                </a:moveTo>
                <a:lnTo>
                  <a:pt x="397764" y="0"/>
                </a:lnTo>
                <a:lnTo>
                  <a:pt x="365136" y="1318"/>
                </a:lnTo>
                <a:lnTo>
                  <a:pt x="302166" y="11558"/>
                </a:lnTo>
                <a:lnTo>
                  <a:pt x="242923" y="31253"/>
                </a:lnTo>
                <a:lnTo>
                  <a:pt x="188225" y="59586"/>
                </a:lnTo>
                <a:lnTo>
                  <a:pt x="138890" y="95738"/>
                </a:lnTo>
                <a:lnTo>
                  <a:pt x="95738" y="138890"/>
                </a:lnTo>
                <a:lnTo>
                  <a:pt x="59586" y="188225"/>
                </a:lnTo>
                <a:lnTo>
                  <a:pt x="31253" y="242923"/>
                </a:lnTo>
                <a:lnTo>
                  <a:pt x="11558" y="302166"/>
                </a:lnTo>
                <a:lnTo>
                  <a:pt x="1318" y="365136"/>
                </a:lnTo>
                <a:lnTo>
                  <a:pt x="0" y="397764"/>
                </a:lnTo>
                <a:lnTo>
                  <a:pt x="0" y="1988820"/>
                </a:lnTo>
                <a:lnTo>
                  <a:pt x="5205" y="2053346"/>
                </a:lnTo>
                <a:lnTo>
                  <a:pt x="20275" y="2114556"/>
                </a:lnTo>
                <a:lnTo>
                  <a:pt x="44391" y="2171629"/>
                </a:lnTo>
                <a:lnTo>
                  <a:pt x="76736" y="2223747"/>
                </a:lnTo>
                <a:lnTo>
                  <a:pt x="116490" y="2270093"/>
                </a:lnTo>
                <a:lnTo>
                  <a:pt x="162836" y="2309847"/>
                </a:lnTo>
                <a:lnTo>
                  <a:pt x="214954" y="2342192"/>
                </a:lnTo>
                <a:lnTo>
                  <a:pt x="272027" y="2366308"/>
                </a:lnTo>
                <a:lnTo>
                  <a:pt x="333237" y="2381378"/>
                </a:lnTo>
                <a:lnTo>
                  <a:pt x="397764" y="2386584"/>
                </a:lnTo>
                <a:lnTo>
                  <a:pt x="4994148" y="2386584"/>
                </a:lnTo>
                <a:lnTo>
                  <a:pt x="5058674" y="2381378"/>
                </a:lnTo>
                <a:lnTo>
                  <a:pt x="5119884" y="2366308"/>
                </a:lnTo>
                <a:lnTo>
                  <a:pt x="5176957" y="2342192"/>
                </a:lnTo>
                <a:lnTo>
                  <a:pt x="5229075" y="2309847"/>
                </a:lnTo>
                <a:lnTo>
                  <a:pt x="5275421" y="2270093"/>
                </a:lnTo>
                <a:lnTo>
                  <a:pt x="5315175" y="2223747"/>
                </a:lnTo>
                <a:lnTo>
                  <a:pt x="5347520" y="2171629"/>
                </a:lnTo>
                <a:lnTo>
                  <a:pt x="5371636" y="2114556"/>
                </a:lnTo>
                <a:lnTo>
                  <a:pt x="5386706" y="2053346"/>
                </a:lnTo>
                <a:lnTo>
                  <a:pt x="5391912" y="1988820"/>
                </a:lnTo>
                <a:lnTo>
                  <a:pt x="5391912" y="397764"/>
                </a:lnTo>
                <a:lnTo>
                  <a:pt x="5386706" y="333237"/>
                </a:lnTo>
                <a:lnTo>
                  <a:pt x="5371636" y="272027"/>
                </a:lnTo>
                <a:lnTo>
                  <a:pt x="5347520" y="214954"/>
                </a:lnTo>
                <a:lnTo>
                  <a:pt x="5315175" y="162836"/>
                </a:lnTo>
                <a:lnTo>
                  <a:pt x="5275421" y="116490"/>
                </a:lnTo>
                <a:lnTo>
                  <a:pt x="5229075" y="76736"/>
                </a:lnTo>
                <a:lnTo>
                  <a:pt x="5176957" y="44391"/>
                </a:lnTo>
                <a:lnTo>
                  <a:pt x="5119884" y="20275"/>
                </a:lnTo>
                <a:lnTo>
                  <a:pt x="5058674" y="5205"/>
                </a:lnTo>
                <a:lnTo>
                  <a:pt x="49941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2995909" y="2971419"/>
            <a:ext cx="3813175" cy="807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23900" marR="5080" indent="-711835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Да</a:t>
            </a:r>
            <a:r>
              <a:rPr sz="2800" spc="-30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ачається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нижче п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дпису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ліво</a:t>
            </a:r>
            <a:r>
              <a:rPr sz="2800" spc="-4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уч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12420" y="5160264"/>
            <a:ext cx="5667756" cy="193395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8159" y="5289803"/>
            <a:ext cx="5270500" cy="1536700"/>
          </a:xfrm>
          <a:custGeom>
            <a:avLst/>
            <a:gdLst/>
            <a:ahLst/>
            <a:cxnLst/>
            <a:rect l="l" t="t" r="r" b="b"/>
            <a:pathLst>
              <a:path w="5270500" h="1536700">
                <a:moveTo>
                  <a:pt x="5013960" y="0"/>
                </a:moveTo>
                <a:lnTo>
                  <a:pt x="256032" y="0"/>
                </a:lnTo>
                <a:lnTo>
                  <a:pt x="235033" y="849"/>
                </a:lnTo>
                <a:lnTo>
                  <a:pt x="194504" y="7443"/>
                </a:lnTo>
                <a:lnTo>
                  <a:pt x="156373" y="20127"/>
                </a:lnTo>
                <a:lnTo>
                  <a:pt x="121165" y="38371"/>
                </a:lnTo>
                <a:lnTo>
                  <a:pt x="89409" y="61648"/>
                </a:lnTo>
                <a:lnTo>
                  <a:pt x="61631" y="89430"/>
                </a:lnTo>
                <a:lnTo>
                  <a:pt x="38359" y="121188"/>
                </a:lnTo>
                <a:lnTo>
                  <a:pt x="20120" y="156394"/>
                </a:lnTo>
                <a:lnTo>
                  <a:pt x="7441" y="194521"/>
                </a:lnTo>
                <a:lnTo>
                  <a:pt x="848" y="235040"/>
                </a:lnTo>
                <a:lnTo>
                  <a:pt x="0" y="256032"/>
                </a:lnTo>
                <a:lnTo>
                  <a:pt x="0" y="1280160"/>
                </a:lnTo>
                <a:lnTo>
                  <a:pt x="3351" y="1321677"/>
                </a:lnTo>
                <a:lnTo>
                  <a:pt x="13052" y="1361066"/>
                </a:lnTo>
                <a:lnTo>
                  <a:pt x="28577" y="1397798"/>
                </a:lnTo>
                <a:lnTo>
                  <a:pt x="49399" y="1431346"/>
                </a:lnTo>
                <a:lnTo>
                  <a:pt x="74990" y="1461182"/>
                </a:lnTo>
                <a:lnTo>
                  <a:pt x="104823" y="1486777"/>
                </a:lnTo>
                <a:lnTo>
                  <a:pt x="138370" y="1507604"/>
                </a:lnTo>
                <a:lnTo>
                  <a:pt x="175106" y="1523134"/>
                </a:lnTo>
                <a:lnTo>
                  <a:pt x="214502" y="1532839"/>
                </a:lnTo>
                <a:lnTo>
                  <a:pt x="256032" y="1536192"/>
                </a:lnTo>
                <a:lnTo>
                  <a:pt x="5013960" y="1536192"/>
                </a:lnTo>
                <a:lnTo>
                  <a:pt x="5055477" y="1532839"/>
                </a:lnTo>
                <a:lnTo>
                  <a:pt x="5094866" y="1523134"/>
                </a:lnTo>
                <a:lnTo>
                  <a:pt x="5131598" y="1507604"/>
                </a:lnTo>
                <a:lnTo>
                  <a:pt x="5165146" y="1486777"/>
                </a:lnTo>
                <a:lnTo>
                  <a:pt x="5194982" y="1461182"/>
                </a:lnTo>
                <a:lnTo>
                  <a:pt x="5220577" y="1431346"/>
                </a:lnTo>
                <a:lnTo>
                  <a:pt x="5241404" y="1397798"/>
                </a:lnTo>
                <a:lnTo>
                  <a:pt x="5256934" y="1361066"/>
                </a:lnTo>
                <a:lnTo>
                  <a:pt x="5266639" y="1321677"/>
                </a:lnTo>
                <a:lnTo>
                  <a:pt x="5269992" y="1280160"/>
                </a:lnTo>
                <a:lnTo>
                  <a:pt x="5269992" y="256032"/>
                </a:lnTo>
                <a:lnTo>
                  <a:pt x="5266639" y="214514"/>
                </a:lnTo>
                <a:lnTo>
                  <a:pt x="5256934" y="175125"/>
                </a:lnTo>
                <a:lnTo>
                  <a:pt x="5241404" y="138393"/>
                </a:lnTo>
                <a:lnTo>
                  <a:pt x="5220577" y="104845"/>
                </a:lnTo>
                <a:lnTo>
                  <a:pt x="5194982" y="75009"/>
                </a:lnTo>
                <a:lnTo>
                  <a:pt x="5165146" y="49414"/>
                </a:lnTo>
                <a:lnTo>
                  <a:pt x="5131598" y="28587"/>
                </a:lnTo>
                <a:lnTo>
                  <a:pt x="5094866" y="13057"/>
                </a:lnTo>
                <a:lnTo>
                  <a:pt x="5055477" y="3352"/>
                </a:lnTo>
                <a:lnTo>
                  <a:pt x="50139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53516" y="5827903"/>
            <a:ext cx="439737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Під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час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ре</a:t>
            </a:r>
            <a:r>
              <a:rPr sz="2800" spc="-25" dirty="0">
                <a:latin typeface="Calibri"/>
                <a:cs typeface="Calibri"/>
              </a:rPr>
              <a:t>є</a:t>
            </a:r>
            <a:r>
              <a:rPr sz="2800" spc="-15" dirty="0">
                <a:latin typeface="Calibri"/>
                <a:cs typeface="Calibri"/>
              </a:rPr>
              <a:t>страції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та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013703" y="5186171"/>
            <a:ext cx="11743944" cy="194005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19444" y="5315711"/>
            <a:ext cx="11346180" cy="1542415"/>
          </a:xfrm>
          <a:custGeom>
            <a:avLst/>
            <a:gdLst/>
            <a:ahLst/>
            <a:cxnLst/>
            <a:rect l="l" t="t" r="r" b="b"/>
            <a:pathLst>
              <a:path w="11346180" h="1542415">
                <a:moveTo>
                  <a:pt x="11089132" y="0"/>
                </a:moveTo>
                <a:lnTo>
                  <a:pt x="257047" y="0"/>
                </a:lnTo>
                <a:lnTo>
                  <a:pt x="235963" y="851"/>
                </a:lnTo>
                <a:lnTo>
                  <a:pt x="195269" y="7469"/>
                </a:lnTo>
                <a:lnTo>
                  <a:pt x="156983" y="20196"/>
                </a:lnTo>
                <a:lnTo>
                  <a:pt x="121636" y="38506"/>
                </a:lnTo>
                <a:lnTo>
                  <a:pt x="89754" y="61868"/>
                </a:lnTo>
                <a:lnTo>
                  <a:pt x="61868" y="89754"/>
                </a:lnTo>
                <a:lnTo>
                  <a:pt x="38506" y="121636"/>
                </a:lnTo>
                <a:lnTo>
                  <a:pt x="20196" y="156983"/>
                </a:lnTo>
                <a:lnTo>
                  <a:pt x="7469" y="195269"/>
                </a:lnTo>
                <a:lnTo>
                  <a:pt x="851" y="235963"/>
                </a:lnTo>
                <a:lnTo>
                  <a:pt x="0" y="257048"/>
                </a:lnTo>
                <a:lnTo>
                  <a:pt x="0" y="1285240"/>
                </a:lnTo>
                <a:lnTo>
                  <a:pt x="3363" y="1326939"/>
                </a:lnTo>
                <a:lnTo>
                  <a:pt x="13102" y="1366495"/>
                </a:lnTo>
                <a:lnTo>
                  <a:pt x="28687" y="1403378"/>
                </a:lnTo>
                <a:lnTo>
                  <a:pt x="49588" y="1437058"/>
                </a:lnTo>
                <a:lnTo>
                  <a:pt x="75279" y="1467008"/>
                </a:lnTo>
                <a:lnTo>
                  <a:pt x="105229" y="1492699"/>
                </a:lnTo>
                <a:lnTo>
                  <a:pt x="138909" y="1513600"/>
                </a:lnTo>
                <a:lnTo>
                  <a:pt x="175792" y="1529185"/>
                </a:lnTo>
                <a:lnTo>
                  <a:pt x="215348" y="1538924"/>
                </a:lnTo>
                <a:lnTo>
                  <a:pt x="257047" y="1542288"/>
                </a:lnTo>
                <a:lnTo>
                  <a:pt x="11089132" y="1542288"/>
                </a:lnTo>
                <a:lnTo>
                  <a:pt x="11130831" y="1538924"/>
                </a:lnTo>
                <a:lnTo>
                  <a:pt x="11170387" y="1529185"/>
                </a:lnTo>
                <a:lnTo>
                  <a:pt x="11207270" y="1513600"/>
                </a:lnTo>
                <a:lnTo>
                  <a:pt x="11240950" y="1492699"/>
                </a:lnTo>
                <a:lnTo>
                  <a:pt x="11270900" y="1467008"/>
                </a:lnTo>
                <a:lnTo>
                  <a:pt x="11296591" y="1437058"/>
                </a:lnTo>
                <a:lnTo>
                  <a:pt x="11317492" y="1403378"/>
                </a:lnTo>
                <a:lnTo>
                  <a:pt x="11333077" y="1366495"/>
                </a:lnTo>
                <a:lnTo>
                  <a:pt x="11342816" y="1326939"/>
                </a:lnTo>
                <a:lnTo>
                  <a:pt x="11346180" y="1285240"/>
                </a:lnTo>
                <a:lnTo>
                  <a:pt x="11346180" y="257048"/>
                </a:lnTo>
                <a:lnTo>
                  <a:pt x="11342816" y="215348"/>
                </a:lnTo>
                <a:lnTo>
                  <a:pt x="11333077" y="175792"/>
                </a:lnTo>
                <a:lnTo>
                  <a:pt x="11317492" y="138909"/>
                </a:lnTo>
                <a:lnTo>
                  <a:pt x="11296591" y="105229"/>
                </a:lnTo>
                <a:lnTo>
                  <a:pt x="11270900" y="75279"/>
                </a:lnTo>
                <a:lnTo>
                  <a:pt x="11240950" y="49588"/>
                </a:lnTo>
                <a:lnTo>
                  <a:pt x="11207270" y="28687"/>
                </a:lnTo>
                <a:lnTo>
                  <a:pt x="11170387" y="13102"/>
                </a:lnTo>
                <a:lnTo>
                  <a:pt x="11130831" y="3363"/>
                </a:lnTo>
                <a:lnTo>
                  <a:pt x="11089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983348" y="5478907"/>
            <a:ext cx="10073640" cy="1234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Йо</a:t>
            </a:r>
            <a:r>
              <a:rPr sz="2800" spc="-4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да</a:t>
            </a:r>
            <a:r>
              <a:rPr sz="2800" spc="-2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ост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ля</a:t>
            </a:r>
            <a:r>
              <a:rPr sz="2800" spc="-25" dirty="0">
                <a:latin typeface="Calibri"/>
                <a:cs typeface="Calibri"/>
              </a:rPr>
              <a:t>є</a:t>
            </a:r>
            <a:r>
              <a:rPr sz="2800" spc="-15" dirty="0">
                <a:latin typeface="Calibri"/>
                <a:cs typeface="Calibri"/>
              </a:rPr>
              <a:t>ться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ацівни</a:t>
            </a:r>
            <a:r>
              <a:rPr sz="2800" spc="-50" dirty="0">
                <a:latin typeface="Calibri"/>
                <a:cs typeface="Calibri"/>
              </a:rPr>
              <a:t>к</a:t>
            </a:r>
            <a:r>
              <a:rPr sz="2800" spc="-20" dirty="0">
                <a:latin typeface="Calibri"/>
                <a:cs typeface="Calibri"/>
              </a:rPr>
              <a:t>ом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</a:t>
            </a:r>
            <a:r>
              <a:rPr sz="2800" spc="-10" dirty="0">
                <a:latin typeface="Calibri"/>
                <a:cs typeface="Calibri"/>
              </a:rPr>
              <a:t>л</a:t>
            </a:r>
            <a:r>
              <a:rPr sz="2800" spc="-20" dirty="0">
                <a:latin typeface="Calibri"/>
                <a:cs typeface="Calibri"/>
              </a:rPr>
              <a:t>ужби</a:t>
            </a:r>
            <a:r>
              <a:rPr sz="2800" spc="-15" dirty="0">
                <a:latin typeface="Calibri"/>
                <a:cs typeface="Calibri"/>
              </a:rPr>
              <a:t> ділов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ства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лівій ве</a:t>
            </a:r>
            <a:r>
              <a:rPr sz="2800" spc="-4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хній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частині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та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спец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ально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відв</a:t>
            </a:r>
            <a:r>
              <a:rPr sz="2800" spc="-50" dirty="0">
                <a:latin typeface="Calibri"/>
                <a:cs typeface="Calibri"/>
              </a:rPr>
              <a:t>ед</a:t>
            </a:r>
            <a:r>
              <a:rPr sz="2800" spc="-15" dirty="0">
                <a:latin typeface="Calibri"/>
                <a:cs typeface="Calibri"/>
              </a:rPr>
              <a:t>еному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місці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70" dirty="0">
                <a:latin typeface="Calibri"/>
                <a:cs typeface="Calibri"/>
              </a:rPr>
              <a:t>б</a:t>
            </a:r>
            <a:r>
              <a:rPr sz="2800" spc="-15" dirty="0">
                <a:latin typeface="Calibri"/>
                <a:cs typeface="Calibri"/>
              </a:rPr>
              <a:t>ла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ку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77952" y="7031672"/>
            <a:ext cx="5602224" cy="247053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3691" y="7161276"/>
            <a:ext cx="5204460" cy="2072639"/>
          </a:xfrm>
          <a:custGeom>
            <a:avLst/>
            <a:gdLst/>
            <a:ahLst/>
            <a:cxnLst/>
            <a:rect l="l" t="t" r="r" b="b"/>
            <a:pathLst>
              <a:path w="5204460" h="2072640">
                <a:moveTo>
                  <a:pt x="4859020" y="0"/>
                </a:moveTo>
                <a:lnTo>
                  <a:pt x="345440" y="0"/>
                </a:lnTo>
                <a:lnTo>
                  <a:pt x="317108" y="1145"/>
                </a:lnTo>
                <a:lnTo>
                  <a:pt x="262427" y="10040"/>
                </a:lnTo>
                <a:lnTo>
                  <a:pt x="210979" y="27150"/>
                </a:lnTo>
                <a:lnTo>
                  <a:pt x="163477" y="51761"/>
                </a:lnTo>
                <a:lnTo>
                  <a:pt x="120632" y="83162"/>
                </a:lnTo>
                <a:lnTo>
                  <a:pt x="83154" y="120642"/>
                </a:lnTo>
                <a:lnTo>
                  <a:pt x="51755" y="163489"/>
                </a:lnTo>
                <a:lnTo>
                  <a:pt x="27146" y="210990"/>
                </a:lnTo>
                <a:lnTo>
                  <a:pt x="10039" y="262435"/>
                </a:lnTo>
                <a:lnTo>
                  <a:pt x="1145" y="317112"/>
                </a:lnTo>
                <a:lnTo>
                  <a:pt x="0" y="345440"/>
                </a:lnTo>
                <a:lnTo>
                  <a:pt x="0" y="1727200"/>
                </a:lnTo>
                <a:lnTo>
                  <a:pt x="4521" y="1783231"/>
                </a:lnTo>
                <a:lnTo>
                  <a:pt x="17610" y="1836385"/>
                </a:lnTo>
                <a:lnTo>
                  <a:pt x="38557" y="1885948"/>
                </a:lnTo>
                <a:lnTo>
                  <a:pt x="66650" y="1931211"/>
                </a:lnTo>
                <a:lnTo>
                  <a:pt x="101177" y="1971462"/>
                </a:lnTo>
                <a:lnTo>
                  <a:pt x="141428" y="2005989"/>
                </a:lnTo>
                <a:lnTo>
                  <a:pt x="186691" y="2034082"/>
                </a:lnTo>
                <a:lnTo>
                  <a:pt x="236254" y="2055029"/>
                </a:lnTo>
                <a:lnTo>
                  <a:pt x="289408" y="2068118"/>
                </a:lnTo>
                <a:lnTo>
                  <a:pt x="345440" y="2072640"/>
                </a:lnTo>
                <a:lnTo>
                  <a:pt x="4859020" y="2072640"/>
                </a:lnTo>
                <a:lnTo>
                  <a:pt x="4915045" y="2068118"/>
                </a:lnTo>
                <a:lnTo>
                  <a:pt x="4968195" y="2055029"/>
                </a:lnTo>
                <a:lnTo>
                  <a:pt x="5017757" y="2034082"/>
                </a:lnTo>
                <a:lnTo>
                  <a:pt x="5063020" y="2005989"/>
                </a:lnTo>
                <a:lnTo>
                  <a:pt x="5103272" y="1971462"/>
                </a:lnTo>
                <a:lnTo>
                  <a:pt x="5137802" y="1931211"/>
                </a:lnTo>
                <a:lnTo>
                  <a:pt x="5165897" y="1885948"/>
                </a:lnTo>
                <a:lnTo>
                  <a:pt x="5186846" y="1836385"/>
                </a:lnTo>
                <a:lnTo>
                  <a:pt x="5199938" y="1783231"/>
                </a:lnTo>
                <a:lnTo>
                  <a:pt x="5204460" y="1727200"/>
                </a:lnTo>
                <a:lnTo>
                  <a:pt x="5204460" y="345440"/>
                </a:lnTo>
                <a:lnTo>
                  <a:pt x="5199938" y="289414"/>
                </a:lnTo>
                <a:lnTo>
                  <a:pt x="5186846" y="236264"/>
                </a:lnTo>
                <a:lnTo>
                  <a:pt x="5165897" y="186702"/>
                </a:lnTo>
                <a:lnTo>
                  <a:pt x="5137802" y="141439"/>
                </a:lnTo>
                <a:lnTo>
                  <a:pt x="5103272" y="101187"/>
                </a:lnTo>
                <a:lnTo>
                  <a:pt x="5063020" y="66657"/>
                </a:lnTo>
                <a:lnTo>
                  <a:pt x="5017757" y="38562"/>
                </a:lnTo>
                <a:lnTo>
                  <a:pt x="4968195" y="17613"/>
                </a:lnTo>
                <a:lnTo>
                  <a:pt x="4915045" y="4521"/>
                </a:lnTo>
                <a:lnTo>
                  <a:pt x="48590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998931" y="7338593"/>
            <a:ext cx="4259580" cy="1661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ментах,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скла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ених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не на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60" dirty="0">
                <a:latin typeface="Calibri"/>
                <a:cs typeface="Calibri"/>
              </a:rPr>
              <a:t>б</a:t>
            </a:r>
            <a:r>
              <a:rPr sz="2800" spc="-15" dirty="0">
                <a:latin typeface="Calibri"/>
                <a:cs typeface="Calibri"/>
              </a:rPr>
              <a:t>л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нку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(з</a:t>
            </a:r>
            <a:r>
              <a:rPr sz="2800" spc="-5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яви 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ацівників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оповідні</a:t>
            </a:r>
            <a:r>
              <a:rPr sz="2800" spc="-10" dirty="0">
                <a:latin typeface="Calibri"/>
                <a:cs typeface="Calibri"/>
              </a:rPr>
              <a:t> за</a:t>
            </a:r>
            <a:r>
              <a:rPr sz="2800" spc="-15" dirty="0">
                <a:latin typeface="Calibri"/>
                <a:cs typeface="Calibri"/>
              </a:rPr>
              <a:t>писки,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овідки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45" dirty="0">
                <a:latin typeface="Calibri"/>
                <a:cs typeface="Calibri"/>
              </a:rPr>
              <a:t>щ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10" dirty="0">
                <a:latin typeface="Calibri"/>
                <a:cs typeface="Calibri"/>
              </a:rPr>
              <a:t>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102096" y="7036257"/>
            <a:ext cx="7267956" cy="246900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07835" y="7165847"/>
            <a:ext cx="6870700" cy="2071370"/>
          </a:xfrm>
          <a:custGeom>
            <a:avLst/>
            <a:gdLst/>
            <a:ahLst/>
            <a:cxnLst/>
            <a:rect l="l" t="t" r="r" b="b"/>
            <a:pathLst>
              <a:path w="6870700" h="2071370">
                <a:moveTo>
                  <a:pt x="6525006" y="0"/>
                </a:moveTo>
                <a:lnTo>
                  <a:pt x="345186" y="0"/>
                </a:lnTo>
                <a:lnTo>
                  <a:pt x="316877" y="1144"/>
                </a:lnTo>
                <a:lnTo>
                  <a:pt x="262238" y="10032"/>
                </a:lnTo>
                <a:lnTo>
                  <a:pt x="210829" y="27128"/>
                </a:lnTo>
                <a:lnTo>
                  <a:pt x="163362" y="51720"/>
                </a:lnTo>
                <a:lnTo>
                  <a:pt x="120548" y="83097"/>
                </a:lnTo>
                <a:lnTo>
                  <a:pt x="83097" y="120548"/>
                </a:lnTo>
                <a:lnTo>
                  <a:pt x="51720" y="163362"/>
                </a:lnTo>
                <a:lnTo>
                  <a:pt x="27128" y="210829"/>
                </a:lnTo>
                <a:lnTo>
                  <a:pt x="10032" y="262238"/>
                </a:lnTo>
                <a:lnTo>
                  <a:pt x="1144" y="316877"/>
                </a:lnTo>
                <a:lnTo>
                  <a:pt x="0" y="345185"/>
                </a:lnTo>
                <a:lnTo>
                  <a:pt x="0" y="1725929"/>
                </a:lnTo>
                <a:lnTo>
                  <a:pt x="4518" y="1781920"/>
                </a:lnTo>
                <a:lnTo>
                  <a:pt x="17599" y="1835034"/>
                </a:lnTo>
                <a:lnTo>
                  <a:pt x="38531" y="1884562"/>
                </a:lnTo>
                <a:lnTo>
                  <a:pt x="66604" y="1929791"/>
                </a:lnTo>
                <a:lnTo>
                  <a:pt x="101107" y="1970012"/>
                </a:lnTo>
                <a:lnTo>
                  <a:pt x="141329" y="2004514"/>
                </a:lnTo>
                <a:lnTo>
                  <a:pt x="186559" y="2032586"/>
                </a:lnTo>
                <a:lnTo>
                  <a:pt x="236085" y="2053518"/>
                </a:lnTo>
                <a:lnTo>
                  <a:pt x="289198" y="2066598"/>
                </a:lnTo>
                <a:lnTo>
                  <a:pt x="345186" y="2071115"/>
                </a:lnTo>
                <a:lnTo>
                  <a:pt x="6525006" y="2071115"/>
                </a:lnTo>
                <a:lnTo>
                  <a:pt x="6580993" y="2066598"/>
                </a:lnTo>
                <a:lnTo>
                  <a:pt x="6634106" y="2053518"/>
                </a:lnTo>
                <a:lnTo>
                  <a:pt x="6683632" y="2032586"/>
                </a:lnTo>
                <a:lnTo>
                  <a:pt x="6728862" y="2004514"/>
                </a:lnTo>
                <a:lnTo>
                  <a:pt x="6769084" y="1970012"/>
                </a:lnTo>
                <a:lnTo>
                  <a:pt x="6803587" y="1929791"/>
                </a:lnTo>
                <a:lnTo>
                  <a:pt x="6831660" y="1884562"/>
                </a:lnTo>
                <a:lnTo>
                  <a:pt x="6852592" y="1835034"/>
                </a:lnTo>
                <a:lnTo>
                  <a:pt x="6865673" y="1781920"/>
                </a:lnTo>
                <a:lnTo>
                  <a:pt x="6870192" y="1725929"/>
                </a:lnTo>
                <a:lnTo>
                  <a:pt x="6870192" y="345185"/>
                </a:lnTo>
                <a:lnTo>
                  <a:pt x="6865673" y="289198"/>
                </a:lnTo>
                <a:lnTo>
                  <a:pt x="6852592" y="236085"/>
                </a:lnTo>
                <a:lnTo>
                  <a:pt x="6831660" y="186559"/>
                </a:lnTo>
                <a:lnTo>
                  <a:pt x="6803587" y="141329"/>
                </a:lnTo>
                <a:lnTo>
                  <a:pt x="6769084" y="101107"/>
                </a:lnTo>
                <a:lnTo>
                  <a:pt x="6728862" y="66604"/>
                </a:lnTo>
                <a:lnTo>
                  <a:pt x="6683632" y="38531"/>
                </a:lnTo>
                <a:lnTo>
                  <a:pt x="6634106" y="17599"/>
                </a:lnTo>
                <a:lnTo>
                  <a:pt x="6580993" y="4518"/>
                </a:lnTo>
                <a:lnTo>
                  <a:pt x="65250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618856" y="7798181"/>
            <a:ext cx="4483735" cy="807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9560" marR="5080" indent="-277495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Да</a:t>
            </a:r>
            <a:r>
              <a:rPr sz="2800" spc="-30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ост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ля</a:t>
            </a:r>
            <a:r>
              <a:rPr sz="2800" spc="-25" dirty="0">
                <a:latin typeface="Calibri"/>
                <a:cs typeface="Calibri"/>
              </a:rPr>
              <a:t>є</a:t>
            </a:r>
            <a:r>
              <a:rPr sz="2800" spc="-15" dirty="0">
                <a:latin typeface="Calibri"/>
                <a:cs typeface="Calibri"/>
              </a:rPr>
              <a:t>ться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55" dirty="0">
                <a:latin typeface="Calibri"/>
                <a:cs typeface="Calibri"/>
              </a:rPr>
              <a:t>т</a:t>
            </a:r>
            <a:r>
              <a:rPr sz="2800" spc="-20" dirty="0">
                <a:latin typeface="Calibri"/>
                <a:cs typeface="Calibri"/>
              </a:rPr>
              <a:t>ором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та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нижче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дпису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946647" y="3564635"/>
            <a:ext cx="509270" cy="603885"/>
          </a:xfrm>
          <a:custGeom>
            <a:avLst/>
            <a:gdLst/>
            <a:ahLst/>
            <a:cxnLst/>
            <a:rect l="l" t="t" r="r" b="b"/>
            <a:pathLst>
              <a:path w="509270" h="603885">
                <a:moveTo>
                  <a:pt x="254508" y="0"/>
                </a:moveTo>
                <a:lnTo>
                  <a:pt x="254508" y="150875"/>
                </a:lnTo>
                <a:lnTo>
                  <a:pt x="0" y="150875"/>
                </a:lnTo>
                <a:lnTo>
                  <a:pt x="0" y="452628"/>
                </a:lnTo>
                <a:lnTo>
                  <a:pt x="254508" y="452628"/>
                </a:lnTo>
                <a:lnTo>
                  <a:pt x="254508" y="603504"/>
                </a:lnTo>
                <a:lnTo>
                  <a:pt x="509016" y="301752"/>
                </a:lnTo>
                <a:lnTo>
                  <a:pt x="25450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946647" y="3564635"/>
            <a:ext cx="509270" cy="603885"/>
          </a:xfrm>
          <a:custGeom>
            <a:avLst/>
            <a:gdLst/>
            <a:ahLst/>
            <a:cxnLst/>
            <a:rect l="l" t="t" r="r" b="b"/>
            <a:pathLst>
              <a:path w="509270" h="603885">
                <a:moveTo>
                  <a:pt x="0" y="150875"/>
                </a:moveTo>
                <a:lnTo>
                  <a:pt x="254508" y="150875"/>
                </a:lnTo>
                <a:lnTo>
                  <a:pt x="254508" y="0"/>
                </a:lnTo>
                <a:lnTo>
                  <a:pt x="509016" y="301752"/>
                </a:lnTo>
                <a:lnTo>
                  <a:pt x="254508" y="603504"/>
                </a:lnTo>
                <a:lnTo>
                  <a:pt x="254508" y="452628"/>
                </a:lnTo>
                <a:lnTo>
                  <a:pt x="0" y="452628"/>
                </a:lnTo>
                <a:lnTo>
                  <a:pt x="0" y="150875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856719" y="3564635"/>
            <a:ext cx="509270" cy="603885"/>
          </a:xfrm>
          <a:custGeom>
            <a:avLst/>
            <a:gdLst/>
            <a:ahLst/>
            <a:cxnLst/>
            <a:rect l="l" t="t" r="r" b="b"/>
            <a:pathLst>
              <a:path w="509270" h="603885">
                <a:moveTo>
                  <a:pt x="254508" y="0"/>
                </a:moveTo>
                <a:lnTo>
                  <a:pt x="254508" y="150875"/>
                </a:lnTo>
                <a:lnTo>
                  <a:pt x="0" y="150875"/>
                </a:lnTo>
                <a:lnTo>
                  <a:pt x="0" y="452628"/>
                </a:lnTo>
                <a:lnTo>
                  <a:pt x="254508" y="452628"/>
                </a:lnTo>
                <a:lnTo>
                  <a:pt x="254508" y="603504"/>
                </a:lnTo>
                <a:lnTo>
                  <a:pt x="509016" y="301752"/>
                </a:lnTo>
                <a:lnTo>
                  <a:pt x="25450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1856719" y="3564635"/>
            <a:ext cx="509270" cy="603885"/>
          </a:xfrm>
          <a:custGeom>
            <a:avLst/>
            <a:gdLst/>
            <a:ahLst/>
            <a:cxnLst/>
            <a:rect l="l" t="t" r="r" b="b"/>
            <a:pathLst>
              <a:path w="509270" h="603885">
                <a:moveTo>
                  <a:pt x="0" y="150875"/>
                </a:moveTo>
                <a:lnTo>
                  <a:pt x="254508" y="150875"/>
                </a:lnTo>
                <a:lnTo>
                  <a:pt x="254508" y="0"/>
                </a:lnTo>
                <a:lnTo>
                  <a:pt x="509016" y="301752"/>
                </a:lnTo>
                <a:lnTo>
                  <a:pt x="254508" y="603504"/>
                </a:lnTo>
                <a:lnTo>
                  <a:pt x="254508" y="452628"/>
                </a:lnTo>
                <a:lnTo>
                  <a:pt x="0" y="452628"/>
                </a:lnTo>
                <a:lnTo>
                  <a:pt x="0" y="150875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946647" y="5728715"/>
            <a:ext cx="509270" cy="603885"/>
          </a:xfrm>
          <a:custGeom>
            <a:avLst/>
            <a:gdLst/>
            <a:ahLst/>
            <a:cxnLst/>
            <a:rect l="l" t="t" r="r" b="b"/>
            <a:pathLst>
              <a:path w="509270" h="603885">
                <a:moveTo>
                  <a:pt x="254508" y="0"/>
                </a:moveTo>
                <a:lnTo>
                  <a:pt x="254508" y="150875"/>
                </a:lnTo>
                <a:lnTo>
                  <a:pt x="0" y="150875"/>
                </a:lnTo>
                <a:lnTo>
                  <a:pt x="0" y="452628"/>
                </a:lnTo>
                <a:lnTo>
                  <a:pt x="254508" y="452628"/>
                </a:lnTo>
                <a:lnTo>
                  <a:pt x="254508" y="603504"/>
                </a:lnTo>
                <a:lnTo>
                  <a:pt x="509016" y="301752"/>
                </a:lnTo>
                <a:lnTo>
                  <a:pt x="25450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946647" y="5728715"/>
            <a:ext cx="509270" cy="603885"/>
          </a:xfrm>
          <a:custGeom>
            <a:avLst/>
            <a:gdLst/>
            <a:ahLst/>
            <a:cxnLst/>
            <a:rect l="l" t="t" r="r" b="b"/>
            <a:pathLst>
              <a:path w="509270" h="603885">
                <a:moveTo>
                  <a:pt x="0" y="150875"/>
                </a:moveTo>
                <a:lnTo>
                  <a:pt x="254508" y="150875"/>
                </a:lnTo>
                <a:lnTo>
                  <a:pt x="254508" y="0"/>
                </a:lnTo>
                <a:lnTo>
                  <a:pt x="509016" y="301752"/>
                </a:lnTo>
                <a:lnTo>
                  <a:pt x="254508" y="603504"/>
                </a:lnTo>
                <a:lnTo>
                  <a:pt x="254508" y="452628"/>
                </a:lnTo>
                <a:lnTo>
                  <a:pt x="0" y="452628"/>
                </a:lnTo>
                <a:lnTo>
                  <a:pt x="0" y="150875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946647" y="7845552"/>
            <a:ext cx="509270" cy="603885"/>
          </a:xfrm>
          <a:custGeom>
            <a:avLst/>
            <a:gdLst/>
            <a:ahLst/>
            <a:cxnLst/>
            <a:rect l="l" t="t" r="r" b="b"/>
            <a:pathLst>
              <a:path w="509270" h="603884">
                <a:moveTo>
                  <a:pt x="254508" y="0"/>
                </a:moveTo>
                <a:lnTo>
                  <a:pt x="254508" y="150875"/>
                </a:lnTo>
                <a:lnTo>
                  <a:pt x="0" y="150875"/>
                </a:lnTo>
                <a:lnTo>
                  <a:pt x="0" y="452628"/>
                </a:lnTo>
                <a:lnTo>
                  <a:pt x="254508" y="452628"/>
                </a:lnTo>
                <a:lnTo>
                  <a:pt x="254508" y="603504"/>
                </a:lnTo>
                <a:lnTo>
                  <a:pt x="509016" y="301752"/>
                </a:lnTo>
                <a:lnTo>
                  <a:pt x="25450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946647" y="7845552"/>
            <a:ext cx="509270" cy="603885"/>
          </a:xfrm>
          <a:custGeom>
            <a:avLst/>
            <a:gdLst/>
            <a:ahLst/>
            <a:cxnLst/>
            <a:rect l="l" t="t" r="r" b="b"/>
            <a:pathLst>
              <a:path w="509270" h="603884">
                <a:moveTo>
                  <a:pt x="0" y="150875"/>
                </a:moveTo>
                <a:lnTo>
                  <a:pt x="254508" y="150875"/>
                </a:lnTo>
                <a:lnTo>
                  <a:pt x="254508" y="0"/>
                </a:lnTo>
                <a:lnTo>
                  <a:pt x="509016" y="301752"/>
                </a:lnTo>
                <a:lnTo>
                  <a:pt x="254508" y="603504"/>
                </a:lnTo>
                <a:lnTo>
                  <a:pt x="254508" y="452628"/>
                </a:lnTo>
                <a:lnTo>
                  <a:pt x="0" y="452628"/>
                </a:lnTo>
                <a:lnTo>
                  <a:pt x="0" y="150875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29</a:t>
            </a:fld>
            <a:endParaRPr spc="-1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 txBox="1">
            <a:spLocks/>
          </p:cNvSpPr>
          <p:nvPr/>
        </p:nvSpPr>
        <p:spPr>
          <a:xfrm>
            <a:off x="2590800" y="824656"/>
            <a:ext cx="11894438" cy="3540071"/>
          </a:xfrm>
          <a:prstGeom prst="rect">
            <a:avLst/>
          </a:prstGeom>
        </p:spPr>
        <p:txBody>
          <a:bodyPr vert="horz" wrap="square" lIns="0" tIns="213994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" algn="just">
              <a:lnSpc>
                <a:spcPct val="100000"/>
              </a:lnSpc>
            </a:pPr>
            <a:r>
              <a:rPr lang="uk-UA" sz="5400" b="1" spc="-360" dirty="0" smtClean="0">
                <a:latin typeface="Palatino Linotype"/>
                <a:cs typeface="Palatino Linotype"/>
              </a:rPr>
              <a:t>ПИТАННЯ №1</a:t>
            </a:r>
          </a:p>
          <a:p>
            <a:pPr marL="1270" algn="just">
              <a:lnSpc>
                <a:spcPct val="100000"/>
              </a:lnSpc>
            </a:pPr>
            <a:endParaRPr lang="uk-UA" sz="5400" b="1" spc="-360" dirty="0" smtClean="0">
              <a:latin typeface="Palatino Linotype"/>
              <a:cs typeface="Palatino Linotype"/>
            </a:endParaRPr>
          </a:p>
          <a:p>
            <a:pPr marL="1270" algn="just">
              <a:lnSpc>
                <a:spcPct val="100000"/>
              </a:lnSpc>
            </a:pPr>
            <a:r>
              <a:rPr lang="uk-UA" sz="5400" b="1" spc="-360" dirty="0">
                <a:solidFill>
                  <a:srgbClr val="FF0000"/>
                </a:solidFill>
                <a:latin typeface="Palatino Linotype"/>
                <a:cs typeface="Palatino Linotype"/>
              </a:rPr>
              <a:t>Загальні аспекти  організації кадрового діловодства.</a:t>
            </a:r>
          </a:p>
        </p:txBody>
      </p:sp>
    </p:spTree>
    <p:extLst>
      <p:ext uri="{BB962C8B-B14F-4D97-AF65-F5344CB8AC3E}">
        <p14:creationId xmlns:p14="http://schemas.microsoft.com/office/powerpoint/2010/main" val="24479838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9632" y="844829"/>
            <a:ext cx="11969115" cy="635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ПО</a:t>
            </a:r>
            <a:r>
              <a:rPr sz="4800" b="1" spc="-125" dirty="0">
                <a:solidFill>
                  <a:srgbClr val="FF0000"/>
                </a:solidFill>
                <a:latin typeface="Calibri"/>
                <a:cs typeface="Calibri"/>
              </a:rPr>
              <a:t>ГО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ДЖЕ</a:t>
            </a:r>
            <a:r>
              <a:rPr sz="4800" b="1" spc="-20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НЯ УП</a:t>
            </a:r>
            <a:r>
              <a:rPr sz="4800" b="1" spc="-260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АВЛІНСЬ</a:t>
            </a:r>
            <a:r>
              <a:rPr sz="4800" b="1" spc="-20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ИХ</a:t>
            </a:r>
            <a:r>
              <a:rPr sz="48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spc="-10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ОКУМЕНТІВ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74419" y="1488935"/>
            <a:ext cx="12258293" cy="85001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11147" y="8345131"/>
            <a:ext cx="11795760" cy="1341120"/>
          </a:xfrm>
          <a:custGeom>
            <a:avLst/>
            <a:gdLst/>
            <a:ahLst/>
            <a:cxnLst/>
            <a:rect l="l" t="t" r="r" b="b"/>
            <a:pathLst>
              <a:path w="11795760" h="1341120">
                <a:moveTo>
                  <a:pt x="0" y="1341120"/>
                </a:moveTo>
                <a:lnTo>
                  <a:pt x="11795252" y="1341120"/>
                </a:lnTo>
                <a:lnTo>
                  <a:pt x="11795252" y="0"/>
                </a:lnTo>
                <a:lnTo>
                  <a:pt x="0" y="0"/>
                </a:lnTo>
                <a:lnTo>
                  <a:pt x="0" y="13411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30</a:t>
            </a:fld>
            <a:endParaRPr spc="-10" dirty="0"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304797" y="1643126"/>
          <a:ext cx="11795252" cy="80368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9517"/>
                <a:gridCol w="1278382"/>
                <a:gridCol w="138811"/>
                <a:gridCol w="2569464"/>
                <a:gridCol w="6339078"/>
              </a:tblGrid>
              <a:tr h="645541">
                <a:tc gridSpan="4">
                  <a:txBody>
                    <a:bodyPr/>
                    <a:lstStyle/>
                    <a:p>
                      <a:pPr marL="756285">
                        <a:lnSpc>
                          <a:spcPct val="100000"/>
                        </a:lnSpc>
                      </a:pPr>
                      <a:r>
                        <a:rPr sz="2200" b="1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b="1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b="1" spc="-2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b="1" spc="-7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b="1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ення</a:t>
                      </a:r>
                      <a:r>
                        <a:rPr sz="22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проекту</a:t>
                      </a:r>
                      <a:r>
                        <a:rPr sz="2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200" b="1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ме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та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 marL="407670">
                        <a:lnSpc>
                          <a:spcPct val="100000"/>
                        </a:lnSpc>
                      </a:pPr>
                      <a:r>
                        <a:rPr sz="2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ф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b="1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млен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2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200" b="1" spc="-8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b="1" spc="-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5 р</a:t>
                      </a:r>
                      <a:r>
                        <a:rPr sz="2200" b="1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b="1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ІІ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b="1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авил</a:t>
                      </a:r>
                      <a:r>
                        <a:rPr sz="2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2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0/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)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68440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200" b="1" dirty="0">
                          <a:latin typeface="Calibri"/>
                          <a:cs typeface="Calibri"/>
                        </a:rPr>
                        <a:t>вид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181735">
                        <a:lnSpc>
                          <a:spcPct val="100000"/>
                        </a:lnSpc>
                      </a:pPr>
                      <a:r>
                        <a:rPr sz="2200" b="1" spc="-2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дій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нюється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6718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200" b="1" spc="-20" dirty="0">
                          <a:latin typeface="Calibri"/>
                          <a:cs typeface="Calibri"/>
                        </a:rPr>
                        <a:t>де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200" b="1" dirty="0">
                          <a:latin typeface="Calibri"/>
                          <a:cs typeface="Calibri"/>
                        </a:rPr>
                        <a:t>ким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346960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Вн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трішнє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стан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ві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marR="120650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са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овими особами,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які відпо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ідно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їх 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омп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енції вирі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ш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ть п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тання, по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ушені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проекті 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мента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 marR="64769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ста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ляння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візи,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оформляєть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відпо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ідно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 п.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5.25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spc="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41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 включає:</a:t>
                      </a:r>
                      <a:r>
                        <a:rPr sz="2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особи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тий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62230" marR="210820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під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ис,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ініціали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(іні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іал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імені)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прі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поса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ов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ї особи,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ві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окум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spc="-9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ту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ві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уванн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разі п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тре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ути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зазначена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посада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особи,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 ві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мент*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335279">
                <a:tc gridSpan="5"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200" i="1" dirty="0">
                          <a:latin typeface="Calibri"/>
                          <a:cs typeface="Calibri"/>
                        </a:rPr>
                        <a:t>*Порядок</a:t>
                      </a:r>
                      <a:r>
                        <a:rPr sz="22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візуван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вних</a:t>
                      </a:r>
                      <a:r>
                        <a:rPr sz="22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видів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документів</a:t>
                      </a:r>
                      <a:r>
                        <a:rPr sz="2200" i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нача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ться</a:t>
                      </a:r>
                      <a:r>
                        <a:rPr sz="22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ін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укції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ді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оводств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.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011680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внішнє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 marR="128905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За м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еж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ами 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стан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ви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2230" marR="459105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Іншими заін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ер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сованими 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стан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ми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5130" indent="-34290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аркуш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ення;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гриф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ення*;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5765" algn="l"/>
                        </a:tabLst>
                      </a:pP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ід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2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ення;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ення;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marR="235585" indent="-34290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ста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лення</a:t>
                      </a:r>
                      <a:r>
                        <a:rPr sz="2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лу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ов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рення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проекту 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мента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засі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анні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ле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іально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ор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ану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1341081">
                <a:tc gridSpan="5">
                  <a:txBody>
                    <a:bodyPr/>
                    <a:lstStyle/>
                    <a:p>
                      <a:pPr marL="62230" marR="1221105">
                        <a:lnSpc>
                          <a:spcPct val="100000"/>
                        </a:lnSpc>
                      </a:pPr>
                      <a:r>
                        <a:rPr sz="2200" i="1" dirty="0">
                          <a:latin typeface="Calibri"/>
                          <a:cs typeface="Calibri"/>
                        </a:rPr>
                        <a:t>*</a:t>
                      </a:r>
                      <a:r>
                        <a:rPr sz="2200" i="1" spc="-14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риф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погод</a:t>
                      </a:r>
                      <a:r>
                        <a:rPr sz="2200" i="1" spc="-2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ня</a:t>
                      </a:r>
                      <a:r>
                        <a:rPr sz="2200" i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розмі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ують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ижче</a:t>
                      </a:r>
                      <a:r>
                        <a:rPr sz="22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ре</a:t>
                      </a:r>
                      <a:r>
                        <a:rPr sz="2200" i="1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візиту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«Підпис».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ін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скла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ається</a:t>
                      </a:r>
                      <a:r>
                        <a:rPr sz="22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зі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слова ПО</a:t>
                      </a:r>
                      <a:r>
                        <a:rPr sz="2200" i="1" spc="-5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i="1" spc="-3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ДЖЕНО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ез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ла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ок),</a:t>
                      </a:r>
                      <a:r>
                        <a:rPr sz="2200" i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поса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200" i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особи,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200" i="1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огоджує</a:t>
                      </a:r>
                      <a:r>
                        <a:rPr sz="2200" i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документ</a:t>
                      </a:r>
                      <a:r>
                        <a:rPr sz="2200" i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(р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зом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вою орга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із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ції),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особи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того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пі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пис</a:t>
                      </a:r>
                      <a:r>
                        <a:rPr sz="2200" i="1" spc="-6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200" i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ін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ціалу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(-і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прі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а,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дати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пого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i="1" spc="-2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ня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2200" i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5.24 </a:t>
                      </a:r>
                      <a:r>
                        <a:rPr sz="2200" i="1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i="1" spc="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416</a:t>
                      </a:r>
                      <a:r>
                        <a:rPr sz="2200" i="1" spc="1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-2003).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58464" y="844829"/>
            <a:ext cx="12370435" cy="635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800" b="1" spc="-35" dirty="0">
                <a:solidFill>
                  <a:srgbClr val="FF0000"/>
                </a:solidFill>
                <a:latin typeface="Calibri"/>
                <a:cs typeface="Calibri"/>
              </a:rPr>
              <a:t>З</a:t>
            </a:r>
            <a:r>
              <a:rPr sz="4800" b="1" spc="-335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ТВЕ</a:t>
            </a:r>
            <a:r>
              <a:rPr sz="4800" b="1" spc="-315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ДЖЕ</a:t>
            </a:r>
            <a:r>
              <a:rPr sz="4800" b="1" spc="-20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НЯ УП</a:t>
            </a:r>
            <a:r>
              <a:rPr sz="4800" b="1" spc="-275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АВЛІНСЬ</a:t>
            </a:r>
            <a:r>
              <a:rPr sz="4800" b="1" spc="-20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ИХ</a:t>
            </a:r>
            <a:r>
              <a:rPr sz="48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spc="-10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ОКУМЕНТІВ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34923" y="1650503"/>
            <a:ext cx="13245845" cy="79164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0966" y="1810892"/>
            <a:ext cx="2308225" cy="1005840"/>
          </a:xfrm>
          <a:custGeom>
            <a:avLst/>
            <a:gdLst/>
            <a:ahLst/>
            <a:cxnLst/>
            <a:rect l="l" t="t" r="r" b="b"/>
            <a:pathLst>
              <a:path w="2308225" h="1005839">
                <a:moveTo>
                  <a:pt x="0" y="1005840"/>
                </a:moveTo>
                <a:lnTo>
                  <a:pt x="2307970" y="1005840"/>
                </a:lnTo>
                <a:lnTo>
                  <a:pt x="2307970" y="0"/>
                </a:lnTo>
                <a:lnTo>
                  <a:pt x="0" y="0"/>
                </a:lnTo>
                <a:lnTo>
                  <a:pt x="0" y="10058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78988" y="1810892"/>
            <a:ext cx="6491605" cy="1005840"/>
          </a:xfrm>
          <a:custGeom>
            <a:avLst/>
            <a:gdLst/>
            <a:ahLst/>
            <a:cxnLst/>
            <a:rect l="l" t="t" r="r" b="b"/>
            <a:pathLst>
              <a:path w="6491605" h="1005839">
                <a:moveTo>
                  <a:pt x="0" y="1005840"/>
                </a:moveTo>
                <a:lnTo>
                  <a:pt x="6491350" y="1005840"/>
                </a:lnTo>
                <a:lnTo>
                  <a:pt x="6491350" y="0"/>
                </a:lnTo>
                <a:lnTo>
                  <a:pt x="0" y="0"/>
                </a:lnTo>
                <a:lnTo>
                  <a:pt x="0" y="10058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570339" y="1810892"/>
            <a:ext cx="3984625" cy="1005840"/>
          </a:xfrm>
          <a:custGeom>
            <a:avLst/>
            <a:gdLst/>
            <a:ahLst/>
            <a:cxnLst/>
            <a:rect l="l" t="t" r="r" b="b"/>
            <a:pathLst>
              <a:path w="3984625" h="1005839">
                <a:moveTo>
                  <a:pt x="0" y="1005840"/>
                </a:moveTo>
                <a:lnTo>
                  <a:pt x="3984243" y="1005840"/>
                </a:lnTo>
                <a:lnTo>
                  <a:pt x="3984243" y="0"/>
                </a:lnTo>
                <a:lnTo>
                  <a:pt x="0" y="0"/>
                </a:lnTo>
                <a:lnTo>
                  <a:pt x="0" y="10058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0966" y="2816605"/>
            <a:ext cx="2308225" cy="4077970"/>
          </a:xfrm>
          <a:custGeom>
            <a:avLst/>
            <a:gdLst/>
            <a:ahLst/>
            <a:cxnLst/>
            <a:rect l="l" t="t" r="r" b="b"/>
            <a:pathLst>
              <a:path w="2308225" h="4077970">
                <a:moveTo>
                  <a:pt x="0" y="4077716"/>
                </a:moveTo>
                <a:lnTo>
                  <a:pt x="2307970" y="4077716"/>
                </a:lnTo>
                <a:lnTo>
                  <a:pt x="2307970" y="0"/>
                </a:lnTo>
                <a:lnTo>
                  <a:pt x="0" y="0"/>
                </a:lnTo>
                <a:lnTo>
                  <a:pt x="0" y="40777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8988" y="2816605"/>
            <a:ext cx="6491605" cy="4077970"/>
          </a:xfrm>
          <a:custGeom>
            <a:avLst/>
            <a:gdLst/>
            <a:ahLst/>
            <a:cxnLst/>
            <a:rect l="l" t="t" r="r" b="b"/>
            <a:pathLst>
              <a:path w="6491605" h="4077970">
                <a:moveTo>
                  <a:pt x="0" y="4077716"/>
                </a:moveTo>
                <a:lnTo>
                  <a:pt x="6491350" y="4077716"/>
                </a:lnTo>
                <a:lnTo>
                  <a:pt x="6491350" y="0"/>
                </a:lnTo>
                <a:lnTo>
                  <a:pt x="0" y="0"/>
                </a:lnTo>
                <a:lnTo>
                  <a:pt x="0" y="40777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570339" y="2816605"/>
            <a:ext cx="3984625" cy="4077970"/>
          </a:xfrm>
          <a:custGeom>
            <a:avLst/>
            <a:gdLst/>
            <a:ahLst/>
            <a:cxnLst/>
            <a:rect l="l" t="t" r="r" b="b"/>
            <a:pathLst>
              <a:path w="3984625" h="4077970">
                <a:moveTo>
                  <a:pt x="0" y="4077716"/>
                </a:moveTo>
                <a:lnTo>
                  <a:pt x="3984243" y="4077716"/>
                </a:lnTo>
                <a:lnTo>
                  <a:pt x="3984243" y="0"/>
                </a:lnTo>
                <a:lnTo>
                  <a:pt x="0" y="0"/>
                </a:lnTo>
                <a:lnTo>
                  <a:pt x="0" y="40777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0966" y="6894448"/>
            <a:ext cx="2308225" cy="1699260"/>
          </a:xfrm>
          <a:custGeom>
            <a:avLst/>
            <a:gdLst/>
            <a:ahLst/>
            <a:cxnLst/>
            <a:rect l="l" t="t" r="r" b="b"/>
            <a:pathLst>
              <a:path w="2308225" h="1699259">
                <a:moveTo>
                  <a:pt x="0" y="1699006"/>
                </a:moveTo>
                <a:lnTo>
                  <a:pt x="2307970" y="1699006"/>
                </a:lnTo>
                <a:lnTo>
                  <a:pt x="2307970" y="0"/>
                </a:lnTo>
                <a:lnTo>
                  <a:pt x="0" y="0"/>
                </a:lnTo>
                <a:lnTo>
                  <a:pt x="0" y="16990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78988" y="6894448"/>
            <a:ext cx="6491605" cy="1699260"/>
          </a:xfrm>
          <a:custGeom>
            <a:avLst/>
            <a:gdLst/>
            <a:ahLst/>
            <a:cxnLst/>
            <a:rect l="l" t="t" r="r" b="b"/>
            <a:pathLst>
              <a:path w="6491605" h="1699259">
                <a:moveTo>
                  <a:pt x="0" y="1699006"/>
                </a:moveTo>
                <a:lnTo>
                  <a:pt x="6491350" y="1699006"/>
                </a:lnTo>
                <a:lnTo>
                  <a:pt x="6491350" y="0"/>
                </a:lnTo>
                <a:lnTo>
                  <a:pt x="0" y="0"/>
                </a:lnTo>
                <a:lnTo>
                  <a:pt x="0" y="16990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570339" y="6894448"/>
            <a:ext cx="3984625" cy="1699260"/>
          </a:xfrm>
          <a:custGeom>
            <a:avLst/>
            <a:gdLst/>
            <a:ahLst/>
            <a:cxnLst/>
            <a:rect l="l" t="t" r="r" b="b"/>
            <a:pathLst>
              <a:path w="3984625" h="1699259">
                <a:moveTo>
                  <a:pt x="0" y="1699006"/>
                </a:moveTo>
                <a:lnTo>
                  <a:pt x="3984243" y="1699006"/>
                </a:lnTo>
                <a:lnTo>
                  <a:pt x="3984243" y="0"/>
                </a:lnTo>
                <a:lnTo>
                  <a:pt x="0" y="0"/>
                </a:lnTo>
                <a:lnTo>
                  <a:pt x="0" y="16990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70966" y="8593391"/>
            <a:ext cx="12783820" cy="670560"/>
          </a:xfrm>
          <a:custGeom>
            <a:avLst/>
            <a:gdLst/>
            <a:ahLst/>
            <a:cxnLst/>
            <a:rect l="l" t="t" r="r" b="b"/>
            <a:pathLst>
              <a:path w="12783819" h="670559">
                <a:moveTo>
                  <a:pt x="0" y="670560"/>
                </a:moveTo>
                <a:lnTo>
                  <a:pt x="12783693" y="670560"/>
                </a:lnTo>
                <a:lnTo>
                  <a:pt x="12783693" y="0"/>
                </a:lnTo>
                <a:lnTo>
                  <a:pt x="0" y="0"/>
                </a:lnTo>
                <a:lnTo>
                  <a:pt x="0" y="6705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31</a:t>
            </a:fld>
            <a:endParaRPr spc="-10" dirty="0"/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764616" y="1810892"/>
          <a:ext cx="12783615" cy="74531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8021"/>
                <a:gridCol w="6491351"/>
                <a:gridCol w="3984243"/>
              </a:tblGrid>
              <a:tr h="1005839">
                <a:tc>
                  <a:txBody>
                    <a:bodyPr/>
                    <a:lstStyle/>
                    <a:p>
                      <a:pPr marL="333375">
                        <a:lnSpc>
                          <a:spcPct val="100000"/>
                        </a:lnSpc>
                      </a:pPr>
                      <a:r>
                        <a:rPr sz="2200" b="1" dirty="0">
                          <a:latin typeface="Calibri"/>
                          <a:cs typeface="Calibri"/>
                        </a:rPr>
                        <a:t>Здій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нюєть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я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8330">
                        <a:lnSpc>
                          <a:spcPct val="100000"/>
                        </a:lnSpc>
                      </a:pPr>
                      <a:r>
                        <a:rPr sz="2200" b="1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окум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нти</a:t>
                      </a:r>
                      <a:r>
                        <a:rPr sz="2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200" b="1" spc="-9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л.</a:t>
                      </a:r>
                      <a:r>
                        <a:rPr sz="22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2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2200" b="1" spc="-2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ІІ</a:t>
                      </a:r>
                      <a:r>
                        <a:rPr sz="2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Правил</a:t>
                      </a:r>
                      <a:r>
                        <a:rPr sz="22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2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5)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71805" marR="464820" algn="ctr">
                        <a:lnSpc>
                          <a:spcPct val="100000"/>
                        </a:lnSpc>
                      </a:pPr>
                      <a:r>
                        <a:rPr sz="2200" b="1" spc="-12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риф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b="1" spc="-2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тве</a:t>
                      </a:r>
                      <a:r>
                        <a:rPr sz="2200" b="1" spc="-4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b="1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ення с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200" b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дається</a:t>
                      </a:r>
                      <a:r>
                        <a:rPr sz="22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(п.5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17</a:t>
                      </a:r>
                      <a:r>
                        <a:rPr sz="2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spc="-5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b="1" spc="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У 4163</a:t>
                      </a:r>
                      <a:r>
                        <a:rPr sz="2200" b="1" spc="-5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2003)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077589">
                <a:tc>
                  <a:txBody>
                    <a:bodyPr/>
                    <a:lstStyle/>
                    <a:p>
                      <a:pPr marL="62230" marR="374650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оби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 поса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ою особою відпо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ідно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її повн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ва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ень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230" marR="240665">
                        <a:lnSpc>
                          <a:spcPct val="100000"/>
                        </a:lnSpc>
                      </a:pPr>
                      <a:r>
                        <a:rPr sz="2200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менти,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не п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тре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ть</a:t>
                      </a:r>
                      <a:r>
                        <a:rPr sz="2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ових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азів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к, за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дань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їх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упров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ення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або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онання: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ож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ення</a:t>
                      </a:r>
                      <a:r>
                        <a:rPr sz="2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татути)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стан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ви;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ли;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акти;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ани;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звіти;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ош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ориси;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шт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тні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розпи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и;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поса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ові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інст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укції;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програми;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нормативи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 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о*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230" marR="219710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зі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ова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spc="-13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ТВЕ</a:t>
                      </a:r>
                      <a:r>
                        <a:rPr sz="2200" spc="-13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ДЖУЮ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з ла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ок),</a:t>
                      </a:r>
                      <a:r>
                        <a:rPr sz="2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назви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осади,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, ініціалу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-і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рі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вища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особи, я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тве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дила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мен</a:t>
                      </a:r>
                      <a:r>
                        <a:rPr sz="2200" spc="-9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ти з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тве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ення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699133">
                <a:tc>
                  <a:txBody>
                    <a:bodyPr/>
                    <a:lstStyle/>
                    <a:p>
                      <a:pPr marL="62230" marR="624205">
                        <a:lnSpc>
                          <a:spcPct val="100000"/>
                        </a:lnSpc>
                      </a:pPr>
                      <a:r>
                        <a:rPr sz="2200" spc="-3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оз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оря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чим 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мен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ом 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стан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ви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ож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ення</a:t>
                      </a:r>
                      <a:r>
                        <a:rPr sz="2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про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ст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уктурні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під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діли;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інст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укції;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правила;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405130" marR="1249045" indent="-342900">
                        <a:lnSpc>
                          <a:spcPct val="100000"/>
                        </a:lnSpc>
                        <a:buFont typeface="Arial Unicode MS"/>
                        <a:buChar char="✓"/>
                        <a:tabLst>
                          <a:tab pos="405765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порядки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інші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менти</a:t>
                      </a:r>
                      <a:r>
                        <a:rPr sz="2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рмативн</a:t>
                      </a:r>
                      <a:r>
                        <a:rPr sz="2200" spc="2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- прав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 а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рмативн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х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арак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230" marR="239395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зі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ова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spc="-13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ТВЕ</a:t>
                      </a:r>
                      <a:r>
                        <a:rPr sz="2200" spc="-13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ДЖЕНО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ез лапок),</a:t>
                      </a:r>
                      <a:r>
                        <a:rPr sz="2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назви, д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мера з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тве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джувально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мента у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називн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відмінку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70496">
                <a:tc gridSpan="3">
                  <a:txBody>
                    <a:bodyPr/>
                    <a:lstStyle/>
                    <a:p>
                      <a:pPr marL="62230" marR="805180">
                        <a:lnSpc>
                          <a:spcPct val="100000"/>
                        </a:lnSpc>
                      </a:pPr>
                      <a:r>
                        <a:rPr sz="2200" i="1" dirty="0">
                          <a:latin typeface="Calibri"/>
                          <a:cs typeface="Calibri"/>
                        </a:rPr>
                        <a:t>*Пер</a:t>
                      </a:r>
                      <a:r>
                        <a:rPr sz="2200" i="1" spc="-5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ліки</a:t>
                      </a:r>
                      <a:r>
                        <a:rPr sz="22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видів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докуме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тів,</a:t>
                      </a:r>
                      <a:r>
                        <a:rPr sz="2200" i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затвер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жую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ься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spc="-1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осадовою</a:t>
                      </a:r>
                      <a:r>
                        <a:rPr sz="2200" i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особою,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виз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ачаються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ін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укцією з ді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оводства</a:t>
                      </a:r>
                      <a:r>
                        <a:rPr sz="22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відповід</a:t>
                      </a:r>
                      <a:r>
                        <a:rPr sz="22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i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до</a:t>
                      </a:r>
                      <a:r>
                        <a:rPr sz="22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2200" i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i="1" dirty="0">
                          <a:latin typeface="Calibri"/>
                          <a:cs typeface="Calibri"/>
                        </a:rPr>
                        <a:t>онодавства.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32</a:t>
            </a:fld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3272409" y="1108836"/>
            <a:ext cx="11742420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699510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ПІДПИСАННЯ	УП</a:t>
            </a:r>
            <a:r>
              <a:rPr sz="4800" b="1" spc="-265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АВЛІНСЬКИХ</a:t>
            </a:r>
            <a:r>
              <a:rPr sz="48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spc="-10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ОКУМЕНТІВ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34717" y="2271648"/>
            <a:ext cx="14058265" cy="5297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Поса</a:t>
            </a:r>
            <a:r>
              <a:rPr sz="3200" spc="-3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ові особи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підп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су</a:t>
            </a:r>
            <a:r>
              <a:rPr sz="3200" spc="-2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менти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 м</a:t>
            </a:r>
            <a:r>
              <a:rPr sz="3200" spc="-45" dirty="0">
                <a:latin typeface="Calibri"/>
                <a:cs typeface="Calibri"/>
              </a:rPr>
              <a:t>е</a:t>
            </a:r>
            <a:r>
              <a:rPr sz="3200" spc="-50" dirty="0">
                <a:latin typeface="Calibri"/>
                <a:cs typeface="Calibri"/>
              </a:rPr>
              <a:t>ж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х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своїх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повно</a:t>
            </a:r>
            <a:r>
              <a:rPr sz="3200" spc="5" dirty="0">
                <a:latin typeface="Calibri"/>
                <a:cs typeface="Calibri"/>
              </a:rPr>
              <a:t>в</a:t>
            </a:r>
            <a:r>
              <a:rPr sz="3200" spc="-10" dirty="0">
                <a:latin typeface="Calibri"/>
                <a:cs typeface="Calibri"/>
              </a:rPr>
              <a:t>а</a:t>
            </a:r>
            <a:r>
              <a:rPr sz="3200" spc="-40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ень,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визначених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(</a:t>
            </a:r>
            <a:r>
              <a:rPr sz="3200" spc="-5" dirty="0">
                <a:latin typeface="Calibri"/>
                <a:cs typeface="Calibri"/>
              </a:rPr>
              <a:t>п</a:t>
            </a:r>
            <a:r>
              <a:rPr sz="3200" dirty="0">
                <a:latin typeface="Calibri"/>
                <a:cs typeface="Calibri"/>
              </a:rPr>
              <a:t>.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40" dirty="0">
                <a:latin typeface="Calibri"/>
                <a:cs typeface="Calibri"/>
              </a:rPr>
              <a:t>г</a:t>
            </a:r>
            <a:r>
              <a:rPr sz="3200" spc="-5" dirty="0">
                <a:latin typeface="Calibri"/>
                <a:cs typeface="Calibri"/>
              </a:rPr>
              <a:t>л</a:t>
            </a:r>
            <a:r>
              <a:rPr sz="3200" dirty="0">
                <a:latin typeface="Calibri"/>
                <a:cs typeface="Calibri"/>
              </a:rPr>
              <a:t>.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7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ро</a:t>
            </a:r>
            <a:r>
              <a:rPr sz="3200" spc="-25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д. ІІ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Правил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№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1000/5):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п</a:t>
            </a:r>
            <a:r>
              <a:rPr sz="3200" spc="-6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л</a:t>
            </a:r>
            <a:r>
              <a:rPr sz="3200" spc="-25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еннях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(ст</a:t>
            </a:r>
            <a:r>
              <a:rPr sz="3200" spc="-2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тут</a:t>
            </a:r>
            <a:r>
              <a:rPr sz="3200" spc="-2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х)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станови;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п</a:t>
            </a:r>
            <a:r>
              <a:rPr sz="3200" spc="-6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л</a:t>
            </a:r>
            <a:r>
              <a:rPr sz="3200" spc="-30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еннях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</a:t>
            </a:r>
            <a:r>
              <a:rPr sz="3200" spc="-1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</a:t>
            </a:r>
            <a:r>
              <a:rPr sz="3200" spc="-35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уктурні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підро</a:t>
            </a:r>
            <a:r>
              <a:rPr sz="3200" spc="-30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ді</a:t>
            </a:r>
            <a:r>
              <a:rPr sz="3200" spc="-10" dirty="0">
                <a:latin typeface="Calibri"/>
                <a:cs typeface="Calibri"/>
              </a:rPr>
              <a:t>л</a:t>
            </a:r>
            <a:r>
              <a:rPr sz="3200" dirty="0">
                <a:latin typeface="Calibri"/>
                <a:cs typeface="Calibri"/>
              </a:rPr>
              <a:t>и;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поса</a:t>
            </a:r>
            <a:r>
              <a:rPr sz="3200" spc="-3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ових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інст</a:t>
            </a:r>
            <a:r>
              <a:rPr sz="3200" spc="-35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укція</a:t>
            </a:r>
            <a:r>
              <a:rPr sz="3200" spc="5" dirty="0">
                <a:latin typeface="Calibri"/>
                <a:cs typeface="Calibri"/>
              </a:rPr>
              <a:t>х</a:t>
            </a:r>
            <a:r>
              <a:rPr sz="3200" dirty="0">
                <a:latin typeface="Calibri"/>
                <a:cs typeface="Calibri"/>
              </a:rPr>
              <a:t>;</a:t>
            </a:r>
            <a:endParaRPr sz="3200">
              <a:latin typeface="Calibri"/>
              <a:cs typeface="Calibri"/>
            </a:endParaRPr>
          </a:p>
          <a:p>
            <a:pPr marL="469900" marR="826769" indent="-457200">
              <a:lnSpc>
                <a:spcPct val="100000"/>
              </a:lnSpc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Calibri"/>
                <a:cs typeface="Calibri"/>
              </a:rPr>
              <a:t>розпорядчо</a:t>
            </a:r>
            <a:r>
              <a:rPr sz="3200" spc="-2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менті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 розп</a:t>
            </a:r>
            <a:r>
              <a:rPr sz="3200" spc="-8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діл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обов’</a:t>
            </a:r>
            <a:r>
              <a:rPr sz="3200" spc="5" dirty="0">
                <a:latin typeface="Calibri"/>
                <a:cs typeface="Calibri"/>
              </a:rPr>
              <a:t>я</a:t>
            </a:r>
            <a:r>
              <a:rPr sz="3200" dirty="0">
                <a:latin typeface="Calibri"/>
                <a:cs typeface="Calibri"/>
              </a:rPr>
              <a:t>зків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між </a:t>
            </a:r>
            <a:r>
              <a:rPr sz="3200" spc="-4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ерівни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ом </a:t>
            </a:r>
            <a:r>
              <a:rPr sz="3200" spc="-1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а йо</a:t>
            </a:r>
            <a:r>
              <a:rPr sz="3200" spc="-45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 заступни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ами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35" dirty="0">
                <a:latin typeface="Calibri"/>
                <a:cs typeface="Calibri"/>
              </a:rPr>
              <a:t>щ</a:t>
            </a:r>
            <a:r>
              <a:rPr sz="3200" dirty="0">
                <a:latin typeface="Calibri"/>
                <a:cs typeface="Calibri"/>
              </a:rPr>
              <a:t>о.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 marR="187325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У</a:t>
            </a:r>
            <a:r>
              <a:rPr sz="3200" b="1" spc="-40" dirty="0">
                <a:latin typeface="Calibri"/>
                <a:cs typeface="Calibri"/>
              </a:rPr>
              <a:t>В</a:t>
            </a:r>
            <a:r>
              <a:rPr sz="3200" b="1" dirty="0">
                <a:latin typeface="Calibri"/>
                <a:cs typeface="Calibri"/>
              </a:rPr>
              <a:t>А</a:t>
            </a:r>
            <a:r>
              <a:rPr sz="3200" b="1" spc="-254" dirty="0">
                <a:latin typeface="Calibri"/>
                <a:cs typeface="Calibri"/>
              </a:rPr>
              <a:t>Г</a:t>
            </a:r>
            <a:r>
              <a:rPr sz="3200" b="1" dirty="0">
                <a:latin typeface="Calibri"/>
                <a:cs typeface="Calibri"/>
              </a:rPr>
              <a:t>А!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 зазначених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ментах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визначається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</a:t>
            </a:r>
            <a:r>
              <a:rPr sz="3200" spc="-50" dirty="0">
                <a:latin typeface="Calibri"/>
                <a:cs typeface="Calibri"/>
              </a:rPr>
              <a:t>к</a:t>
            </a:r>
            <a:r>
              <a:rPr sz="3200" spc="-2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ж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поря</a:t>
            </a:r>
            <a:r>
              <a:rPr sz="3200" spc="-3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підп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сання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ментів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іншими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особа</a:t>
            </a:r>
            <a:r>
              <a:rPr sz="3200" spc="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и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в разі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ві</a:t>
            </a:r>
            <a:r>
              <a:rPr sz="3200" b="1" spc="-40" dirty="0">
                <a:latin typeface="Calibri"/>
                <a:cs typeface="Calibri"/>
              </a:rPr>
              <a:t>д</a:t>
            </a:r>
            <a:r>
              <a:rPr sz="3200" b="1" dirty="0">
                <a:latin typeface="Calibri"/>
                <a:cs typeface="Calibri"/>
              </a:rPr>
              <a:t>сутно</a:t>
            </a:r>
            <a:r>
              <a:rPr sz="3200" b="1" spc="5" dirty="0">
                <a:latin typeface="Calibri"/>
                <a:cs typeface="Calibri"/>
              </a:rPr>
              <a:t>с</a:t>
            </a:r>
            <a:r>
              <a:rPr sz="3200" b="1" dirty="0">
                <a:latin typeface="Calibri"/>
                <a:cs typeface="Calibri"/>
              </a:rPr>
              <a:t>ті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ерівни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а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 та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поса</a:t>
            </a:r>
            <a:r>
              <a:rPr sz="3200" spc="-3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ових осіб,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які уповнова</a:t>
            </a:r>
            <a:r>
              <a:rPr sz="3200" spc="-40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ені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їх підписув</a:t>
            </a:r>
            <a:r>
              <a:rPr sz="3200" spc="-15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ти.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470"/>
              </a:lnSpc>
              <a:tabLst>
                <a:tab pos="4331970" algn="l"/>
                <a:tab pos="4632325" algn="l"/>
              </a:tabLst>
            </a:pPr>
            <a:r>
              <a:rPr dirty="0"/>
              <a:t>ПІДПИС:</a:t>
            </a:r>
            <a:r>
              <a:rPr spc="-15" dirty="0"/>
              <a:t> </a:t>
            </a:r>
            <a:r>
              <a:rPr dirty="0"/>
              <a:t>СКЛАД	І	КІЛЬКІСТЬ</a:t>
            </a:r>
          </a:p>
          <a:p>
            <a:pPr algn="ctr">
              <a:lnSpc>
                <a:spcPts val="5470"/>
              </a:lnSpc>
            </a:pPr>
            <a:r>
              <a:rPr dirty="0"/>
              <a:t>(п</a:t>
            </a:r>
            <a:r>
              <a:rPr dirty="0">
                <a:latin typeface="Calibri"/>
                <a:cs typeface="Calibri"/>
              </a:rPr>
              <a:t>. 2</a:t>
            </a:r>
            <a:r>
              <a:rPr dirty="0"/>
              <a:t>, 3, 5</a:t>
            </a:r>
            <a:r>
              <a:rPr spc="10" dirty="0"/>
              <a:t> </a:t>
            </a:r>
            <a:r>
              <a:rPr spc="-195" dirty="0"/>
              <a:t>г</a:t>
            </a:r>
            <a:r>
              <a:rPr dirty="0"/>
              <a:t>л. 7</a:t>
            </a:r>
            <a:r>
              <a:rPr spc="15" dirty="0"/>
              <a:t> </a:t>
            </a:r>
            <a:r>
              <a:rPr dirty="0"/>
              <a:t>ро</a:t>
            </a:r>
            <a:r>
              <a:rPr spc="-25" dirty="0"/>
              <a:t>з</a:t>
            </a:r>
            <a:r>
              <a:rPr dirty="0"/>
              <a:t>д. ІІ</a:t>
            </a:r>
            <a:r>
              <a:rPr spc="-20" dirty="0"/>
              <a:t> </a:t>
            </a:r>
            <a:r>
              <a:rPr dirty="0"/>
              <a:t>Правил № 1000/5)</a:t>
            </a:r>
          </a:p>
        </p:txBody>
      </p:sp>
      <p:sp>
        <p:nvSpPr>
          <p:cNvPr id="3" name="object 3"/>
          <p:cNvSpPr/>
          <p:nvPr/>
        </p:nvSpPr>
        <p:spPr>
          <a:xfrm>
            <a:off x="786383" y="4536947"/>
            <a:ext cx="1652777" cy="6774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57928" y="4536947"/>
            <a:ext cx="1663446" cy="67741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459980" y="4536947"/>
            <a:ext cx="589013" cy="67741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45907" y="4536947"/>
            <a:ext cx="2120646" cy="67741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70889" y="2261742"/>
            <a:ext cx="15435580" cy="5368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Під</a:t>
            </a:r>
            <a:r>
              <a:rPr sz="2800" spc="-3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ис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скл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даєт</a:t>
            </a:r>
            <a:r>
              <a:rPr sz="2800" spc="-25" dirty="0">
                <a:latin typeface="Calibri"/>
                <a:cs typeface="Calibri"/>
              </a:rPr>
              <a:t>ь</a:t>
            </a:r>
            <a:r>
              <a:rPr sz="2800" spc="-15" dirty="0">
                <a:latin typeface="Calibri"/>
                <a:cs typeface="Calibri"/>
              </a:rPr>
              <a:t>ся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з:</a:t>
            </a:r>
            <a:endParaRPr sz="2800">
              <a:latin typeface="Calibri"/>
              <a:cs typeface="Calibri"/>
            </a:endParaRPr>
          </a:p>
          <a:p>
            <a:pPr marL="469900" marR="154940" indent="-457200">
              <a:lnSpc>
                <a:spcPct val="100000"/>
              </a:lnSpc>
              <a:buFont typeface="Arial"/>
              <a:buChar char="•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20" dirty="0">
                <a:latin typeface="Calibri"/>
                <a:cs typeface="Calibri"/>
              </a:rPr>
              <a:t>и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посади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ос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би,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я</a:t>
            </a:r>
            <a:r>
              <a:rPr sz="2800" spc="-6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дпис</a:t>
            </a:r>
            <a:r>
              <a:rPr sz="2800" spc="-5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є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т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(по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ної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як</a:t>
            </a:r>
            <a:r>
              <a:rPr sz="2800" spc="-55" dirty="0">
                <a:latin typeface="Calibri"/>
                <a:cs typeface="Calibri"/>
              </a:rPr>
              <a:t>щ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т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4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6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ний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75" dirty="0">
                <a:latin typeface="Calibri"/>
                <a:cs typeface="Calibri"/>
              </a:rPr>
              <a:t>б</a:t>
            </a:r>
            <a:r>
              <a:rPr sz="2800" spc="-15" dirty="0">
                <a:latin typeface="Calibri"/>
                <a:cs typeface="Calibri"/>
              </a:rPr>
              <a:t>ла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к</a:t>
            </a:r>
            <a:r>
              <a:rPr sz="2800" spc="-100" dirty="0">
                <a:latin typeface="Calibri"/>
                <a:cs typeface="Calibri"/>
              </a:rPr>
              <a:t>у</a:t>
            </a:r>
            <a:r>
              <a:rPr sz="2800" spc="-10" dirty="0">
                <a:latin typeface="Calibri"/>
                <a:cs typeface="Calibri"/>
              </a:rPr>
              <a:t>, с</a:t>
            </a:r>
            <a:r>
              <a:rPr sz="2800" spc="-5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ороченої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dirty="0">
                <a:latin typeface="Calibri"/>
                <a:cs typeface="Calibri"/>
              </a:rPr>
              <a:t>т</a:t>
            </a:r>
            <a:r>
              <a:rPr sz="2800" spc="-10" dirty="0">
                <a:latin typeface="Calibri"/>
                <a:cs typeface="Calibri"/>
              </a:rPr>
              <a:t>і,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4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6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20" dirty="0">
                <a:latin typeface="Calibri"/>
                <a:cs typeface="Calibri"/>
              </a:rPr>
              <a:t>ному</a:t>
            </a:r>
            <a:r>
              <a:rPr sz="2800" spc="-15" dirty="0">
                <a:latin typeface="Calibri"/>
                <a:cs typeface="Calibri"/>
              </a:rPr>
              <a:t> на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65" dirty="0">
                <a:latin typeface="Calibri"/>
                <a:cs typeface="Calibri"/>
              </a:rPr>
              <a:t>б</a:t>
            </a:r>
            <a:r>
              <a:rPr sz="2800" spc="-15" dirty="0">
                <a:latin typeface="Calibri"/>
                <a:cs typeface="Calibri"/>
              </a:rPr>
              <a:t>ла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ку);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особис</a:t>
            </a:r>
            <a:r>
              <a:rPr sz="2800" spc="-50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4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дп</a:t>
            </a:r>
            <a:r>
              <a:rPr sz="2800" spc="-30" dirty="0">
                <a:latin typeface="Calibri"/>
                <a:cs typeface="Calibri"/>
              </a:rPr>
              <a:t>и</a:t>
            </a:r>
            <a:r>
              <a:rPr sz="2800" spc="-15" dirty="0">
                <a:latin typeface="Calibri"/>
                <a:cs typeface="Calibri"/>
              </a:rPr>
              <a:t>су;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70534" algn="l"/>
              </a:tabLst>
            </a:pPr>
            <a:r>
              <a:rPr sz="2800" dirty="0">
                <a:latin typeface="Calibri"/>
                <a:cs typeface="Calibri"/>
              </a:rPr>
              <a:t>ін</a:t>
            </a:r>
            <a:r>
              <a:rPr sz="2800" spc="-1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ц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алів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(ін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ц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ала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dirty="0">
                <a:latin typeface="Calibri"/>
                <a:cs typeface="Calibri"/>
              </a:rPr>
              <a:t>і)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ізвищ</a:t>
            </a:r>
            <a:r>
              <a:rPr sz="2800" spc="-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90"/>
              </a:spcBef>
              <a:tabLst>
                <a:tab pos="3983990" algn="l"/>
                <a:tab pos="6686550" algn="l"/>
              </a:tabLst>
            </a:pPr>
            <a:r>
              <a:rPr sz="2400" dirty="0">
                <a:solidFill>
                  <a:srgbClr val="A6A6A6"/>
                </a:solidFill>
                <a:latin typeface="Calibri"/>
                <a:cs typeface="Calibri"/>
              </a:rPr>
              <a:t>Дирек</a:t>
            </a:r>
            <a:r>
              <a:rPr sz="2400" spc="-30" dirty="0">
                <a:solidFill>
                  <a:srgbClr val="A6A6A6"/>
                </a:solidFill>
                <a:latin typeface="Calibri"/>
                <a:cs typeface="Calibri"/>
              </a:rPr>
              <a:t>т</a:t>
            </a:r>
            <a:r>
              <a:rPr sz="2400" dirty="0">
                <a:solidFill>
                  <a:srgbClr val="A6A6A6"/>
                </a:solidFill>
                <a:latin typeface="Calibri"/>
                <a:cs typeface="Calibri"/>
              </a:rPr>
              <a:t>ор	</a:t>
            </a:r>
            <a:r>
              <a:rPr sz="2400" i="1" dirty="0">
                <a:solidFill>
                  <a:srgbClr val="A6A6A6"/>
                </a:solidFill>
                <a:latin typeface="Calibri"/>
                <a:cs typeface="Calibri"/>
              </a:rPr>
              <a:t>Наг</a:t>
            </a:r>
            <a:r>
              <a:rPr sz="2400" i="1" spc="5" dirty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2400" i="1" dirty="0">
                <a:solidFill>
                  <a:srgbClr val="A6A6A6"/>
                </a:solidFill>
                <a:latin typeface="Calibri"/>
                <a:cs typeface="Calibri"/>
              </a:rPr>
              <a:t>рний	</a:t>
            </a:r>
            <a:r>
              <a:rPr sz="2400" spc="-5" dirty="0">
                <a:solidFill>
                  <a:srgbClr val="A6A6A6"/>
                </a:solidFill>
                <a:latin typeface="Calibri"/>
                <a:cs typeface="Calibri"/>
              </a:rPr>
              <a:t>Л</a:t>
            </a:r>
            <a:r>
              <a:rPr sz="2400" dirty="0">
                <a:solidFill>
                  <a:srgbClr val="A6A6A6"/>
                </a:solidFill>
                <a:latin typeface="Calibri"/>
                <a:cs typeface="Calibri"/>
              </a:rPr>
              <a:t>. А.</a:t>
            </a:r>
            <a:r>
              <a:rPr sz="2400" spc="-20" dirty="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A6A6A6"/>
                </a:solidFill>
                <a:latin typeface="Calibri"/>
                <a:cs typeface="Calibri"/>
              </a:rPr>
              <a:t>На</a:t>
            </a:r>
            <a:r>
              <a:rPr sz="2400" spc="-30" dirty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sz="2400" dirty="0">
                <a:solidFill>
                  <a:srgbClr val="A6A6A6"/>
                </a:solidFill>
                <a:latin typeface="Calibri"/>
                <a:cs typeface="Calibri"/>
              </a:rPr>
              <a:t>орн</a:t>
            </a:r>
            <a:r>
              <a:rPr sz="2400" spc="-10" dirty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400" dirty="0">
                <a:solidFill>
                  <a:srgbClr val="A6A6A6"/>
                </a:solidFill>
                <a:latin typeface="Calibri"/>
                <a:cs typeface="Calibri"/>
              </a:rPr>
              <a:t>й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3250">
              <a:latin typeface="Times New Roman"/>
              <a:cs typeface="Times New Roman"/>
            </a:endParaRPr>
          </a:p>
          <a:p>
            <a:pPr marL="12700" marR="744220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У</a:t>
            </a:r>
            <a:r>
              <a:rPr sz="2800" b="1" spc="-50" dirty="0">
                <a:latin typeface="Calibri"/>
                <a:cs typeface="Calibri"/>
              </a:rPr>
              <a:t>В</a:t>
            </a:r>
            <a:r>
              <a:rPr sz="2800" b="1" spc="-20" dirty="0">
                <a:latin typeface="Calibri"/>
                <a:cs typeface="Calibri"/>
              </a:rPr>
              <a:t>А</a:t>
            </a:r>
            <a:r>
              <a:rPr sz="2800" b="1" spc="-235" dirty="0">
                <a:latin typeface="Calibri"/>
                <a:cs typeface="Calibri"/>
              </a:rPr>
              <a:t>Г</a:t>
            </a:r>
            <a:r>
              <a:rPr sz="2800" b="1" spc="-15" dirty="0">
                <a:latin typeface="Calibri"/>
                <a:cs typeface="Calibri"/>
              </a:rPr>
              <a:t>А!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При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творенні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ментів </a:t>
            </a:r>
            <a:r>
              <a:rPr sz="280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дп</a:t>
            </a:r>
            <a:r>
              <a:rPr sz="2800" spc="-30" dirty="0">
                <a:latin typeface="Calibri"/>
                <a:cs typeface="Calibri"/>
              </a:rPr>
              <a:t>и</a:t>
            </a:r>
            <a:r>
              <a:rPr sz="2800" spc="-15" dirty="0">
                <a:latin typeface="Calibri"/>
                <a:cs typeface="Calibri"/>
              </a:rPr>
              <a:t>с</a:t>
            </a:r>
            <a:r>
              <a:rPr sz="2800" spc="-4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є</a:t>
            </a:r>
            <a:r>
              <a:rPr sz="2800" spc="-2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ься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дин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</a:t>
            </a:r>
            <a:r>
              <a:rPr sz="2800" spc="-35" dirty="0">
                <a:latin typeface="Calibri"/>
                <a:cs typeface="Calibri"/>
              </a:rPr>
              <a:t>и</a:t>
            </a:r>
            <a:r>
              <a:rPr sz="2800" dirty="0">
                <a:latin typeface="Calibri"/>
                <a:cs typeface="Calibri"/>
              </a:rPr>
              <a:t>мі</a:t>
            </a:r>
            <a:r>
              <a:rPr sz="2800" spc="-1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ник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мента,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я</a:t>
            </a:r>
            <a:r>
              <a:rPr sz="2800" spc="-15" dirty="0">
                <a:latin typeface="Calibri"/>
                <a:cs typeface="Calibri"/>
              </a:rPr>
              <a:t>кий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є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-30" dirty="0">
                <a:latin typeface="Calibri"/>
                <a:cs typeface="Calibri"/>
              </a:rPr>
              <a:t>и</a:t>
            </a:r>
            <a:r>
              <a:rPr sz="2800" spc="-15" dirty="0">
                <a:latin typeface="Calibri"/>
                <a:cs typeface="Calibri"/>
              </a:rPr>
              <a:t>гіналом</a:t>
            </a:r>
            <a:r>
              <a:rPr sz="2800" spc="-10" dirty="0">
                <a:latin typeface="Calibri"/>
                <a:cs typeface="Calibri"/>
              </a:rPr>
              <a:t>.</a:t>
            </a:r>
            <a:r>
              <a:rPr sz="2800" spc="-15" dirty="0">
                <a:latin typeface="Calibri"/>
                <a:cs typeface="Calibri"/>
              </a:rPr>
              <a:t> Виня</a:t>
            </a:r>
            <a:r>
              <a:rPr sz="2800" spc="-5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ста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лять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еякі 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20" dirty="0">
                <a:latin typeface="Calibri"/>
                <a:cs typeface="Calibri"/>
              </a:rPr>
              <a:t>иди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dirty="0">
                <a:latin typeface="Calibri"/>
                <a:cs typeface="Calibri"/>
              </a:rPr>
              <a:t>т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(н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иклад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акти,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4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ри,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я</a:t>
            </a:r>
            <a:r>
              <a:rPr sz="2800" dirty="0">
                <a:latin typeface="Calibri"/>
                <a:cs typeface="Calibri"/>
              </a:rPr>
              <a:t>кі </a:t>
            </a:r>
            <a:r>
              <a:rPr sz="2800" spc="-15" dirty="0">
                <a:latin typeface="Calibri"/>
                <a:cs typeface="Calibri"/>
              </a:rPr>
              <a:t>ств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рю</a:t>
            </a:r>
            <a:r>
              <a:rPr sz="2800" spc="-60" dirty="0">
                <a:latin typeface="Calibri"/>
                <a:cs typeface="Calibri"/>
              </a:rPr>
              <a:t>ю</a:t>
            </a:r>
            <a:r>
              <a:rPr sz="2800" spc="-15" dirty="0">
                <a:latin typeface="Calibri"/>
                <a:cs typeface="Calibri"/>
              </a:rPr>
              <a:t>ться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dirty="0">
                <a:latin typeface="Calibri"/>
                <a:cs typeface="Calibri"/>
              </a:rPr>
              <a:t> к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ль</a:t>
            </a:r>
            <a:r>
              <a:rPr sz="2800" spc="-60" dirty="0">
                <a:latin typeface="Calibri"/>
                <a:cs typeface="Calibri"/>
              </a:rPr>
              <a:t>к</a:t>
            </a:r>
            <a:r>
              <a:rPr sz="2800" spc="-5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х 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имірни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ах,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40" dirty="0">
                <a:latin typeface="Calibri"/>
                <a:cs typeface="Calibri"/>
              </a:rPr>
              <a:t>о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ен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яких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м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є силу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оригін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лу).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Два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або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більше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п</a:t>
            </a:r>
            <a:r>
              <a:rPr sz="2800" b="1" spc="-20" dirty="0">
                <a:latin typeface="Calibri"/>
                <a:cs typeface="Calibri"/>
              </a:rPr>
              <a:t>ідпи</a:t>
            </a:r>
            <a:r>
              <a:rPr sz="2800" b="1" spc="-10" dirty="0">
                <a:latin typeface="Calibri"/>
                <a:cs typeface="Calibri"/>
              </a:rPr>
              <a:t>с</a:t>
            </a:r>
            <a:r>
              <a:rPr sz="2800" b="1" spc="-15" dirty="0">
                <a:latin typeface="Calibri"/>
                <a:cs typeface="Calibri"/>
              </a:rPr>
              <a:t>ів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ост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ля</a:t>
            </a:r>
            <a:r>
              <a:rPr sz="2800" spc="-60" dirty="0">
                <a:latin typeface="Calibri"/>
                <a:cs typeface="Calibri"/>
              </a:rPr>
              <a:t>ю</a:t>
            </a:r>
            <a:r>
              <a:rPr sz="2800" spc="-15" dirty="0">
                <a:latin typeface="Calibri"/>
                <a:cs typeface="Calibri"/>
              </a:rPr>
              <a:t>ть,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як</a:t>
            </a:r>
            <a:r>
              <a:rPr sz="2800" spc="-55" dirty="0">
                <a:latin typeface="Calibri"/>
                <a:cs typeface="Calibri"/>
              </a:rPr>
              <a:t>щ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з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зм</a:t>
            </a:r>
            <a:r>
              <a:rPr sz="2800" spc="-10" dirty="0">
                <a:latin typeface="Calibri"/>
                <a:cs typeface="Calibri"/>
              </a:rPr>
              <a:t>іст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та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</a:t>
            </a:r>
            <a:r>
              <a:rPr sz="2800" spc="-3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овіда</a:t>
            </a:r>
            <a:r>
              <a:rPr sz="2800" spc="-50" dirty="0">
                <a:latin typeface="Calibri"/>
                <a:cs typeface="Calibri"/>
              </a:rPr>
              <a:t>ю</a:t>
            </a:r>
            <a:r>
              <a:rPr sz="2800" spc="-15" dirty="0">
                <a:latin typeface="Calibri"/>
                <a:cs typeface="Calibri"/>
              </a:rPr>
              <a:t>ть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ль</a:t>
            </a:r>
            <a:r>
              <a:rPr sz="2800" spc="-6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осіб.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При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ц</a:t>
            </a:r>
            <a:r>
              <a:rPr sz="2800" spc="-25" dirty="0">
                <a:latin typeface="Calibri"/>
                <a:cs typeface="Calibri"/>
              </a:rPr>
              <a:t>ь</a:t>
            </a:r>
            <a:r>
              <a:rPr sz="2800" spc="-20" dirty="0">
                <a:latin typeface="Calibri"/>
                <a:cs typeface="Calibri"/>
              </a:rPr>
              <a:t>ому</a:t>
            </a:r>
            <a:r>
              <a:rPr sz="2800" spc="-15" dirty="0">
                <a:latin typeface="Calibri"/>
                <a:cs typeface="Calibri"/>
              </a:rPr>
              <a:t> п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дписи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поса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ових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осіб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розм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55" dirty="0">
                <a:latin typeface="Calibri"/>
                <a:cs typeface="Calibri"/>
              </a:rPr>
              <a:t>щ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-60" dirty="0">
                <a:latin typeface="Calibri"/>
                <a:cs typeface="Calibri"/>
              </a:rPr>
              <a:t>ю</a:t>
            </a:r>
            <a:r>
              <a:rPr sz="2800" spc="-15" dirty="0">
                <a:latin typeface="Calibri"/>
                <a:cs typeface="Calibri"/>
              </a:rPr>
              <a:t>ться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дин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під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дним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дповідно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під</a:t>
            </a:r>
            <a:r>
              <a:rPr sz="2800" spc="-3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оряд</a:t>
            </a:r>
            <a:r>
              <a:rPr sz="2800" spc="-6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но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dirty="0">
                <a:latin typeface="Calibri"/>
                <a:cs typeface="Calibri"/>
              </a:rPr>
              <a:t>ті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осіб.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33</a:t>
            </a:fld>
            <a:endParaRPr spc="-10" dirty="0"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948664" y="7981695"/>
          <a:ext cx="8770720" cy="79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2530"/>
                <a:gridCol w="2718536"/>
                <a:gridCol w="2669654"/>
              </a:tblGrid>
              <a:tr h="39878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Дирек</a:t>
                      </a:r>
                      <a:r>
                        <a:rPr sz="2400" b="1" spc="-25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b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ор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9775">
                        <a:lnSpc>
                          <a:spcPct val="100000"/>
                        </a:lnSpc>
                      </a:pPr>
                      <a:r>
                        <a:rPr sz="2400" b="1" i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Нагорний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6275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Л. А. На</a:t>
                      </a:r>
                      <a:r>
                        <a:rPr sz="2400" b="1" spc="-30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b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орний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39878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2400" b="1" spc="-225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b="1" spc="-35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b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ловний</a:t>
                      </a:r>
                      <a:r>
                        <a:rPr sz="2400" b="1" spc="-10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30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б</a:t>
                      </a:r>
                      <a:r>
                        <a:rPr sz="2400" b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ух</a:t>
                      </a:r>
                      <a:r>
                        <a:rPr sz="2400" b="1" spc="-10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b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ал</a:t>
                      </a:r>
                      <a:r>
                        <a:rPr sz="2400" b="1" spc="-15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b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ер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7080">
                        <a:lnSpc>
                          <a:spcPct val="100000"/>
                        </a:lnSpc>
                      </a:pPr>
                      <a:r>
                        <a:rPr sz="2400" b="1" i="1" spc="-35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b="1" i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b="1" i="1" spc="5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b="1" i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пен</a:t>
                      </a:r>
                      <a:r>
                        <a:rPr sz="2400" b="1" i="1" spc="-40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b="1" i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о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6275">
                        <a:lnSpc>
                          <a:spcPct val="100000"/>
                        </a:lnSpc>
                      </a:pPr>
                      <a:r>
                        <a:rPr sz="2400" b="1" spc="-55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b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. </a:t>
                      </a:r>
                      <a:r>
                        <a:rPr sz="2400" b="1" spc="-10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b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. Карпен</a:t>
                      </a:r>
                      <a:r>
                        <a:rPr sz="2400" b="1" spc="-35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b="1" dirty="0">
                          <a:solidFill>
                            <a:srgbClr val="A6A6A6"/>
                          </a:solidFill>
                          <a:latin typeface="Calibri"/>
                          <a:cs typeface="Calibri"/>
                        </a:rPr>
                        <a:t>о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0589" y="1088263"/>
            <a:ext cx="10386060" cy="635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084320" algn="l"/>
                <a:tab pos="6865620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ПІДПИСАНННЯ	ОКРЕМИХ	</a:t>
            </a:r>
            <a:r>
              <a:rPr sz="4800" b="1" spc="-110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ОКУМЕНТІВ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8327" y="1937004"/>
            <a:ext cx="17799558" cy="57889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4840" y="2097773"/>
            <a:ext cx="8362950" cy="890269"/>
          </a:xfrm>
          <a:custGeom>
            <a:avLst/>
            <a:gdLst/>
            <a:ahLst/>
            <a:cxnLst/>
            <a:rect l="l" t="t" r="r" b="b"/>
            <a:pathLst>
              <a:path w="8362950" h="890269">
                <a:moveTo>
                  <a:pt x="0" y="890028"/>
                </a:moveTo>
                <a:lnTo>
                  <a:pt x="8362696" y="890028"/>
                </a:lnTo>
                <a:lnTo>
                  <a:pt x="8362696" y="0"/>
                </a:lnTo>
                <a:lnTo>
                  <a:pt x="0" y="0"/>
                </a:lnTo>
                <a:lnTo>
                  <a:pt x="0" y="8900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37497" y="2097773"/>
            <a:ext cx="8974455" cy="890269"/>
          </a:xfrm>
          <a:custGeom>
            <a:avLst/>
            <a:gdLst/>
            <a:ahLst/>
            <a:cxnLst/>
            <a:rect l="l" t="t" r="r" b="b"/>
            <a:pathLst>
              <a:path w="8974455" h="890269">
                <a:moveTo>
                  <a:pt x="0" y="890028"/>
                </a:moveTo>
                <a:lnTo>
                  <a:pt x="8973946" y="890028"/>
                </a:lnTo>
                <a:lnTo>
                  <a:pt x="8973946" y="0"/>
                </a:lnTo>
                <a:lnTo>
                  <a:pt x="0" y="0"/>
                </a:lnTo>
                <a:lnTo>
                  <a:pt x="0" y="8900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4840" y="2987789"/>
            <a:ext cx="8362950" cy="890269"/>
          </a:xfrm>
          <a:custGeom>
            <a:avLst/>
            <a:gdLst/>
            <a:ahLst/>
            <a:cxnLst/>
            <a:rect l="l" t="t" r="r" b="b"/>
            <a:pathLst>
              <a:path w="8362950" h="890270">
                <a:moveTo>
                  <a:pt x="0" y="890028"/>
                </a:moveTo>
                <a:lnTo>
                  <a:pt x="8362696" y="890028"/>
                </a:lnTo>
                <a:lnTo>
                  <a:pt x="8362696" y="0"/>
                </a:lnTo>
                <a:lnTo>
                  <a:pt x="0" y="0"/>
                </a:lnTo>
                <a:lnTo>
                  <a:pt x="0" y="8900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37497" y="2987789"/>
            <a:ext cx="8974455" cy="890269"/>
          </a:xfrm>
          <a:custGeom>
            <a:avLst/>
            <a:gdLst/>
            <a:ahLst/>
            <a:cxnLst/>
            <a:rect l="l" t="t" r="r" b="b"/>
            <a:pathLst>
              <a:path w="8974455" h="890270">
                <a:moveTo>
                  <a:pt x="0" y="890028"/>
                </a:moveTo>
                <a:lnTo>
                  <a:pt x="8973946" y="890028"/>
                </a:lnTo>
                <a:lnTo>
                  <a:pt x="8973946" y="0"/>
                </a:lnTo>
                <a:lnTo>
                  <a:pt x="0" y="0"/>
                </a:lnTo>
                <a:lnTo>
                  <a:pt x="0" y="8900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74840" y="3877805"/>
            <a:ext cx="8362950" cy="890269"/>
          </a:xfrm>
          <a:custGeom>
            <a:avLst/>
            <a:gdLst/>
            <a:ahLst/>
            <a:cxnLst/>
            <a:rect l="l" t="t" r="r" b="b"/>
            <a:pathLst>
              <a:path w="8362950" h="890270">
                <a:moveTo>
                  <a:pt x="0" y="890028"/>
                </a:moveTo>
                <a:lnTo>
                  <a:pt x="8362696" y="890028"/>
                </a:lnTo>
                <a:lnTo>
                  <a:pt x="8362696" y="0"/>
                </a:lnTo>
                <a:lnTo>
                  <a:pt x="0" y="0"/>
                </a:lnTo>
                <a:lnTo>
                  <a:pt x="0" y="8900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37497" y="3877805"/>
            <a:ext cx="8974455" cy="890269"/>
          </a:xfrm>
          <a:custGeom>
            <a:avLst/>
            <a:gdLst/>
            <a:ahLst/>
            <a:cxnLst/>
            <a:rect l="l" t="t" r="r" b="b"/>
            <a:pathLst>
              <a:path w="8974455" h="890270">
                <a:moveTo>
                  <a:pt x="0" y="890028"/>
                </a:moveTo>
                <a:lnTo>
                  <a:pt x="8973946" y="890028"/>
                </a:lnTo>
                <a:lnTo>
                  <a:pt x="8973946" y="0"/>
                </a:lnTo>
                <a:lnTo>
                  <a:pt x="0" y="0"/>
                </a:lnTo>
                <a:lnTo>
                  <a:pt x="0" y="8900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74840" y="4767821"/>
            <a:ext cx="8362950" cy="445134"/>
          </a:xfrm>
          <a:custGeom>
            <a:avLst/>
            <a:gdLst/>
            <a:ahLst/>
            <a:cxnLst/>
            <a:rect l="l" t="t" r="r" b="b"/>
            <a:pathLst>
              <a:path w="8362950" h="445135">
                <a:moveTo>
                  <a:pt x="0" y="445020"/>
                </a:moveTo>
                <a:lnTo>
                  <a:pt x="8362696" y="445020"/>
                </a:lnTo>
                <a:lnTo>
                  <a:pt x="8362696" y="0"/>
                </a:lnTo>
                <a:lnTo>
                  <a:pt x="0" y="0"/>
                </a:lnTo>
                <a:lnTo>
                  <a:pt x="0" y="4450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37497" y="4767821"/>
            <a:ext cx="8974455" cy="445134"/>
          </a:xfrm>
          <a:custGeom>
            <a:avLst/>
            <a:gdLst/>
            <a:ahLst/>
            <a:cxnLst/>
            <a:rect l="l" t="t" r="r" b="b"/>
            <a:pathLst>
              <a:path w="8974455" h="445135">
                <a:moveTo>
                  <a:pt x="0" y="445020"/>
                </a:moveTo>
                <a:lnTo>
                  <a:pt x="8973946" y="445020"/>
                </a:lnTo>
                <a:lnTo>
                  <a:pt x="8973946" y="0"/>
                </a:lnTo>
                <a:lnTo>
                  <a:pt x="0" y="0"/>
                </a:lnTo>
                <a:lnTo>
                  <a:pt x="0" y="4450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4840" y="5212841"/>
            <a:ext cx="8362950" cy="1320165"/>
          </a:xfrm>
          <a:custGeom>
            <a:avLst/>
            <a:gdLst/>
            <a:ahLst/>
            <a:cxnLst/>
            <a:rect l="l" t="t" r="r" b="b"/>
            <a:pathLst>
              <a:path w="8362950" h="1320165">
                <a:moveTo>
                  <a:pt x="0" y="1319911"/>
                </a:moveTo>
                <a:lnTo>
                  <a:pt x="8362696" y="1319911"/>
                </a:lnTo>
                <a:lnTo>
                  <a:pt x="8362696" y="0"/>
                </a:lnTo>
                <a:lnTo>
                  <a:pt x="0" y="0"/>
                </a:lnTo>
                <a:lnTo>
                  <a:pt x="0" y="13199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37497" y="5212841"/>
            <a:ext cx="8974455" cy="1320165"/>
          </a:xfrm>
          <a:custGeom>
            <a:avLst/>
            <a:gdLst/>
            <a:ahLst/>
            <a:cxnLst/>
            <a:rect l="l" t="t" r="r" b="b"/>
            <a:pathLst>
              <a:path w="8974455" h="1320165">
                <a:moveTo>
                  <a:pt x="0" y="1319911"/>
                </a:moveTo>
                <a:lnTo>
                  <a:pt x="8973946" y="1319911"/>
                </a:lnTo>
                <a:lnTo>
                  <a:pt x="8973946" y="0"/>
                </a:lnTo>
                <a:lnTo>
                  <a:pt x="0" y="0"/>
                </a:lnTo>
                <a:lnTo>
                  <a:pt x="0" y="13199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74840" y="6532740"/>
            <a:ext cx="17336770" cy="890269"/>
          </a:xfrm>
          <a:custGeom>
            <a:avLst/>
            <a:gdLst/>
            <a:ahLst/>
            <a:cxnLst/>
            <a:rect l="l" t="t" r="r" b="b"/>
            <a:pathLst>
              <a:path w="17336770" h="890270">
                <a:moveTo>
                  <a:pt x="0" y="890028"/>
                </a:moveTo>
                <a:lnTo>
                  <a:pt x="17336643" y="890028"/>
                </a:lnTo>
                <a:lnTo>
                  <a:pt x="17336643" y="0"/>
                </a:lnTo>
                <a:lnTo>
                  <a:pt x="0" y="0"/>
                </a:lnTo>
                <a:lnTo>
                  <a:pt x="0" y="8900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34</a:t>
            </a:fld>
            <a:endParaRPr spc="-10" dirty="0"/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568490" y="2097785"/>
          <a:ext cx="17336604" cy="53249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62657"/>
                <a:gridCol w="8973947"/>
              </a:tblGrid>
              <a:tr h="8900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800" b="1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800" b="1" spc="-3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менти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800" b="1" spc="-65" dirty="0">
                          <a:latin typeface="Calibri"/>
                          <a:cs typeface="Calibri"/>
                        </a:rPr>
                        <a:t>Х</a:t>
                      </a:r>
                      <a:r>
                        <a:rPr sz="2800" b="1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800" b="1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дпи</a:t>
                      </a:r>
                      <a:r>
                        <a:rPr sz="2800" b="1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800" b="1" spc="-4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є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2800" b="1" dirty="0">
                          <a:latin typeface="Calibri"/>
                          <a:cs typeface="Calibri"/>
                        </a:rPr>
                        <a:t>(п.</a:t>
                      </a:r>
                      <a:r>
                        <a:rPr sz="28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7 –</a:t>
                      </a:r>
                      <a:r>
                        <a:rPr sz="28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sz="28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10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b="1" spc="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sz="28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2800" b="1" spc="-2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800" b="1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8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ІІ</a:t>
                      </a:r>
                      <a:r>
                        <a:rPr sz="28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Правил</a:t>
                      </a:r>
                      <a:r>
                        <a:rPr sz="28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1000/5)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90015">
                <a:tc>
                  <a:txBody>
                    <a:bodyPr/>
                    <a:lstStyle/>
                    <a:p>
                      <a:pPr marL="173355" marR="1743075">
                        <a:lnSpc>
                          <a:spcPct val="100000"/>
                        </a:lnSpc>
                      </a:pPr>
                      <a:r>
                        <a:rPr sz="28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ме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spc="-4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легіальних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ор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ів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(рішення, поста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ови)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</a:pPr>
                      <a:r>
                        <a:rPr sz="2800" spc="-30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spc="-4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ло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spc="-4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легіально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ор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у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9001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spc="-4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л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</a:pPr>
                      <a:r>
                        <a:rPr sz="2800" spc="-30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лов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ий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ан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spc="-5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легіально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ор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ану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та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17399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секр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тар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45007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28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ме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ти,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скл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ені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іс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єю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</a:pPr>
                      <a:r>
                        <a:rPr sz="2800" spc="-30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spc="-4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ло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іс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ї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сі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члени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іс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ї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31991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28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менти,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ть</a:t>
                      </a:r>
                      <a:r>
                        <a:rPr sz="2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затве</a:t>
                      </a:r>
                      <a:r>
                        <a:rPr sz="2800" spc="-8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енню</a:t>
                      </a:r>
                      <a:r>
                        <a:rPr sz="2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(інст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ї,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800" spc="-5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ення,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правила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о)*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Пос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ова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особа,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пов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дальна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їх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800" spc="-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овку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90016">
                <a:tc gridSpan="2">
                  <a:txBody>
                    <a:bodyPr/>
                    <a:lstStyle/>
                    <a:p>
                      <a:pPr marL="62230" marR="214629">
                        <a:lnSpc>
                          <a:spcPct val="100000"/>
                        </a:lnSpc>
                      </a:pPr>
                      <a:r>
                        <a:rPr sz="2800" spc="-5" dirty="0">
                          <a:latin typeface="Calibri"/>
                          <a:cs typeface="Calibri"/>
                        </a:rPr>
                        <a:t>*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8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таких</a:t>
                      </a:r>
                      <a:r>
                        <a:rPr sz="28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i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кументах</a:t>
                      </a:r>
                      <a:r>
                        <a:rPr sz="28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2800" i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ста</a:t>
                      </a:r>
                      <a:r>
                        <a:rPr sz="2800" i="1" spc="-3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ляють</a:t>
                      </a:r>
                      <a:r>
                        <a:rPr sz="28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як</a:t>
                      </a:r>
                      <a:r>
                        <a:rPr sz="28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гр</a:t>
                      </a:r>
                      <a:r>
                        <a:rPr sz="2800" i="1" spc="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ф</a:t>
                      </a:r>
                      <a:r>
                        <a:rPr sz="28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800" i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тверд</a:t>
                      </a:r>
                      <a:r>
                        <a:rPr sz="2800" i="1" spc="-2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ення</a:t>
                      </a:r>
                      <a:r>
                        <a:rPr sz="28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(у</a:t>
                      </a:r>
                      <a:r>
                        <a:rPr sz="2800" i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прав</a:t>
                      </a:r>
                      <a:r>
                        <a:rPr sz="2800" i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8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ве</a:t>
                      </a:r>
                      <a:r>
                        <a:rPr sz="2800" i="1" spc="-5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хн</a:t>
                      </a:r>
                      <a:r>
                        <a:rPr sz="2800" i="1" spc="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ому</a:t>
                      </a:r>
                      <a:r>
                        <a:rPr sz="2800" i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кут</a:t>
                      </a:r>
                      <a:r>
                        <a:rPr sz="2800" i="1" spc="-15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),</a:t>
                      </a:r>
                      <a:r>
                        <a:rPr sz="2800" i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так</a:t>
                      </a:r>
                      <a:r>
                        <a:rPr sz="28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i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800" i="1" spc="-15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дпис</a:t>
                      </a:r>
                      <a:r>
                        <a:rPr sz="2800" i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(н</a:t>
                      </a:r>
                      <a:r>
                        <a:rPr sz="2800" i="1" spc="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жче те</a:t>
                      </a:r>
                      <a:r>
                        <a:rPr sz="2800" i="1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сту</a:t>
                      </a:r>
                      <a:r>
                        <a:rPr sz="28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800" i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800" i="1" dirty="0">
                          <a:latin typeface="Calibri"/>
                          <a:cs typeface="Calibri"/>
                        </a:rPr>
                        <a:t>кумента).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5380" y="944625"/>
            <a:ext cx="14475460" cy="146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18535" algn="l"/>
                <a:tab pos="10955020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ВІ</a:t>
            </a:r>
            <a:r>
              <a:rPr sz="4800" b="1" spc="-10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СУТНІСТЬ	П</a:t>
            </a:r>
            <a:r>
              <a:rPr sz="4800" b="1" spc="-270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АЦІВ</a:t>
            </a:r>
            <a:r>
              <a:rPr sz="4800" b="1" spc="-15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ИК</a:t>
            </a:r>
            <a:r>
              <a:rPr sz="4800" b="1" spc="20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48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ПІДПИСАННЯ	</a:t>
            </a:r>
            <a:r>
              <a:rPr sz="4800" b="1" spc="-110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ОКУМЕНТІВ</a:t>
            </a:r>
            <a:endParaRPr sz="4800">
              <a:latin typeface="Calibri"/>
              <a:cs typeface="Calibri"/>
            </a:endParaRPr>
          </a:p>
          <a:p>
            <a:pPr marL="842010" marR="540385">
              <a:lnSpc>
                <a:spcPct val="100000"/>
              </a:lnSpc>
              <a:spcBef>
                <a:spcPts val="875"/>
              </a:spcBef>
            </a:pPr>
            <a:r>
              <a:rPr sz="2400" b="1" dirty="0">
                <a:latin typeface="Calibri"/>
                <a:cs typeface="Calibri"/>
              </a:rPr>
              <a:t>У</a:t>
            </a:r>
            <a:r>
              <a:rPr sz="2400" b="1" spc="-35" dirty="0">
                <a:latin typeface="Calibri"/>
                <a:cs typeface="Calibri"/>
              </a:rPr>
              <a:t>В</a:t>
            </a:r>
            <a:r>
              <a:rPr sz="2400" b="1" dirty="0">
                <a:latin typeface="Calibri"/>
                <a:cs typeface="Calibri"/>
              </a:rPr>
              <a:t>А</a:t>
            </a:r>
            <a:r>
              <a:rPr sz="2400" b="1" spc="-200" dirty="0">
                <a:latin typeface="Calibri"/>
                <a:cs typeface="Calibri"/>
              </a:rPr>
              <a:t>Г</a:t>
            </a:r>
            <a:r>
              <a:rPr sz="2400" b="1" dirty="0">
                <a:latin typeface="Calibri"/>
                <a:cs typeface="Calibri"/>
              </a:rPr>
              <a:t>А! </a:t>
            </a:r>
            <a:r>
              <a:rPr sz="2400" dirty="0">
                <a:latin typeface="Calibri"/>
                <a:cs typeface="Calibri"/>
              </a:rPr>
              <a:t>Не </a:t>
            </a:r>
            <a:r>
              <a:rPr sz="2400" spc="-20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10" dirty="0">
                <a:latin typeface="Calibri"/>
                <a:cs typeface="Calibri"/>
              </a:rPr>
              <a:t>п</a:t>
            </a:r>
            <a:r>
              <a:rPr sz="2400" dirty="0">
                <a:latin typeface="Calibri"/>
                <a:cs typeface="Calibri"/>
              </a:rPr>
              <a:t>ус</a:t>
            </a:r>
            <a:r>
              <a:rPr sz="2400" spc="-40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ається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ставити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при</a:t>
            </a:r>
            <a:r>
              <a:rPr sz="2400" spc="-10" dirty="0">
                <a:latin typeface="Calibri"/>
                <a:cs typeface="Calibri"/>
              </a:rPr>
              <a:t>й</a:t>
            </a:r>
            <a:r>
              <a:rPr sz="2400" dirty="0">
                <a:latin typeface="Calibri"/>
                <a:cs typeface="Calibri"/>
              </a:rPr>
              <a:t>менник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«За»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чи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правобічну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</a:t>
            </a:r>
            <a:r>
              <a:rPr sz="2400" spc="-35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хилу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риску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пер</a:t>
            </a:r>
            <a:r>
              <a:rPr sz="2400" spc="-30" dirty="0">
                <a:latin typeface="Calibri"/>
                <a:cs typeface="Calibri"/>
              </a:rPr>
              <a:t>е</a:t>
            </a:r>
            <a:r>
              <a:rPr sz="2400" dirty="0">
                <a:latin typeface="Calibri"/>
                <a:cs typeface="Calibri"/>
              </a:rPr>
              <a:t>д наз</a:t>
            </a:r>
            <a:r>
              <a:rPr sz="2400" spc="5" dirty="0">
                <a:latin typeface="Calibri"/>
                <a:cs typeface="Calibri"/>
              </a:rPr>
              <a:t>в</a:t>
            </a:r>
            <a:r>
              <a:rPr sz="2400" dirty="0">
                <a:latin typeface="Calibri"/>
                <a:cs typeface="Calibri"/>
              </a:rPr>
              <a:t>ою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са</a:t>
            </a:r>
            <a:r>
              <a:rPr sz="2400" spc="5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и (п.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10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05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л. 7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ро</a:t>
            </a:r>
            <a:r>
              <a:rPr sz="2400" spc="-25" dirty="0">
                <a:latin typeface="Calibri"/>
                <a:cs typeface="Calibri"/>
              </a:rPr>
              <a:t>з</a:t>
            </a:r>
            <a:r>
              <a:rPr sz="2400" spc="5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.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ІІ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Правил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№ 1</a:t>
            </a:r>
            <a:r>
              <a:rPr sz="2400" spc="-15" dirty="0">
                <a:latin typeface="Calibri"/>
                <a:cs typeface="Calibri"/>
              </a:rPr>
              <a:t>0</a:t>
            </a:r>
            <a:r>
              <a:rPr sz="2400" dirty="0">
                <a:latin typeface="Calibri"/>
                <a:cs typeface="Calibri"/>
              </a:rPr>
              <a:t>0</a:t>
            </a:r>
            <a:r>
              <a:rPr sz="2400" spc="-10" dirty="0">
                <a:latin typeface="Calibri"/>
                <a:cs typeface="Calibri"/>
              </a:rPr>
              <a:t>0</a:t>
            </a:r>
            <a:r>
              <a:rPr sz="2400" dirty="0">
                <a:latin typeface="Calibri"/>
                <a:cs typeface="Calibri"/>
              </a:rPr>
              <a:t>/</a:t>
            </a:r>
            <a:r>
              <a:rPr sz="2400" spc="-10" dirty="0">
                <a:latin typeface="Calibri"/>
                <a:cs typeface="Calibri"/>
              </a:rPr>
              <a:t>5</a:t>
            </a:r>
            <a:r>
              <a:rPr sz="2400" dirty="0">
                <a:latin typeface="Calibri"/>
                <a:cs typeface="Calibri"/>
              </a:rPr>
              <a:t>).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65175" y="2452116"/>
            <a:ext cx="17747742" cy="25747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2018" y="2612948"/>
            <a:ext cx="17284065" cy="721995"/>
          </a:xfrm>
          <a:custGeom>
            <a:avLst/>
            <a:gdLst/>
            <a:ahLst/>
            <a:cxnLst/>
            <a:rect l="l" t="t" r="r" b="b"/>
            <a:pathLst>
              <a:path w="17284065" h="721995">
                <a:moveTo>
                  <a:pt x="0" y="721944"/>
                </a:moveTo>
                <a:lnTo>
                  <a:pt x="17283938" y="721944"/>
                </a:lnTo>
                <a:lnTo>
                  <a:pt x="17283938" y="0"/>
                </a:lnTo>
                <a:lnTo>
                  <a:pt x="0" y="0"/>
                </a:lnTo>
                <a:lnTo>
                  <a:pt x="0" y="7219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2018" y="3334854"/>
            <a:ext cx="3770629" cy="925830"/>
          </a:xfrm>
          <a:custGeom>
            <a:avLst/>
            <a:gdLst/>
            <a:ahLst/>
            <a:cxnLst/>
            <a:rect l="l" t="t" r="r" b="b"/>
            <a:pathLst>
              <a:path w="3770629" h="925829">
                <a:moveTo>
                  <a:pt x="0" y="925741"/>
                </a:moveTo>
                <a:lnTo>
                  <a:pt x="3770629" y="925741"/>
                </a:lnTo>
                <a:lnTo>
                  <a:pt x="3770629" y="0"/>
                </a:lnTo>
                <a:lnTo>
                  <a:pt x="0" y="0"/>
                </a:lnTo>
                <a:lnTo>
                  <a:pt x="0" y="9257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72660" y="3334854"/>
            <a:ext cx="13513435" cy="925830"/>
          </a:xfrm>
          <a:custGeom>
            <a:avLst/>
            <a:gdLst/>
            <a:ahLst/>
            <a:cxnLst/>
            <a:rect l="l" t="t" r="r" b="b"/>
            <a:pathLst>
              <a:path w="13513435" h="925829">
                <a:moveTo>
                  <a:pt x="0" y="925741"/>
                </a:moveTo>
                <a:lnTo>
                  <a:pt x="13513308" y="925741"/>
                </a:lnTo>
                <a:lnTo>
                  <a:pt x="13513308" y="0"/>
                </a:lnTo>
                <a:lnTo>
                  <a:pt x="0" y="0"/>
                </a:lnTo>
                <a:lnTo>
                  <a:pt x="0" y="9257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2018" y="4260634"/>
            <a:ext cx="17284065" cy="462915"/>
          </a:xfrm>
          <a:custGeom>
            <a:avLst/>
            <a:gdLst/>
            <a:ahLst/>
            <a:cxnLst/>
            <a:rect l="l" t="t" r="r" b="b"/>
            <a:pathLst>
              <a:path w="17284065" h="462914">
                <a:moveTo>
                  <a:pt x="0" y="462876"/>
                </a:moveTo>
                <a:lnTo>
                  <a:pt x="17283938" y="462876"/>
                </a:lnTo>
                <a:lnTo>
                  <a:pt x="17283938" y="0"/>
                </a:lnTo>
                <a:lnTo>
                  <a:pt x="0" y="0"/>
                </a:lnTo>
                <a:lnTo>
                  <a:pt x="0" y="4628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5175" y="5085588"/>
            <a:ext cx="17601438" cy="2256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02018" y="5245823"/>
            <a:ext cx="17138015" cy="509905"/>
          </a:xfrm>
          <a:custGeom>
            <a:avLst/>
            <a:gdLst/>
            <a:ahLst/>
            <a:cxnLst/>
            <a:rect l="l" t="t" r="r" b="b"/>
            <a:pathLst>
              <a:path w="17138015" h="509904">
                <a:moveTo>
                  <a:pt x="0" y="509562"/>
                </a:moveTo>
                <a:lnTo>
                  <a:pt x="17138015" y="509562"/>
                </a:lnTo>
                <a:lnTo>
                  <a:pt x="17138015" y="0"/>
                </a:lnTo>
                <a:lnTo>
                  <a:pt x="0" y="0"/>
                </a:lnTo>
                <a:lnTo>
                  <a:pt x="0" y="5095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2018" y="5755284"/>
            <a:ext cx="10829925" cy="427990"/>
          </a:xfrm>
          <a:custGeom>
            <a:avLst/>
            <a:gdLst/>
            <a:ahLst/>
            <a:cxnLst/>
            <a:rect l="l" t="t" r="r" b="b"/>
            <a:pathLst>
              <a:path w="10829925" h="427989">
                <a:moveTo>
                  <a:pt x="0" y="427710"/>
                </a:moveTo>
                <a:lnTo>
                  <a:pt x="10829671" y="427710"/>
                </a:lnTo>
                <a:lnTo>
                  <a:pt x="10829671" y="0"/>
                </a:lnTo>
                <a:lnTo>
                  <a:pt x="0" y="0"/>
                </a:lnTo>
                <a:lnTo>
                  <a:pt x="0" y="427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331702" y="5755385"/>
            <a:ext cx="6308725" cy="1283335"/>
          </a:xfrm>
          <a:custGeom>
            <a:avLst/>
            <a:gdLst/>
            <a:ahLst/>
            <a:cxnLst/>
            <a:rect l="l" t="t" r="r" b="b"/>
            <a:pathLst>
              <a:path w="6308725" h="1283334">
                <a:moveTo>
                  <a:pt x="0" y="1283081"/>
                </a:moveTo>
                <a:lnTo>
                  <a:pt x="6308344" y="1283081"/>
                </a:lnTo>
                <a:lnTo>
                  <a:pt x="6308344" y="0"/>
                </a:lnTo>
                <a:lnTo>
                  <a:pt x="0" y="0"/>
                </a:lnTo>
                <a:lnTo>
                  <a:pt x="0" y="12830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2018" y="6183045"/>
            <a:ext cx="10829925" cy="855980"/>
          </a:xfrm>
          <a:custGeom>
            <a:avLst/>
            <a:gdLst/>
            <a:ahLst/>
            <a:cxnLst/>
            <a:rect l="l" t="t" r="r" b="b"/>
            <a:pathLst>
              <a:path w="10829925" h="855979">
                <a:moveTo>
                  <a:pt x="0" y="855421"/>
                </a:moveTo>
                <a:lnTo>
                  <a:pt x="10829671" y="855421"/>
                </a:lnTo>
                <a:lnTo>
                  <a:pt x="10829671" y="0"/>
                </a:lnTo>
                <a:lnTo>
                  <a:pt x="0" y="0"/>
                </a:lnTo>
                <a:lnTo>
                  <a:pt x="0" y="8554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33857" y="9701733"/>
            <a:ext cx="2571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15" dirty="0">
                <a:solidFill>
                  <a:srgbClr val="888888"/>
                </a:solidFill>
                <a:latin typeface="Calibri"/>
                <a:cs typeface="Calibri"/>
              </a:rPr>
              <a:t>20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6744" y="8753347"/>
            <a:ext cx="11635105" cy="1061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400" b="1" dirty="0">
                <a:latin typeface="Calibri"/>
                <a:cs typeface="Calibri"/>
              </a:rPr>
              <a:t>У</a:t>
            </a:r>
            <a:r>
              <a:rPr sz="2400" b="1" spc="-35" dirty="0">
                <a:latin typeface="Calibri"/>
                <a:cs typeface="Calibri"/>
              </a:rPr>
              <a:t>В</a:t>
            </a:r>
            <a:r>
              <a:rPr sz="2400" b="1" dirty="0">
                <a:latin typeface="Calibri"/>
                <a:cs typeface="Calibri"/>
              </a:rPr>
              <a:t>А</a:t>
            </a:r>
            <a:r>
              <a:rPr sz="2400" b="1" spc="-200" dirty="0">
                <a:latin typeface="Calibri"/>
                <a:cs typeface="Calibri"/>
              </a:rPr>
              <a:t>Г</a:t>
            </a:r>
            <a:r>
              <a:rPr sz="2400" b="1" dirty="0">
                <a:latin typeface="Calibri"/>
                <a:cs typeface="Calibri"/>
              </a:rPr>
              <a:t>А! </a:t>
            </a:r>
            <a:r>
              <a:rPr sz="2400" dirty="0">
                <a:latin typeface="Calibri"/>
                <a:cs typeface="Calibri"/>
              </a:rPr>
              <a:t>Фа</a:t>
            </a:r>
            <a:r>
              <a:rPr sz="2400" spc="-20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симільне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ві</a:t>
            </a:r>
            <a:r>
              <a:rPr sz="2400" spc="-20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тв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рення підпису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са</a:t>
            </a:r>
            <a:r>
              <a:rPr sz="2400" spc="-15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ов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ї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особи на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ор</a:t>
            </a:r>
            <a:r>
              <a:rPr sz="2400" spc="-2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аніз</a:t>
            </a:r>
            <a:r>
              <a:rPr sz="2400" spc="5" dirty="0">
                <a:latin typeface="Calibri"/>
                <a:cs typeface="Calibri"/>
              </a:rPr>
              <a:t>а</a:t>
            </a:r>
            <a:r>
              <a:rPr sz="2400" dirty="0">
                <a:latin typeface="Calibri"/>
                <a:cs typeface="Calibri"/>
              </a:rPr>
              <a:t>цій</a:t>
            </a:r>
            <a:r>
              <a:rPr sz="2400" spc="-10" dirty="0">
                <a:latin typeface="Calibri"/>
                <a:cs typeface="Calibri"/>
              </a:rPr>
              <a:t>н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5" dirty="0">
                <a:latin typeface="Calibri"/>
                <a:cs typeface="Calibri"/>
              </a:rPr>
              <a:t>-</a:t>
            </a:r>
            <a:r>
              <a:rPr sz="2400" dirty="0">
                <a:latin typeface="Calibri"/>
                <a:cs typeface="Calibri"/>
              </a:rPr>
              <a:t>розп</a:t>
            </a:r>
            <a:r>
              <a:rPr sz="2400" spc="-1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рядчих </a:t>
            </a:r>
            <a:r>
              <a:rPr sz="2400" spc="-20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ок</a:t>
            </a:r>
            <a:r>
              <a:rPr sz="2400" spc="-10" dirty="0">
                <a:latin typeface="Calibri"/>
                <a:cs typeface="Calibri"/>
              </a:rPr>
              <a:t>у</a:t>
            </a:r>
            <a:r>
              <a:rPr sz="2400" dirty="0">
                <a:latin typeface="Calibri"/>
                <a:cs typeface="Calibri"/>
              </a:rPr>
              <a:t>мент</a:t>
            </a:r>
            <a:r>
              <a:rPr sz="2400" spc="-15" dirty="0">
                <a:latin typeface="Calibri"/>
                <a:cs typeface="Calibri"/>
              </a:rPr>
              <a:t>а</a:t>
            </a:r>
            <a:r>
              <a:rPr sz="2400" dirty="0">
                <a:latin typeface="Calibri"/>
                <a:cs typeface="Calibri"/>
              </a:rPr>
              <a:t>х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за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10" dirty="0">
                <a:latin typeface="Calibri"/>
                <a:cs typeface="Calibri"/>
              </a:rPr>
              <a:t>п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10" dirty="0">
                <a:latin typeface="Calibri"/>
                <a:cs typeface="Calibri"/>
              </a:rPr>
              <a:t>м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5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ою м</a:t>
            </a:r>
            <a:r>
              <a:rPr sz="2400" spc="-10" dirty="0">
                <a:latin typeface="Calibri"/>
                <a:cs typeface="Calibri"/>
              </a:rPr>
              <a:t>е</a:t>
            </a:r>
            <a:r>
              <a:rPr sz="2400" dirty="0">
                <a:latin typeface="Calibri"/>
                <a:cs typeface="Calibri"/>
              </a:rPr>
              <a:t>хані</a:t>
            </a:r>
            <a:r>
              <a:rPr sz="2400" spc="5" dirty="0">
                <a:latin typeface="Calibri"/>
                <a:cs typeface="Calibri"/>
              </a:rPr>
              <a:t>ч</a:t>
            </a:r>
            <a:r>
              <a:rPr sz="2400" dirty="0">
                <a:latin typeface="Calibri"/>
                <a:cs typeface="Calibri"/>
              </a:rPr>
              <a:t>но</a:t>
            </a:r>
            <a:r>
              <a:rPr sz="2400" spc="-35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або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іншо</a:t>
            </a:r>
            <a:r>
              <a:rPr sz="2400" spc="-3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10" dirty="0">
                <a:latin typeface="Calibri"/>
                <a:cs typeface="Calibri"/>
              </a:rPr>
              <a:t>п</a:t>
            </a:r>
            <a:r>
              <a:rPr sz="2400" dirty="0">
                <a:latin typeface="Calibri"/>
                <a:cs typeface="Calibri"/>
              </a:rPr>
              <a:t>іювання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не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10" dirty="0">
                <a:latin typeface="Calibri"/>
                <a:cs typeface="Calibri"/>
              </a:rPr>
              <a:t>п</a:t>
            </a:r>
            <a:r>
              <a:rPr sz="2400" dirty="0">
                <a:latin typeface="Calibri"/>
                <a:cs typeface="Calibri"/>
              </a:rPr>
              <a:t>ус</a:t>
            </a:r>
            <a:r>
              <a:rPr sz="2400" spc="-40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ається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(п.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12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05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л. 7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ро</a:t>
            </a:r>
            <a:r>
              <a:rPr sz="2400" spc="-25" dirty="0">
                <a:latin typeface="Calibri"/>
                <a:cs typeface="Calibri"/>
              </a:rPr>
              <a:t>з</a:t>
            </a:r>
            <a:r>
              <a:rPr sz="2400" dirty="0">
                <a:latin typeface="Calibri"/>
                <a:cs typeface="Calibri"/>
              </a:rPr>
              <a:t>д.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ІІ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Правил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№ 1</a:t>
            </a:r>
            <a:r>
              <a:rPr sz="2400" spc="-15" dirty="0">
                <a:latin typeface="Calibri"/>
                <a:cs typeface="Calibri"/>
              </a:rPr>
              <a:t>0</a:t>
            </a:r>
            <a:r>
              <a:rPr sz="2400" dirty="0">
                <a:latin typeface="Calibri"/>
                <a:cs typeface="Calibri"/>
              </a:rPr>
              <a:t>0</a:t>
            </a:r>
            <a:r>
              <a:rPr sz="2400" spc="-10" dirty="0">
                <a:latin typeface="Calibri"/>
                <a:cs typeface="Calibri"/>
              </a:rPr>
              <a:t>0</a:t>
            </a:r>
            <a:r>
              <a:rPr sz="2400" dirty="0">
                <a:latin typeface="Calibri"/>
                <a:cs typeface="Calibri"/>
              </a:rPr>
              <a:t>/</a:t>
            </a:r>
            <a:r>
              <a:rPr sz="2400" spc="-10" dirty="0">
                <a:latin typeface="Calibri"/>
                <a:cs typeface="Calibri"/>
              </a:rPr>
              <a:t>5</a:t>
            </a:r>
            <a:r>
              <a:rPr sz="2400" dirty="0">
                <a:latin typeface="Calibri"/>
                <a:cs typeface="Calibri"/>
              </a:rPr>
              <a:t>).</a:t>
            </a:r>
            <a:endParaRPr sz="240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495668" y="2612898"/>
          <a:ext cx="17283950" cy="21106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0642"/>
                <a:gridCol w="13513308"/>
              </a:tblGrid>
              <a:tr h="721995">
                <a:tc gridSpan="2">
                  <a:txBody>
                    <a:bodyPr/>
                    <a:lstStyle/>
                    <a:p>
                      <a:pPr marL="5611495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Ві</a:t>
                      </a:r>
                      <a:r>
                        <a:rPr sz="2400" b="1" spc="-3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сутня</a:t>
                      </a:r>
                      <a:r>
                        <a:rPr sz="2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поса</a:t>
                      </a:r>
                      <a:r>
                        <a:rPr sz="2400" b="1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ова</a:t>
                      </a:r>
                      <a:r>
                        <a:rPr sz="2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оба</a:t>
                      </a:r>
                      <a:r>
                        <a:rPr sz="2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альне</a:t>
                      </a:r>
                      <a:r>
                        <a:rPr sz="2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прави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b="1" spc="15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*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925702">
                <a:tc>
                  <a:txBody>
                    <a:bodyPr/>
                    <a:lstStyle/>
                    <a:p>
                      <a:pPr marL="771525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Фактична п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Іні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іали, прізви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 особи,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підписала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(ви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обов’язки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ві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тнь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ї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особи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або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її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тупник)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62914">
                <a:tc gridSpan="2"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</a:pPr>
                      <a:r>
                        <a:rPr sz="2400" i="1" dirty="0">
                          <a:latin typeface="Calibri"/>
                          <a:cs typeface="Calibri"/>
                        </a:rPr>
                        <a:t>*Випра</a:t>
                      </a:r>
                      <a:r>
                        <a:rPr sz="2400" i="1" spc="-3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лення в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осять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i="1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описним</a:t>
                      </a:r>
                      <a:r>
                        <a:rPr sz="2400" i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або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машинописним</a:t>
                      </a:r>
                      <a:r>
                        <a:rPr sz="2400" i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способ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м, як</a:t>
                      </a:r>
                      <a:r>
                        <a:rPr sz="2400" i="1" spc="-20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о документ нем</a:t>
                      </a:r>
                      <a:r>
                        <a:rPr sz="2400" i="1" spc="-1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жливо</a:t>
                      </a:r>
                      <a:r>
                        <a:rPr sz="2400" i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пер</a:t>
                      </a:r>
                      <a:r>
                        <a:rPr sz="2400" i="1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i="1" spc="-1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ук</a:t>
                      </a:r>
                      <a:r>
                        <a:rPr sz="2400" i="1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i="1" dirty="0">
                          <a:latin typeface="Calibri"/>
                          <a:cs typeface="Calibri"/>
                        </a:rPr>
                        <a:t>вати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495668" y="5239384"/>
          <a:ext cx="17138027" cy="1792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29683"/>
                <a:gridCol w="6308344"/>
              </a:tblGrid>
              <a:tr h="509650">
                <a:tc gridSpan="2">
                  <a:txBody>
                    <a:bodyPr/>
                    <a:lstStyle/>
                    <a:p>
                      <a:pPr marL="3874135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Ві</a:t>
                      </a:r>
                      <a:r>
                        <a:rPr sz="2400" b="1" spc="-3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сутній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ерівник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станови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або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са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тійно</a:t>
                      </a:r>
                      <a:r>
                        <a:rPr sz="2400" b="1" spc="-3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ст</a:t>
                      </a:r>
                      <a:r>
                        <a:rPr sz="2400" b="1" spc="-2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уктурно</a:t>
                      </a:r>
                      <a:r>
                        <a:rPr sz="2400" b="1" spc="-2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під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лу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2760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тупник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526030" marR="566420" indent="-195072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Іні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іали, прізви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 особи,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підписала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699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554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ання (на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пі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ставі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розп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рядчо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ок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мента)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наз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осади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слів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«Ви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онуючий обов’язки»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або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«В.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»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699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699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704519" y="7390892"/>
          <a:ext cx="9165746" cy="9682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9403"/>
                <a:gridCol w="3125277"/>
                <a:gridCol w="2691066"/>
              </a:tblGrid>
              <a:tr h="484123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Заступник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рек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ора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28700">
                        <a:lnSpc>
                          <a:spcPct val="100000"/>
                        </a:lnSpc>
                      </a:pPr>
                      <a:r>
                        <a:rPr sz="2000" i="1" dirty="0">
                          <a:latin typeface="Calibri"/>
                          <a:cs typeface="Calibri"/>
                        </a:rPr>
                        <a:t>Лемець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218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П.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ме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ь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484124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В.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о.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рек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ора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28700">
                        <a:lnSpc>
                          <a:spcPct val="100000"/>
                        </a:lnSpc>
                      </a:pPr>
                      <a:r>
                        <a:rPr sz="2000" i="1" dirty="0">
                          <a:latin typeface="Calibri"/>
                          <a:cs typeface="Calibri"/>
                        </a:rPr>
                        <a:t>Но</a:t>
                      </a:r>
                      <a:r>
                        <a:rPr sz="2000" i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000" i="1" dirty="0">
                          <a:latin typeface="Calibri"/>
                          <a:cs typeface="Calibri"/>
                        </a:rPr>
                        <a:t>дрен</a:t>
                      </a:r>
                      <a:r>
                        <a:rPr sz="2000" i="1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000" i="1" dirty="0">
                          <a:latin typeface="Calibri"/>
                          <a:cs typeface="Calibri"/>
                        </a:rPr>
                        <a:t>о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218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В.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П.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Но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дрен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о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>
            <a:spLocks/>
          </p:cNvSpPr>
          <p:nvPr/>
        </p:nvSpPr>
        <p:spPr>
          <a:xfrm>
            <a:off x="2590800" y="824656"/>
            <a:ext cx="11894438" cy="3540071"/>
          </a:xfrm>
          <a:prstGeom prst="rect">
            <a:avLst/>
          </a:prstGeom>
        </p:spPr>
        <p:txBody>
          <a:bodyPr vert="horz" wrap="square" lIns="0" tIns="213994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" algn="just">
              <a:lnSpc>
                <a:spcPct val="100000"/>
              </a:lnSpc>
            </a:pPr>
            <a:r>
              <a:rPr lang="uk-UA" sz="5400" b="1" spc="-360" dirty="0" smtClean="0">
                <a:latin typeface="Palatino Linotype"/>
                <a:cs typeface="Palatino Linotype"/>
              </a:rPr>
              <a:t>ПИТАННЯ №3</a:t>
            </a:r>
          </a:p>
          <a:p>
            <a:pPr marL="1270" algn="just">
              <a:lnSpc>
                <a:spcPct val="100000"/>
              </a:lnSpc>
            </a:pPr>
            <a:endParaRPr lang="uk-UA" sz="5400" b="1" spc="-360" dirty="0" smtClean="0">
              <a:latin typeface="Palatino Linotype"/>
              <a:cs typeface="Palatino Linotype"/>
            </a:endParaRPr>
          </a:p>
          <a:p>
            <a:pPr marL="1270" algn="just">
              <a:lnSpc>
                <a:spcPct val="100000"/>
              </a:lnSpc>
            </a:pPr>
            <a:r>
              <a:rPr lang="ru-RU" sz="5400" b="1" spc="-360" dirty="0" err="1">
                <a:solidFill>
                  <a:srgbClr val="FF0000"/>
                </a:solidFill>
                <a:latin typeface="Palatino Linotype"/>
                <a:cs typeface="Palatino Linotype"/>
              </a:rPr>
              <a:t>Перелік</a:t>
            </a:r>
            <a:r>
              <a:rPr lang="ru-RU" sz="5400" b="1" spc="-360" dirty="0">
                <a:solidFill>
                  <a:srgbClr val="FF0000"/>
                </a:solidFill>
                <a:latin typeface="Palatino Linotype"/>
                <a:cs typeface="Palatino Linotype"/>
              </a:rPr>
              <a:t>  </a:t>
            </a:r>
            <a:r>
              <a:rPr lang="ru-RU" sz="5400" b="1" spc="-360" dirty="0" err="1">
                <a:solidFill>
                  <a:srgbClr val="FF0000"/>
                </a:solidFill>
                <a:latin typeface="Palatino Linotype"/>
                <a:cs typeface="Palatino Linotype"/>
              </a:rPr>
              <a:t>видів</a:t>
            </a:r>
            <a:r>
              <a:rPr lang="ru-RU" sz="5400" b="1" spc="-360" dirty="0">
                <a:solidFill>
                  <a:srgbClr val="FF0000"/>
                </a:solidFill>
                <a:latin typeface="Palatino Linotype"/>
                <a:cs typeface="Palatino Linotype"/>
              </a:rPr>
              <a:t>  </a:t>
            </a:r>
            <a:r>
              <a:rPr lang="ru-RU" sz="5400" b="1" spc="-360" dirty="0" err="1">
                <a:solidFill>
                  <a:srgbClr val="FF0000"/>
                </a:solidFill>
                <a:latin typeface="Palatino Linotype"/>
                <a:cs typeface="Palatino Linotype"/>
              </a:rPr>
              <a:t>документів</a:t>
            </a:r>
            <a:r>
              <a:rPr lang="ru-RU" sz="5400" b="1" spc="-360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lang="ru-RU" sz="5400" b="1" spc="-360" dirty="0" err="1">
                <a:solidFill>
                  <a:srgbClr val="FF0000"/>
                </a:solidFill>
                <a:latin typeface="Palatino Linotype"/>
                <a:cs typeface="Palatino Linotype"/>
              </a:rPr>
              <a:t>особової</a:t>
            </a:r>
            <a:r>
              <a:rPr lang="ru-RU" sz="5400" b="1" spc="-360" dirty="0">
                <a:solidFill>
                  <a:srgbClr val="FF0000"/>
                </a:solidFill>
                <a:latin typeface="Palatino Linotype"/>
                <a:cs typeface="Palatino Linotype"/>
              </a:rPr>
              <a:t>  </a:t>
            </a:r>
            <a:r>
              <a:rPr lang="ru-RU" sz="5400" b="1" spc="-360" dirty="0" err="1">
                <a:solidFill>
                  <a:srgbClr val="FF0000"/>
                </a:solidFill>
                <a:latin typeface="Palatino Linotype"/>
                <a:cs typeface="Palatino Linotype"/>
              </a:rPr>
              <a:t>справи</a:t>
            </a:r>
            <a:r>
              <a:rPr lang="ru-RU" sz="5400" b="1" spc="-360" dirty="0">
                <a:solidFill>
                  <a:srgbClr val="FF0000"/>
                </a:solidFill>
                <a:latin typeface="Palatino Linotype"/>
                <a:cs typeface="Palatino Linotype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29108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2760" y="826897"/>
            <a:ext cx="10682478" cy="2215991"/>
          </a:xfrm>
        </p:spPr>
        <p:txBody>
          <a:bodyPr/>
          <a:lstStyle/>
          <a:p>
            <a:pPr algn="ctr"/>
            <a:r>
              <a:rPr lang="uk-UA" spc="-10" dirty="0">
                <a:latin typeface="Times New Roman"/>
                <a:cs typeface="Times New Roman"/>
              </a:rPr>
              <a:t>«Перелік видів документів особової справи»</a:t>
            </a:r>
            <a:r>
              <a:rPr lang="uk-UA" dirty="0">
                <a:latin typeface="Times New Roman"/>
                <a:cs typeface="Times New Roman"/>
              </a:rPr>
              <a:t/>
            </a:r>
            <a:br>
              <a:rPr lang="uk-UA" dirty="0">
                <a:latin typeface="Times New Roman"/>
                <a:cs typeface="Times New Roman"/>
              </a:rPr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9216" y="2247900"/>
            <a:ext cx="17309566" cy="7663636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uk-UA" sz="4000" dirty="0">
              <a:latin typeface="Times New Roman"/>
              <a:cs typeface="Times New Roman"/>
            </a:endParaRPr>
          </a:p>
          <a:p>
            <a:r>
              <a:rPr lang="ru-RU" sz="4000" b="1" dirty="0" err="1"/>
              <a:t>Особова</a:t>
            </a:r>
            <a:r>
              <a:rPr lang="ru-RU" sz="4000" b="1" dirty="0"/>
              <a:t> справа </a:t>
            </a:r>
            <a:r>
              <a:rPr lang="ru-RU" sz="4000" dirty="0"/>
              <a:t>— </a:t>
            </a:r>
            <a:r>
              <a:rPr lang="ru-RU" sz="4000" dirty="0" err="1"/>
              <a:t>це</a:t>
            </a:r>
            <a:r>
              <a:rPr lang="ru-RU" sz="4000" dirty="0"/>
              <a:t> </a:t>
            </a:r>
            <a:r>
              <a:rPr lang="ru-RU" sz="4000" dirty="0" err="1"/>
              <a:t>сукупність</a:t>
            </a:r>
            <a:r>
              <a:rPr lang="ru-RU" sz="4000" dirty="0"/>
              <a:t> </a:t>
            </a:r>
            <a:r>
              <a:rPr lang="ru-RU" sz="4000" dirty="0" err="1"/>
              <a:t>документів</a:t>
            </a:r>
            <a:r>
              <a:rPr lang="ru-RU" sz="4000" dirty="0"/>
              <a:t>, у </a:t>
            </a:r>
            <a:r>
              <a:rPr lang="ru-RU" sz="4000" dirty="0" err="1"/>
              <a:t>яких</a:t>
            </a:r>
            <a:r>
              <a:rPr lang="ru-RU" sz="4000" dirty="0"/>
              <a:t> </a:t>
            </a:r>
            <a:r>
              <a:rPr lang="ru-RU" sz="4000" dirty="0" err="1"/>
              <a:t>містяться</a:t>
            </a:r>
            <a:r>
              <a:rPr lang="ru-RU" sz="4000" dirty="0"/>
              <a:t> </a:t>
            </a:r>
            <a:r>
              <a:rPr lang="ru-RU" sz="4000" dirty="0" err="1"/>
              <a:t>біографічні</a:t>
            </a:r>
            <a:r>
              <a:rPr lang="ru-RU" sz="4000" dirty="0"/>
              <a:t> </a:t>
            </a:r>
            <a:r>
              <a:rPr lang="ru-RU" sz="4000" dirty="0" err="1"/>
              <a:t>відомості</a:t>
            </a:r>
            <a:r>
              <a:rPr lang="ru-RU" sz="4000" dirty="0"/>
              <a:t> і </a:t>
            </a:r>
            <a:r>
              <a:rPr lang="ru-RU" sz="4000" dirty="0" err="1"/>
              <a:t>дані</a:t>
            </a:r>
            <a:r>
              <a:rPr lang="ru-RU" sz="4000" dirty="0"/>
              <a:t> про </a:t>
            </a:r>
            <a:r>
              <a:rPr lang="ru-RU" sz="4000" dirty="0" err="1"/>
              <a:t>трудову</a:t>
            </a:r>
            <a:r>
              <a:rPr lang="ru-RU" sz="4000" dirty="0"/>
              <a:t> </a:t>
            </a:r>
            <a:r>
              <a:rPr lang="ru-RU" sz="4000" dirty="0" err="1"/>
              <a:t>діяльність</a:t>
            </a:r>
            <a:r>
              <a:rPr lang="ru-RU" sz="4000" dirty="0"/>
              <a:t> </a:t>
            </a:r>
            <a:r>
              <a:rPr lang="ru-RU" sz="4000" dirty="0" err="1"/>
              <a:t>працівника</a:t>
            </a:r>
            <a:r>
              <a:rPr lang="ru-RU" sz="4000" dirty="0"/>
              <a:t>. </a:t>
            </a:r>
          </a:p>
          <a:p>
            <a:endParaRPr lang="ru-RU" sz="4000" dirty="0" smtClean="0"/>
          </a:p>
          <a:p>
            <a:r>
              <a:rPr lang="ru-RU" sz="4000" b="1" dirty="0" smtClean="0">
                <a:solidFill>
                  <a:srgbClr val="FF0000"/>
                </a:solidFill>
              </a:rPr>
              <a:t>Порядок </a:t>
            </a:r>
            <a:r>
              <a:rPr lang="ru-RU" sz="4000" b="1" dirty="0" err="1">
                <a:solidFill>
                  <a:srgbClr val="FF0000"/>
                </a:solidFill>
              </a:rPr>
              <a:t>ведення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особової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справи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визначено</a:t>
            </a:r>
            <a:r>
              <a:rPr lang="ru-RU" sz="4000" b="1" dirty="0">
                <a:solidFill>
                  <a:srgbClr val="FF0000"/>
                </a:solidFill>
              </a:rPr>
              <a:t> у п. 12 гл. 2 </a:t>
            </a:r>
            <a:r>
              <a:rPr lang="ru-RU" sz="4000" b="1" dirty="0" err="1">
                <a:solidFill>
                  <a:srgbClr val="FF0000"/>
                </a:solidFill>
              </a:rPr>
              <a:t>розд</a:t>
            </a:r>
            <a:r>
              <a:rPr lang="ru-RU" sz="4000" b="1" dirty="0">
                <a:solidFill>
                  <a:srgbClr val="FF0000"/>
                </a:solidFill>
              </a:rPr>
              <a:t>. IV Правил </a:t>
            </a:r>
            <a:r>
              <a:rPr lang="ru-RU" sz="4000" b="1" dirty="0" err="1">
                <a:solidFill>
                  <a:srgbClr val="FF0000"/>
                </a:solidFill>
              </a:rPr>
              <a:t>організації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діловодства</a:t>
            </a:r>
            <a:r>
              <a:rPr lang="ru-RU" sz="4000" b="1" dirty="0">
                <a:solidFill>
                  <a:srgbClr val="FF0000"/>
                </a:solidFill>
              </a:rPr>
              <a:t> та </a:t>
            </a:r>
            <a:r>
              <a:rPr lang="ru-RU" sz="4000" b="1" dirty="0" err="1">
                <a:solidFill>
                  <a:srgbClr val="FF0000"/>
                </a:solidFill>
              </a:rPr>
              <a:t>архівного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зберігання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документів</a:t>
            </a:r>
            <a:r>
              <a:rPr lang="ru-RU" sz="4000" b="1" dirty="0">
                <a:solidFill>
                  <a:srgbClr val="FF0000"/>
                </a:solidFill>
              </a:rPr>
              <a:t> у </a:t>
            </a:r>
            <a:r>
              <a:rPr lang="ru-RU" sz="4000" b="1" dirty="0" err="1">
                <a:solidFill>
                  <a:srgbClr val="FF0000"/>
                </a:solidFill>
              </a:rPr>
              <a:t>державних</a:t>
            </a:r>
            <a:r>
              <a:rPr lang="ru-RU" sz="4000" b="1" dirty="0">
                <a:solidFill>
                  <a:srgbClr val="FF0000"/>
                </a:solidFill>
              </a:rPr>
              <a:t> органах, органах </a:t>
            </a:r>
            <a:r>
              <a:rPr lang="ru-RU" sz="4000" b="1" dirty="0" err="1">
                <a:solidFill>
                  <a:srgbClr val="FF0000"/>
                </a:solidFill>
              </a:rPr>
              <a:t>місцевого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самоврядування</a:t>
            </a:r>
            <a:r>
              <a:rPr lang="ru-RU" sz="4000" b="1" dirty="0">
                <a:solidFill>
                  <a:srgbClr val="FF0000"/>
                </a:solidFill>
              </a:rPr>
              <a:t>, на </a:t>
            </a:r>
            <a:r>
              <a:rPr lang="ru-RU" sz="4000" b="1" dirty="0" err="1">
                <a:solidFill>
                  <a:srgbClr val="FF0000"/>
                </a:solidFill>
              </a:rPr>
              <a:t>підприємствах</a:t>
            </a:r>
            <a:r>
              <a:rPr lang="ru-RU" sz="4000" b="1" dirty="0">
                <a:solidFill>
                  <a:srgbClr val="FF0000"/>
                </a:solidFill>
              </a:rPr>
              <a:t>, в </a:t>
            </a:r>
            <a:r>
              <a:rPr lang="ru-RU" sz="4000" b="1" dirty="0" err="1">
                <a:solidFill>
                  <a:srgbClr val="FF0000"/>
                </a:solidFill>
              </a:rPr>
              <a:t>установах</a:t>
            </a:r>
            <a:r>
              <a:rPr lang="ru-RU" sz="4000" b="1" dirty="0">
                <a:solidFill>
                  <a:srgbClr val="FF0000"/>
                </a:solidFill>
              </a:rPr>
              <a:t> і </a:t>
            </a:r>
            <a:r>
              <a:rPr lang="ru-RU" sz="4000" b="1" dirty="0" err="1">
                <a:solidFill>
                  <a:srgbClr val="FF0000"/>
                </a:solidFill>
              </a:rPr>
              <a:t>організаціях</a:t>
            </a:r>
            <a:r>
              <a:rPr lang="ru-RU" sz="4000" b="1" dirty="0">
                <a:solidFill>
                  <a:srgbClr val="FF0000"/>
                </a:solidFill>
              </a:rPr>
              <a:t>, </a:t>
            </a:r>
            <a:r>
              <a:rPr lang="ru-RU" sz="4000" b="1" dirty="0" err="1">
                <a:solidFill>
                  <a:srgbClr val="FF0000"/>
                </a:solidFill>
              </a:rPr>
              <a:t>затверджені</a:t>
            </a:r>
            <a:r>
              <a:rPr lang="ru-RU" sz="4000" b="1" dirty="0">
                <a:solidFill>
                  <a:srgbClr val="FF0000"/>
                </a:solidFill>
              </a:rPr>
              <a:t> наказом </a:t>
            </a:r>
            <a:r>
              <a:rPr lang="ru-RU" sz="4000" b="1" dirty="0" err="1">
                <a:solidFill>
                  <a:srgbClr val="FF0000"/>
                </a:solidFill>
              </a:rPr>
              <a:t>Мін’юсту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від</a:t>
            </a:r>
            <a:r>
              <a:rPr lang="ru-RU" sz="4000" b="1" dirty="0">
                <a:solidFill>
                  <a:srgbClr val="FF0000"/>
                </a:solidFill>
              </a:rPr>
              <a:t> 18.06.2015 р. № 1000/5 (</a:t>
            </a:r>
            <a:r>
              <a:rPr lang="ru-RU" sz="4000" b="1" dirty="0" err="1">
                <a:solidFill>
                  <a:srgbClr val="FF0000"/>
                </a:solidFill>
              </a:rPr>
              <a:t>далі</a:t>
            </a:r>
            <a:r>
              <a:rPr lang="ru-RU" sz="4000" b="1" dirty="0">
                <a:solidFill>
                  <a:srgbClr val="FF0000"/>
                </a:solidFill>
              </a:rPr>
              <a:t> Правила № 1000/5).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4000" dirty="0"/>
          </a:p>
          <a:p>
            <a:r>
              <a:rPr lang="ru-RU" sz="4000" b="1" dirty="0" err="1" smtClean="0"/>
              <a:t>Особові</a:t>
            </a:r>
            <a:r>
              <a:rPr lang="ru-RU" sz="4000" b="1" dirty="0" smtClean="0"/>
              <a:t> </a:t>
            </a:r>
            <a:r>
              <a:rPr lang="ru-RU" sz="4000" b="1" dirty="0" err="1"/>
              <a:t>справи</a:t>
            </a:r>
            <a:r>
              <a:rPr lang="ru-RU" sz="4000" b="1" dirty="0"/>
              <a:t> </a:t>
            </a:r>
            <a:r>
              <a:rPr lang="ru-RU" sz="4000" b="1" dirty="0" err="1"/>
              <a:t>необхідно</a:t>
            </a:r>
            <a:r>
              <a:rPr lang="ru-RU" sz="4000" b="1" dirty="0"/>
              <a:t> </a:t>
            </a:r>
            <a:r>
              <a:rPr lang="ru-RU" sz="4000" b="1" dirty="0" err="1"/>
              <a:t>заводити</a:t>
            </a:r>
            <a:r>
              <a:rPr lang="ru-RU" sz="4000" b="1" dirty="0"/>
              <a:t> на </a:t>
            </a:r>
            <a:r>
              <a:rPr lang="ru-RU" sz="4000" b="1" dirty="0" err="1"/>
              <a:t>всіх</a:t>
            </a:r>
            <a:r>
              <a:rPr lang="ru-RU" sz="4000" b="1" dirty="0"/>
              <a:t> </a:t>
            </a:r>
            <a:r>
              <a:rPr lang="ru-RU" sz="4000" b="1" dirty="0" err="1"/>
              <a:t>працівників</a:t>
            </a:r>
            <a:r>
              <a:rPr lang="ru-RU" sz="4000" b="1" dirty="0"/>
              <a:t> </a:t>
            </a:r>
            <a:r>
              <a:rPr lang="ru-RU" sz="4000" dirty="0" err="1"/>
              <a:t>підприємства</a:t>
            </a:r>
            <a:r>
              <a:rPr lang="ru-RU" sz="4000" dirty="0"/>
              <a:t>, установи, </a:t>
            </a:r>
            <a:r>
              <a:rPr lang="ru-RU" sz="4000" dirty="0" err="1"/>
              <a:t>організації</a:t>
            </a:r>
            <a:r>
              <a:rPr lang="ru-RU" sz="4000" dirty="0"/>
              <a:t>, в тому </a:t>
            </a:r>
            <a:r>
              <a:rPr lang="ru-RU" sz="4000" dirty="0" err="1"/>
              <a:t>числі</a:t>
            </a:r>
            <a:r>
              <a:rPr lang="ru-RU" sz="4000" dirty="0"/>
              <a:t> і на </a:t>
            </a:r>
            <a:r>
              <a:rPr lang="ru-RU" sz="4000" dirty="0" err="1"/>
              <a:t>працівників-сумісників</a:t>
            </a:r>
            <a:r>
              <a:rPr lang="ru-RU" sz="4000" dirty="0"/>
              <a:t>. </a:t>
            </a:r>
            <a:endParaRPr lang="uk-UA" sz="4000" dirty="0" smtClean="0">
              <a:latin typeface="Times New Roman"/>
              <a:cs typeface="Times New Roman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72372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826897"/>
            <a:ext cx="17297400" cy="5816977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6600" dirty="0" err="1" smtClean="0"/>
              <a:t>Перелік</a:t>
            </a:r>
            <a:r>
              <a:rPr lang="ru-RU" sz="6600" dirty="0" smtClean="0"/>
              <a:t> </a:t>
            </a:r>
            <a:r>
              <a:rPr lang="ru-RU" sz="6600" dirty="0" err="1"/>
              <a:t>документів</a:t>
            </a:r>
            <a:r>
              <a:rPr lang="ru-RU" sz="6600" dirty="0"/>
              <a:t>, </a:t>
            </a:r>
            <a:r>
              <a:rPr lang="ru-RU" sz="6600" dirty="0" err="1"/>
              <a:t>які</a:t>
            </a:r>
            <a:r>
              <a:rPr lang="ru-RU" sz="6600" dirty="0"/>
              <a:t> </a:t>
            </a:r>
            <a:r>
              <a:rPr lang="ru-RU" sz="6600" dirty="0" err="1"/>
              <a:t>містяться</a:t>
            </a:r>
            <a:r>
              <a:rPr lang="ru-RU" sz="6600" dirty="0"/>
              <a:t> в </a:t>
            </a:r>
            <a:r>
              <a:rPr lang="ru-RU" sz="6600" dirty="0" err="1"/>
              <a:t>особовій</a:t>
            </a:r>
            <a:r>
              <a:rPr lang="ru-RU" sz="6600" dirty="0"/>
              <a:t> </a:t>
            </a:r>
            <a:r>
              <a:rPr lang="ru-RU" sz="6600" dirty="0" err="1"/>
              <a:t>справі</a:t>
            </a:r>
            <a:r>
              <a:rPr lang="ru-RU" sz="6600" dirty="0"/>
              <a:t> </a:t>
            </a:r>
            <a:r>
              <a:rPr lang="ru-RU" sz="6600" dirty="0" err="1"/>
              <a:t>працівника</a:t>
            </a:r>
            <a:r>
              <a:rPr lang="ru-RU" sz="6600" dirty="0"/>
              <a:t>, наведено у п. 12 гл. 2 </a:t>
            </a:r>
            <a:r>
              <a:rPr lang="ru-RU" sz="6600" dirty="0" err="1"/>
              <a:t>розд</a:t>
            </a:r>
            <a:r>
              <a:rPr lang="ru-RU" sz="6600" dirty="0"/>
              <a:t>. IV Правил № 1000/5. </a:t>
            </a: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err="1" smtClean="0">
                <a:solidFill>
                  <a:schemeClr val="tx1"/>
                </a:solidFill>
              </a:rPr>
              <a:t>Які</a:t>
            </a:r>
            <a:r>
              <a:rPr lang="ru-RU" sz="6600" dirty="0" smtClean="0">
                <a:solidFill>
                  <a:schemeClr val="tx1"/>
                </a:solidFill>
              </a:rPr>
              <a:t> </a:t>
            </a:r>
            <a:r>
              <a:rPr lang="ru-RU" sz="6600" dirty="0" err="1">
                <a:solidFill>
                  <a:schemeClr val="tx1"/>
                </a:solidFill>
              </a:rPr>
              <a:t>саме</a:t>
            </a:r>
            <a:r>
              <a:rPr lang="ru-RU" sz="6600" dirty="0">
                <a:solidFill>
                  <a:schemeClr val="tx1"/>
                </a:solidFill>
              </a:rPr>
              <a:t> </a:t>
            </a:r>
            <a:r>
              <a:rPr lang="ru-RU" sz="6600" dirty="0" err="1">
                <a:solidFill>
                  <a:schemeClr val="tx1"/>
                </a:solidFill>
              </a:rPr>
              <a:t>документи</a:t>
            </a:r>
            <a:r>
              <a:rPr lang="ru-RU" sz="6600" dirty="0">
                <a:solidFill>
                  <a:schemeClr val="tx1"/>
                </a:solidFill>
              </a:rPr>
              <a:t> </a:t>
            </a:r>
            <a:r>
              <a:rPr lang="ru-RU" sz="6600" dirty="0" err="1">
                <a:solidFill>
                  <a:schemeClr val="tx1"/>
                </a:solidFill>
              </a:rPr>
              <a:t>повинні</a:t>
            </a:r>
            <a:r>
              <a:rPr lang="ru-RU" sz="6600" dirty="0">
                <a:solidFill>
                  <a:schemeClr val="tx1"/>
                </a:solidFill>
              </a:rPr>
              <a:t> </a:t>
            </a:r>
            <a:r>
              <a:rPr lang="ru-RU" sz="6600" dirty="0" err="1">
                <a:solidFill>
                  <a:schemeClr val="tx1"/>
                </a:solidFill>
              </a:rPr>
              <a:t>міститься</a:t>
            </a:r>
            <a:r>
              <a:rPr lang="ru-RU" sz="6600" dirty="0">
                <a:solidFill>
                  <a:schemeClr val="tx1"/>
                </a:solidFill>
              </a:rPr>
              <a:t> у </a:t>
            </a:r>
            <a:r>
              <a:rPr lang="ru-RU" sz="6600" dirty="0" err="1">
                <a:solidFill>
                  <a:schemeClr val="tx1"/>
                </a:solidFill>
              </a:rPr>
              <a:t>ній</a:t>
            </a:r>
            <a:r>
              <a:rPr lang="ru-RU" sz="6600" dirty="0">
                <a:solidFill>
                  <a:schemeClr val="tx1"/>
                </a:solidFill>
              </a:rPr>
              <a:t>? </a:t>
            </a:r>
            <a:endParaRPr lang="uk-UA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7567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2760" y="826897"/>
            <a:ext cx="10682478" cy="738664"/>
          </a:xfrm>
        </p:spPr>
        <p:txBody>
          <a:bodyPr/>
          <a:lstStyle/>
          <a:p>
            <a:pPr algn="ctr"/>
            <a:r>
              <a:rPr lang="uk-UA" dirty="0"/>
              <a:t>Склад документів особової справи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9216" y="1866900"/>
            <a:ext cx="17309566" cy="8156079"/>
          </a:xfrm>
        </p:spPr>
        <p:txBody>
          <a:bodyPr/>
          <a:lstStyle/>
          <a:p>
            <a:r>
              <a:rPr lang="ru-RU" sz="3200" b="1" dirty="0" smtClean="0"/>
              <a:t>1.Внутрішній </a:t>
            </a:r>
            <a:r>
              <a:rPr lang="ru-RU" sz="3200" b="1" dirty="0" err="1"/>
              <a:t>опис</a:t>
            </a:r>
            <a:r>
              <a:rPr lang="ru-RU" sz="3200" b="1" dirty="0"/>
              <a:t> </a:t>
            </a:r>
            <a:r>
              <a:rPr lang="ru-RU" sz="3200" b="1" dirty="0" err="1"/>
              <a:t>документів</a:t>
            </a:r>
            <a:r>
              <a:rPr lang="ru-RU" sz="3200" b="1" dirty="0"/>
              <a:t> </a:t>
            </a:r>
            <a:r>
              <a:rPr lang="ru-RU" sz="3200" b="1" dirty="0" err="1"/>
              <a:t>справи</a:t>
            </a:r>
            <a:r>
              <a:rPr lang="ru-RU" sz="3200" b="1" dirty="0"/>
              <a:t>. </a:t>
            </a:r>
            <a:r>
              <a:rPr lang="ru-RU" sz="3200" dirty="0"/>
              <a:t>Форма </a:t>
            </a:r>
            <a:r>
              <a:rPr lang="ru-RU" sz="3200" dirty="0" err="1"/>
              <a:t>цього</a:t>
            </a:r>
            <a:r>
              <a:rPr lang="ru-RU" sz="3200" dirty="0"/>
              <a:t> документа наведена в </a:t>
            </a:r>
            <a:r>
              <a:rPr lang="ru-RU" sz="3200" dirty="0" err="1"/>
              <a:t>додатку</a:t>
            </a:r>
            <a:r>
              <a:rPr lang="ru-RU" sz="3200" dirty="0"/>
              <a:t> 16до Правил № 1000/5. </a:t>
            </a:r>
            <a:r>
              <a:rPr lang="ru-RU" sz="3200" dirty="0" err="1"/>
              <a:t>Внутрішній</a:t>
            </a:r>
            <a:r>
              <a:rPr lang="ru-RU" sz="3200" dirty="0"/>
              <a:t> </a:t>
            </a:r>
            <a:r>
              <a:rPr lang="ru-RU" sz="3200" dirty="0" err="1"/>
              <a:t>опис</a:t>
            </a:r>
            <a:r>
              <a:rPr lang="ru-RU" sz="3200" dirty="0"/>
              <a:t> </a:t>
            </a:r>
            <a:r>
              <a:rPr lang="ru-RU" sz="3200" dirty="0" err="1"/>
              <a:t>розміщується</a:t>
            </a:r>
            <a:r>
              <a:rPr lang="ru-RU" sz="3200" dirty="0"/>
              <a:t> на початку </a:t>
            </a:r>
            <a:r>
              <a:rPr lang="ru-RU" sz="3200" dirty="0" err="1"/>
              <a:t>справи</a:t>
            </a:r>
            <a:r>
              <a:rPr lang="ru-RU" sz="3200" dirty="0"/>
              <a:t>.</a:t>
            </a:r>
          </a:p>
          <a:p>
            <a:r>
              <a:rPr lang="ru-RU" sz="3200" b="1" dirty="0"/>
              <a:t>2.Заява про </a:t>
            </a:r>
            <a:r>
              <a:rPr lang="ru-RU" sz="3200" b="1" dirty="0" err="1"/>
              <a:t>прийняття</a:t>
            </a:r>
            <a:r>
              <a:rPr lang="ru-RU" sz="3200" b="1" dirty="0"/>
              <a:t> на роботу </a:t>
            </a:r>
            <a:r>
              <a:rPr lang="ru-RU" sz="3200" dirty="0"/>
              <a:t>/ </a:t>
            </a:r>
            <a:r>
              <a:rPr lang="ru-RU" sz="3200" dirty="0" err="1"/>
              <a:t>Письмовий</a:t>
            </a:r>
            <a:r>
              <a:rPr lang="ru-RU" sz="3200" dirty="0"/>
              <a:t> </a:t>
            </a:r>
            <a:r>
              <a:rPr lang="ru-RU" sz="3200" dirty="0" err="1"/>
              <a:t>трудовий</a:t>
            </a:r>
            <a:r>
              <a:rPr lang="ru-RU" sz="3200" dirty="0"/>
              <a:t> </a:t>
            </a:r>
            <a:r>
              <a:rPr lang="ru-RU" sz="3200" dirty="0" err="1"/>
              <a:t>договір</a:t>
            </a:r>
            <a:r>
              <a:rPr lang="ru-RU" sz="3200" dirty="0"/>
              <a:t> (контракт). </a:t>
            </a:r>
            <a:r>
              <a:rPr lang="ru-RU" sz="3200" dirty="0" err="1"/>
              <a:t>Доособової</a:t>
            </a:r>
            <a:r>
              <a:rPr lang="ru-RU" sz="3200" dirty="0"/>
              <a:t> </a:t>
            </a:r>
            <a:r>
              <a:rPr lang="ru-RU" sz="3200" dirty="0" err="1"/>
              <a:t>справи</a:t>
            </a:r>
            <a:r>
              <a:rPr lang="ru-RU" sz="3200" dirty="0"/>
              <a:t> </a:t>
            </a:r>
            <a:r>
              <a:rPr lang="ru-RU" sz="3200" dirty="0" err="1"/>
              <a:t>поміщають</a:t>
            </a:r>
            <a:r>
              <a:rPr lang="ru-RU" sz="3200" dirty="0"/>
              <a:t> один </a:t>
            </a:r>
            <a:r>
              <a:rPr lang="ru-RU" sz="3200" dirty="0" err="1"/>
              <a:t>із</a:t>
            </a:r>
            <a:r>
              <a:rPr lang="ru-RU" sz="3200" dirty="0"/>
              <a:t> </a:t>
            </a:r>
            <a:r>
              <a:rPr lang="ru-RU" sz="3200" dirty="0" err="1"/>
              <a:t>цих</a:t>
            </a:r>
            <a:r>
              <a:rPr lang="ru-RU" sz="3200" dirty="0"/>
              <a:t> </a:t>
            </a:r>
            <a:r>
              <a:rPr lang="ru-RU" sz="3200" dirty="0" err="1"/>
              <a:t>документів</a:t>
            </a:r>
            <a:r>
              <a:rPr lang="ru-RU" sz="3200" dirty="0"/>
              <a:t>. Так, </a:t>
            </a:r>
            <a:r>
              <a:rPr lang="ru-RU" sz="3200" dirty="0" err="1"/>
              <a:t>якщо</a:t>
            </a:r>
            <a:r>
              <a:rPr lang="ru-RU" sz="3200" dirty="0"/>
              <a:t> </a:t>
            </a:r>
            <a:r>
              <a:rPr lang="ru-RU" sz="3200" dirty="0" err="1"/>
              <a:t>трудовий</a:t>
            </a:r>
            <a:r>
              <a:rPr lang="ru-RU" sz="3200" dirty="0"/>
              <a:t> </a:t>
            </a:r>
            <a:r>
              <a:rPr lang="ru-RU" sz="3200" dirty="0" err="1"/>
              <a:t>договірукладено</a:t>
            </a:r>
            <a:r>
              <a:rPr lang="ru-RU" sz="3200" dirty="0"/>
              <a:t> в </a:t>
            </a:r>
            <a:r>
              <a:rPr lang="ru-RU" sz="3200" dirty="0" err="1"/>
              <a:t>усній</a:t>
            </a:r>
            <a:r>
              <a:rPr lang="ru-RU" sz="3200" dirty="0"/>
              <a:t> </a:t>
            </a:r>
            <a:r>
              <a:rPr lang="ru-RU" sz="3200" dirty="0" err="1"/>
              <a:t>формі</a:t>
            </a:r>
            <a:r>
              <a:rPr lang="ru-RU" sz="3200" dirty="0"/>
              <a:t>, </a:t>
            </a:r>
            <a:r>
              <a:rPr lang="ru-RU" sz="3200" dirty="0" err="1"/>
              <a:t>це</a:t>
            </a:r>
            <a:r>
              <a:rPr lang="ru-RU" sz="3200" dirty="0"/>
              <a:t> буде </a:t>
            </a:r>
            <a:r>
              <a:rPr lang="ru-RU" sz="3200" dirty="0" err="1"/>
              <a:t>заява</a:t>
            </a:r>
            <a:r>
              <a:rPr lang="ru-RU" sz="3200" dirty="0"/>
              <a:t> про </a:t>
            </a:r>
            <a:r>
              <a:rPr lang="ru-RU" sz="3200" dirty="0" err="1"/>
              <a:t>прийняття</a:t>
            </a:r>
            <a:r>
              <a:rPr lang="ru-RU" sz="3200" dirty="0"/>
              <a:t> на роботу. При </a:t>
            </a:r>
            <a:r>
              <a:rPr lang="ru-RU" sz="3200" dirty="0" err="1"/>
              <a:t>укладенніписьмового</a:t>
            </a:r>
            <a:r>
              <a:rPr lang="ru-RU" sz="3200" dirty="0"/>
              <a:t> трудового договору (контракту), до </a:t>
            </a:r>
            <a:r>
              <a:rPr lang="ru-RU" sz="3200" dirty="0" err="1"/>
              <a:t>особової</a:t>
            </a:r>
            <a:r>
              <a:rPr lang="ru-RU" sz="3200" dirty="0"/>
              <a:t> </a:t>
            </a:r>
            <a:r>
              <a:rPr lang="ru-RU" sz="3200" dirty="0" err="1"/>
              <a:t>справи</a:t>
            </a:r>
            <a:r>
              <a:rPr lang="ru-RU" sz="3200" dirty="0"/>
              <a:t> </a:t>
            </a:r>
            <a:r>
              <a:rPr lang="ru-RU" sz="3200" dirty="0" err="1"/>
              <a:t>додають</a:t>
            </a:r>
            <a:r>
              <a:rPr lang="ru-RU" sz="3200" dirty="0"/>
              <a:t> </a:t>
            </a:r>
            <a:r>
              <a:rPr lang="ru-RU" sz="3200" dirty="0" err="1"/>
              <a:t>цейдоговір</a:t>
            </a:r>
            <a:r>
              <a:rPr lang="ru-RU" sz="3200" dirty="0"/>
              <a:t> (контракт). </a:t>
            </a:r>
            <a:r>
              <a:rPr lang="ru-RU" sz="3200" dirty="0" err="1"/>
              <a:t>Випадки</a:t>
            </a:r>
            <a:r>
              <a:rPr lang="ru-RU" sz="3200" dirty="0"/>
              <a:t>, коли </a:t>
            </a:r>
            <a:r>
              <a:rPr lang="ru-RU" sz="3200" dirty="0" err="1"/>
              <a:t>письмова</a:t>
            </a:r>
            <a:r>
              <a:rPr lang="ru-RU" sz="3200" dirty="0"/>
              <a:t> форма трудового </a:t>
            </a:r>
            <a:r>
              <a:rPr lang="ru-RU" sz="3200" dirty="0" err="1"/>
              <a:t>договоруобов’язкова</a:t>
            </a:r>
            <a:r>
              <a:rPr lang="ru-RU" sz="3200" dirty="0"/>
              <a:t>, </a:t>
            </a:r>
            <a:r>
              <a:rPr lang="ru-RU" sz="3200" dirty="0" err="1"/>
              <a:t>визначені</a:t>
            </a:r>
            <a:r>
              <a:rPr lang="ru-RU" sz="3200" dirty="0"/>
              <a:t> ст. 24 </a:t>
            </a:r>
            <a:r>
              <a:rPr lang="ru-RU" sz="3200" dirty="0" err="1"/>
              <a:t>КЗпП</a:t>
            </a:r>
            <a:r>
              <a:rPr lang="ru-RU" sz="3200" dirty="0"/>
              <a:t>.</a:t>
            </a:r>
          </a:p>
          <a:p>
            <a:r>
              <a:rPr lang="ru-RU" sz="3200" b="1" dirty="0"/>
              <a:t>3.Копії </a:t>
            </a:r>
            <a:r>
              <a:rPr lang="ru-RU" sz="3200" b="1" dirty="0" err="1"/>
              <a:t>або</a:t>
            </a:r>
            <a:r>
              <a:rPr lang="ru-RU" sz="3200" b="1" dirty="0"/>
              <a:t> </a:t>
            </a:r>
            <a:r>
              <a:rPr lang="ru-RU" sz="3200" b="1" dirty="0" err="1"/>
              <a:t>витяги</a:t>
            </a:r>
            <a:r>
              <a:rPr lang="ru-RU" sz="3200" b="1" dirty="0"/>
              <a:t> з </a:t>
            </a:r>
            <a:r>
              <a:rPr lang="ru-RU" sz="3200" b="1" dirty="0" err="1"/>
              <a:t>розпорядчих</a:t>
            </a:r>
            <a:r>
              <a:rPr lang="ru-RU" sz="3200" b="1" dirty="0"/>
              <a:t> </a:t>
            </a:r>
            <a:r>
              <a:rPr lang="ru-RU" sz="3200" b="1" dirty="0" err="1"/>
              <a:t>документів</a:t>
            </a:r>
            <a:r>
              <a:rPr lang="ru-RU" sz="3200" b="1" dirty="0"/>
              <a:t> </a:t>
            </a:r>
            <a:r>
              <a:rPr lang="ru-RU" sz="3200" dirty="0"/>
              <a:t>(</a:t>
            </a:r>
            <a:r>
              <a:rPr lang="ru-RU" sz="3200" dirty="0" err="1"/>
              <a:t>наказів</a:t>
            </a:r>
            <a:r>
              <a:rPr lang="ru-RU" sz="3200" dirty="0"/>
              <a:t>, </a:t>
            </a:r>
            <a:r>
              <a:rPr lang="ru-RU" sz="3200" dirty="0" err="1"/>
              <a:t>розпоряджень</a:t>
            </a:r>
            <a:r>
              <a:rPr lang="ru-RU" sz="3200" dirty="0"/>
              <a:t>) про </a:t>
            </a:r>
            <a:r>
              <a:rPr lang="ru-RU" sz="3200" dirty="0" err="1"/>
              <a:t>прийняттяна</a:t>
            </a:r>
            <a:r>
              <a:rPr lang="ru-RU" sz="3200" dirty="0"/>
              <a:t> роботу.</a:t>
            </a:r>
          </a:p>
          <a:p>
            <a:r>
              <a:rPr lang="uk-UA" sz="3200" b="1" dirty="0" smtClean="0"/>
              <a:t>4.Особовий </a:t>
            </a:r>
            <a:r>
              <a:rPr lang="uk-UA" sz="3200" b="1" dirty="0"/>
              <a:t>листок з обліку кадрів.</a:t>
            </a:r>
            <a:r>
              <a:rPr lang="uk-UA" sz="3200" dirty="0"/>
              <a:t> Не плутайте з особовою карткою за формою №П-2 – це окремий документ. Уніфікованої форми особового листка не існує, </a:t>
            </a:r>
            <a:r>
              <a:rPr lang="uk-UA" sz="3200" dirty="0" err="1"/>
              <a:t>тожчасто</a:t>
            </a:r>
            <a:r>
              <a:rPr lang="uk-UA" sz="3200" dirty="0"/>
              <a:t> роботодавці самостійно розробляють його форму й зазначають </a:t>
            </a:r>
            <a:r>
              <a:rPr lang="uk-UA" sz="3200" dirty="0" err="1"/>
              <a:t>необхіднупідприємству</a:t>
            </a:r>
            <a:r>
              <a:rPr lang="uk-UA" sz="3200" dirty="0"/>
              <a:t> інформацію.</a:t>
            </a:r>
          </a:p>
          <a:p>
            <a:r>
              <a:rPr lang="ru-RU" sz="3200" b="1" dirty="0"/>
              <a:t>5.Доповнення до </a:t>
            </a:r>
            <a:r>
              <a:rPr lang="ru-RU" sz="3200" b="1" dirty="0" err="1"/>
              <a:t>особового</a:t>
            </a:r>
            <a:r>
              <a:rPr lang="ru-RU" sz="3200" b="1" dirty="0"/>
              <a:t> листка з </a:t>
            </a:r>
            <a:r>
              <a:rPr lang="ru-RU" sz="3200" b="1" dirty="0" err="1"/>
              <a:t>обліку</a:t>
            </a:r>
            <a:r>
              <a:rPr lang="ru-RU" sz="3200" b="1" dirty="0"/>
              <a:t> </a:t>
            </a:r>
            <a:r>
              <a:rPr lang="ru-RU" sz="3200" b="1" dirty="0" err="1"/>
              <a:t>кадрів</a:t>
            </a:r>
            <a:r>
              <a:rPr lang="ru-RU" sz="3200" b="1" dirty="0"/>
              <a:t>. </a:t>
            </a:r>
            <a:r>
              <a:rPr lang="ru-RU" sz="3200" dirty="0"/>
              <a:t>З 25.07.2018 р. до </a:t>
            </a:r>
            <a:r>
              <a:rPr lang="ru-RU" sz="3200" dirty="0" err="1"/>
              <a:t>доповнення</a:t>
            </a:r>
            <a:r>
              <a:rPr lang="ru-RU" sz="3200" dirty="0"/>
              <a:t> </a:t>
            </a:r>
            <a:r>
              <a:rPr lang="ru-RU" sz="3200" dirty="0" err="1"/>
              <a:t>доособового</a:t>
            </a:r>
            <a:r>
              <a:rPr lang="ru-RU" sz="3200" dirty="0"/>
              <a:t> листка </a:t>
            </a:r>
            <a:r>
              <a:rPr lang="ru-RU" sz="3200" dirty="0" err="1"/>
              <a:t>вносяться</a:t>
            </a:r>
            <a:r>
              <a:rPr lang="ru-RU" sz="3200" dirty="0"/>
              <a:t> не </a:t>
            </a:r>
            <a:r>
              <a:rPr lang="ru-RU" sz="3200" dirty="0" err="1"/>
              <a:t>лише</a:t>
            </a:r>
            <a:r>
              <a:rPr lang="ru-RU" sz="3200" dirty="0"/>
              <a:t> </a:t>
            </a:r>
            <a:r>
              <a:rPr lang="ru-RU" sz="3200" dirty="0" err="1"/>
              <a:t>відомості</a:t>
            </a:r>
            <a:r>
              <a:rPr lang="ru-RU" sz="3200" dirty="0"/>
              <a:t> про </a:t>
            </a:r>
            <a:r>
              <a:rPr lang="ru-RU" sz="3200" dirty="0" err="1"/>
              <a:t>стягнення</a:t>
            </a:r>
            <a:r>
              <a:rPr lang="ru-RU" sz="3200" dirty="0"/>
              <a:t>, </a:t>
            </a:r>
            <a:r>
              <a:rPr lang="ru-RU" sz="3200" dirty="0" err="1"/>
              <a:t>заохочення</a:t>
            </a:r>
            <a:r>
              <a:rPr lang="ru-RU" sz="3200" dirty="0"/>
              <a:t>, а </a:t>
            </a:r>
            <a:r>
              <a:rPr lang="ru-RU" sz="3200" dirty="0" err="1"/>
              <a:t>йпро</a:t>
            </a:r>
            <a:r>
              <a:rPr lang="ru-RU" sz="3200" dirty="0"/>
              <a:t> </a:t>
            </a:r>
            <a:r>
              <a:rPr lang="ru-RU" sz="3200" dirty="0" err="1"/>
              <a:t>виконання</a:t>
            </a:r>
            <a:r>
              <a:rPr lang="ru-RU" sz="3200" dirty="0"/>
              <a:t> </a:t>
            </a:r>
            <a:r>
              <a:rPr lang="ru-RU" sz="3200" dirty="0" err="1"/>
              <a:t>обов’язків</a:t>
            </a:r>
            <a:r>
              <a:rPr lang="ru-RU" sz="3200" dirty="0"/>
              <a:t> </a:t>
            </a:r>
            <a:r>
              <a:rPr lang="ru-RU" sz="3200" dirty="0" err="1"/>
              <a:t>тимчасово</a:t>
            </a:r>
            <a:r>
              <a:rPr lang="ru-RU" sz="3200" dirty="0"/>
              <a:t> </a:t>
            </a:r>
            <a:r>
              <a:rPr lang="ru-RU" sz="3200" dirty="0" err="1"/>
              <a:t>відсутнього</a:t>
            </a:r>
            <a:r>
              <a:rPr lang="ru-RU" sz="3200" dirty="0"/>
              <a:t> </a:t>
            </a:r>
            <a:r>
              <a:rPr lang="ru-RU" sz="3200" dirty="0" err="1"/>
              <a:t>працівника</a:t>
            </a:r>
            <a:r>
              <a:rPr lang="ru-RU" sz="3200" dirty="0"/>
              <a:t>, </a:t>
            </a:r>
            <a:r>
              <a:rPr lang="ru-RU" sz="3200" dirty="0" err="1"/>
              <a:t>заміщення</a:t>
            </a:r>
            <a:r>
              <a:rPr lang="ru-RU" sz="3200" dirty="0"/>
              <a:t> </a:t>
            </a:r>
            <a:r>
              <a:rPr lang="ru-RU" sz="3200" dirty="0" err="1"/>
              <a:t>вакантноїпосади</a:t>
            </a:r>
            <a:r>
              <a:rPr lang="ru-RU" sz="3200" dirty="0"/>
              <a:t>.</a:t>
            </a:r>
          </a:p>
          <a:p>
            <a:r>
              <a:rPr lang="uk-UA" sz="3200" b="1" dirty="0"/>
              <a:t>6.Автобіографія.</a:t>
            </a:r>
          </a:p>
          <a:p>
            <a:r>
              <a:rPr lang="uk-UA" sz="3200" b="1" dirty="0"/>
              <a:t>7.Копія паспорта.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6747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3994" y="2077339"/>
            <a:ext cx="14738350" cy="547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buClr>
                <a:srgbClr val="6F2F9F"/>
              </a:buClr>
              <a:buFont typeface="Calibri"/>
              <a:buAutoNum type="arabicPeriod"/>
              <a:tabLst>
                <a:tab pos="528320" algn="l"/>
              </a:tabLst>
            </a:pPr>
            <a:r>
              <a:rPr sz="2800" b="1" spc="-20" dirty="0">
                <a:latin typeface="Calibri"/>
                <a:cs typeface="Calibri"/>
              </a:rPr>
              <a:t>КПК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Кримін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льний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ц</a:t>
            </a:r>
            <a:r>
              <a:rPr sz="2800" spc="-15" dirty="0">
                <a:latin typeface="Calibri"/>
                <a:cs typeface="Calibri"/>
              </a:rPr>
              <a:t>есуальний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4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с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1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країни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13.04.2</a:t>
            </a:r>
            <a:r>
              <a:rPr sz="2800" spc="-10" dirty="0">
                <a:latin typeface="Calibri"/>
                <a:cs typeface="Calibri"/>
              </a:rPr>
              <a:t>0</a:t>
            </a:r>
            <a:r>
              <a:rPr sz="2800" spc="-15" dirty="0">
                <a:latin typeface="Calibri"/>
                <a:cs typeface="Calibri"/>
              </a:rPr>
              <a:t>12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р.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4651</a:t>
            </a:r>
            <a:r>
              <a:rPr sz="2800" spc="-15" dirty="0">
                <a:latin typeface="Calibri"/>
                <a:cs typeface="Calibri"/>
              </a:rPr>
              <a:t>-VI.</a:t>
            </a:r>
            <a:endParaRPr sz="2800">
              <a:latin typeface="Calibri"/>
              <a:cs typeface="Calibri"/>
            </a:endParaRPr>
          </a:p>
          <a:p>
            <a:pPr marL="527685" marR="419734" indent="-514984">
              <a:lnSpc>
                <a:spcPct val="120000"/>
              </a:lnSpc>
              <a:buClr>
                <a:srgbClr val="6F2F9F"/>
              </a:buClr>
              <a:buFont typeface="Calibri"/>
              <a:buAutoNum type="arabicPeriod"/>
              <a:tabLst>
                <a:tab pos="528320" algn="l"/>
              </a:tabLst>
            </a:pPr>
            <a:r>
              <a:rPr sz="2800" b="1" spc="-20" dirty="0">
                <a:latin typeface="Calibri"/>
                <a:cs typeface="Calibri"/>
              </a:rPr>
              <a:t>Пра</a:t>
            </a:r>
            <a:r>
              <a:rPr sz="2800" b="1" spc="-25" dirty="0">
                <a:latin typeface="Calibri"/>
                <a:cs typeface="Calibri"/>
              </a:rPr>
              <a:t>в</a:t>
            </a:r>
            <a:r>
              <a:rPr sz="2800" b="1" spc="-15" dirty="0">
                <a:latin typeface="Calibri"/>
                <a:cs typeface="Calibri"/>
              </a:rPr>
              <a:t>ила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№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1000</a:t>
            </a:r>
            <a:r>
              <a:rPr sz="2800" b="1" spc="-30" dirty="0">
                <a:latin typeface="Calibri"/>
                <a:cs typeface="Calibri"/>
              </a:rPr>
              <a:t>/</a:t>
            </a:r>
            <a:r>
              <a:rPr sz="2800" b="1" spc="-15" dirty="0">
                <a:latin typeface="Calibri"/>
                <a:cs typeface="Calibri"/>
              </a:rPr>
              <a:t>5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Правила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dirty="0">
                <a:latin typeface="Calibri"/>
                <a:cs typeface="Calibri"/>
              </a:rPr>
              <a:t>ган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dirty="0">
                <a:latin typeface="Calibri"/>
                <a:cs typeface="Calibri"/>
              </a:rPr>
              <a:t>зації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д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лов</a:t>
            </a:r>
            <a:r>
              <a:rPr sz="2800" spc="-80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ства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4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хівно</a:t>
            </a:r>
            <a:r>
              <a:rPr sz="2800" spc="-4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збе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ан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я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ментів у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них ор</a:t>
            </a:r>
            <a:r>
              <a:rPr sz="2800" spc="-2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ах,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органах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міс</a:t>
            </a:r>
            <a:r>
              <a:rPr sz="2800" spc="-45" dirty="0">
                <a:latin typeface="Calibri"/>
                <a:cs typeface="Calibri"/>
              </a:rPr>
              <a:t>ц</a:t>
            </a:r>
            <a:r>
              <a:rPr sz="2800" spc="-15" dirty="0">
                <a:latin typeface="Calibri"/>
                <a:cs typeface="Calibri"/>
              </a:rPr>
              <a:t>ево</a:t>
            </a:r>
            <a:r>
              <a:rPr sz="2800" spc="-4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20" dirty="0">
                <a:latin typeface="Calibri"/>
                <a:cs typeface="Calibri"/>
              </a:rPr>
              <a:t>м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вря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уван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я,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під</a:t>
            </a:r>
            <a:r>
              <a:rPr sz="2800" spc="-3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ри</a:t>
            </a:r>
            <a:r>
              <a:rPr sz="2800" spc="-30" dirty="0">
                <a:latin typeface="Calibri"/>
                <a:cs typeface="Calibri"/>
              </a:rPr>
              <a:t>є</a:t>
            </a:r>
            <a:r>
              <a:rPr sz="2800" spc="-20" dirty="0">
                <a:latin typeface="Calibri"/>
                <a:cs typeface="Calibri"/>
              </a:rPr>
              <a:t>м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твах,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ста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овах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 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-2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ізаці</a:t>
            </a:r>
            <a:r>
              <a:rPr sz="2800" spc="-30" dirty="0">
                <a:latin typeface="Calibri"/>
                <a:cs typeface="Calibri"/>
              </a:rPr>
              <a:t>я</a:t>
            </a:r>
            <a:r>
              <a:rPr sz="2800" spc="-10" dirty="0">
                <a:latin typeface="Calibri"/>
                <a:cs typeface="Calibri"/>
              </a:rPr>
              <a:t>х,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затве</a:t>
            </a:r>
            <a:r>
              <a:rPr sz="2800" spc="-90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ені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з</a:t>
            </a:r>
            <a:r>
              <a:rPr sz="2800" spc="-20" dirty="0">
                <a:latin typeface="Calibri"/>
                <a:cs typeface="Calibri"/>
              </a:rPr>
              <a:t>ом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М</a:t>
            </a:r>
            <a:r>
              <a:rPr sz="2800" spc="-2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нюсту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18.06.2</a:t>
            </a:r>
            <a:r>
              <a:rPr sz="2800" spc="-10" dirty="0">
                <a:latin typeface="Calibri"/>
                <a:cs typeface="Calibri"/>
              </a:rPr>
              <a:t>0</a:t>
            </a:r>
            <a:r>
              <a:rPr sz="2800" spc="-15" dirty="0">
                <a:latin typeface="Calibri"/>
                <a:cs typeface="Calibri"/>
              </a:rPr>
              <a:t>15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1000/5.</a:t>
            </a:r>
            <a:endParaRPr sz="2800">
              <a:latin typeface="Calibri"/>
              <a:cs typeface="Calibri"/>
            </a:endParaRPr>
          </a:p>
          <a:p>
            <a:pPr marL="527685" marR="33020" indent="-514984">
              <a:lnSpc>
                <a:spcPct val="120000"/>
              </a:lnSpc>
              <a:buClr>
                <a:srgbClr val="6F2F9F"/>
              </a:buClr>
              <a:buFont typeface="Calibri"/>
              <a:buAutoNum type="arabicPeriod"/>
              <a:tabLst>
                <a:tab pos="528320" algn="l"/>
              </a:tabLst>
            </a:pPr>
            <a:r>
              <a:rPr sz="2800" b="1" spc="-165" dirty="0">
                <a:latin typeface="Calibri"/>
                <a:cs typeface="Calibri"/>
              </a:rPr>
              <a:t>Т</a:t>
            </a:r>
            <a:r>
              <a:rPr sz="2800" b="1" spc="-20" dirty="0">
                <a:latin typeface="Calibri"/>
                <a:cs typeface="Calibri"/>
              </a:rPr>
              <a:t>ипо</a:t>
            </a:r>
            <a:r>
              <a:rPr sz="2800" b="1" spc="-30" dirty="0">
                <a:latin typeface="Calibri"/>
                <a:cs typeface="Calibri"/>
              </a:rPr>
              <a:t>в</a:t>
            </a:r>
            <a:r>
              <a:rPr sz="2800" b="1" spc="-15" dirty="0">
                <a:latin typeface="Calibri"/>
                <a:cs typeface="Calibri"/>
              </a:rPr>
              <a:t>е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п</a:t>
            </a:r>
            <a:r>
              <a:rPr sz="2800" b="1" spc="-75" dirty="0">
                <a:latin typeface="Calibri"/>
                <a:cs typeface="Calibri"/>
              </a:rPr>
              <a:t>о</a:t>
            </a:r>
            <a:r>
              <a:rPr sz="2800" b="1" spc="-15" dirty="0">
                <a:latin typeface="Calibri"/>
                <a:cs typeface="Calibri"/>
              </a:rPr>
              <a:t>л</a:t>
            </a:r>
            <a:r>
              <a:rPr sz="2800" b="1" spc="-50" dirty="0">
                <a:latin typeface="Calibri"/>
                <a:cs typeface="Calibri"/>
              </a:rPr>
              <a:t>о</a:t>
            </a:r>
            <a:r>
              <a:rPr sz="2800" b="1" spc="-70" dirty="0">
                <a:latin typeface="Calibri"/>
                <a:cs typeface="Calibri"/>
              </a:rPr>
              <a:t>ж</a:t>
            </a:r>
            <a:r>
              <a:rPr sz="2800" b="1" spc="-15" dirty="0">
                <a:latin typeface="Calibri"/>
                <a:cs typeface="Calibri"/>
              </a:rPr>
              <a:t>ення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№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232/5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1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ипове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п</a:t>
            </a:r>
            <a:r>
              <a:rPr sz="2800" spc="-6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л</a:t>
            </a:r>
            <a:r>
              <a:rPr sz="2800" spc="-35" dirty="0">
                <a:latin typeface="Calibri"/>
                <a:cs typeface="Calibri"/>
              </a:rPr>
              <a:t>о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ення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про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4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хівний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під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35" dirty="0">
                <a:latin typeface="Calibri"/>
                <a:cs typeface="Calibri"/>
              </a:rPr>
              <a:t>з</a:t>
            </a:r>
            <a:r>
              <a:rPr sz="2800" spc="-15" dirty="0">
                <a:latin typeface="Calibri"/>
                <a:cs typeface="Calibri"/>
              </a:rPr>
              <a:t>діл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но</a:t>
            </a:r>
            <a:r>
              <a:rPr sz="2800" spc="-4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-2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95" dirty="0">
                <a:latin typeface="Calibri"/>
                <a:cs typeface="Calibri"/>
              </a:rPr>
              <a:t>у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15" dirty="0">
                <a:latin typeface="Calibri"/>
                <a:cs typeface="Calibri"/>
              </a:rPr>
              <a:t> ор</a:t>
            </a:r>
            <a:r>
              <a:rPr sz="2800" spc="-2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ану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міс</a:t>
            </a:r>
            <a:r>
              <a:rPr sz="2800" spc="-50" dirty="0">
                <a:latin typeface="Calibri"/>
                <a:cs typeface="Calibri"/>
              </a:rPr>
              <a:t>ц</a:t>
            </a:r>
            <a:r>
              <a:rPr sz="2800" spc="-15" dirty="0">
                <a:latin typeface="Calibri"/>
                <a:cs typeface="Calibri"/>
              </a:rPr>
              <a:t>ево</a:t>
            </a:r>
            <a:r>
              <a:rPr sz="2800" spc="-4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самовря</a:t>
            </a:r>
            <a:r>
              <a:rPr sz="2800" spc="-55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ування,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ав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4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к</a:t>
            </a:r>
            <a:r>
              <a:rPr sz="2800" spc="-20" dirty="0">
                <a:latin typeface="Calibri"/>
                <a:cs typeface="Calibri"/>
              </a:rPr>
              <a:t>ом</a:t>
            </a:r>
            <a:r>
              <a:rPr sz="2800" spc="-3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нально</a:t>
            </a:r>
            <a:r>
              <a:rPr sz="2800" spc="-4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дп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и</a:t>
            </a:r>
            <a:r>
              <a:rPr sz="2800" spc="-25" dirty="0">
                <a:latin typeface="Calibri"/>
                <a:cs typeface="Calibri"/>
              </a:rPr>
              <a:t>є</a:t>
            </a:r>
            <a:r>
              <a:rPr sz="2800" spc="-20" dirty="0">
                <a:latin typeface="Calibri"/>
                <a:cs typeface="Calibri"/>
              </a:rPr>
              <a:t>м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тва,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стан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ви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та ор</a:t>
            </a:r>
            <a:r>
              <a:rPr sz="2800" spc="-2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ізаці</a:t>
            </a:r>
            <a:r>
              <a:rPr sz="2800" spc="-25" dirty="0">
                <a:latin typeface="Calibri"/>
                <a:cs typeface="Calibri"/>
              </a:rPr>
              <a:t>ї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затве</a:t>
            </a:r>
            <a:r>
              <a:rPr sz="2800" spc="-95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ене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5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з</a:t>
            </a:r>
            <a:r>
              <a:rPr sz="2800" spc="-20" dirty="0">
                <a:latin typeface="Calibri"/>
                <a:cs typeface="Calibri"/>
              </a:rPr>
              <a:t>ом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М</a:t>
            </a:r>
            <a:r>
              <a:rPr sz="2800" spc="-2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нюсту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10.02.2</a:t>
            </a:r>
            <a:r>
              <a:rPr sz="2800" spc="-10" dirty="0">
                <a:latin typeface="Calibri"/>
                <a:cs typeface="Calibri"/>
              </a:rPr>
              <a:t>01</a:t>
            </a:r>
            <a:r>
              <a:rPr sz="2800" spc="-15" dirty="0">
                <a:latin typeface="Calibri"/>
                <a:cs typeface="Calibri"/>
              </a:rPr>
              <a:t>2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р.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232/5.</a:t>
            </a:r>
            <a:endParaRPr sz="2800">
              <a:latin typeface="Calibri"/>
              <a:cs typeface="Calibri"/>
            </a:endParaRPr>
          </a:p>
          <a:p>
            <a:pPr marL="527685" marR="5080" indent="-514984">
              <a:lnSpc>
                <a:spcPct val="120000"/>
              </a:lnSpc>
              <a:buClr>
                <a:srgbClr val="6F2F9F"/>
              </a:buClr>
              <a:buFont typeface="Calibri"/>
              <a:buAutoNum type="arabicPeriod"/>
              <a:tabLst>
                <a:tab pos="528320" algn="l"/>
              </a:tabLst>
            </a:pPr>
            <a:r>
              <a:rPr sz="2800" b="1" spc="-20" dirty="0">
                <a:latin typeface="Calibri"/>
                <a:cs typeface="Calibri"/>
              </a:rPr>
              <a:t>ДКХП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1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Вип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ск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«Про</a:t>
            </a:r>
            <a:r>
              <a:rPr sz="2800" spc="-30" dirty="0">
                <a:latin typeface="Calibri"/>
                <a:cs typeface="Calibri"/>
              </a:rPr>
              <a:t>ф</a:t>
            </a:r>
            <a:r>
              <a:rPr sz="2800" dirty="0">
                <a:latin typeface="Calibri"/>
                <a:cs typeface="Calibri"/>
              </a:rPr>
              <a:t>есії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ацівників,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щ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є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з</a:t>
            </a:r>
            <a:r>
              <a:rPr sz="2800" spc="-15" dirty="0">
                <a:latin typeface="Calibri"/>
                <a:cs typeface="Calibri"/>
              </a:rPr>
              <a:t>агальними для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dirty="0">
                <a:latin typeface="Calibri"/>
                <a:cs typeface="Calibri"/>
              </a:rPr>
              <a:t>іх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видів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е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он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мічної</a:t>
            </a:r>
            <a:r>
              <a:rPr sz="2800" spc="-10" dirty="0">
                <a:latin typeface="Calibri"/>
                <a:cs typeface="Calibri"/>
              </a:rPr>
              <a:t> ді</a:t>
            </a:r>
            <a:r>
              <a:rPr sz="2800" spc="-30" dirty="0">
                <a:latin typeface="Calibri"/>
                <a:cs typeface="Calibri"/>
              </a:rPr>
              <a:t>я</a:t>
            </a:r>
            <a:r>
              <a:rPr sz="2800" spc="-15" dirty="0">
                <a:latin typeface="Calibri"/>
                <a:cs typeface="Calibri"/>
              </a:rPr>
              <a:t>льності»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</a:t>
            </a:r>
            <a:r>
              <a:rPr sz="2800" spc="-5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35" dirty="0">
                <a:latin typeface="Calibri"/>
                <a:cs typeface="Calibri"/>
              </a:rPr>
              <a:t>з</a:t>
            </a:r>
            <a:r>
              <a:rPr sz="2800" spc="-15" dirty="0">
                <a:latin typeface="Calibri"/>
                <a:cs typeface="Calibri"/>
              </a:rPr>
              <a:t>діл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«Про</a:t>
            </a:r>
            <a:r>
              <a:rPr sz="2800" spc="-30" dirty="0">
                <a:latin typeface="Calibri"/>
                <a:cs typeface="Calibri"/>
              </a:rPr>
              <a:t>ф</a:t>
            </a:r>
            <a:r>
              <a:rPr sz="2800" dirty="0">
                <a:latin typeface="Calibri"/>
                <a:cs typeface="Calibri"/>
              </a:rPr>
              <a:t>есії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ер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ик</a:t>
            </a:r>
            <a:r>
              <a:rPr sz="2800" spc="-2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в,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офесіона</a:t>
            </a:r>
            <a:r>
              <a:rPr sz="2800" spc="-10" dirty="0">
                <a:latin typeface="Calibri"/>
                <a:cs typeface="Calibri"/>
              </a:rPr>
              <a:t>лів,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ф</a:t>
            </a:r>
            <a:r>
              <a:rPr sz="2800" spc="-3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хівц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в,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т</a:t>
            </a:r>
            <a:r>
              <a:rPr sz="2800" spc="-30" dirty="0">
                <a:latin typeface="Calibri"/>
                <a:cs typeface="Calibri"/>
              </a:rPr>
              <a:t>е</a:t>
            </a:r>
            <a:r>
              <a:rPr sz="2800" spc="-15" dirty="0">
                <a:latin typeface="Calibri"/>
                <a:cs typeface="Calibri"/>
              </a:rPr>
              <a:t>хнічних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службо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20" dirty="0">
                <a:latin typeface="Calibri"/>
                <a:cs typeface="Calibri"/>
              </a:rPr>
              <a:t>ц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в»,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6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35" dirty="0">
                <a:latin typeface="Calibri"/>
                <a:cs typeface="Calibri"/>
              </a:rPr>
              <a:t>з</a:t>
            </a:r>
            <a:r>
              <a:rPr sz="2800" dirty="0">
                <a:latin typeface="Calibri"/>
                <a:cs typeface="Calibri"/>
              </a:rPr>
              <a:t>д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л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2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«П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офес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dirty="0">
                <a:latin typeface="Calibri"/>
                <a:cs typeface="Calibri"/>
              </a:rPr>
              <a:t>ї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роб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тник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в»)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овідни</a:t>
            </a:r>
            <a:r>
              <a:rPr sz="2800" spc="-6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квалі</a:t>
            </a:r>
            <a:r>
              <a:rPr sz="2800" spc="-35" dirty="0">
                <a:latin typeface="Calibri"/>
                <a:cs typeface="Calibri"/>
              </a:rPr>
              <a:t>ф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45" dirty="0">
                <a:latin typeface="Calibri"/>
                <a:cs typeface="Calibri"/>
              </a:rPr>
              <a:t>к</a:t>
            </a:r>
            <a:r>
              <a:rPr sz="2800" dirty="0">
                <a:latin typeface="Calibri"/>
                <a:cs typeface="Calibri"/>
              </a:rPr>
              <a:t>ац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йних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харак</a:t>
            </a:r>
            <a:r>
              <a:rPr sz="2800" spc="-4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ер</a:t>
            </a:r>
            <a:r>
              <a:rPr sz="2800" spc="-30" dirty="0">
                <a:latin typeface="Calibri"/>
                <a:cs typeface="Calibri"/>
              </a:rPr>
              <a:t>и</a:t>
            </a:r>
            <a:r>
              <a:rPr sz="2800" spc="-15" dirty="0">
                <a:latin typeface="Calibri"/>
                <a:cs typeface="Calibri"/>
              </a:rPr>
              <a:t>стик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офес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й</a:t>
            </a:r>
            <a:r>
              <a:rPr sz="2800" spc="-15" dirty="0">
                <a:latin typeface="Calibri"/>
                <a:cs typeface="Calibri"/>
              </a:rPr>
              <a:t> 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ацівників,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затве</a:t>
            </a:r>
            <a:r>
              <a:rPr sz="2800" spc="-95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д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ений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з</a:t>
            </a:r>
            <a:r>
              <a:rPr sz="2800" spc="-20" dirty="0">
                <a:latin typeface="Calibri"/>
                <a:cs typeface="Calibri"/>
              </a:rPr>
              <a:t>ом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М</a:t>
            </a:r>
            <a:r>
              <a:rPr sz="2800" spc="-2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нпраці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29.12.</a:t>
            </a:r>
            <a:r>
              <a:rPr sz="2800" spc="-10" dirty="0">
                <a:latin typeface="Calibri"/>
                <a:cs typeface="Calibri"/>
              </a:rPr>
              <a:t>2</a:t>
            </a:r>
            <a:r>
              <a:rPr sz="2800" spc="-15" dirty="0">
                <a:latin typeface="Calibri"/>
                <a:cs typeface="Calibri"/>
              </a:rPr>
              <a:t>0</a:t>
            </a:r>
            <a:r>
              <a:rPr sz="2800" spc="-10" dirty="0">
                <a:latin typeface="Calibri"/>
                <a:cs typeface="Calibri"/>
              </a:rPr>
              <a:t>0</a:t>
            </a:r>
            <a:r>
              <a:rPr sz="2800" spc="-15" dirty="0">
                <a:latin typeface="Calibri"/>
                <a:cs typeface="Calibri"/>
              </a:rPr>
              <a:t>4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336.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83994" y="826897"/>
            <a:ext cx="14246606" cy="857670"/>
          </a:xfrm>
          <a:prstGeom prst="rect">
            <a:avLst/>
          </a:prstGeom>
        </p:spPr>
        <p:txBody>
          <a:bodyPr vert="horz" wrap="square" lIns="0" tIns="117855" rIns="0" bIns="0" rtlCol="0">
            <a:spAutoFit/>
          </a:bodyPr>
          <a:lstStyle/>
          <a:p>
            <a:pPr marL="2219325">
              <a:lnSpc>
                <a:spcPct val="100000"/>
              </a:lnSpc>
            </a:pPr>
            <a:r>
              <a:rPr dirty="0"/>
              <a:t>НОРМ</a:t>
            </a:r>
            <a:r>
              <a:rPr spc="-325" dirty="0"/>
              <a:t>А</a:t>
            </a:r>
            <a:r>
              <a:rPr dirty="0"/>
              <a:t>ТИВН</a:t>
            </a:r>
            <a:r>
              <a:rPr spc="5" dirty="0"/>
              <a:t>О</a:t>
            </a:r>
            <a:r>
              <a:rPr spc="-10" dirty="0">
                <a:latin typeface="Calibri"/>
                <a:cs typeface="Calibri"/>
              </a:rPr>
              <a:t>-</a:t>
            </a:r>
            <a:r>
              <a:rPr dirty="0"/>
              <a:t>П</a:t>
            </a:r>
            <a:r>
              <a:rPr spc="-260" dirty="0"/>
              <a:t>Р</a:t>
            </a:r>
            <a:r>
              <a:rPr dirty="0"/>
              <a:t>АВОВЕ</a:t>
            </a:r>
            <a:r>
              <a:rPr spc="-15" dirty="0"/>
              <a:t> </a:t>
            </a:r>
            <a:r>
              <a:rPr spc="-35" dirty="0"/>
              <a:t>З</a:t>
            </a:r>
            <a:r>
              <a:rPr dirty="0"/>
              <a:t>АБЕЗП</a:t>
            </a:r>
            <a:r>
              <a:rPr spc="-75" dirty="0"/>
              <a:t>Е</a:t>
            </a:r>
            <a:r>
              <a:rPr dirty="0"/>
              <a:t>ЧЕННЯ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4</a:t>
            </a:fld>
            <a:endParaRPr spc="-10" dirty="0"/>
          </a:p>
        </p:txBody>
      </p:sp>
    </p:spTree>
    <p:extLst>
      <p:ext uri="{BB962C8B-B14F-4D97-AF65-F5344CB8AC3E}">
        <p14:creationId xmlns:p14="http://schemas.microsoft.com/office/powerpoint/2010/main" val="33457171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6200" y="419100"/>
            <a:ext cx="10682478" cy="685800"/>
          </a:xfrm>
        </p:spPr>
        <p:txBody>
          <a:bodyPr/>
          <a:lstStyle/>
          <a:p>
            <a:pPr algn="ctr"/>
            <a:r>
              <a:rPr lang="uk-UA" dirty="0"/>
              <a:t>Склад документів особової справи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" y="1409700"/>
            <a:ext cx="17754600" cy="8261568"/>
          </a:xfrm>
        </p:spPr>
        <p:txBody>
          <a:bodyPr/>
          <a:lstStyle/>
          <a:p>
            <a:r>
              <a:rPr lang="uk-UA" sz="2800" b="1" dirty="0" smtClean="0"/>
              <a:t>8.Копія </a:t>
            </a:r>
            <a:r>
              <a:rPr lang="uk-UA" sz="2800" b="1" dirty="0"/>
              <a:t>облікової картки платника податків. </a:t>
            </a:r>
            <a:r>
              <a:rPr lang="uk-UA" sz="2800" dirty="0"/>
              <a:t>Цього документа може не бути, </a:t>
            </a:r>
            <a:r>
              <a:rPr lang="uk-UA" sz="2800" dirty="0" smtClean="0"/>
              <a:t>якщо працівник </a:t>
            </a:r>
            <a:r>
              <a:rPr lang="uk-UA" sz="2800" dirty="0"/>
              <a:t>через релігійні переконання відмовився від реєстраційного номера,повідомив про це податківців і має відповідну відмітку в паспорті</a:t>
            </a:r>
          </a:p>
          <a:p>
            <a:r>
              <a:rPr lang="uk-UA" sz="2800" b="1" dirty="0"/>
              <a:t>9.Копія військового квитка. </a:t>
            </a:r>
            <a:r>
              <a:rPr lang="uk-UA" sz="2800" dirty="0"/>
              <a:t>Цей документ обов’язковий, якщо працівник </a:t>
            </a:r>
            <a:r>
              <a:rPr lang="uk-UA" sz="2800" dirty="0" err="1"/>
              <a:t>євійськовозобов’язаним</a:t>
            </a:r>
            <a:r>
              <a:rPr lang="uk-UA" sz="2800" dirty="0"/>
              <a:t> і в нього є військовий квиток.</a:t>
            </a:r>
          </a:p>
          <a:p>
            <a:r>
              <a:rPr lang="ru-RU" sz="2800" b="1" dirty="0"/>
              <a:t>10.Копії </a:t>
            </a:r>
            <a:r>
              <a:rPr lang="ru-RU" sz="2800" b="1" dirty="0" err="1"/>
              <a:t>документів</a:t>
            </a:r>
            <a:r>
              <a:rPr lang="ru-RU" sz="2800" b="1" dirty="0"/>
              <a:t> про </a:t>
            </a:r>
            <a:r>
              <a:rPr lang="ru-RU" sz="2800" b="1" dirty="0" err="1"/>
              <a:t>освіту</a:t>
            </a:r>
            <a:r>
              <a:rPr lang="ru-RU" sz="2800" b="1" dirty="0"/>
              <a:t>, </a:t>
            </a:r>
            <a:r>
              <a:rPr lang="ru-RU" sz="2800" b="1" dirty="0" err="1"/>
              <a:t>науковий</a:t>
            </a:r>
            <a:r>
              <a:rPr lang="ru-RU" sz="2800" b="1" dirty="0"/>
              <a:t> </a:t>
            </a:r>
            <a:r>
              <a:rPr lang="ru-RU" sz="2800" b="1" dirty="0" err="1"/>
              <a:t>ступінь</a:t>
            </a:r>
            <a:r>
              <a:rPr lang="ru-RU" sz="2800" b="1" dirty="0"/>
              <a:t>, </a:t>
            </a:r>
            <a:r>
              <a:rPr lang="ru-RU" sz="2800" b="1" dirty="0" err="1"/>
              <a:t>вчене</a:t>
            </a:r>
            <a:r>
              <a:rPr lang="ru-RU" sz="2800" b="1" dirty="0"/>
              <a:t> </a:t>
            </a:r>
            <a:r>
              <a:rPr lang="ru-RU" sz="2800" b="1" dirty="0" err="1" smtClean="0"/>
              <a:t>звання</a:t>
            </a:r>
            <a:r>
              <a:rPr lang="ru-RU" sz="2800" b="1" dirty="0" smtClean="0"/>
              <a:t>. </a:t>
            </a:r>
            <a:r>
              <a:rPr lang="ru-RU" sz="2800" dirty="0"/>
              <a:t>З 25.07.2018 р. </a:t>
            </a:r>
            <a:r>
              <a:rPr lang="ru-RU" sz="2800" dirty="0" err="1"/>
              <a:t>додоповнення</a:t>
            </a:r>
            <a:r>
              <a:rPr lang="ru-RU" sz="2800" dirty="0"/>
              <a:t> до </a:t>
            </a:r>
            <a:r>
              <a:rPr lang="ru-RU" sz="2800" dirty="0" err="1"/>
              <a:t>копій</a:t>
            </a:r>
            <a:r>
              <a:rPr lang="ru-RU" sz="2800" dirty="0"/>
              <a:t> </a:t>
            </a:r>
            <a:r>
              <a:rPr lang="ru-RU" sz="2800" dirty="0" err="1"/>
              <a:t>документів</a:t>
            </a:r>
            <a:r>
              <a:rPr lang="ru-RU" sz="2800" dirty="0"/>
              <a:t> про </a:t>
            </a:r>
            <a:r>
              <a:rPr lang="ru-RU" sz="2800" dirty="0" err="1"/>
              <a:t>освіту</a:t>
            </a:r>
            <a:r>
              <a:rPr lang="ru-RU" sz="2800" dirty="0"/>
              <a:t> до </a:t>
            </a:r>
            <a:r>
              <a:rPr lang="ru-RU" sz="2800" dirty="0" err="1"/>
              <a:t>особової</a:t>
            </a:r>
            <a:r>
              <a:rPr lang="ru-RU" sz="2800" dirty="0"/>
              <a:t> </a:t>
            </a:r>
            <a:r>
              <a:rPr lang="ru-RU" sz="2800" dirty="0" err="1"/>
              <a:t>справи</a:t>
            </a:r>
            <a:r>
              <a:rPr lang="ru-RU" sz="2800" dirty="0"/>
              <a:t> </a:t>
            </a:r>
            <a:r>
              <a:rPr lang="ru-RU" sz="2800" dirty="0" err="1"/>
              <a:t>слід</a:t>
            </a:r>
            <a:r>
              <a:rPr lang="ru-RU" sz="2800" dirty="0"/>
              <a:t> </a:t>
            </a:r>
            <a:r>
              <a:rPr lang="ru-RU" sz="2800" dirty="0" err="1"/>
              <a:t>включатитакож</a:t>
            </a:r>
            <a:r>
              <a:rPr lang="ru-RU" sz="2800" dirty="0"/>
              <a:t> </a:t>
            </a:r>
            <a:r>
              <a:rPr lang="ru-RU" sz="2800" dirty="0" err="1"/>
              <a:t>копії</a:t>
            </a:r>
            <a:r>
              <a:rPr lang="ru-RU" sz="2800" dirty="0"/>
              <a:t> </a:t>
            </a:r>
            <a:r>
              <a:rPr lang="ru-RU" sz="2800" dirty="0" err="1"/>
              <a:t>документів</a:t>
            </a:r>
            <a:r>
              <a:rPr lang="ru-RU" sz="2800" dirty="0"/>
              <a:t> про </a:t>
            </a:r>
            <a:r>
              <a:rPr lang="ru-RU" sz="2800" dirty="0" err="1"/>
              <a:t>наявність</a:t>
            </a:r>
            <a:r>
              <a:rPr lang="ru-RU" sz="2800" dirty="0"/>
              <a:t> (</a:t>
            </a:r>
            <a:r>
              <a:rPr lang="ru-RU" sz="2800" dirty="0" err="1"/>
              <a:t>присвоєння</a:t>
            </a:r>
            <a:r>
              <a:rPr lang="ru-RU" sz="2800" dirty="0"/>
              <a:t>) </a:t>
            </a:r>
            <a:r>
              <a:rPr lang="ru-RU" sz="2800" dirty="0" err="1"/>
              <a:t>наукового</a:t>
            </a:r>
            <a:r>
              <a:rPr lang="ru-RU" sz="2800" dirty="0"/>
              <a:t> </a:t>
            </a:r>
            <a:r>
              <a:rPr lang="ru-RU" sz="2800" dirty="0" err="1"/>
              <a:t>ступеня</a:t>
            </a:r>
            <a:r>
              <a:rPr lang="ru-RU" sz="2800" dirty="0"/>
              <a:t>, </a:t>
            </a:r>
            <a:r>
              <a:rPr lang="ru-RU" sz="2800" dirty="0" err="1"/>
              <a:t>вченогозвання</a:t>
            </a:r>
            <a:endParaRPr lang="ru-RU" sz="2800" dirty="0"/>
          </a:p>
          <a:p>
            <a:r>
              <a:rPr lang="uk-UA" sz="2800" b="1" dirty="0"/>
              <a:t>11.Заяви:</a:t>
            </a:r>
          </a:p>
          <a:p>
            <a:r>
              <a:rPr lang="ru-RU" sz="2800" dirty="0" smtClean="0"/>
              <a:t>	•</a:t>
            </a:r>
            <a:r>
              <a:rPr lang="ru-RU" sz="2800" dirty="0"/>
              <a:t>про </a:t>
            </a:r>
            <a:r>
              <a:rPr lang="ru-RU" sz="2800" dirty="0" err="1"/>
              <a:t>переведення</a:t>
            </a:r>
            <a:r>
              <a:rPr lang="ru-RU" sz="2800" dirty="0"/>
              <a:t> на </a:t>
            </a:r>
            <a:r>
              <a:rPr lang="ru-RU" sz="2800" dirty="0" err="1"/>
              <a:t>іншу</a:t>
            </a:r>
            <a:r>
              <a:rPr lang="ru-RU" sz="2800" dirty="0"/>
              <a:t> роботу (посаду);</a:t>
            </a:r>
          </a:p>
          <a:p>
            <a:r>
              <a:rPr lang="uk-UA" sz="2800" dirty="0" smtClean="0"/>
              <a:t>	</a:t>
            </a:r>
            <a:r>
              <a:rPr lang="uk-UA" sz="2800" dirty="0" err="1" smtClean="0"/>
              <a:t>•</a:t>
            </a:r>
            <a:r>
              <a:rPr lang="uk-UA" sz="2800" dirty="0" err="1"/>
              <a:t>про</a:t>
            </a:r>
            <a:r>
              <a:rPr lang="uk-UA" sz="2800" dirty="0"/>
              <a:t> переведення на сумісництво;</a:t>
            </a:r>
          </a:p>
          <a:p>
            <a:r>
              <a:rPr lang="uk-UA" sz="2800" dirty="0" smtClean="0"/>
              <a:t>	</a:t>
            </a:r>
            <a:r>
              <a:rPr lang="uk-UA" sz="2800" dirty="0" err="1" smtClean="0"/>
              <a:t>•</a:t>
            </a:r>
            <a:r>
              <a:rPr lang="uk-UA" sz="2800" dirty="0" err="1"/>
              <a:t>про</a:t>
            </a:r>
            <a:r>
              <a:rPr lang="uk-UA" sz="2800" dirty="0"/>
              <a:t> зміну біографічних </a:t>
            </a:r>
            <a:r>
              <a:rPr lang="uk-UA" sz="2800" dirty="0" smtClean="0"/>
              <a:t>даних</a:t>
            </a:r>
          </a:p>
          <a:p>
            <a:r>
              <a:rPr lang="ru-RU" sz="2800" b="1" dirty="0" smtClean="0"/>
              <a:t>12.Копії </a:t>
            </a:r>
            <a:r>
              <a:rPr lang="ru-RU" sz="2800" b="1" dirty="0" err="1"/>
              <a:t>або</a:t>
            </a:r>
            <a:r>
              <a:rPr lang="ru-RU" sz="2800" b="1" dirty="0"/>
              <a:t> </a:t>
            </a:r>
            <a:r>
              <a:rPr lang="ru-RU" sz="2800" b="1" dirty="0" err="1"/>
              <a:t>витяги</a:t>
            </a:r>
            <a:r>
              <a:rPr lang="ru-RU" sz="2800" b="1" dirty="0"/>
              <a:t> з </a:t>
            </a:r>
            <a:r>
              <a:rPr lang="ru-RU" sz="2800" b="1" dirty="0" err="1"/>
              <a:t>розпорядчих</a:t>
            </a:r>
            <a:r>
              <a:rPr lang="ru-RU" sz="2800" b="1" dirty="0"/>
              <a:t> </a:t>
            </a:r>
            <a:r>
              <a:rPr lang="ru-RU" sz="2800" b="1" dirty="0" err="1"/>
              <a:t>документів</a:t>
            </a:r>
            <a:r>
              <a:rPr lang="ru-RU" sz="2800" b="1" dirty="0"/>
              <a:t> </a:t>
            </a:r>
            <a:r>
              <a:rPr lang="ru-RU" sz="2800" dirty="0"/>
              <a:t>(</a:t>
            </a:r>
            <a:r>
              <a:rPr lang="ru-RU" sz="2800" dirty="0" err="1"/>
              <a:t>наказів</a:t>
            </a:r>
            <a:r>
              <a:rPr lang="ru-RU" sz="2800" dirty="0"/>
              <a:t>, </a:t>
            </a:r>
            <a:r>
              <a:rPr lang="ru-RU" sz="2800" dirty="0" err="1"/>
              <a:t>розпоряджень</a:t>
            </a:r>
            <a:r>
              <a:rPr lang="ru-RU" sz="2800" dirty="0"/>
              <a:t>) </a:t>
            </a:r>
            <a:r>
              <a:rPr lang="ru-RU" sz="2800" dirty="0" err="1"/>
              <a:t>пропереведення</a:t>
            </a:r>
            <a:r>
              <a:rPr lang="ru-RU" sz="2800" dirty="0"/>
              <a:t> на:</a:t>
            </a:r>
          </a:p>
          <a:p>
            <a:r>
              <a:rPr lang="uk-UA" sz="2800" dirty="0" smtClean="0"/>
              <a:t>	</a:t>
            </a:r>
            <a:r>
              <a:rPr lang="uk-UA" sz="2800" dirty="0" err="1" smtClean="0"/>
              <a:t>•</a:t>
            </a:r>
            <a:r>
              <a:rPr lang="uk-UA" sz="2800" dirty="0" err="1"/>
              <a:t>іншу</a:t>
            </a:r>
            <a:r>
              <a:rPr lang="uk-UA" sz="2800" dirty="0"/>
              <a:t> роботу (посаду);</a:t>
            </a:r>
          </a:p>
          <a:p>
            <a:r>
              <a:rPr lang="uk-UA" sz="2800" dirty="0" smtClean="0"/>
              <a:t>	</a:t>
            </a:r>
            <a:r>
              <a:rPr lang="uk-UA" sz="2800" dirty="0" err="1" smtClean="0"/>
              <a:t>•</a:t>
            </a:r>
            <a:r>
              <a:rPr lang="uk-UA" sz="2800" dirty="0" err="1"/>
              <a:t>сумісництво</a:t>
            </a:r>
            <a:endParaRPr lang="uk-UA" sz="2800" dirty="0"/>
          </a:p>
          <a:p>
            <a:r>
              <a:rPr lang="uk-UA" sz="2800" b="1" dirty="0"/>
              <a:t>13.Копії документів про внесення змін до облікових документів у зв’язку зі </a:t>
            </a:r>
            <a:r>
              <a:rPr lang="uk-UA" sz="2800" b="1" dirty="0" smtClean="0"/>
              <a:t>зміною біографічних </a:t>
            </a:r>
            <a:r>
              <a:rPr lang="uk-UA" sz="2800" b="1" dirty="0"/>
              <a:t>даних </a:t>
            </a:r>
            <a:r>
              <a:rPr lang="uk-UA" sz="2800" dirty="0"/>
              <a:t>(прізвища, імені, по батькові).</a:t>
            </a:r>
          </a:p>
          <a:p>
            <a:r>
              <a:rPr lang="ru-RU" sz="2800" b="1" dirty="0"/>
              <a:t>14.Копії </a:t>
            </a:r>
            <a:r>
              <a:rPr lang="ru-RU" sz="2800" b="1" dirty="0" err="1"/>
              <a:t>документів</a:t>
            </a:r>
            <a:r>
              <a:rPr lang="ru-RU" sz="2800" b="1" dirty="0"/>
              <a:t>, </a:t>
            </a:r>
            <a:r>
              <a:rPr lang="ru-RU" sz="2800" b="1" dirty="0" err="1"/>
              <a:t>що</a:t>
            </a:r>
            <a:r>
              <a:rPr lang="ru-RU" sz="2800" b="1" dirty="0"/>
              <a:t> є </a:t>
            </a:r>
            <a:r>
              <a:rPr lang="ru-RU" sz="2800" b="1" dirty="0" err="1"/>
              <a:t>підставою</a:t>
            </a:r>
            <a:r>
              <a:rPr lang="ru-RU" sz="2800" b="1" dirty="0"/>
              <a:t> для </a:t>
            </a:r>
            <a:r>
              <a:rPr lang="ru-RU" sz="2800" b="1" dirty="0" err="1"/>
              <a:t>надання</a:t>
            </a:r>
            <a:r>
              <a:rPr lang="ru-RU" sz="2800" b="1" dirty="0"/>
              <a:t> </a:t>
            </a:r>
            <a:r>
              <a:rPr lang="ru-RU" sz="2800" b="1" dirty="0" err="1"/>
              <a:t>пільг</a:t>
            </a:r>
            <a:r>
              <a:rPr lang="ru-RU" sz="2800" b="1" dirty="0"/>
              <a:t> </a:t>
            </a:r>
            <a:r>
              <a:rPr lang="ru-RU" sz="2800" dirty="0"/>
              <a:t>(за </a:t>
            </a:r>
            <a:r>
              <a:rPr lang="ru-RU" sz="2800" dirty="0" err="1"/>
              <a:t>наявності</a:t>
            </a:r>
            <a:r>
              <a:rPr lang="ru-RU" sz="2800" dirty="0"/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979527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2760" y="826897"/>
            <a:ext cx="10682478" cy="738664"/>
          </a:xfrm>
        </p:spPr>
        <p:txBody>
          <a:bodyPr/>
          <a:lstStyle/>
          <a:p>
            <a:pPr algn="ctr"/>
            <a:r>
              <a:rPr lang="uk-UA" dirty="0"/>
              <a:t>Склад документів особової справи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9216" y="2095500"/>
            <a:ext cx="17309566" cy="6647974"/>
          </a:xfrm>
        </p:spPr>
        <p:txBody>
          <a:bodyPr/>
          <a:lstStyle/>
          <a:p>
            <a:endParaRPr lang="uk-UA" sz="3600" dirty="0"/>
          </a:p>
          <a:p>
            <a:r>
              <a:rPr lang="uk-UA" sz="3600" b="1" dirty="0"/>
              <a:t>15.Характеристики.</a:t>
            </a:r>
          </a:p>
          <a:p>
            <a:r>
              <a:rPr lang="uk-UA" sz="3600" b="1" dirty="0"/>
              <a:t>16.Копії документів про підвищення кваліфікації, стажування, заохочення</a:t>
            </a:r>
            <a:r>
              <a:rPr lang="uk-UA" sz="3600" dirty="0"/>
              <a:t>(нагородження, преміювання).</a:t>
            </a:r>
          </a:p>
          <a:p>
            <a:r>
              <a:rPr lang="uk-UA" sz="3600" b="1" dirty="0"/>
              <a:t>17.Документи з атестації.</a:t>
            </a:r>
          </a:p>
          <a:p>
            <a:r>
              <a:rPr lang="ru-RU" sz="3600" b="1" dirty="0"/>
              <a:t>18.Заява про </a:t>
            </a:r>
            <a:r>
              <a:rPr lang="ru-RU" sz="3600" b="1" dirty="0" err="1"/>
              <a:t>звільнення</a:t>
            </a:r>
            <a:r>
              <a:rPr lang="ru-RU" sz="3600" b="1" dirty="0"/>
              <a:t> з </a:t>
            </a:r>
            <a:r>
              <a:rPr lang="ru-RU" sz="3600" b="1" dirty="0" err="1"/>
              <a:t>роботи</a:t>
            </a:r>
            <a:r>
              <a:rPr lang="ru-RU" sz="3600" b="1" dirty="0"/>
              <a:t>.</a:t>
            </a:r>
          </a:p>
          <a:p>
            <a:r>
              <a:rPr lang="uk-UA" sz="3600" b="1" dirty="0"/>
              <a:t>19.Копії або витяги з розпорядчих документів </a:t>
            </a:r>
            <a:r>
              <a:rPr lang="uk-UA" sz="3600" dirty="0"/>
              <a:t>(наказів, розпоряджень) про </a:t>
            </a:r>
            <a:r>
              <a:rPr lang="uk-UA" sz="3600" dirty="0" err="1"/>
              <a:t>звільненняз</a:t>
            </a:r>
            <a:r>
              <a:rPr lang="uk-UA" sz="3600" dirty="0"/>
              <a:t> роботи. </a:t>
            </a:r>
            <a:r>
              <a:rPr lang="uk-UA" sz="3600" u="sng" dirty="0">
                <a:solidFill>
                  <a:srgbClr val="FF0000"/>
                </a:solidFill>
              </a:rPr>
              <a:t>Зверніть увагу: </a:t>
            </a:r>
            <a:r>
              <a:rPr lang="uk-UA" sz="3600" dirty="0"/>
              <a:t>документи, які були підставою для видання наказу(розпорядження) про звільнення працівника (доповідні записки, акт про </a:t>
            </a:r>
            <a:r>
              <a:rPr lang="uk-UA" sz="3600" dirty="0" err="1"/>
              <a:t>відсутністьна</a:t>
            </a:r>
            <a:r>
              <a:rPr lang="uk-UA" sz="3600" dirty="0"/>
              <a:t> робочому місці, повідомлення про звільнення працівника як такого, що </a:t>
            </a:r>
            <a:r>
              <a:rPr lang="uk-UA" sz="3600" dirty="0" err="1"/>
              <a:t>непройшов</a:t>
            </a:r>
            <a:r>
              <a:rPr lang="uk-UA" sz="3600" dirty="0"/>
              <a:t> випробувальний строк тощо), до особової справи не включають.</a:t>
            </a:r>
          </a:p>
          <a:p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7657690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2760" y="826897"/>
            <a:ext cx="10682478" cy="738664"/>
          </a:xfrm>
        </p:spPr>
        <p:txBody>
          <a:bodyPr/>
          <a:lstStyle/>
          <a:p>
            <a:pPr algn="ctr"/>
            <a:r>
              <a:rPr lang="ru-RU" dirty="0"/>
              <a:t>6 правил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особової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9216" y="2612898"/>
            <a:ext cx="17309566" cy="6647974"/>
          </a:xfrm>
        </p:spPr>
        <p:txBody>
          <a:bodyPr/>
          <a:lstStyle/>
          <a:p>
            <a:r>
              <a:rPr lang="ru-RU" sz="4800" b="1" dirty="0">
                <a:solidFill>
                  <a:srgbClr val="FF0000"/>
                </a:solidFill>
              </a:rPr>
              <a:t>Правило 1. </a:t>
            </a:r>
            <a:r>
              <a:rPr lang="ru-RU" sz="4800" dirty="0" err="1"/>
              <a:t>Особову</a:t>
            </a:r>
            <a:r>
              <a:rPr lang="ru-RU" sz="4800" dirty="0"/>
              <a:t> справу </a:t>
            </a:r>
            <a:r>
              <a:rPr lang="ru-RU" sz="4800" dirty="0" err="1"/>
              <a:t>оформляють</a:t>
            </a:r>
            <a:r>
              <a:rPr lang="ru-RU" sz="4800" dirty="0"/>
              <a:t> </a:t>
            </a:r>
            <a:r>
              <a:rPr lang="ru-RU" sz="4800" dirty="0" err="1"/>
              <a:t>після</a:t>
            </a:r>
            <a:r>
              <a:rPr lang="ru-RU" sz="4800" dirty="0"/>
              <a:t> </a:t>
            </a:r>
            <a:r>
              <a:rPr lang="ru-RU" sz="4800" dirty="0" err="1"/>
              <a:t>укладення</a:t>
            </a:r>
            <a:r>
              <a:rPr lang="ru-RU" sz="4800" dirty="0"/>
              <a:t> трудового договору та </a:t>
            </a:r>
            <a:r>
              <a:rPr lang="ru-RU" sz="4800" dirty="0" err="1"/>
              <a:t>видання</a:t>
            </a:r>
            <a:r>
              <a:rPr lang="ru-RU" sz="4800" dirty="0"/>
              <a:t> наказу про </a:t>
            </a:r>
            <a:r>
              <a:rPr lang="ru-RU" sz="4800" dirty="0" err="1"/>
              <a:t>прийняття</a:t>
            </a:r>
            <a:r>
              <a:rPr lang="ru-RU" sz="4800" dirty="0"/>
              <a:t> </a:t>
            </a:r>
            <a:r>
              <a:rPr lang="ru-RU" sz="4800" dirty="0" err="1"/>
              <a:t>працівника</a:t>
            </a:r>
            <a:r>
              <a:rPr lang="ru-RU" sz="4800" dirty="0"/>
              <a:t> на роботу на </a:t>
            </a:r>
            <a:r>
              <a:rPr lang="ru-RU" sz="4800" dirty="0" err="1"/>
              <a:t>підприємство</a:t>
            </a:r>
            <a:r>
              <a:rPr lang="ru-RU" sz="4800" dirty="0"/>
              <a:t>, </a:t>
            </a:r>
            <a:r>
              <a:rPr lang="ru-RU" sz="4800" dirty="0" err="1"/>
              <a:t>установу</a:t>
            </a:r>
            <a:r>
              <a:rPr lang="ru-RU" sz="4800" dirty="0"/>
              <a:t>, в </a:t>
            </a:r>
            <a:r>
              <a:rPr lang="ru-RU" sz="4800" dirty="0" err="1"/>
              <a:t>організацію</a:t>
            </a:r>
            <a:r>
              <a:rPr lang="ru-RU" sz="4800" dirty="0"/>
              <a:t>. Заводиться вона як </a:t>
            </a:r>
            <a:r>
              <a:rPr lang="ru-RU" sz="4800" dirty="0" err="1"/>
              <a:t>окрема</a:t>
            </a:r>
            <a:r>
              <a:rPr lang="ru-RU" sz="4800" dirty="0"/>
              <a:t> </a:t>
            </a:r>
            <a:r>
              <a:rPr lang="ru-RU" sz="4800" dirty="0" err="1"/>
              <a:t>тека</a:t>
            </a:r>
            <a:r>
              <a:rPr lang="ru-RU" sz="4800" dirty="0"/>
              <a:t> (папка), а </a:t>
            </a:r>
            <a:r>
              <a:rPr lang="ru-RU" sz="4800" dirty="0" err="1"/>
              <a:t>усі</a:t>
            </a:r>
            <a:r>
              <a:rPr lang="ru-RU" sz="4800" dirty="0"/>
              <a:t> </a:t>
            </a:r>
            <a:r>
              <a:rPr lang="ru-RU" sz="4800" dirty="0" err="1"/>
              <a:t>документи</a:t>
            </a:r>
            <a:r>
              <a:rPr lang="ru-RU" sz="4800" dirty="0"/>
              <a:t> (</a:t>
            </a:r>
            <a:r>
              <a:rPr lang="ru-RU" sz="4800" dirty="0" err="1"/>
              <a:t>або</a:t>
            </a:r>
            <a:r>
              <a:rPr lang="ru-RU" sz="4800" dirty="0"/>
              <a:t> </a:t>
            </a:r>
            <a:r>
              <a:rPr lang="ru-RU" sz="4800" dirty="0" err="1"/>
              <a:t>їх</a:t>
            </a:r>
            <a:r>
              <a:rPr lang="ru-RU" sz="4800" dirty="0"/>
              <a:t> </a:t>
            </a:r>
            <a:r>
              <a:rPr lang="ru-RU" sz="4800" dirty="0" err="1"/>
              <a:t>копії</a:t>
            </a:r>
            <a:r>
              <a:rPr lang="ru-RU" sz="4800" dirty="0"/>
              <a:t>) </a:t>
            </a:r>
            <a:r>
              <a:rPr lang="ru-RU" sz="4800" dirty="0" err="1"/>
              <a:t>поміщаються</a:t>
            </a:r>
            <a:r>
              <a:rPr lang="ru-RU" sz="4800" dirty="0"/>
              <a:t> </a:t>
            </a:r>
            <a:r>
              <a:rPr lang="ru-RU" sz="4800" dirty="0" err="1"/>
              <a:t>безпосередньо</a:t>
            </a:r>
            <a:r>
              <a:rPr lang="ru-RU" sz="4800" dirty="0"/>
              <a:t> до </a:t>
            </a:r>
            <a:r>
              <a:rPr lang="ru-RU" sz="4800" dirty="0" err="1"/>
              <a:t>неї</a:t>
            </a:r>
            <a:r>
              <a:rPr lang="ru-RU" sz="4800" dirty="0"/>
              <a:t>. </a:t>
            </a:r>
            <a:r>
              <a:rPr lang="ru-RU" sz="4800" dirty="0" err="1"/>
              <a:t>Обкладинку</a:t>
            </a:r>
            <a:r>
              <a:rPr lang="ru-RU" sz="4800" dirty="0"/>
              <a:t> (</a:t>
            </a:r>
            <a:r>
              <a:rPr lang="ru-RU" sz="4800" dirty="0" err="1"/>
              <a:t>титульний</a:t>
            </a:r>
            <a:r>
              <a:rPr lang="ru-RU" sz="4800" dirty="0"/>
              <a:t> </a:t>
            </a:r>
            <a:r>
              <a:rPr lang="ru-RU" sz="4800" dirty="0" err="1"/>
              <a:t>аркуш</a:t>
            </a:r>
            <a:r>
              <a:rPr lang="ru-RU" sz="4800" dirty="0"/>
              <a:t>) </a:t>
            </a:r>
            <a:r>
              <a:rPr lang="ru-RU" sz="4800" dirty="0" err="1"/>
              <a:t>особової</a:t>
            </a:r>
            <a:r>
              <a:rPr lang="ru-RU" sz="4800" dirty="0"/>
              <a:t> </a:t>
            </a:r>
            <a:r>
              <a:rPr lang="ru-RU" sz="4800" dirty="0" err="1"/>
              <a:t>справи</a:t>
            </a:r>
            <a:r>
              <a:rPr lang="ru-RU" sz="4800" dirty="0"/>
              <a:t> </a:t>
            </a:r>
            <a:r>
              <a:rPr lang="ru-RU" sz="4800" dirty="0" err="1"/>
              <a:t>оформляють</a:t>
            </a:r>
            <a:r>
              <a:rPr lang="ru-RU" sz="4800" dirty="0"/>
              <a:t> </a:t>
            </a:r>
            <a:r>
              <a:rPr lang="ru-RU" sz="4800" dirty="0" err="1"/>
              <a:t>відповідно</a:t>
            </a:r>
            <a:r>
              <a:rPr lang="ru-RU" sz="4800" dirty="0"/>
              <a:t> до </a:t>
            </a:r>
            <a:r>
              <a:rPr lang="ru-RU" sz="4800" dirty="0" err="1"/>
              <a:t>додатка</a:t>
            </a:r>
            <a:r>
              <a:rPr lang="ru-RU" sz="4800" dirty="0"/>
              <a:t> 18 до Правил № 1000/5. </a:t>
            </a:r>
            <a:r>
              <a:rPr lang="ru-RU" sz="4800" dirty="0" err="1"/>
              <a:t>Написи</a:t>
            </a:r>
            <a:r>
              <a:rPr lang="ru-RU" sz="4800" dirty="0"/>
              <a:t> на </a:t>
            </a:r>
            <a:r>
              <a:rPr lang="ru-RU" sz="4800" dirty="0" err="1"/>
              <a:t>обкладинці</a:t>
            </a:r>
            <a:r>
              <a:rPr lang="ru-RU" sz="4800" dirty="0"/>
              <a:t> </a:t>
            </a:r>
            <a:r>
              <a:rPr lang="ru-RU" sz="4800" dirty="0" err="1"/>
              <a:t>роблять</a:t>
            </a:r>
            <a:r>
              <a:rPr lang="ru-RU" sz="4800" dirty="0"/>
              <a:t> </a:t>
            </a:r>
            <a:r>
              <a:rPr lang="ru-RU" sz="4800" dirty="0" err="1"/>
              <a:t>чітко</a:t>
            </a:r>
            <a:r>
              <a:rPr lang="ru-RU" sz="4800" dirty="0"/>
              <a:t> </a:t>
            </a:r>
            <a:r>
              <a:rPr lang="ru-RU" sz="4800" dirty="0" err="1"/>
              <a:t>чорним</a:t>
            </a:r>
            <a:r>
              <a:rPr lang="ru-RU" sz="4800" dirty="0"/>
              <a:t> </a:t>
            </a:r>
            <a:r>
              <a:rPr lang="ru-RU" sz="4800" dirty="0" err="1"/>
              <a:t>світлостійким</a:t>
            </a:r>
            <a:r>
              <a:rPr lang="ru-RU" sz="4800" dirty="0"/>
              <a:t> </a:t>
            </a:r>
            <a:r>
              <a:rPr lang="ru-RU" sz="4800" dirty="0" err="1"/>
              <a:t>чорнилом</a:t>
            </a:r>
            <a:r>
              <a:rPr lang="ru-RU" sz="4800" dirty="0"/>
              <a:t> </a:t>
            </a:r>
            <a:r>
              <a:rPr lang="ru-RU" sz="4800" dirty="0" err="1"/>
              <a:t>або</a:t>
            </a:r>
            <a:r>
              <a:rPr lang="ru-RU" sz="4800" dirty="0"/>
              <a:t> пастою (п. 9 гл. 2 </a:t>
            </a:r>
            <a:r>
              <a:rPr lang="ru-RU" sz="4800" dirty="0" err="1"/>
              <a:t>розд</a:t>
            </a:r>
            <a:r>
              <a:rPr lang="ru-RU" sz="4800" dirty="0"/>
              <a:t>. VI Правил № 1000/5). </a:t>
            </a:r>
            <a:endParaRPr lang="uk-UA" sz="4800" dirty="0"/>
          </a:p>
        </p:txBody>
      </p:sp>
    </p:spTree>
    <p:extLst>
      <p:ext uri="{BB962C8B-B14F-4D97-AF65-F5344CB8AC3E}">
        <p14:creationId xmlns:p14="http://schemas.microsoft.com/office/powerpoint/2010/main" val="165786013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9216" y="2612898"/>
            <a:ext cx="17309566" cy="5078313"/>
          </a:xfrm>
        </p:spPr>
        <p:txBody>
          <a:bodyPr/>
          <a:lstStyle/>
          <a:p>
            <a:r>
              <a:rPr lang="ru-RU" sz="6600" b="1" dirty="0">
                <a:solidFill>
                  <a:srgbClr val="FF0000"/>
                </a:solidFill>
              </a:rPr>
              <a:t>Правило 2.</a:t>
            </a:r>
            <a:r>
              <a:rPr lang="ru-RU" sz="6600" b="1" dirty="0"/>
              <a:t> </a:t>
            </a:r>
            <a:r>
              <a:rPr lang="ru-RU" sz="6600" dirty="0"/>
              <a:t>До </a:t>
            </a:r>
            <a:r>
              <a:rPr lang="ru-RU" sz="6600" dirty="0" err="1"/>
              <a:t>особової</a:t>
            </a:r>
            <a:r>
              <a:rPr lang="ru-RU" sz="6600" dirty="0"/>
              <a:t> </a:t>
            </a:r>
            <a:r>
              <a:rPr lang="ru-RU" sz="6600" dirty="0" err="1"/>
              <a:t>справи</a:t>
            </a:r>
            <a:r>
              <a:rPr lang="ru-RU" sz="6600" dirty="0"/>
              <a:t> </a:t>
            </a:r>
            <a:r>
              <a:rPr lang="ru-RU" sz="6600" dirty="0" err="1"/>
              <a:t>включають</a:t>
            </a:r>
            <a:r>
              <a:rPr lang="ru-RU" sz="6600" dirty="0"/>
              <a:t> </a:t>
            </a:r>
            <a:r>
              <a:rPr lang="ru-RU" sz="6600" dirty="0" err="1"/>
              <a:t>копії</a:t>
            </a:r>
            <a:r>
              <a:rPr lang="ru-RU" sz="6600" dirty="0"/>
              <a:t> </a:t>
            </a:r>
            <a:r>
              <a:rPr lang="ru-RU" sz="6600" dirty="0" err="1"/>
              <a:t>основних</a:t>
            </a:r>
            <a:r>
              <a:rPr lang="ru-RU" sz="6600" dirty="0"/>
              <a:t> </a:t>
            </a:r>
            <a:r>
              <a:rPr lang="ru-RU" sz="6600" dirty="0" err="1"/>
              <a:t>документів</a:t>
            </a:r>
            <a:r>
              <a:rPr lang="ru-RU" sz="6600" dirty="0"/>
              <a:t>, </a:t>
            </a:r>
            <a:r>
              <a:rPr lang="ru-RU" sz="6600" dirty="0" err="1"/>
              <a:t>наданих</a:t>
            </a:r>
            <a:r>
              <a:rPr lang="ru-RU" sz="6600" dirty="0"/>
              <a:t> </a:t>
            </a:r>
            <a:r>
              <a:rPr lang="ru-RU" sz="6600" dirty="0" err="1"/>
              <a:t>працівником</a:t>
            </a:r>
            <a:r>
              <a:rPr lang="ru-RU" sz="6600" dirty="0"/>
              <a:t>, — паспорта, </a:t>
            </a:r>
            <a:r>
              <a:rPr lang="ru-RU" sz="6600" dirty="0" err="1"/>
              <a:t>реєстраційної</a:t>
            </a:r>
            <a:r>
              <a:rPr lang="ru-RU" sz="6600" dirty="0"/>
              <a:t> </a:t>
            </a:r>
            <a:r>
              <a:rPr lang="ru-RU" sz="6600" dirty="0" err="1"/>
              <a:t>картки</a:t>
            </a:r>
            <a:r>
              <a:rPr lang="ru-RU" sz="6600" dirty="0"/>
              <a:t> </a:t>
            </a:r>
            <a:r>
              <a:rPr lang="ru-RU" sz="6600" dirty="0" err="1"/>
              <a:t>платника</a:t>
            </a:r>
            <a:r>
              <a:rPr lang="ru-RU" sz="6600" dirty="0"/>
              <a:t> </a:t>
            </a:r>
            <a:r>
              <a:rPr lang="ru-RU" sz="6600" dirty="0" err="1"/>
              <a:t>податків</a:t>
            </a:r>
            <a:r>
              <a:rPr lang="ru-RU" sz="6600" dirty="0"/>
              <a:t>, </a:t>
            </a:r>
            <a:r>
              <a:rPr lang="ru-RU" sz="6600" dirty="0" err="1"/>
              <a:t>документів</a:t>
            </a:r>
            <a:r>
              <a:rPr lang="ru-RU" sz="6600" dirty="0"/>
              <a:t> про </a:t>
            </a:r>
            <a:r>
              <a:rPr lang="ru-RU" sz="6600" dirty="0" err="1"/>
              <a:t>освіту</a:t>
            </a:r>
            <a:r>
              <a:rPr lang="ru-RU" sz="6600" dirty="0"/>
              <a:t>, </a:t>
            </a:r>
            <a:r>
              <a:rPr lang="ru-RU" sz="6600" dirty="0" err="1"/>
              <a:t>військового</a:t>
            </a:r>
            <a:r>
              <a:rPr lang="ru-RU" sz="6600" dirty="0"/>
              <a:t> квитка. 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7337977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876300"/>
            <a:ext cx="17309566" cy="8863965"/>
          </a:xfrm>
        </p:spPr>
        <p:txBody>
          <a:bodyPr/>
          <a:lstStyle/>
          <a:p>
            <a:r>
              <a:rPr lang="uk-UA" sz="3200" b="1" dirty="0">
                <a:solidFill>
                  <a:srgbClr val="FF0000"/>
                </a:solidFill>
              </a:rPr>
              <a:t>Правило 3. </a:t>
            </a:r>
            <a:r>
              <a:rPr lang="uk-UA" sz="3200" dirty="0"/>
              <a:t>Також оформляють автобіографію, особовий листок з обліку кадрів і доповнення до нього. Уніфікованої форми цих документів немає. Їх кожна організація розробляє самостійно</a:t>
            </a:r>
            <a:r>
              <a:rPr lang="uk-UA" sz="3200" dirty="0" smtClean="0"/>
              <a:t>.</a:t>
            </a:r>
          </a:p>
          <a:p>
            <a:r>
              <a:rPr lang="uk-UA" sz="3200" dirty="0" smtClean="0"/>
              <a:t> </a:t>
            </a:r>
            <a:endParaRPr lang="uk-UA" sz="3200" dirty="0"/>
          </a:p>
          <a:p>
            <a:pPr algn="ctr"/>
            <a:r>
              <a:rPr lang="uk-UA" sz="3200" dirty="0">
                <a:solidFill>
                  <a:srgbClr val="FF0000"/>
                </a:solidFill>
              </a:rPr>
              <a:t>Особовий листок заповнює сам працівник в одному примірнику без скорочень, виправлень та помарок. У ньому фіксують автобіографічні відомості, зокрема: П. І. Б., дату і місце народження, відомості про освіту, наукові ступені та вчені звання, володіння іноземними мовами, відомості про трудову діяльність, дані про наявні нагороди та відзнаки, сімейний стан і відомості про членів сім’ї, паспортні дані, домашню адресу. Автобіографію можна оформлювати на стандартному аркуші паперу формату А-4 або заздалегідь розробленому трафаретному бланку. В кінці тексту автобіографії працівник має зазначити дату і проставити особистий підпис. </a:t>
            </a:r>
          </a:p>
          <a:p>
            <a:r>
              <a:rPr lang="uk-UA" sz="3200" b="1" dirty="0"/>
              <a:t>Також на особовий листок наклеюють фотографію працівника. Спеціаліст кадрової служби обов’язково звіряє дані особового листка з обліку кадрів, зазначені працівником, із записами в паспорті, трудовій книжці, військовому квитку, документах про освіту тощо. </a:t>
            </a:r>
          </a:p>
          <a:p>
            <a:pPr algn="ctr"/>
            <a:r>
              <a:rPr lang="uk-UA" sz="3200" dirty="0">
                <a:solidFill>
                  <a:srgbClr val="FF0000"/>
                </a:solidFill>
              </a:rPr>
              <a:t>Будьте уважні: особовий листок з обліку кадрів заповнюють тільки один раз й жодні зміни та уточнення до нього потім не вносять. Усі подальші зміни в біографічних даних працівника, інформацію про переведення його на іншу посаду, проходження атестації, заохочення (нагородження, преміювання), накладення дисциплінарних стягнень, дані про підвищення кваліфікації вносять до доповнення до особового листка з обліку кадрів. </a:t>
            </a:r>
          </a:p>
        </p:txBody>
      </p:sp>
    </p:spTree>
    <p:extLst>
      <p:ext uri="{BB962C8B-B14F-4D97-AF65-F5344CB8AC3E}">
        <p14:creationId xmlns:p14="http://schemas.microsoft.com/office/powerpoint/2010/main" val="134711920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9216" y="1181100"/>
            <a:ext cx="17309566" cy="6463308"/>
          </a:xfrm>
        </p:spPr>
        <p:txBody>
          <a:bodyPr/>
          <a:lstStyle/>
          <a:p>
            <a:r>
              <a:rPr lang="uk-UA" sz="6000" b="1" dirty="0">
                <a:solidFill>
                  <a:srgbClr val="FF0000"/>
                </a:solidFill>
              </a:rPr>
              <a:t>Правило 4.</a:t>
            </a:r>
            <a:r>
              <a:rPr lang="uk-UA" sz="6000" b="1" dirty="0"/>
              <a:t> </a:t>
            </a:r>
            <a:r>
              <a:rPr lang="uk-UA" sz="6000" dirty="0"/>
              <a:t>Доповнення до особового листка заповнює працівник кадрової служби на підставі відповідних документів (наказів, розпоряджень і документів, наданих самим працівником). Саме у доповненні будемо фіксувати всі зміни, які відбуватимуться з працівником з моменту прийняття на роботу. </a:t>
            </a:r>
          </a:p>
        </p:txBody>
      </p:sp>
    </p:spTree>
    <p:extLst>
      <p:ext uri="{BB962C8B-B14F-4D97-AF65-F5344CB8AC3E}">
        <p14:creationId xmlns:p14="http://schemas.microsoft.com/office/powerpoint/2010/main" val="40765201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9216" y="2612898"/>
            <a:ext cx="17309566" cy="4062651"/>
          </a:xfrm>
        </p:spPr>
        <p:txBody>
          <a:bodyPr/>
          <a:lstStyle/>
          <a:p>
            <a:r>
              <a:rPr lang="ru-RU" sz="8800" b="1" dirty="0">
                <a:solidFill>
                  <a:srgbClr val="FF0000"/>
                </a:solidFill>
              </a:rPr>
              <a:t>Правило 5.</a:t>
            </a:r>
            <a:r>
              <a:rPr lang="ru-RU" sz="8800" b="1" dirty="0"/>
              <a:t> </a:t>
            </a:r>
            <a:r>
              <a:rPr lang="ru-RU" sz="8800" dirty="0" err="1"/>
              <a:t>Документи</a:t>
            </a:r>
            <a:r>
              <a:rPr lang="ru-RU" sz="8800" dirty="0"/>
              <a:t> в </a:t>
            </a:r>
            <a:r>
              <a:rPr lang="ru-RU" sz="8800" dirty="0" err="1"/>
              <a:t>особовій</a:t>
            </a:r>
            <a:r>
              <a:rPr lang="ru-RU" sz="8800" dirty="0"/>
              <a:t> </a:t>
            </a:r>
            <a:r>
              <a:rPr lang="ru-RU" sz="8800" dirty="0" err="1"/>
              <a:t>справі</a:t>
            </a:r>
            <a:r>
              <a:rPr lang="ru-RU" sz="8800" dirty="0"/>
              <a:t> </a:t>
            </a:r>
            <a:r>
              <a:rPr lang="ru-RU" sz="8800" dirty="0" err="1"/>
              <a:t>групують</a:t>
            </a:r>
            <a:r>
              <a:rPr lang="ru-RU" sz="8800" dirty="0"/>
              <a:t> у </a:t>
            </a:r>
            <a:r>
              <a:rPr lang="ru-RU" sz="8800" dirty="0" err="1"/>
              <a:t>хронологічному</a:t>
            </a:r>
            <a:r>
              <a:rPr lang="ru-RU" sz="8800" dirty="0"/>
              <a:t> порядку в </a:t>
            </a:r>
            <a:r>
              <a:rPr lang="ru-RU" sz="8800" dirty="0" err="1"/>
              <a:t>міру</a:t>
            </a:r>
            <a:r>
              <a:rPr lang="ru-RU" sz="8800" dirty="0"/>
              <a:t> </a:t>
            </a:r>
            <a:r>
              <a:rPr lang="ru-RU" sz="8800" dirty="0" err="1"/>
              <a:t>їх</a:t>
            </a:r>
            <a:r>
              <a:rPr lang="ru-RU" sz="8800" dirty="0"/>
              <a:t> </a:t>
            </a:r>
            <a:r>
              <a:rPr lang="ru-RU" sz="8800" dirty="0" err="1"/>
              <a:t>надходження</a:t>
            </a:r>
            <a:r>
              <a:rPr lang="ru-RU" sz="8800" dirty="0"/>
              <a:t>. </a:t>
            </a:r>
            <a:endParaRPr lang="uk-UA" sz="8800" dirty="0"/>
          </a:p>
        </p:txBody>
      </p:sp>
    </p:spTree>
    <p:extLst>
      <p:ext uri="{BB962C8B-B14F-4D97-AF65-F5344CB8AC3E}">
        <p14:creationId xmlns:p14="http://schemas.microsoft.com/office/powerpoint/2010/main" val="22282461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9216" y="1943100"/>
            <a:ext cx="17309566" cy="5539978"/>
          </a:xfrm>
        </p:spPr>
        <p:txBody>
          <a:bodyPr/>
          <a:lstStyle/>
          <a:p>
            <a:r>
              <a:rPr lang="ru-RU" sz="7200" b="1" dirty="0">
                <a:solidFill>
                  <a:srgbClr val="FF0000"/>
                </a:solidFill>
              </a:rPr>
              <a:t>Правило 6. </a:t>
            </a:r>
            <a:r>
              <a:rPr lang="ru-RU" sz="7200" dirty="0"/>
              <a:t>При </a:t>
            </a:r>
            <a:r>
              <a:rPr lang="ru-RU" sz="7200" dirty="0" err="1"/>
              <a:t>первинному</a:t>
            </a:r>
            <a:r>
              <a:rPr lang="ru-RU" sz="7200" dirty="0"/>
              <a:t> </a:t>
            </a:r>
            <a:r>
              <a:rPr lang="ru-RU" sz="7200" dirty="0" err="1"/>
              <a:t>оформленні</a:t>
            </a:r>
            <a:r>
              <a:rPr lang="ru-RU" sz="7200" dirty="0"/>
              <a:t> </a:t>
            </a:r>
            <a:r>
              <a:rPr lang="ru-RU" sz="7200" dirty="0" err="1"/>
              <a:t>особової</a:t>
            </a:r>
            <a:r>
              <a:rPr lang="ru-RU" sz="7200" dirty="0"/>
              <a:t> </a:t>
            </a:r>
            <a:r>
              <a:rPr lang="ru-RU" sz="7200" dirty="0" err="1"/>
              <a:t>справи</a:t>
            </a:r>
            <a:r>
              <a:rPr lang="ru-RU" sz="7200" dirty="0"/>
              <a:t> </a:t>
            </a:r>
            <a:r>
              <a:rPr lang="ru-RU" sz="7200" dirty="0" err="1"/>
              <a:t>її</a:t>
            </a:r>
            <a:r>
              <a:rPr lang="ru-RU" sz="7200" dirty="0"/>
              <a:t> </a:t>
            </a:r>
            <a:r>
              <a:rPr lang="ru-RU" sz="7200" dirty="0" err="1"/>
              <a:t>сторінки</a:t>
            </a:r>
            <a:r>
              <a:rPr lang="ru-RU" sz="7200" dirty="0"/>
              <a:t> не </a:t>
            </a:r>
            <a:r>
              <a:rPr lang="ru-RU" sz="7200" dirty="0" err="1"/>
              <a:t>нумерують</a:t>
            </a:r>
            <a:r>
              <a:rPr lang="ru-RU" sz="7200" dirty="0"/>
              <a:t> (</a:t>
            </a:r>
            <a:r>
              <a:rPr lang="ru-RU" sz="7200" dirty="0" err="1"/>
              <a:t>це</a:t>
            </a:r>
            <a:r>
              <a:rPr lang="ru-RU" sz="7200" dirty="0"/>
              <a:t> </a:t>
            </a:r>
            <a:r>
              <a:rPr lang="ru-RU" sz="7200" dirty="0" err="1"/>
              <a:t>робиться</a:t>
            </a:r>
            <a:r>
              <a:rPr lang="ru-RU" sz="7200" dirty="0"/>
              <a:t> </a:t>
            </a:r>
            <a:r>
              <a:rPr lang="ru-RU" sz="7200" dirty="0" err="1"/>
              <a:t>вже</a:t>
            </a:r>
            <a:r>
              <a:rPr lang="ru-RU" sz="7200" dirty="0"/>
              <a:t> </a:t>
            </a:r>
            <a:r>
              <a:rPr lang="ru-RU" sz="7200" dirty="0" err="1"/>
              <a:t>після</a:t>
            </a:r>
            <a:r>
              <a:rPr lang="ru-RU" sz="7200" dirty="0"/>
              <a:t> </a:t>
            </a:r>
            <a:r>
              <a:rPr lang="ru-RU" sz="7200" dirty="0" err="1"/>
              <a:t>звільнення</a:t>
            </a:r>
            <a:r>
              <a:rPr lang="ru-RU" sz="7200" dirty="0"/>
              <a:t> </a:t>
            </a:r>
            <a:r>
              <a:rPr lang="ru-RU" sz="7200" dirty="0" err="1"/>
              <a:t>працівника</a:t>
            </a:r>
            <a:r>
              <a:rPr lang="ru-RU" sz="7200" dirty="0"/>
              <a:t> при </a:t>
            </a:r>
            <a:r>
              <a:rPr lang="ru-RU" sz="7200" dirty="0" err="1"/>
              <a:t>підготовці</a:t>
            </a:r>
            <a:r>
              <a:rPr lang="ru-RU" sz="7200" dirty="0"/>
              <a:t> до </a:t>
            </a:r>
            <a:r>
              <a:rPr lang="ru-RU" sz="7200" dirty="0" err="1"/>
              <a:t>передання</a:t>
            </a:r>
            <a:r>
              <a:rPr lang="ru-RU" sz="7200" dirty="0"/>
              <a:t> </a:t>
            </a:r>
            <a:r>
              <a:rPr lang="ru-RU" sz="7200" dirty="0" err="1"/>
              <a:t>справи</a:t>
            </a:r>
            <a:r>
              <a:rPr lang="ru-RU" sz="7200" dirty="0"/>
              <a:t> на </a:t>
            </a:r>
            <a:r>
              <a:rPr lang="ru-RU" sz="7200" dirty="0" err="1"/>
              <a:t>архівне</a:t>
            </a:r>
            <a:r>
              <a:rPr lang="ru-RU" sz="7200" dirty="0"/>
              <a:t> </a:t>
            </a:r>
            <a:r>
              <a:rPr lang="ru-RU" sz="7200" dirty="0" err="1"/>
              <a:t>зберігання</a:t>
            </a:r>
            <a:r>
              <a:rPr lang="ru-RU" sz="7200" dirty="0"/>
              <a:t>) </a:t>
            </a:r>
            <a:endParaRPr lang="uk-UA" sz="7200" dirty="0"/>
          </a:p>
        </p:txBody>
      </p:sp>
    </p:spTree>
    <p:extLst>
      <p:ext uri="{BB962C8B-B14F-4D97-AF65-F5344CB8AC3E}">
        <p14:creationId xmlns:p14="http://schemas.microsoft.com/office/powerpoint/2010/main" val="351612782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18059400" cy="10056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1976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5</a:t>
            </a:fld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2037714" y="2799486"/>
            <a:ext cx="13949044" cy="396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685" marR="654050" indent="-514984">
              <a:lnSpc>
                <a:spcPct val="120000"/>
              </a:lnSpc>
              <a:buClr>
                <a:srgbClr val="6F2F9F"/>
              </a:buClr>
              <a:buFont typeface="Calibri"/>
              <a:buAutoNum type="arabicPeriod" startAt="5"/>
              <a:tabLst>
                <a:tab pos="528320" algn="l"/>
              </a:tabLst>
            </a:pPr>
            <a:r>
              <a:rPr sz="2800" b="1" spc="-15" dirty="0">
                <a:latin typeface="Calibri"/>
                <a:cs typeface="Calibri"/>
              </a:rPr>
              <a:t>Зб</a:t>
            </a:r>
            <a:r>
              <a:rPr sz="2800" b="1" spc="-25" dirty="0">
                <a:latin typeface="Calibri"/>
                <a:cs typeface="Calibri"/>
              </a:rPr>
              <a:t>і</a:t>
            </a:r>
            <a:r>
              <a:rPr sz="2800" b="1" spc="-15" dirty="0">
                <a:latin typeface="Calibri"/>
                <a:cs typeface="Calibri"/>
              </a:rPr>
              <a:t>рник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№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7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–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30" dirty="0">
                <a:latin typeface="Calibri"/>
                <a:cs typeface="Calibri"/>
              </a:rPr>
              <a:t>б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рник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ун</a:t>
            </a:r>
            <a:r>
              <a:rPr sz="2800" spc="-15" dirty="0">
                <a:latin typeface="Calibri"/>
                <a:cs typeface="Calibri"/>
              </a:rPr>
              <a:t>і</a:t>
            </a:r>
            <a:r>
              <a:rPr sz="2800" dirty="0">
                <a:latin typeface="Calibri"/>
                <a:cs typeface="Calibri"/>
              </a:rPr>
              <a:t>ф</a:t>
            </a:r>
            <a:r>
              <a:rPr sz="2800" spc="-15" dirty="0">
                <a:latin typeface="Calibri"/>
                <a:cs typeface="Calibri"/>
              </a:rPr>
              <a:t>і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ова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их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фо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20" dirty="0">
                <a:latin typeface="Calibri"/>
                <a:cs typeface="Calibri"/>
              </a:rPr>
              <a:t>м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-2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анізаційн</a:t>
            </a:r>
            <a:r>
              <a:rPr sz="280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-розпо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я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чих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ментів,</a:t>
            </a:r>
            <a:r>
              <a:rPr sz="2800" spc="-10" dirty="0">
                <a:latin typeface="Calibri"/>
                <a:cs typeface="Calibri"/>
              </a:rPr>
              <a:t> схв</a:t>
            </a:r>
            <a:r>
              <a:rPr sz="2800" spc="-15" dirty="0">
                <a:latin typeface="Calibri"/>
                <a:cs typeface="Calibri"/>
              </a:rPr>
              <a:t>але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20" dirty="0">
                <a:latin typeface="Calibri"/>
                <a:cs typeface="Calibri"/>
              </a:rPr>
              <a:t>ий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40" dirty="0">
                <a:latin typeface="Calibri"/>
                <a:cs typeface="Calibri"/>
              </a:rPr>
              <a:t>о</a:t>
            </a:r>
            <a:r>
              <a:rPr sz="2800" spc="-5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к</a:t>
            </a:r>
            <a:r>
              <a:rPr sz="2800" spc="-60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лом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сідан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я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Нормат</a:t>
            </a:r>
            <a:r>
              <a:rPr sz="2800" spc="-30" dirty="0">
                <a:latin typeface="Calibri"/>
                <a:cs typeface="Calibri"/>
              </a:rPr>
              <a:t>и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60" dirty="0">
                <a:latin typeface="Calibri"/>
                <a:cs typeface="Calibri"/>
              </a:rPr>
              <a:t>т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дичної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ом</a:t>
            </a:r>
            <a:r>
              <a:rPr sz="2800" dirty="0">
                <a:latin typeface="Calibri"/>
                <a:cs typeface="Calibri"/>
              </a:rPr>
              <a:t>іс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dirty="0">
                <a:latin typeface="Calibri"/>
                <a:cs typeface="Calibri"/>
              </a:rPr>
              <a:t>ї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1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к</a:t>
            </a:r>
            <a:r>
              <a:rPr sz="2800" spc="-95" dirty="0">
                <a:latin typeface="Calibri"/>
                <a:cs typeface="Calibri"/>
              </a:rPr>
              <a:t>р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40" dirty="0">
                <a:latin typeface="Calibri"/>
                <a:cs typeface="Calibri"/>
              </a:rPr>
              <a:t>р</a:t>
            </a:r>
            <a:r>
              <a:rPr sz="2800" spc="-10" dirty="0">
                <a:latin typeface="Calibri"/>
                <a:cs typeface="Calibri"/>
              </a:rPr>
              <a:t>хі</a:t>
            </a:r>
            <a:r>
              <a:rPr sz="2800" spc="-3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 22.11.2</a:t>
            </a:r>
            <a:r>
              <a:rPr sz="2800" spc="-10" dirty="0">
                <a:latin typeface="Calibri"/>
                <a:cs typeface="Calibri"/>
              </a:rPr>
              <a:t>01</a:t>
            </a:r>
            <a:r>
              <a:rPr sz="2800" spc="-15" dirty="0">
                <a:latin typeface="Calibri"/>
                <a:cs typeface="Calibri"/>
              </a:rPr>
              <a:t>5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р.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7.</a:t>
            </a:r>
            <a:endParaRPr sz="2800">
              <a:latin typeface="Calibri"/>
              <a:cs typeface="Calibri"/>
            </a:endParaRPr>
          </a:p>
          <a:p>
            <a:pPr marL="527685" marR="5080" indent="-514984">
              <a:lnSpc>
                <a:spcPct val="120000"/>
              </a:lnSpc>
              <a:buClr>
                <a:srgbClr val="6F2F9F"/>
              </a:buClr>
              <a:buFont typeface="Calibri"/>
              <a:buAutoNum type="arabicPeriod" startAt="5"/>
              <a:tabLst>
                <a:tab pos="528320" algn="l"/>
              </a:tabLst>
            </a:pPr>
            <a:r>
              <a:rPr sz="2800" b="1" spc="-40" dirty="0">
                <a:latin typeface="Calibri"/>
                <a:cs typeface="Calibri"/>
              </a:rPr>
              <a:t>Р</a:t>
            </a:r>
            <a:r>
              <a:rPr sz="2800" b="1" spc="-15" dirty="0">
                <a:latin typeface="Calibri"/>
                <a:cs typeface="Calibri"/>
              </a:rPr>
              <a:t>е</a:t>
            </a:r>
            <a:r>
              <a:rPr sz="2800" b="1" spc="-70" dirty="0">
                <a:latin typeface="Calibri"/>
                <a:cs typeface="Calibri"/>
              </a:rPr>
              <a:t>к</a:t>
            </a:r>
            <a:r>
              <a:rPr sz="2800" b="1" spc="-15" dirty="0">
                <a:latin typeface="Calibri"/>
                <a:cs typeface="Calibri"/>
              </a:rPr>
              <a:t>омендації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№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1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–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spc="-6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омендації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«</a:t>
            </a:r>
            <a:r>
              <a:rPr sz="2800" spc="-11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клад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ння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7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л</a:t>
            </a:r>
            <a:r>
              <a:rPr sz="2800" spc="-35" dirty="0">
                <a:latin typeface="Calibri"/>
                <a:cs typeface="Calibri"/>
              </a:rPr>
              <a:t>о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ення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про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4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хівний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під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35" dirty="0">
                <a:latin typeface="Calibri"/>
                <a:cs typeface="Calibri"/>
              </a:rPr>
              <a:t>з</a:t>
            </a:r>
            <a:r>
              <a:rPr sz="2800" spc="-15" dirty="0">
                <a:latin typeface="Calibri"/>
                <a:cs typeface="Calibri"/>
              </a:rPr>
              <a:t>діл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ної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spc="-25" dirty="0">
                <a:latin typeface="Calibri"/>
                <a:cs typeface="Calibri"/>
              </a:rPr>
              <a:t>у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dirty="0">
                <a:latin typeface="Calibri"/>
                <a:cs typeface="Calibri"/>
              </a:rPr>
              <a:t>ї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ста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ови,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м</a:t>
            </a:r>
            <a:r>
              <a:rPr sz="2800" spc="-30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зею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 бі</a:t>
            </a:r>
            <a:r>
              <a:rPr sz="2800" spc="-75" dirty="0">
                <a:latin typeface="Calibri"/>
                <a:cs typeface="Calibri"/>
              </a:rPr>
              <a:t>б</a:t>
            </a:r>
            <a:r>
              <a:rPr sz="2800" spc="-15" dirty="0">
                <a:latin typeface="Calibri"/>
                <a:cs typeface="Calibri"/>
              </a:rPr>
              <a:t>лі</a:t>
            </a:r>
            <a:r>
              <a:rPr sz="2800" spc="-45" dirty="0">
                <a:latin typeface="Calibri"/>
                <a:cs typeface="Calibri"/>
              </a:rPr>
              <a:t>от</a:t>
            </a:r>
            <a:r>
              <a:rPr sz="2800" spc="-15" dirty="0">
                <a:latin typeface="Calibri"/>
                <a:cs typeface="Calibri"/>
              </a:rPr>
              <a:t>еки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6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л</a:t>
            </a:r>
            <a:r>
              <a:rPr sz="2800" spc="-35" dirty="0">
                <a:latin typeface="Calibri"/>
                <a:cs typeface="Calibri"/>
              </a:rPr>
              <a:t>о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ення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про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4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хівний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під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35" dirty="0">
                <a:latin typeface="Calibri"/>
                <a:cs typeface="Calibri"/>
              </a:rPr>
              <a:t>з</a:t>
            </a:r>
            <a:r>
              <a:rPr sz="2800" spc="-15" dirty="0">
                <a:latin typeface="Calibri"/>
                <a:cs typeface="Calibri"/>
              </a:rPr>
              <a:t>діл об’єднан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я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громадян,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р</a:t>
            </a:r>
            <a:r>
              <a:rPr sz="2800" spc="-65" dirty="0">
                <a:latin typeface="Calibri"/>
                <a:cs typeface="Calibri"/>
              </a:rPr>
              <a:t>е</a:t>
            </a:r>
            <a:r>
              <a:rPr sz="2800" spc="-15" dirty="0">
                <a:latin typeface="Calibri"/>
                <a:cs typeface="Calibri"/>
              </a:rPr>
              <a:t>лігійної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ор</a:t>
            </a:r>
            <a:r>
              <a:rPr sz="2800" spc="-20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ізаці</a:t>
            </a:r>
            <a:r>
              <a:rPr sz="2800" spc="-25" dirty="0">
                <a:latin typeface="Calibri"/>
                <a:cs typeface="Calibri"/>
              </a:rPr>
              <a:t>ї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дп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иємств</a:t>
            </a:r>
            <a:r>
              <a:rPr sz="2800" spc="-10" dirty="0">
                <a:latin typeface="Calibri"/>
                <a:cs typeface="Calibri"/>
              </a:rPr>
              <a:t>а,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ста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ови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та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р</a:t>
            </a:r>
            <a:r>
              <a:rPr sz="2800" spc="-25" dirty="0">
                <a:latin typeface="Calibri"/>
                <a:cs typeface="Calibri"/>
              </a:rPr>
              <a:t>г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ізаці</a:t>
            </a:r>
            <a:r>
              <a:rPr sz="2800" spc="-25" dirty="0">
                <a:latin typeface="Calibri"/>
                <a:cs typeface="Calibri"/>
              </a:rPr>
              <a:t>ї</a:t>
            </a:r>
            <a:r>
              <a:rPr sz="2800" spc="-10" dirty="0">
                <a:latin typeface="Calibri"/>
                <a:cs typeface="Calibri"/>
              </a:rPr>
              <a:t>, за</a:t>
            </a:r>
            <a:r>
              <a:rPr sz="2800" spc="-15" dirty="0">
                <a:latin typeface="Calibri"/>
                <a:cs typeface="Calibri"/>
              </a:rPr>
              <a:t>с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них на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прива</a:t>
            </a:r>
            <a:r>
              <a:rPr sz="2800" spc="-2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ній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формі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ла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но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dirty="0">
                <a:latin typeface="Calibri"/>
                <a:cs typeface="Calibri"/>
              </a:rPr>
              <a:t>т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»,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сх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але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40" dirty="0">
                <a:latin typeface="Calibri"/>
                <a:cs typeface="Calibri"/>
              </a:rPr>
              <a:t>о</a:t>
            </a:r>
            <a:r>
              <a:rPr sz="2800" spc="-5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к</a:t>
            </a:r>
            <a:r>
              <a:rPr sz="2800" spc="-60" dirty="0">
                <a:latin typeface="Calibri"/>
                <a:cs typeface="Calibri"/>
              </a:rPr>
              <a:t>о</a:t>
            </a:r>
            <a:r>
              <a:rPr sz="2800" spc="-20" dirty="0">
                <a:latin typeface="Calibri"/>
                <a:cs typeface="Calibri"/>
              </a:rPr>
              <a:t>лом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сідан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я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Нормат</a:t>
            </a:r>
            <a:r>
              <a:rPr sz="2800" spc="-30" dirty="0">
                <a:latin typeface="Calibri"/>
                <a:cs typeface="Calibri"/>
              </a:rPr>
              <a:t>и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40" dirty="0">
                <a:latin typeface="Calibri"/>
                <a:cs typeface="Calibri"/>
              </a:rPr>
              <a:t>о</a:t>
            </a:r>
            <a:r>
              <a:rPr sz="2800" spc="-10" dirty="0">
                <a:latin typeface="Calibri"/>
                <a:cs typeface="Calibri"/>
              </a:rPr>
              <a:t>- 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60" dirty="0">
                <a:latin typeface="Calibri"/>
                <a:cs typeface="Calibri"/>
              </a:rPr>
              <a:t>т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дичної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ом</a:t>
            </a:r>
            <a:r>
              <a:rPr sz="2800" dirty="0">
                <a:latin typeface="Calibri"/>
                <a:cs typeface="Calibri"/>
              </a:rPr>
              <a:t>іс</a:t>
            </a:r>
            <a:r>
              <a:rPr sz="2800" spc="-10" dirty="0">
                <a:latin typeface="Calibri"/>
                <a:cs typeface="Calibri"/>
              </a:rPr>
              <a:t>і</a:t>
            </a:r>
            <a:r>
              <a:rPr sz="2800" dirty="0">
                <a:latin typeface="Calibri"/>
                <a:cs typeface="Calibri"/>
              </a:rPr>
              <a:t>ї </a:t>
            </a:r>
            <a:r>
              <a:rPr sz="2800" spc="-110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к</a:t>
            </a:r>
            <a:r>
              <a:rPr sz="2800" spc="-95" dirty="0">
                <a:latin typeface="Calibri"/>
                <a:cs typeface="Calibri"/>
              </a:rPr>
              <a:t>р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spc="-15" dirty="0">
                <a:latin typeface="Calibri"/>
                <a:cs typeface="Calibri"/>
              </a:rPr>
              <a:t>а</a:t>
            </a:r>
            <a:r>
              <a:rPr sz="2800" spc="-40" dirty="0">
                <a:latin typeface="Calibri"/>
                <a:cs typeface="Calibri"/>
              </a:rPr>
              <a:t>р</a:t>
            </a:r>
            <a:r>
              <a:rPr sz="2800" spc="-10" dirty="0">
                <a:latin typeface="Calibri"/>
                <a:cs typeface="Calibri"/>
              </a:rPr>
              <a:t>хі</a:t>
            </a:r>
            <a:r>
              <a:rPr sz="2800" spc="-30" dirty="0">
                <a:latin typeface="Calibri"/>
                <a:cs typeface="Calibri"/>
              </a:rPr>
              <a:t>в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від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20.03.2</a:t>
            </a:r>
            <a:r>
              <a:rPr sz="2800" spc="-10" dirty="0">
                <a:latin typeface="Calibri"/>
                <a:cs typeface="Calibri"/>
              </a:rPr>
              <a:t>0</a:t>
            </a:r>
            <a:r>
              <a:rPr sz="2800" spc="-15" dirty="0">
                <a:latin typeface="Calibri"/>
                <a:cs typeface="Calibri"/>
              </a:rPr>
              <a:t>12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33600" y="826897"/>
            <a:ext cx="14097000" cy="1351779"/>
          </a:xfrm>
          <a:prstGeom prst="rect">
            <a:avLst/>
          </a:prstGeom>
        </p:spPr>
        <p:txBody>
          <a:bodyPr vert="horz" wrap="square" lIns="0" tIns="607186" rIns="0" bIns="0" rtlCol="0">
            <a:spAutoFit/>
          </a:bodyPr>
          <a:lstStyle/>
          <a:p>
            <a:pPr marL="2219325">
              <a:lnSpc>
                <a:spcPct val="100000"/>
              </a:lnSpc>
            </a:pPr>
            <a:r>
              <a:rPr dirty="0"/>
              <a:t>НОРМ</a:t>
            </a:r>
            <a:r>
              <a:rPr spc="-325" dirty="0"/>
              <a:t>А</a:t>
            </a:r>
            <a:r>
              <a:rPr dirty="0"/>
              <a:t>ТИВН</a:t>
            </a:r>
            <a:r>
              <a:rPr spc="5" dirty="0"/>
              <a:t>О</a:t>
            </a:r>
            <a:r>
              <a:rPr spc="-10" dirty="0">
                <a:latin typeface="Calibri"/>
                <a:cs typeface="Calibri"/>
              </a:rPr>
              <a:t>-</a:t>
            </a:r>
            <a:r>
              <a:rPr dirty="0"/>
              <a:t>П</a:t>
            </a:r>
            <a:r>
              <a:rPr spc="-260" dirty="0"/>
              <a:t>Р</a:t>
            </a:r>
            <a:r>
              <a:rPr dirty="0"/>
              <a:t>АВОВЕ</a:t>
            </a:r>
            <a:r>
              <a:rPr spc="-15" dirty="0"/>
              <a:t> </a:t>
            </a:r>
            <a:r>
              <a:rPr spc="-35" dirty="0"/>
              <a:t>З</a:t>
            </a:r>
            <a:r>
              <a:rPr dirty="0"/>
              <a:t>АБЕЗП</a:t>
            </a:r>
            <a:r>
              <a:rPr spc="-75" dirty="0"/>
              <a:t>Е</a:t>
            </a:r>
            <a:r>
              <a:rPr dirty="0"/>
              <a:t>ЧЕННЯ</a:t>
            </a:r>
          </a:p>
        </p:txBody>
      </p:sp>
    </p:spTree>
    <p:extLst>
      <p:ext uri="{BB962C8B-B14F-4D97-AF65-F5344CB8AC3E}">
        <p14:creationId xmlns:p14="http://schemas.microsoft.com/office/powerpoint/2010/main" val="1783046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6</a:t>
            </a:fld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1750822" y="2573401"/>
            <a:ext cx="15061565" cy="38214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731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1.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Ці Прав</a:t>
            </a:r>
            <a:r>
              <a:rPr sz="3200" spc="-1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ла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встано</a:t>
            </a:r>
            <a:r>
              <a:rPr sz="3200" spc="-20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лю</a:t>
            </a:r>
            <a:r>
              <a:rPr sz="3200" spc="-2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єдині в</a:t>
            </a:r>
            <a:r>
              <a:rPr sz="3200" spc="-1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моги </a:t>
            </a:r>
            <a:r>
              <a:rPr sz="3200" spc="-45" dirty="0">
                <a:latin typeface="Calibri"/>
                <a:cs typeface="Calibri"/>
              </a:rPr>
              <a:t>щ</a:t>
            </a:r>
            <a:r>
              <a:rPr sz="3200" spc="-85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 створення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упра</a:t>
            </a:r>
            <a:r>
              <a:rPr sz="3200" spc="-30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лінс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ких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ментів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 роб</a:t>
            </a:r>
            <a:r>
              <a:rPr sz="3200" spc="-3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ти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зі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слу</a:t>
            </a:r>
            <a:r>
              <a:rPr sz="3200" spc="-10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бовими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ментами,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 та</a:t>
            </a:r>
            <a:r>
              <a:rPr sz="3200" spc="-45" dirty="0">
                <a:latin typeface="Calibri"/>
                <a:cs typeface="Calibri"/>
              </a:rPr>
              <a:t>к</a:t>
            </a:r>
            <a:r>
              <a:rPr sz="3200" spc="-2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ж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поря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 їх а</a:t>
            </a:r>
            <a:r>
              <a:rPr sz="3200" spc="-5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хівно</a:t>
            </a:r>
            <a:r>
              <a:rPr sz="3200" spc="-45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 збері</a:t>
            </a:r>
            <a:r>
              <a:rPr sz="3200" spc="-25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ання в 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е</a:t>
            </a:r>
            <a:r>
              <a:rPr sz="3200" spc="-15" dirty="0">
                <a:latin typeface="Calibri"/>
                <a:cs typeface="Calibri"/>
              </a:rPr>
              <a:t>р</a:t>
            </a:r>
            <a:r>
              <a:rPr sz="3200" spc="-50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авних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ор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анах, </a:t>
            </a:r>
            <a:r>
              <a:rPr sz="3200" spc="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р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анах </a:t>
            </a:r>
            <a:r>
              <a:rPr sz="3200" spc="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іс</a:t>
            </a:r>
            <a:r>
              <a:rPr sz="3200" spc="-30" dirty="0">
                <a:latin typeface="Calibri"/>
                <a:cs typeface="Calibri"/>
              </a:rPr>
              <a:t>ц</a:t>
            </a:r>
            <a:r>
              <a:rPr sz="3200" dirty="0">
                <a:latin typeface="Calibri"/>
                <a:cs typeface="Calibri"/>
              </a:rPr>
              <a:t>ево</a:t>
            </a:r>
            <a:r>
              <a:rPr sz="3200" spc="-4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сам</a:t>
            </a:r>
            <a:r>
              <a:rPr sz="3200" spc="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вря</a:t>
            </a:r>
            <a:r>
              <a:rPr sz="3200" spc="-2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уванн</a:t>
            </a:r>
            <a:r>
              <a:rPr sz="3200" spc="5" dirty="0">
                <a:latin typeface="Calibri"/>
                <a:cs typeface="Calibri"/>
              </a:rPr>
              <a:t>я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 підп</a:t>
            </a:r>
            <a:r>
              <a:rPr sz="3200" spc="-1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иємствах,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становах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 ор</a:t>
            </a:r>
            <a:r>
              <a:rPr sz="3200" spc="-15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анізаціях незал</a:t>
            </a:r>
            <a:r>
              <a:rPr sz="3200" spc="-45" dirty="0">
                <a:latin typeface="Calibri"/>
                <a:cs typeface="Calibri"/>
              </a:rPr>
              <a:t>е</a:t>
            </a:r>
            <a:r>
              <a:rPr sz="3200" dirty="0">
                <a:latin typeface="Calibri"/>
                <a:cs typeface="Calibri"/>
              </a:rPr>
              <a:t>жно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від ф</a:t>
            </a:r>
            <a:r>
              <a:rPr sz="3200" spc="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рм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ласності (далі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станови).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Ці Правила є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нормат</a:t>
            </a:r>
            <a:r>
              <a:rPr sz="3200" spc="-2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вн</a:t>
            </a:r>
            <a:r>
              <a:rPr sz="3200" spc="1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-правовим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ак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ом,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обов’</a:t>
            </a:r>
            <a:r>
              <a:rPr sz="3200" spc="5" dirty="0">
                <a:latin typeface="Calibri"/>
                <a:cs typeface="Calibri"/>
              </a:rPr>
              <a:t>я</a:t>
            </a:r>
            <a:r>
              <a:rPr sz="3200" dirty="0">
                <a:latin typeface="Calibri"/>
                <a:cs typeface="Calibri"/>
              </a:rPr>
              <a:t>з</a:t>
            </a:r>
            <a:r>
              <a:rPr sz="3200" spc="-4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овим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для ви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онан</a:t>
            </a:r>
            <a:r>
              <a:rPr sz="3200" spc="5" dirty="0">
                <a:latin typeface="Calibri"/>
                <a:cs typeface="Calibri"/>
              </a:rPr>
              <a:t>н</a:t>
            </a:r>
            <a:r>
              <a:rPr sz="3200" dirty="0">
                <a:latin typeface="Calibri"/>
                <a:cs typeface="Calibri"/>
              </a:rPr>
              <a:t>я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всіма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становами.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&lt;…&gt;</a:t>
            </a:r>
            <a:endParaRPr sz="32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3200" b="1" spc="-30" dirty="0">
                <a:solidFill>
                  <a:srgbClr val="7E7E7E"/>
                </a:solidFill>
                <a:latin typeface="Calibri"/>
                <a:cs typeface="Calibri"/>
              </a:rPr>
              <a:t>Р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оз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д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.</a:t>
            </a:r>
            <a:r>
              <a:rPr sz="3200" b="1" spc="-2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1 Правил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№ 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1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00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0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/5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22085" y="1363725"/>
            <a:ext cx="6245860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697604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ОБО</a:t>
            </a:r>
            <a:r>
              <a:rPr sz="4800" b="1" spc="-30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Я’З</a:t>
            </a:r>
            <a:r>
              <a:rPr sz="4800" b="1" spc="-120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ОВІ	П</a:t>
            </a:r>
            <a:r>
              <a:rPr sz="4800" b="1" spc="-275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АВИЛА</a:t>
            </a:r>
            <a:endParaRPr sz="4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0342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96468" y="5111496"/>
            <a:ext cx="8464296" cy="27858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208" y="5241035"/>
            <a:ext cx="8067040" cy="2388235"/>
          </a:xfrm>
          <a:custGeom>
            <a:avLst/>
            <a:gdLst/>
            <a:ahLst/>
            <a:cxnLst/>
            <a:rect l="l" t="t" r="r" b="b"/>
            <a:pathLst>
              <a:path w="8067040" h="2388234">
                <a:moveTo>
                  <a:pt x="7668514" y="0"/>
                </a:moveTo>
                <a:lnTo>
                  <a:pt x="398018" y="0"/>
                </a:lnTo>
                <a:lnTo>
                  <a:pt x="365375" y="1319"/>
                </a:lnTo>
                <a:lnTo>
                  <a:pt x="302372" y="11566"/>
                </a:lnTo>
                <a:lnTo>
                  <a:pt x="243094" y="31275"/>
                </a:lnTo>
                <a:lnTo>
                  <a:pt x="188362" y="59628"/>
                </a:lnTo>
                <a:lnTo>
                  <a:pt x="138995" y="95804"/>
                </a:lnTo>
                <a:lnTo>
                  <a:pt x="95812" y="138984"/>
                </a:lnTo>
                <a:lnTo>
                  <a:pt x="59634" y="188351"/>
                </a:lnTo>
                <a:lnTo>
                  <a:pt x="31279" y="243083"/>
                </a:lnTo>
                <a:lnTo>
                  <a:pt x="11567" y="302363"/>
                </a:lnTo>
                <a:lnTo>
                  <a:pt x="1319" y="365371"/>
                </a:lnTo>
                <a:lnTo>
                  <a:pt x="0" y="398017"/>
                </a:lnTo>
                <a:lnTo>
                  <a:pt x="0" y="1990089"/>
                </a:lnTo>
                <a:lnTo>
                  <a:pt x="5209" y="2054654"/>
                </a:lnTo>
                <a:lnTo>
                  <a:pt x="20291" y="2115901"/>
                </a:lnTo>
                <a:lnTo>
                  <a:pt x="44427" y="2173010"/>
                </a:lnTo>
                <a:lnTo>
                  <a:pt x="76796" y="2225161"/>
                </a:lnTo>
                <a:lnTo>
                  <a:pt x="116579" y="2271537"/>
                </a:lnTo>
                <a:lnTo>
                  <a:pt x="162957" y="2311318"/>
                </a:lnTo>
                <a:lnTo>
                  <a:pt x="215109" y="2343685"/>
                </a:lnTo>
                <a:lnTo>
                  <a:pt x="272216" y="2367818"/>
                </a:lnTo>
                <a:lnTo>
                  <a:pt x="333459" y="2382899"/>
                </a:lnTo>
                <a:lnTo>
                  <a:pt x="398018" y="2388107"/>
                </a:lnTo>
                <a:lnTo>
                  <a:pt x="7668514" y="2388107"/>
                </a:lnTo>
                <a:lnTo>
                  <a:pt x="7733078" y="2382899"/>
                </a:lnTo>
                <a:lnTo>
                  <a:pt x="7794325" y="2367818"/>
                </a:lnTo>
                <a:lnTo>
                  <a:pt x="7851434" y="2343685"/>
                </a:lnTo>
                <a:lnTo>
                  <a:pt x="7903585" y="2311318"/>
                </a:lnTo>
                <a:lnTo>
                  <a:pt x="7949961" y="2271537"/>
                </a:lnTo>
                <a:lnTo>
                  <a:pt x="7989742" y="2225161"/>
                </a:lnTo>
                <a:lnTo>
                  <a:pt x="8022109" y="2173010"/>
                </a:lnTo>
                <a:lnTo>
                  <a:pt x="8046242" y="2115901"/>
                </a:lnTo>
                <a:lnTo>
                  <a:pt x="8061323" y="2054654"/>
                </a:lnTo>
                <a:lnTo>
                  <a:pt x="8066532" y="1990089"/>
                </a:lnTo>
                <a:lnTo>
                  <a:pt x="8066532" y="398017"/>
                </a:lnTo>
                <a:lnTo>
                  <a:pt x="8061323" y="333453"/>
                </a:lnTo>
                <a:lnTo>
                  <a:pt x="8046242" y="272206"/>
                </a:lnTo>
                <a:lnTo>
                  <a:pt x="8022109" y="215097"/>
                </a:lnTo>
                <a:lnTo>
                  <a:pt x="7989742" y="162946"/>
                </a:lnTo>
                <a:lnTo>
                  <a:pt x="7949961" y="116570"/>
                </a:lnTo>
                <a:lnTo>
                  <a:pt x="7903585" y="76789"/>
                </a:lnTo>
                <a:lnTo>
                  <a:pt x="7851434" y="44422"/>
                </a:lnTo>
                <a:lnTo>
                  <a:pt x="7794325" y="20289"/>
                </a:lnTo>
                <a:lnTo>
                  <a:pt x="7733078" y="5208"/>
                </a:lnTo>
                <a:lnTo>
                  <a:pt x="76685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3608" y="2005583"/>
            <a:ext cx="16945356" cy="15972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9347" y="2135123"/>
            <a:ext cx="16548100" cy="1199515"/>
          </a:xfrm>
          <a:custGeom>
            <a:avLst/>
            <a:gdLst/>
            <a:ahLst/>
            <a:cxnLst/>
            <a:rect l="l" t="t" r="r" b="b"/>
            <a:pathLst>
              <a:path w="16548100" h="1199514">
                <a:moveTo>
                  <a:pt x="16347694" y="0"/>
                </a:moveTo>
                <a:lnTo>
                  <a:pt x="199898" y="0"/>
                </a:lnTo>
                <a:lnTo>
                  <a:pt x="183503" y="662"/>
                </a:lnTo>
                <a:lnTo>
                  <a:pt x="136714" y="10194"/>
                </a:lnTo>
                <a:lnTo>
                  <a:pt x="94600" y="29958"/>
                </a:lnTo>
                <a:lnTo>
                  <a:pt x="58548" y="58562"/>
                </a:lnTo>
                <a:lnTo>
                  <a:pt x="29949" y="94616"/>
                </a:lnTo>
                <a:lnTo>
                  <a:pt x="10190" y="136729"/>
                </a:lnTo>
                <a:lnTo>
                  <a:pt x="662" y="183508"/>
                </a:lnTo>
                <a:lnTo>
                  <a:pt x="0" y="199898"/>
                </a:lnTo>
                <a:lnTo>
                  <a:pt x="0" y="999490"/>
                </a:lnTo>
                <a:lnTo>
                  <a:pt x="5809" y="1047515"/>
                </a:lnTo>
                <a:lnTo>
                  <a:pt x="22312" y="1091338"/>
                </a:lnTo>
                <a:lnTo>
                  <a:pt x="48118" y="1129566"/>
                </a:lnTo>
                <a:lnTo>
                  <a:pt x="81840" y="1160808"/>
                </a:lnTo>
                <a:lnTo>
                  <a:pt x="122088" y="1183673"/>
                </a:lnTo>
                <a:lnTo>
                  <a:pt x="167473" y="1196770"/>
                </a:lnTo>
                <a:lnTo>
                  <a:pt x="199898" y="1199388"/>
                </a:lnTo>
                <a:lnTo>
                  <a:pt x="16347694" y="1199388"/>
                </a:lnTo>
                <a:lnTo>
                  <a:pt x="16395719" y="1193576"/>
                </a:lnTo>
                <a:lnTo>
                  <a:pt x="16439542" y="1177068"/>
                </a:lnTo>
                <a:lnTo>
                  <a:pt x="16477770" y="1151256"/>
                </a:lnTo>
                <a:lnTo>
                  <a:pt x="16509012" y="1117530"/>
                </a:lnTo>
                <a:lnTo>
                  <a:pt x="16531877" y="1077283"/>
                </a:lnTo>
                <a:lnTo>
                  <a:pt x="16544974" y="1031905"/>
                </a:lnTo>
                <a:lnTo>
                  <a:pt x="16547592" y="999490"/>
                </a:lnTo>
                <a:lnTo>
                  <a:pt x="16547592" y="199898"/>
                </a:lnTo>
                <a:lnTo>
                  <a:pt x="16541780" y="151872"/>
                </a:lnTo>
                <a:lnTo>
                  <a:pt x="16525272" y="108049"/>
                </a:lnTo>
                <a:lnTo>
                  <a:pt x="16499460" y="69821"/>
                </a:lnTo>
                <a:lnTo>
                  <a:pt x="16465734" y="38579"/>
                </a:lnTo>
                <a:lnTo>
                  <a:pt x="16425487" y="15714"/>
                </a:lnTo>
                <a:lnTo>
                  <a:pt x="16380109" y="2617"/>
                </a:lnTo>
                <a:lnTo>
                  <a:pt x="163476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724657" y="2564257"/>
            <a:ext cx="13270230" cy="407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Ділов</a:t>
            </a:r>
            <a:r>
              <a:rPr sz="3200" b="1" spc="-75" dirty="0">
                <a:latin typeface="Calibri"/>
                <a:cs typeface="Calibri"/>
              </a:rPr>
              <a:t>о</a:t>
            </a:r>
            <a:r>
              <a:rPr sz="3200" b="1" spc="-45" dirty="0">
                <a:latin typeface="Calibri"/>
                <a:cs typeface="Calibri"/>
              </a:rPr>
              <a:t>д</a:t>
            </a:r>
            <a:r>
              <a:rPr sz="3200" b="1" dirty="0">
                <a:latin typeface="Calibri"/>
                <a:cs typeface="Calibri"/>
              </a:rPr>
              <a:t>ство –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сук</a:t>
            </a:r>
            <a:r>
              <a:rPr sz="3200" b="1" spc="-10" dirty="0">
                <a:latin typeface="Calibri"/>
                <a:cs typeface="Calibri"/>
              </a:rPr>
              <a:t>у</a:t>
            </a:r>
            <a:r>
              <a:rPr sz="3200" b="1" dirty="0">
                <a:latin typeface="Calibri"/>
                <a:cs typeface="Calibri"/>
              </a:rPr>
              <a:t>п</a:t>
            </a:r>
            <a:r>
              <a:rPr sz="3200" b="1" spc="5" dirty="0">
                <a:latin typeface="Calibri"/>
                <a:cs typeface="Calibri"/>
              </a:rPr>
              <a:t>н</a:t>
            </a:r>
            <a:r>
              <a:rPr sz="3200" b="1" dirty="0">
                <a:latin typeface="Calibri"/>
                <a:cs typeface="Calibri"/>
              </a:rPr>
              <a:t>ість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про</a:t>
            </a:r>
            <a:r>
              <a:rPr sz="3200" b="1" spc="-20" dirty="0">
                <a:latin typeface="Calibri"/>
                <a:cs typeface="Calibri"/>
              </a:rPr>
              <a:t>ц</a:t>
            </a:r>
            <a:r>
              <a:rPr sz="3200" b="1" dirty="0">
                <a:latin typeface="Calibri"/>
                <a:cs typeface="Calibri"/>
              </a:rPr>
              <a:t>есів,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35" dirty="0">
                <a:latin typeface="Calibri"/>
                <a:cs typeface="Calibri"/>
              </a:rPr>
              <a:t>щ</a:t>
            </a:r>
            <a:r>
              <a:rPr sz="3200" b="1" dirty="0">
                <a:latin typeface="Calibri"/>
                <a:cs typeface="Calibri"/>
              </a:rPr>
              <a:t>о забезпеч</a:t>
            </a:r>
            <a:r>
              <a:rPr sz="3200" b="1" spc="-15" dirty="0">
                <a:latin typeface="Calibri"/>
                <a:cs typeface="Calibri"/>
              </a:rPr>
              <a:t>ую</a:t>
            </a:r>
            <a:r>
              <a:rPr sz="3200" b="1" dirty="0">
                <a:latin typeface="Calibri"/>
                <a:cs typeface="Calibri"/>
              </a:rPr>
              <a:t>ть ор</a:t>
            </a:r>
            <a:r>
              <a:rPr sz="3200" b="1" spc="-20" dirty="0">
                <a:latin typeface="Calibri"/>
                <a:cs typeface="Calibri"/>
              </a:rPr>
              <a:t>г</a:t>
            </a:r>
            <a:r>
              <a:rPr sz="3200" b="1" dirty="0">
                <a:latin typeface="Calibri"/>
                <a:cs typeface="Calibri"/>
              </a:rPr>
              <a:t>ан</a:t>
            </a:r>
            <a:r>
              <a:rPr sz="3200" b="1" spc="5" dirty="0">
                <a:latin typeface="Calibri"/>
                <a:cs typeface="Calibri"/>
              </a:rPr>
              <a:t>і</a:t>
            </a:r>
            <a:r>
              <a:rPr sz="3200" b="1" dirty="0">
                <a:latin typeface="Calibri"/>
                <a:cs typeface="Calibri"/>
              </a:rPr>
              <a:t>з</a:t>
            </a:r>
            <a:r>
              <a:rPr sz="3200" b="1" spc="-10" dirty="0">
                <a:latin typeface="Calibri"/>
                <a:cs typeface="Calibri"/>
              </a:rPr>
              <a:t>а</a:t>
            </a:r>
            <a:r>
              <a:rPr sz="3200" b="1" dirty="0">
                <a:latin typeface="Calibri"/>
                <a:cs typeface="Calibri"/>
              </a:rPr>
              <a:t>цію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робо</a:t>
            </a:r>
            <a:r>
              <a:rPr sz="3200" b="1" spc="-10" dirty="0">
                <a:latin typeface="Calibri"/>
                <a:cs typeface="Calibri"/>
              </a:rPr>
              <a:t>т</a:t>
            </a:r>
            <a:r>
              <a:rPr sz="3200" b="1" dirty="0">
                <a:latin typeface="Calibri"/>
                <a:cs typeface="Calibri"/>
              </a:rPr>
              <a:t>и зі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73321" y="785748"/>
            <a:ext cx="9347835" cy="1268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470"/>
              </a:lnSpc>
              <a:tabLst>
                <a:tab pos="6841490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ДІЛ</a:t>
            </a:r>
            <a:r>
              <a:rPr sz="4800" b="1" spc="1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4800" b="1" spc="-12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4800" b="1" spc="-100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СТВ</a:t>
            </a:r>
            <a:r>
              <a:rPr sz="4800" b="1" spc="10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48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spc="-35" dirty="0">
                <a:solidFill>
                  <a:srgbClr val="FF0000"/>
                </a:solidFill>
                <a:latin typeface="Calibri"/>
                <a:cs typeface="Calibri"/>
              </a:rPr>
              <a:t>З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4800" b="1" spc="-370" dirty="0">
                <a:solidFill>
                  <a:srgbClr val="FF0000"/>
                </a:solidFill>
                <a:latin typeface="Calibri"/>
                <a:cs typeface="Calibri"/>
              </a:rPr>
              <a:t>Г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АЛЬНІ	П</a:t>
            </a:r>
            <a:r>
              <a:rPr sz="4800" b="1" spc="10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НЯТ</a:t>
            </a:r>
            <a:r>
              <a:rPr sz="4800" b="1" spc="-50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Я</a:t>
            </a:r>
            <a:endParaRPr sz="4800">
              <a:latin typeface="Calibri"/>
              <a:cs typeface="Calibri"/>
            </a:endParaRPr>
          </a:p>
          <a:p>
            <a:pPr algn="ctr">
              <a:lnSpc>
                <a:spcPts val="5470"/>
              </a:lnSpc>
              <a:tabLst>
                <a:tab pos="815975" algn="l"/>
                <a:tab pos="2990215" algn="l"/>
                <a:tab pos="3290570" algn="l"/>
                <a:tab pos="5402580" algn="l"/>
                <a:tab pos="6178550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(п.	2,</a:t>
            </a:r>
            <a:r>
              <a:rPr sz="4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ро</a:t>
            </a:r>
            <a:r>
              <a:rPr sz="4800" b="1" spc="-25" dirty="0">
                <a:solidFill>
                  <a:srgbClr val="FF0000"/>
                </a:solidFill>
                <a:latin typeface="Calibri"/>
                <a:cs typeface="Calibri"/>
              </a:rPr>
              <a:t>з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д.	І	Правил	№	</a:t>
            </a:r>
            <a:r>
              <a:rPr sz="4800" b="1" spc="5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000/5)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73608" y="3360420"/>
            <a:ext cx="8465820" cy="146011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79347" y="3489959"/>
            <a:ext cx="8068309" cy="1062355"/>
          </a:xfrm>
          <a:custGeom>
            <a:avLst/>
            <a:gdLst/>
            <a:ahLst/>
            <a:cxnLst/>
            <a:rect l="l" t="t" r="r" b="b"/>
            <a:pathLst>
              <a:path w="8068309" h="1062354">
                <a:moveTo>
                  <a:pt x="7891018" y="0"/>
                </a:moveTo>
                <a:lnTo>
                  <a:pt x="166487" y="309"/>
                </a:lnTo>
                <a:lnTo>
                  <a:pt x="124152" y="8032"/>
                </a:lnTo>
                <a:lnTo>
                  <a:pt x="85979" y="25178"/>
                </a:lnTo>
                <a:lnTo>
                  <a:pt x="53253" y="50461"/>
                </a:lnTo>
                <a:lnTo>
                  <a:pt x="27259" y="82600"/>
                </a:lnTo>
                <a:lnTo>
                  <a:pt x="9281" y="120310"/>
                </a:lnTo>
                <a:lnTo>
                  <a:pt x="603" y="162307"/>
                </a:lnTo>
                <a:lnTo>
                  <a:pt x="0" y="177038"/>
                </a:lnTo>
                <a:lnTo>
                  <a:pt x="309" y="895741"/>
                </a:lnTo>
                <a:lnTo>
                  <a:pt x="8033" y="938080"/>
                </a:lnTo>
                <a:lnTo>
                  <a:pt x="25181" y="976254"/>
                </a:lnTo>
                <a:lnTo>
                  <a:pt x="50466" y="1008978"/>
                </a:lnTo>
                <a:lnTo>
                  <a:pt x="82606" y="1034971"/>
                </a:lnTo>
                <a:lnTo>
                  <a:pt x="120315" y="1052947"/>
                </a:lnTo>
                <a:lnTo>
                  <a:pt x="162309" y="1061624"/>
                </a:lnTo>
                <a:lnTo>
                  <a:pt x="177038" y="1062228"/>
                </a:lnTo>
                <a:lnTo>
                  <a:pt x="7901569" y="1061918"/>
                </a:lnTo>
                <a:lnTo>
                  <a:pt x="7943908" y="1054195"/>
                </a:lnTo>
                <a:lnTo>
                  <a:pt x="7982082" y="1037049"/>
                </a:lnTo>
                <a:lnTo>
                  <a:pt x="8014806" y="1011766"/>
                </a:lnTo>
                <a:lnTo>
                  <a:pt x="8040799" y="979627"/>
                </a:lnTo>
                <a:lnTo>
                  <a:pt x="8058775" y="941917"/>
                </a:lnTo>
                <a:lnTo>
                  <a:pt x="8067452" y="899920"/>
                </a:lnTo>
                <a:lnTo>
                  <a:pt x="8068056" y="885190"/>
                </a:lnTo>
                <a:lnTo>
                  <a:pt x="8067746" y="166486"/>
                </a:lnTo>
                <a:lnTo>
                  <a:pt x="8060023" y="124147"/>
                </a:lnTo>
                <a:lnTo>
                  <a:pt x="8042877" y="85973"/>
                </a:lnTo>
                <a:lnTo>
                  <a:pt x="8017594" y="53249"/>
                </a:lnTo>
                <a:lnTo>
                  <a:pt x="7985455" y="27256"/>
                </a:lnTo>
                <a:lnTo>
                  <a:pt x="7947745" y="9280"/>
                </a:lnTo>
                <a:lnTo>
                  <a:pt x="7905748" y="603"/>
                </a:lnTo>
                <a:lnTo>
                  <a:pt x="78910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406397" y="5626480"/>
            <a:ext cx="6953884" cy="1661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Оф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20" dirty="0">
                <a:latin typeface="Calibri"/>
                <a:cs typeface="Calibri"/>
              </a:rPr>
              <a:t>ц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йно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ре</a:t>
            </a:r>
            <a:r>
              <a:rPr sz="2800" spc="-25" dirty="0">
                <a:latin typeface="Calibri"/>
                <a:cs typeface="Calibri"/>
              </a:rPr>
              <a:t>є</a:t>
            </a:r>
            <a:r>
              <a:rPr sz="2800" spc="-15" dirty="0">
                <a:latin typeface="Calibri"/>
                <a:cs typeface="Calibri"/>
              </a:rPr>
              <a:t>стров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ні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службою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діло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8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ства або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зас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dirty="0">
                <a:latin typeface="Calibri"/>
                <a:cs typeface="Calibri"/>
              </a:rPr>
              <a:t>і</a:t>
            </a:r>
            <a:r>
              <a:rPr sz="2800" spc="-25" dirty="0">
                <a:latin typeface="Calibri"/>
                <a:cs typeface="Calibri"/>
              </a:rPr>
              <a:t>д</a:t>
            </a:r>
            <a:r>
              <a:rPr sz="2800" dirty="0">
                <a:latin typeface="Calibri"/>
                <a:cs typeface="Calibri"/>
              </a:rPr>
              <a:t>чені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менти,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щ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9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е</a:t>
            </a:r>
            <a:r>
              <a:rPr sz="2800" spc="-35" dirty="0">
                <a:latin typeface="Calibri"/>
                <a:cs typeface="Calibri"/>
              </a:rPr>
              <a:t>р</a:t>
            </a:r>
            <a:r>
              <a:rPr sz="2800" spc="-55" dirty="0">
                <a:latin typeface="Calibri"/>
                <a:cs typeface="Calibri"/>
              </a:rPr>
              <a:t>ж</a:t>
            </a:r>
            <a:r>
              <a:rPr sz="2800" dirty="0">
                <a:latin typeface="Calibri"/>
                <a:cs typeface="Calibri"/>
              </a:rPr>
              <a:t>ані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чи ств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рені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ста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25" dirty="0">
                <a:latin typeface="Calibri"/>
                <a:cs typeface="Calibri"/>
              </a:rPr>
              <a:t>ю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у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0" dirty="0">
                <a:latin typeface="Calibri"/>
                <a:cs typeface="Calibri"/>
              </a:rPr>
              <a:t>ц</a:t>
            </a:r>
            <a:r>
              <a:rPr sz="2800" spc="-15" dirty="0">
                <a:latin typeface="Calibri"/>
                <a:cs typeface="Calibri"/>
              </a:rPr>
              <a:t>есі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її</a:t>
            </a:r>
            <a:r>
              <a:rPr sz="2800" spc="-15" dirty="0">
                <a:latin typeface="Calibri"/>
                <a:cs typeface="Calibri"/>
              </a:rPr>
              <a:t> ді</a:t>
            </a:r>
            <a:r>
              <a:rPr sz="2800" spc="-25" dirty="0">
                <a:latin typeface="Calibri"/>
                <a:cs typeface="Calibri"/>
              </a:rPr>
              <a:t>я</a:t>
            </a:r>
            <a:r>
              <a:rPr sz="2800" spc="-15" dirty="0">
                <a:latin typeface="Calibri"/>
                <a:cs typeface="Calibri"/>
              </a:rPr>
              <a:t>льності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та м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55" dirty="0">
                <a:latin typeface="Calibri"/>
                <a:cs typeface="Calibri"/>
              </a:rPr>
              <a:t>ю</a:t>
            </a:r>
            <a:r>
              <a:rPr sz="2800" spc="-15" dirty="0">
                <a:latin typeface="Calibri"/>
                <a:cs typeface="Calibri"/>
              </a:rPr>
              <a:t>ть</a:t>
            </a:r>
            <a:r>
              <a:rPr sz="2800" spc="-5" dirty="0">
                <a:latin typeface="Calibri"/>
                <a:cs typeface="Calibri"/>
              </a:rPr>
              <a:t> в</a:t>
            </a:r>
            <a:r>
              <a:rPr sz="2800" spc="-15" dirty="0">
                <a:latin typeface="Calibri"/>
                <a:cs typeface="Calibri"/>
              </a:rPr>
              <a:t>ід</a:t>
            </a:r>
            <a:r>
              <a:rPr sz="2800" spc="-30" dirty="0">
                <a:latin typeface="Calibri"/>
                <a:cs typeface="Calibri"/>
              </a:rPr>
              <a:t>п</a:t>
            </a:r>
            <a:r>
              <a:rPr sz="2800" spc="-15" dirty="0">
                <a:latin typeface="Calibri"/>
                <a:cs typeface="Calibri"/>
              </a:rPr>
              <a:t>овідні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реквізити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953000" y="4693920"/>
            <a:ext cx="477520" cy="504825"/>
          </a:xfrm>
          <a:custGeom>
            <a:avLst/>
            <a:gdLst/>
            <a:ahLst/>
            <a:cxnLst/>
            <a:rect l="l" t="t" r="r" b="b"/>
            <a:pathLst>
              <a:path w="477520" h="504825">
                <a:moveTo>
                  <a:pt x="477012" y="265938"/>
                </a:moveTo>
                <a:lnTo>
                  <a:pt x="0" y="265938"/>
                </a:lnTo>
                <a:lnTo>
                  <a:pt x="238506" y="504444"/>
                </a:lnTo>
                <a:lnTo>
                  <a:pt x="477012" y="265938"/>
                </a:lnTo>
                <a:close/>
              </a:path>
              <a:path w="477520" h="504825">
                <a:moveTo>
                  <a:pt x="357759" y="0"/>
                </a:moveTo>
                <a:lnTo>
                  <a:pt x="119253" y="0"/>
                </a:lnTo>
                <a:lnTo>
                  <a:pt x="119253" y="265938"/>
                </a:lnTo>
                <a:lnTo>
                  <a:pt x="357759" y="265938"/>
                </a:lnTo>
                <a:lnTo>
                  <a:pt x="357759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53000" y="4693920"/>
            <a:ext cx="477520" cy="504825"/>
          </a:xfrm>
          <a:custGeom>
            <a:avLst/>
            <a:gdLst/>
            <a:ahLst/>
            <a:cxnLst/>
            <a:rect l="l" t="t" r="r" b="b"/>
            <a:pathLst>
              <a:path w="477520" h="504825">
                <a:moveTo>
                  <a:pt x="0" y="265938"/>
                </a:moveTo>
                <a:lnTo>
                  <a:pt x="119253" y="265938"/>
                </a:lnTo>
                <a:lnTo>
                  <a:pt x="119253" y="0"/>
                </a:lnTo>
                <a:lnTo>
                  <a:pt x="357759" y="0"/>
                </a:lnTo>
                <a:lnTo>
                  <a:pt x="357759" y="265938"/>
                </a:lnTo>
                <a:lnTo>
                  <a:pt x="477012" y="265938"/>
                </a:lnTo>
                <a:lnTo>
                  <a:pt x="238506" y="504444"/>
                </a:lnTo>
                <a:lnTo>
                  <a:pt x="0" y="265938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033247" y="4690871"/>
            <a:ext cx="478790" cy="504825"/>
          </a:xfrm>
          <a:custGeom>
            <a:avLst/>
            <a:gdLst/>
            <a:ahLst/>
            <a:cxnLst/>
            <a:rect l="l" t="t" r="r" b="b"/>
            <a:pathLst>
              <a:path w="478790" h="504825">
                <a:moveTo>
                  <a:pt x="478536" y="265175"/>
                </a:moveTo>
                <a:lnTo>
                  <a:pt x="0" y="265175"/>
                </a:lnTo>
                <a:lnTo>
                  <a:pt x="239268" y="504444"/>
                </a:lnTo>
                <a:lnTo>
                  <a:pt x="478536" y="265175"/>
                </a:lnTo>
                <a:close/>
              </a:path>
              <a:path w="478790" h="504825">
                <a:moveTo>
                  <a:pt x="358902" y="0"/>
                </a:moveTo>
                <a:lnTo>
                  <a:pt x="119634" y="0"/>
                </a:lnTo>
                <a:lnTo>
                  <a:pt x="119634" y="265175"/>
                </a:lnTo>
                <a:lnTo>
                  <a:pt x="358902" y="265175"/>
                </a:lnTo>
                <a:lnTo>
                  <a:pt x="358902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033247" y="4690871"/>
            <a:ext cx="478790" cy="504825"/>
          </a:xfrm>
          <a:custGeom>
            <a:avLst/>
            <a:gdLst/>
            <a:ahLst/>
            <a:cxnLst/>
            <a:rect l="l" t="t" r="r" b="b"/>
            <a:pathLst>
              <a:path w="478790" h="504825">
                <a:moveTo>
                  <a:pt x="0" y="265175"/>
                </a:moveTo>
                <a:lnTo>
                  <a:pt x="119634" y="265175"/>
                </a:lnTo>
                <a:lnTo>
                  <a:pt x="119634" y="0"/>
                </a:lnTo>
                <a:lnTo>
                  <a:pt x="358902" y="0"/>
                </a:lnTo>
                <a:lnTo>
                  <a:pt x="358902" y="265175"/>
                </a:lnTo>
                <a:lnTo>
                  <a:pt x="478536" y="265175"/>
                </a:lnTo>
                <a:lnTo>
                  <a:pt x="239268" y="504444"/>
                </a:lnTo>
                <a:lnTo>
                  <a:pt x="0" y="265175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154668" y="3386328"/>
            <a:ext cx="8464296" cy="146011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360407" y="3515867"/>
            <a:ext cx="8067040" cy="1062355"/>
          </a:xfrm>
          <a:custGeom>
            <a:avLst/>
            <a:gdLst/>
            <a:ahLst/>
            <a:cxnLst/>
            <a:rect l="l" t="t" r="r" b="b"/>
            <a:pathLst>
              <a:path w="8067040" h="1062354">
                <a:moveTo>
                  <a:pt x="7889494" y="0"/>
                </a:moveTo>
                <a:lnTo>
                  <a:pt x="166486" y="309"/>
                </a:lnTo>
                <a:lnTo>
                  <a:pt x="124147" y="8032"/>
                </a:lnTo>
                <a:lnTo>
                  <a:pt x="85973" y="25178"/>
                </a:lnTo>
                <a:lnTo>
                  <a:pt x="53249" y="50461"/>
                </a:lnTo>
                <a:lnTo>
                  <a:pt x="27256" y="82600"/>
                </a:lnTo>
                <a:lnTo>
                  <a:pt x="9280" y="120310"/>
                </a:lnTo>
                <a:lnTo>
                  <a:pt x="603" y="162307"/>
                </a:lnTo>
                <a:lnTo>
                  <a:pt x="0" y="177038"/>
                </a:lnTo>
                <a:lnTo>
                  <a:pt x="309" y="895741"/>
                </a:lnTo>
                <a:lnTo>
                  <a:pt x="8032" y="938080"/>
                </a:lnTo>
                <a:lnTo>
                  <a:pt x="25178" y="976254"/>
                </a:lnTo>
                <a:lnTo>
                  <a:pt x="50461" y="1008978"/>
                </a:lnTo>
                <a:lnTo>
                  <a:pt x="82600" y="1034971"/>
                </a:lnTo>
                <a:lnTo>
                  <a:pt x="120310" y="1052947"/>
                </a:lnTo>
                <a:lnTo>
                  <a:pt x="162307" y="1061624"/>
                </a:lnTo>
                <a:lnTo>
                  <a:pt x="177038" y="1062228"/>
                </a:lnTo>
                <a:lnTo>
                  <a:pt x="7900045" y="1061918"/>
                </a:lnTo>
                <a:lnTo>
                  <a:pt x="7942384" y="1054195"/>
                </a:lnTo>
                <a:lnTo>
                  <a:pt x="7980558" y="1037049"/>
                </a:lnTo>
                <a:lnTo>
                  <a:pt x="8013282" y="1011766"/>
                </a:lnTo>
                <a:lnTo>
                  <a:pt x="8039275" y="979627"/>
                </a:lnTo>
                <a:lnTo>
                  <a:pt x="8057251" y="941917"/>
                </a:lnTo>
                <a:lnTo>
                  <a:pt x="8065928" y="899920"/>
                </a:lnTo>
                <a:lnTo>
                  <a:pt x="8066532" y="885190"/>
                </a:lnTo>
                <a:lnTo>
                  <a:pt x="8066222" y="166486"/>
                </a:lnTo>
                <a:lnTo>
                  <a:pt x="8058499" y="124147"/>
                </a:lnTo>
                <a:lnTo>
                  <a:pt x="8041353" y="85973"/>
                </a:lnTo>
                <a:lnTo>
                  <a:pt x="8016070" y="53249"/>
                </a:lnTo>
                <a:lnTo>
                  <a:pt x="7983931" y="27256"/>
                </a:lnTo>
                <a:lnTo>
                  <a:pt x="7946221" y="9280"/>
                </a:lnTo>
                <a:lnTo>
                  <a:pt x="7904224" y="603"/>
                </a:lnTo>
                <a:lnTo>
                  <a:pt x="78894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787142" y="3824351"/>
            <a:ext cx="4810125" cy="432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службовими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д</a:t>
            </a:r>
            <a:r>
              <a:rPr sz="3200" b="1" dirty="0">
                <a:latin typeface="Calibri"/>
                <a:cs typeface="Calibri"/>
              </a:rPr>
              <a:t>ок</a:t>
            </a:r>
            <a:r>
              <a:rPr sz="3200" b="1" spc="-30" dirty="0">
                <a:latin typeface="Calibri"/>
                <a:cs typeface="Calibri"/>
              </a:rPr>
              <a:t>у</a:t>
            </a:r>
            <a:r>
              <a:rPr sz="3200" b="1" dirty="0">
                <a:latin typeface="Calibri"/>
                <a:cs typeface="Calibri"/>
              </a:rPr>
              <a:t>ментами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660506" y="3803015"/>
            <a:ext cx="5431790" cy="432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упра</a:t>
            </a:r>
            <a:r>
              <a:rPr sz="3200" b="1" spc="-35" dirty="0">
                <a:latin typeface="Calibri"/>
                <a:cs typeface="Calibri"/>
              </a:rPr>
              <a:t>в</a:t>
            </a:r>
            <a:r>
              <a:rPr sz="3200" b="1" dirty="0">
                <a:latin typeface="Calibri"/>
                <a:cs typeface="Calibri"/>
              </a:rPr>
              <a:t>лінськими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д</a:t>
            </a:r>
            <a:r>
              <a:rPr sz="3200" b="1" dirty="0">
                <a:latin typeface="Calibri"/>
                <a:cs typeface="Calibri"/>
              </a:rPr>
              <a:t>ок</a:t>
            </a:r>
            <a:r>
              <a:rPr sz="3200" b="1" spc="-30" dirty="0">
                <a:latin typeface="Calibri"/>
                <a:cs typeface="Calibri"/>
              </a:rPr>
              <a:t>у</a:t>
            </a:r>
            <a:r>
              <a:rPr sz="3200" b="1" dirty="0">
                <a:latin typeface="Calibri"/>
                <a:cs typeface="Calibri"/>
              </a:rPr>
              <a:t>ментами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136380" y="5141976"/>
            <a:ext cx="8464296" cy="27553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342119" y="5271515"/>
            <a:ext cx="8067040" cy="2357755"/>
          </a:xfrm>
          <a:custGeom>
            <a:avLst/>
            <a:gdLst/>
            <a:ahLst/>
            <a:cxnLst/>
            <a:rect l="l" t="t" r="r" b="b"/>
            <a:pathLst>
              <a:path w="8067040" h="2357754">
                <a:moveTo>
                  <a:pt x="7673594" y="0"/>
                </a:moveTo>
                <a:lnTo>
                  <a:pt x="392938" y="0"/>
                </a:lnTo>
                <a:lnTo>
                  <a:pt x="360707" y="1302"/>
                </a:lnTo>
                <a:lnTo>
                  <a:pt x="298500" y="11418"/>
                </a:lnTo>
                <a:lnTo>
                  <a:pt x="239976" y="30874"/>
                </a:lnTo>
                <a:lnTo>
                  <a:pt x="185942" y="58864"/>
                </a:lnTo>
                <a:lnTo>
                  <a:pt x="137206" y="94577"/>
                </a:lnTo>
                <a:lnTo>
                  <a:pt x="94577" y="137206"/>
                </a:lnTo>
                <a:lnTo>
                  <a:pt x="58864" y="185942"/>
                </a:lnTo>
                <a:lnTo>
                  <a:pt x="30874" y="239976"/>
                </a:lnTo>
                <a:lnTo>
                  <a:pt x="11418" y="298500"/>
                </a:lnTo>
                <a:lnTo>
                  <a:pt x="1302" y="360707"/>
                </a:lnTo>
                <a:lnTo>
                  <a:pt x="0" y="392938"/>
                </a:lnTo>
                <a:lnTo>
                  <a:pt x="0" y="1964689"/>
                </a:lnTo>
                <a:lnTo>
                  <a:pt x="5142" y="2028433"/>
                </a:lnTo>
                <a:lnTo>
                  <a:pt x="20029" y="2088900"/>
                </a:lnTo>
                <a:lnTo>
                  <a:pt x="43853" y="2145280"/>
                </a:lnTo>
                <a:lnTo>
                  <a:pt x="75805" y="2196766"/>
                </a:lnTo>
                <a:lnTo>
                  <a:pt x="115077" y="2242550"/>
                </a:lnTo>
                <a:lnTo>
                  <a:pt x="160861" y="2281822"/>
                </a:lnTo>
                <a:lnTo>
                  <a:pt x="212347" y="2313774"/>
                </a:lnTo>
                <a:lnTo>
                  <a:pt x="268727" y="2337598"/>
                </a:lnTo>
                <a:lnTo>
                  <a:pt x="329194" y="2352485"/>
                </a:lnTo>
                <a:lnTo>
                  <a:pt x="392938" y="2357628"/>
                </a:lnTo>
                <a:lnTo>
                  <a:pt x="7673594" y="2357628"/>
                </a:lnTo>
                <a:lnTo>
                  <a:pt x="7737337" y="2352485"/>
                </a:lnTo>
                <a:lnTo>
                  <a:pt x="7797804" y="2337598"/>
                </a:lnTo>
                <a:lnTo>
                  <a:pt x="7854184" y="2313774"/>
                </a:lnTo>
                <a:lnTo>
                  <a:pt x="7905670" y="2281822"/>
                </a:lnTo>
                <a:lnTo>
                  <a:pt x="7951454" y="2242550"/>
                </a:lnTo>
                <a:lnTo>
                  <a:pt x="7990726" y="2196766"/>
                </a:lnTo>
                <a:lnTo>
                  <a:pt x="8022678" y="2145280"/>
                </a:lnTo>
                <a:lnTo>
                  <a:pt x="8046502" y="2088900"/>
                </a:lnTo>
                <a:lnTo>
                  <a:pt x="8061389" y="2028433"/>
                </a:lnTo>
                <a:lnTo>
                  <a:pt x="8066532" y="1964689"/>
                </a:lnTo>
                <a:lnTo>
                  <a:pt x="8066532" y="392938"/>
                </a:lnTo>
                <a:lnTo>
                  <a:pt x="8061389" y="329194"/>
                </a:lnTo>
                <a:lnTo>
                  <a:pt x="8046502" y="268727"/>
                </a:lnTo>
                <a:lnTo>
                  <a:pt x="8022678" y="212347"/>
                </a:lnTo>
                <a:lnTo>
                  <a:pt x="7990726" y="160861"/>
                </a:lnTo>
                <a:lnTo>
                  <a:pt x="7951454" y="115077"/>
                </a:lnTo>
                <a:lnTo>
                  <a:pt x="7905670" y="75805"/>
                </a:lnTo>
                <a:lnTo>
                  <a:pt x="7854184" y="43853"/>
                </a:lnTo>
                <a:lnTo>
                  <a:pt x="7797804" y="20029"/>
                </a:lnTo>
                <a:lnTo>
                  <a:pt x="7737337" y="5142"/>
                </a:lnTo>
                <a:lnTo>
                  <a:pt x="7673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9619615" y="5482590"/>
            <a:ext cx="7546340" cy="2087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Службові </a:t>
            </a:r>
            <a:r>
              <a:rPr sz="2800" spc="-50" dirty="0">
                <a:latin typeface="Calibri"/>
                <a:cs typeface="Calibri"/>
              </a:rPr>
              <a:t>д</a:t>
            </a:r>
            <a:r>
              <a:rPr sz="2800" spc="-15" dirty="0">
                <a:latin typeface="Calibri"/>
                <a:cs typeface="Calibri"/>
              </a:rPr>
              <a:t>ок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20" dirty="0">
                <a:latin typeface="Calibri"/>
                <a:cs typeface="Calibri"/>
              </a:rPr>
              <a:t>ме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ти,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спр</a:t>
            </a:r>
            <a:r>
              <a:rPr sz="2800" spc="-30" dirty="0">
                <a:latin typeface="Calibri"/>
                <a:cs typeface="Calibri"/>
              </a:rPr>
              <a:t>я</a:t>
            </a:r>
            <a:r>
              <a:rPr sz="2800" spc="-20" dirty="0">
                <a:latin typeface="Calibri"/>
                <a:cs typeface="Calibri"/>
              </a:rPr>
              <a:t>м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в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ні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на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spc="-20" dirty="0">
                <a:latin typeface="Calibri"/>
                <a:cs typeface="Calibri"/>
              </a:rPr>
              <a:t>и</a:t>
            </a:r>
            <a:r>
              <a:rPr sz="2800" spc="-55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он</a:t>
            </a:r>
            <a:r>
              <a:rPr sz="2800" spc="-10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ння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у</a:t>
            </a:r>
            <a:r>
              <a:rPr sz="2800" spc="-15" dirty="0">
                <a:latin typeface="Calibri"/>
                <a:cs typeface="Calibri"/>
              </a:rPr>
              <a:t>ста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ов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25" dirty="0">
                <a:latin typeface="Calibri"/>
                <a:cs typeface="Calibri"/>
              </a:rPr>
              <a:t>ю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ф</a:t>
            </a:r>
            <a:r>
              <a:rPr sz="2800" spc="-15" dirty="0">
                <a:latin typeface="Calibri"/>
                <a:cs typeface="Calibri"/>
              </a:rPr>
              <a:t>ункц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5" dirty="0">
                <a:latin typeface="Calibri"/>
                <a:cs typeface="Calibri"/>
              </a:rPr>
              <a:t>й,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щ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з</a:t>
            </a:r>
            <a:r>
              <a:rPr sz="2800" spc="-15" dirty="0">
                <a:latin typeface="Calibri"/>
                <a:cs typeface="Calibri"/>
              </a:rPr>
              <a:t>абезпечу</a:t>
            </a:r>
            <a:r>
              <a:rPr sz="2800" spc="-60" dirty="0">
                <a:latin typeface="Calibri"/>
                <a:cs typeface="Calibri"/>
              </a:rPr>
              <a:t>ю</a:t>
            </a:r>
            <a:r>
              <a:rPr sz="2800" spc="-15" dirty="0">
                <a:latin typeface="Calibri"/>
                <a:cs typeface="Calibri"/>
              </a:rPr>
              <a:t>ть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її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ді</a:t>
            </a:r>
            <a:r>
              <a:rPr sz="2800" spc="-30" dirty="0">
                <a:latin typeface="Calibri"/>
                <a:cs typeface="Calibri"/>
              </a:rPr>
              <a:t>я</a:t>
            </a:r>
            <a:r>
              <a:rPr sz="2800" spc="-15" dirty="0">
                <a:latin typeface="Calibri"/>
                <a:cs typeface="Calibri"/>
              </a:rPr>
              <a:t>льність (організаційн</a:t>
            </a:r>
            <a:r>
              <a:rPr sz="2800" spc="-1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-розпоря</a:t>
            </a:r>
            <a:r>
              <a:rPr sz="2800" spc="-40" dirty="0">
                <a:latin typeface="Calibri"/>
                <a:cs typeface="Calibri"/>
              </a:rPr>
              <a:t>д</a:t>
            </a:r>
            <a:r>
              <a:rPr sz="2800" dirty="0">
                <a:latin typeface="Calibri"/>
                <a:cs typeface="Calibri"/>
              </a:rPr>
              <a:t>ч</a:t>
            </a:r>
            <a:r>
              <a:rPr sz="2800" spc="-15" dirty="0">
                <a:latin typeface="Calibri"/>
                <a:cs typeface="Calibri"/>
              </a:rPr>
              <a:t>і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пе</a:t>
            </a:r>
            <a:r>
              <a:rPr sz="2800" spc="-25" dirty="0">
                <a:latin typeface="Calibri"/>
                <a:cs typeface="Calibri"/>
              </a:rPr>
              <a:t>р</a:t>
            </a:r>
            <a:r>
              <a:rPr sz="2800" spc="-15" dirty="0">
                <a:latin typeface="Calibri"/>
                <a:cs typeface="Calibri"/>
              </a:rPr>
              <a:t>вин</a:t>
            </a:r>
            <a:r>
              <a:rPr sz="2800" spc="-10" dirty="0">
                <a:latin typeface="Calibri"/>
                <a:cs typeface="Calibri"/>
              </a:rPr>
              <a:t>н</a:t>
            </a:r>
            <a:r>
              <a:rPr sz="2800" spc="-5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-о</a:t>
            </a:r>
            <a:r>
              <a:rPr sz="2800" spc="-65" dirty="0">
                <a:latin typeface="Calibri"/>
                <a:cs typeface="Calibri"/>
              </a:rPr>
              <a:t>б</a:t>
            </a:r>
            <a:r>
              <a:rPr sz="2800" spc="-15" dirty="0">
                <a:latin typeface="Calibri"/>
                <a:cs typeface="Calibri"/>
              </a:rPr>
              <a:t>лі</a:t>
            </a:r>
            <a:r>
              <a:rPr sz="2800" spc="-60" dirty="0">
                <a:latin typeface="Calibri"/>
                <a:cs typeface="Calibri"/>
              </a:rPr>
              <a:t>к</a:t>
            </a:r>
            <a:r>
              <a:rPr sz="2800" spc="-15" dirty="0">
                <a:latin typeface="Calibri"/>
                <a:cs typeface="Calibri"/>
              </a:rPr>
              <a:t>ові, ба</a:t>
            </a:r>
            <a:r>
              <a:rPr sz="2800" spc="-5" dirty="0">
                <a:latin typeface="Calibri"/>
                <a:cs typeface="Calibri"/>
              </a:rPr>
              <a:t>н</a:t>
            </a:r>
            <a:r>
              <a:rPr sz="2800" spc="-15" dirty="0">
                <a:latin typeface="Calibri"/>
                <a:cs typeface="Calibri"/>
              </a:rPr>
              <a:t>ків</a:t>
            </a:r>
            <a:r>
              <a:rPr sz="2800" spc="-10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ьк</a:t>
            </a:r>
            <a:r>
              <a:rPr sz="2800" spc="-20" dirty="0">
                <a:latin typeface="Calibri"/>
                <a:cs typeface="Calibri"/>
              </a:rPr>
              <a:t>і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фі</a:t>
            </a: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5" dirty="0">
                <a:latin typeface="Calibri"/>
                <a:cs typeface="Calibri"/>
              </a:rPr>
              <a:t>а</a:t>
            </a:r>
            <a:r>
              <a:rPr sz="2800" spc="-15" dirty="0">
                <a:latin typeface="Calibri"/>
                <a:cs typeface="Calibri"/>
              </a:rPr>
              <a:t>н</a:t>
            </a:r>
            <a:r>
              <a:rPr sz="2800" spc="-5" dirty="0">
                <a:latin typeface="Calibri"/>
                <a:cs typeface="Calibri"/>
              </a:rPr>
              <a:t>с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10" dirty="0">
                <a:latin typeface="Calibri"/>
                <a:cs typeface="Calibri"/>
              </a:rPr>
              <a:t>в</a:t>
            </a:r>
            <a:r>
              <a:rPr sz="2800" dirty="0">
                <a:latin typeface="Calibri"/>
                <a:cs typeface="Calibri"/>
              </a:rPr>
              <a:t>і,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з</a:t>
            </a:r>
            <a:r>
              <a:rPr sz="2800" spc="-15" dirty="0">
                <a:latin typeface="Calibri"/>
                <a:cs typeface="Calibri"/>
              </a:rPr>
              <a:t>вітн</a:t>
            </a:r>
            <a:r>
              <a:rPr sz="2800" spc="-30" dirty="0">
                <a:latin typeface="Calibri"/>
                <a:cs typeface="Calibri"/>
              </a:rPr>
              <a:t>о</a:t>
            </a:r>
            <a:r>
              <a:rPr sz="2800" spc="-15" dirty="0">
                <a:latin typeface="Calibri"/>
                <a:cs typeface="Calibri"/>
              </a:rPr>
              <a:t>-статистичн</a:t>
            </a:r>
            <a:r>
              <a:rPr sz="2800" spc="-25" dirty="0">
                <a:latin typeface="Calibri"/>
                <a:cs typeface="Calibri"/>
              </a:rPr>
              <a:t>і</a:t>
            </a:r>
            <a:r>
              <a:rPr sz="2800" spc="-10" dirty="0">
                <a:latin typeface="Calibri"/>
                <a:cs typeface="Calibri"/>
              </a:rPr>
              <a:t>,</a:t>
            </a:r>
            <a:endParaRPr sz="28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планові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рес</a:t>
            </a:r>
            <a:r>
              <a:rPr sz="2800" spc="-30" dirty="0">
                <a:latin typeface="Calibri"/>
                <a:cs typeface="Calibri"/>
              </a:rPr>
              <a:t>у</a:t>
            </a:r>
            <a:r>
              <a:rPr sz="2800" dirty="0">
                <a:latin typeface="Calibri"/>
                <a:cs typeface="Calibri"/>
              </a:rPr>
              <a:t>рсні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т</a:t>
            </a:r>
            <a:r>
              <a:rPr sz="2800" spc="-15" dirty="0">
                <a:latin typeface="Calibri"/>
                <a:cs typeface="Calibri"/>
              </a:rPr>
              <a:t>о</a:t>
            </a:r>
            <a:r>
              <a:rPr sz="2800" spc="-45" dirty="0">
                <a:latin typeface="Calibri"/>
                <a:cs typeface="Calibri"/>
              </a:rPr>
              <a:t>щ</a:t>
            </a:r>
            <a:r>
              <a:rPr sz="2800" spc="-15" dirty="0">
                <a:latin typeface="Calibri"/>
                <a:cs typeface="Calibri"/>
              </a:rPr>
              <a:t>о)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7</a:t>
            </a:fld>
            <a:endParaRPr spc="-10" dirty="0"/>
          </a:p>
        </p:txBody>
      </p:sp>
    </p:spTree>
    <p:extLst>
      <p:ext uri="{BB962C8B-B14F-4D97-AF65-F5344CB8AC3E}">
        <p14:creationId xmlns:p14="http://schemas.microsoft.com/office/powerpoint/2010/main" val="3069908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8</a:t>
            </a:fld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1720723" y="2665983"/>
            <a:ext cx="15494000" cy="3834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23571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За зміс</a:t>
            </a:r>
            <a:r>
              <a:rPr sz="3200" spc="-135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якість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</a:t>
            </a:r>
            <a:r>
              <a:rPr sz="3200" spc="-50" dirty="0">
                <a:latin typeface="Calibri"/>
                <a:cs typeface="Calibri"/>
              </a:rPr>
              <a:t>г</a:t>
            </a:r>
            <a:r>
              <a:rPr sz="3200" spc="-20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овки та о</a:t>
            </a:r>
            <a:r>
              <a:rPr sz="3200" spc="5" dirty="0">
                <a:latin typeface="Calibri"/>
                <a:cs typeface="Calibri"/>
              </a:rPr>
              <a:t>ф</a:t>
            </a:r>
            <a:r>
              <a:rPr sz="3200" dirty="0">
                <a:latin typeface="Calibri"/>
                <a:cs typeface="Calibri"/>
              </a:rPr>
              <a:t>ормлення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нал</a:t>
            </a:r>
            <a:r>
              <a:rPr sz="3200" spc="-50" dirty="0">
                <a:latin typeface="Calibri"/>
                <a:cs typeface="Calibri"/>
              </a:rPr>
              <a:t>е</a:t>
            </a:r>
            <a:r>
              <a:rPr sz="3200" dirty="0">
                <a:latin typeface="Calibri"/>
                <a:cs typeface="Calibri"/>
              </a:rPr>
              <a:t>жно</a:t>
            </a:r>
            <a:r>
              <a:rPr sz="3200" spc="-15" dirty="0">
                <a:latin typeface="Calibri"/>
                <a:cs typeface="Calibri"/>
              </a:rPr>
              <a:t>м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рівні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ментів,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 та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spc="-20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ж ор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анізацію ділов</a:t>
            </a:r>
            <a:r>
              <a:rPr sz="3200" spc="-75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ства та збері</a:t>
            </a:r>
            <a:r>
              <a:rPr sz="3200" spc="-3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ання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ок</a:t>
            </a:r>
            <a:r>
              <a:rPr sz="3200" spc="-2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ментів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 ст</a:t>
            </a:r>
            <a:r>
              <a:rPr sz="3200" spc="-35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уктурних підро</a:t>
            </a:r>
            <a:r>
              <a:rPr sz="3200" spc="-25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діл</a:t>
            </a:r>
            <a:r>
              <a:rPr sz="3200" spc="-2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х відпов</a:t>
            </a:r>
            <a:r>
              <a:rPr sz="3200" spc="-15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да</a:t>
            </a:r>
            <a:r>
              <a:rPr sz="3200" spc="-3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їх </a:t>
            </a:r>
            <a:r>
              <a:rPr sz="3200" spc="-4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ер</a:t>
            </a:r>
            <a:r>
              <a:rPr sz="3200" spc="-10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вник</a:t>
            </a:r>
            <a:r>
              <a:rPr sz="3200" spc="-15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&lt;…&gt;</a:t>
            </a:r>
            <a:endParaRPr sz="3200">
              <a:latin typeface="Calibri"/>
              <a:cs typeface="Calibri"/>
            </a:endParaRPr>
          </a:p>
          <a:p>
            <a:pPr marL="12700" marR="342265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Ор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анізація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ділов</a:t>
            </a:r>
            <a:r>
              <a:rPr sz="3200" spc="-85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ства в ст</a:t>
            </a:r>
            <a:r>
              <a:rPr sz="3200" spc="-3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уктурних п</a:t>
            </a:r>
            <a:r>
              <a:rPr sz="3200" spc="-15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дро</a:t>
            </a:r>
            <a:r>
              <a:rPr sz="3200" spc="-25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діл</a:t>
            </a:r>
            <a:r>
              <a:rPr sz="3200" spc="-20" dirty="0">
                <a:latin typeface="Calibri"/>
                <a:cs typeface="Calibri"/>
              </a:rPr>
              <a:t>а</a:t>
            </a:r>
            <a:r>
              <a:rPr sz="3200" dirty="0">
                <a:latin typeface="Calibri"/>
                <a:cs typeface="Calibri"/>
              </a:rPr>
              <a:t>х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поклада</a:t>
            </a:r>
            <a:r>
              <a:rPr sz="3200" spc="5" dirty="0">
                <a:latin typeface="Calibri"/>
                <a:cs typeface="Calibri"/>
              </a:rPr>
              <a:t>є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 спеціально призначену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для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цьо</a:t>
            </a:r>
            <a:r>
              <a:rPr sz="3200" spc="-4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о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осо</a:t>
            </a:r>
            <a:r>
              <a:rPr sz="3200" spc="-20" dirty="0">
                <a:latin typeface="Calibri"/>
                <a:cs typeface="Calibri"/>
              </a:rPr>
              <a:t>б</a:t>
            </a:r>
            <a:r>
              <a:rPr sz="3200" spc="-85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 поса</a:t>
            </a:r>
            <a:r>
              <a:rPr sz="3200" spc="-40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овій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інст</a:t>
            </a:r>
            <a:r>
              <a:rPr sz="3200" spc="-35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укції я</a:t>
            </a:r>
            <a:r>
              <a:rPr sz="3200" spc="-40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ої зазнача</a:t>
            </a:r>
            <a:r>
              <a:rPr sz="3200" spc="-25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</a:t>
            </a:r>
            <a:r>
              <a:rPr sz="3200" spc="-10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ся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ці </a:t>
            </a:r>
            <a:r>
              <a:rPr sz="3200" spc="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бов’я</a:t>
            </a:r>
            <a:r>
              <a:rPr sz="3200" spc="5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ки.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3300">
              <a:latin typeface="Times New Roman"/>
              <a:cs typeface="Times New Roman"/>
            </a:endParaRPr>
          </a:p>
          <a:p>
            <a:pPr marL="9850755">
              <a:lnSpc>
                <a:spcPct val="100000"/>
              </a:lnSpc>
            </a:pP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П.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6, 7</a:t>
            </a:r>
            <a:r>
              <a:rPr sz="3200" b="1" spc="-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ро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з</a:t>
            </a:r>
            <a:r>
              <a:rPr sz="3200" b="1" spc="-5" dirty="0">
                <a:solidFill>
                  <a:srgbClr val="7E7E7E"/>
                </a:solidFill>
                <a:latin typeface="Calibri"/>
                <a:cs typeface="Calibri"/>
              </a:rPr>
              <a:t>д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. 1</a:t>
            </a:r>
            <a:r>
              <a:rPr sz="3200" b="1" spc="-1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П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р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авил №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100</a:t>
            </a:r>
            <a:r>
              <a:rPr sz="3200" b="1" spc="-10" dirty="0">
                <a:solidFill>
                  <a:srgbClr val="7E7E7E"/>
                </a:solidFill>
                <a:latin typeface="Calibri"/>
                <a:cs typeface="Calibri"/>
              </a:rPr>
              <a:t>0</a:t>
            </a:r>
            <a:r>
              <a:rPr sz="3200" b="1" dirty="0">
                <a:solidFill>
                  <a:srgbClr val="7E7E7E"/>
                </a:solidFill>
                <a:latin typeface="Calibri"/>
                <a:cs typeface="Calibri"/>
              </a:rPr>
              <a:t>/5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761" y="1455674"/>
            <a:ext cx="7620000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034154" algn="l"/>
                <a:tab pos="4505325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ДІЛОВ</a:t>
            </a:r>
            <a:r>
              <a:rPr sz="4800" b="1" spc="-120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4800" b="1" spc="-10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СТВО	У	ПІДР</a:t>
            </a:r>
            <a:r>
              <a:rPr sz="4800" b="1" spc="-40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ЗДІЛІ</a:t>
            </a:r>
            <a:endParaRPr sz="4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7141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40080" y="1450847"/>
            <a:ext cx="17126712" cy="32064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51585" y="1586001"/>
            <a:ext cx="2048510" cy="495934"/>
          </a:xfrm>
          <a:custGeom>
            <a:avLst/>
            <a:gdLst/>
            <a:ahLst/>
            <a:cxnLst/>
            <a:rect l="l" t="t" r="r" b="b"/>
            <a:pathLst>
              <a:path w="2048510" h="495935">
                <a:moveTo>
                  <a:pt x="0" y="495909"/>
                </a:moveTo>
                <a:lnTo>
                  <a:pt x="2048002" y="495909"/>
                </a:lnTo>
                <a:lnTo>
                  <a:pt x="2048002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99536" y="1586001"/>
            <a:ext cx="9454515" cy="495934"/>
          </a:xfrm>
          <a:custGeom>
            <a:avLst/>
            <a:gdLst/>
            <a:ahLst/>
            <a:cxnLst/>
            <a:rect l="l" t="t" r="r" b="b"/>
            <a:pathLst>
              <a:path w="9454515" h="495935">
                <a:moveTo>
                  <a:pt x="0" y="495909"/>
                </a:moveTo>
                <a:lnTo>
                  <a:pt x="9454134" y="495909"/>
                </a:lnTo>
                <a:lnTo>
                  <a:pt x="9454134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353670" y="1586001"/>
            <a:ext cx="5208270" cy="495934"/>
          </a:xfrm>
          <a:custGeom>
            <a:avLst/>
            <a:gdLst/>
            <a:ahLst/>
            <a:cxnLst/>
            <a:rect l="l" t="t" r="r" b="b"/>
            <a:pathLst>
              <a:path w="5208269" h="495935">
                <a:moveTo>
                  <a:pt x="0" y="495909"/>
                </a:moveTo>
                <a:lnTo>
                  <a:pt x="5208142" y="495909"/>
                </a:lnTo>
                <a:lnTo>
                  <a:pt x="5208142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51585" y="2081847"/>
            <a:ext cx="2048510" cy="807085"/>
          </a:xfrm>
          <a:custGeom>
            <a:avLst/>
            <a:gdLst/>
            <a:ahLst/>
            <a:cxnLst/>
            <a:rect l="l" t="t" r="r" b="b"/>
            <a:pathLst>
              <a:path w="2048510" h="807085">
                <a:moveTo>
                  <a:pt x="0" y="806767"/>
                </a:moveTo>
                <a:lnTo>
                  <a:pt x="2048002" y="806767"/>
                </a:lnTo>
                <a:lnTo>
                  <a:pt x="2048002" y="0"/>
                </a:lnTo>
                <a:lnTo>
                  <a:pt x="0" y="0"/>
                </a:lnTo>
                <a:lnTo>
                  <a:pt x="0" y="8067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99536" y="2081847"/>
            <a:ext cx="9454515" cy="807085"/>
          </a:xfrm>
          <a:custGeom>
            <a:avLst/>
            <a:gdLst/>
            <a:ahLst/>
            <a:cxnLst/>
            <a:rect l="l" t="t" r="r" b="b"/>
            <a:pathLst>
              <a:path w="9454515" h="807085">
                <a:moveTo>
                  <a:pt x="0" y="806767"/>
                </a:moveTo>
                <a:lnTo>
                  <a:pt x="9454134" y="806767"/>
                </a:lnTo>
                <a:lnTo>
                  <a:pt x="9454134" y="0"/>
                </a:lnTo>
                <a:lnTo>
                  <a:pt x="0" y="0"/>
                </a:lnTo>
                <a:lnTo>
                  <a:pt x="0" y="8067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353670" y="2081847"/>
            <a:ext cx="5208270" cy="807085"/>
          </a:xfrm>
          <a:custGeom>
            <a:avLst/>
            <a:gdLst/>
            <a:ahLst/>
            <a:cxnLst/>
            <a:rect l="l" t="t" r="r" b="b"/>
            <a:pathLst>
              <a:path w="5208269" h="807085">
                <a:moveTo>
                  <a:pt x="0" y="806767"/>
                </a:moveTo>
                <a:lnTo>
                  <a:pt x="5208142" y="806767"/>
                </a:lnTo>
                <a:lnTo>
                  <a:pt x="5208142" y="0"/>
                </a:lnTo>
                <a:lnTo>
                  <a:pt x="0" y="0"/>
                </a:lnTo>
                <a:lnTo>
                  <a:pt x="0" y="8067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51585" y="2888640"/>
            <a:ext cx="2048510" cy="495934"/>
          </a:xfrm>
          <a:custGeom>
            <a:avLst/>
            <a:gdLst/>
            <a:ahLst/>
            <a:cxnLst/>
            <a:rect l="l" t="t" r="r" b="b"/>
            <a:pathLst>
              <a:path w="2048510" h="495935">
                <a:moveTo>
                  <a:pt x="0" y="495909"/>
                </a:moveTo>
                <a:lnTo>
                  <a:pt x="2048002" y="495909"/>
                </a:lnTo>
                <a:lnTo>
                  <a:pt x="2048002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99536" y="2888640"/>
            <a:ext cx="9454515" cy="495934"/>
          </a:xfrm>
          <a:custGeom>
            <a:avLst/>
            <a:gdLst/>
            <a:ahLst/>
            <a:cxnLst/>
            <a:rect l="l" t="t" r="r" b="b"/>
            <a:pathLst>
              <a:path w="9454515" h="495935">
                <a:moveTo>
                  <a:pt x="0" y="495909"/>
                </a:moveTo>
                <a:lnTo>
                  <a:pt x="9454134" y="495909"/>
                </a:lnTo>
                <a:lnTo>
                  <a:pt x="9454134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353670" y="2888640"/>
            <a:ext cx="5208270" cy="495934"/>
          </a:xfrm>
          <a:custGeom>
            <a:avLst/>
            <a:gdLst/>
            <a:ahLst/>
            <a:cxnLst/>
            <a:rect l="l" t="t" r="r" b="b"/>
            <a:pathLst>
              <a:path w="5208269" h="495935">
                <a:moveTo>
                  <a:pt x="0" y="495909"/>
                </a:moveTo>
                <a:lnTo>
                  <a:pt x="5208142" y="495909"/>
                </a:lnTo>
                <a:lnTo>
                  <a:pt x="5208142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51585" y="3384575"/>
            <a:ext cx="2048510" cy="495934"/>
          </a:xfrm>
          <a:custGeom>
            <a:avLst/>
            <a:gdLst/>
            <a:ahLst/>
            <a:cxnLst/>
            <a:rect l="l" t="t" r="r" b="b"/>
            <a:pathLst>
              <a:path w="2048510" h="495935">
                <a:moveTo>
                  <a:pt x="0" y="495909"/>
                </a:moveTo>
                <a:lnTo>
                  <a:pt x="2048002" y="495909"/>
                </a:lnTo>
                <a:lnTo>
                  <a:pt x="2048002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99536" y="3384575"/>
            <a:ext cx="9454515" cy="495934"/>
          </a:xfrm>
          <a:custGeom>
            <a:avLst/>
            <a:gdLst/>
            <a:ahLst/>
            <a:cxnLst/>
            <a:rect l="l" t="t" r="r" b="b"/>
            <a:pathLst>
              <a:path w="9454515" h="495935">
                <a:moveTo>
                  <a:pt x="0" y="495909"/>
                </a:moveTo>
                <a:lnTo>
                  <a:pt x="9454134" y="495909"/>
                </a:lnTo>
                <a:lnTo>
                  <a:pt x="9454134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53670" y="3384575"/>
            <a:ext cx="5208270" cy="495934"/>
          </a:xfrm>
          <a:custGeom>
            <a:avLst/>
            <a:gdLst/>
            <a:ahLst/>
            <a:cxnLst/>
            <a:rect l="l" t="t" r="r" b="b"/>
            <a:pathLst>
              <a:path w="5208269" h="495935">
                <a:moveTo>
                  <a:pt x="0" y="495909"/>
                </a:moveTo>
                <a:lnTo>
                  <a:pt x="5208142" y="495909"/>
                </a:lnTo>
                <a:lnTo>
                  <a:pt x="5208142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51585" y="3880510"/>
            <a:ext cx="2048510" cy="495934"/>
          </a:xfrm>
          <a:custGeom>
            <a:avLst/>
            <a:gdLst/>
            <a:ahLst/>
            <a:cxnLst/>
            <a:rect l="l" t="t" r="r" b="b"/>
            <a:pathLst>
              <a:path w="2048510" h="495935">
                <a:moveTo>
                  <a:pt x="0" y="495909"/>
                </a:moveTo>
                <a:lnTo>
                  <a:pt x="2048002" y="495909"/>
                </a:lnTo>
                <a:lnTo>
                  <a:pt x="2048002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899536" y="3880510"/>
            <a:ext cx="9454515" cy="495934"/>
          </a:xfrm>
          <a:custGeom>
            <a:avLst/>
            <a:gdLst/>
            <a:ahLst/>
            <a:cxnLst/>
            <a:rect l="l" t="t" r="r" b="b"/>
            <a:pathLst>
              <a:path w="9454515" h="495935">
                <a:moveTo>
                  <a:pt x="0" y="495909"/>
                </a:moveTo>
                <a:lnTo>
                  <a:pt x="9454134" y="495909"/>
                </a:lnTo>
                <a:lnTo>
                  <a:pt x="9454134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353670" y="3880510"/>
            <a:ext cx="5208270" cy="495934"/>
          </a:xfrm>
          <a:custGeom>
            <a:avLst/>
            <a:gdLst/>
            <a:ahLst/>
            <a:cxnLst/>
            <a:rect l="l" t="t" r="r" b="b"/>
            <a:pathLst>
              <a:path w="5208269" h="495935">
                <a:moveTo>
                  <a:pt x="0" y="495909"/>
                </a:moveTo>
                <a:lnTo>
                  <a:pt x="5208142" y="495909"/>
                </a:lnTo>
                <a:lnTo>
                  <a:pt x="5208142" y="0"/>
                </a:lnTo>
                <a:lnTo>
                  <a:pt x="0" y="0"/>
                </a:lnTo>
                <a:lnTo>
                  <a:pt x="0" y="495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119936" y="4775072"/>
            <a:ext cx="16278860" cy="4703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4.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овідник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служи</a:t>
            </a:r>
            <a:r>
              <a:rPr sz="3200" spc="-10" dirty="0">
                <a:latin typeface="Calibri"/>
                <a:cs typeface="Calibri"/>
              </a:rPr>
              <a:t>т</a:t>
            </a:r>
            <a:r>
              <a:rPr sz="3200" dirty="0">
                <a:latin typeface="Calibri"/>
                <a:cs typeface="Calibri"/>
              </a:rPr>
              <a:t>ь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осно</a:t>
            </a:r>
            <a:r>
              <a:rPr sz="3200" spc="5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ою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для:</a:t>
            </a:r>
            <a:endParaRPr sz="3200">
              <a:latin typeface="Calibri"/>
              <a:cs typeface="Calibri"/>
            </a:endParaRPr>
          </a:p>
          <a:p>
            <a:pPr marL="12700" marR="5080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а)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розро</a:t>
            </a:r>
            <a:r>
              <a:rPr sz="3200" spc="-65" dirty="0">
                <a:latin typeface="Calibri"/>
                <a:cs typeface="Calibri"/>
              </a:rPr>
              <a:t>б</a:t>
            </a:r>
            <a:r>
              <a:rPr sz="3200" dirty="0">
                <a:latin typeface="Calibri"/>
                <a:cs typeface="Calibri"/>
              </a:rPr>
              <a:t>лення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поса</a:t>
            </a:r>
            <a:r>
              <a:rPr sz="3200" spc="-35" dirty="0">
                <a:latin typeface="Calibri"/>
                <a:cs typeface="Calibri"/>
              </a:rPr>
              <a:t>д</a:t>
            </a:r>
            <a:r>
              <a:rPr sz="3200" dirty="0">
                <a:latin typeface="Calibri"/>
                <a:cs typeface="Calibri"/>
              </a:rPr>
              <a:t>ових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інст</a:t>
            </a:r>
            <a:r>
              <a:rPr sz="3200" spc="-35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укцій </a:t>
            </a:r>
            <a:r>
              <a:rPr sz="3200" spc="-10" dirty="0">
                <a:latin typeface="Calibri"/>
                <a:cs typeface="Calibri"/>
              </a:rPr>
              <a:t>п</a:t>
            </a:r>
            <a:r>
              <a:rPr sz="3200" dirty="0">
                <a:latin typeface="Calibri"/>
                <a:cs typeface="Calibri"/>
              </a:rPr>
              <a:t>рацівни</a:t>
            </a:r>
            <a:r>
              <a:rPr sz="3200" spc="-55" dirty="0">
                <a:latin typeface="Calibri"/>
                <a:cs typeface="Calibri"/>
              </a:rPr>
              <a:t>к</a:t>
            </a:r>
            <a:r>
              <a:rPr sz="3200" dirty="0">
                <a:latin typeface="Calibri"/>
                <a:cs typeface="Calibri"/>
              </a:rPr>
              <a:t>ам*,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які закр</a:t>
            </a:r>
            <a:r>
              <a:rPr sz="3200" spc="-10" dirty="0">
                <a:latin typeface="Calibri"/>
                <a:cs typeface="Calibri"/>
              </a:rPr>
              <a:t>і</a:t>
            </a:r>
            <a:r>
              <a:rPr sz="3200" dirty="0">
                <a:latin typeface="Calibri"/>
                <a:cs typeface="Calibri"/>
              </a:rPr>
              <a:t>плю</a:t>
            </a:r>
            <a:r>
              <a:rPr sz="3200" spc="-25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їх обов</a:t>
            </a:r>
            <a:r>
              <a:rPr sz="3200" spc="5" dirty="0">
                <a:latin typeface="Calibri"/>
                <a:cs typeface="Calibri"/>
              </a:rPr>
              <a:t>’</a:t>
            </a:r>
            <a:r>
              <a:rPr sz="3200" dirty="0">
                <a:latin typeface="Calibri"/>
                <a:cs typeface="Calibri"/>
              </a:rPr>
              <a:t>язки,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права та відповідал</a:t>
            </a:r>
            <a:r>
              <a:rPr sz="3200" spc="-15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ніст</a:t>
            </a:r>
            <a:r>
              <a:rPr sz="3200" spc="-15" dirty="0">
                <a:latin typeface="Calibri"/>
                <a:cs typeface="Calibri"/>
              </a:rPr>
              <a:t>ь</a:t>
            </a:r>
            <a:r>
              <a:rPr sz="3200" dirty="0">
                <a:latin typeface="Calibri"/>
                <a:cs typeface="Calibri"/>
              </a:rPr>
              <a:t>;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б) ск</a:t>
            </a:r>
            <a:r>
              <a:rPr sz="3200" spc="-15" dirty="0">
                <a:latin typeface="Calibri"/>
                <a:cs typeface="Calibri"/>
              </a:rPr>
              <a:t>л</a:t>
            </a:r>
            <a:r>
              <a:rPr sz="3200" dirty="0">
                <a:latin typeface="Calibri"/>
                <a:cs typeface="Calibri"/>
              </a:rPr>
              <a:t>адання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</a:t>
            </a:r>
            <a:r>
              <a:rPr sz="3200" spc="-6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л</a:t>
            </a:r>
            <a:r>
              <a:rPr sz="3200" spc="-30" dirty="0">
                <a:latin typeface="Calibri"/>
                <a:cs typeface="Calibri"/>
              </a:rPr>
              <a:t>о</a:t>
            </a:r>
            <a:r>
              <a:rPr sz="3200" spc="-40" dirty="0">
                <a:latin typeface="Calibri"/>
                <a:cs typeface="Calibri"/>
              </a:rPr>
              <a:t>ж</a:t>
            </a:r>
            <a:r>
              <a:rPr sz="3200" dirty="0">
                <a:latin typeface="Calibri"/>
                <a:cs typeface="Calibri"/>
              </a:rPr>
              <a:t>ень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 с</a:t>
            </a:r>
            <a:r>
              <a:rPr sz="3200" spc="-15" dirty="0">
                <a:latin typeface="Calibri"/>
                <a:cs typeface="Calibri"/>
              </a:rPr>
              <a:t>т</a:t>
            </a:r>
            <a:r>
              <a:rPr sz="3200" spc="-30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уктурні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підро</a:t>
            </a:r>
            <a:r>
              <a:rPr sz="3200" spc="-30" dirty="0">
                <a:latin typeface="Calibri"/>
                <a:cs typeface="Calibri"/>
              </a:rPr>
              <a:t>з</a:t>
            </a:r>
            <a:r>
              <a:rPr sz="3200" dirty="0">
                <a:latin typeface="Calibri"/>
                <a:cs typeface="Calibri"/>
              </a:rPr>
              <a:t>ді</a:t>
            </a:r>
            <a:r>
              <a:rPr sz="3200" spc="-10" dirty="0">
                <a:latin typeface="Calibri"/>
                <a:cs typeface="Calibri"/>
              </a:rPr>
              <a:t>л</a:t>
            </a:r>
            <a:r>
              <a:rPr sz="3200" dirty="0">
                <a:latin typeface="Calibri"/>
                <a:cs typeface="Calibri"/>
              </a:rPr>
              <a:t>и**, які в</a:t>
            </a:r>
            <a:r>
              <a:rPr sz="3200" spc="-10" dirty="0">
                <a:latin typeface="Calibri"/>
                <a:cs typeface="Calibri"/>
              </a:rPr>
              <a:t>и</a:t>
            </a:r>
            <a:r>
              <a:rPr sz="3200" dirty="0">
                <a:latin typeface="Calibri"/>
                <a:cs typeface="Calibri"/>
              </a:rPr>
              <a:t>знача</a:t>
            </a:r>
            <a:r>
              <a:rPr sz="3200" spc="-30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ть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ї</a:t>
            </a:r>
            <a:r>
              <a:rPr sz="3200" dirty="0">
                <a:latin typeface="Calibri"/>
                <a:cs typeface="Calibri"/>
              </a:rPr>
              <a:t>х р</a:t>
            </a:r>
            <a:r>
              <a:rPr sz="3200" spc="-65" dirty="0">
                <a:latin typeface="Calibri"/>
                <a:cs typeface="Calibri"/>
              </a:rPr>
              <a:t>о</a:t>
            </a:r>
            <a:r>
              <a:rPr sz="3200" dirty="0">
                <a:latin typeface="Calibri"/>
                <a:cs typeface="Calibri"/>
              </a:rPr>
              <a:t>ль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міс</a:t>
            </a:r>
            <a:r>
              <a:rPr sz="3200" spc="-25" dirty="0">
                <a:latin typeface="Calibri"/>
                <a:cs typeface="Calibri"/>
              </a:rPr>
              <a:t>ц</a:t>
            </a:r>
            <a:r>
              <a:rPr sz="3200" dirty="0">
                <a:latin typeface="Calibri"/>
                <a:cs typeface="Calibri"/>
              </a:rPr>
              <a:t>е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 сис</a:t>
            </a:r>
            <a:r>
              <a:rPr sz="3200" spc="-30" dirty="0">
                <a:latin typeface="Calibri"/>
                <a:cs typeface="Calibri"/>
              </a:rPr>
              <a:t>те</a:t>
            </a:r>
            <a:r>
              <a:rPr sz="3200" dirty="0">
                <a:latin typeface="Calibri"/>
                <a:cs typeface="Calibri"/>
              </a:rPr>
              <a:t>мі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упра</a:t>
            </a:r>
            <a:r>
              <a:rPr sz="3200" spc="-30" dirty="0">
                <a:latin typeface="Calibri"/>
                <a:cs typeface="Calibri"/>
              </a:rPr>
              <a:t>в</a:t>
            </a:r>
            <a:r>
              <a:rPr sz="3200" dirty="0">
                <a:latin typeface="Calibri"/>
                <a:cs typeface="Calibri"/>
              </a:rPr>
              <a:t>ління підп</a:t>
            </a:r>
            <a:r>
              <a:rPr sz="3200" spc="-15" dirty="0">
                <a:latin typeface="Calibri"/>
                <a:cs typeface="Calibri"/>
              </a:rPr>
              <a:t>р</a:t>
            </a:r>
            <a:r>
              <a:rPr sz="3200" dirty="0">
                <a:latin typeface="Calibri"/>
                <a:cs typeface="Calibri"/>
              </a:rPr>
              <a:t>иємством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</a:t>
            </a:r>
            <a:r>
              <a:rPr sz="3200" spc="-1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станово</a:t>
            </a:r>
            <a:r>
              <a:rPr sz="3200" spc="5" dirty="0">
                <a:latin typeface="Calibri"/>
                <a:cs typeface="Calibri"/>
              </a:rPr>
              <a:t>ю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ор</a:t>
            </a:r>
            <a:r>
              <a:rPr sz="3200" spc="-20" dirty="0">
                <a:latin typeface="Calibri"/>
                <a:cs typeface="Calibri"/>
              </a:rPr>
              <a:t>г</a:t>
            </a:r>
            <a:r>
              <a:rPr sz="3200" dirty="0">
                <a:latin typeface="Calibri"/>
                <a:cs typeface="Calibri"/>
              </a:rPr>
              <a:t>анізацією);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620"/>
              </a:lnSpc>
            </a:pPr>
            <a:r>
              <a:rPr sz="3200" dirty="0">
                <a:latin typeface="Calibri"/>
                <a:cs typeface="Calibri"/>
              </a:rPr>
              <a:t>&lt;…&gt;</a:t>
            </a:r>
            <a:endParaRPr sz="3200">
              <a:latin typeface="Calibri"/>
              <a:cs typeface="Calibri"/>
            </a:endParaRPr>
          </a:p>
          <a:p>
            <a:pPr marL="9961880">
              <a:lnSpc>
                <a:spcPts val="3140"/>
              </a:lnSpc>
            </a:pPr>
            <a:r>
              <a:rPr sz="2800" b="1" spc="-40" dirty="0">
                <a:solidFill>
                  <a:srgbClr val="7E7E7E"/>
                </a:solidFill>
                <a:latin typeface="Calibri"/>
                <a:cs typeface="Calibri"/>
              </a:rPr>
              <a:t>Р</a:t>
            </a:r>
            <a:r>
              <a:rPr sz="2800" b="1" spc="-1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2800" b="1" spc="-40" dirty="0">
                <a:solidFill>
                  <a:srgbClr val="7E7E7E"/>
                </a:solidFill>
                <a:latin typeface="Calibri"/>
                <a:cs typeface="Calibri"/>
              </a:rPr>
              <a:t>з</a:t>
            </a:r>
            <a:r>
              <a:rPr sz="2800" b="1" spc="-15" dirty="0">
                <a:solidFill>
                  <a:srgbClr val="7E7E7E"/>
                </a:solidFill>
                <a:latin typeface="Calibri"/>
                <a:cs typeface="Calibri"/>
              </a:rPr>
              <a:t>д</a:t>
            </a:r>
            <a:r>
              <a:rPr sz="2800" b="1" spc="-10" dirty="0">
                <a:solidFill>
                  <a:srgbClr val="7E7E7E"/>
                </a:solidFill>
                <a:latin typeface="Calibri"/>
                <a:cs typeface="Calibri"/>
              </a:rPr>
              <a:t>.</a:t>
            </a:r>
            <a:r>
              <a:rPr sz="2800" b="1" spc="1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7E7E7E"/>
                </a:solidFill>
                <a:latin typeface="Calibri"/>
                <a:cs typeface="Calibri"/>
              </a:rPr>
              <a:t>1</a:t>
            </a:r>
            <a:r>
              <a:rPr sz="2800" b="1" spc="1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7E7E7E"/>
                </a:solidFill>
                <a:latin typeface="Calibri"/>
                <a:cs typeface="Calibri"/>
              </a:rPr>
              <a:t>ДКХП</a:t>
            </a:r>
            <a:r>
              <a:rPr sz="2800" b="1" spc="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7E7E7E"/>
                </a:solidFill>
                <a:latin typeface="Calibri"/>
                <a:cs typeface="Calibri"/>
              </a:rPr>
              <a:t>1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4587240">
              <a:lnSpc>
                <a:spcPct val="100000"/>
              </a:lnSpc>
            </a:pPr>
            <a:r>
              <a:rPr sz="2400" i="1" dirty="0">
                <a:latin typeface="Calibri"/>
                <a:cs typeface="Calibri"/>
              </a:rPr>
              <a:t>*Зра</a:t>
            </a:r>
            <a:r>
              <a:rPr sz="2400" i="1" spc="5" dirty="0">
                <a:latin typeface="Calibri"/>
                <a:cs typeface="Calibri"/>
              </a:rPr>
              <a:t>з</a:t>
            </a:r>
            <a:r>
              <a:rPr sz="2400" i="1" dirty="0">
                <a:latin typeface="Calibri"/>
                <a:cs typeface="Calibri"/>
              </a:rPr>
              <a:t>ок</a:t>
            </a:r>
            <a:r>
              <a:rPr sz="2400" i="1" spc="-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посадов</a:t>
            </a:r>
            <a:r>
              <a:rPr sz="2400" i="1" spc="5" dirty="0">
                <a:latin typeface="Calibri"/>
                <a:cs typeface="Calibri"/>
              </a:rPr>
              <a:t>о</a:t>
            </a:r>
            <a:r>
              <a:rPr sz="2400" i="1" dirty="0">
                <a:latin typeface="Calibri"/>
                <a:cs typeface="Calibri"/>
              </a:rPr>
              <a:t>ї</a:t>
            </a:r>
            <a:r>
              <a:rPr sz="2400" i="1" spc="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ін</a:t>
            </a:r>
            <a:r>
              <a:rPr sz="2400" i="1" spc="-10" dirty="0">
                <a:latin typeface="Calibri"/>
                <a:cs typeface="Calibri"/>
              </a:rPr>
              <a:t>с</a:t>
            </a:r>
            <a:r>
              <a:rPr sz="2400" i="1" dirty="0">
                <a:latin typeface="Calibri"/>
                <a:cs typeface="Calibri"/>
              </a:rPr>
              <a:t>т</a:t>
            </a:r>
            <a:r>
              <a:rPr sz="2400" i="1" spc="-15" dirty="0">
                <a:latin typeface="Calibri"/>
                <a:cs typeface="Calibri"/>
              </a:rPr>
              <a:t>р</a:t>
            </a:r>
            <a:r>
              <a:rPr sz="2400" i="1" dirty="0">
                <a:latin typeface="Calibri"/>
                <a:cs typeface="Calibri"/>
              </a:rPr>
              <a:t>укцій начальни</a:t>
            </a:r>
            <a:r>
              <a:rPr sz="2400" i="1" spc="-40" dirty="0">
                <a:latin typeface="Calibri"/>
                <a:cs typeface="Calibri"/>
              </a:rPr>
              <a:t>к</a:t>
            </a:r>
            <a:r>
              <a:rPr sz="2400" i="1" dirty="0">
                <a:latin typeface="Calibri"/>
                <a:cs typeface="Calibri"/>
              </a:rPr>
              <a:t>а</a:t>
            </a:r>
            <a:r>
              <a:rPr sz="2400" i="1" spc="2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відділу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spc="-35" dirty="0">
                <a:latin typeface="Calibri"/>
                <a:cs typeface="Calibri"/>
              </a:rPr>
              <a:t>к</a:t>
            </a:r>
            <a:r>
              <a:rPr sz="2400" i="1" dirty="0">
                <a:latin typeface="Calibri"/>
                <a:cs typeface="Calibri"/>
              </a:rPr>
              <a:t>ад</a:t>
            </a:r>
            <a:r>
              <a:rPr sz="2400" i="1" spc="5" dirty="0">
                <a:latin typeface="Calibri"/>
                <a:cs typeface="Calibri"/>
              </a:rPr>
              <a:t>р</a:t>
            </a:r>
            <a:r>
              <a:rPr sz="2400" i="1" dirty="0">
                <a:latin typeface="Calibri"/>
                <a:cs typeface="Calibri"/>
              </a:rPr>
              <a:t>ів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зна</a:t>
            </a:r>
            <a:r>
              <a:rPr sz="2400" i="1" spc="-30" dirty="0">
                <a:latin typeface="Calibri"/>
                <a:cs typeface="Calibri"/>
              </a:rPr>
              <a:t>х</a:t>
            </a:r>
            <a:r>
              <a:rPr sz="2400" i="1" dirty="0">
                <a:latin typeface="Calibri"/>
                <a:cs typeface="Calibri"/>
              </a:rPr>
              <a:t>одиться</a:t>
            </a:r>
            <a:r>
              <a:rPr sz="2400" i="1" spc="-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за посиланням</a:t>
            </a:r>
            <a:r>
              <a:rPr sz="2400" i="1" spc="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над плеєр</a:t>
            </a:r>
            <a:r>
              <a:rPr sz="2400" i="1" spc="5" dirty="0">
                <a:latin typeface="Calibri"/>
                <a:cs typeface="Calibri"/>
              </a:rPr>
              <a:t>о</a:t>
            </a:r>
            <a:r>
              <a:rPr sz="2400" i="1" dirty="0">
                <a:latin typeface="Calibri"/>
                <a:cs typeface="Calibri"/>
              </a:rPr>
              <a:t>м</a:t>
            </a:r>
            <a:r>
              <a:rPr sz="2400" i="1" spc="-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трансляці</a:t>
            </a:r>
            <a:r>
              <a:rPr sz="2400" i="1" spc="-5" dirty="0">
                <a:latin typeface="Calibri"/>
                <a:cs typeface="Calibri"/>
              </a:rPr>
              <a:t>ї</a:t>
            </a:r>
            <a:r>
              <a:rPr sz="2400" i="1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i="1" dirty="0">
                <a:latin typeface="Calibri"/>
                <a:cs typeface="Calibri"/>
              </a:rPr>
              <a:t>**Зра</a:t>
            </a:r>
            <a:r>
              <a:rPr sz="2400" i="1" spc="5" dirty="0">
                <a:latin typeface="Calibri"/>
                <a:cs typeface="Calibri"/>
              </a:rPr>
              <a:t>з</a:t>
            </a:r>
            <a:r>
              <a:rPr sz="2400" i="1" dirty="0">
                <a:latin typeface="Calibri"/>
                <a:cs typeface="Calibri"/>
              </a:rPr>
              <a:t>ок</a:t>
            </a:r>
            <a:r>
              <a:rPr sz="2400" i="1" spc="-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п</a:t>
            </a:r>
            <a:r>
              <a:rPr sz="2400" i="1" spc="-35" dirty="0">
                <a:latin typeface="Calibri"/>
                <a:cs typeface="Calibri"/>
              </a:rPr>
              <a:t>о</a:t>
            </a:r>
            <a:r>
              <a:rPr sz="2400" i="1" dirty="0">
                <a:latin typeface="Calibri"/>
                <a:cs typeface="Calibri"/>
              </a:rPr>
              <a:t>л</a:t>
            </a:r>
            <a:r>
              <a:rPr sz="2400" i="1" spc="-20" dirty="0">
                <a:latin typeface="Calibri"/>
                <a:cs typeface="Calibri"/>
              </a:rPr>
              <a:t>о</a:t>
            </a:r>
            <a:r>
              <a:rPr sz="2400" i="1" spc="-30" dirty="0">
                <a:latin typeface="Calibri"/>
                <a:cs typeface="Calibri"/>
              </a:rPr>
              <a:t>ж</a:t>
            </a:r>
            <a:r>
              <a:rPr sz="2400" i="1" dirty="0">
                <a:latin typeface="Calibri"/>
                <a:cs typeface="Calibri"/>
              </a:rPr>
              <a:t>ення</a:t>
            </a:r>
            <a:r>
              <a:rPr sz="2400" i="1" spc="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про</a:t>
            </a:r>
            <a:r>
              <a:rPr sz="2400" i="1" spc="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відділ</a:t>
            </a:r>
            <a:r>
              <a:rPr sz="2400" i="1" spc="-5" dirty="0">
                <a:latin typeface="Calibri"/>
                <a:cs typeface="Calibri"/>
              </a:rPr>
              <a:t> </a:t>
            </a:r>
            <a:r>
              <a:rPr sz="2400" i="1" spc="-35" dirty="0">
                <a:latin typeface="Calibri"/>
                <a:cs typeface="Calibri"/>
              </a:rPr>
              <a:t>к</a:t>
            </a:r>
            <a:r>
              <a:rPr sz="2400" i="1" dirty="0">
                <a:latin typeface="Calibri"/>
                <a:cs typeface="Calibri"/>
              </a:rPr>
              <a:t>адрів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зна</a:t>
            </a:r>
            <a:r>
              <a:rPr sz="2400" i="1" spc="-30" dirty="0">
                <a:latin typeface="Calibri"/>
                <a:cs typeface="Calibri"/>
              </a:rPr>
              <a:t>х</a:t>
            </a:r>
            <a:r>
              <a:rPr sz="2400" i="1" dirty="0">
                <a:latin typeface="Calibri"/>
                <a:cs typeface="Calibri"/>
              </a:rPr>
              <a:t>одиться</a:t>
            </a:r>
            <a:r>
              <a:rPr sz="2400" i="1" spc="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за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посиланням</a:t>
            </a:r>
            <a:r>
              <a:rPr sz="2400" i="1" spc="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над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плеєр</a:t>
            </a:r>
            <a:r>
              <a:rPr sz="2400" i="1" spc="5" dirty="0">
                <a:latin typeface="Calibri"/>
                <a:cs typeface="Calibri"/>
              </a:rPr>
              <a:t>о</a:t>
            </a:r>
            <a:r>
              <a:rPr sz="2400" i="1" dirty="0">
                <a:latin typeface="Calibri"/>
                <a:cs typeface="Calibri"/>
              </a:rPr>
              <a:t>м трансляці</a:t>
            </a:r>
            <a:r>
              <a:rPr sz="2400" i="1" spc="-5" dirty="0">
                <a:latin typeface="Calibri"/>
                <a:cs typeface="Calibri"/>
              </a:rPr>
              <a:t>ї</a:t>
            </a:r>
            <a:r>
              <a:rPr sz="2400" i="1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9</a:t>
            </a:fld>
            <a:endParaRPr spc="-10" dirty="0"/>
          </a:p>
        </p:txBody>
      </p:sp>
      <p:sp>
        <p:nvSpPr>
          <p:cNvPr id="19" name="object 19"/>
          <p:cNvSpPr txBox="1"/>
          <p:nvPr/>
        </p:nvSpPr>
        <p:spPr>
          <a:xfrm>
            <a:off x="6633209" y="815466"/>
            <a:ext cx="5020310" cy="635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513965" algn="l"/>
              </a:tabLst>
            </a:pP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КАДРОВІ	ПРОФ</a:t>
            </a:r>
            <a:r>
              <a:rPr sz="4800" b="1" spc="-120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4800" b="1" dirty="0">
                <a:solidFill>
                  <a:srgbClr val="FF0000"/>
                </a:solidFill>
                <a:latin typeface="Calibri"/>
                <a:cs typeface="Calibri"/>
              </a:rPr>
              <a:t>СІЇ</a:t>
            </a:r>
            <a:endParaRPr sz="4800">
              <a:latin typeface="Calibri"/>
              <a:cs typeface="Calibri"/>
            </a:endParaRPr>
          </a:p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845235" y="1585975"/>
          <a:ext cx="16710226" cy="27904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47951"/>
                <a:gridCol w="9454134"/>
                <a:gridCol w="5208141"/>
              </a:tblGrid>
              <a:tr h="495934">
                <a:tc>
                  <a:txBody>
                    <a:bodyPr/>
                    <a:lstStyle/>
                    <a:p>
                      <a:pPr marL="589915">
                        <a:lnSpc>
                          <a:spcPct val="100000"/>
                        </a:lnSpc>
                      </a:pPr>
                      <a:r>
                        <a:rPr sz="2200" b="1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b="1" spc="-7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КП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200" b="1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b="1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офесій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назва</a:t>
                      </a:r>
                      <a:r>
                        <a:rPr sz="2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b="1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2200" b="1" spc="-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ти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98625">
                        <a:lnSpc>
                          <a:spcPct val="100000"/>
                        </a:lnSpc>
                      </a:pPr>
                      <a:r>
                        <a:rPr sz="2200" b="1" spc="-3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b="1" spc="-2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д.</a:t>
                      </a:r>
                      <a:r>
                        <a:rPr sz="2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ДКХП</a:t>
                      </a:r>
                      <a:r>
                        <a:rPr sz="2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1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06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1232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Нач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льник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ві</a:t>
                      </a:r>
                      <a:r>
                        <a:rPr sz="2200" spc="4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ділу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адрів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05205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п.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43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ідро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д.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ерівники»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95934">
                <a:tc>
                  <a:txBody>
                    <a:bodyPr/>
                    <a:lstStyle/>
                    <a:p>
                      <a:pPr marL="628015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24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2.2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фе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іонал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звитку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пе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соналу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—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95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3423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Ор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аніз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ор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лу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—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95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3423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Інс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ек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ор</a:t>
                      </a:r>
                      <a:r>
                        <a:rPr sz="2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адрів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80465">
                        <a:lnSpc>
                          <a:spcPct val="10000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п.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13 під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д.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sz="2200" spc="5" dirty="0">
                          <a:latin typeface="Calibri"/>
                          <a:cs typeface="Calibri"/>
                        </a:rPr>
                        <a:t>Ф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хівці»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25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4071</Words>
  <Application>Microsoft Office PowerPoint</Application>
  <PresentationFormat>Произвольный</PresentationFormat>
  <Paragraphs>450</Paragraphs>
  <Slides>48</Slides>
  <Notes>32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49" baseType="lpstr">
      <vt:lpstr>Office Theme</vt:lpstr>
      <vt:lpstr>Презентация PowerPoint</vt:lpstr>
      <vt:lpstr>Презентация PowerPoint</vt:lpstr>
      <vt:lpstr>Презентация PowerPoint</vt:lpstr>
      <vt:lpstr>НОРМАТИВНО-ПРАВОВЕ ЗАБЕЗПЕЧЕННЯ</vt:lpstr>
      <vt:lpstr>НОРМАТИВНО-ПРАВОВЕ ЗАБЕЗПЕЧЕННЯ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ІНСТРУКЦІЯ З ДІЛОВОДСТВА Установи   організовують   діловодство   відповідно   до   затвердженої   інструкції   з діловодства – обов’язкового нормативного акта, що регламентує зміст і організацію виконання процесів з діловодства установи (п. 2, 7 розд. І Правил № 1000/5).</vt:lpstr>
      <vt:lpstr>Презентация PowerPoint</vt:lpstr>
      <vt:lpstr>Презентация PowerPoint</vt:lpstr>
      <vt:lpstr>ДОКУМЕНТАЛЬНІ ПІДРОЗДІЛИ (ОСОБИ)</vt:lpstr>
      <vt:lpstr>Презентация PowerPoint</vt:lpstr>
      <vt:lpstr>Презентация PowerPoint</vt:lpstr>
      <vt:lpstr>Презентация PowerPoint</vt:lpstr>
      <vt:lpstr>НОРМАТИВНО-ПРАВОВЕ ЗАБЕЗПЕЧЕННЯ</vt:lpstr>
      <vt:lpstr>Презентация PowerPoint</vt:lpstr>
      <vt:lpstr>РОЗПОРЯДЧИЙ ДОКУМЕНТ</vt:lpstr>
      <vt:lpstr>НАКАЗ &amp; РОЗПОРЯДЖЕННЯ</vt:lpstr>
      <vt:lpstr>ПРОТОКОЛ</vt:lpstr>
      <vt:lpstr>Презентация PowerPoint</vt:lpstr>
      <vt:lpstr>РЕКВІЗИТИ ДОКУМЕНТІВ</vt:lpstr>
      <vt:lpstr>Презентация PowerPoint</vt:lpstr>
      <vt:lpstr>Презентация PowerPoint</vt:lpstr>
      <vt:lpstr>Презентация PowerPoint</vt:lpstr>
      <vt:lpstr>ПЕЧАТКИ ТА ШТАМПИ: ОБЛІК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ПІДПИС: СКЛАД І КІЛЬКІСТЬ (п. 2, 3, 5 гл. 7 розд. ІІ Правил № 1000/5)</vt:lpstr>
      <vt:lpstr>Презентация PowerPoint</vt:lpstr>
      <vt:lpstr>Презентация PowerPoint</vt:lpstr>
      <vt:lpstr>Презентация PowerPoint</vt:lpstr>
      <vt:lpstr>«Перелік видів документів особової справи» </vt:lpstr>
      <vt:lpstr> Перелік документів, які містяться в особовій справі працівника, наведено у п. 12 гл. 2 розд. IV Правил № 1000/5.   Які саме документи повинні міститься у ній? </vt:lpstr>
      <vt:lpstr>Склад документів особової справи </vt:lpstr>
      <vt:lpstr>Склад документів особової справи </vt:lpstr>
      <vt:lpstr>Склад документів особової справи </vt:lpstr>
      <vt:lpstr>6 правил оформлення особової справи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kadroland_dilovodstvo_les2</dc:title>
  <dc:creator>kadroland</dc:creator>
  <cp:lastModifiedBy>111</cp:lastModifiedBy>
  <cp:revision>6</cp:revision>
  <dcterms:created xsi:type="dcterms:W3CDTF">2020-10-06T09:32:04Z</dcterms:created>
  <dcterms:modified xsi:type="dcterms:W3CDTF">2020-10-06T07:18:01Z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2020-06-19T00:00:00Z</vt:filetime>
  </property>
  <property fmtid="{D5CDD505-2E9C-101B-9397-08002B2CF9AE}" pid="3" name="LastSaved">
    <vt:filetime>2020-10-06T00:00:00Z</vt:filetime>
  </property>
</Properties>
</file>