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9" r:id="rId3"/>
    <p:sldId id="279" r:id="rId4"/>
    <p:sldId id="299" r:id="rId5"/>
    <p:sldId id="310" r:id="rId6"/>
    <p:sldId id="300" r:id="rId7"/>
    <p:sldId id="301" r:id="rId8"/>
    <p:sldId id="280" r:id="rId9"/>
    <p:sldId id="302" r:id="rId10"/>
    <p:sldId id="303" r:id="rId11"/>
    <p:sldId id="311" r:id="rId12"/>
    <p:sldId id="281" r:id="rId13"/>
    <p:sldId id="304" r:id="rId14"/>
    <p:sldId id="297" r:id="rId15"/>
    <p:sldId id="305" r:id="rId16"/>
    <p:sldId id="306" r:id="rId17"/>
    <p:sldId id="307" r:id="rId18"/>
    <p:sldId id="312" r:id="rId19"/>
    <p:sldId id="308" r:id="rId20"/>
    <p:sldId id="313" r:id="rId21"/>
    <p:sldId id="314" r:id="rId22"/>
    <p:sldId id="315" r:id="rId23"/>
    <p:sldId id="317" r:id="rId24"/>
    <p:sldId id="316" r:id="rId25"/>
    <p:sldId id="318" r:id="rId26"/>
    <p:sldId id="319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8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4AD23-884B-4C16-84D3-2D011B5BA017}" type="datetimeFigureOut">
              <a:rPr lang="uk-UA" smtClean="0"/>
              <a:pPr/>
              <a:t>11.02.2024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D8A1-72E3-45F8-9F32-C27CF6E1551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5116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4088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45751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9905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4375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22068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638355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2496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38704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332549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06042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11.02.2024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89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264-12#Text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986" y="391519"/>
            <a:ext cx="10515600" cy="174670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4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7640"/>
            <a:ext cx="10515600" cy="3132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ПРАВОВІ ОСНОВИ НОРМУВАННЯ АНТРОПОГЕННОГО НАВАНТАЖЕННЯ НА НАВКОЛИШНЄ СЕРЕДОВИЩЕ. </a:t>
            </a:r>
            <a:endParaRPr lang="uk-UA" sz="6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</a:t>
            </a:fld>
            <a:endParaRPr lang="uk-UA"/>
          </a:p>
        </p:txBody>
      </p:sp>
      <p:sp>
        <p:nvSpPr>
          <p:cNvPr id="5" name="Прямоугольник 1"/>
          <p:cNvSpPr/>
          <p:nvPr/>
        </p:nvSpPr>
        <p:spPr>
          <a:xfrm>
            <a:off x="1041400" y="4196558"/>
            <a:ext cx="6126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55A274-9E91-6A35-86D3-F1C932C5DAA4}"/>
              </a:ext>
            </a:extLst>
          </p:cNvPr>
          <p:cNvSpPr txBox="1"/>
          <p:nvPr/>
        </p:nvSpPr>
        <p:spPr>
          <a:xfrm>
            <a:off x="939800" y="4873178"/>
            <a:ext cx="11027228" cy="1042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основи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нормування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 нормування та система екологічних показників.</a:t>
            </a:r>
            <a:endParaRPr lang="uk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3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62607"/>
            <a:ext cx="10490200" cy="6132785"/>
          </a:xfrm>
        </p:spPr>
        <p:txBody>
          <a:bodyPr>
            <a:normAutofit lnSpcReduction="10000"/>
          </a:bodyPr>
          <a:lstStyle/>
          <a:p>
            <a:pPr marL="0" lvl="0" indent="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 України про надра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прийнятий </a:t>
            </a:r>
            <a:r>
              <a:rPr lang="uk-UA" sz="28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липня 1994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р., регулює гірничі відносини з метою забезпечення раціонального, комплексного використання надр для задоволення потреб суспільства у мінеральній сировині, </a:t>
            </a:r>
            <a:r>
              <a:rPr lang="uk-UA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охорони надр, гарантування безпеки людей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майна, НПС при користуванні надрами.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Кодексі дано визначення поняття про надра, порядок і види користування надрами, основні вимоги у галузі охорони надр. Такими вимогами, зокрема, є: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забезпечення повного і комплексного геологічного вивчення надр;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дотримання встановленого законодавством порядку надання надр у користування;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B29C3CC-34EC-9413-C03F-7AAF1F12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678" y="807899"/>
            <a:ext cx="10178322" cy="5740678"/>
          </a:xfrm>
        </p:spPr>
        <p:txBody>
          <a:bodyPr>
            <a:normAutofit/>
          </a:bodyPr>
          <a:lstStyle/>
          <a:p>
            <a:pPr marL="0" indent="3556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раціональне вилучення і використання корисних копалин і наяв­них у них компонентів;</a:t>
            </a:r>
          </a:p>
          <a:p>
            <a:pPr marL="0" indent="3556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недопущення шкідливого впливу робіт, пов'язаних з користу­ванням надрами;</a:t>
            </a:r>
          </a:p>
          <a:p>
            <a:pPr marL="0" indent="3556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охорона родовищ корисних копалин від затоплення, обводнення, пожеж та інших факторів, що впливають на якість корисних копалин і промислову цінність родовищ або ускладнюють їхню розробку.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766A67C8-AC17-E56E-43CE-198F21FD2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36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1101" y="356684"/>
            <a:ext cx="10426700" cy="5899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>
              <a:lnSpc>
                <a:spcPct val="110000"/>
              </a:lnSpc>
              <a:spcAft>
                <a:spcPts val="1200"/>
              </a:spcAf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Закон України про охорону атмосферного повітр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я,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прийнятий </a:t>
            </a:r>
            <a:r>
              <a:rPr lang="uk-UA" sz="2800" i="1" u="sng" dirty="0">
                <a:latin typeface="Times New Roman" pitchFamily="18" charset="0"/>
                <a:cs typeface="Times New Roman" pitchFamily="18" charset="0"/>
              </a:rPr>
              <a:t>16 жовтня 1991 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., спрямований на збереження сприятливого стану атмосферного повітря, його відновлення і поліпшення для забезпечення екологічної безпеки людини, а також відвернення шкідливого впливу на навко­лишнє природне середовище. </a:t>
            </a:r>
          </a:p>
          <a:p>
            <a:pPr indent="361950" algn="just">
              <a:lnSpc>
                <a:spcPct val="110000"/>
              </a:lnSpc>
              <a:spcAft>
                <a:spcPts val="1200"/>
              </a:spcAft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Законом встановлені екологічні нормативи у галузі охорони атмосферного повітря, екологічної безпеки атмосферного повітря (гранич­но допустимих концентрацій забруднюючих речовин у атмосферно­му повітрі, гранично допустимих викидів забруднюючих речовин для кожного стаціонарного і пересувного джерела викиду).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16000" y="241300"/>
            <a:ext cx="10680700" cy="6286500"/>
          </a:xfrm>
        </p:spPr>
        <p:txBody>
          <a:bodyPr>
            <a:normAutofit lnSpcReduction="10000"/>
          </a:bodyPr>
          <a:lstStyle/>
          <a:p>
            <a:pPr marL="0" indent="3619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регулює діяльність, що впливає на погоду і клімат.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Підприємства, які своєю діяльністю впливають на кліматичні умови, повинні скорочувати і в подальшому повністю припинити виробництво та використання речовин, що шкідливо впливають на озоновий шар або можуть призвести до негативних змін клімату. 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встановлює вимоги щодо охорони атмосферного повітря:</a:t>
            </a:r>
          </a:p>
          <a:p>
            <a:pPr marL="0" indent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видобуванні корисних копалин; </a:t>
            </a:r>
          </a:p>
          <a:p>
            <a:pPr marL="0" indent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застосуванні засобів захисту рослин, міндобрив та інших і препаратів; </a:t>
            </a:r>
          </a:p>
          <a:p>
            <a:pPr marL="0" indent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розміщенні й розвитку міст та інших населених пунктів; </a:t>
            </a:r>
          </a:p>
          <a:p>
            <a:pPr marL="0" indent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погодженні місць забудови, проектів будівництва і реконструкції підприємств та інших об'єктів, які впливають на стан атмосферного повітря.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043533"/>
              </p:ext>
            </p:extLst>
          </p:nvPr>
        </p:nvGraphicFramePr>
        <p:xfrm>
          <a:off x="965200" y="419942"/>
          <a:ext cx="10858500" cy="6115689"/>
        </p:xfrm>
        <a:graphic>
          <a:graphicData uri="http://schemas.openxmlformats.org/drawingml/2006/table">
            <a:tbl>
              <a:tblPr/>
              <a:tblGrid>
                <a:gridCol w="8487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 державного акту 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прийняття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2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Постанови Верховної Ради України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2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основні напрями державної політики України у галузі охорони навколишнього природного середовища, використання природних ресурсів та забезпечення екологічної безпеки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березня 1998 р.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2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Закони України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охорону навколишнього природного середовища 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червня 1991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охорону атмосферного повітря 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жовтня 1992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3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забезпечення санітарного та епідеміологічного благополуччя населення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лютого 1994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пестициди і агрохімікати 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березня 1995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5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використання ядерної енергії та радіаційну безпеку 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лютого 1995 р.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ru-RU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 </a:t>
                      </a:r>
                      <a:r>
                        <a:rPr lang="ru-RU" sz="200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відходами</a:t>
                      </a:r>
                      <a:endParaRPr lang="uk-UA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uk-UA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грудня 2022 р.</a:t>
                      </a:r>
                      <a:endParaRPr lang="uk-UA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 питну воду та питне водопостачання 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січня 2002 р.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32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Кодекси України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Повітряний кодекс України 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травня 1993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Лісовий кодекс України 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січня 1994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Кодекс України про надра 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липня 1994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Водний кодекс України 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червня 1995 р.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Земельний кодекс України </a:t>
                      </a:r>
                      <a:endParaRPr lang="uk-UA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жовтня 2001 р.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47" marR="60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14</a:t>
            </a:fld>
            <a:endParaRPr lang="uk-U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30402" y="0"/>
            <a:ext cx="7943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Таблиця 1. Основні законодавчі акти України в галузі нормування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614855"/>
            <a:ext cx="10821714" cy="62431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 СТАНДАРТИЗАЦІЇ </a:t>
            </a: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Державні стандарти вигідно відрізняються від інструкцій, положень та інших регламентуючих документів тим, що: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обов'язковими для всіх підприємств, незалежно від форми власності;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 виконання підлягає обов'язковому контролю, як нормативний документ державної системи стандартизації;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підлягають систематичному перегляду у зв'язку із заміною в них застарілих показників і т.д.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15310"/>
            <a:ext cx="10757338" cy="6321973"/>
          </a:xfrm>
        </p:spPr>
        <p:txBody>
          <a:bodyPr>
            <a:normAutofit/>
          </a:bodyPr>
          <a:lstStyle/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стандартизації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звично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розробляють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характеристики,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правила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(характеристик). </a:t>
            </a:r>
            <a:endParaRPr lang="uk-UA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підставі </a:t>
            </a:r>
            <a:r>
              <a:rPr lang="uk-UA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вищезазначенного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можна визначити </a:t>
            </a: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принципи стандартизації</a:t>
            </a:r>
            <a:r>
              <a:rPr lang="uk-UA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врахування рівня розвитку науки і техніки, екологічних вимог, економічної доцільності й ефективності виробництва для </a:t>
            </a:r>
            <a:r>
              <a:rPr lang="uk-UA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виготівника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користі та безпеці для споживачів і держави в цілому;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гармонізація з міжнародними, регіональними, а у разі необхідності – з національними стандартами інших країн;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відповідності вимог нормативних документів актам законодавства;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3300" y="536027"/>
            <a:ext cx="10541000" cy="6321973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участь у розробці нормативних документів усіх заінтересованих сторін (розробників, </a:t>
            </a:r>
            <a:r>
              <a:rPr lang="uk-UA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виготівників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споживачів, органів державної виконавчої влади тощо);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взаємозв’язок і узгодженість нормативних документів усіх рівнів;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придатність нормативних документів для сертифікації продукції тощо.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56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різних категорій нормативних документів </a:t>
            </a: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стандартизації</a:t>
            </a:r>
            <a:r>
              <a:rPr lang="uk-UA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розробляються наступні види стандартів</a:t>
            </a:r>
            <a:r>
              <a:rPr lang="uk-UA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основоположні;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продукцію і послуги;</a:t>
            </a:r>
          </a:p>
          <a:p>
            <a:pPr marL="3619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процеси;</a:t>
            </a:r>
          </a:p>
          <a:p>
            <a:pPr marL="3619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методи контролю (іспитів, вимірів, аналізу).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4C42FE-E144-6479-CCF3-95CC8D96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8" y="609601"/>
            <a:ext cx="10651761" cy="5766078"/>
          </a:xfrm>
        </p:spPr>
        <p:txBody>
          <a:bodyPr>
            <a:normAutofit fontScale="92500"/>
          </a:bodyPr>
          <a:lstStyle/>
          <a:p>
            <a:pPr marL="0" indent="355600" algn="just"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основних стандартів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відносяться стандарти широкої області поширення які утримують загальні положення для визначеної області. Це терміни і визначення, </a:t>
            </a:r>
            <a:r>
              <a:rPr 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загальнотехнічні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вимоги, норми і правила, взаємозв'язок і </a:t>
            </a:r>
            <a:r>
              <a:rPr 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взаємоузгодженість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різних видів технічної та виробничої діяльності при розробці, виробництві, транспортуванні та утилізації продукції, безпеки продукції, охорони природного середовища. </a:t>
            </a:r>
          </a:p>
          <a:p>
            <a:pPr marL="0" indent="355600" algn="just"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 на продукцію, послуги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установлюють вимоги, яким повинна задовольняти продукція, група продукції, послуга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 тим, щоб забезпечити їх відповідність призначенню.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5600" algn="just"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 на процеси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установлюють вимоги в послідовності операцій, виконання методів (способів, режиму, норм) для того, щоб забезпечити їхню відповідність призначенню.</a:t>
            </a:r>
          </a:p>
          <a:p>
            <a:pPr marL="0" indent="355600" algn="just">
              <a:buNone/>
            </a:pP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</a:pP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FD1309C-3EC8-9F9F-7EF2-2157D29E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3771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9000" y="283779"/>
            <a:ext cx="10718800" cy="6353504"/>
          </a:xfrm>
        </p:spPr>
        <p:txBody>
          <a:bodyPr>
            <a:normAutofit/>
          </a:bodyPr>
          <a:lstStyle/>
          <a:p>
            <a:pPr marL="0" indent="4413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 на методи контролю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(іспитів, вимірів, аналізу) установлюють послідовність робіт, правила, режим, норми і технічні засоби для різних видів і об'єктів контролю продукції, процесів, послуг.</a:t>
            </a:r>
          </a:p>
          <a:p>
            <a:pPr marL="0" indent="4413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Категорії нормативних документів з стандартизації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13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 документи із стандартизації поділяються на:</a:t>
            </a:r>
          </a:p>
          <a:p>
            <a:pPr marL="0" indent="4413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державні стандарти України;</a:t>
            </a:r>
          </a:p>
          <a:p>
            <a:pPr marL="0" indent="4413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галузеві стандарти;</a:t>
            </a:r>
          </a:p>
          <a:p>
            <a:pPr marL="0" indent="4413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стандарти науково-технічних та інженерних товариств і спілок;</a:t>
            </a:r>
          </a:p>
          <a:p>
            <a:pPr marL="441325" indent="0" algn="just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536575" algn="l"/>
                <a:tab pos="630238" algn="l"/>
              </a:tabLst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технічні умови;</a:t>
            </a:r>
          </a:p>
          <a:p>
            <a:pPr marL="441325" indent="0" algn="just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536575" algn="l"/>
                <a:tab pos="630238" algn="l"/>
              </a:tabLst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 підприємств.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19</a:t>
            </a:fld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D1FF00DF-189C-6C6E-5AFF-6438A52B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DBF258-BC82-496A-8D8C-67B01885B44B}"/>
              </a:ext>
            </a:extLst>
          </p:cNvPr>
          <p:cNvSpPr txBox="1"/>
          <p:nvPr/>
        </p:nvSpPr>
        <p:spPr>
          <a:xfrm>
            <a:off x="816427" y="450570"/>
            <a:ext cx="11027229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рекомендованої літератури</a:t>
            </a: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України «Про охорону навколишнього природного середовища» № 1264-XII від 25 червня 1991 р. URL : </a:t>
            </a:r>
            <a:r>
              <a:rPr lang="uk-UA" sz="20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</a:t>
            </a:r>
            <a:r>
              <a:rPr lang="uk-UA" sz="20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uk-UA" sz="20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zakon.rada.gov.ua/laws/show/1264-12#Text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Максименко Н. В. Нормування антропогенного навантаження на навколишнє середовище: підручник для студентів вищих навчальних закладів / [Н. В. Максименко, О. Г. Владимирова, А. Ю. Шевченко, Е. О.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Кочанов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 3-тє вид.,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 перероб. Х. : ХНУ імені В. Н. Каразіна, 2016. 264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Некос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В.Ю., Максименко Н.В., Владимирова О.Г., Шевченко А.Ю. Нормування антропогенного навантаження на навколишнє середовище: підручник для екологічних спеціальностей вищих навчальних закладів. Х.: ХНУ ім. В.Н. Каразіна, 2007. 288 с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Войцицький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А.П. Нормування антропогенного навантаження на природне середовище. Конспект лекцій. Житомир: ДАУ, 2005. 2005. 132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Димань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Т.М. Безпека продовольчої сировини і харчових продуктів / Т.М.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Димань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Т.Г. Мазур. К: ВЦ «Академія», 2011. 520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Тарасова В.В. Екологічна стандартизація і нормування / В.В. Тарасова, А.С. Малиновський, М.Ф. Рибак. . К: ВЦ «Центр учбової літератури», 2007. 200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Джигирей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В.С. Екологія та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охорана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навколишнього природного середовища: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посібник. 5-те вид.,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К.: «Знання», 2007. 422 с.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99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B91B812-55DD-0259-6640-2CBE832E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699" y="297782"/>
            <a:ext cx="10608039" cy="149213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система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C1E4E4-2B8A-5934-748F-2D4A949DD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8" y="1408915"/>
            <a:ext cx="10608039" cy="4585764"/>
          </a:xfrm>
        </p:spPr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uk-UA" sz="26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Екологічна інформація представляє собою сукупність даних про динаміку кількісних та якісних змін стану природних об’єктів довкілля, їх взаємозв’язок і закономірності розвитку.</a:t>
            </a:r>
          </a:p>
          <a:p>
            <a:pPr marL="0" indent="444500" algn="just">
              <a:lnSpc>
                <a:spcPct val="130000"/>
              </a:lnSpc>
              <a:buNone/>
            </a:pPr>
            <a:r>
              <a:rPr lang="uk-UA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середовище та його екологічний стан можна одержати з різних джерел: первинного обліку, екологічних паспортів підприємств, статистичної звітності, та джерел правової інформації, які дають знання про правову базу, правові основи природокористування</a:t>
            </a:r>
          </a:p>
          <a:p>
            <a:pPr marL="0" indent="444500" algn="just">
              <a:lnSpc>
                <a:spcPct val="130000"/>
              </a:lnSpc>
              <a:buNone/>
            </a:pP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Будь-яку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кількісну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величину, яка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екологічний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об'єкту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екологічним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показником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44500" algn="just">
              <a:buNone/>
            </a:pPr>
            <a:endParaRPr lang="uk-UA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676784F-5E52-9666-0F35-0F4F26A1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165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D7FB42-E25A-F228-135D-D5F59F10D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"/>
            <a:ext cx="10178322" cy="59308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типи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антропогенного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стан природного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uk-UA" sz="32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природного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об'єкту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чинні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регіонах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населених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пунктах); </a:t>
            </a:r>
            <a:endParaRPr lang="uk-UA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природний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тиску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антропогенний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за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визначається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специфічний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17C1FC6-80E1-B292-D7DE-5EC5BBD9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135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A6CDEE-08DB-1443-ABA2-A9D8EAD9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381000"/>
            <a:ext cx="10655300" cy="6184899"/>
          </a:xfrm>
        </p:spPr>
        <p:txBody>
          <a:bodyPr>
            <a:normAutofit lnSpcReduction="10000"/>
          </a:bodyPr>
          <a:lstStyle/>
          <a:p>
            <a:pPr marL="0" indent="35560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Характеристику стану і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природного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проводять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і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земельних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і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атмосферного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масштабів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матеріального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endParaRPr lang="uk-UA" sz="105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Характеристику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якісного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для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пунктах)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проводять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системою таких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земельних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атмосферного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масштабів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об’єктами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матеріального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D409E6B-4C55-BACE-DEA1-C1C5A130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3222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9A6FA39-B3B2-B5F6-6A8E-7D696164B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60401"/>
            <a:ext cx="10178322" cy="52191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Характеристику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дії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природний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об'єкт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оцінки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впливу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тиску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відображають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антропогенний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природне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середовище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проводять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системою таких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показників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uk-UA" sz="26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екологічного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навантаження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земельні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uk-UA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екологічного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навантаження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водні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об’єкти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uk-UA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екологічного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навантаження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атмосферне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повітря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uk-UA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екологічного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навантаження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лісові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ландшафти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флору і фауну. </a:t>
            </a:r>
            <a:endParaRPr lang="uk-UA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uk-UA" sz="2600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6911119-D617-3845-C329-CFDC830D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197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814211-A127-FD32-3D18-21F8B40C3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06401"/>
            <a:ext cx="10178322" cy="54731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Характеристику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впливу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природне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середовище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оцінки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реакцій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агентів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специфічний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проводять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системою таких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показників</a:t>
            </a:r>
            <a:endParaRPr lang="uk-UA" sz="28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+mj-lt"/>
              <a:buAutoNum type="arabicPeriod"/>
            </a:pP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масштабів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матеріального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30000"/>
              </a:lnSpc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обсяг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матеріального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регіоні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всього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у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розрізі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галузей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промисловість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сільське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лісове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господарство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у натуральному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вартісному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вираженні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30000"/>
              </a:lnSpc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розміщення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концентрація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30000"/>
              </a:lnSpc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ступінь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урбанізації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30000"/>
              </a:lnSpc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структури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співвідношенні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видобувної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обробної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промисловості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BBF92D3-6011-5636-ED38-A78EEE32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8890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2B73C7-5D90-81C9-E60B-A630EF542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92100"/>
            <a:ext cx="10871200" cy="6261099"/>
          </a:xfrm>
        </p:spPr>
        <p:txBody>
          <a:bodyPr>
            <a:noAutofit/>
          </a:bodyPr>
          <a:lstStyle/>
          <a:p>
            <a:pPr marL="0" lvl="0" indent="355600" algn="just">
              <a:spcBef>
                <a:spcPts val="0"/>
              </a:spcBef>
              <a:buNone/>
            </a:pP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викликають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зміни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компонентів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25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ступінь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досконалості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застосовуваних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розвиток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безвідходних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маловідходних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якість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використовуваної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сировини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палива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споживання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скидання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води;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викиди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шкідливих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речовин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атмосферу; 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застосування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прогресивних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методів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обробки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земель та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0" algn="just">
              <a:spcBef>
                <a:spcPts val="0"/>
              </a:spcBef>
              <a:buNone/>
            </a:pPr>
            <a:endParaRPr lang="uk-UA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355600" algn="just">
              <a:spcBef>
                <a:spcPts val="0"/>
              </a:spcBef>
              <a:buNone/>
            </a:pPr>
            <a:r>
              <a:rPr lang="uk-UA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спрямованої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відновлення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природної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компонентів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25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відновлення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лісових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ресурсів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рекультивація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земель; 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очищення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водойм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uk-UA" sz="2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spcBef>
                <a:spcPts val="0"/>
              </a:spcBef>
            </a:pP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створення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заповідників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заказників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5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9070305-5AD3-E741-8CCD-E0208D8B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9019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035B364-ED4B-346B-4E22-238420544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536576"/>
            <a:ext cx="10414000" cy="6184899"/>
          </a:xfrm>
        </p:spPr>
        <p:txBody>
          <a:bodyPr>
            <a:normAutofit/>
          </a:bodyPr>
          <a:lstStyle/>
          <a:p>
            <a:pPr marL="0" indent="3556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Крім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цього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слід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враховувати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естетичного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стану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дії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об'єкт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355600" algn="just">
              <a:spcBef>
                <a:spcPts val="0"/>
              </a:spcBef>
              <a:spcAft>
                <a:spcPts val="1200"/>
              </a:spcAft>
            </a:pP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естетичного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стану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особливий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характер, вони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відчуваються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органами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відчуття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характеризують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ступінь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комфортності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суб'єкту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середовищі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існування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355600" algn="just">
              <a:spcBef>
                <a:spcPts val="0"/>
              </a:spcBef>
              <a:spcAft>
                <a:spcPts val="1200"/>
              </a:spcAft>
            </a:pP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дії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об'єкт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характеризують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безпосередній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характер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впливу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систему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різних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факторів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Він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проявляються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різних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ознаках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надходження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забруднюючих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речовин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механічні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навантаження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заміна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природних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ландшафтів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антропогенними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показники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вказують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причину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погіршення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екологічного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стану </a:t>
            </a:r>
            <a:r>
              <a:rPr lang="ru-RU" sz="2800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об'єкту</a:t>
            </a:r>
            <a:r>
              <a:rPr lang="ru-RU" sz="2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6F131BD-9553-4747-1361-0EC304A8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748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1700" y="269009"/>
            <a:ext cx="110674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200" b="1" dirty="0">
                <a:latin typeface="Times New Roman" panose="02020603050405020304" pitchFamily="18" charset="0"/>
                <a:cs typeface="Times New Roman" pitchFamily="18" charset="0"/>
              </a:rPr>
              <a:t>Завдання на самопідготовку</a:t>
            </a:r>
          </a:p>
          <a:p>
            <a:pPr lvl="0" algn="ctr"/>
            <a:r>
              <a:rPr lang="uk-UA" sz="32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 нормативно-правової інформації з нормування</a:t>
            </a:r>
            <a:r>
              <a:rPr lang="uk-UA" sz="24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ДСТУ 7875:2015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Охорона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Екологічне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антропогенного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ґрунтовий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покрив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8812:2018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</a:t>
            </a:r>
          </a:p>
          <a:p>
            <a:pPr marL="342900" indent="-342900" algn="just">
              <a:buAutoNum type="arabicPeriod"/>
            </a:pP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ДСТУ 7884:2015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ДСТУ 8591:2015 Велика рогата худоба.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Молочне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скотарство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вирощування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дорощування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відгодівлі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ДСТУ 7525:2014 Вода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питна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контролювання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ДСТУ 8726:2017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Викиди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газопилових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uk-UA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ДСТУ </a:t>
            </a:r>
            <a:r>
              <a:rPr lang="pl-PL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482:2016 </a:t>
            </a:r>
            <a:r>
              <a:rPr lang="uk-UA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 робочої зони. Загальні вимоги до характеристик </a:t>
            </a:r>
            <a:r>
              <a:rPr lang="uk-UA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вимірювання вмісту хімічних </a:t>
            </a:r>
            <a:r>
              <a:rPr lang="uk-UA" sz="24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 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27</a:t>
            </a:fld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59971" y="1307956"/>
            <a:ext cx="1087482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Основні Закони України, які визначають екологічні права людини: </a:t>
            </a:r>
          </a:p>
          <a:p>
            <a:pPr lvl="0" indent="358775" algn="just">
              <a:buAutoNum type="arabicParenR"/>
            </a:pP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Закон «Про охорону навколишнього природного середовища»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600" i="1" u="sng" dirty="0">
                <a:latin typeface="Times New Roman" pitchFamily="18" charset="0"/>
                <a:cs typeface="Times New Roman" pitchFamily="18" charset="0"/>
              </a:rPr>
              <a:t>25 червня 1991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р. не лише проголошує, але й передбачає систему гарантій екологічної безпеки людини, вносить певну впорядкованість в систему управління в галузі природокористування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358775" algn="just"/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Закріплює право громадян України на безпечне для життя навколишнє середовище.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Згідно із цим законом громадяни мають не лише права, але й 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обов'язки щодо збереження природи, раціонального збереження її багатств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358775"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Закон надає широкі 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повноваження громадським об'єднанням: брати участь у перевірках, одержувати інформацію про стан НПС і джерела його забруднення, подавати до суду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позови про відшкодування збитків, заподіяних внаслідок порушення екологічного законодавства.</a:t>
            </a:r>
            <a:endParaRPr kumimoji="0" lang="uk-UA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130300" y="287065"/>
            <a:ext cx="10604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ПРАВОВІ АСПЕКТИ ОХОРОНИ НАВКОЛИШНЬОГО ПРИРОДНОГО СЕРЕДОВИЩА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8315" y="415925"/>
            <a:ext cx="10461171" cy="5673363"/>
          </a:xfrm>
        </p:spPr>
        <p:txBody>
          <a:bodyPr>
            <a:noAutofit/>
          </a:bodyPr>
          <a:lstStyle/>
          <a:p>
            <a:pPr marL="0" indent="44132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Законі встановлені </a:t>
            </a: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принципи охорони навколишнього природного середовища: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пріоритетність вимог екологічної безпеки;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гарантування екологічно безпечного становища для життя та здоров'я людей;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екологізація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матеріального виробництва;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науково обґрунтоване узгодження екологічних, економічних та соціальних інтересів суспільства;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збереження просторової та видової різноманітності і цілісності природних об'єктів і компонентів;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гласність і демократизм при прийнятті рішень, реалізація яких впливає на стан навколишнього середовища, формування у населення екологічного світогляду;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uk-UA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02AFB9-D14B-1AE5-5EF8-DCE715680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678" y="1041401"/>
            <a:ext cx="10394222" cy="4317999"/>
          </a:xfrm>
        </p:spPr>
        <p:txBody>
          <a:bodyPr>
            <a:noAutofit/>
          </a:bodyPr>
          <a:lstStyle/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гласність і демократизм при прийнятті рішень, реалізація яких впливає на стан навколишнього середовища, формування у населення екологічного світогляду;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науково обґрунтоване нормування впливу господарської та іншої діяльності на навколишнє середовище;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стягнення плати за спеціальне користування природними ресурсами, за забруднення навколишнього природного середовища та зниження якості природних ресурсів;</a:t>
            </a:r>
          </a:p>
          <a:p>
            <a:pPr marL="0" indent="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вирішення проблем охорони навколишнього природного середовища на основі широкого міжнародного співробітництва.</a:t>
            </a:r>
          </a:p>
          <a:p>
            <a:pPr marL="0" indent="355600">
              <a:spcAft>
                <a:spcPts val="1200"/>
              </a:spcAft>
            </a:pPr>
            <a:endParaRPr lang="uk-UA" sz="2600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190FBF1-03DE-D378-3F86-CC4F3BF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32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2200" y="398955"/>
            <a:ext cx="10502900" cy="6243145"/>
          </a:xfrm>
        </p:spPr>
        <p:txBody>
          <a:bodyPr>
            <a:noAutofit/>
          </a:bodyPr>
          <a:lstStyle/>
          <a:p>
            <a:pPr marL="0" lvl="0" indent="3619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Земельний кодекс України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прийнятий </a:t>
            </a:r>
            <a:r>
              <a:rPr lang="uk-UA" sz="26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березня 1992 р</a:t>
            </a:r>
            <a:r>
              <a:rPr lang="uk-UA" sz="2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регулює охорону і </a:t>
            </a:r>
            <a:r>
              <a:rPr lang="uk-UA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раціональне використання земель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цьому законі встановленні 3 </a:t>
            </a:r>
            <a:r>
              <a:rPr lang="uk-UA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власності на землю: державна, колективна і приватна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Земельні ділянки можуть надаватись в постійне або тимчасове користування.</a:t>
            </a:r>
          </a:p>
          <a:p>
            <a:pPr marL="0" lvl="0" indent="3619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метою охорони земель Земельний кодекс встановлює обов'язки власників земельних ділянок та землекористувачів: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використовувати землю ефективно і відповідно до цільового призначення;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підвищувати її родючість, застосовувати природоохоронні технології виробництва, не допускати погіршення екологічної обстановки внаслідок своєї господарської діяльності;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здійснювати захист земель від водної та вітрової ерозії, забруднення та інших процесів руйнування для збереження і підвищення родючості землі.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3300" y="457198"/>
            <a:ext cx="10678948" cy="6053959"/>
          </a:xfrm>
        </p:spPr>
        <p:txBody>
          <a:bodyPr>
            <a:noAutofit/>
          </a:bodyPr>
          <a:lstStyle/>
          <a:p>
            <a:pPr marL="0" lvl="0" indent="3619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Водний кодекс 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06.06.1995</a:t>
            </a:r>
            <a:r>
              <a:rPr lang="uk-UA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рік)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правову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вод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засмічення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Водним кодексом передбачено пріоритет життєвого і побутового водокористування. Для охорони вод, які використовуються для питних і побутових потреб, курортних, лікувальних і оздоровчих потреб, встановлюються округи і зони санітарної охорони із суворим режимом використання, а також водоохоронні зони лісів.</a:t>
            </a:r>
          </a:p>
          <a:p>
            <a:pPr marL="0" indent="3619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кодексі закріплені обов'язки водокористувачів щодо раціонального використання водних об'єктів, економного витрачання води, підновлення і поліпшення її якості. Власники засобів водного транспорту, лісосплавні організації не повинні допускати забруднення і засмічення вод внаслідок впливу масел, хімічних речовин, нафтопродуктів тощо.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1400" y="797510"/>
            <a:ext cx="1038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4) Лісовий кодекс України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прийнятий </a:t>
            </a:r>
            <a:r>
              <a:rPr lang="uk-UA" sz="2800" i="1" u="sng" dirty="0">
                <a:latin typeface="Times New Roman" pitchFamily="18" charset="0"/>
                <a:cs typeface="Times New Roman" pitchFamily="18" charset="0"/>
              </a:rPr>
              <a:t>21 січня 1994р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., регулює відносини з охорони і відтворення лісів, посилення їх корисних властивостей та підвищення продуктивності, раціонального використання лісів з метою задоволення потреб суспільства у лісових ресурсах. </a:t>
            </a:r>
          </a:p>
          <a:p>
            <a:pPr lvl="0" indent="361950"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кодексі визначені основні завдання, вимоги і зміст організації лісового господарства, критерії поділу лісів на дві групи за їхнім еко­логічним і господарським призначенням; встановлений порядок та види загального і спеціального використання лісових ресурсів, права і обв'язки лісокористувачів, порядок охорони, захисту, раціонального використання та відновлення лісів.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7900" y="554505"/>
            <a:ext cx="10629900" cy="5994072"/>
          </a:xfrm>
        </p:spPr>
        <p:txBody>
          <a:bodyPr>
            <a:noAutofit/>
          </a:bodyPr>
          <a:lstStyle/>
          <a:p>
            <a:pPr marL="0" indent="36195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Усю відповідальність за порушення лісового господарства несуть особи, винні у:</a:t>
            </a:r>
          </a:p>
          <a:p>
            <a:pPr marL="0" indent="36195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незаконній вирубці та пошкодженні дерев і чагарників;</a:t>
            </a:r>
          </a:p>
          <a:p>
            <a:pPr marL="0" indent="36195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порушенні вимог пожежної безпеки у лісах, знищенні або ушкодженні лісу внаслідок підпалу або необережного поводження з вогнем; внаслідок забруднення лісу хімічними та радіоактивними речовинами, виробничими і побутовими відходами, стічними водами та іншими видами шкідливого впливу;</a:t>
            </a:r>
          </a:p>
          <a:p>
            <a:pPr marL="0" indent="36195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порушенні строків лісовідновлення;</a:t>
            </a:r>
          </a:p>
          <a:p>
            <a:pPr marL="0" indent="36195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знищенні або пошкодженні лісових культур, сіянців або сад­жанців у лісових розсадниках і на плантаціях, а також; природного підросту та самосіву на землях, призначених для відновлення лісу тощо.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Зелени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Значок</Template>
  <TotalTime>520</TotalTime>
  <Words>2582</Words>
  <Application>Microsoft Office PowerPoint</Application>
  <PresentationFormat>Широкий екран</PresentationFormat>
  <Paragraphs>208</Paragraphs>
  <Slides>27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Impact</vt:lpstr>
      <vt:lpstr>Symbol</vt:lpstr>
      <vt:lpstr>Times New Roman</vt:lpstr>
      <vt:lpstr>Wingdings</vt:lpstr>
      <vt:lpstr>Значок</vt:lpstr>
      <vt:lpstr>ТЕМА 1.3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Інформаційне забезпечення нормування та система екологічних показників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Пользователь Windows</dc:creator>
  <cp:lastModifiedBy>Ірина Кочмар</cp:lastModifiedBy>
  <cp:revision>66</cp:revision>
  <dcterms:created xsi:type="dcterms:W3CDTF">2020-09-16T07:08:31Z</dcterms:created>
  <dcterms:modified xsi:type="dcterms:W3CDTF">2024-02-11T12:59:50Z</dcterms:modified>
</cp:coreProperties>
</file>