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57" r:id="rId1"/>
  </p:sldMasterIdLst>
  <p:notesMasterIdLst>
    <p:notesMasterId r:id="rId25"/>
  </p:notesMasterIdLst>
  <p:handoutMasterIdLst>
    <p:handoutMasterId r:id="rId26"/>
  </p:handoutMasterIdLst>
  <p:sldIdLst>
    <p:sldId id="348" r:id="rId2"/>
    <p:sldId id="393" r:id="rId3"/>
    <p:sldId id="400" r:id="rId4"/>
    <p:sldId id="401" r:id="rId5"/>
    <p:sldId id="402" r:id="rId6"/>
    <p:sldId id="406" r:id="rId7"/>
    <p:sldId id="403" r:id="rId8"/>
    <p:sldId id="407" r:id="rId9"/>
    <p:sldId id="404" r:id="rId10"/>
    <p:sldId id="405" r:id="rId11"/>
    <p:sldId id="394" r:id="rId12"/>
    <p:sldId id="395" r:id="rId13"/>
    <p:sldId id="396" r:id="rId14"/>
    <p:sldId id="397" r:id="rId15"/>
    <p:sldId id="398" r:id="rId16"/>
    <p:sldId id="399" r:id="rId17"/>
    <p:sldId id="385" r:id="rId18"/>
    <p:sldId id="408" r:id="rId19"/>
    <p:sldId id="409" r:id="rId20"/>
    <p:sldId id="410" r:id="rId21"/>
    <p:sldId id="411" r:id="rId22"/>
    <p:sldId id="413" r:id="rId23"/>
    <p:sldId id="414"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94660"/>
  </p:normalViewPr>
  <p:slideViewPr>
    <p:cSldViewPr>
      <p:cViewPr varScale="1">
        <p:scale>
          <a:sx n="100" d="100"/>
          <a:sy n="100" d="100"/>
        </p:scale>
        <p:origin x="-1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F9BDE-99BA-4EC5-866D-34D64A43CC30}" type="datetimeFigureOut">
              <a:rPr lang="uk-UA" smtClean="0"/>
              <a:pPr/>
              <a:t>20.02.2022</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5E3C40-4FD1-4EA9-B1AA-D49513F93A78}" type="slidenum">
              <a:rPr lang="uk-UA" smtClean="0"/>
              <a:pPr/>
              <a:t>‹#›</a:t>
            </a:fld>
            <a:endParaRPr lang="uk-UA"/>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ABCB7-1FF5-49D1-8E92-276871A6C854}" type="datetimeFigureOut">
              <a:rPr lang="uk-UA" smtClean="0"/>
              <a:pPr/>
              <a:t>20.02.2022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1F418-3CB0-488D-BAD2-3E9D3850F470}" type="slidenum">
              <a:rPr lang="uk-UA" smtClean="0"/>
              <a:pPr/>
              <a:t>‹#›</a:t>
            </a:fld>
            <a:endParaRPr lang="uk-UA"/>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D821C-81CC-404D-837F-5BB236ADE1EA}" type="slidenum">
              <a:rPr lang="uk-UA"/>
              <a:pPr/>
              <a:t>17</a:t>
            </a:fld>
            <a:endParaRPr lang="uk-UA"/>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4578" name="Rectangle 2"/>
          <p:cNvSpPr>
            <a:spLocks noGrp="1" noChangeArrowheads="1"/>
          </p:cNvSpPr>
          <p:nvPr>
            <p:ph type="ctrTitle" sz="quarter"/>
          </p:nvPr>
        </p:nvSpPr>
        <p:spPr>
          <a:xfrm>
            <a:off x="685800" y="1676400"/>
            <a:ext cx="7772400" cy="1828800"/>
          </a:xfrm>
        </p:spPr>
        <p:txBody>
          <a:bodyPr/>
          <a:lstStyle>
            <a:lvl1pPr>
              <a:defRPr/>
            </a:lvl1pPr>
          </a:lstStyle>
          <a:p>
            <a:pPr lvl="0"/>
            <a:r>
              <a:rPr lang="uk-UA" noProof="0" smtClean="0"/>
              <a:t>Образец заголовка</a:t>
            </a:r>
          </a:p>
        </p:txBody>
      </p:sp>
      <p:sp>
        <p:nvSpPr>
          <p:cNvPr id="245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uk-UA"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9EA03B39-A707-47FB-9155-FDBA4D0CEA5E}"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0DC10896-4760-4C4B-9276-DCCCECEFBD50}"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079AF82D-EF4E-43EF-BA3C-57187CDE36BE}"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78A31D96-E23D-44C8-AFB2-DA02E14C2627}"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2D800882-5D48-453C-84E5-E778487540F5}"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F7B6DE4B-21AD-4677-8CE6-0CF5DD2D68DF}"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uk-UA"/>
          </a:p>
        </p:txBody>
      </p:sp>
      <p:sp>
        <p:nvSpPr>
          <p:cNvPr id="8"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9" name="Rectangle 6"/>
          <p:cNvSpPr>
            <a:spLocks noGrp="1" noChangeArrowheads="1"/>
          </p:cNvSpPr>
          <p:nvPr>
            <p:ph type="sldNum" sz="quarter" idx="12"/>
          </p:nvPr>
        </p:nvSpPr>
        <p:spPr>
          <a:ln/>
        </p:spPr>
        <p:txBody>
          <a:bodyPr/>
          <a:lstStyle>
            <a:lvl1pPr>
              <a:defRPr/>
            </a:lvl1pPr>
          </a:lstStyle>
          <a:p>
            <a:pPr>
              <a:defRPr/>
            </a:pPr>
            <a:fld id="{AC8D25AF-02F6-488E-AD5A-1D7E1ED44A71}"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uk-UA"/>
          </a:p>
        </p:txBody>
      </p:sp>
      <p:sp>
        <p:nvSpPr>
          <p:cNvPr id="4"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5" name="Rectangle 6"/>
          <p:cNvSpPr>
            <a:spLocks noGrp="1" noChangeArrowheads="1"/>
          </p:cNvSpPr>
          <p:nvPr>
            <p:ph type="sldNum" sz="quarter" idx="12"/>
          </p:nvPr>
        </p:nvSpPr>
        <p:spPr>
          <a:ln/>
        </p:spPr>
        <p:txBody>
          <a:bodyPr/>
          <a:lstStyle>
            <a:lvl1pPr>
              <a:defRPr/>
            </a:lvl1pPr>
          </a:lstStyle>
          <a:p>
            <a:pPr>
              <a:defRPr/>
            </a:pPr>
            <a:fld id="{C38A6CA7-6BFA-45D2-AAC1-CA65CC9A5BE0}"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uk-UA"/>
          </a:p>
        </p:txBody>
      </p:sp>
      <p:sp>
        <p:nvSpPr>
          <p:cNvPr id="3"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4" name="Rectangle 6"/>
          <p:cNvSpPr>
            <a:spLocks noGrp="1" noChangeArrowheads="1"/>
          </p:cNvSpPr>
          <p:nvPr>
            <p:ph type="sldNum" sz="quarter" idx="12"/>
          </p:nvPr>
        </p:nvSpPr>
        <p:spPr>
          <a:ln/>
        </p:spPr>
        <p:txBody>
          <a:bodyPr/>
          <a:lstStyle>
            <a:lvl1pPr>
              <a:defRPr/>
            </a:lvl1pPr>
          </a:lstStyle>
          <a:p>
            <a:pPr>
              <a:defRPr/>
            </a:pPr>
            <a:fld id="{9CB76CCF-1355-401E-8571-2B3DF485782A}"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3A81F90A-552A-48E9-8AFA-FB740107F48E}"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45F22E24-6FAC-4682-A73E-1F1860FFB689}"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uk-UA" smtClean="0"/>
              <a:t>Образец заголовка</a:t>
            </a:r>
          </a:p>
        </p:txBody>
      </p:sp>
      <p:sp>
        <p:nvSpPr>
          <p:cNvPr id="23555"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uk-UA"/>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r>
              <a:rPr lang="uk-UA" smtClean="0"/>
              <a:t>сканери вразливості веб-сервера</a:t>
            </a:r>
            <a:endParaRPr lang="uk-UA"/>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C8FE73A7-4BEE-4AC4-96CF-92F90AB3E79E}" type="slidenum">
              <a:rPr lang="uk-UA"/>
              <a:pPr>
                <a:defRPr/>
              </a:pPr>
              <a:t>‹#›</a:t>
            </a:fld>
            <a:endParaRPr lang="uk-UA"/>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4348" y="1928802"/>
            <a:ext cx="7543800" cy="1600200"/>
          </a:xfrm>
        </p:spPr>
        <p:txBody>
          <a:bodyPr/>
          <a:lstStyle/>
          <a:p>
            <a:pPr eaLnBrk="1" hangingPunct="1"/>
            <a:r>
              <a:rPr lang="uk-UA" sz="2800" cap="all" dirty="0" smtClean="0">
                <a:latin typeface="Times New Roman" pitchFamily="18" charset="0"/>
              </a:rPr>
              <a:t>Аналізатори мережних потоків</a:t>
            </a:r>
            <a:br>
              <a:rPr lang="uk-UA" sz="2800" cap="all" dirty="0" smtClean="0">
                <a:latin typeface="Times New Roman" pitchFamily="18" charset="0"/>
              </a:rPr>
            </a:br>
            <a:r>
              <a:rPr lang="uk-UA" sz="2800" cap="all" dirty="0" smtClean="0">
                <a:latin typeface="Times New Roman" pitchFamily="18" charset="0"/>
              </a:rPr>
              <a:t/>
            </a:r>
            <a:br>
              <a:rPr lang="uk-UA" sz="2800" cap="all" dirty="0" smtClean="0">
                <a:latin typeface="Times New Roman" pitchFamily="18" charset="0"/>
              </a:rPr>
            </a:br>
            <a:r>
              <a:rPr lang="uk-UA" sz="2800" cap="all" dirty="0" err="1" smtClean="0">
                <a:latin typeface="Times New Roman" pitchFamily="18" charset="0"/>
              </a:rPr>
              <a:t>сніфери</a:t>
            </a:r>
            <a:endParaRPr lang="uk-UA" sz="2800" cap="all" dirty="0" smtClean="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14282" y="766734"/>
            <a:ext cx="857256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Крім</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прекрасних</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можливостей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по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створенню</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різного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роду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фільтрів</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програма</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дозволяє</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виконувати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всебічний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трафіку</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представляючи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його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графічній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формі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або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у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формі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статистичного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звіту</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Наприклад</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можна</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виконати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TCP</a:t>
            </a:r>
            <a:r>
              <a:rPr kumimoji="0" lang="uk-UA"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-трафіку</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по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пропускній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здатності</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по часу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передачі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туди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назад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за номерами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пакетів</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Результати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аналізу</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представляються</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у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вигляді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графіків</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Так</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який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використовує</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порядкові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номери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пакетів</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час</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дозволяє</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отримати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уявлення</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про те</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який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обсяг</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даних</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був</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посланий в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різні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моменти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часу</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оскільки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порядкові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номери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пакетів</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збільшуються</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розмір</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пакета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даних</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В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цілому</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можна</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сказати</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що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пакетний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аналізатор</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 </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0.10.14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є</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дуже</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потужним</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інструментальним</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засобом</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діагностики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мереж</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Звичайно</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для детального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освоєння</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пакета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потрібно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чимало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часу.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Проте</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якщо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все-</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таки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вдасться</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подолати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цей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бар'єр</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освоїти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пакет </a:t>
            </a:r>
            <a:r>
              <a:rPr kumimoji="0" lang="en-US"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то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необхідність</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освоєння</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інших</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аналогічних</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продуктів</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попросту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відпаде</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uk-UA" sz="2000" dirty="0" smtClean="0">
              <a:latin typeface="Times New Roman" pitchFamily="18" charset="0"/>
              <a:ea typeface="Andale Sans UI"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142844" y="2214554"/>
            <a:ext cx="8572560" cy="4439415"/>
          </a:xfrm>
        </p:spPr>
        <p:txBody>
          <a:bodyPr/>
          <a:lstStyle/>
          <a:p>
            <a:r>
              <a:rPr lang="uk-UA" sz="2400" b="1" dirty="0" err="1" smtClean="0"/>
              <a:t>Wireshark</a:t>
            </a:r>
            <a:r>
              <a:rPr lang="uk-UA" sz="2400" dirty="0" smtClean="0"/>
              <a:t>  — програма для аналізу мережевих пакетів </a:t>
            </a:r>
            <a:r>
              <a:rPr lang="uk-UA" sz="2400" dirty="0" err="1" smtClean="0"/>
              <a:t>Ethernet</a:t>
            </a:r>
            <a:r>
              <a:rPr lang="uk-UA" sz="2400" dirty="0" smtClean="0"/>
              <a:t> і інших мереж (</a:t>
            </a:r>
            <a:r>
              <a:rPr lang="uk-UA" sz="2400" dirty="0" err="1" smtClean="0"/>
              <a:t>сніфер</a:t>
            </a:r>
            <a:r>
              <a:rPr lang="uk-UA" sz="2400" dirty="0" smtClean="0"/>
              <a:t>). Має графічний інтерфейс користувача. У червні 2006 року проект був перейменований на </a:t>
            </a:r>
            <a:r>
              <a:rPr lang="uk-UA" sz="2400" dirty="0" err="1" smtClean="0"/>
              <a:t>Wireshark</a:t>
            </a:r>
            <a:r>
              <a:rPr lang="uk-UA" sz="2400" dirty="0" smtClean="0"/>
              <a:t> через проблеми з торговою маркою.</a:t>
            </a:r>
          </a:p>
          <a:p>
            <a:r>
              <a:rPr lang="uk-UA" sz="2400" dirty="0" smtClean="0"/>
              <a:t>Функціональність, яку надає </a:t>
            </a:r>
            <a:r>
              <a:rPr lang="uk-UA" sz="2400" dirty="0" err="1" smtClean="0"/>
              <a:t>Wireshark</a:t>
            </a:r>
            <a:r>
              <a:rPr lang="uk-UA" sz="2400" dirty="0" smtClean="0"/>
              <a:t>, дуже схожа з можливостями програми </a:t>
            </a:r>
            <a:r>
              <a:rPr lang="uk-UA" sz="2400" dirty="0" err="1" smtClean="0"/>
              <a:t>tcpdump</a:t>
            </a:r>
            <a:r>
              <a:rPr lang="uk-UA" sz="2400" dirty="0" smtClean="0"/>
              <a:t>, проте </a:t>
            </a:r>
            <a:r>
              <a:rPr lang="uk-UA" sz="2400" dirty="0" err="1" smtClean="0"/>
              <a:t>Wireshark</a:t>
            </a:r>
            <a:r>
              <a:rPr lang="uk-UA" sz="2400" dirty="0" smtClean="0"/>
              <a:t> має графічний інтерфейс користувача і значно більше можливостей із сортування і фільтрації інформації. Програма дозволяє користувачеві переглядати весь </a:t>
            </a:r>
            <a:r>
              <a:rPr lang="uk-UA" sz="2400" dirty="0" err="1" smtClean="0"/>
              <a:t>трафік</a:t>
            </a:r>
            <a:r>
              <a:rPr lang="uk-UA" sz="2400" dirty="0" smtClean="0"/>
              <a:t>, що проходить по мережі, в режимі реального часу, переводячи мережну карту в широкомовний режим (англ. </a:t>
            </a:r>
            <a:r>
              <a:rPr lang="uk-UA" sz="2400" dirty="0" err="1" smtClean="0"/>
              <a:t>promiscuous</a:t>
            </a:r>
            <a:r>
              <a:rPr lang="uk-UA" sz="2400" dirty="0" smtClean="0"/>
              <a:t> </a:t>
            </a:r>
            <a:r>
              <a:rPr lang="uk-UA" sz="2400" dirty="0" err="1" smtClean="0"/>
              <a:t>mode</a:t>
            </a:r>
            <a:r>
              <a:rPr lang="uk-UA" sz="2400" dirty="0" smtClean="0"/>
              <a:t>).</a:t>
            </a:r>
          </a:p>
          <a:p>
            <a:pPr lvl="0"/>
            <a:r>
              <a:rPr lang="en-US" sz="2400" dirty="0" err="1" smtClean="0"/>
              <a:t>Wireshark</a:t>
            </a:r>
            <a:r>
              <a:rPr lang="uk-UA" sz="2400" dirty="0" smtClean="0"/>
              <a:t> – програма – (так званий) “комбайн“, оскільки являє собою, насправді, цілий комлекс програм, що функціонують під єдиним графічним оточенням. Це і сканер, і дампеф, і фільтр.</a:t>
            </a:r>
            <a:endParaRPr lang="uk-UA"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endParaRPr lang="uk-UA" dirty="0"/>
          </a:p>
        </p:txBody>
      </p:sp>
      <p:pic>
        <p:nvPicPr>
          <p:cNvPr id="1026" name="Picture 2"/>
          <p:cNvPicPr>
            <a:picLocks noChangeAspect="1" noChangeArrowheads="1"/>
          </p:cNvPicPr>
          <p:nvPr/>
        </p:nvPicPr>
        <p:blipFill>
          <a:blip r:embed="rId2" cstate="print"/>
          <a:srcRect/>
          <a:stretch>
            <a:fillRect/>
          </a:stretch>
        </p:blipFill>
        <p:spPr bwMode="auto">
          <a:xfrm>
            <a:off x="923925" y="585788"/>
            <a:ext cx="7296150" cy="56864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52936"/>
            <a:ext cx="8229600" cy="1143000"/>
          </a:xfrm>
        </p:spPr>
        <p:txBody>
          <a:bodyPr>
            <a:noAutofit/>
          </a:bodyPr>
          <a:lstStyle/>
          <a:p>
            <a:pPr algn="l"/>
            <a:r>
              <a:rPr lang="uk-UA" sz="2400" dirty="0" smtClean="0"/>
              <a:t>Відразу варто звернути увагу, що запуск </a:t>
            </a:r>
            <a:r>
              <a:rPr lang="uk-UA" sz="2400" dirty="0" err="1" smtClean="0"/>
              <a:t>Wireshark</a:t>
            </a:r>
            <a:r>
              <a:rPr lang="uk-UA" sz="2400" dirty="0" smtClean="0"/>
              <a:t> необхідно робити з правами </a:t>
            </a:r>
            <a:r>
              <a:rPr lang="uk-UA" sz="2400" dirty="0" err="1" smtClean="0"/>
              <a:t>root</a:t>
            </a:r>
            <a:r>
              <a:rPr lang="uk-UA" sz="2400" dirty="0" smtClean="0"/>
              <a:t>, оскільки для перехоплення </a:t>
            </a:r>
            <a:r>
              <a:rPr lang="uk-UA" sz="2400" dirty="0" err="1" smtClean="0"/>
              <a:t>трафіку</a:t>
            </a:r>
            <a:r>
              <a:rPr lang="uk-UA" sz="2400" dirty="0" smtClean="0"/>
              <a:t> програмі потрібні привілеї </a:t>
            </a:r>
            <a:r>
              <a:rPr lang="uk-UA" sz="2400" dirty="0" err="1" smtClean="0"/>
              <a:t>суперкористувача</a:t>
            </a:r>
            <a:r>
              <a:rPr lang="uk-UA" sz="2400" dirty="0" smtClean="0"/>
              <a:t> для переходу в так званий нерозбірливий режим("</a:t>
            </a:r>
            <a:r>
              <a:rPr lang="uk-UA" sz="2400" dirty="0" err="1" smtClean="0"/>
              <a:t>promiscuous</a:t>
            </a:r>
            <a:r>
              <a:rPr lang="uk-UA" sz="2400" dirty="0" smtClean="0"/>
              <a:t> </a:t>
            </a:r>
            <a:r>
              <a:rPr lang="uk-UA" sz="2400" dirty="0" err="1" smtClean="0"/>
              <a:t>mode</a:t>
            </a:r>
            <a:r>
              <a:rPr lang="uk-UA" sz="2400" dirty="0" smtClean="0"/>
              <a:t>"). Ядром </a:t>
            </a:r>
            <a:r>
              <a:rPr lang="uk-UA" sz="2400" dirty="0" err="1" smtClean="0"/>
              <a:t>Wireshark</a:t>
            </a:r>
            <a:r>
              <a:rPr lang="uk-UA" sz="2400" dirty="0" smtClean="0"/>
              <a:t> є бібліотека </a:t>
            </a:r>
            <a:r>
              <a:rPr lang="uk-UA" sz="2400" dirty="0" err="1" smtClean="0"/>
              <a:t>libpcap</a:t>
            </a:r>
            <a:r>
              <a:rPr lang="uk-UA" sz="2400" dirty="0" smtClean="0"/>
              <a:t>, за допомогою якої і робиться перехоплення даних. Програма має вбудовану підтримку дуже великої кількості мережевих пристроїв. Перевірити, чи буде ваша мережева карта працювати під цією програмою, можна на сторінці </a:t>
            </a:r>
            <a:r>
              <a:rPr lang="uk-UA" sz="2400" dirty="0" err="1" smtClean="0"/>
              <a:t>wiki</a:t>
            </a:r>
            <a:r>
              <a:rPr lang="uk-UA" sz="2400" dirty="0" smtClean="0"/>
              <a:t> проекту </a:t>
            </a:r>
            <a:r>
              <a:rPr lang="uk-UA" sz="2400" dirty="0" err="1" smtClean="0"/>
              <a:t>Wireshark</a:t>
            </a:r>
            <a:r>
              <a:rPr lang="uk-UA" sz="2400" dirty="0" smtClean="0"/>
              <a:t>. Але практично </a:t>
            </a:r>
            <a:r>
              <a:rPr lang="uk-UA" sz="2400" dirty="0" smtClean="0"/>
              <a:t>сучасні </a:t>
            </a:r>
            <a:r>
              <a:rPr lang="uk-UA" sz="2400" dirty="0" smtClean="0"/>
              <a:t>Ethernet і Wifi карти не мають яких-небудь проблем з сумісністю </a:t>
            </a:r>
            <a:r>
              <a:rPr lang="uk-UA" sz="2400" dirty="0" smtClean="0"/>
              <a:t>з цією програмою.</a:t>
            </a:r>
            <a:r>
              <a:rPr lang="uk-UA" sz="2400" dirty="0" smtClean="0"/>
              <a:t/>
            </a:r>
            <a:br>
              <a:rPr lang="uk-UA" sz="2400" dirty="0" smtClean="0"/>
            </a:br>
            <a:endParaRPr lang="uk-UA"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001156" cy="6572296"/>
          </a:xfrm>
        </p:spPr>
        <p:txBody>
          <a:bodyPr>
            <a:noAutofit/>
          </a:bodyPr>
          <a:lstStyle/>
          <a:p>
            <a:pPr algn="l"/>
            <a:r>
              <a:rPr lang="uk-UA" sz="2000" dirty="0" smtClean="0"/>
              <a:t>                                            </a:t>
            </a:r>
            <a:r>
              <a:rPr lang="uk-UA" sz="2000" b="1" dirty="0" smtClean="0"/>
              <a:t>Перехоплення </a:t>
            </a:r>
            <a:r>
              <a:rPr lang="uk-UA" sz="2000" b="1" dirty="0" err="1" smtClean="0"/>
              <a:t>трафіку</a:t>
            </a:r>
            <a:r>
              <a:rPr lang="uk-UA" sz="2000" dirty="0" smtClean="0"/>
              <a:t/>
            </a:r>
            <a:br>
              <a:rPr lang="uk-UA" sz="2000" dirty="0" smtClean="0"/>
            </a:br>
            <a:r>
              <a:rPr lang="uk-UA" sz="2000" dirty="0" smtClean="0"/>
              <a:t>             Запуск нової сесії перехоплення робиться у вікні програми з меню "</a:t>
            </a:r>
            <a:r>
              <a:rPr lang="uk-UA" sz="2000" dirty="0" err="1" smtClean="0"/>
              <a:t>Capture</a:t>
            </a:r>
            <a:r>
              <a:rPr lang="uk-UA" sz="2000" dirty="0" smtClean="0"/>
              <a:t>". Щоб побачити увесь список мережевих інтерфейсів, які змогла виявити Wireshark, перейдіть в меню "Capture &gt; Interfaces". З'явиться діалогове вікно, в якому, окрім фізичних пристроїв, буде присутнім псевдо-пристрій "any", яке перехоплює дані з усіх інших облаштувань цього списку.</a:t>
            </a:r>
            <a:br>
              <a:rPr lang="uk-UA" sz="2000" dirty="0" smtClean="0"/>
            </a:br>
            <a:r>
              <a:rPr lang="uk-UA" sz="2000" dirty="0" smtClean="0"/>
              <a:t>Перед початком можна задати деякі опції, з якими запускатиметься перехоплення. Перейшовши по "</a:t>
            </a:r>
            <a:r>
              <a:rPr lang="uk-UA" sz="2000" dirty="0" err="1" smtClean="0"/>
              <a:t>Capture</a:t>
            </a:r>
            <a:r>
              <a:rPr lang="uk-UA" sz="2000" dirty="0" smtClean="0"/>
              <a:t> &gt; </a:t>
            </a:r>
            <a:r>
              <a:rPr lang="uk-UA" sz="2000" dirty="0" err="1" smtClean="0"/>
              <a:t>Options</a:t>
            </a:r>
            <a:r>
              <a:rPr lang="uk-UA" sz="2000" dirty="0" smtClean="0"/>
              <a:t>", досить вибрати:</a:t>
            </a:r>
            <a:br>
              <a:rPr lang="uk-UA" sz="2000" dirty="0" smtClean="0"/>
            </a:br>
            <a:r>
              <a:rPr lang="uk-UA" sz="2000" dirty="0" smtClean="0"/>
              <a:t>- фільтри для вибіркового аналізу </a:t>
            </a:r>
            <a:r>
              <a:rPr lang="uk-UA" sz="2000" dirty="0" err="1" smtClean="0"/>
              <a:t>трафіку</a:t>
            </a:r>
            <a:r>
              <a:rPr lang="uk-UA" sz="2000" dirty="0" smtClean="0"/>
              <a:t>(наприклад, по певному протоколу або діапазону адрес);- автоматично зупинити перехоплення після досягнення вказаного в налаштуваннях часу;</a:t>
            </a:r>
            <a:br>
              <a:rPr lang="uk-UA" sz="2000" dirty="0" smtClean="0"/>
            </a:br>
            <a:r>
              <a:rPr lang="uk-UA" sz="2000" dirty="0" smtClean="0"/>
              <a:t>- відсортувати отримані дані за вказаним розміром або датою.</a:t>
            </a:r>
            <a:br>
              <a:rPr lang="uk-UA" sz="2000" dirty="0" smtClean="0"/>
            </a:br>
            <a:r>
              <a:rPr lang="uk-UA" sz="2000" dirty="0" smtClean="0"/>
              <a:t>          Перше, що ви побачите при запуску нової сесії - вікно, де показуватиметься основна інформація про виконуваний програмою процес: джерело, приймач, протокол, час і тому подібне. Уся інформація організована у вигляді таблиці із заголовками. Для більшої легкості для читання </a:t>
            </a:r>
            <a:r>
              <a:rPr lang="uk-UA" sz="2000" dirty="0" err="1" smtClean="0"/>
              <a:t>Wireshark</a:t>
            </a:r>
            <a:r>
              <a:rPr lang="uk-UA" sz="2000" dirty="0" smtClean="0"/>
              <a:t> виконує колірне виділення фрагментів тексту, зміну кольору фону або позначку "найцікавіших" пакетів за допомогою прапорів.</a:t>
            </a:r>
            <a:br>
              <a:rPr lang="uk-UA" sz="2000" dirty="0" smtClean="0"/>
            </a:br>
            <a:endParaRPr lang="uk-UA"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2050" name="Picture 2"/>
          <p:cNvPicPr>
            <a:picLocks noChangeAspect="1" noChangeArrowheads="1"/>
          </p:cNvPicPr>
          <p:nvPr/>
        </p:nvPicPr>
        <p:blipFill>
          <a:blip r:embed="rId2" cstate="print"/>
          <a:srcRect/>
          <a:stretch>
            <a:fillRect/>
          </a:stretch>
        </p:blipFill>
        <p:spPr bwMode="auto">
          <a:xfrm>
            <a:off x="0" y="36164"/>
            <a:ext cx="9144000" cy="682183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420888"/>
            <a:ext cx="8229600" cy="1143000"/>
          </a:xfrm>
        </p:spPr>
        <p:txBody>
          <a:bodyPr>
            <a:noAutofit/>
          </a:bodyPr>
          <a:lstStyle/>
          <a:p>
            <a:pPr algn="just"/>
            <a:r>
              <a:rPr lang="uk-UA" sz="2800" dirty="0" smtClean="0"/>
              <a:t>Тривалість перехоплення залежить від того, яку інформацію ви б хотіли отримати в результаті. Наприклад, для аналізу і рішення важких  проблем, пов'язаних з роботою Інтернет-сервісів, знадобиться декілька годин. Зате для ознайомлення з основними можливостями програми буде досить всього декількох хвилин.</a:t>
            </a:r>
            <a:br>
              <a:rPr lang="uk-UA" sz="2800" dirty="0" smtClean="0"/>
            </a:br>
            <a:endParaRPr lang="uk-UA"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44" y="214290"/>
            <a:ext cx="2375971" cy="461665"/>
          </a:xfrm>
          <a:prstGeom prst="rect">
            <a:avLst/>
          </a:prstGeom>
        </p:spPr>
        <p:txBody>
          <a:bodyPr wrap="none">
            <a:spAutoFit/>
          </a:bodyPr>
          <a:lstStyle/>
          <a:p>
            <a:r>
              <a:rPr lang="uk-UA" sz="2400" b="1" dirty="0" err="1" smtClean="0">
                <a:solidFill>
                  <a:srgbClr val="FFC000"/>
                </a:solidFill>
              </a:rPr>
              <a:t>Analyzer</a:t>
            </a:r>
            <a:r>
              <a:rPr lang="uk-UA" sz="2400" b="1" dirty="0" smtClean="0">
                <a:solidFill>
                  <a:srgbClr val="FFC000"/>
                </a:solidFill>
              </a:rPr>
              <a:t> v.2.2</a:t>
            </a:r>
            <a:endParaRPr lang="uk-UA" sz="2400" b="1" dirty="0">
              <a:solidFill>
                <a:srgbClr val="FFC000"/>
              </a:solidFill>
            </a:endParaRPr>
          </a:p>
        </p:txBody>
      </p:sp>
      <p:pic>
        <p:nvPicPr>
          <p:cNvPr id="7" name="Рисунок 6" descr="http://img11.nnm.me/b/0/9/4/0/4fc9b83642918c72b1dfef621f3.pn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71472" y="1000108"/>
            <a:ext cx="8073100" cy="39603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14282" y="181957"/>
            <a:ext cx="871543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Утиліта</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Analyzer v</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.2.2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компанії</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NetGroup</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ще</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один невеликий за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обсягом</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пакетний</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розповсюджуваний</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на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безкоштовній</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основі</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До переваг даної утиліти можна віднести те, що вона не вимагає інсталяції на комп'ютер. Єдине, що необхідно, - наявність встановленої утиліти </a:t>
            </a: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WinPcap</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яка використовується сніффером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Analyzer v</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.2.2.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Крім</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того</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пакетний</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Analyzer v</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.2.2</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дуже</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простий</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у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використанні</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може</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бути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рекомендований</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для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початківців</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користувачів</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Недоліки</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цього</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аналізатора</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випливають</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його</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плюсів</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 простота в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обігу</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не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дозволяє</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проводити</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глибокий</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пакетів</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створювати</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фільтри</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по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довільній</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характеристиці</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пакета</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Утиліта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Analyzer v</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.2.2 підтримує вибір інтерфейсу: мережевий адаптер або аналоговий модем. </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Робота в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бездротових</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мережах не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передбачена</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Графічний</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інтерфейс</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пакетного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аналізатора</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Analyzer v</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.2.2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містить</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три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традиційних</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вікна</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У першому вікні відображаються перехоплені пакети з інформацією про час одержання пакета,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MAC</a:t>
            </a:r>
            <a:r>
              <a:rPr kumimoji="0" lang="uk-UA"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-адресах</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відправника і одержувача,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IP</a:t>
            </a:r>
            <a:r>
              <a:rPr kumimoji="0" lang="uk-UA"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-адреси</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відправника і одержувача, протоколі передачі, портах джерела і одержувача пакетів, розмір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TCP</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-вікна, номер послідовності пакета і номер підтвердження цього пакета. </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У другому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вікні</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виводиться</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розкодована</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інформація</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про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окремі</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полях пакета</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а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третє</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вікно</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відображає</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вміст</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самого пакета</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З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недоліків</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даного</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пакета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відзначити</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неможливість</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використання</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фільтрів</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після</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збору</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інформації</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Єдине</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що</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можна</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зробити</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даному</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випадку</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це</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виділити</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по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заданому</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фільтру</a:t>
            </a:r>
            <a:r>
              <a:rPr kumimoji="0" lang="ru-RU"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пакети</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Самі фільтри, як ми вже зазначали, не надають гнучкого механізму (порівняно з пакетом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збору необхідної інформації.</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Для порівняння можливостей пакетів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Analyzer v</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.2.2 і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0.10.14 ми провели захоплення одного і того ж трафіку і проаналізували його спочатку за допомогою програми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0.10.14, а потім -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Analyzer v</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.2.2. Як і очікувалося, інформація, яка видається про окремий пакеті аналізатором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0.10.14, більш докладна, ніж та, що видає аналізатор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Analyzer v</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.2.2.</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Тому ще раз підкреслимо, що програма </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Analyzer v</a:t>
            </a:r>
            <a:r>
              <a:rPr kumimoji="0" lang="uk-UA"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.2.2 представляє інтерес тільки для початківців користувачів і як засіб ознайомлення з принципами функціонування мереж та структурами пакетів різних протоколів.</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5338321" cy="461665"/>
          </a:xfrm>
          <a:prstGeom prst="rect">
            <a:avLst/>
          </a:prstGeom>
        </p:spPr>
        <p:txBody>
          <a:bodyPr wrap="none">
            <a:spAutoFit/>
          </a:bodyPr>
          <a:lstStyle/>
          <a:p>
            <a:r>
              <a:rPr lang="uk-UA" sz="2400" b="1" dirty="0" err="1" smtClean="0">
                <a:solidFill>
                  <a:srgbClr val="FFC000"/>
                </a:solidFill>
              </a:rPr>
              <a:t>Iris</a:t>
            </a:r>
            <a:r>
              <a:rPr lang="uk-UA" sz="2400" b="1" dirty="0" smtClean="0">
                <a:solidFill>
                  <a:srgbClr val="FFC000"/>
                </a:solidFill>
              </a:rPr>
              <a:t> </a:t>
            </a:r>
            <a:r>
              <a:rPr lang="uk-UA" sz="2400" b="1" dirty="0" err="1" smtClean="0">
                <a:solidFill>
                  <a:srgbClr val="FFC000"/>
                </a:solidFill>
              </a:rPr>
              <a:t>Network</a:t>
            </a:r>
            <a:r>
              <a:rPr lang="uk-UA" sz="2400" b="1" dirty="0" smtClean="0">
                <a:solidFill>
                  <a:srgbClr val="FFC000"/>
                </a:solidFill>
              </a:rPr>
              <a:t> </a:t>
            </a:r>
            <a:r>
              <a:rPr lang="uk-UA" sz="2400" b="1" dirty="0" err="1" smtClean="0">
                <a:solidFill>
                  <a:srgbClr val="FFC000"/>
                </a:solidFill>
              </a:rPr>
              <a:t>Traffic</a:t>
            </a:r>
            <a:r>
              <a:rPr lang="uk-UA" sz="2400" b="1" dirty="0" smtClean="0">
                <a:solidFill>
                  <a:srgbClr val="FFC000"/>
                </a:solidFill>
              </a:rPr>
              <a:t> Analyzer4.07</a:t>
            </a:r>
            <a:endParaRPr lang="uk-UA" sz="2400" b="1" dirty="0">
              <a:solidFill>
                <a:srgbClr val="FFC000"/>
              </a:solidFill>
            </a:endParaRPr>
          </a:p>
        </p:txBody>
      </p:sp>
      <p:pic>
        <p:nvPicPr>
          <p:cNvPr id="3" name="Рисунок 2" descr="http://i.ytimg.com/vi/pAut0UpgsQ8/maxresdefault.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00034" y="714356"/>
            <a:ext cx="8143932" cy="57864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42844" y="-191734"/>
            <a:ext cx="8858312" cy="71973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95000"/>
              </a:lnSpc>
              <a:spcBef>
                <a:spcPct val="0"/>
              </a:spcBef>
              <a:spcAft>
                <a:spcPct val="0"/>
              </a:spcAft>
              <a:buClrTx/>
              <a:buSzTx/>
              <a:buFontTx/>
              <a:buNone/>
              <a:tabLst/>
            </a:pP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Аналізатор</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мережевих</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потоків</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Sniffer</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може</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слухати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записувати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будь-які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необроблені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дані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проходять</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через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або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повз</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фізичний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апаратний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мережевий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інтерфейс</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працює</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на канальному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рівні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Data</a:t>
            </a:r>
            <a:r>
              <a:rPr kumimoji="0" lang="ru-RU"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Link</a:t>
            </a:r>
            <a:r>
              <a:rPr kumimoji="0" lang="ru-RU"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Layer</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моделі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OSI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не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грає</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за правилами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будь-якого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протоколів</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більш</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високого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рівня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p>
          <a:p>
            <a:pPr marL="0" marR="0" lvl="0" indent="0" algn="just" defTabSz="914400" rtl="0" eaLnBrk="1" fontAlgn="base" latinLnBrk="0" hangingPunct="1">
              <a:lnSpc>
                <a:spcPct val="95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Він</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i="0" u="none" strike="noStrike" cap="none" normalizeH="0" baseline="0" dirty="0" smtClean="0">
                <a:ln>
                  <a:noFill/>
                </a:ln>
                <a:solidFill>
                  <a:srgbClr val="FFC000"/>
                </a:solidFill>
                <a:effectLst/>
                <a:latin typeface="Times New Roman" pitchFamily="18" charset="0"/>
                <a:ea typeface="Andale Sans UI"/>
                <a:cs typeface="Times New Roman" pitchFamily="18" charset="0"/>
              </a:rPr>
              <a:t>обходить </a:t>
            </a:r>
            <a:r>
              <a:rPr kumimoji="0" lang="ru-RU"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механізми</a:t>
            </a:r>
            <a:r>
              <a:rPr kumimoji="0" lang="ru-RU"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фільтрації</a:t>
            </a:r>
            <a:r>
              <a:rPr kumimoji="0" lang="ru-RU"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адреси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порти,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повідомлення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драйвери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Ethernet</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стек TCP / IP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використовують</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при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інтерпретації</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даних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приходять</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мережевих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потоків</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захоплює</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мережі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(кабелю, </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wi</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fi</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 все.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Він</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може</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зберігати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Ethernet-фрейми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двійковому</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форматі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пізніше</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розшифровувати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їх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щоб</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розкрити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інформацію</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більш</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високого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рівня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приховану</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всередині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Вони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можуть</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використовуватися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для того,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щоб</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заволодіти</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інформацією</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і</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паролями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вам не належать,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але</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їх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можна</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також</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використовувати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для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діагностики</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мережевих</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проблем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або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точного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визначення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дефектної</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частини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IP-підключення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Одна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причин, по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якій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мережевих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потоків</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стали не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такі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небезпечні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як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раніше</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полягає</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в тому,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що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тепер</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найбільш</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важливі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дані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зашифровані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95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Для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коректного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використання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аналізаторів</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мережевих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потоків</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пам'ятайте</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наступне</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95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Щоб</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представляти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будь-яку</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загрозу</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для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вашої</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мережі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мережевих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потоків</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повинні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знаходитися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у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вашій</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локальній</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1" i="0" u="none" strike="noStrike" cap="none" normalizeH="0" baseline="0" dirty="0" err="1" smtClean="0">
                <a:ln>
                  <a:noFill/>
                </a:ln>
                <a:solidFill>
                  <a:srgbClr val="FFC000"/>
                </a:solidFill>
                <a:effectLst/>
                <a:latin typeface="Times New Roman" pitchFamily="18" charset="0"/>
                <a:ea typeface="Andale Sans UI"/>
                <a:cs typeface="Times New Roman" pitchFamily="18" charset="0"/>
              </a:rPr>
              <a:t>мережі</a:t>
            </a:r>
            <a:r>
              <a:rPr kumimoji="0" lang="ru-RU" b="1" i="0" u="none" strike="noStrike" cap="none" normalizeH="0" baseline="0" dirty="0" smtClean="0">
                <a:ln>
                  <a:noFill/>
                </a:ln>
                <a:solidFill>
                  <a:srgbClr val="FFC000"/>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або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на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відомій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посередницькій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точці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(типу головного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маршрутизатора</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в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інтернеті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95000"/>
              </a:lnSpc>
              <a:spcBef>
                <a:spcPct val="0"/>
              </a:spcBef>
              <a:spcAft>
                <a:spcPct val="0"/>
              </a:spcAft>
              <a:buClrTx/>
              <a:buSzTx/>
              <a:buFont typeface="Wingdings" pitchFamily="2" charset="2"/>
              <a:buChar char="Ø"/>
              <a:tabLst/>
            </a:pP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Сьогоднішні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стандарти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шифрування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роблять</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надзвичайно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важким</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перехоплення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чого-небудь</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якщо</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використовуєте</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шифрування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95000"/>
              </a:lnSpc>
              <a:spcBef>
                <a:spcPct val="0"/>
              </a:spcBef>
              <a:spcAft>
                <a:spcPct val="0"/>
              </a:spcAft>
              <a:buClrTx/>
              <a:buSzTx/>
              <a:buFont typeface="Wingdings" pitchFamily="2" charset="2"/>
              <a:buChar char="ü"/>
              <a:tabLst/>
            </a:pPr>
            <a:r>
              <a:rPr kumimoji="0" lang="uk-UA" b="0" i="0" u="none" strike="noStrike" cap="none" normalizeH="0" baseline="0" dirty="0" smtClean="0">
                <a:ln>
                  <a:noFill/>
                </a:ln>
                <a:solidFill>
                  <a:srgbClr val="FFFF00"/>
                </a:solidFill>
                <a:effectLst/>
                <a:latin typeface="Times New Roman" pitchFamily="18" charset="0"/>
                <a:ea typeface="Andale Sans UI"/>
                <a:cs typeface="Times New Roman" pitchFamily="18" charset="0"/>
              </a:rPr>
              <a:t>Програми, цього блоку, можуть використовуватись як адміністраторами мережі, для аудиту мережевого трафіку, наприклад для контролю працівників фірми.</a:t>
            </a:r>
          </a:p>
          <a:p>
            <a:pPr marL="0" marR="0" lvl="0" indent="0" algn="just" defTabSz="914400" rtl="0" eaLnBrk="0" fontAlgn="base" latinLnBrk="0" hangingPunct="0">
              <a:lnSpc>
                <a:spcPct val="95000"/>
              </a:lnSpc>
              <a:spcBef>
                <a:spcPct val="0"/>
              </a:spcBef>
              <a:spcAft>
                <a:spcPct val="0"/>
              </a:spcAft>
              <a:buClrTx/>
              <a:buSzTx/>
              <a:buFont typeface="Wingdings" pitchFamily="2" charset="2"/>
              <a:buChar char="ü"/>
              <a:tabLst/>
            </a:pPr>
            <a:r>
              <a:rPr kumimoji="0" lang="uk-UA" b="0" i="0" u="none" strike="noStrike" cap="none" normalizeH="0" baseline="0" dirty="0" smtClean="0">
                <a:ln>
                  <a:noFill/>
                </a:ln>
                <a:solidFill>
                  <a:srgbClr val="FFFF00"/>
                </a:solidFill>
                <a:effectLst/>
                <a:latin typeface="Times New Roman" pitchFamily="18" charset="0"/>
                <a:ea typeface="Andale Sans UI"/>
                <a:cs typeface="Times New Roman" pitchFamily="18" charset="0"/>
              </a:rPr>
              <a:t>Можуть </a:t>
            </a:r>
            <a:r>
              <a:rPr kumimoji="0" lang="uk-UA" b="0" i="0" u="none" strike="noStrike" cap="none" normalizeH="0" baseline="0" dirty="0" err="1" smtClean="0">
                <a:ln>
                  <a:noFill/>
                </a:ln>
                <a:solidFill>
                  <a:srgbClr val="FFFF00"/>
                </a:solidFill>
                <a:effectLst/>
                <a:latin typeface="Times New Roman" pitchFamily="18" charset="0"/>
                <a:ea typeface="Andale Sans UI"/>
                <a:cs typeface="Times New Roman" pitchFamily="18" charset="0"/>
              </a:rPr>
              <a:t>використувуватись</a:t>
            </a:r>
            <a:r>
              <a:rPr kumimoji="0" lang="uk-UA" b="0" i="0" u="none" strike="noStrike" cap="none" normalizeH="0" baseline="0" dirty="0" smtClean="0">
                <a:ln>
                  <a:noFill/>
                </a:ln>
                <a:solidFill>
                  <a:srgbClr val="FFFF00"/>
                </a:solidFill>
                <a:effectLst/>
                <a:latin typeface="Times New Roman" pitchFamily="18" charset="0"/>
                <a:ea typeface="Andale Sans UI"/>
                <a:cs typeface="Times New Roman" pitchFamily="18" charset="0"/>
              </a:rPr>
              <a:t> розробниками ПЗ (особливо мережево-спрямованого), для контролю поведінки програми в мережі.</a:t>
            </a:r>
          </a:p>
          <a:p>
            <a:pPr marL="0" marR="0" lvl="0" indent="0" algn="just" defTabSz="914400" rtl="0" eaLnBrk="0" fontAlgn="base" latinLnBrk="0" hangingPunct="0">
              <a:lnSpc>
                <a:spcPct val="95000"/>
              </a:lnSpc>
              <a:spcBef>
                <a:spcPct val="0"/>
              </a:spcBef>
              <a:spcAft>
                <a:spcPct val="0"/>
              </a:spcAft>
              <a:buClrTx/>
              <a:buSzTx/>
              <a:buFont typeface="Wingdings" pitchFamily="2" charset="2"/>
              <a:buChar char="ü"/>
              <a:tabLst/>
            </a:pPr>
            <a:r>
              <a:rPr kumimoji="0" lang="uk-UA" b="0" i="0" u="none" strike="noStrike" cap="none" normalizeH="0" baseline="0" dirty="0" smtClean="0">
                <a:ln>
                  <a:noFill/>
                </a:ln>
                <a:solidFill>
                  <a:srgbClr val="FFFF00"/>
                </a:solidFill>
                <a:effectLst/>
                <a:latin typeface="Times New Roman" pitchFamily="18" charset="0"/>
                <a:ea typeface="Andale Sans UI"/>
                <a:cs typeface="Times New Roman" pitchFamily="18" charset="0"/>
              </a:rPr>
              <a:t>Але і зловмисники находять програму напрочуд корисною: контроль вихідного і вхідного трафіку машини жертви, слідкування за власними «слідами».</a:t>
            </a:r>
            <a:endParaRPr kumimoji="0" lang="ru-RU"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214282" y="1005153"/>
            <a:ext cx="857256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Пакетний аналізатор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Iris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4.07 (</a:t>
            </a:r>
            <a:r>
              <a:rPr kumimoji="0" lang="uk-UA"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www.eeye.com</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від компанії </a:t>
            </a:r>
            <a:r>
              <a:rPr kumimoji="0" lang="en-US"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eEye</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digital Security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являє собою потужне інструментальний засіб для діагностики локальних мереж і каналів зв'язку з Інтернетом.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Iris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4.07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поширюється</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комерційній</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основі</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проте</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сайті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виробника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доступна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її</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ознайомча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версія</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Незважаючи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заявлену</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документації</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підтримку</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тільки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операційних</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систем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Windows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95/</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98 /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NT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2000</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реально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цей</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список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можна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розширити</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дана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здатна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працювати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будь-якою</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операційною</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системою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сімейства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Windows</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Графічний</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інтерфейс</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інтуїтивно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зрозумілий</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простий</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традиційний</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для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пакетних</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сніферів</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Мається три вікна, в першому з яких відображаються перехоплені пакети з досить докладною інформацією про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кожен пакет,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що включає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MAC</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і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IP</a:t>
            </a:r>
            <a:r>
              <a:rPr kumimoji="0" lang="uk-UA"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-адреси</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джерела і відправника пакетів, тип пакета, протокол, порт відправлення та призначення, розмір пакета, а також порядкові номери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SEQ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і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ACK</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Детальна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розкодована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інформація</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по кожному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окремому</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доступна в другому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вікні</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вміст</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кожного пакета - в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третьому</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вікні</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Потрібно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відзначити</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що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за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ступенем</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деталізації</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наданої</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інформації</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даний</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пакет не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поступається</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аналізатору</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Мабуть, єдиний недолік даного аналізатора полягає в тому, що відображаються в першому вікні пакети не маркуються кольором (як це робиться в інших аналізаторах), що створює певну незручність при візуальному сприйнятті інформації.</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85720" y="407295"/>
            <a:ext cx="857256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Пакетний</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аналізатор</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Iris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4.07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дозволяє</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дуже</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гнучко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 той же час просто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налаштовувати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для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захоплення</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пакетів</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Так</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використовуючи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діалогове</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вікно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Edit filter settings</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можна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створювати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по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MAC</a:t>
            </a:r>
            <a:r>
              <a:rPr kumimoji="0" lang="uk-UA"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-адресами</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джерела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одержувача</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по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IP</a:t>
            </a:r>
            <a:r>
              <a:rPr kumimoji="0" lang="uk-UA"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-адресами</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джерела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одержувача</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по портам</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протоколам</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також</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по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входженню</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вміст</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пакета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певного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слова</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Крім</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того</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можна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налаштовувати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розмір</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пакета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 фрагмент пакета в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HEX</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-форматі.</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Відзначимо</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що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недоліком</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Iris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4.07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є</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те</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що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можна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створювати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тільки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для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знову</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прийнятих</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пакетів</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реалізувати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фільтрацію</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вже</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перехоплених</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пакетів</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неможливо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Замість</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цього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передбачено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пошук</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потрібних</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пакетів</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по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фільтру</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Іншою відмінністю програми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Iris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4.07 є можливість відображення в графічній формі статистичної інформації під час запуску режиму захоплення пакетів. Так, є можливість відображати графік швидкості передачі пакетів, діаграму розподілу розмірів пакетів і багато іншого.</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Крім перерахованих можливостей аналізатор пакетів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Iris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4.07 дозволяє створювати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HTML</a:t>
            </a:r>
            <a:r>
              <a:rPr kumimoji="0" lang="uk-UA"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-звіти</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про сеанс зв'язку, куди включається найбільш важлива інформація, в тому числі статистика про відвідування сайтів, обсязі переданого і прийнятого трафіку і багато іншого.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Також</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Iris </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4.07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має</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rgbClr val="00B050"/>
                </a:solidFill>
                <a:effectLst/>
                <a:latin typeface="Times New Roman" pitchFamily="18" charset="0"/>
                <a:ea typeface="Andale Sans UI" charset="0"/>
                <a:cs typeface="Times New Roman" pitchFamily="18" charset="0"/>
              </a:rPr>
              <a:t>вбудований</a:t>
            </a:r>
            <a:r>
              <a:rPr kumimoji="0" lang="ru-RU" sz="1800" b="0" i="0" u="none" strike="noStrike" cap="none" normalizeH="0" baseline="0" dirty="0" smtClean="0">
                <a:ln>
                  <a:noFill/>
                </a:ln>
                <a:solidFill>
                  <a:srgbClr val="00B050"/>
                </a:solidFill>
                <a:effectLst/>
                <a:latin typeface="Times New Roman" pitchFamily="18" charset="0"/>
                <a:ea typeface="Andale Sans UI" charset="0"/>
                <a:cs typeface="Times New Roman" pitchFamily="18" charset="0"/>
              </a:rPr>
              <a:t> генератор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трафіку</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що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зручно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для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діагностики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вузьких</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місць</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мережі</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Ще однією особливістю програми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Iris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4.07 є наявність вбудованого модуля, що дозволяє фіксувати всі спроби з'єднання з комп'ютером, що забезпечує відстеження спроб несанкціонованого проникнення в мережу.</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rdinarytech.ru/images/books/275/image020.png"/>
          <p:cNvPicPr>
            <a:picLocks noChangeAspect="1" noChangeArrowheads="1"/>
          </p:cNvPicPr>
          <p:nvPr/>
        </p:nvPicPr>
        <p:blipFill>
          <a:blip r:embed="rId2" cstate="print"/>
          <a:srcRect/>
          <a:stretch>
            <a:fillRect/>
          </a:stretch>
        </p:blipFill>
        <p:spPr bwMode="auto">
          <a:xfrm>
            <a:off x="428596" y="142852"/>
            <a:ext cx="3981450" cy="3105150"/>
          </a:xfrm>
          <a:prstGeom prst="rect">
            <a:avLst/>
          </a:prstGeom>
          <a:noFill/>
        </p:spPr>
      </p:pic>
      <p:pic>
        <p:nvPicPr>
          <p:cNvPr id="8" name="Рисунок 7" descr="image021.png"/>
          <p:cNvPicPr>
            <a:picLocks noChangeAspect="1"/>
          </p:cNvPicPr>
          <p:nvPr/>
        </p:nvPicPr>
        <p:blipFill>
          <a:blip r:embed="rId3" cstate="print"/>
          <a:stretch>
            <a:fillRect/>
          </a:stretch>
        </p:blipFill>
        <p:spPr>
          <a:xfrm>
            <a:off x="4786314" y="214290"/>
            <a:ext cx="3852291" cy="3031185"/>
          </a:xfrm>
          <a:prstGeom prst="rect">
            <a:avLst/>
          </a:prstGeom>
        </p:spPr>
      </p:pic>
      <p:pic>
        <p:nvPicPr>
          <p:cNvPr id="9" name="Рисунок 8" descr="image022.png"/>
          <p:cNvPicPr>
            <a:picLocks noChangeAspect="1"/>
          </p:cNvPicPr>
          <p:nvPr/>
        </p:nvPicPr>
        <p:blipFill>
          <a:blip r:embed="rId4" cstate="print"/>
          <a:stretch>
            <a:fillRect/>
          </a:stretch>
        </p:blipFill>
        <p:spPr>
          <a:xfrm>
            <a:off x="357158" y="3714752"/>
            <a:ext cx="4133334" cy="2742857"/>
          </a:xfrm>
          <a:prstGeom prst="rect">
            <a:avLst/>
          </a:prstGeom>
        </p:spPr>
      </p:pic>
      <p:pic>
        <p:nvPicPr>
          <p:cNvPr id="10" name="Рисунок 9" descr="image023.png"/>
          <p:cNvPicPr>
            <a:picLocks noChangeAspect="1"/>
          </p:cNvPicPr>
          <p:nvPr/>
        </p:nvPicPr>
        <p:blipFill>
          <a:blip r:embed="rId5" cstate="print"/>
          <a:stretch>
            <a:fillRect/>
          </a:stretch>
        </p:blipFill>
        <p:spPr>
          <a:xfrm>
            <a:off x="4857751" y="3714752"/>
            <a:ext cx="4098067" cy="27146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44" y="142852"/>
            <a:ext cx="3169457" cy="369332"/>
          </a:xfrm>
          <a:prstGeom prst="rect">
            <a:avLst/>
          </a:prstGeom>
        </p:spPr>
        <p:txBody>
          <a:bodyPr wrap="none">
            <a:spAutoFit/>
          </a:bodyPr>
          <a:lstStyle/>
          <a:p>
            <a:r>
              <a:rPr lang="uk-UA" dirty="0" smtClean="0"/>
              <a:t>A </a:t>
            </a:r>
            <a:r>
              <a:rPr lang="uk-UA" dirty="0" err="1" smtClean="0"/>
              <a:t>Security</a:t>
            </a:r>
            <a:r>
              <a:rPr lang="uk-UA" dirty="0" smtClean="0"/>
              <a:t> </a:t>
            </a:r>
            <a:r>
              <a:rPr lang="uk-UA" dirty="0" err="1" smtClean="0"/>
              <a:t>Onion</a:t>
            </a:r>
            <a:r>
              <a:rPr lang="uk-UA" dirty="0" smtClean="0"/>
              <a:t> </a:t>
            </a:r>
            <a:r>
              <a:rPr lang="uk-UA" dirty="0" err="1" smtClean="0"/>
              <a:t>Architecture</a:t>
            </a:r>
            <a:endParaRPr lang="uk-UA" dirty="0"/>
          </a:p>
        </p:txBody>
      </p:sp>
      <p:pic>
        <p:nvPicPr>
          <p:cNvPr id="7" name="Рисунок 6" descr="26.1.02.0000.jpg"/>
          <p:cNvPicPr>
            <a:picLocks noChangeAspect="1"/>
          </p:cNvPicPr>
          <p:nvPr/>
        </p:nvPicPr>
        <p:blipFill>
          <a:blip r:embed="rId2" cstate="print"/>
          <a:stretch>
            <a:fillRect/>
          </a:stretch>
        </p:blipFill>
        <p:spPr>
          <a:xfrm>
            <a:off x="357158" y="642918"/>
            <a:ext cx="8429652" cy="58173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42844" y="35764"/>
            <a:ext cx="8858312" cy="67864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FFC000"/>
                </a:solidFill>
                <a:effectLst/>
                <a:latin typeface="Times New Roman" pitchFamily="18" charset="0"/>
                <a:ea typeface="Andale Sans UI" charset="0"/>
                <a:cs typeface="Times New Roman" pitchFamily="18" charset="0"/>
              </a:rPr>
              <a:t>BUTTSniffer</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написаний одним з членів хакерської групи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Cult</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of</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the</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Dead</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Cow</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(Культ мертвої корови) (найбільш відомої своїм інструментом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Back</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Orifice</a:t>
            </a: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BUTTSniffer</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є</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автономним</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написаний для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Windows</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керований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командного рядка,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інструмент</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для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аналізу</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мережевих</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потоків</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2000" b="0" i="0" u="none" strike="noStrike" cap="none" normalizeH="0" baseline="0" dirty="0" smtClean="0">
                <a:ln>
                  <a:noFill/>
                </a:ln>
                <a:solidFill>
                  <a:srgbClr val="FFFF00"/>
                </a:solidFill>
                <a:effectLst/>
                <a:latin typeface="Times New Roman" pitchFamily="18" charset="0"/>
                <a:ea typeface="Andale Sans UI" charset="0"/>
                <a:cs typeface="Times New Roman" pitchFamily="18" charset="0"/>
              </a:rPr>
              <a:t>h</a:t>
            </a:r>
            <a:r>
              <a:rPr kumimoji="0" lang="ru-RU" sz="2000" b="0" i="0" u="none" strike="noStrike" cap="none" normalizeH="0" baseline="0" dirty="0" err="1" smtClean="0">
                <a:ln>
                  <a:noFill/>
                </a:ln>
                <a:solidFill>
                  <a:srgbClr val="FFFF00"/>
                </a:solidFill>
                <a:effectLst/>
                <a:latin typeface="Times New Roman" pitchFamily="18" charset="0"/>
                <a:ea typeface="Andale Sans UI" charset="0"/>
                <a:cs typeface="Times New Roman" pitchFamily="18" charset="0"/>
              </a:rPr>
              <a:t>ttp</a:t>
            </a:r>
            <a:r>
              <a:rPr kumimoji="0" lang="ru-RU" sz="2000" b="0" i="0" u="none" strike="noStrike" cap="none" normalizeH="0" baseline="0" dirty="0" smtClean="0">
                <a:ln>
                  <a:noFill/>
                </a:ln>
                <a:solidFill>
                  <a:srgbClr val="FFFF00"/>
                </a:solidFill>
                <a:effectLst/>
                <a:latin typeface="Times New Roman" pitchFamily="18" charset="0"/>
                <a:ea typeface="Andale Sans UI" charset="0"/>
                <a:cs typeface="Times New Roman" pitchFamily="18" charset="0"/>
              </a:rPr>
              <a:t> : //</a:t>
            </a:r>
            <a:r>
              <a:rPr kumimoji="0" lang="ru-RU" sz="2000" b="0" i="0" u="none" strike="noStrike" cap="none" normalizeH="0" baseline="0" dirty="0" err="1" smtClean="0">
                <a:ln>
                  <a:noFill/>
                </a:ln>
                <a:solidFill>
                  <a:srgbClr val="FFFF00"/>
                </a:solidFill>
                <a:effectLst/>
                <a:latin typeface="Times New Roman" pitchFamily="18" charset="0"/>
                <a:ea typeface="Andale Sans UI" charset="0"/>
                <a:cs typeface="Times New Roman" pitchFamily="18" charset="0"/>
              </a:rPr>
              <a:t>packetstormsecurity.nl</a:t>
            </a:r>
            <a:r>
              <a:rPr kumimoji="0" lang="ru-RU" sz="2000" b="0" i="0" u="none" strike="noStrike" cap="none" normalizeH="0" baseline="0" dirty="0" smtClean="0">
                <a:ln>
                  <a:noFill/>
                </a:ln>
                <a:solidFill>
                  <a:srgbClr val="FFFF00"/>
                </a:solidFill>
                <a:effectLst/>
                <a:latin typeface="Times New Roman" pitchFamily="18" charset="0"/>
                <a:ea typeface="Andale Sans UI" charset="0"/>
                <a:cs typeface="Times New Roman" pitchFamily="18" charset="0"/>
              </a:rPr>
              <a:t>/</a:t>
            </a:r>
            <a:r>
              <a:rPr kumimoji="0" lang="ru-RU" sz="2000" b="0" i="0" u="none" strike="noStrike" cap="none" normalizeH="0" baseline="0" dirty="0" err="1" smtClean="0">
                <a:ln>
                  <a:noFill/>
                </a:ln>
                <a:solidFill>
                  <a:srgbClr val="FFFF00"/>
                </a:solidFill>
                <a:effectLst/>
                <a:latin typeface="Times New Roman" pitchFamily="18" charset="0"/>
                <a:ea typeface="Andale Sans UI" charset="0"/>
                <a:cs typeface="Times New Roman" pitchFamily="18" charset="0"/>
              </a:rPr>
              <a:t>sniffers</a:t>
            </a:r>
            <a:r>
              <a:rPr kumimoji="0" lang="ru-RU" sz="2000" b="0" i="0" u="none" strike="noStrike" cap="none" normalizeH="0" baseline="0" dirty="0" smtClean="0">
                <a:ln>
                  <a:noFill/>
                </a:ln>
                <a:solidFill>
                  <a:srgbClr val="FFFF00"/>
                </a:solidFill>
                <a:effectLst/>
                <a:latin typeface="Times New Roman" pitchFamily="18" charset="0"/>
                <a:ea typeface="Andale Sans UI" charset="0"/>
                <a:cs typeface="Times New Roman" pitchFamily="18" charset="0"/>
              </a:rPr>
              <a:t>/</a:t>
            </a:r>
            <a:r>
              <a:rPr kumimoji="0" lang="ru-RU" sz="2000" b="0" i="0" u="none" strike="noStrike" cap="none" normalizeH="0" baseline="0" dirty="0" err="1" smtClean="0">
                <a:ln>
                  <a:noFill/>
                </a:ln>
                <a:solidFill>
                  <a:srgbClr val="FFFF00"/>
                </a:solidFill>
                <a:effectLst/>
                <a:latin typeface="Times New Roman" pitchFamily="18" charset="0"/>
                <a:ea typeface="Andale Sans UI" charset="0"/>
                <a:cs typeface="Times New Roman" pitchFamily="18" charset="0"/>
              </a:rPr>
              <a:t>buttsniffer</a:t>
            </a:r>
            <a:endParaRPr kumimoji="0" lang="ru-RU" sz="2000" b="0" i="0" u="none" strike="noStrike" cap="none" normalizeH="0" baseline="0" dirty="0" smtClean="0">
              <a:ln>
                <a:noFill/>
              </a:ln>
              <a:solidFill>
                <a:srgbClr val="FFFF00"/>
              </a:solidFill>
              <a:effectLst/>
              <a:latin typeface="Times New Roman" pitchFamily="18" charset="0"/>
              <a:ea typeface="Andale Sans UI"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Це</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дуже</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функціональний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але</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складний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у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використанні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інструмент</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якщо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не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знайомі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його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концепціями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12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Має три режими роботи: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Перерахунок пристроїв,</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Діалоговий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режим (для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решти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режимів</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треба знати №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інтерфейса</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пристрою)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опції</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540000" marR="0" lvl="0" indent="4572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Monitor</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Connections</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переглядає</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увесь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трафік</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якщо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незашифрований</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можна</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щось</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виловити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540000" marR="0" lvl="0" indent="4572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Password</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Sniffer</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шукає</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спроби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входу в систему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пробує</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перехопити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імена</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користувачів</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паролі</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незашифр</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540000" marR="0" lvl="0" indent="4572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Configure</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Встановлювати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фільтри</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для </a:t>
            </a:r>
            <a:r>
              <a:rPr kumimoji="0" lang="ru-RU" sz="20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діалогового</a:t>
            </a:r>
            <a:r>
              <a:rPr kumimoji="0" lang="ru-RU"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режиму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algn="just" eaLnBrk="0" hangingPunct="0">
              <a:buFont typeface="Wingdings" pitchFamily="2" charset="2"/>
              <a:buChar char="Ø"/>
            </a:pPr>
            <a:r>
              <a:rPr lang="ru-RU" sz="2000" dirty="0" smtClean="0">
                <a:latin typeface="Times New Roman" pitchFamily="18" charset="0"/>
                <a:ea typeface="Andale Sans UI" charset="0"/>
                <a:cs typeface="Times New Roman" pitchFamily="18" charset="0"/>
              </a:rPr>
              <a:t>Режим дампа на диск (</a:t>
            </a:r>
            <a:r>
              <a:rPr lang="ru-RU" sz="2000" dirty="0" err="1" smtClean="0">
                <a:latin typeface="Times New Roman" pitchFamily="18" charset="0"/>
                <a:ea typeface="Andale Sans UI" charset="0"/>
                <a:cs typeface="Times New Roman" pitchFamily="18" charset="0"/>
              </a:rPr>
              <a:t>параметри</a:t>
            </a:r>
            <a:r>
              <a:rPr lang="ru-RU" sz="2000" dirty="0" smtClean="0">
                <a:latin typeface="Times New Roman" pitchFamily="18" charset="0"/>
                <a:ea typeface="Andale Sans UI" charset="0"/>
                <a:cs typeface="Times New Roman" pitchFamily="18" charset="0"/>
              </a:rPr>
              <a:t> </a:t>
            </a:r>
            <a:r>
              <a:rPr lang="ru-RU" sz="2000" dirty="0" err="1" smtClean="0">
                <a:latin typeface="Times New Roman" pitchFamily="18" charset="0"/>
                <a:ea typeface="Andale Sans UI" charset="0"/>
                <a:cs typeface="Times New Roman" pitchFamily="18" charset="0"/>
              </a:rPr>
              <a:t>командної</a:t>
            </a:r>
            <a:r>
              <a:rPr lang="ru-RU" sz="2000" dirty="0" smtClean="0">
                <a:latin typeface="Times New Roman" pitchFamily="18" charset="0"/>
                <a:ea typeface="Andale Sans UI" charset="0"/>
                <a:cs typeface="Times New Roman" pitchFamily="18" charset="0"/>
              </a:rPr>
              <a:t> </a:t>
            </a:r>
            <a:r>
              <a:rPr lang="ru-RU" sz="2000" dirty="0" err="1" smtClean="0">
                <a:latin typeface="Times New Roman" pitchFamily="18" charset="0"/>
                <a:ea typeface="Andale Sans UI" charset="0"/>
                <a:cs typeface="Times New Roman" pitchFamily="18" charset="0"/>
              </a:rPr>
              <a:t>стрічки</a:t>
            </a:r>
            <a:r>
              <a:rPr lang="ru-RU" sz="2000" dirty="0" smtClean="0">
                <a:latin typeface="Times New Roman" pitchFamily="18" charset="0"/>
                <a:ea typeface="Andale Sans UI" charset="0"/>
                <a:cs typeface="Times New Roman" pitchFamily="18" charset="0"/>
              </a:rPr>
              <a:t>):</a:t>
            </a:r>
            <a:endParaRPr lang="uk-UA" sz="2000" dirty="0" smtClean="0">
              <a:latin typeface="Times New Roman" pitchFamily="18" charset="0"/>
              <a:ea typeface="Andale Sans UI" charset="0"/>
              <a:cs typeface="Times New Roman" pitchFamily="18" charset="0"/>
            </a:endParaRPr>
          </a:p>
          <a:p>
            <a:pPr marL="540000" indent="457200" algn="just" eaLnBrk="0" hangingPunct="0">
              <a:buFont typeface="Wingdings" pitchFamily="2" charset="2"/>
              <a:buChar char="ü"/>
            </a:pPr>
            <a:r>
              <a:rPr lang="ru-RU" sz="2000" dirty="0" smtClean="0">
                <a:latin typeface="Times New Roman" pitchFamily="18" charset="0"/>
                <a:ea typeface="Andale Sans UI" charset="0"/>
                <a:cs typeface="Times New Roman" pitchFamily="18" charset="0"/>
              </a:rPr>
              <a:t>№ </a:t>
            </a:r>
            <a:r>
              <a:rPr lang="ru-RU" sz="2000" dirty="0" err="1" smtClean="0">
                <a:latin typeface="Times New Roman" pitchFamily="18" charset="0"/>
                <a:ea typeface="Andale Sans UI" charset="0"/>
                <a:cs typeface="Times New Roman" pitchFamily="18" charset="0"/>
              </a:rPr>
              <a:t>присторою</a:t>
            </a:r>
            <a:r>
              <a:rPr lang="ru-RU" sz="2000" dirty="0" smtClean="0">
                <a:latin typeface="Times New Roman" pitchFamily="18" charset="0"/>
                <a:ea typeface="Andale Sans UI" charset="0"/>
                <a:cs typeface="Times New Roman" pitchFamily="18" charset="0"/>
              </a:rPr>
              <a:t> </a:t>
            </a:r>
            <a:r>
              <a:rPr lang="ru-RU" sz="2000" dirty="0" err="1" smtClean="0">
                <a:latin typeface="Times New Roman" pitchFamily="18" charset="0"/>
                <a:ea typeface="Andale Sans UI" charset="0"/>
                <a:cs typeface="Times New Roman" pitchFamily="18" charset="0"/>
              </a:rPr>
              <a:t>вашого</a:t>
            </a:r>
            <a:r>
              <a:rPr lang="ru-RU" sz="2000" dirty="0" smtClean="0">
                <a:latin typeface="Times New Roman" pitchFamily="18" charset="0"/>
                <a:ea typeface="Andale Sans UI" charset="0"/>
                <a:cs typeface="Times New Roman" pitchFamily="18" charset="0"/>
              </a:rPr>
              <a:t> </a:t>
            </a:r>
            <a:r>
              <a:rPr lang="ru-RU" sz="2000" dirty="0" err="1" smtClean="0">
                <a:latin typeface="Times New Roman" pitchFamily="18" charset="0"/>
                <a:ea typeface="Andale Sans UI" charset="0"/>
                <a:cs typeface="Times New Roman" pitchFamily="18" charset="0"/>
              </a:rPr>
              <a:t>інтерфейсу</a:t>
            </a:r>
            <a:endParaRPr lang="uk-UA" sz="2000" dirty="0" smtClean="0">
              <a:latin typeface="Times New Roman" pitchFamily="18" charset="0"/>
              <a:ea typeface="Andale Sans UI" charset="0"/>
              <a:cs typeface="Times New Roman" pitchFamily="18" charset="0"/>
            </a:endParaRPr>
          </a:p>
          <a:p>
            <a:pPr marL="540000" indent="457200" algn="just" eaLnBrk="0" hangingPunct="0">
              <a:buFont typeface="Wingdings" pitchFamily="2" charset="2"/>
              <a:buChar char="ü"/>
            </a:pPr>
            <a:r>
              <a:rPr lang="ru-RU" sz="2000" dirty="0" err="1" smtClean="0">
                <a:latin typeface="Times New Roman" pitchFamily="18" charset="0"/>
                <a:ea typeface="Andale Sans UI" charset="0"/>
                <a:cs typeface="Times New Roman" pitchFamily="18" charset="0"/>
              </a:rPr>
              <a:t>імя</a:t>
            </a:r>
            <a:r>
              <a:rPr lang="ru-RU" sz="2000" dirty="0" smtClean="0">
                <a:latin typeface="Times New Roman" pitchFamily="18" charset="0"/>
                <a:ea typeface="Andale Sans UI" charset="0"/>
                <a:cs typeface="Times New Roman" pitchFamily="18" charset="0"/>
              </a:rPr>
              <a:t> файлу- журналу </a:t>
            </a:r>
            <a:r>
              <a:rPr lang="ru-RU" sz="2000" dirty="0" err="1" smtClean="0">
                <a:latin typeface="Times New Roman" pitchFamily="18" charset="0"/>
                <a:ea typeface="Andale Sans UI" charset="0"/>
                <a:cs typeface="Times New Roman" pitchFamily="18" charset="0"/>
              </a:rPr>
              <a:t>регістрації</a:t>
            </a:r>
            <a:endParaRPr lang="uk-UA" sz="2000" dirty="0" smtClean="0">
              <a:latin typeface="Times New Roman" pitchFamily="18" charset="0"/>
              <a:ea typeface="Andale Sans UI" charset="0"/>
              <a:cs typeface="Times New Roman" pitchFamily="18" charset="0"/>
            </a:endParaRPr>
          </a:p>
          <a:p>
            <a:pPr marL="540000" indent="457200" algn="just" eaLnBrk="0" hangingPunct="0">
              <a:buFont typeface="Wingdings" pitchFamily="2" charset="2"/>
              <a:buChar char="ü"/>
            </a:pPr>
            <a:r>
              <a:rPr lang="ru-RU" sz="2000" dirty="0" smtClean="0">
                <a:latin typeface="Times New Roman" pitchFamily="18" charset="0"/>
                <a:ea typeface="Andale Sans UI" charset="0"/>
                <a:cs typeface="Times New Roman" pitchFamily="18" charset="0"/>
              </a:rPr>
              <a:t>вид файлу </a:t>
            </a:r>
            <a:r>
              <a:rPr lang="ru-RU" sz="2000" dirty="0" err="1" smtClean="0">
                <a:latin typeface="Times New Roman" pitchFamily="18" charset="0"/>
                <a:ea typeface="Andale Sans UI" charset="0"/>
                <a:cs typeface="Times New Roman" pitchFamily="18" charset="0"/>
              </a:rPr>
              <a:t>регістрації</a:t>
            </a:r>
            <a:r>
              <a:rPr lang="ru-RU" sz="2000" dirty="0" smtClean="0">
                <a:latin typeface="Times New Roman" pitchFamily="18" charset="0"/>
                <a:ea typeface="Andale Sans UI" charset="0"/>
                <a:cs typeface="Times New Roman" pitchFamily="18" charset="0"/>
              </a:rPr>
              <a:t>: </a:t>
            </a:r>
            <a:r>
              <a:rPr lang="ru-RU" sz="2000" dirty="0" err="1" smtClean="0">
                <a:latin typeface="Times New Roman" pitchFamily="18" charset="0"/>
                <a:ea typeface="Andale Sans UI" charset="0"/>
                <a:cs typeface="Times New Roman" pitchFamily="18" charset="0"/>
              </a:rPr>
              <a:t>raw</a:t>
            </a:r>
            <a:r>
              <a:rPr lang="ru-RU" sz="2000" dirty="0" smtClean="0">
                <a:latin typeface="Times New Roman" pitchFamily="18" charset="0"/>
                <a:ea typeface="Andale Sans UI" charset="0"/>
                <a:cs typeface="Times New Roman" pitchFamily="18" charset="0"/>
              </a:rPr>
              <a:t>(</a:t>
            </a:r>
            <a:r>
              <a:rPr lang="ru-RU" sz="2000" dirty="0" err="1" smtClean="0">
                <a:latin typeface="Times New Roman" pitchFamily="18" charset="0"/>
                <a:ea typeface="Andale Sans UI" charset="0"/>
                <a:cs typeface="Times New Roman" pitchFamily="18" charset="0"/>
              </a:rPr>
              <a:t>r</a:t>
            </a:r>
            <a:r>
              <a:rPr lang="ru-RU" sz="2000" dirty="0" smtClean="0">
                <a:latin typeface="Times New Roman" pitchFamily="18" charset="0"/>
                <a:ea typeface="Andale Sans UI" charset="0"/>
                <a:cs typeface="Times New Roman" pitchFamily="18" charset="0"/>
              </a:rPr>
              <a:t>)-</a:t>
            </a:r>
            <a:r>
              <a:rPr lang="ru-RU" sz="2000" dirty="0" err="1" smtClean="0">
                <a:latin typeface="Times New Roman" pitchFamily="18" charset="0"/>
                <a:ea typeface="Andale Sans UI" charset="0"/>
                <a:cs typeface="Times New Roman" pitchFamily="18" charset="0"/>
              </a:rPr>
              <a:t>необроблений</a:t>
            </a:r>
            <a:r>
              <a:rPr lang="ru-RU" sz="2000" dirty="0" smtClean="0">
                <a:latin typeface="Times New Roman" pitchFamily="18" charset="0"/>
                <a:ea typeface="Andale Sans UI" charset="0"/>
                <a:cs typeface="Times New Roman" pitchFamily="18" charset="0"/>
              </a:rPr>
              <a:t>, </a:t>
            </a:r>
            <a:r>
              <a:rPr lang="ru-RU" sz="2000" dirty="0" err="1" smtClean="0">
                <a:latin typeface="Times New Roman" pitchFamily="18" charset="0"/>
                <a:ea typeface="Andale Sans UI" charset="0"/>
                <a:cs typeface="Times New Roman" pitchFamily="18" charset="0"/>
              </a:rPr>
              <a:t>encapsulation</a:t>
            </a:r>
            <a:r>
              <a:rPr lang="ru-RU" sz="2000" dirty="0" smtClean="0">
                <a:latin typeface="Times New Roman" pitchFamily="18" charset="0"/>
                <a:ea typeface="Andale Sans UI" charset="0"/>
                <a:cs typeface="Times New Roman" pitchFamily="18" charset="0"/>
              </a:rPr>
              <a:t>(</a:t>
            </a:r>
            <a:r>
              <a:rPr lang="ru-RU" sz="2000" dirty="0" err="1" smtClean="0">
                <a:latin typeface="Times New Roman" pitchFamily="18" charset="0"/>
                <a:ea typeface="Andale Sans UI" charset="0"/>
                <a:cs typeface="Times New Roman" pitchFamily="18" charset="0"/>
              </a:rPr>
              <a:t>e</a:t>
            </a:r>
            <a:r>
              <a:rPr lang="ru-RU" sz="2000" dirty="0" smtClean="0">
                <a:latin typeface="Times New Roman" pitchFamily="18" charset="0"/>
                <a:ea typeface="Andale Sans UI" charset="0"/>
                <a:cs typeface="Times New Roman" pitchFamily="18" charset="0"/>
              </a:rPr>
              <a:t>)-</a:t>
            </a:r>
            <a:r>
              <a:rPr lang="ru-RU" sz="2000" dirty="0" err="1" smtClean="0">
                <a:latin typeface="Times New Roman" pitchFamily="18" charset="0"/>
                <a:ea typeface="Andale Sans UI" charset="0"/>
                <a:cs typeface="Times New Roman" pitchFamily="18" charset="0"/>
              </a:rPr>
              <a:t>інкапсульований</a:t>
            </a:r>
            <a:r>
              <a:rPr lang="ru-RU" sz="2000" dirty="0" smtClean="0">
                <a:latin typeface="Times New Roman" pitchFamily="18" charset="0"/>
                <a:ea typeface="Andale Sans UI" charset="0"/>
                <a:cs typeface="Times New Roman" pitchFamily="18" charset="0"/>
              </a:rPr>
              <a:t>, </a:t>
            </a:r>
            <a:r>
              <a:rPr lang="ru-RU" sz="2000" dirty="0" err="1" smtClean="0">
                <a:latin typeface="Times New Roman" pitchFamily="18" charset="0"/>
                <a:ea typeface="Andale Sans UI" charset="0"/>
                <a:cs typeface="Times New Roman" pitchFamily="18" charset="0"/>
              </a:rPr>
              <a:t>protocol</a:t>
            </a:r>
            <a:r>
              <a:rPr lang="ru-RU" sz="2000" dirty="0" smtClean="0">
                <a:latin typeface="Times New Roman" pitchFamily="18" charset="0"/>
                <a:ea typeface="Andale Sans UI" charset="0"/>
                <a:cs typeface="Times New Roman" pitchFamily="18" charset="0"/>
              </a:rPr>
              <a:t>(</a:t>
            </a:r>
            <a:r>
              <a:rPr lang="ru-RU" sz="2000" dirty="0" err="1" smtClean="0">
                <a:latin typeface="Times New Roman" pitchFamily="18" charset="0"/>
                <a:ea typeface="Andale Sans UI" charset="0"/>
                <a:cs typeface="Times New Roman" pitchFamily="18" charset="0"/>
              </a:rPr>
              <a:t>p</a:t>
            </a:r>
            <a:r>
              <a:rPr lang="ru-RU" sz="2000" dirty="0" smtClean="0">
                <a:latin typeface="Times New Roman" pitchFamily="18" charset="0"/>
                <a:ea typeface="Andale Sans UI" charset="0"/>
                <a:cs typeface="Times New Roman" pitchFamily="18" charset="0"/>
              </a:rPr>
              <a:t>) - протокол R </a:t>
            </a:r>
            <a:r>
              <a:rPr lang="ru-RU" sz="2000" dirty="0" err="1" smtClean="0">
                <a:latin typeface="Times New Roman" pitchFamily="18" charset="0"/>
                <a:ea typeface="Andale Sans UI" charset="0"/>
                <a:cs typeface="Times New Roman" pitchFamily="18" charset="0"/>
              </a:rPr>
              <a:t>i</a:t>
            </a:r>
            <a:r>
              <a:rPr lang="ru-RU" sz="2000" dirty="0" smtClean="0">
                <a:latin typeface="Times New Roman" pitchFamily="18" charset="0"/>
                <a:ea typeface="Andale Sans UI" charset="0"/>
                <a:cs typeface="Times New Roman" pitchFamily="18" charset="0"/>
              </a:rPr>
              <a:t> E </a:t>
            </a:r>
            <a:r>
              <a:rPr lang="ru-RU" sz="2000" dirty="0" err="1" smtClean="0">
                <a:latin typeface="Times New Roman" pitchFamily="18" charset="0"/>
                <a:ea typeface="Andale Sans UI" charset="0"/>
                <a:cs typeface="Times New Roman" pitchFamily="18" charset="0"/>
              </a:rPr>
              <a:t>шіснадцяткові</a:t>
            </a:r>
            <a:r>
              <a:rPr lang="ru-RU" sz="2000" dirty="0" smtClean="0">
                <a:latin typeface="Times New Roman" pitchFamily="18" charset="0"/>
                <a:ea typeface="Andale Sans UI" charset="0"/>
                <a:cs typeface="Times New Roman"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357158" y="428179"/>
            <a:ext cx="85725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FFC000"/>
                </a:solidFill>
                <a:effectLst/>
                <a:latin typeface="Times New Roman" pitchFamily="18" charset="0"/>
                <a:ea typeface="Andale Sans UI" charset="0"/>
                <a:cs typeface="Times New Roman" pitchFamily="18" charset="0"/>
              </a:rPr>
              <a:t>T</a:t>
            </a:r>
            <a:r>
              <a:rPr kumimoji="0" lang="ru-RU" sz="2400" b="0" i="0" u="none" strike="noStrike" cap="none" normalizeH="0" baseline="0" dirty="0" err="1" smtClean="0">
                <a:ln>
                  <a:noFill/>
                </a:ln>
                <a:solidFill>
                  <a:srgbClr val="FFC000"/>
                </a:solidFill>
                <a:effectLst/>
                <a:latin typeface="Times New Roman" pitchFamily="18" charset="0"/>
                <a:ea typeface="Andale Sans UI" charset="0"/>
                <a:cs typeface="Times New Roman" pitchFamily="18" charset="0"/>
              </a:rPr>
              <a:t>cpdump</a:t>
            </a:r>
            <a:r>
              <a:rPr kumimoji="0" lang="ru-RU" sz="2400" b="0" i="0" u="none" strike="noStrike" cap="none" normalizeH="0" baseline="0" dirty="0" smtClean="0">
                <a:ln>
                  <a:noFill/>
                </a:ln>
                <a:solidFill>
                  <a:srgbClr val="FFC000"/>
                </a:solidFill>
                <a:effectLst/>
                <a:latin typeface="Times New Roman" pitchFamily="18" charset="0"/>
                <a:ea typeface="Andale Sans UI"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2400" b="0" i="0" u="none" strike="noStrike" cap="none" normalizeH="0" baseline="0" dirty="0" err="1" smtClean="0">
                <a:ln>
                  <a:noFill/>
                </a:ln>
                <a:solidFill>
                  <a:srgbClr val="FFC000"/>
                </a:solidFill>
                <a:effectLst/>
                <a:latin typeface="Times New Roman" pitchFamily="18" charset="0"/>
                <a:ea typeface="Andale Sans UI" charset="0"/>
                <a:cs typeface="Times New Roman" pitchFamily="18" charset="0"/>
              </a:rPr>
              <a:t>WinDump</a:t>
            </a:r>
            <a:r>
              <a:rPr kumimoji="0" lang="uk-UA"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Завантаження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сайту </a:t>
            </a:r>
            <a:r>
              <a:rPr kumimoji="0" lang="ru-RU" sz="2400" b="0" i="0" u="none" strike="noStrike" cap="none" normalizeH="0" baseline="0" dirty="0" smtClean="0">
                <a:ln>
                  <a:noFill/>
                </a:ln>
                <a:solidFill>
                  <a:srgbClr val="FFFF00"/>
                </a:solidFill>
                <a:effectLst/>
                <a:latin typeface="Times New Roman" pitchFamily="18" charset="0"/>
                <a:ea typeface="Andale Sans UI" charset="0"/>
                <a:cs typeface="Times New Roman" pitchFamily="18" charset="0"/>
              </a:rPr>
              <a:t>http://www.tcpdump.org</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tcpdump</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є</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широко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конфігурованим</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пакетом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аналізатора</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мережевих</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потоків</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який</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управляється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командного рядка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призначений</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для систем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nix</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У той час як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BUTTSniffer</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спочатку</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призначався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як</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додатковий</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хакерський</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модуль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plug-in</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для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підслуховування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на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власній</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системі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tcpdump</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був</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зроблений</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спеціально</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для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прослуховування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мережі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аналізу</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тестування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трафіку</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для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перехоплення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пакетів</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tcpdump</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є</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скоріше</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аналізатор</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мережевих</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rgbClr val="FFFF00"/>
                </a:solidFill>
                <a:effectLst/>
                <a:latin typeface="Times New Roman" pitchFamily="18" charset="0"/>
                <a:ea typeface="Andale Sans UI" charset="0"/>
                <a:cs typeface="Times New Roman" pitchFamily="18" charset="0"/>
              </a:rPr>
              <a:t>пакетів</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ніж</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мережевих</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потоків</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Його</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здібності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фільтрації</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перевершують</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багато</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інших</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інструментальні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засоби</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але</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він</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не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обов'язково</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полегшить</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вам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перехоплення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пакетів</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даних</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Утиліта</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дійсно</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дозволяє</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отримувати</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багато</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цікавої</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низькорівневої</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інформації</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про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пакети</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що</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передаються</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по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вашій</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мережі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може</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допомогти</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вам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діагностувати</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всі</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види</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мережевих</a:t>
            </a:r>
            <a:r>
              <a:rPr kumimoji="0" lang="ru-RU"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проблем. (</a:t>
            </a:r>
            <a:r>
              <a:rPr kumimoji="0" lang="en-US" sz="24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WinDump</a:t>
            </a:r>
            <a:r>
              <a:rPr kumimoji="0" lang="en-US"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uk-UA"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її втілення під </a:t>
            </a:r>
            <a:r>
              <a:rPr kumimoji="0" lang="en-US"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Win</a:t>
            </a:r>
            <a:r>
              <a:rPr kumimoji="0" lang="uk-UA" sz="24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57158" y="-125819"/>
            <a:ext cx="857256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ru-RU" sz="2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Утилита  </a:t>
            </a:r>
            <a:r>
              <a:rPr kumimoji="0" lang="ru-RU" sz="2800" b="0" i="0" u="none" strike="noStrike" cap="none" normalizeH="0" baseline="0" dirty="0" err="1" smtClean="0">
                <a:ln>
                  <a:noFill/>
                </a:ln>
                <a:solidFill>
                  <a:srgbClr val="FFC000"/>
                </a:solidFill>
                <a:effectLst/>
                <a:latin typeface="Times New Roman" pitchFamily="18" charset="0"/>
                <a:ea typeface="Andale Sans UI" charset="0"/>
                <a:cs typeface="Times New Roman" pitchFamily="18" charset="0"/>
              </a:rPr>
              <a:t>Dsniff</a:t>
            </a:r>
            <a:r>
              <a:rPr kumimoji="0" lang="ru-RU" sz="2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 </a:t>
            </a:r>
            <a:r>
              <a:rPr kumimoji="0" lang="ru-RU" sz="2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сукупність</a:t>
            </a:r>
            <a:r>
              <a:rPr kumimoji="0" lang="ru-RU" sz="2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безкоштовних</a:t>
            </a:r>
            <a:r>
              <a:rPr kumimoji="0" lang="ru-RU" sz="2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інструментальных</a:t>
            </a:r>
            <a:r>
              <a:rPr kumimoji="0" lang="ru-RU" sz="2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засобів</a:t>
            </a:r>
            <a:endParaRPr kumimoji="0" lang="uk-U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Arp</a:t>
            </a: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spoof</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підміна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ARP </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відповіді</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61950" lvl="0" indent="-361950" eaLnBrk="0" hangingPunct="0">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Dns</a:t>
            </a: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spoof</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uk-UA" sz="2000" dirty="0" smtClean="0">
                <a:latin typeface="Arial" pitchFamily="34" charset="0"/>
                <a:ea typeface="Times New Roman" pitchFamily="18" charset="0"/>
                <a:cs typeface="Arial" pitchFamily="34" charset="0"/>
              </a:rPr>
              <a:t>- підміна </a:t>
            </a:r>
            <a:r>
              <a:rPr lang="en-US" sz="2000" dirty="0" smtClean="0">
                <a:latin typeface="Arial" pitchFamily="34" charset="0"/>
                <a:ea typeface="Times New Roman" pitchFamily="18" charset="0"/>
                <a:cs typeface="Arial" pitchFamily="34" charset="0"/>
              </a:rPr>
              <a:t>DNS </a:t>
            </a:r>
            <a:r>
              <a:rPr lang="uk-UA" sz="2000" dirty="0" smtClean="0">
                <a:latin typeface="Arial" pitchFamily="34" charset="0"/>
                <a:ea typeface="Times New Roman" pitchFamily="18" charset="0"/>
                <a:cs typeface="Arial" pitchFamily="34" charset="0"/>
              </a:rPr>
              <a:t>відповіді </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lvl="0" indent="-361950" eaLnBrk="0" hangingPunct="0">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Dsniff</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8B0000"/>
                </a:solidFill>
                <a:effectLst/>
                <a:latin typeface="Courier New" pitchFamily="49" charset="0"/>
                <a:ea typeface="Andale Sans UI" charset="0"/>
                <a:cs typeface="Times New Roman" pitchFamily="18" charset="0"/>
              </a:rPr>
              <a:t>password sniffer (</a:t>
            </a:r>
            <a:r>
              <a:rPr kumimoji="0" lang="uk-UA" sz="2000" b="0" i="0" u="none" strike="noStrike" cap="none" normalizeH="0" baseline="0" dirty="0" smtClean="0">
                <a:ln>
                  <a:noFill/>
                </a:ln>
                <a:solidFill>
                  <a:srgbClr val="8B0000"/>
                </a:solidFill>
                <a:effectLst/>
                <a:latin typeface="Courier New" pitchFamily="49" charset="0"/>
                <a:ea typeface="Andale Sans UI" charset="0"/>
                <a:cs typeface="Times New Roman" pitchFamily="18" charset="0"/>
              </a:rPr>
              <a:t>протоколи</a:t>
            </a:r>
            <a:r>
              <a:rPr kumimoji="0" lang="uk-UA" sz="2000" b="0" i="0" u="none" strike="noStrike" cap="none" normalizeH="0" dirty="0" smtClean="0">
                <a:ln>
                  <a:noFill/>
                </a:ln>
                <a:solidFill>
                  <a:srgbClr val="8B0000"/>
                </a:solidFill>
                <a:effectLst/>
                <a:latin typeface="Courier New" pitchFamily="49" charset="0"/>
                <a:ea typeface="Andale Sans UI" charset="0"/>
                <a:cs typeface="Times New Roman" pitchFamily="18" charset="0"/>
              </a:rPr>
              <a:t> </a:t>
            </a:r>
            <a:r>
              <a:rPr lang="ru-RU" sz="2000" dirty="0" err="1" smtClean="0"/>
              <a:t>telnet</a:t>
            </a:r>
            <a:r>
              <a:rPr lang="ru-RU" sz="2000" dirty="0" smtClean="0"/>
              <a:t>, FTP, SMTP, POP (</a:t>
            </a:r>
            <a:r>
              <a:rPr lang="ru-RU" sz="2000" dirty="0" err="1" smtClean="0"/>
              <a:t>Post</a:t>
            </a:r>
            <a:r>
              <a:rPr lang="ru-RU" sz="2000" dirty="0" smtClean="0"/>
              <a:t> </a:t>
            </a:r>
            <a:r>
              <a:rPr lang="ru-RU" sz="2000" dirty="0" err="1" smtClean="0"/>
              <a:t>Office</a:t>
            </a:r>
            <a:r>
              <a:rPr lang="ru-RU" sz="2000" dirty="0" smtClean="0"/>
              <a:t> </a:t>
            </a:r>
            <a:r>
              <a:rPr lang="ru-RU" sz="2000" dirty="0" err="1" smtClean="0"/>
              <a:t>Protocol</a:t>
            </a:r>
            <a:r>
              <a:rPr lang="ru-RU" sz="2000" dirty="0" smtClean="0"/>
              <a:t>), IMAP (</a:t>
            </a:r>
            <a:r>
              <a:rPr lang="ru-RU" sz="2000" dirty="0" err="1" smtClean="0"/>
              <a:t>Internet</a:t>
            </a:r>
            <a:r>
              <a:rPr lang="ru-RU" sz="2000" dirty="0" smtClean="0"/>
              <a:t> </a:t>
            </a:r>
            <a:r>
              <a:rPr lang="ru-RU" sz="2000" dirty="0" err="1" smtClean="0"/>
              <a:t>Message</a:t>
            </a:r>
            <a:r>
              <a:rPr lang="ru-RU" sz="2000" dirty="0" smtClean="0"/>
              <a:t> </a:t>
            </a:r>
            <a:r>
              <a:rPr lang="ru-RU" sz="2000" dirty="0" err="1" smtClean="0"/>
              <a:t>Access</a:t>
            </a:r>
            <a:r>
              <a:rPr lang="ru-RU" sz="2000" dirty="0" smtClean="0"/>
              <a:t> </a:t>
            </a:r>
            <a:r>
              <a:rPr lang="ru-RU" sz="2000" dirty="0" err="1" smtClean="0"/>
              <a:t>Protocol</a:t>
            </a:r>
            <a:r>
              <a:rPr lang="ru-RU" sz="2000" dirty="0" smtClean="0"/>
              <a:t>), HTTP, CVS, </a:t>
            </a:r>
            <a:r>
              <a:rPr lang="ru-RU" sz="2000" dirty="0" err="1" smtClean="0"/>
              <a:t>Citrix</a:t>
            </a:r>
            <a:r>
              <a:rPr lang="ru-RU" sz="2000" dirty="0" smtClean="0"/>
              <a:t>, SMB (</a:t>
            </a:r>
            <a:r>
              <a:rPr lang="ru-RU" sz="2000" dirty="0" err="1" smtClean="0"/>
              <a:t>Server</a:t>
            </a:r>
            <a:r>
              <a:rPr lang="ru-RU" sz="2000" dirty="0" smtClean="0"/>
              <a:t> </a:t>
            </a:r>
            <a:r>
              <a:rPr lang="ru-RU" sz="2000" dirty="0" err="1" smtClean="0"/>
              <a:t>Message</a:t>
            </a:r>
            <a:r>
              <a:rPr lang="ru-RU" sz="2000" dirty="0" smtClean="0"/>
              <a:t> </a:t>
            </a:r>
            <a:r>
              <a:rPr lang="ru-RU" sz="2000" dirty="0" err="1" smtClean="0"/>
              <a:t>Block</a:t>
            </a:r>
            <a:r>
              <a:rPr lang="ru-RU" sz="2000" dirty="0" smtClean="0"/>
              <a:t>), </a:t>
            </a:r>
            <a:r>
              <a:rPr lang="ru-RU" sz="2000" dirty="0" err="1" smtClean="0"/>
              <a:t>Oracle</a:t>
            </a:r>
            <a:r>
              <a:rPr lang="ru-RU" sz="2000" dirty="0" smtClean="0"/>
              <a:t>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File</a:t>
            </a: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snarf</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протокол</a:t>
            </a:r>
            <a:r>
              <a:rPr kumimoji="0" lang="en-US"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NFS, </a:t>
            </a:r>
            <a:r>
              <a:rPr kumimoji="0" lang="uk-UA"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і збір файлу</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lvl="0" indent="-361950" eaLnBrk="0" hangingPunct="0">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Macof</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може наповнити л</a:t>
            </a:r>
            <a:r>
              <a:rPr lang="ru-RU" sz="2000" dirty="0" err="1" smtClean="0"/>
              <a:t>окальну</a:t>
            </a:r>
            <a:r>
              <a:rPr lang="ru-RU" sz="2000" dirty="0" smtClean="0"/>
              <a:t> мережу </a:t>
            </a:r>
            <a:r>
              <a:rPr lang="ru-RU" sz="2000" dirty="0" err="1" smtClean="0"/>
              <a:t>випадковими</a:t>
            </a:r>
            <a:r>
              <a:rPr lang="ru-RU" sz="2000" dirty="0" smtClean="0"/>
              <a:t> </a:t>
            </a:r>
            <a:r>
              <a:rPr lang="ru-RU" sz="2000" dirty="0" err="1" smtClean="0"/>
              <a:t>видуманими</a:t>
            </a:r>
            <a:r>
              <a:rPr lang="ru-RU" sz="2000" dirty="0" smtClean="0"/>
              <a:t> MAC-адресами </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Msgsnarf</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8B0000"/>
                </a:solidFill>
                <a:effectLst/>
                <a:latin typeface="Courier New" pitchFamily="49" charset="0"/>
                <a:ea typeface="Andale Sans UI" charset="0"/>
                <a:cs typeface="Times New Roman" pitchFamily="18" charset="0"/>
              </a:rPr>
              <a:t>Messenger</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lvl="0" indent="-361950" eaLnBrk="0" hangingPunct="0">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1" i="0" u="sng" strike="noStrike" cap="none" normalizeH="0" baseline="0" dirty="0" err="1" smtClean="0">
                <a:ln>
                  <a:noFill/>
                </a:ln>
                <a:solidFill>
                  <a:srgbClr val="FFFF00"/>
                </a:solidFill>
                <a:effectLst/>
                <a:latin typeface="Arial" pitchFamily="34" charset="0"/>
                <a:ea typeface="Times New Roman" pitchFamily="18" charset="0"/>
                <a:cs typeface="Arial" pitchFamily="34" charset="0"/>
              </a:rPr>
              <a:t>Ssh</a:t>
            </a:r>
            <a:r>
              <a:rPr kumimoji="0" lang="uk-UA" sz="20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mitm</a:t>
            </a:r>
            <a:r>
              <a:rPr kumimoji="0" lang="uk-UA"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 </a:t>
            </a:r>
            <a:r>
              <a:rPr lang="ru-RU" sz="2000" dirty="0" smtClean="0"/>
              <a:t>SSH </a:t>
            </a:r>
            <a:r>
              <a:rPr lang="ru-RU" sz="2000" dirty="0" err="1" smtClean="0"/>
              <a:t>Monkey</a:t>
            </a:r>
            <a:r>
              <a:rPr lang="ru-RU" sz="2000" dirty="0" smtClean="0"/>
              <a:t> </a:t>
            </a:r>
            <a:r>
              <a:rPr lang="ru-RU" sz="2000" dirty="0" err="1" smtClean="0"/>
              <a:t>in</a:t>
            </a:r>
            <a:r>
              <a:rPr lang="ru-RU" sz="2000" dirty="0" smtClean="0"/>
              <a:t> </a:t>
            </a:r>
            <a:r>
              <a:rPr lang="ru-RU" sz="2000" dirty="0" err="1" smtClean="0"/>
              <a:t>the</a:t>
            </a:r>
            <a:r>
              <a:rPr lang="ru-RU" sz="2000" dirty="0" smtClean="0"/>
              <a:t> </a:t>
            </a:r>
            <a:r>
              <a:rPr lang="ru-RU" sz="2000" dirty="0" err="1" smtClean="0"/>
              <a:t>Middle</a:t>
            </a:r>
            <a:r>
              <a:rPr lang="ru-RU" sz="2000" dirty="0" smtClean="0"/>
              <a:t> </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Tcpkill</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зупиняє з’єднання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Tcpnice</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сповільнення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Url</a:t>
            </a: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snarf</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Webspy</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Mailsnarf</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361950" marR="0" lvl="0" indent="-361950" algn="l" defTabSz="914400" rtl="0" eaLnBrk="0" fontAlgn="base" latinLnBrk="0" hangingPunct="0">
              <a:lnSpc>
                <a:spcPct val="100000"/>
              </a:lnSpc>
              <a:spcBef>
                <a:spcPct val="0"/>
              </a:spcBef>
              <a:spcAft>
                <a:spcPct val="0"/>
              </a:spcAft>
              <a:buClrTx/>
              <a:buSzTx/>
              <a:buFont typeface="Wingdings" pitchFamily="2" charset="2"/>
              <a:buChar char="Ø"/>
              <a:tabLst>
                <a:tab pos="1298575" algn="l"/>
                <a:tab pos="1917700" algn="l"/>
                <a:tab pos="2536825" algn="l"/>
                <a:tab pos="3157538" algn="l"/>
                <a:tab pos="3778250" algn="l"/>
                <a:tab pos="4398963" algn="l"/>
                <a:tab pos="5627688" algn="l"/>
                <a:tab pos="6269038" algn="l"/>
                <a:tab pos="6889750" algn="l"/>
                <a:tab pos="8118475" algn="l"/>
              </a:tabLst>
            </a:pP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Webmitm</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r>
            <a:br>
              <a:rPr kumimoji="0" lang="uk-UA" sz="20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b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57158" y="582067"/>
            <a:ext cx="857256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ts val="1200"/>
              </a:spcBef>
              <a:spcAft>
                <a:spcPts val="120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Різні типи сніферів:</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ts val="120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Аналізатори протоколів</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ts val="120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HTTP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сніфери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ts val="120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Антисн</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фер</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пошук</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сисадмінами</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сніферів</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ts val="120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Прінт</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сніфери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ts val="120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Сніфери</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messenger</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ів</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ts val="120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Парольні сніфери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1200"/>
              </a:spcBef>
              <a:spcAft>
                <a:spcPts val="1200"/>
              </a:spcAft>
              <a:buClrTx/>
              <a:buSzTx/>
              <a:buFontTx/>
              <a:buNone/>
              <a:tabLst>
                <a:tab pos="1298575" algn="l"/>
                <a:tab pos="1917700" algn="l"/>
                <a:tab pos="2536825" algn="l"/>
                <a:tab pos="3157538" algn="l"/>
                <a:tab pos="3778250" algn="l"/>
                <a:tab pos="4398963" algn="l"/>
                <a:tab pos="5627688" algn="l"/>
                <a:tab pos="6269038" algn="l"/>
                <a:tab pos="6889750" algn="l"/>
                <a:tab pos="8118475" algn="l"/>
              </a:tabLst>
            </a:pPr>
            <a:r>
              <a:rPr kumimoji="0" lang="uk-UA"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Сніфери</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бездротових мереж</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247523"/>
            <a:ext cx="9144000" cy="53860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err="1" smtClean="0">
                <a:ln>
                  <a:noFill/>
                </a:ln>
                <a:solidFill>
                  <a:srgbClr val="FFC000"/>
                </a:solidFill>
                <a:effectLst/>
                <a:latin typeface="Arial" pitchFamily="34" charset="0"/>
                <a:ea typeface="Times New Roman" pitchFamily="18" charset="0"/>
                <a:cs typeface="Times New Roman" pitchFamily="18" charset="0"/>
              </a:rPr>
              <a:t>Ethereal</a:t>
            </a:r>
            <a:r>
              <a:rPr kumimoji="0" lang="uk-UA" sz="1400" b="1" i="0" u="none" strike="noStrike" cap="none" normalizeH="0" baseline="0" dirty="0" smtClean="0">
                <a:ln>
                  <a:noFill/>
                </a:ln>
                <a:solidFill>
                  <a:srgbClr val="FFC000"/>
                </a:solidFill>
                <a:effectLst/>
                <a:latin typeface="Arial" pitchFamily="34" charset="0"/>
                <a:ea typeface="Times New Roman" pitchFamily="18" charset="0"/>
                <a:cs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Wireshark</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uk-UA"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5" name="Рисунок 1" descr="http://upload.wikimedia.org/wikipedia/commons/f/f1/Ethereal3.jpg"/>
          <p:cNvPicPr>
            <a:picLocks noChangeAspect="1" noChangeArrowheads="1"/>
          </p:cNvPicPr>
          <p:nvPr/>
        </p:nvPicPr>
        <p:blipFill>
          <a:blip r:embed="rId2" cstate="print"/>
          <a:srcRect/>
          <a:stretch>
            <a:fillRect/>
          </a:stretch>
        </p:blipFill>
        <p:spPr bwMode="auto">
          <a:xfrm>
            <a:off x="285720" y="1428736"/>
            <a:ext cx="8501090" cy="4904817"/>
          </a:xfrm>
          <a:prstGeom prst="rect">
            <a:avLst/>
          </a:prstGeom>
          <a:noFill/>
        </p:spPr>
      </p:pic>
      <p:sp>
        <p:nvSpPr>
          <p:cNvPr id="57347" name="Rectangle 3"/>
          <p:cNvSpPr>
            <a:spLocks noChangeArrowheads="1"/>
          </p:cNvSpPr>
          <p:nvPr/>
        </p:nvSpPr>
        <p:spPr bwMode="auto">
          <a:xfrm>
            <a:off x="0" y="5705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42844" y="197346"/>
            <a:ext cx="8858312"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Пакетний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сніфер</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r>
              <a:rPr kumimoji="0" lang="uk-UA"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www.ethereal.com</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був </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одним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кращих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справді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легендарних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некомерційних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пакетних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аналізаторів</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Був створений під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Linux</a:t>
            </a:r>
            <a:r>
              <a:rPr kumimoji="0" lang="uk-UA"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-платформи</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і ґрунтувався на базі утиліти </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Libpcap</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Згодом з'явилася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Windows</a:t>
            </a:r>
            <a:r>
              <a:rPr kumimoji="0" lang="uk-UA"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-версія</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uk-UA"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сніффер</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яка ґрунтувалася на базі утиліти </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WinPcap</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(Windows-версія </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Libpcap</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Утиліта </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WinPcap</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t>
            </a:r>
            <a:r>
              <a:rPr kumimoji="0" lang="uk-UA"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www.winpcap.org</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являє собою стандартний інструмент, за допомогою якого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Windows</a:t>
            </a:r>
            <a:r>
              <a:rPr kumimoji="0" lang="uk-UA"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-додатки</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можуть безпосередньо отримувати доступ до мережного адаптера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NIC</a:t>
            </a:r>
            <a:r>
              <a:rPr kumimoji="0" lang="uk-UA"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-рівню</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і перехоплювати мережеві пакети. Крім того, драйвер </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WinPcap</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має додаткові функціональні можливості, які полягають в фільтрації пакетів, зборі мережевої статистики та підтримці можливості віддаленого перехоплення пакетів.</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До складу утиліти </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WinPcap</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входить драйвер, що забезпечує взаємодію з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NIC</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-рівнем, і бібліотека, що відповідає за взаємодію з інтерфейсом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API</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uk-UA"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Сніффер</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поставлявся в комплекті з утилітою </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WinPcap</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Незважаючи на те що графічний інтерфейс утиліти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досить зрозумілий, до програми додається дуже докладний підручник (більше 200 сторінок).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один з небагатьох сніферів, який підтримує як графічний інтерфейс, так і запуск з командного рядка, що зручно при складанні сценаріїв або активізації функцій перехоплення пакетів у разі виникнення в мережі певних подій. Функціональні можливості пакета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дуже </a:t>
            </a:r>
            <a:r>
              <a:rPr kumimoji="0" lang="uk-UA"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обширні</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і виходять далеко за рамки звичайних можливостей інших пакетних сніферів. </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В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зустрічаються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практично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всі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функції</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які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тільки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можуть</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бути у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аналізатора</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пакетів</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Програма</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може</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декодувати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752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протоколи</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підтримує</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роботу в </a:t>
            </a:r>
            <a:r>
              <a:rPr kumimoji="0" lang="en-US"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Wi</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-Fi-мережах.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Графічний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інтерфейс</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пакета </a:t>
            </a:r>
            <a:r>
              <a:rPr kumimoji="0" lang="en-US"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Ethereal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цілком</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традиційний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містить</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три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області</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відображення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перехоплених</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пакетів</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відображення</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статистичної</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інформації</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про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конкретний</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обраному</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пакеті</a:t>
            </a:r>
            <a:r>
              <a:rPr kumimoji="0" lang="uk-UA"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вмісту</a:t>
            </a:r>
            <a:r>
              <a:rPr kumimoji="0" lang="ru-RU"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конкретного пакета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57158" y="197346"/>
            <a:ext cx="842968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Графічний інтерфейс програми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полегшує створення пакетних фільтрів як для файлів перехоплених пакетів (фільтри відображення), так і для «живого» перехоплення (фільтри перехоплення). Після вивчення синтаксису фільтрів програми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можна створювати фільтри самостійно, присвоювати їм імена і зберігати їх для подальшого використання. Програма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володіє досить зручним інтерфейсом для створення фільтрів. </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Варто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відзначити</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що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володіє</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дуже</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гнучкими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можливостями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по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створенню</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фільтрів</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здатна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здійснювати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фільтрацію</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практично за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будь-якими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характеристиками пакету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по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будь-якому</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значенню</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цієї</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характеристики</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Крім</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того</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фільтри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можна</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комбінувати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один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одним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з</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використанням</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булевих</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операторів</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AND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і</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OR</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Застосування фільтрів в аналізаторі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дозволяє легко виділити із загального потоку перехопленою інформації саме ті чи навіть той єдиний кадр, який потрібний.</a:t>
            </a:r>
            <a:endParaRPr kumimoji="0" lang="uk-U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Прикладом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ефективного</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використання</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програми</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Ethereal </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в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мирних</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цілях</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може</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бути точна настройка </a:t>
            </a:r>
            <a:r>
              <a:rPr kumimoji="0" lang="ru-RU" sz="1800" b="0" i="0" u="none" strike="noStrike" cap="none" normalizeH="0" baseline="0" dirty="0" err="1" smtClean="0">
                <a:ln>
                  <a:noFill/>
                </a:ln>
                <a:solidFill>
                  <a:schemeClr val="tx1"/>
                </a:solidFill>
                <a:effectLst/>
                <a:latin typeface="Times New Roman" pitchFamily="18" charset="0"/>
                <a:ea typeface="Andale Sans UI" charset="0"/>
                <a:cs typeface="Times New Roman" pitchFamily="18" charset="0"/>
              </a:rPr>
              <a:t>розміру</a:t>
            </a:r>
            <a:r>
              <a:rPr kumimoji="0" lang="ru-RU"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TCP</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-вікна. Щоб оптимально налаштувати розмір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TCP</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-вікна, необхідно запустити сніфер в процесі скачування файлу по мережі і потім, налаштувавши відповідним чином фільтр, переглянути кількість запитів на повторну передачу пакетів, кількість пакетів-підтверджень і помилкових пакетів. Маніпулюючи з розміром </a:t>
            </a:r>
            <a:r>
              <a:rPr kumimoji="0" lang="en-US"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TCP</a:t>
            </a:r>
            <a:r>
              <a:rPr kumimoji="0" lang="uk-UA" sz="1800" b="0" i="0" u="none" strike="noStrike" cap="none" normalizeH="0" baseline="0" dirty="0" smtClean="0">
                <a:ln>
                  <a:noFill/>
                </a:ln>
                <a:solidFill>
                  <a:schemeClr val="tx1"/>
                </a:solidFill>
                <a:effectLst/>
                <a:latin typeface="Times New Roman" pitchFamily="18" charset="0"/>
                <a:ea typeface="Andale Sans UI" charset="0"/>
                <a:cs typeface="Times New Roman" pitchFamily="18" charset="0"/>
              </a:rPr>
              <a:t>-вікна, можна домогтися максимально можливої швидкості передачі, знизивши кількість підтверджень при хорошій якості зв'язку або зменшивши число запитів на повторну передачу, при не дуже хорошій якості зв'язку.</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1701</TotalTime>
  <Words>2232</Words>
  <Application>Microsoft Office PowerPoint</Application>
  <PresentationFormat>Экран (4:3)</PresentationFormat>
  <Paragraphs>83</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Текстура</vt:lpstr>
      <vt:lpstr>Аналізатори мережних потоків  сніфери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Відразу варто звернути увагу, що запуск Wireshark необхідно робити з правами root, оскільки для перехоплення трафіку програмі потрібні привілеї суперкористувача для переходу в так званий нерозбірливий режим("promiscuous mode"). Ядром Wireshark є бібліотека libpcap, за допомогою якої і робиться перехоплення даних. Програма має вбудовану підтримку дуже великої кількості мережевих пристроїв. Перевірити, чи буде ваша мережева карта працювати під цією програмою, можна на сторінці wiki проекту Wireshark. Але практично сучасні Ethernet і Wifi карти не мають яких-небудь проблем з сумісністю з цією програмою. </vt:lpstr>
      <vt:lpstr>                                            Перехоплення трафіку              Запуск нової сесії перехоплення робиться у вікні програми з меню "Capture". Щоб побачити увесь список мережевих інтерфейсів, які змогла виявити Wireshark, перейдіть в меню "Capture &gt; Interfaces". З'явиться діалогове вікно, в якому, окрім фізичних пристроїв, буде присутнім псевдо-пристрій "any", яке перехоплює дані з усіх інших облаштувань цього списку. Перед початком можна задати деякі опції, з якими запускатиметься перехоплення. Перейшовши по "Capture &gt; Options", досить вибрати: - фільтри для вибіркового аналізу трафіку(наприклад, по певному протоколу або діапазону адрес);- автоматично зупинити перехоплення після досягнення вказаного в налаштуваннях часу; - відсортувати отримані дані за вказаним розміром або датою.           Перше, що ви побачите при запуску нової сесії - вікно, де показуватиметься основна інформація про виконуваний програмою процес: джерело, приймач, протокол, час і тому подібне. Уся інформація організована у вигляді таблиці із заголовками. Для більшої легкості для читання Wireshark виконує колірне виділення фрагментів тексту, зміну кольору фону або позначку "найцікавіших" пакетів за допомогою прапорів. </vt:lpstr>
      <vt:lpstr>Слайд 15</vt:lpstr>
      <vt:lpstr>Тривалість перехоплення залежить від того, яку інформацію ви б хотіли отримати в результаті. Наприклад, для аналізу і рішення важких  проблем, пов'язаних з роботою Інтернет-сервісів, знадобиться декілька годин. Зате для ознайомлення з основними можливостями програми буде досить всього декількох хвилин. </vt:lpstr>
      <vt:lpstr>Слайд 17</vt:lpstr>
      <vt:lpstr>Слайд 18</vt:lpstr>
      <vt:lpstr>Слайд 19</vt:lpstr>
      <vt:lpstr>Слайд 20</vt:lpstr>
      <vt:lpstr>Слайд 21</vt:lpstr>
      <vt:lpstr>Слайд 22</vt:lpstr>
      <vt:lpstr>Слайд 23</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2 Основні напрями досліджень в традиційній і комп’ютерній лексикографії</dc:title>
  <dc:creator>Customer</dc:creator>
  <cp:lastModifiedBy>User</cp:lastModifiedBy>
  <cp:revision>182</cp:revision>
  <dcterms:created xsi:type="dcterms:W3CDTF">2012-10-09T19:54:20Z</dcterms:created>
  <dcterms:modified xsi:type="dcterms:W3CDTF">2022-02-20T14:55:40Z</dcterms:modified>
</cp:coreProperties>
</file>