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9" r:id="rId3"/>
    <p:sldId id="290" r:id="rId4"/>
    <p:sldId id="291" r:id="rId5"/>
    <p:sldId id="292" r:id="rId6"/>
    <p:sldId id="306" r:id="rId7"/>
    <p:sldId id="307" r:id="rId8"/>
    <p:sldId id="308" r:id="rId9"/>
    <p:sldId id="309" r:id="rId10"/>
    <p:sldId id="257" r:id="rId11"/>
    <p:sldId id="258" r:id="rId12"/>
    <p:sldId id="310" r:id="rId13"/>
    <p:sldId id="259" r:id="rId14"/>
    <p:sldId id="260" r:id="rId15"/>
    <p:sldId id="261" r:id="rId16"/>
    <p:sldId id="262" r:id="rId17"/>
    <p:sldId id="263" r:id="rId18"/>
    <p:sldId id="311" r:id="rId19"/>
    <p:sldId id="305" r:id="rId20"/>
  </p:sldIdLst>
  <p:sldSz cx="18288000" cy="10287000"/>
  <p:notesSz cx="18288000" cy="10287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75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7924800" cy="51435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10358438" y="0"/>
            <a:ext cx="7924800" cy="514350"/>
          </a:xfrm>
          <a:prstGeom prst="rect">
            <a:avLst/>
          </a:prstGeom>
        </p:spPr>
        <p:txBody>
          <a:bodyPr vert="horz" lIns="91440" tIns="45720" rIns="91440" bIns="45720" rtlCol="0"/>
          <a:lstStyle>
            <a:lvl1pPr algn="r">
              <a:defRPr sz="1200"/>
            </a:lvl1pPr>
          </a:lstStyle>
          <a:p>
            <a:fld id="{91F1CE97-C59A-4B27-8DC3-B2D329E16E5E}" type="datetimeFigureOut">
              <a:rPr lang="uk-UA" smtClean="0"/>
              <a:t>10.01.2021</a:t>
            </a:fld>
            <a:endParaRPr lang="uk-UA"/>
          </a:p>
        </p:txBody>
      </p:sp>
      <p:sp>
        <p:nvSpPr>
          <p:cNvPr id="4" name="Образ слайда 3"/>
          <p:cNvSpPr>
            <a:spLocks noGrp="1" noRot="1" noChangeAspect="1"/>
          </p:cNvSpPr>
          <p:nvPr>
            <p:ph type="sldImg" idx="2"/>
          </p:nvPr>
        </p:nvSpPr>
        <p:spPr>
          <a:xfrm>
            <a:off x="5715000" y="771525"/>
            <a:ext cx="6858000" cy="3857625"/>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1828800" y="4886325"/>
            <a:ext cx="14630400" cy="46291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9771063"/>
            <a:ext cx="7924800" cy="51435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10358438" y="9771063"/>
            <a:ext cx="7924800" cy="514350"/>
          </a:xfrm>
          <a:prstGeom prst="rect">
            <a:avLst/>
          </a:prstGeom>
        </p:spPr>
        <p:txBody>
          <a:bodyPr vert="horz" lIns="91440" tIns="45720" rIns="91440" bIns="45720" rtlCol="0" anchor="b"/>
          <a:lstStyle>
            <a:lvl1pPr algn="r">
              <a:defRPr sz="1200"/>
            </a:lvl1pPr>
          </a:lstStyle>
          <a:p>
            <a:fld id="{A86C4BFA-7EC5-4443-91FF-8FECBD92C312}" type="slidenum">
              <a:rPr lang="uk-UA" smtClean="0"/>
              <a:t>‹#›</a:t>
            </a:fld>
            <a:endParaRPr lang="uk-UA"/>
          </a:p>
        </p:txBody>
      </p:sp>
    </p:spTree>
    <p:extLst>
      <p:ext uri="{BB962C8B-B14F-4D97-AF65-F5344CB8AC3E}">
        <p14:creationId xmlns:p14="http://schemas.microsoft.com/office/powerpoint/2010/main" val="3436628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6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599"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1/10/2021</a:t>
            </a:fld>
            <a:endParaRPr lang="en-US"/>
          </a:p>
        </p:txBody>
      </p:sp>
      <p:sp>
        <p:nvSpPr>
          <p:cNvPr id="6" name="Holder 6"/>
          <p:cNvSpPr>
            <a:spLocks noGrp="1"/>
          </p:cNvSpPr>
          <p:nvPr>
            <p:ph type="sldNum" sz="quarter" idx="7"/>
          </p:nvPr>
        </p:nvSpPr>
        <p:spPr/>
        <p:txBody>
          <a:bodyPr lIns="0" tIns="0" rIns="0" bIns="0"/>
          <a:lstStyle>
            <a:lvl1pPr>
              <a:defRPr sz="1800" b="0" i="0">
                <a:solidFill>
                  <a:srgbClr val="888888"/>
                </a:solidFill>
                <a:latin typeface="Calibri"/>
                <a:cs typeface="Calibri"/>
              </a:defRPr>
            </a:lvl1pPr>
          </a:lstStyle>
          <a:p>
            <a:pPr marL="25400">
              <a:lnSpc>
                <a:spcPct val="100000"/>
              </a:lnSpc>
            </a:pPr>
            <a:fld id="{81D60167-4931-47E6-BA6A-407CBD079E47}" type="slidenum">
              <a:rPr spc="-10" dirty="0"/>
              <a:t>‹#›</a:t>
            </a:fld>
            <a:endParaRPr spc="-1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ED3435"/>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200" b="0" i="0">
                <a:solidFill>
                  <a:srgbClr val="292B2C"/>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1/10/2021</a:t>
            </a:fld>
            <a:endParaRPr lang="en-US"/>
          </a:p>
        </p:txBody>
      </p:sp>
      <p:sp>
        <p:nvSpPr>
          <p:cNvPr id="6" name="Holder 6"/>
          <p:cNvSpPr>
            <a:spLocks noGrp="1"/>
          </p:cNvSpPr>
          <p:nvPr>
            <p:ph type="sldNum" sz="quarter" idx="7"/>
          </p:nvPr>
        </p:nvSpPr>
        <p:spPr/>
        <p:txBody>
          <a:bodyPr lIns="0" tIns="0" rIns="0" bIns="0"/>
          <a:lstStyle>
            <a:lvl1pPr>
              <a:defRPr sz="1800" b="0" i="0">
                <a:solidFill>
                  <a:srgbClr val="888888"/>
                </a:solidFill>
                <a:latin typeface="Calibri"/>
                <a:cs typeface="Calibri"/>
              </a:defRPr>
            </a:lvl1pPr>
          </a:lstStyle>
          <a:p>
            <a:pPr marL="25400">
              <a:lnSpc>
                <a:spcPct val="100000"/>
              </a:lnSpc>
            </a:pPr>
            <a:fld id="{81D60167-4931-47E6-BA6A-407CBD079E47}" type="slidenum">
              <a:rPr spc="-10" dirty="0"/>
              <a:t>‹#›</a:t>
            </a:fld>
            <a:endParaRPr spc="-1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ED3435"/>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19"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1/10/2021</a:t>
            </a:fld>
            <a:endParaRPr lang="en-US"/>
          </a:p>
        </p:txBody>
      </p:sp>
      <p:sp>
        <p:nvSpPr>
          <p:cNvPr id="7" name="Holder 7"/>
          <p:cNvSpPr>
            <a:spLocks noGrp="1"/>
          </p:cNvSpPr>
          <p:nvPr>
            <p:ph type="sldNum" sz="quarter" idx="7"/>
          </p:nvPr>
        </p:nvSpPr>
        <p:spPr/>
        <p:txBody>
          <a:bodyPr lIns="0" tIns="0" rIns="0" bIns="0"/>
          <a:lstStyle>
            <a:lvl1pPr>
              <a:defRPr sz="1800" b="0" i="0">
                <a:solidFill>
                  <a:srgbClr val="888888"/>
                </a:solidFill>
                <a:latin typeface="Calibri"/>
                <a:cs typeface="Calibri"/>
              </a:defRPr>
            </a:lvl1pPr>
          </a:lstStyle>
          <a:p>
            <a:pPr marL="25400">
              <a:lnSpc>
                <a:spcPct val="100000"/>
              </a:lnSpc>
            </a:pPr>
            <a:fld id="{81D60167-4931-47E6-BA6A-407CBD079E47}" type="slidenum">
              <a:rPr spc="-10" dirty="0"/>
              <a:t>‹#›</a:t>
            </a:fld>
            <a:endParaRPr spc="-1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ED3435"/>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1/10/2021</a:t>
            </a:fld>
            <a:endParaRPr lang="en-US"/>
          </a:p>
        </p:txBody>
      </p:sp>
      <p:sp>
        <p:nvSpPr>
          <p:cNvPr id="5" name="Holder 5"/>
          <p:cNvSpPr>
            <a:spLocks noGrp="1"/>
          </p:cNvSpPr>
          <p:nvPr>
            <p:ph type="sldNum" sz="quarter" idx="7"/>
          </p:nvPr>
        </p:nvSpPr>
        <p:spPr/>
        <p:txBody>
          <a:bodyPr lIns="0" tIns="0" rIns="0" bIns="0"/>
          <a:lstStyle>
            <a:lvl1pPr>
              <a:defRPr sz="1800" b="0" i="0">
                <a:solidFill>
                  <a:srgbClr val="888888"/>
                </a:solidFill>
                <a:latin typeface="Calibri"/>
                <a:cs typeface="Calibri"/>
              </a:defRPr>
            </a:lvl1pPr>
          </a:lstStyle>
          <a:p>
            <a:pPr marL="25400">
              <a:lnSpc>
                <a:spcPct val="100000"/>
              </a:lnSpc>
            </a:pPr>
            <a:fld id="{81D60167-4931-47E6-BA6A-407CBD079E47}" type="slidenum">
              <a:rPr spc="-10" dirty="0"/>
              <a:t>‹#›</a:t>
            </a:fld>
            <a:endParaRPr spc="-1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1/10/2021</a:t>
            </a:fld>
            <a:endParaRPr lang="en-US"/>
          </a:p>
        </p:txBody>
      </p:sp>
      <p:sp>
        <p:nvSpPr>
          <p:cNvPr id="4" name="Holder 4"/>
          <p:cNvSpPr>
            <a:spLocks noGrp="1"/>
          </p:cNvSpPr>
          <p:nvPr>
            <p:ph type="sldNum" sz="quarter" idx="7"/>
          </p:nvPr>
        </p:nvSpPr>
        <p:spPr/>
        <p:txBody>
          <a:bodyPr lIns="0" tIns="0" rIns="0" bIns="0"/>
          <a:lstStyle>
            <a:lvl1pPr>
              <a:defRPr sz="1800" b="0" i="0">
                <a:solidFill>
                  <a:srgbClr val="888888"/>
                </a:solidFill>
                <a:latin typeface="Calibri"/>
                <a:cs typeface="Calibri"/>
              </a:defRPr>
            </a:lvl1pPr>
          </a:lstStyle>
          <a:p>
            <a:pPr marL="25400">
              <a:lnSpc>
                <a:spcPct val="100000"/>
              </a:lnSpc>
            </a:pPr>
            <a:fld id="{81D60167-4931-47E6-BA6A-407CBD079E47}" type="slidenum">
              <a:rPr spc="-10" dirty="0"/>
              <a:t>‹#›</a:t>
            </a:fld>
            <a:endParaRPr spc="-1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53312" y="2360574"/>
            <a:ext cx="15981375" cy="1294129"/>
          </a:xfrm>
          <a:prstGeom prst="rect">
            <a:avLst/>
          </a:prstGeom>
        </p:spPr>
        <p:txBody>
          <a:bodyPr wrap="square" lIns="0" tIns="0" rIns="0" bIns="0">
            <a:spAutoFit/>
          </a:bodyPr>
          <a:lstStyle>
            <a:lvl1pPr>
              <a:defRPr sz="4800" b="1" i="0">
                <a:solidFill>
                  <a:srgbClr val="ED3435"/>
                </a:solidFill>
                <a:latin typeface="Calibri"/>
                <a:cs typeface="Calibri"/>
              </a:defRPr>
            </a:lvl1pPr>
          </a:lstStyle>
          <a:p>
            <a:endParaRPr/>
          </a:p>
        </p:txBody>
      </p:sp>
      <p:sp>
        <p:nvSpPr>
          <p:cNvPr id="3" name="Holder 3"/>
          <p:cNvSpPr>
            <a:spLocks noGrp="1"/>
          </p:cNvSpPr>
          <p:nvPr>
            <p:ph type="body" idx="1"/>
          </p:nvPr>
        </p:nvSpPr>
        <p:spPr>
          <a:xfrm>
            <a:off x="1482344" y="2826156"/>
            <a:ext cx="15323311" cy="4541520"/>
          </a:xfrm>
          <a:prstGeom prst="rect">
            <a:avLst/>
          </a:prstGeom>
        </p:spPr>
        <p:txBody>
          <a:bodyPr wrap="square" lIns="0" tIns="0" rIns="0" bIns="0">
            <a:spAutoFit/>
          </a:bodyPr>
          <a:lstStyle>
            <a:lvl1pPr>
              <a:defRPr sz="3200" b="0" i="0">
                <a:solidFill>
                  <a:srgbClr val="292B2C"/>
                </a:solidFill>
                <a:latin typeface="Calibri"/>
                <a:cs typeface="Calibri"/>
              </a:defRPr>
            </a:lvl1pPr>
          </a:lstStyle>
          <a:p>
            <a:endParaRPr/>
          </a:p>
        </p:txBody>
      </p:sp>
      <p:sp>
        <p:nvSpPr>
          <p:cNvPr id="4" name="Holder 4"/>
          <p:cNvSpPr>
            <a:spLocks noGrp="1"/>
          </p:cNvSpPr>
          <p:nvPr>
            <p:ph type="ftr" sz="quarter" idx="5"/>
          </p:nvPr>
        </p:nvSpPr>
        <p:spPr>
          <a:xfrm>
            <a:off x="6217920" y="9566910"/>
            <a:ext cx="5852159"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1/10/2021</a:t>
            </a:fld>
            <a:endParaRPr lang="en-US"/>
          </a:p>
        </p:txBody>
      </p:sp>
      <p:sp>
        <p:nvSpPr>
          <p:cNvPr id="6" name="Holder 6"/>
          <p:cNvSpPr>
            <a:spLocks noGrp="1"/>
          </p:cNvSpPr>
          <p:nvPr>
            <p:ph type="sldNum" sz="quarter" idx="7"/>
          </p:nvPr>
        </p:nvSpPr>
        <p:spPr>
          <a:xfrm>
            <a:off x="366268" y="9630409"/>
            <a:ext cx="282575" cy="254000"/>
          </a:xfrm>
          <a:prstGeom prst="rect">
            <a:avLst/>
          </a:prstGeom>
        </p:spPr>
        <p:txBody>
          <a:bodyPr wrap="square" lIns="0" tIns="0" rIns="0" bIns="0">
            <a:spAutoFit/>
          </a:bodyPr>
          <a:lstStyle>
            <a:lvl1pPr>
              <a:defRPr sz="1800" b="0" i="0">
                <a:solidFill>
                  <a:srgbClr val="888888"/>
                </a:solidFill>
                <a:latin typeface="Calibri"/>
                <a:cs typeface="Calibri"/>
              </a:defRPr>
            </a:lvl1pPr>
          </a:lstStyle>
          <a:p>
            <a:pPr marL="25400">
              <a:lnSpc>
                <a:spcPct val="100000"/>
              </a:lnSpc>
            </a:pPr>
            <a:fld id="{81D60167-4931-47E6-BA6A-407CBD079E47}" type="slidenum">
              <a:rPr spc="-10" dirty="0"/>
              <a:t>‹#›</a:t>
            </a:fld>
            <a:endParaRPr spc="-1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p:cNvSpPr>
          <p:nvPr/>
        </p:nvSpPr>
        <p:spPr>
          <a:xfrm>
            <a:off x="0" y="419100"/>
            <a:ext cx="18288000" cy="7386638"/>
          </a:xfrm>
          <a:prstGeom prst="rect">
            <a:avLst/>
          </a:prstGeom>
        </p:spPr>
        <p:txBody>
          <a:bodyPr vert="horz" wrap="square" lIns="0" tIns="0" rIns="0" bIns="0" rtlCol="0">
            <a:spAutoFit/>
          </a:bodyPr>
          <a:lstStyle>
            <a:lvl1pPr>
              <a:defRPr>
                <a:latin typeface="+mj-lt"/>
                <a:ea typeface="+mj-ea"/>
                <a:cs typeface="+mj-cs"/>
              </a:defRPr>
            </a:lvl1pPr>
          </a:lstStyle>
          <a:p>
            <a:pPr marL="5267960"/>
            <a:r>
              <a:rPr lang="uk-UA" sz="6000" b="1" dirty="0">
                <a:latin typeface="Franklin Gothic Demi" pitchFamily="34" charset="0"/>
              </a:rPr>
              <a:t>Львівський державний університет безпеки </a:t>
            </a:r>
            <a:r>
              <a:rPr lang="uk-UA" sz="6000" b="1" dirty="0" smtClean="0">
                <a:latin typeface="Franklin Gothic Demi" pitchFamily="34" charset="0"/>
              </a:rPr>
              <a:t>життєдіяльності</a:t>
            </a:r>
          </a:p>
          <a:p>
            <a:pPr marL="5267960"/>
            <a:r>
              <a:rPr lang="ru-RU" sz="6000" b="1" smtClean="0">
                <a:solidFill>
                  <a:srgbClr val="FF0000"/>
                </a:solidFill>
              </a:rPr>
              <a:t>«О</a:t>
            </a:r>
            <a:r>
              <a:rPr lang="uk-UA" sz="6000" b="1" smtClean="0">
                <a:solidFill>
                  <a:srgbClr val="FF0000"/>
                </a:solidFill>
              </a:rPr>
              <a:t>рганізація</a:t>
            </a:r>
            <a:r>
              <a:rPr lang="uk-UA" sz="6000" b="1" dirty="0" smtClean="0">
                <a:solidFill>
                  <a:srgbClr val="FF0000"/>
                </a:solidFill>
              </a:rPr>
              <a:t> </a:t>
            </a:r>
            <a:r>
              <a:rPr lang="uk-UA" sz="6000" b="1" dirty="0">
                <a:solidFill>
                  <a:srgbClr val="FF0000"/>
                </a:solidFill>
              </a:rPr>
              <a:t>кадрової роботи</a:t>
            </a:r>
            <a:r>
              <a:rPr lang="uk-UA" sz="6000" b="1" dirty="0" smtClean="0">
                <a:solidFill>
                  <a:srgbClr val="FF0000"/>
                </a:solidFill>
              </a:rPr>
              <a:t>»</a:t>
            </a:r>
          </a:p>
          <a:p>
            <a:pPr marL="5267960"/>
            <a:endParaRPr lang="uk-UA" sz="6000" b="1" dirty="0">
              <a:solidFill>
                <a:srgbClr val="FF0000"/>
              </a:solidFill>
            </a:endParaRPr>
          </a:p>
          <a:p>
            <a:pPr marL="5267960"/>
            <a:r>
              <a:rPr lang="uk-UA" sz="6000" b="1" dirty="0" smtClean="0"/>
              <a:t>ТЕМА </a:t>
            </a:r>
            <a:r>
              <a:rPr lang="uk-UA" sz="6000" b="1" dirty="0" smtClean="0"/>
              <a:t>1.4.  </a:t>
            </a:r>
            <a:endParaRPr lang="uk-UA" sz="6000" b="1" dirty="0" smtClean="0"/>
          </a:p>
          <a:p>
            <a:pPr marL="5267960"/>
            <a:r>
              <a:rPr lang="ru-RU" sz="6000" b="1" dirty="0" err="1" smtClean="0">
                <a:solidFill>
                  <a:srgbClr val="FF0000"/>
                </a:solidFill>
              </a:rPr>
              <a:t>Концепція</a:t>
            </a:r>
            <a:r>
              <a:rPr lang="ru-RU" sz="6000" b="1" dirty="0" smtClean="0">
                <a:solidFill>
                  <a:srgbClr val="FF0000"/>
                </a:solidFill>
              </a:rPr>
              <a:t> </a:t>
            </a:r>
            <a:r>
              <a:rPr lang="ru-RU" sz="6000" b="1" dirty="0" err="1">
                <a:solidFill>
                  <a:srgbClr val="FF0000"/>
                </a:solidFill>
              </a:rPr>
              <a:t>кадрової</a:t>
            </a:r>
            <a:r>
              <a:rPr lang="ru-RU" sz="6000" b="1" dirty="0">
                <a:solidFill>
                  <a:srgbClr val="FF0000"/>
                </a:solidFill>
              </a:rPr>
              <a:t> </a:t>
            </a:r>
            <a:r>
              <a:rPr lang="ru-RU" sz="6000" b="1" dirty="0" err="1">
                <a:solidFill>
                  <a:srgbClr val="FF0000"/>
                </a:solidFill>
              </a:rPr>
              <a:t>роботи</a:t>
            </a:r>
            <a:r>
              <a:rPr lang="ru-RU" sz="6000" b="1" dirty="0">
                <a:solidFill>
                  <a:srgbClr val="FF0000"/>
                </a:solidFill>
              </a:rPr>
              <a:t> та кадрового менеджменту в </a:t>
            </a:r>
            <a:r>
              <a:rPr lang="ru-RU" sz="6000" b="1" dirty="0" err="1">
                <a:solidFill>
                  <a:srgbClr val="FF0000"/>
                </a:solidFill>
              </a:rPr>
              <a:t>умовах</a:t>
            </a:r>
            <a:r>
              <a:rPr lang="ru-RU" sz="6000" b="1" dirty="0">
                <a:solidFill>
                  <a:srgbClr val="FF0000"/>
                </a:solidFill>
              </a:rPr>
              <a:t> </a:t>
            </a:r>
            <a:r>
              <a:rPr lang="ru-RU" sz="6000" b="1" dirty="0" err="1">
                <a:solidFill>
                  <a:srgbClr val="FF0000"/>
                </a:solidFill>
              </a:rPr>
              <a:t>кризи</a:t>
            </a:r>
            <a:r>
              <a:rPr lang="ru-RU" sz="6000" b="1" dirty="0">
                <a:solidFill>
                  <a:srgbClr val="FF0000"/>
                </a:solidFill>
              </a:rPr>
              <a:t>.</a:t>
            </a:r>
            <a:endParaRPr lang="uk-UA" sz="60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19200" y="723900"/>
            <a:ext cx="15981375" cy="8863965"/>
          </a:xfrm>
          <a:prstGeom prst="rect">
            <a:avLst/>
          </a:prstGeom>
        </p:spPr>
        <p:txBody>
          <a:bodyPr vert="horz" wrap="square" lIns="0" tIns="0" rIns="0" bIns="0" rtlCol="0">
            <a:spAutoFit/>
          </a:bodyPr>
          <a:lstStyle/>
          <a:p>
            <a:r>
              <a:rPr lang="uk-UA" sz="3600" dirty="0">
                <a:solidFill>
                  <a:schemeClr val="tx1"/>
                </a:solidFill>
              </a:rPr>
              <a:t>Критерії організації, налаштованої на зміни в організації:</a:t>
            </a:r>
            <a:r>
              <a:rPr lang="uk-UA" sz="3600" dirty="0"/>
              <a:t/>
            </a:r>
            <a:br>
              <a:rPr lang="uk-UA" sz="3600" dirty="0"/>
            </a:br>
            <a:r>
              <a:rPr lang="uk-UA" sz="3600" dirty="0"/>
              <a:t>1. Ентузіазм — почуття необхідності змін при наявності:</a:t>
            </a:r>
            <a:br>
              <a:rPr lang="uk-UA" sz="3600" dirty="0"/>
            </a:br>
            <a:r>
              <a:rPr lang="uk-UA" sz="3600" dirty="0">
                <a:solidFill>
                  <a:schemeClr val="tx1"/>
                </a:solidFill>
              </a:rPr>
              <a:t>• кризи конкурентоспроможності;</a:t>
            </a:r>
            <a:br>
              <a:rPr lang="uk-UA" sz="3600" dirty="0">
                <a:solidFill>
                  <a:schemeClr val="tx1"/>
                </a:solidFill>
              </a:rPr>
            </a:br>
            <a:r>
              <a:rPr lang="uk-UA" sz="3600" dirty="0">
                <a:solidFill>
                  <a:schemeClr val="tx1"/>
                </a:solidFill>
              </a:rPr>
              <a:t>• налаштованість керівництва;</a:t>
            </a:r>
            <a:br>
              <a:rPr lang="uk-UA" sz="3600" dirty="0">
                <a:solidFill>
                  <a:schemeClr val="tx1"/>
                </a:solidFill>
              </a:rPr>
            </a:br>
            <a:r>
              <a:rPr lang="uk-UA" sz="3600" dirty="0">
                <a:solidFill>
                  <a:schemeClr val="tx1"/>
                </a:solidFill>
              </a:rPr>
              <a:t>• налаштованість керівництва на пошук нового.</a:t>
            </a:r>
            <a:br>
              <a:rPr lang="uk-UA" sz="3600" dirty="0">
                <a:solidFill>
                  <a:schemeClr val="tx1"/>
                </a:solidFill>
              </a:rPr>
            </a:br>
            <a:r>
              <a:rPr lang="uk-UA" sz="3600" dirty="0"/>
              <a:t>2. Гнучкість — вміння пристосовуватися:</a:t>
            </a:r>
            <a:br>
              <a:rPr lang="uk-UA" sz="3600" dirty="0"/>
            </a:br>
            <a:r>
              <a:rPr lang="uk-UA" sz="3600" dirty="0">
                <a:solidFill>
                  <a:schemeClr val="tx1"/>
                </a:solidFill>
              </a:rPr>
              <a:t>• персонал, який володіє професіоналізмом;</a:t>
            </a:r>
            <a:br>
              <a:rPr lang="uk-UA" sz="3600" dirty="0">
                <a:solidFill>
                  <a:schemeClr val="tx1"/>
                </a:solidFill>
              </a:rPr>
            </a:br>
            <a:r>
              <a:rPr lang="uk-UA" sz="3600" dirty="0">
                <a:solidFill>
                  <a:schemeClr val="tx1"/>
                </a:solidFill>
              </a:rPr>
              <a:t>• мінімальна кількість бюрократичних правил і процедур;</a:t>
            </a:r>
            <a:br>
              <a:rPr lang="uk-UA" sz="3600" dirty="0">
                <a:solidFill>
                  <a:schemeClr val="tx1"/>
                </a:solidFill>
              </a:rPr>
            </a:br>
            <a:r>
              <a:rPr lang="uk-UA" sz="3600" dirty="0">
                <a:solidFill>
                  <a:schemeClr val="tx1"/>
                </a:solidFill>
              </a:rPr>
              <a:t>• ліквідація зайвих ланок управління;</a:t>
            </a:r>
            <a:br>
              <a:rPr lang="uk-UA" sz="3600" dirty="0">
                <a:solidFill>
                  <a:schemeClr val="tx1"/>
                </a:solidFill>
              </a:rPr>
            </a:br>
            <a:r>
              <a:rPr lang="uk-UA" sz="3600" dirty="0">
                <a:solidFill>
                  <a:schemeClr val="tx1"/>
                </a:solidFill>
              </a:rPr>
              <a:t>• гнучка система оплати праці, орієнтована на результат.</a:t>
            </a:r>
            <a:br>
              <a:rPr lang="uk-UA" sz="3600" dirty="0">
                <a:solidFill>
                  <a:schemeClr val="tx1"/>
                </a:solidFill>
              </a:rPr>
            </a:br>
            <a:r>
              <a:rPr lang="uk-UA" sz="3600" dirty="0"/>
              <a:t>3. Постійне удосконалення — орієнтація на </a:t>
            </a:r>
            <a:r>
              <a:rPr lang="uk-UA" sz="3600" dirty="0" err="1"/>
              <a:t>довгостроковість</a:t>
            </a:r>
            <a:r>
              <a:rPr lang="uk-UA" sz="3600" dirty="0"/>
              <a:t> процесу змін.</a:t>
            </a:r>
            <a:br>
              <a:rPr lang="uk-UA" sz="3600" dirty="0"/>
            </a:br>
            <a:r>
              <a:rPr lang="uk-UA" sz="3600" dirty="0"/>
              <a:t>4. Безперервне навчання персоналу:</a:t>
            </a:r>
            <a:br>
              <a:rPr lang="uk-UA" sz="3600" dirty="0"/>
            </a:br>
            <a:r>
              <a:rPr lang="uk-UA" sz="3600" dirty="0">
                <a:solidFill>
                  <a:schemeClr val="tx1"/>
                </a:solidFill>
              </a:rPr>
              <a:t>• безперервна освіта для посадових осіб;</a:t>
            </a:r>
            <a:br>
              <a:rPr lang="uk-UA" sz="3600" dirty="0">
                <a:solidFill>
                  <a:schemeClr val="tx1"/>
                </a:solidFill>
              </a:rPr>
            </a:br>
            <a:r>
              <a:rPr lang="uk-UA" sz="3600" dirty="0">
                <a:solidFill>
                  <a:schemeClr val="tx1"/>
                </a:solidFill>
              </a:rPr>
              <a:t>• </a:t>
            </a:r>
            <a:r>
              <a:rPr lang="uk-UA" sz="3600" dirty="0" smtClean="0">
                <a:solidFill>
                  <a:schemeClr val="tx1"/>
                </a:solidFill>
              </a:rPr>
              <a:t>організація </a:t>
            </a:r>
            <a:r>
              <a:rPr lang="uk-UA" sz="3600" dirty="0">
                <a:solidFill>
                  <a:schemeClr val="tx1"/>
                </a:solidFill>
              </a:rPr>
              <a:t>професійної підготовки підлеглих, премій за професіоналізм, за постановку проблем;</a:t>
            </a:r>
            <a:br>
              <a:rPr lang="uk-UA" sz="3600" dirty="0">
                <a:solidFill>
                  <a:schemeClr val="tx1"/>
                </a:solidFill>
              </a:rPr>
            </a:br>
            <a:r>
              <a:rPr lang="uk-UA" sz="3600" dirty="0">
                <a:solidFill>
                  <a:schemeClr val="tx1"/>
                </a:solidFill>
              </a:rPr>
              <a:t>• досвід та широта світогляду працівника.</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3447" y="10282"/>
            <a:ext cx="18288000" cy="738664"/>
          </a:xfrm>
          <a:prstGeom prst="rect">
            <a:avLst/>
          </a:prstGeom>
        </p:spPr>
        <p:txBody>
          <a:bodyPr vert="horz" wrap="square" lIns="0" tIns="0" rIns="0" bIns="0" rtlCol="0">
            <a:spAutoFit/>
          </a:bodyPr>
          <a:lstStyle/>
          <a:p>
            <a:pPr algn="ctr"/>
            <a:r>
              <a:rPr lang="uk-UA" sz="4800" b="1" dirty="0">
                <a:solidFill>
                  <a:srgbClr val="FF0000"/>
                </a:solidFill>
              </a:rPr>
              <a:t>Умови діяльності персоналу в кризових ситуаціях</a:t>
            </a:r>
          </a:p>
        </p:txBody>
      </p:sp>
      <p:pic>
        <p:nvPicPr>
          <p:cNvPr id="1025" name="Picture 1" descr="Умови діяльності персоналу в кризових ситуаціях"/>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748946"/>
            <a:ext cx="16611600" cy="9538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114300"/>
            <a:ext cx="15981375" cy="2215991"/>
          </a:xfrm>
        </p:spPr>
        <p:txBody>
          <a:bodyPr/>
          <a:lstStyle/>
          <a:p>
            <a:pPr algn="ctr"/>
            <a:r>
              <a:rPr lang="uk-UA" dirty="0"/>
              <a:t>Фактори, які впливають на виникнення стресу особистості в організації</a:t>
            </a:r>
            <a:br>
              <a:rPr lang="uk-UA" dirty="0"/>
            </a:br>
            <a:endParaRPr lang="uk-UA" dirty="0"/>
          </a:p>
        </p:txBody>
      </p:sp>
      <p:pic>
        <p:nvPicPr>
          <p:cNvPr id="2050" name="Picture 2" descr="Фактори, які впливають на виникнення стресу особистості в організації"/>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562100"/>
            <a:ext cx="16687800" cy="872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7679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33400" y="190500"/>
            <a:ext cx="17373600" cy="1477328"/>
          </a:xfrm>
          <a:prstGeom prst="rect">
            <a:avLst/>
          </a:prstGeom>
        </p:spPr>
        <p:txBody>
          <a:bodyPr vert="horz" wrap="square" lIns="0" tIns="0" rIns="0" bIns="0" rtlCol="0">
            <a:spAutoFit/>
          </a:bodyPr>
          <a:lstStyle/>
          <a:p>
            <a:pPr marL="12700" algn="ctr">
              <a:lnSpc>
                <a:spcPct val="100000"/>
              </a:lnSpc>
              <a:tabLst>
                <a:tab pos="2687320" algn="l"/>
                <a:tab pos="10283190" algn="l"/>
              </a:tabLst>
            </a:pPr>
            <a:r>
              <a:rPr lang="ru-RU" sz="4800" b="1" dirty="0" err="1">
                <a:solidFill>
                  <a:srgbClr val="ED3435"/>
                </a:solidFill>
                <a:cs typeface="Calibri"/>
              </a:rPr>
              <a:t>Вплив</a:t>
            </a:r>
            <a:r>
              <a:rPr lang="ru-RU" sz="4800" b="1" dirty="0">
                <a:solidFill>
                  <a:srgbClr val="ED3435"/>
                </a:solidFill>
                <a:cs typeface="Calibri"/>
              </a:rPr>
              <a:t> </a:t>
            </a:r>
            <a:r>
              <a:rPr lang="ru-RU" sz="4800" b="1" dirty="0" err="1">
                <a:solidFill>
                  <a:srgbClr val="ED3435"/>
                </a:solidFill>
                <a:cs typeface="Calibri"/>
              </a:rPr>
              <a:t>рівня</a:t>
            </a:r>
            <a:r>
              <a:rPr lang="ru-RU" sz="4800" b="1" dirty="0">
                <a:solidFill>
                  <a:srgbClr val="ED3435"/>
                </a:solidFill>
                <a:cs typeface="Calibri"/>
              </a:rPr>
              <a:t> </a:t>
            </a:r>
            <a:r>
              <a:rPr lang="ru-RU" sz="4800" b="1" dirty="0" err="1">
                <a:solidFill>
                  <a:srgbClr val="ED3435"/>
                </a:solidFill>
                <a:cs typeface="Calibri"/>
              </a:rPr>
              <a:t>стресу</a:t>
            </a:r>
            <a:r>
              <a:rPr lang="ru-RU" sz="4800" b="1" dirty="0">
                <a:solidFill>
                  <a:srgbClr val="ED3435"/>
                </a:solidFill>
                <a:cs typeface="Calibri"/>
              </a:rPr>
              <a:t> </a:t>
            </a:r>
            <a:r>
              <a:rPr lang="ru-RU" sz="4800" b="1" dirty="0" err="1">
                <a:solidFill>
                  <a:srgbClr val="ED3435"/>
                </a:solidFill>
                <a:cs typeface="Calibri"/>
              </a:rPr>
              <a:t>робітника</a:t>
            </a:r>
            <a:r>
              <a:rPr lang="ru-RU" sz="4800" b="1" dirty="0">
                <a:solidFill>
                  <a:srgbClr val="ED3435"/>
                </a:solidFill>
                <a:cs typeface="Calibri"/>
              </a:rPr>
              <a:t>: на </a:t>
            </a:r>
            <a:r>
              <a:rPr lang="ru-RU" sz="4800" b="1" dirty="0" err="1">
                <a:solidFill>
                  <a:srgbClr val="ED3435"/>
                </a:solidFill>
                <a:cs typeface="Calibri"/>
              </a:rPr>
              <a:t>ефективність</a:t>
            </a:r>
            <a:r>
              <a:rPr lang="ru-RU" sz="4800" b="1" dirty="0">
                <a:solidFill>
                  <a:srgbClr val="ED3435"/>
                </a:solidFill>
                <a:cs typeface="Calibri"/>
              </a:rPr>
              <a:t> </a:t>
            </a:r>
            <a:r>
              <a:rPr lang="ru-RU" sz="4800" b="1" dirty="0" err="1">
                <a:solidFill>
                  <a:srgbClr val="ED3435"/>
                </a:solidFill>
                <a:cs typeface="Calibri"/>
              </a:rPr>
              <a:t>його</a:t>
            </a:r>
            <a:r>
              <a:rPr lang="ru-RU" sz="4800" b="1" dirty="0">
                <a:solidFill>
                  <a:srgbClr val="ED3435"/>
                </a:solidFill>
                <a:cs typeface="Calibri"/>
              </a:rPr>
              <a:t> </a:t>
            </a:r>
            <a:r>
              <a:rPr lang="ru-RU" sz="4800" b="1" dirty="0" err="1">
                <a:solidFill>
                  <a:srgbClr val="ED3435"/>
                </a:solidFill>
                <a:cs typeface="Calibri"/>
              </a:rPr>
              <a:t>професійної</a:t>
            </a:r>
            <a:r>
              <a:rPr lang="ru-RU" sz="4800" b="1" dirty="0">
                <a:solidFill>
                  <a:srgbClr val="ED3435"/>
                </a:solidFill>
                <a:cs typeface="Calibri"/>
              </a:rPr>
              <a:t> </a:t>
            </a:r>
            <a:r>
              <a:rPr lang="ru-RU" sz="4800" b="1" dirty="0" err="1">
                <a:solidFill>
                  <a:srgbClr val="ED3435"/>
                </a:solidFill>
                <a:cs typeface="Calibri"/>
              </a:rPr>
              <a:t>діяльності</a:t>
            </a:r>
            <a:endParaRPr sz="4800" dirty="0">
              <a:latin typeface="Calibri"/>
              <a:cs typeface="Calibri"/>
            </a:endParaRPr>
          </a:p>
        </p:txBody>
      </p:sp>
      <p:pic>
        <p:nvPicPr>
          <p:cNvPr id="3074" name="Picture 2" descr="Вплив рівня стресу робітника: на ефективність його професійної діяльності"/>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667828"/>
            <a:ext cx="16002000" cy="8276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body" idx="1"/>
          </p:nvPr>
        </p:nvSpPr>
        <p:spPr>
          <a:xfrm>
            <a:off x="990600" y="1173452"/>
            <a:ext cx="16687800" cy="7743247"/>
          </a:xfrm>
          <a:prstGeom prst="rect">
            <a:avLst/>
          </a:prstGeom>
        </p:spPr>
        <p:txBody>
          <a:bodyPr vert="horz" wrap="square" lIns="0" tIns="353161" rIns="0" bIns="0" rtlCol="0">
            <a:spAutoFit/>
          </a:bodyPr>
          <a:lstStyle/>
          <a:p>
            <a:r>
              <a:rPr lang="uk-UA" i="1" dirty="0">
                <a:solidFill>
                  <a:srgbClr val="FF0000"/>
                </a:solidFill>
              </a:rPr>
              <a:t>Можна запропонувати наступні рекомендації щодо забезпечення стратегічних підходів у сфері управління персоналом</a:t>
            </a:r>
            <a:r>
              <a:rPr lang="uk-UA" i="1" dirty="0" smtClean="0">
                <a:solidFill>
                  <a:srgbClr val="FF0000"/>
                </a:solidFill>
              </a:rPr>
              <a:t>:</a:t>
            </a:r>
          </a:p>
          <a:p>
            <a:endParaRPr lang="uk-UA" i="1" dirty="0">
              <a:solidFill>
                <a:srgbClr val="FF0000"/>
              </a:solidFill>
            </a:endParaRPr>
          </a:p>
          <a:p>
            <a:r>
              <a:rPr lang="uk-UA" dirty="0"/>
              <a:t>• створення гнучкої організаційної структури організації, ліквідація зайвих підрозділів, часткове звільнення співробітників за рахунок перерозподілу обов'язків;</a:t>
            </a:r>
          </a:p>
          <a:p>
            <a:r>
              <a:rPr lang="uk-UA" dirty="0"/>
              <a:t>• розробка та послідовна реалізація концепції антикризового управління персоналом;</a:t>
            </a:r>
          </a:p>
          <a:p>
            <a:r>
              <a:rPr lang="uk-UA" dirty="0"/>
              <a:t>• впровадження методів кадрового маркетингу, що дозволяє підвищити якість кадрової селекції у процесі наймання персоналу;</a:t>
            </a:r>
          </a:p>
          <a:p>
            <a:r>
              <a:rPr lang="uk-UA" dirty="0"/>
              <a:t>• щорічна атестація, аудит персоналу;</a:t>
            </a:r>
          </a:p>
          <a:p>
            <a:r>
              <a:rPr lang="uk-UA" dirty="0"/>
              <a:t>• модернізація культури управління;</a:t>
            </a:r>
          </a:p>
          <a:p>
            <a:r>
              <a:rPr lang="uk-UA" dirty="0"/>
              <a:t>• діагностика та аналіз кризових явищ в системі управління персоналом;</a:t>
            </a:r>
          </a:p>
          <a:p>
            <a:r>
              <a:rPr lang="uk-UA" dirty="0"/>
              <a:t>• систематичний перегляд положень про підрозділи, посадових інструкцій та інших регламентуючих діяльність персоналу документів з метою їх удосконалення;</a:t>
            </a:r>
          </a:p>
          <a:p>
            <a:r>
              <a:rPr lang="uk-UA" dirty="0"/>
              <a:t>• розробка системи заходів щодо заохочення робітників з урахуванням їх орієнтації та впливу на кінцеві показники роботи організації.</a:t>
            </a:r>
          </a:p>
        </p:txBody>
      </p:sp>
      <p:sp>
        <p:nvSpPr>
          <p:cNvPr id="3" name="object 3"/>
          <p:cNvSpPr txBox="1"/>
          <p:nvPr/>
        </p:nvSpPr>
        <p:spPr>
          <a:xfrm>
            <a:off x="1371600" y="419100"/>
            <a:ext cx="16383000" cy="738664"/>
          </a:xfrm>
          <a:prstGeom prst="rect">
            <a:avLst/>
          </a:prstGeom>
        </p:spPr>
        <p:txBody>
          <a:bodyPr vert="horz" wrap="square" lIns="0" tIns="0" rIns="0" bIns="0" rtlCol="0">
            <a:spAutoFit/>
          </a:bodyPr>
          <a:lstStyle/>
          <a:p>
            <a:pPr marL="12700" algn="ctr">
              <a:lnSpc>
                <a:spcPct val="100000"/>
              </a:lnSpc>
              <a:tabLst>
                <a:tab pos="1489710" algn="l"/>
                <a:tab pos="2906395" algn="l"/>
                <a:tab pos="5897880" algn="l"/>
                <a:tab pos="6369050" algn="l"/>
              </a:tabLst>
            </a:pPr>
            <a:r>
              <a:rPr lang="ru-RU" sz="4800" b="1" dirty="0" err="1" smtClean="0">
                <a:solidFill>
                  <a:srgbClr val="ED3435"/>
                </a:solidFill>
                <a:cs typeface="Calibri"/>
              </a:rPr>
              <a:t>Концепція</a:t>
            </a:r>
            <a:r>
              <a:rPr lang="ru-RU" sz="4800" b="1" dirty="0" smtClean="0">
                <a:solidFill>
                  <a:srgbClr val="ED3435"/>
                </a:solidFill>
                <a:cs typeface="Calibri"/>
              </a:rPr>
              <a:t> </a:t>
            </a:r>
            <a:r>
              <a:rPr lang="ru-RU" sz="4800" b="1" dirty="0" err="1">
                <a:solidFill>
                  <a:srgbClr val="ED3435"/>
                </a:solidFill>
                <a:cs typeface="Calibri"/>
              </a:rPr>
              <a:t>антикризового</a:t>
            </a:r>
            <a:r>
              <a:rPr lang="ru-RU" sz="4800" b="1" dirty="0">
                <a:solidFill>
                  <a:srgbClr val="ED3435"/>
                </a:solidFill>
                <a:cs typeface="Calibri"/>
              </a:rPr>
              <a:t> </a:t>
            </a:r>
            <a:r>
              <a:rPr lang="ru-RU" sz="4800" b="1" dirty="0" err="1">
                <a:solidFill>
                  <a:srgbClr val="ED3435"/>
                </a:solidFill>
                <a:cs typeface="Calibri"/>
              </a:rPr>
              <a:t>управління</a:t>
            </a:r>
            <a:r>
              <a:rPr lang="ru-RU" sz="4800" b="1" dirty="0">
                <a:solidFill>
                  <a:srgbClr val="ED3435"/>
                </a:solidFill>
                <a:cs typeface="Calibri"/>
              </a:rPr>
              <a:t> персоналом</a:t>
            </a:r>
            <a:endParaRPr sz="4800" dirty="0">
              <a:latin typeface="Calibri"/>
              <a:cs typeface="Calibri"/>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144523" y="266700"/>
            <a:ext cx="15542894" cy="738664"/>
          </a:xfrm>
          <a:prstGeom prst="rect">
            <a:avLst/>
          </a:prstGeom>
        </p:spPr>
        <p:txBody>
          <a:bodyPr vert="horz" wrap="square" lIns="0" tIns="0" rIns="0" bIns="0" rtlCol="0">
            <a:spAutoFit/>
          </a:bodyPr>
          <a:lstStyle/>
          <a:p>
            <a:pPr marL="12700" algn="ctr">
              <a:lnSpc>
                <a:spcPct val="100000"/>
              </a:lnSpc>
              <a:tabLst>
                <a:tab pos="2836545" algn="l"/>
                <a:tab pos="3831590" algn="l"/>
                <a:tab pos="6411595" algn="l"/>
                <a:tab pos="7887970" algn="l"/>
                <a:tab pos="11329035" algn="l"/>
              </a:tabLst>
            </a:pPr>
            <a:r>
              <a:rPr lang="ru-RU" sz="4800" b="1" dirty="0" err="1">
                <a:solidFill>
                  <a:srgbClr val="ED3435"/>
                </a:solidFill>
                <a:cs typeface="Calibri"/>
              </a:rPr>
              <a:t>Цілісна</a:t>
            </a:r>
            <a:r>
              <a:rPr lang="ru-RU" sz="4800" b="1" dirty="0">
                <a:solidFill>
                  <a:srgbClr val="ED3435"/>
                </a:solidFill>
                <a:cs typeface="Calibri"/>
              </a:rPr>
              <a:t> система </a:t>
            </a:r>
            <a:r>
              <a:rPr lang="ru-RU" sz="4800" b="1" dirty="0" err="1">
                <a:solidFill>
                  <a:srgbClr val="ED3435"/>
                </a:solidFill>
                <a:cs typeface="Calibri"/>
              </a:rPr>
              <a:t>антикризового</a:t>
            </a:r>
            <a:r>
              <a:rPr lang="ru-RU" sz="4800" b="1" dirty="0">
                <a:solidFill>
                  <a:srgbClr val="ED3435"/>
                </a:solidFill>
                <a:cs typeface="Calibri"/>
              </a:rPr>
              <a:t> </a:t>
            </a:r>
            <a:r>
              <a:rPr lang="ru-RU" sz="4800" b="1" dirty="0" err="1">
                <a:solidFill>
                  <a:srgbClr val="ED3435"/>
                </a:solidFill>
                <a:cs typeface="Calibri"/>
              </a:rPr>
              <a:t>управління</a:t>
            </a:r>
            <a:r>
              <a:rPr lang="ru-RU" sz="4800" b="1" dirty="0">
                <a:solidFill>
                  <a:srgbClr val="ED3435"/>
                </a:solidFill>
                <a:cs typeface="Calibri"/>
              </a:rPr>
              <a:t> персоналом</a:t>
            </a:r>
            <a:endParaRPr sz="4800" dirty="0">
              <a:latin typeface="Calibri"/>
              <a:cs typeface="Calibri"/>
            </a:endParaRPr>
          </a:p>
        </p:txBody>
      </p:sp>
      <p:pic>
        <p:nvPicPr>
          <p:cNvPr id="4098" name="Picture 2" descr="Цілісна система антикризового управління персоналом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181100"/>
            <a:ext cx="15697200" cy="891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457200" y="266700"/>
            <a:ext cx="17449800" cy="9971961"/>
          </a:xfrm>
          <a:prstGeom prst="rect">
            <a:avLst/>
          </a:prstGeom>
        </p:spPr>
        <p:txBody>
          <a:bodyPr vert="horz" wrap="square" lIns="0" tIns="0" rIns="0" bIns="0" rtlCol="0">
            <a:spAutoFit/>
          </a:bodyPr>
          <a:lstStyle/>
          <a:p>
            <a:r>
              <a:rPr lang="uk-UA" sz="3600" b="1" dirty="0">
                <a:solidFill>
                  <a:srgbClr val="FF0000"/>
                </a:solidFill>
              </a:rPr>
              <a:t>Кадрова політика має свою структуру, яка включає в себе наступні елементи</a:t>
            </a:r>
            <a:r>
              <a:rPr lang="uk-UA" sz="3600" b="1" dirty="0" smtClean="0">
                <a:solidFill>
                  <a:srgbClr val="FF0000"/>
                </a:solidFill>
              </a:rPr>
              <a:t>:</a:t>
            </a:r>
          </a:p>
          <a:p>
            <a:endParaRPr lang="uk-UA" sz="3600" dirty="0"/>
          </a:p>
          <a:p>
            <a:r>
              <a:rPr lang="uk-UA" sz="3600" dirty="0"/>
              <a:t>* визначення цілей та стратегічних напрямків щодо формування кадрами системи управління;</a:t>
            </a:r>
          </a:p>
          <a:p>
            <a:r>
              <a:rPr lang="uk-UA" sz="3600" dirty="0"/>
              <a:t>* формулювання принципів відбору та розміщення персоналу управління;</a:t>
            </a:r>
          </a:p>
          <a:p>
            <a:r>
              <a:rPr lang="uk-UA" sz="3600" dirty="0"/>
              <a:t>* розробка вимог до персоналу;</a:t>
            </a:r>
          </a:p>
          <a:p>
            <a:r>
              <a:rPr lang="uk-UA" sz="3600" dirty="0"/>
              <a:t>* розробка заходів стосовно поліпшення якісного складу та структури персоналу управління;</a:t>
            </a:r>
          </a:p>
          <a:p>
            <a:r>
              <a:rPr lang="uk-UA" sz="3600" dirty="0"/>
              <a:t>* розробка системи підготовки та підвищення кваліфікації персоналу. Основними принципами кадрової політики є наступні:</a:t>
            </a:r>
          </a:p>
          <a:p>
            <a:r>
              <a:rPr lang="uk-UA" sz="3600" dirty="0"/>
              <a:t>* принцип плановості;</a:t>
            </a:r>
          </a:p>
          <a:p>
            <a:r>
              <a:rPr lang="uk-UA" sz="3600" dirty="0"/>
              <a:t>* принцип гуманізації трудових відносин;</a:t>
            </a:r>
          </a:p>
          <a:p>
            <a:r>
              <a:rPr lang="uk-UA" sz="3600" dirty="0"/>
              <a:t>* принцип комплексної оцінки особистості при просуванні на відповідні посади;</a:t>
            </a:r>
          </a:p>
          <a:p>
            <a:r>
              <a:rPr lang="uk-UA" sz="3600" dirty="0"/>
              <a:t>* принцип відповідності посади й кандидата на цю посаду;</a:t>
            </a:r>
          </a:p>
          <a:p>
            <a:r>
              <a:rPr lang="uk-UA" sz="3600" dirty="0"/>
              <a:t>* принцип конкретності з урахуванням ситуації, що склалася;</a:t>
            </a:r>
          </a:p>
          <a:p>
            <a:r>
              <a:rPr lang="uk-UA" sz="3600" dirty="0"/>
              <a:t>* принцип компенсації при відборі єдиної управлінської команди;</a:t>
            </a:r>
          </a:p>
          <a:p>
            <a:r>
              <a:rPr lang="uk-UA" sz="3600" dirty="0"/>
              <a:t>* принцип відображення національної структури населення у складі керівних кадрів організації.</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3648" y="4952611"/>
            <a:ext cx="18274352" cy="4924425"/>
          </a:xfrm>
          <a:prstGeom prst="rect">
            <a:avLst/>
          </a:prstGeom>
        </p:spPr>
        <p:txBody>
          <a:bodyPr vert="horz" wrap="square" lIns="0" tIns="0" rIns="0" bIns="0" rtlCol="0">
            <a:spAutoFit/>
          </a:bodyPr>
          <a:lstStyle/>
          <a:p>
            <a:r>
              <a:rPr lang="uk-UA" sz="3200" b="1" dirty="0" smtClean="0">
                <a:solidFill>
                  <a:srgbClr val="FF0000"/>
                </a:solidFill>
              </a:rPr>
              <a:t>Нові </a:t>
            </a:r>
            <a:r>
              <a:rPr lang="uk-UA" sz="3200" b="1" dirty="0">
                <a:solidFill>
                  <a:srgbClr val="FF0000"/>
                </a:solidFill>
              </a:rPr>
              <a:t>цінності в концепції кадрової політики мають наступні</a:t>
            </a:r>
            <a:r>
              <a:rPr lang="uk-UA" sz="3200" b="1" dirty="0" smtClean="0">
                <a:solidFill>
                  <a:srgbClr val="FF0000"/>
                </a:solidFill>
              </a:rPr>
              <a:t>:</a:t>
            </a:r>
          </a:p>
          <a:p>
            <a:endParaRPr lang="uk-UA" sz="3200" b="1" dirty="0">
              <a:solidFill>
                <a:srgbClr val="FF0000"/>
              </a:solidFill>
            </a:endParaRPr>
          </a:p>
          <a:p>
            <a:r>
              <a:rPr lang="uk-UA" sz="3200" dirty="0"/>
              <a:t>* інтеграція та співробітництво з персоналом;</a:t>
            </a:r>
          </a:p>
          <a:p>
            <a:r>
              <a:rPr lang="uk-UA" sz="3200" dirty="0"/>
              <a:t>* прагнення до конкуренції, що сприяє створенню зв'язків співробітництва;</a:t>
            </a:r>
          </a:p>
          <a:p>
            <a:r>
              <a:rPr lang="uk-UA" sz="3200" dirty="0"/>
              <a:t>* творчий керівник та творчий колектив як невід'ємне та бажане становище;</a:t>
            </a:r>
          </a:p>
          <a:p>
            <a:r>
              <a:rPr lang="uk-UA" sz="3200" dirty="0"/>
              <a:t>* ініціативність та прагнення до відповідальності для досягнення загальної обґрунтованої мети;</a:t>
            </a:r>
          </a:p>
          <a:p>
            <a:r>
              <a:rPr lang="uk-UA" sz="3200" dirty="0"/>
              <a:t>* орієнтація на підприємницький успіх;</a:t>
            </a:r>
          </a:p>
          <a:p>
            <a:r>
              <a:rPr lang="uk-UA" sz="3200" dirty="0"/>
              <a:t>* створення атмосфери довіри та </a:t>
            </a:r>
            <a:r>
              <a:rPr lang="uk-UA" sz="3200" dirty="0" err="1"/>
              <a:t>взаємопідтримки</a:t>
            </a:r>
            <a:r>
              <a:rPr lang="uk-UA" sz="3200" dirty="0"/>
              <a:t>;</a:t>
            </a:r>
          </a:p>
          <a:p>
            <a:r>
              <a:rPr lang="uk-UA" sz="3200" dirty="0"/>
              <a:t>* формування гласності як основної норми поведінки;</a:t>
            </a:r>
          </a:p>
          <a:p>
            <a:r>
              <a:rPr lang="uk-UA" sz="3200" dirty="0"/>
              <a:t>* прагнення до культурної консолідації.</a:t>
            </a:r>
          </a:p>
        </p:txBody>
      </p:sp>
      <p:sp>
        <p:nvSpPr>
          <p:cNvPr id="3" name="object 3"/>
          <p:cNvSpPr txBox="1"/>
          <p:nvPr/>
        </p:nvSpPr>
        <p:spPr>
          <a:xfrm>
            <a:off x="0" y="15362"/>
            <a:ext cx="18288000" cy="4937249"/>
          </a:xfrm>
          <a:prstGeom prst="rect">
            <a:avLst/>
          </a:prstGeom>
        </p:spPr>
        <p:txBody>
          <a:bodyPr vert="horz" wrap="square" lIns="0" tIns="0" rIns="0" bIns="0" rtlCol="0">
            <a:spAutoFit/>
          </a:bodyPr>
          <a:lstStyle/>
          <a:p>
            <a:pPr algn="ctr">
              <a:lnSpc>
                <a:spcPts val="5475"/>
              </a:lnSpc>
            </a:pPr>
            <a:r>
              <a:rPr lang="uk-UA" sz="3200" b="1" dirty="0">
                <a:solidFill>
                  <a:srgbClr val="FF0000"/>
                </a:solidFill>
              </a:rPr>
              <a:t>Кадрова політика є складовою частиною антикризового управління організацією, де головна мета якої — досягнення стійкого становища на ринку. </a:t>
            </a:r>
            <a:endParaRPr lang="uk-UA" sz="3200" b="1" dirty="0" smtClean="0">
              <a:solidFill>
                <a:srgbClr val="FF0000"/>
              </a:solidFill>
            </a:endParaRPr>
          </a:p>
          <a:p>
            <a:pPr algn="ctr">
              <a:lnSpc>
                <a:spcPts val="5475"/>
              </a:lnSpc>
            </a:pPr>
            <a:r>
              <a:rPr lang="uk-UA" sz="3200" b="1" dirty="0" smtClean="0"/>
              <a:t>Криза </a:t>
            </a:r>
            <a:r>
              <a:rPr lang="uk-UA" sz="3200" b="1" dirty="0"/>
              <a:t>в організації немає чисто економічного чи політичного оформлення; вона викликається більш об'ємною кризою, пов'язаною зі зміною соціально-економічної системи, зміною майже всіх цінностей, і має, головним чином, управління людськими ресурсами. </a:t>
            </a:r>
            <a:endParaRPr lang="uk-UA" sz="3200" b="1" dirty="0" smtClean="0"/>
          </a:p>
          <a:p>
            <a:pPr algn="ctr">
              <a:lnSpc>
                <a:spcPts val="5475"/>
              </a:lnSpc>
            </a:pPr>
            <a:r>
              <a:rPr lang="uk-UA" sz="3200" b="1" dirty="0" smtClean="0"/>
              <a:t>Це </a:t>
            </a:r>
            <a:r>
              <a:rPr lang="uk-UA" sz="3200" b="1" dirty="0"/>
              <a:t>треба враховувати при розробці нової кадрової політики в організації, яка орієнтована на вихід з кризи.</a:t>
            </a:r>
            <a:endParaRPr sz="3200" b="1" dirty="0">
              <a:latin typeface="Calibri"/>
              <a:cs typeface="Calibri"/>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42900"/>
            <a:ext cx="15981375" cy="2215991"/>
          </a:xfrm>
        </p:spPr>
        <p:txBody>
          <a:bodyPr/>
          <a:lstStyle/>
          <a:p>
            <a:pPr algn="ctr"/>
            <a:r>
              <a:rPr lang="uk-UA" dirty="0"/>
              <a:t>Приблизний зміст антикризових планів американських кампаній</a:t>
            </a:r>
            <a:br>
              <a:rPr lang="uk-UA" dirty="0"/>
            </a:br>
            <a:endParaRPr lang="uk-UA" dirty="0"/>
          </a:p>
        </p:txBody>
      </p:sp>
      <p:sp>
        <p:nvSpPr>
          <p:cNvPr id="3" name="Текст 2"/>
          <p:cNvSpPr>
            <a:spLocks noGrp="1"/>
          </p:cNvSpPr>
          <p:nvPr>
            <p:ph type="body" idx="1"/>
          </p:nvPr>
        </p:nvSpPr>
        <p:spPr>
          <a:xfrm>
            <a:off x="1482344" y="2826156"/>
            <a:ext cx="15323311" cy="6647974"/>
          </a:xfrm>
        </p:spPr>
        <p:txBody>
          <a:bodyPr/>
          <a:lstStyle/>
          <a:p>
            <a:r>
              <a:rPr lang="uk-UA" sz="4000" dirty="0" smtClean="0"/>
              <a:t>1</a:t>
            </a:r>
            <a:r>
              <a:rPr lang="uk-UA" sz="4000" dirty="0"/>
              <a:t>) визначення меж поширення кризової ситуації;</a:t>
            </a:r>
          </a:p>
          <a:p>
            <a:r>
              <a:rPr lang="uk-UA" sz="4000" dirty="0"/>
              <a:t>2) визначення наслідків кризової ситуації та ступінь впливу цих наслідків на діяльність компанії;</a:t>
            </a:r>
          </a:p>
          <a:p>
            <a:r>
              <a:rPr lang="uk-UA" sz="4000" dirty="0"/>
              <a:t>3) перелік заходів, які необхідно здійснити при виникненні кризової ситуації;</a:t>
            </a:r>
          </a:p>
          <a:p>
            <a:r>
              <a:rPr lang="uk-UA" sz="4000" dirty="0"/>
              <a:t>4) наслідки дій, що здійснюються в особливих умовах;</a:t>
            </a:r>
          </a:p>
          <a:p>
            <a:r>
              <a:rPr lang="uk-UA" sz="4000" dirty="0"/>
              <a:t>5) функції центру з контролю за виконанням робот в кризовій ситуації;</a:t>
            </a:r>
          </a:p>
          <a:p>
            <a:r>
              <a:rPr lang="uk-UA" sz="4000" dirty="0"/>
              <a:t>6) визначення персонального складу співробітників оперативних антикризових груп підрозділів;</a:t>
            </a:r>
          </a:p>
          <a:p>
            <a:r>
              <a:rPr lang="uk-UA" sz="4000" dirty="0"/>
              <a:t>7) комплекс заходів щодо забезпечення роботи засобами зв'язку. </a:t>
            </a:r>
          </a:p>
          <a:p>
            <a:endParaRPr lang="uk-UA" dirty="0"/>
          </a:p>
        </p:txBody>
      </p:sp>
    </p:spTree>
    <p:extLst>
      <p:ext uri="{BB962C8B-B14F-4D97-AF65-F5344CB8AC3E}">
        <p14:creationId xmlns:p14="http://schemas.microsoft.com/office/powerpoint/2010/main" val="25057997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419100"/>
            <a:ext cx="15981375" cy="1477328"/>
          </a:xfrm>
        </p:spPr>
        <p:txBody>
          <a:bodyPr/>
          <a:lstStyle/>
          <a:p>
            <a:r>
              <a:rPr lang="uk-UA" dirty="0"/>
              <a:t>Питання </a:t>
            </a:r>
            <a:r>
              <a:rPr lang="uk-UA"/>
              <a:t>для </a:t>
            </a:r>
            <a:r>
              <a:rPr lang="uk-UA" smtClean="0"/>
              <a:t>самоконтролю:</a:t>
            </a:r>
            <a:r>
              <a:rPr lang="uk-UA" sz="3600" dirty="0"/>
              <a:t/>
            </a:r>
            <a:br>
              <a:rPr lang="uk-UA" sz="3600" dirty="0"/>
            </a:br>
            <a:endParaRPr lang="uk-UA" dirty="0"/>
          </a:p>
        </p:txBody>
      </p:sp>
      <p:sp>
        <p:nvSpPr>
          <p:cNvPr id="3" name="Текст 2"/>
          <p:cNvSpPr>
            <a:spLocks noGrp="1"/>
          </p:cNvSpPr>
          <p:nvPr>
            <p:ph type="body" idx="1"/>
          </p:nvPr>
        </p:nvSpPr>
        <p:spPr>
          <a:xfrm>
            <a:off x="533400" y="1485900"/>
            <a:ext cx="17068800" cy="8002191"/>
          </a:xfrm>
        </p:spPr>
        <p:txBody>
          <a:bodyPr/>
          <a:lstStyle/>
          <a:p>
            <a:pPr lvl="1"/>
            <a:r>
              <a:rPr lang="uk-UA" sz="4000" i="1" dirty="0" smtClean="0"/>
              <a:t>Що </a:t>
            </a:r>
            <a:r>
              <a:rPr lang="uk-UA" sz="4000" i="1" dirty="0"/>
              <a:t>таке криза та кризові явища?</a:t>
            </a:r>
            <a:endParaRPr lang="uk-UA" sz="4000" dirty="0"/>
          </a:p>
          <a:p>
            <a:pPr lvl="1"/>
            <a:r>
              <a:rPr lang="uk-UA" sz="4000" i="1" dirty="0"/>
              <a:t>Як слід планувати кадрову роботу в умовах кризи?</a:t>
            </a:r>
            <a:endParaRPr lang="uk-UA" sz="4000" dirty="0"/>
          </a:p>
          <a:p>
            <a:pPr lvl="1"/>
            <a:r>
              <a:rPr lang="uk-UA" sz="4000" i="1" dirty="0"/>
              <a:t>Назвіть головну концепцію кадрового планування.</a:t>
            </a:r>
            <a:endParaRPr lang="uk-UA" sz="4000" dirty="0"/>
          </a:p>
          <a:p>
            <a:pPr lvl="1"/>
            <a:r>
              <a:rPr lang="uk-UA" sz="4000" i="1" dirty="0"/>
              <a:t>Охарактеризуйте теорію кризових явищ.</a:t>
            </a:r>
            <a:endParaRPr lang="uk-UA" sz="4000" dirty="0"/>
          </a:p>
          <a:p>
            <a:pPr lvl="1"/>
            <a:r>
              <a:rPr lang="uk-UA" sz="4000" i="1" dirty="0"/>
              <a:t>Назвіть причини й наслідки кризи персоналу.</a:t>
            </a:r>
            <a:endParaRPr lang="uk-UA" sz="4000" dirty="0"/>
          </a:p>
          <a:p>
            <a:pPr lvl="1"/>
            <a:r>
              <a:rPr lang="uk-UA" sz="4000" i="1" dirty="0"/>
              <a:t>Охарактеризуйте поведінкові аспекти діяльності персоналу в умовах кризи.</a:t>
            </a:r>
            <a:endParaRPr lang="uk-UA" sz="4000" dirty="0"/>
          </a:p>
          <a:p>
            <a:pPr lvl="1"/>
            <a:r>
              <a:rPr lang="uk-UA" sz="4000" i="1" dirty="0"/>
              <a:t> Дайте характеристику концепції антикризового управління персоналом.</a:t>
            </a:r>
            <a:endParaRPr lang="uk-UA" sz="4000" dirty="0"/>
          </a:p>
          <a:p>
            <a:pPr lvl="1"/>
            <a:r>
              <a:rPr lang="uk-UA" sz="4000" i="1" dirty="0"/>
              <a:t>Назвіть основні принципи антикризового управління персоналом. </a:t>
            </a:r>
            <a:endParaRPr lang="uk-UA" sz="4000" dirty="0"/>
          </a:p>
          <a:p>
            <a:pPr lvl="1"/>
            <a:r>
              <a:rPr lang="uk-UA" sz="4000" i="1" dirty="0" err="1"/>
              <a:t>Обгрунтуйте</a:t>
            </a:r>
            <a:r>
              <a:rPr lang="uk-UA" sz="4000" i="1" dirty="0"/>
              <a:t> особливості кадрової політики.</a:t>
            </a:r>
            <a:endParaRPr lang="uk-UA" sz="4000" dirty="0"/>
          </a:p>
          <a:p>
            <a:pPr lvl="1"/>
            <a:r>
              <a:rPr lang="uk-UA" sz="4000" i="1" dirty="0"/>
              <a:t>Назвіть нові цінності в період кризи організації.</a:t>
            </a:r>
            <a:endParaRPr lang="uk-UA" sz="4000" dirty="0"/>
          </a:p>
          <a:p>
            <a:pPr lvl="1"/>
            <a:r>
              <a:rPr lang="uk-UA" sz="4000" i="1" dirty="0"/>
              <a:t>Які особливості планування діяльності з антикризового управління персоналом.</a:t>
            </a:r>
            <a:endParaRPr lang="uk-UA" sz="4000" dirty="0"/>
          </a:p>
        </p:txBody>
      </p:sp>
    </p:spTree>
    <p:extLst>
      <p:ext uri="{BB962C8B-B14F-4D97-AF65-F5344CB8AC3E}">
        <p14:creationId xmlns:p14="http://schemas.microsoft.com/office/powerpoint/2010/main" val="3450692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6800" y="952500"/>
            <a:ext cx="15358110" cy="7719036"/>
          </a:xfrm>
          <a:prstGeom prst="rect">
            <a:avLst/>
          </a:prstGeom>
        </p:spPr>
        <p:txBody>
          <a:bodyPr vert="horz" wrap="square" lIns="0" tIns="0" rIns="0" bIns="0" rtlCol="0">
            <a:spAutoFit/>
          </a:bodyPr>
          <a:lstStyle/>
          <a:p>
            <a:pPr marL="12700" marR="657860" algn="ctr">
              <a:lnSpc>
                <a:spcPct val="90000"/>
              </a:lnSpc>
              <a:tabLst>
                <a:tab pos="355600" algn="l"/>
              </a:tabLst>
            </a:pPr>
            <a:r>
              <a:rPr lang="ru-RU" sz="4400" b="1" dirty="0" err="1">
                <a:solidFill>
                  <a:srgbClr val="FF0000"/>
                </a:solidFill>
                <a:cs typeface="Calibri"/>
              </a:rPr>
              <a:t>Питання</a:t>
            </a:r>
            <a:r>
              <a:rPr lang="ru-RU" sz="4400" b="1" dirty="0">
                <a:solidFill>
                  <a:srgbClr val="FF0000"/>
                </a:solidFill>
                <a:cs typeface="Calibri"/>
              </a:rPr>
              <a:t> для </a:t>
            </a:r>
            <a:r>
              <a:rPr lang="ru-RU" sz="4400" b="1" dirty="0" err="1">
                <a:solidFill>
                  <a:srgbClr val="FF0000"/>
                </a:solidFill>
                <a:cs typeface="Calibri"/>
              </a:rPr>
              <a:t>підготовки</a:t>
            </a:r>
            <a:r>
              <a:rPr lang="ru-RU" sz="4400" b="1" dirty="0">
                <a:solidFill>
                  <a:srgbClr val="FF0000"/>
                </a:solidFill>
                <a:cs typeface="Calibri"/>
              </a:rPr>
              <a:t> </a:t>
            </a:r>
            <a:br>
              <a:rPr lang="ru-RU" sz="4400" b="1" dirty="0">
                <a:solidFill>
                  <a:srgbClr val="FF0000"/>
                </a:solidFill>
                <a:cs typeface="Calibri"/>
              </a:rPr>
            </a:br>
            <a:r>
              <a:rPr lang="ru-RU" sz="4400" b="1" dirty="0">
                <a:solidFill>
                  <a:srgbClr val="FF0000"/>
                </a:solidFill>
                <a:cs typeface="Calibri"/>
              </a:rPr>
              <a:t>до </a:t>
            </a:r>
            <a:r>
              <a:rPr lang="ru-RU" sz="4400" b="1" dirty="0" err="1">
                <a:solidFill>
                  <a:srgbClr val="FF0000"/>
                </a:solidFill>
                <a:cs typeface="Calibri"/>
              </a:rPr>
              <a:t>семінарського</a:t>
            </a:r>
            <a:r>
              <a:rPr lang="ru-RU" sz="4400" b="1" dirty="0">
                <a:solidFill>
                  <a:srgbClr val="FF0000"/>
                </a:solidFill>
                <a:cs typeface="Calibri"/>
              </a:rPr>
              <a:t> </a:t>
            </a:r>
            <a:r>
              <a:rPr lang="ru-RU" sz="4400" b="1" dirty="0" err="1">
                <a:solidFill>
                  <a:srgbClr val="FF0000"/>
                </a:solidFill>
                <a:cs typeface="Calibri"/>
              </a:rPr>
              <a:t>заняття</a:t>
            </a:r>
            <a:r>
              <a:rPr lang="ru-RU" sz="4400" b="1" dirty="0">
                <a:solidFill>
                  <a:srgbClr val="FF0000"/>
                </a:solidFill>
                <a:cs typeface="Calibri"/>
              </a:rPr>
              <a:t> </a:t>
            </a:r>
            <a:br>
              <a:rPr lang="ru-RU" sz="4400" b="1" dirty="0">
                <a:solidFill>
                  <a:srgbClr val="FF0000"/>
                </a:solidFill>
                <a:cs typeface="Calibri"/>
              </a:rPr>
            </a:br>
            <a:r>
              <a:rPr lang="ru-RU" sz="4400" b="1" dirty="0">
                <a:solidFill>
                  <a:srgbClr val="FF0000"/>
                </a:solidFill>
                <a:cs typeface="Calibri"/>
              </a:rPr>
              <a:t>та практичного </a:t>
            </a:r>
            <a:r>
              <a:rPr lang="ru-RU" sz="4400" b="1" dirty="0" err="1">
                <a:solidFill>
                  <a:srgbClr val="FF0000"/>
                </a:solidFill>
                <a:cs typeface="Calibri"/>
              </a:rPr>
              <a:t>опрацювання</a:t>
            </a:r>
            <a:r>
              <a:rPr lang="ru-RU" sz="4400" b="1" dirty="0">
                <a:solidFill>
                  <a:srgbClr val="FF0000"/>
                </a:solidFill>
                <a:cs typeface="Calibri"/>
              </a:rPr>
              <a:t> теми</a:t>
            </a:r>
            <a:r>
              <a:rPr lang="ru-RU" sz="4400" b="1" dirty="0" smtClean="0">
                <a:solidFill>
                  <a:srgbClr val="FF0000"/>
                </a:solidFill>
                <a:cs typeface="Calibri"/>
              </a:rPr>
              <a:t>:</a:t>
            </a:r>
          </a:p>
          <a:p>
            <a:pPr marL="12700" marR="657860" algn="just">
              <a:lnSpc>
                <a:spcPct val="90000"/>
              </a:lnSpc>
              <a:tabLst>
                <a:tab pos="355600" algn="l"/>
              </a:tabLst>
            </a:pPr>
            <a:endParaRPr lang="ru-RU" sz="4400" b="1" dirty="0">
              <a:solidFill>
                <a:srgbClr val="FF0000"/>
              </a:solidFill>
              <a:cs typeface="Calibri"/>
            </a:endParaRPr>
          </a:p>
          <a:p>
            <a:pPr marL="12700" marR="657860" algn="just">
              <a:lnSpc>
                <a:spcPct val="90000"/>
              </a:lnSpc>
              <a:tabLst>
                <a:tab pos="355600" algn="l"/>
              </a:tabLst>
            </a:pPr>
            <a:r>
              <a:rPr lang="uk-UA" sz="4400" dirty="0" smtClean="0"/>
              <a:t>1. Теорія кризових явищ та причина й наслідки кризи персоналу.</a:t>
            </a:r>
          </a:p>
          <a:p>
            <a:r>
              <a:rPr lang="uk-UA" sz="4400" dirty="0" smtClean="0"/>
              <a:t>2</a:t>
            </a:r>
            <a:r>
              <a:rPr lang="uk-UA" sz="4400" dirty="0"/>
              <a:t>. Поведінкові аспекти діяльності персоналу в умовах кризи.</a:t>
            </a:r>
          </a:p>
          <a:p>
            <a:r>
              <a:rPr lang="uk-UA" sz="4400" dirty="0"/>
              <a:t>3.  Концепція антикризового управління персоналом.</a:t>
            </a:r>
          </a:p>
          <a:p>
            <a:r>
              <a:rPr lang="uk-UA" sz="4400" dirty="0"/>
              <a:t>4. Основні принципи антикризового управління персоналом. </a:t>
            </a:r>
          </a:p>
          <a:p>
            <a:r>
              <a:rPr lang="uk-UA" sz="4400" dirty="0"/>
              <a:t>5. Кадрова політика та нові цінності в період кризи організації.</a:t>
            </a:r>
          </a:p>
          <a:p>
            <a:r>
              <a:rPr lang="uk-UA" sz="4400" dirty="0"/>
              <a:t>6. Планування діяльності з антикризового управління персоналом.</a:t>
            </a:r>
          </a:p>
        </p:txBody>
      </p:sp>
    </p:spTree>
    <p:extLst>
      <p:ext uri="{BB962C8B-B14F-4D97-AF65-F5344CB8AC3E}">
        <p14:creationId xmlns:p14="http://schemas.microsoft.com/office/powerpoint/2010/main" val="1056459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23797" y="1028700"/>
            <a:ext cx="15358110" cy="6647974"/>
          </a:xfrm>
          <a:prstGeom prst="rect">
            <a:avLst/>
          </a:prstGeom>
        </p:spPr>
        <p:txBody>
          <a:bodyPr vert="horz" wrap="square" lIns="0" tIns="0" rIns="0" bIns="0" rtlCol="0">
            <a:spAutoFit/>
          </a:bodyPr>
          <a:lstStyle/>
          <a:p>
            <a:endParaRPr lang="uk-UA" sz="5400" b="1" dirty="0" smtClean="0">
              <a:solidFill>
                <a:srgbClr val="FF0000"/>
              </a:solidFill>
            </a:endParaRPr>
          </a:p>
          <a:p>
            <a:r>
              <a:rPr lang="uk-UA" sz="5400" b="1" dirty="0" smtClean="0">
                <a:solidFill>
                  <a:srgbClr val="FF0000"/>
                </a:solidFill>
              </a:rPr>
              <a:t>Криза</a:t>
            </a:r>
            <a:r>
              <a:rPr lang="uk-UA" sz="5400" dirty="0">
                <a:solidFill>
                  <a:srgbClr val="FF0000"/>
                </a:solidFill>
              </a:rPr>
              <a:t> —</a:t>
            </a:r>
            <a:r>
              <a:rPr lang="uk-UA" sz="5400" dirty="0"/>
              <a:t> об'єктивне явище в соціально-економічній системі, в основі функціонування та розвитку якої лежить керована діяльність людини. </a:t>
            </a:r>
            <a:endParaRPr lang="uk-UA" sz="5400" dirty="0" smtClean="0"/>
          </a:p>
          <a:p>
            <a:endParaRPr lang="uk-UA" sz="5400" dirty="0" smtClean="0"/>
          </a:p>
          <a:p>
            <a:endParaRPr lang="uk-UA" sz="5400" dirty="0"/>
          </a:p>
          <a:p>
            <a:r>
              <a:rPr lang="uk-UA" sz="5400" b="1" dirty="0" smtClean="0">
                <a:solidFill>
                  <a:srgbClr val="FF0000"/>
                </a:solidFill>
              </a:rPr>
              <a:t>Бажання </a:t>
            </a:r>
            <a:r>
              <a:rPr lang="uk-UA" sz="5400" b="1" dirty="0">
                <a:solidFill>
                  <a:srgbClr val="FF0000"/>
                </a:solidFill>
              </a:rPr>
              <a:t>ефективно управляти</a:t>
            </a:r>
            <a:r>
              <a:rPr lang="uk-UA" sz="5400" dirty="0"/>
              <a:t> нею виражається в прагненні знизити частку некерованих процесів.</a:t>
            </a:r>
          </a:p>
        </p:txBody>
      </p:sp>
    </p:spTree>
    <p:extLst>
      <p:ext uri="{BB962C8B-B14F-4D97-AF65-F5344CB8AC3E}">
        <p14:creationId xmlns:p14="http://schemas.microsoft.com/office/powerpoint/2010/main" val="2349243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23797" y="1181100"/>
            <a:ext cx="15358110" cy="6771084"/>
          </a:xfrm>
          <a:prstGeom prst="rect">
            <a:avLst/>
          </a:prstGeom>
        </p:spPr>
        <p:txBody>
          <a:bodyPr vert="horz" wrap="square" lIns="0" tIns="0" rIns="0" bIns="0" rtlCol="0">
            <a:spAutoFit/>
          </a:bodyPr>
          <a:lstStyle/>
          <a:p>
            <a:r>
              <a:rPr lang="ru-RU" sz="4400" b="1" dirty="0">
                <a:solidFill>
                  <a:srgbClr val="FF0000"/>
                </a:solidFill>
              </a:rPr>
              <a:t>Система </a:t>
            </a:r>
            <a:r>
              <a:rPr lang="ru-RU" sz="4400" b="1" dirty="0" err="1">
                <a:solidFill>
                  <a:srgbClr val="FF0000"/>
                </a:solidFill>
              </a:rPr>
              <a:t>антикризового</a:t>
            </a:r>
            <a:r>
              <a:rPr lang="ru-RU" sz="4400" b="1" dirty="0">
                <a:solidFill>
                  <a:srgbClr val="FF0000"/>
                </a:solidFill>
              </a:rPr>
              <a:t> </a:t>
            </a:r>
            <a:r>
              <a:rPr lang="ru-RU" sz="4400" b="1" dirty="0" err="1">
                <a:solidFill>
                  <a:srgbClr val="FF0000"/>
                </a:solidFill>
              </a:rPr>
              <a:t>управління</a:t>
            </a:r>
            <a:r>
              <a:rPr lang="ru-RU" sz="4400" b="1" dirty="0">
                <a:solidFill>
                  <a:srgbClr val="FF0000"/>
                </a:solidFill>
              </a:rPr>
              <a:t> персоналом </a:t>
            </a:r>
            <a:r>
              <a:rPr lang="ru-RU" sz="4400" b="1" dirty="0" err="1">
                <a:solidFill>
                  <a:srgbClr val="FF0000"/>
                </a:solidFill>
              </a:rPr>
              <a:t>включає</a:t>
            </a:r>
            <a:r>
              <a:rPr lang="ru-RU" sz="4400" b="1" dirty="0">
                <a:solidFill>
                  <a:srgbClr val="FF0000"/>
                </a:solidFill>
              </a:rPr>
              <a:t> в себе </a:t>
            </a:r>
            <a:r>
              <a:rPr lang="ru-RU" sz="4400" b="1" dirty="0" err="1">
                <a:solidFill>
                  <a:srgbClr val="FF0000"/>
                </a:solidFill>
              </a:rPr>
              <a:t>шість</a:t>
            </a:r>
            <a:r>
              <a:rPr lang="ru-RU" sz="4400" b="1" dirty="0">
                <a:solidFill>
                  <a:srgbClr val="FF0000"/>
                </a:solidFill>
              </a:rPr>
              <a:t> </a:t>
            </a:r>
            <a:r>
              <a:rPr lang="ru-RU" sz="4400" b="1" dirty="0" err="1">
                <a:solidFill>
                  <a:srgbClr val="FF0000"/>
                </a:solidFill>
              </a:rPr>
              <a:t>основних</a:t>
            </a:r>
            <a:r>
              <a:rPr lang="ru-RU" sz="4400" b="1" dirty="0">
                <a:solidFill>
                  <a:srgbClr val="FF0000"/>
                </a:solidFill>
              </a:rPr>
              <a:t> </a:t>
            </a:r>
            <a:r>
              <a:rPr lang="ru-RU" sz="4400" b="1" dirty="0" err="1" smtClean="0">
                <a:solidFill>
                  <a:srgbClr val="FF0000"/>
                </a:solidFill>
              </a:rPr>
              <a:t>елементів</a:t>
            </a:r>
            <a:r>
              <a:rPr lang="ru-RU" sz="4400" b="1" dirty="0" smtClean="0">
                <a:solidFill>
                  <a:srgbClr val="FF0000"/>
                </a:solidFill>
              </a:rPr>
              <a:t>:</a:t>
            </a:r>
          </a:p>
          <a:p>
            <a:endParaRPr lang="ru-RU" sz="4400" b="1" dirty="0">
              <a:solidFill>
                <a:srgbClr val="FF0000"/>
              </a:solidFill>
            </a:endParaRPr>
          </a:p>
          <a:p>
            <a:r>
              <a:rPr lang="ru-RU" sz="4400" b="1" dirty="0"/>
              <a:t>• </a:t>
            </a:r>
            <a:r>
              <a:rPr lang="ru-RU" sz="4400" b="1" dirty="0" err="1"/>
              <a:t>об'єкт</a:t>
            </a:r>
            <a:r>
              <a:rPr lang="ru-RU" sz="4400" b="1" dirty="0"/>
              <a:t> </a:t>
            </a:r>
            <a:r>
              <a:rPr lang="ru-RU" sz="4400" b="1" dirty="0" err="1"/>
              <a:t>управління</a:t>
            </a:r>
            <a:r>
              <a:rPr lang="ru-RU" sz="4400" b="1" dirty="0"/>
              <a:t>;</a:t>
            </a:r>
          </a:p>
          <a:p>
            <a:r>
              <a:rPr lang="ru-RU" sz="4400" b="1" dirty="0"/>
              <a:t>• </a:t>
            </a:r>
            <a:r>
              <a:rPr lang="ru-RU" sz="4400" b="1" dirty="0" err="1"/>
              <a:t>суб'єкт</a:t>
            </a:r>
            <a:r>
              <a:rPr lang="ru-RU" sz="4400" b="1" dirty="0"/>
              <a:t> </a:t>
            </a:r>
            <a:r>
              <a:rPr lang="ru-RU" sz="4400" b="1" dirty="0" err="1"/>
              <a:t>управління</a:t>
            </a:r>
            <a:r>
              <a:rPr lang="ru-RU" sz="4400" b="1" dirty="0"/>
              <a:t>;</a:t>
            </a:r>
          </a:p>
          <a:p>
            <a:r>
              <a:rPr lang="ru-RU" sz="4400" b="1" dirty="0"/>
              <a:t>• </a:t>
            </a:r>
            <a:r>
              <a:rPr lang="ru-RU" sz="4400" b="1" dirty="0" err="1"/>
              <a:t>концепцію</a:t>
            </a:r>
            <a:r>
              <a:rPr lang="ru-RU" sz="4400" b="1" dirty="0"/>
              <a:t> </a:t>
            </a:r>
            <a:r>
              <a:rPr lang="ru-RU" sz="4400" b="1" dirty="0" err="1"/>
              <a:t>антикризового</a:t>
            </a:r>
            <a:r>
              <a:rPr lang="ru-RU" sz="4400" b="1" dirty="0"/>
              <a:t> </a:t>
            </a:r>
            <a:r>
              <a:rPr lang="ru-RU" sz="4400" b="1" dirty="0" err="1"/>
              <a:t>управління</a:t>
            </a:r>
            <a:r>
              <a:rPr lang="ru-RU" sz="4400" b="1" dirty="0"/>
              <a:t>;</a:t>
            </a:r>
          </a:p>
          <a:p>
            <a:r>
              <a:rPr lang="ru-RU" sz="4400" b="1" dirty="0"/>
              <a:t>• </a:t>
            </a:r>
            <a:r>
              <a:rPr lang="ru-RU" sz="4400" b="1" dirty="0" err="1"/>
              <a:t>антикризову</a:t>
            </a:r>
            <a:r>
              <a:rPr lang="ru-RU" sz="4400" b="1" dirty="0"/>
              <a:t> </a:t>
            </a:r>
            <a:r>
              <a:rPr lang="ru-RU" sz="4400" b="1" dirty="0" err="1"/>
              <a:t>кадрову</a:t>
            </a:r>
            <a:r>
              <a:rPr lang="ru-RU" sz="4400" b="1" dirty="0"/>
              <a:t> </a:t>
            </a:r>
            <a:r>
              <a:rPr lang="ru-RU" sz="4400" b="1" dirty="0" err="1"/>
              <a:t>стратегію</a:t>
            </a:r>
            <a:r>
              <a:rPr lang="ru-RU" sz="4400" b="1" dirty="0"/>
              <a:t> та </a:t>
            </a:r>
            <a:r>
              <a:rPr lang="ru-RU" sz="4400" b="1" dirty="0" err="1"/>
              <a:t>політику</a:t>
            </a:r>
            <a:r>
              <a:rPr lang="ru-RU" sz="4400" b="1" dirty="0"/>
              <a:t>;</a:t>
            </a:r>
          </a:p>
          <a:p>
            <a:r>
              <a:rPr lang="ru-RU" sz="4400" b="1" dirty="0"/>
              <a:t>• </a:t>
            </a:r>
            <a:r>
              <a:rPr lang="ru-RU" sz="4400" b="1" dirty="0" err="1"/>
              <a:t>функціональну</a:t>
            </a:r>
            <a:r>
              <a:rPr lang="ru-RU" sz="4400" b="1" dirty="0"/>
              <a:t> </a:t>
            </a:r>
            <a:r>
              <a:rPr lang="ru-RU" sz="4400" b="1" dirty="0" err="1"/>
              <a:t>підсистему</a:t>
            </a:r>
            <a:r>
              <a:rPr lang="ru-RU" sz="4400" b="1" dirty="0"/>
              <a:t>;</a:t>
            </a:r>
          </a:p>
          <a:p>
            <a:r>
              <a:rPr lang="ru-RU" sz="4400" b="1" dirty="0"/>
              <a:t>• </a:t>
            </a:r>
            <a:r>
              <a:rPr lang="ru-RU" sz="4400" b="1" dirty="0" err="1"/>
              <a:t>методи</a:t>
            </a:r>
            <a:r>
              <a:rPr lang="ru-RU" sz="4400" b="1" dirty="0"/>
              <a:t> </a:t>
            </a:r>
            <a:r>
              <a:rPr lang="ru-RU" sz="4400" b="1" dirty="0" err="1"/>
              <a:t>роботи</a:t>
            </a:r>
            <a:r>
              <a:rPr lang="ru-RU" sz="4400" b="1" dirty="0"/>
              <a:t> з кадрами в </a:t>
            </a:r>
            <a:r>
              <a:rPr lang="ru-RU" sz="4400" b="1" dirty="0" err="1"/>
              <a:t>режимі</a:t>
            </a:r>
            <a:r>
              <a:rPr lang="ru-RU" sz="4400" b="1" dirty="0"/>
              <a:t> </a:t>
            </a:r>
            <a:r>
              <a:rPr lang="ru-RU" sz="4400" b="1" dirty="0" err="1"/>
              <a:t>антикризового</a:t>
            </a:r>
            <a:r>
              <a:rPr lang="ru-RU" sz="4400" b="1" dirty="0"/>
              <a:t> </a:t>
            </a:r>
            <a:r>
              <a:rPr lang="ru-RU" sz="4400" b="1" dirty="0" err="1"/>
              <a:t>управління</a:t>
            </a:r>
            <a:r>
              <a:rPr lang="ru-RU" sz="4400" b="1" dirty="0"/>
              <a:t>.</a:t>
            </a:r>
          </a:p>
        </p:txBody>
      </p:sp>
    </p:spTree>
    <p:extLst>
      <p:ext uri="{BB962C8B-B14F-4D97-AF65-F5344CB8AC3E}">
        <p14:creationId xmlns:p14="http://schemas.microsoft.com/office/powerpoint/2010/main" val="3916191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4400" y="571500"/>
            <a:ext cx="16687800" cy="7201972"/>
          </a:xfrm>
          <a:prstGeom prst="rect">
            <a:avLst/>
          </a:prstGeom>
        </p:spPr>
        <p:txBody>
          <a:bodyPr vert="horz" wrap="square" lIns="0" tIns="0" rIns="0" bIns="0" rtlCol="0">
            <a:spAutoFit/>
          </a:bodyPr>
          <a:lstStyle/>
          <a:p>
            <a:r>
              <a:rPr lang="uk-UA" sz="3600" b="1" dirty="0">
                <a:solidFill>
                  <a:srgbClr val="FF0000"/>
                </a:solidFill>
              </a:rPr>
              <a:t>Сучасні реалії розвитку підприємництва детермінують появу як мінімум п'яти типів криз персоналу </a:t>
            </a:r>
            <a:r>
              <a:rPr lang="uk-UA" sz="3600" b="1" dirty="0" smtClean="0">
                <a:solidFill>
                  <a:srgbClr val="FF0000"/>
                </a:solidFill>
              </a:rPr>
              <a:t>організації:</a:t>
            </a:r>
          </a:p>
          <a:p>
            <a:endParaRPr lang="uk-UA" sz="3600" b="1" dirty="0" smtClean="0">
              <a:solidFill>
                <a:srgbClr val="FF0000"/>
              </a:solidFill>
            </a:endParaRPr>
          </a:p>
          <a:p>
            <a:r>
              <a:rPr lang="uk-UA" sz="3600" b="1" dirty="0" smtClean="0">
                <a:solidFill>
                  <a:srgbClr val="FF0000"/>
                </a:solidFill>
              </a:rPr>
              <a:t>1. </a:t>
            </a:r>
            <a:r>
              <a:rPr lang="uk-UA" sz="3600" b="1" dirty="0"/>
              <a:t>Феномен управлінської кризи</a:t>
            </a:r>
            <a:r>
              <a:rPr lang="uk-UA" sz="3600" dirty="0"/>
              <a:t> характеризується наявністю гострої психологічної та моральної несумісності між менеджерами або в команді вищої управлінської ланки, або в команді лінійних менеджерів. Характерні особливості управлінської кризи — висока плинність серед вищого керівництва та управлінців середньої ланки, постійні конфлікти між ними; організацію "лихоманить", співробітники розділяються на ворожі групи. У ворожі табори "засилається розвідка", між таборами мають місце перебіжчики, люди звинувачують один одного у зраді та ін., тобто обстановка в організації набуває рис театру "воєнних дій". Про конструктивну роботу в таких умовах важко й говорити.</a:t>
            </a:r>
          </a:p>
          <a:p>
            <a:endParaRPr lang="uk-UA" sz="3600" b="1" dirty="0">
              <a:solidFill>
                <a:srgbClr val="FF0000"/>
              </a:solidFill>
            </a:endParaRPr>
          </a:p>
        </p:txBody>
      </p:sp>
    </p:spTree>
    <p:extLst>
      <p:ext uri="{BB962C8B-B14F-4D97-AF65-F5344CB8AC3E}">
        <p14:creationId xmlns:p14="http://schemas.microsoft.com/office/powerpoint/2010/main" val="2131340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4400" y="571500"/>
            <a:ext cx="16687800" cy="6093976"/>
          </a:xfrm>
          <a:prstGeom prst="rect">
            <a:avLst/>
          </a:prstGeom>
        </p:spPr>
        <p:txBody>
          <a:bodyPr vert="horz" wrap="square" lIns="0" tIns="0" rIns="0" bIns="0" rtlCol="0">
            <a:spAutoFit/>
          </a:bodyPr>
          <a:lstStyle/>
          <a:p>
            <a:endParaRPr lang="uk-UA" sz="3600" b="1" dirty="0" smtClean="0">
              <a:solidFill>
                <a:srgbClr val="FF0000"/>
              </a:solidFill>
            </a:endParaRPr>
          </a:p>
          <a:p>
            <a:endParaRPr lang="uk-UA" sz="3600" b="1" dirty="0">
              <a:solidFill>
                <a:srgbClr val="FF0000"/>
              </a:solidFill>
            </a:endParaRPr>
          </a:p>
          <a:p>
            <a:endParaRPr lang="uk-UA" sz="3600" b="1" dirty="0" smtClean="0">
              <a:solidFill>
                <a:srgbClr val="FF0000"/>
              </a:solidFill>
            </a:endParaRPr>
          </a:p>
          <a:p>
            <a:r>
              <a:rPr lang="uk-UA" sz="3600" b="1" dirty="0" smtClean="0">
                <a:solidFill>
                  <a:srgbClr val="FF0000"/>
                </a:solidFill>
              </a:rPr>
              <a:t>2. </a:t>
            </a:r>
            <a:r>
              <a:rPr lang="uk-UA" sz="3600" b="1" dirty="0"/>
              <a:t>Інноваційна криза</a:t>
            </a:r>
            <a:r>
              <a:rPr lang="uk-UA" sz="3600" dirty="0"/>
              <a:t> проявляється у тому випадку, якщо керівництво в організації не дуже ефективно впроваджує нововведення. Впровадження нових технологій нерідко супроводжується різким підвищенням рівня </a:t>
            </a:r>
            <a:r>
              <a:rPr lang="uk-UA" sz="3600" dirty="0" err="1"/>
              <a:t>конфліктогенності</a:t>
            </a:r>
            <a:r>
              <a:rPr lang="uk-UA" sz="3600" dirty="0"/>
              <a:t>, починають звільнятися цінні співробітники, відбувається несподівана зміна керівництва на вищому та середньому рівнях, багато співробітників беруть лікарняні листи на тривалий час або йдуть в довгострокові відпустки за власний рахунок, щоб пережити тяжкий період та інше.</a:t>
            </a:r>
          </a:p>
          <a:p>
            <a:endParaRPr lang="uk-UA" sz="3600" b="1" dirty="0">
              <a:solidFill>
                <a:srgbClr val="FF0000"/>
              </a:solidFill>
            </a:endParaRPr>
          </a:p>
        </p:txBody>
      </p:sp>
    </p:spTree>
    <p:extLst>
      <p:ext uri="{BB962C8B-B14F-4D97-AF65-F5344CB8AC3E}">
        <p14:creationId xmlns:p14="http://schemas.microsoft.com/office/powerpoint/2010/main" val="430403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4400" y="571500"/>
            <a:ext cx="16687800" cy="5539978"/>
          </a:xfrm>
          <a:prstGeom prst="rect">
            <a:avLst/>
          </a:prstGeom>
        </p:spPr>
        <p:txBody>
          <a:bodyPr vert="horz" wrap="square" lIns="0" tIns="0" rIns="0" bIns="0" rtlCol="0">
            <a:spAutoFit/>
          </a:bodyPr>
          <a:lstStyle/>
          <a:p>
            <a:endParaRPr lang="uk-UA" sz="3600" b="1" dirty="0" smtClean="0">
              <a:solidFill>
                <a:srgbClr val="FF0000"/>
              </a:solidFill>
            </a:endParaRPr>
          </a:p>
          <a:p>
            <a:endParaRPr lang="uk-UA" sz="3600" b="1" dirty="0">
              <a:solidFill>
                <a:srgbClr val="FF0000"/>
              </a:solidFill>
            </a:endParaRPr>
          </a:p>
          <a:p>
            <a:endParaRPr lang="uk-UA" sz="3600" b="1" dirty="0" smtClean="0">
              <a:solidFill>
                <a:srgbClr val="FF0000"/>
              </a:solidFill>
            </a:endParaRPr>
          </a:p>
          <a:p>
            <a:endParaRPr lang="uk-UA" sz="3600" b="1" dirty="0" smtClean="0">
              <a:solidFill>
                <a:srgbClr val="FF0000"/>
              </a:solidFill>
            </a:endParaRPr>
          </a:p>
          <a:p>
            <a:r>
              <a:rPr lang="uk-UA" sz="3600" b="1" dirty="0">
                <a:solidFill>
                  <a:srgbClr val="FF0000"/>
                </a:solidFill>
              </a:rPr>
              <a:t>3</a:t>
            </a:r>
            <a:r>
              <a:rPr lang="uk-UA" sz="3600" b="1" dirty="0" smtClean="0">
                <a:solidFill>
                  <a:srgbClr val="FF0000"/>
                </a:solidFill>
              </a:rPr>
              <a:t>. </a:t>
            </a:r>
            <a:r>
              <a:rPr lang="uk-UA" sz="3600" b="1" dirty="0"/>
              <a:t>Репутаційна криза</a:t>
            </a:r>
            <a:r>
              <a:rPr lang="uk-UA" sz="3600" dirty="0"/>
              <a:t> може бути пов'язана з судовими позивами проти організації з причин наявності серйозних дефектів з виробленої продукції або наданих послуг. Засоби масової інформації публікують негативні матеріали про організації з приводу реальних або вигаданих фактів, починаються масові звільнення співробітників, виникають суперечності та конфлікти, знижується продуктивність праці та прибуток.</a:t>
            </a:r>
          </a:p>
          <a:p>
            <a:endParaRPr lang="uk-UA" sz="3600" b="1" dirty="0">
              <a:solidFill>
                <a:srgbClr val="FF0000"/>
              </a:solidFill>
            </a:endParaRPr>
          </a:p>
        </p:txBody>
      </p:sp>
    </p:spTree>
    <p:extLst>
      <p:ext uri="{BB962C8B-B14F-4D97-AF65-F5344CB8AC3E}">
        <p14:creationId xmlns:p14="http://schemas.microsoft.com/office/powerpoint/2010/main" val="6638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txBox="1"/>
          <p:nvPr/>
        </p:nvSpPr>
        <p:spPr>
          <a:xfrm>
            <a:off x="914400" y="571500"/>
            <a:ext cx="16687800" cy="7201972"/>
          </a:xfrm>
          <a:prstGeom prst="rect">
            <a:avLst/>
          </a:prstGeom>
        </p:spPr>
        <p:txBody>
          <a:bodyPr vert="horz" wrap="square" lIns="0" tIns="0" rIns="0" bIns="0" rtlCol="0">
            <a:spAutoFit/>
          </a:bodyPr>
          <a:lstStyle/>
          <a:p>
            <a:endParaRPr lang="uk-UA" sz="3600" b="1" dirty="0" smtClean="0">
              <a:solidFill>
                <a:srgbClr val="FF0000"/>
              </a:solidFill>
            </a:endParaRPr>
          </a:p>
          <a:p>
            <a:endParaRPr lang="uk-UA" sz="3600" b="1" dirty="0">
              <a:solidFill>
                <a:srgbClr val="FF0000"/>
              </a:solidFill>
            </a:endParaRPr>
          </a:p>
          <a:p>
            <a:endParaRPr lang="uk-UA" sz="3600" b="1" dirty="0" smtClean="0">
              <a:solidFill>
                <a:srgbClr val="FF0000"/>
              </a:solidFill>
            </a:endParaRPr>
          </a:p>
          <a:p>
            <a:r>
              <a:rPr lang="uk-UA" sz="3600" b="1" dirty="0" smtClean="0">
                <a:solidFill>
                  <a:srgbClr val="FF0000"/>
                </a:solidFill>
              </a:rPr>
              <a:t>4. </a:t>
            </a:r>
            <a:r>
              <a:rPr lang="uk-UA" sz="3600" b="1" dirty="0"/>
              <a:t>Перехідну кризу</a:t>
            </a:r>
            <a:r>
              <a:rPr lang="uk-UA" sz="3600" dirty="0"/>
              <a:t> можна віднести до кризи розвитку організації, яка проявляється тоді, коли керівництво починає "наводити порядок": вибудовується чітка взаємодія влади та підлеглих, вводяться регламентуючі положення про управління та підрозділи, розробляються посадові інструкції, описуються функції, обов'язки та права робітників. Прихильники неформальних відносин звільняються з організації з різних причин. Одному не подобається статус, який йому дають згідно нової штатної структури, інший образився, а третій взагалі не хоче нікому підпорядковуватися й починає власний бізнес. В будь-якому випадку загострення взаємовідносин, кадрові перестановки та звільнення можуть супроводжувати перехідну кризу.</a:t>
            </a:r>
          </a:p>
          <a:p>
            <a:endParaRPr lang="uk-UA" sz="3600" b="1" dirty="0">
              <a:solidFill>
                <a:srgbClr val="FF0000"/>
              </a:solidFill>
            </a:endParaRPr>
          </a:p>
        </p:txBody>
      </p:sp>
    </p:spTree>
    <p:extLst>
      <p:ext uri="{BB962C8B-B14F-4D97-AF65-F5344CB8AC3E}">
        <p14:creationId xmlns:p14="http://schemas.microsoft.com/office/powerpoint/2010/main" val="826602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4400" y="571500"/>
            <a:ext cx="16687800" cy="6647974"/>
          </a:xfrm>
          <a:prstGeom prst="rect">
            <a:avLst/>
          </a:prstGeom>
        </p:spPr>
        <p:txBody>
          <a:bodyPr vert="horz" wrap="square" lIns="0" tIns="0" rIns="0" bIns="0" rtlCol="0">
            <a:spAutoFit/>
          </a:bodyPr>
          <a:lstStyle/>
          <a:p>
            <a:endParaRPr lang="uk-UA" sz="3600" b="1" dirty="0" smtClean="0">
              <a:solidFill>
                <a:srgbClr val="FF0000"/>
              </a:solidFill>
            </a:endParaRPr>
          </a:p>
          <a:p>
            <a:endParaRPr lang="uk-UA" sz="3600" b="1" dirty="0">
              <a:solidFill>
                <a:srgbClr val="FF0000"/>
              </a:solidFill>
            </a:endParaRPr>
          </a:p>
          <a:p>
            <a:endParaRPr lang="uk-UA" sz="3600" b="1" dirty="0" smtClean="0">
              <a:solidFill>
                <a:srgbClr val="FF0000"/>
              </a:solidFill>
            </a:endParaRPr>
          </a:p>
          <a:p>
            <a:r>
              <a:rPr lang="uk-UA" sz="3600" b="1" dirty="0" smtClean="0">
                <a:solidFill>
                  <a:srgbClr val="FF0000"/>
                </a:solidFill>
              </a:rPr>
              <a:t>5. </a:t>
            </a:r>
            <a:r>
              <a:rPr lang="uk-UA" sz="3600" b="1" dirty="0"/>
              <a:t>Криза стабільності</a:t>
            </a:r>
            <a:r>
              <a:rPr lang="uk-UA" sz="3600" dirty="0"/>
              <a:t> — це, власне кажучи, криза застою. Організація працює достатньо успішно, тривалий час вона міцно займає свою нішу, достатньо відома, має інвесторів, надійних партнерів та постійних клієнтів. Тим не менш нововведення відсутні, люди працюють без ентузіазму, не маючи високих результатів у роботі, часто вимагають підвищення заробітної плати та розширення бонусів, трапляються випадки порушення трудової дисципліни, запізнення на роботу. Якщо в організацію попадає "новачок", орієнтований на високі результати та кар'єру, то він або швидко "заспокоюється" й стає "як всі", або звільняється з причини відсутності перспектив. Фірма не розвивається: показники не підвищуються й не знижуються. </a:t>
            </a:r>
            <a:endParaRPr lang="uk-UA" sz="3600" b="1" dirty="0">
              <a:solidFill>
                <a:srgbClr val="FF0000"/>
              </a:solidFill>
            </a:endParaRPr>
          </a:p>
        </p:txBody>
      </p:sp>
    </p:spTree>
    <p:extLst>
      <p:ext uri="{BB962C8B-B14F-4D97-AF65-F5344CB8AC3E}">
        <p14:creationId xmlns:p14="http://schemas.microsoft.com/office/powerpoint/2010/main" val="2540535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TotalTime>
  <Words>727</Words>
  <Application>Microsoft Office PowerPoint</Application>
  <PresentationFormat>Произвольный</PresentationFormat>
  <Paragraphs>109</Paragraphs>
  <Slides>19</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Критерії організації, налаштованої на зміни в організації: 1. Ентузіазм — почуття необхідності змін при наявності: • кризи конкурентоспроможності; • налаштованість керівництва; • налаштованість керівництва на пошук нового. 2. Гнучкість — вміння пристосовуватися: • персонал, який володіє професіоналізмом; • мінімальна кількість бюрократичних правил і процедур; • ліквідація зайвих ланок управління; • гнучка система оплати праці, орієнтована на результат. 3. Постійне удосконалення — орієнтація на довгостроковість процесу змін. 4. Безперервне навчання персоналу: • безперервна освіта для посадових осіб; • організація професійної підготовки підлеглих, премій за професіоналізм, за постановку проблем; • досвід та широта світогляду працівника.</vt:lpstr>
      <vt:lpstr>Презентация PowerPoint</vt:lpstr>
      <vt:lpstr>Фактори, які впливають на виникнення стресу особистості в організації </vt:lpstr>
      <vt:lpstr>Презентация PowerPoint</vt:lpstr>
      <vt:lpstr>Презентация PowerPoint</vt:lpstr>
      <vt:lpstr>Презентация PowerPoint</vt:lpstr>
      <vt:lpstr>Презентация PowerPoint</vt:lpstr>
      <vt:lpstr>Презентация PowerPoint</vt:lpstr>
      <vt:lpstr>Приблизний зміст антикризових планів американських кампаній </vt:lpstr>
      <vt:lpstr>Питання для самоконтролю: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robochyi_chas_presentation</dc:title>
  <dc:creator>kadroland</dc:creator>
  <cp:lastModifiedBy>Customer</cp:lastModifiedBy>
  <cp:revision>19</cp:revision>
  <dcterms:created xsi:type="dcterms:W3CDTF">2020-09-27T11:16:43Z</dcterms:created>
  <dcterms:modified xsi:type="dcterms:W3CDTF">2021-01-10T10:26:25Z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2020-08-03T00:00:00Z</vt:filetime>
  </property>
  <property fmtid="{D5CDD505-2E9C-101B-9397-08002B2CF9AE}" pid="3" name="LastSaved">
    <vt:filetime>2020-09-27T00:00:00Z</vt:filetime>
  </property>
</Properties>
</file>