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7" r:id="rId1"/>
  </p:sldMasterIdLst>
  <p:sldIdLst>
    <p:sldId id="256" r:id="rId2"/>
    <p:sldId id="272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3" r:id="rId14"/>
    <p:sldId id="265" r:id="rId15"/>
    <p:sldId id="267" r:id="rId16"/>
    <p:sldId id="268" r:id="rId17"/>
    <p:sldId id="269" r:id="rId18"/>
    <p:sldId id="270" r:id="rId19"/>
    <p:sldId id="280" r:id="rId20"/>
    <p:sldId id="282" r:id="rId21"/>
    <p:sldId id="284" r:id="rId22"/>
    <p:sldId id="285" r:id="rId23"/>
    <p:sldId id="287" r:id="rId24"/>
    <p:sldId id="288" r:id="rId25"/>
    <p:sldId id="289" r:id="rId26"/>
    <p:sldId id="290" r:id="rId27"/>
    <p:sldId id="291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uk-UA" noProof="0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uk-UA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3B39-A707-47FB-9155-FDBA4D0CEA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10896-4760-4C4B-9276-DCCCECEFBD5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AF82D-EF4E-43EF-BA3C-57187CDE36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1D96-E23D-44C8-AFB2-DA02E14C26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0882-5D48-453C-84E5-E778487540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6DE4B-21AD-4677-8CE6-0CF5DD2D68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25AF-02F6-488E-AD5A-1D7E1ED44A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6CA7-6BFA-45D2-AAC1-CA65CC9A5BE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76CCF-1355-401E-8571-2B3DF485782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1F90A-552A-48E9-8AFA-FB740107F48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22E24-6FAC-4682-A73E-1F1860FFB6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8FE73A7-4BEE-4AC4-96CF-92F90AB3E79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n.gnu.org.ua/manpage/?1+nmblookup" TargetMode="External"/><Relationship Id="rId2" Type="http://schemas.openxmlformats.org/officeDocument/2006/relationships/hyperlink" Target="https://smb-conf.ru/nmblookup-netbios-name-query-too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mba.org/samba/docs/current/man-html/nmblookup.1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md4win.ru/administrirovanie-seti/diagnostika-sety/52-pathping" TargetMode="External"/><Relationship Id="rId2" Type="http://schemas.openxmlformats.org/officeDocument/2006/relationships/hyperlink" Target="http://cmd4win.ru/administrirovanie-seti/diagnostika-sety/51-tracert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0%B7%D0%B0%D1%94%D0%BC%D0%BE%D0%B4%D1%96%D1%8F_%D0%BC%D1%96%D0%B6_%D0%BF%D1%80%D0%BE%D1%86%D0%B5%D1%81%D0%B0%D0%BC%D0%B8" TargetMode="External"/><Relationship Id="rId3" Type="http://schemas.openxmlformats.org/officeDocument/2006/relationships/hyperlink" Target="https://uk.wikipedia.org/wiki/%D0%9C%D0%B5%D1%80%D0%B5%D0%B6%D0%B5%D0%B2%D0%B0_%D0%BC%D0%BE%D0%B4%D0%B5%D0%BB%D1%8C_OSI" TargetMode="External"/><Relationship Id="rId7" Type="http://schemas.openxmlformats.org/officeDocument/2006/relationships/hyperlink" Target="https://uk.wikipedia.org/wiki/%D0%9A%D0%BE%D0%BC%D0%BF'%D1%8E%D1%82%D0%B5%D1%80%D0%BD%D0%B0_%D0%BC%D0%B5%D1%80%D0%B5%D0%B6%D0%B0" TargetMode="External"/><Relationship Id="rId2" Type="http://schemas.openxmlformats.org/officeDocument/2006/relationships/hyperlink" Target="https://uk.wikipedia.org/wiki/%D0%9F%D1%80%D0%B8%D0%BA%D0%BB%D0%B0%D0%B4%D0%BD%D0%B8%D0%B9_%D1%80%D1%96%D0%B2%D0%B5%D0%BD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E%D1%81%D0%BB%D1%96%D0%B4%D0%BE%D0%B2%D0%BD%D0%B8%D0%B9_%D0%BF%D0%BE%D1%80%D1%82" TargetMode="External"/><Relationship Id="rId5" Type="http://schemas.openxmlformats.org/officeDocument/2006/relationships/hyperlink" Target="https://uk.wikipedia.org/wiki/%D0%9F%D1%80%D0%B8%D0%BD%D1%82%D0%B5%D1%80" TargetMode="External"/><Relationship Id="rId10" Type="http://schemas.openxmlformats.org/officeDocument/2006/relationships/hyperlink" Target="https://uk.wikipedia.org/wiki/Microsoft_Windows" TargetMode="External"/><Relationship Id="rId4" Type="http://schemas.openxmlformats.org/officeDocument/2006/relationships/hyperlink" Target="https://uk.wikipedia.org/wiki/%D0%A4%D0%B0%D0%B9%D0%BB" TargetMode="External"/><Relationship Id="rId9" Type="http://schemas.openxmlformats.org/officeDocument/2006/relationships/hyperlink" Target="https://uk.wikipedia.org/wiki/%D0%90%D1%83%D1%82%D0%B5%D0%BD%D1%82%D0%B8%D1%84%D1%96%D0%BA%D0%B0%D1%86%D1%96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Системні засоби з відкритим програмним кодом.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9054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Nmblookup</a:t>
            </a:r>
            <a:endParaRPr lang="ru-RU" sz="2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8586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-W | - </a:t>
            </a:r>
            <a:r>
              <a:rPr lang="ru-RU" sz="2000" dirty="0" err="1" smtClean="0"/>
              <a:t>workgroup</a:t>
            </a:r>
            <a:r>
              <a:rPr lang="ru-RU" sz="2000" dirty="0" smtClean="0"/>
              <a:t> = </a:t>
            </a:r>
            <a:r>
              <a:rPr lang="ru-RU" sz="2000" dirty="0" err="1" smtClean="0"/>
              <a:t>domain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Поставити</a:t>
            </a:r>
            <a:r>
              <a:rPr lang="ru-RU" sz="2000" dirty="0" smtClean="0"/>
              <a:t> SMB 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домену. </a:t>
            </a:r>
            <a:r>
              <a:rPr lang="ru-RU" sz="2000" dirty="0" err="1" smtClean="0"/>
              <a:t>Відхилити</a:t>
            </a:r>
            <a:r>
              <a:rPr lang="ru-RU" sz="2000" dirty="0" smtClean="0"/>
              <a:t> домен за </a:t>
            </a:r>
            <a:r>
              <a:rPr lang="ru-RU" sz="2000" dirty="0" err="1" smtClean="0"/>
              <a:t>замовчуванням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встановлений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smb.conf</a:t>
            </a:r>
            <a:r>
              <a:rPr lang="ru-RU" sz="2000" dirty="0" smtClean="0"/>
              <a:t>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вказали</a:t>
            </a:r>
            <a:r>
              <a:rPr lang="ru-RU" sz="2000" dirty="0" smtClean="0"/>
              <a:t> домен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же як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сервера, то </a:t>
            </a:r>
            <a:r>
              <a:rPr lang="ru-RU" sz="2000" dirty="0" err="1" smtClean="0"/>
              <a:t>клієнт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залогіниться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локальний</a:t>
            </a:r>
            <a:r>
              <a:rPr lang="ru-RU" sz="2000" dirty="0" smtClean="0"/>
              <a:t> сервер SAM (</a:t>
            </a:r>
            <a:r>
              <a:rPr lang="ru-RU" sz="2000" dirty="0" err="1" smtClean="0"/>
              <a:t>відмінний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Domain</a:t>
            </a:r>
            <a:r>
              <a:rPr lang="ru-RU" sz="2000" dirty="0" smtClean="0"/>
              <a:t> SAM).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-O socket options </a:t>
            </a:r>
            <a:br>
              <a:rPr lang="en-US" sz="2000" dirty="0" smtClean="0"/>
            </a:br>
            <a:r>
              <a:rPr lang="uk-UA" sz="2000" dirty="0" smtClean="0"/>
              <a:t>	</a:t>
            </a:r>
            <a:r>
              <a:rPr lang="ru-RU" sz="2000" dirty="0" smtClean="0"/>
              <a:t>Параметр</a:t>
            </a:r>
            <a:r>
              <a:rPr lang="en-US" sz="2000" dirty="0" smtClean="0"/>
              <a:t> TCP socket options </a:t>
            </a:r>
            <a:r>
              <a:rPr lang="ru-RU" sz="2000" dirty="0" err="1" smtClean="0"/>
              <a:t>встановить</a:t>
            </a:r>
            <a:r>
              <a:rPr lang="en-US" sz="2000" dirty="0" smtClean="0"/>
              <a:t> client socket. </a:t>
            </a:r>
            <a:r>
              <a:rPr lang="ru-RU" sz="2000" dirty="0" err="1" smtClean="0"/>
              <a:t>Дивіться</a:t>
            </a:r>
            <a:r>
              <a:rPr lang="en-US" sz="2000" dirty="0" smtClean="0"/>
              <a:t> </a:t>
            </a:r>
            <a:r>
              <a:rPr lang="ru-RU" sz="2000" dirty="0" smtClean="0"/>
              <a:t>параметр</a:t>
            </a:r>
            <a:r>
              <a:rPr lang="en-US" sz="2000" dirty="0" smtClean="0"/>
              <a:t> socket options </a:t>
            </a:r>
            <a:r>
              <a:rPr lang="ru-RU" sz="2000" dirty="0" smtClean="0"/>
              <a:t>файлу</a:t>
            </a:r>
            <a:r>
              <a:rPr lang="en-US" sz="2000" dirty="0" smtClean="0"/>
              <a:t> </a:t>
            </a:r>
            <a:r>
              <a:rPr lang="en-US" sz="2000" dirty="0" err="1" smtClean="0"/>
              <a:t>smb.conf</a:t>
            </a:r>
            <a:r>
              <a:rPr lang="en-US" sz="2000" dirty="0" smtClean="0"/>
              <a:t> </a:t>
            </a:r>
            <a:r>
              <a:rPr lang="ru-RU" sz="2000" dirty="0" smtClean="0"/>
              <a:t>для</a:t>
            </a:r>
            <a:r>
              <a:rPr lang="en-US" sz="2000" dirty="0" smtClean="0"/>
              <a:t> </a:t>
            </a:r>
            <a:r>
              <a:rPr lang="ru-RU" sz="2000" dirty="0" err="1" smtClean="0"/>
              <a:t>вказівки</a:t>
            </a:r>
            <a:r>
              <a:rPr lang="en-US" sz="2000" dirty="0" smtClean="0"/>
              <a:t> </a:t>
            </a:r>
            <a:r>
              <a:rPr lang="ru-RU" sz="2000" dirty="0" err="1" smtClean="0"/>
              <a:t>дійсних</a:t>
            </a:r>
            <a:r>
              <a:rPr lang="en-US" sz="2000" dirty="0" smtClean="0"/>
              <a:t> </a:t>
            </a:r>
            <a:r>
              <a:rPr lang="ru-RU" sz="2000" dirty="0" err="1" smtClean="0"/>
              <a:t>значень</a:t>
            </a:r>
            <a:r>
              <a:rPr lang="en-US" sz="2000" dirty="0" smtClean="0"/>
              <a:t>.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-</a:t>
            </a:r>
            <a:r>
              <a:rPr lang="en-US" sz="2000" dirty="0" smtClean="0"/>
              <a:t>h</a:t>
            </a:r>
            <a:r>
              <a:rPr lang="ru-RU" sz="2000" dirty="0" smtClean="0"/>
              <a:t> </a:t>
            </a:r>
            <a:r>
              <a:rPr lang="ru-RU" sz="2000" dirty="0" smtClean="0"/>
              <a:t>| - </a:t>
            </a:r>
            <a:r>
              <a:rPr lang="ru-RU" sz="2000" dirty="0" err="1" smtClean="0"/>
              <a:t>help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Виводить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сумарну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параметри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-B &lt;</a:t>
            </a:r>
            <a:r>
              <a:rPr lang="ru-RU" sz="2000" dirty="0" err="1" smtClean="0"/>
              <a:t>broadcast</a:t>
            </a:r>
            <a:r>
              <a:rPr lang="ru-RU" sz="2000" dirty="0" smtClean="0"/>
              <a:t> </a:t>
            </a:r>
            <a:r>
              <a:rPr lang="ru-RU" sz="2000" dirty="0" err="1" smtClean="0"/>
              <a:t>address</a:t>
            </a:r>
            <a:r>
              <a:rPr lang="ru-RU" sz="2000" dirty="0" smtClean="0"/>
              <a:t>&gt;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Надіслати</a:t>
            </a:r>
            <a:r>
              <a:rPr lang="ru-RU" sz="2000" dirty="0" smtClean="0"/>
              <a:t> запит на </a:t>
            </a:r>
            <a:r>
              <a:rPr lang="ru-RU" sz="2000" dirty="0" err="1" smtClean="0"/>
              <a:t>вказану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широкомовну</a:t>
            </a:r>
            <a:r>
              <a:rPr lang="ru-RU" sz="2000" dirty="0" smtClean="0"/>
              <a:t> адресу.</a:t>
            </a:r>
            <a:br>
              <a:rPr lang="ru-RU" sz="2000" dirty="0" smtClean="0"/>
            </a:br>
            <a:r>
              <a:rPr lang="ru-RU" sz="2000" dirty="0" smtClean="0"/>
              <a:t>Без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параметра </a:t>
            </a:r>
            <a:r>
              <a:rPr lang="ru-RU" sz="2000" dirty="0" err="1" smtClean="0"/>
              <a:t>nmblookup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відправить</a:t>
            </a:r>
            <a:r>
              <a:rPr lang="ru-RU" sz="2000" dirty="0" smtClean="0"/>
              <a:t> запит на </a:t>
            </a:r>
            <a:r>
              <a:rPr lang="ru-RU" sz="2000" dirty="0" err="1" smtClean="0"/>
              <a:t>широкомовний</a:t>
            </a:r>
            <a:r>
              <a:rPr lang="ru-RU" sz="2000" dirty="0" smtClean="0"/>
              <a:t> адрес </a:t>
            </a:r>
            <a:r>
              <a:rPr lang="ru-RU" sz="2000" dirty="0" err="1" smtClean="0"/>
              <a:t>мережевого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інтерфейсу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на автоматично </a:t>
            </a:r>
            <a:r>
              <a:rPr lang="ru-RU" sz="2000" dirty="0" err="1" smtClean="0"/>
              <a:t>визначений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вказаний</a:t>
            </a:r>
            <a:r>
              <a:rPr lang="ru-RU" sz="2000" dirty="0" smtClean="0"/>
              <a:t> в </a:t>
            </a:r>
            <a:r>
              <a:rPr lang="ru-RU" sz="2000" dirty="0" err="1" smtClean="0"/>
              <a:t>параметрі</a:t>
            </a:r>
            <a:r>
              <a:rPr lang="ru-RU" sz="2000" dirty="0" smtClean="0"/>
              <a:t> </a:t>
            </a:r>
            <a:r>
              <a:rPr lang="ru-RU" sz="2000" dirty="0" err="1" smtClean="0"/>
              <a:t>interfaces</a:t>
            </a:r>
            <a:r>
              <a:rPr lang="ru-RU" sz="2000" dirty="0" smtClean="0"/>
              <a:t> файлу </a:t>
            </a:r>
            <a:r>
              <a:rPr lang="ru-RU" sz="2000" dirty="0" err="1" smtClean="0"/>
              <a:t>smb.conf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7629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Nmblookup</a:t>
            </a:r>
            <a:endParaRPr lang="ru-RU" sz="28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-U &lt;</a:t>
            </a:r>
            <a:r>
              <a:rPr lang="ru-RU" sz="2000" dirty="0" err="1" smtClean="0"/>
              <a:t>unicast</a:t>
            </a:r>
            <a:r>
              <a:rPr lang="ru-RU" sz="2000" dirty="0" smtClean="0"/>
              <a:t> </a:t>
            </a:r>
            <a:r>
              <a:rPr lang="ru-RU" sz="2000" dirty="0" err="1" smtClean="0"/>
              <a:t>address</a:t>
            </a:r>
            <a:r>
              <a:rPr lang="ru-RU" sz="2000" dirty="0" smtClean="0"/>
              <a:t>&gt;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Виконати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одноадресни</a:t>
            </a:r>
            <a:r>
              <a:rPr lang="uk-UA" sz="2000" dirty="0" smtClean="0"/>
              <a:t>й </a:t>
            </a:r>
            <a:r>
              <a:rPr lang="ru-RU" sz="2000" dirty="0" smtClean="0"/>
              <a:t>запит </a:t>
            </a:r>
            <a:r>
              <a:rPr lang="ru-RU" sz="2000" dirty="0" smtClean="0"/>
              <a:t>на </a:t>
            </a:r>
            <a:r>
              <a:rPr lang="ru-RU" sz="2000" dirty="0" err="1" smtClean="0"/>
              <a:t>вказану</a:t>
            </a:r>
            <a:r>
              <a:rPr lang="ru-RU" sz="2000" dirty="0" smtClean="0"/>
              <a:t> </a:t>
            </a:r>
            <a:r>
              <a:rPr lang="ru-RU" sz="2000" dirty="0" smtClean="0"/>
              <a:t>адресу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комп'ютер</a:t>
            </a:r>
            <a:r>
              <a:rPr lang="ru-RU" sz="2000" dirty="0" smtClean="0"/>
              <a:t> </a:t>
            </a:r>
            <a:r>
              <a:rPr lang="ru-RU" sz="2000" dirty="0" err="1" smtClean="0"/>
              <a:t>unicast</a:t>
            </a:r>
            <a:r>
              <a:rPr lang="ru-RU" sz="2000" dirty="0" smtClean="0"/>
              <a:t> </a:t>
            </a:r>
            <a:r>
              <a:rPr lang="ru-RU" sz="2000" dirty="0" err="1" smtClean="0"/>
              <a:t>address</a:t>
            </a:r>
            <a:r>
              <a:rPr lang="ru-RU" sz="2000" dirty="0" smtClean="0"/>
              <a:t>. Цей параметр </a:t>
            </a:r>
            <a:r>
              <a:rPr lang="ru-RU" sz="2000" dirty="0" err="1" smtClean="0"/>
              <a:t>спільно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ключем-R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запиту</a:t>
            </a:r>
            <a:r>
              <a:rPr lang="ru-RU" sz="2000" dirty="0" smtClean="0"/>
              <a:t> до сервера WINS.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-D | - </a:t>
            </a:r>
            <a:r>
              <a:rPr lang="ru-RU" sz="2000" dirty="0" err="1" smtClean="0"/>
              <a:t>debuglevel</a:t>
            </a:r>
            <a:r>
              <a:rPr lang="ru-RU" sz="2000" dirty="0" smtClean="0"/>
              <a:t> = </a:t>
            </a:r>
            <a:r>
              <a:rPr lang="ru-RU" sz="2000" dirty="0" err="1" smtClean="0"/>
              <a:t>level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level</a:t>
            </a:r>
            <a:r>
              <a:rPr lang="ru-RU" sz="2000" dirty="0" smtClean="0"/>
              <a:t> </a:t>
            </a:r>
            <a:r>
              <a:rPr lang="ru-RU" sz="2000" dirty="0" err="1" smtClean="0"/>
              <a:t>ціле</a:t>
            </a:r>
            <a:r>
              <a:rPr lang="ru-RU" sz="2000" dirty="0" smtClean="0"/>
              <a:t> число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0 до 10.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параметра за </a:t>
            </a:r>
            <a:r>
              <a:rPr lang="ru-RU" sz="2000" dirty="0" err="1" smtClean="0"/>
              <a:t>замовчуванням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визначено</a:t>
            </a:r>
            <a:r>
              <a:rPr lang="ru-RU" sz="2000" dirty="0" smtClean="0"/>
              <a:t>, 0. Чим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параметра, </a:t>
            </a:r>
            <a:r>
              <a:rPr lang="ru-RU" sz="2000" dirty="0" err="1" smtClean="0"/>
              <a:t>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детальним</a:t>
            </a:r>
            <a:r>
              <a:rPr lang="ru-RU" sz="2000" dirty="0" smtClean="0"/>
              <a:t> буде </a:t>
            </a:r>
            <a:r>
              <a:rPr lang="ru-RU" sz="2000" dirty="0" err="1" smtClean="0"/>
              <a:t>log</a:t>
            </a:r>
            <a:r>
              <a:rPr lang="ru-RU" sz="2000" dirty="0" smtClean="0"/>
              <a:t> файл </a:t>
            </a:r>
            <a:r>
              <a:rPr lang="ru-RU" sz="2000" dirty="0" err="1" smtClean="0"/>
              <a:t>активності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сервері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значенні</a:t>
            </a:r>
            <a:r>
              <a:rPr lang="ru-RU" sz="2000" dirty="0" smtClean="0"/>
              <a:t> параметра 0,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критичні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серйозні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попередження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потраплять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log</a:t>
            </a:r>
            <a:r>
              <a:rPr lang="ru-RU" sz="2000" dirty="0" smtClean="0"/>
              <a:t> файл. Для </a:t>
            </a:r>
            <a:r>
              <a:rPr lang="ru-RU" sz="2000" dirty="0" err="1" smtClean="0"/>
              <a:t>щоденного</a:t>
            </a:r>
            <a:r>
              <a:rPr lang="ru-RU" sz="2000" dirty="0" smtClean="0"/>
              <a:t> запуску </a:t>
            </a:r>
            <a:r>
              <a:rPr lang="ru-RU" sz="2000" dirty="0" err="1" smtClean="0"/>
              <a:t>прийнятним</a:t>
            </a:r>
            <a:r>
              <a:rPr lang="ru-RU" sz="2000" dirty="0" smtClean="0"/>
              <a:t> </a:t>
            </a:r>
            <a:r>
              <a:rPr lang="ru-RU" sz="2000" dirty="0" err="1" smtClean="0"/>
              <a:t>level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потрібно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1, при </a:t>
            </a:r>
            <a:r>
              <a:rPr lang="ru-RU" sz="2000" dirty="0" err="1" smtClean="0"/>
              <a:t>використанні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в </a:t>
            </a:r>
            <a:r>
              <a:rPr lang="ru-RU" sz="2000" dirty="0" err="1" smtClean="0"/>
              <a:t>log</a:t>
            </a:r>
            <a:r>
              <a:rPr lang="ru-RU" sz="2000" dirty="0" smtClean="0"/>
              <a:t> </a:t>
            </a:r>
            <a:r>
              <a:rPr lang="ru-RU" sz="2000" dirty="0" err="1" smtClean="0"/>
              <a:t>генерується</a:t>
            </a:r>
            <a:r>
              <a:rPr lang="ru-RU" sz="2000" dirty="0" smtClean="0"/>
              <a:t> невелика </a:t>
            </a:r>
            <a:r>
              <a:rPr lang="ru-RU" sz="2000" dirty="0" err="1" smtClean="0"/>
              <a:t>інформація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операції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сервері</a:t>
            </a:r>
            <a:r>
              <a:rPr lang="ru-RU" sz="2000" dirty="0" smtClean="0"/>
              <a:t>.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1 </a:t>
            </a:r>
            <a:r>
              <a:rPr lang="ru-RU" sz="2000" dirty="0" err="1" smtClean="0"/>
              <a:t>генерують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обсяг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log</a:t>
            </a:r>
            <a:r>
              <a:rPr lang="ru-RU" sz="2000" dirty="0" smtClean="0"/>
              <a:t> файл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діагностики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виникаючих</a:t>
            </a:r>
            <a:r>
              <a:rPr lang="ru-RU" sz="2000" dirty="0" smtClean="0"/>
              <a:t> проблем.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3 </a:t>
            </a:r>
            <a:r>
              <a:rPr lang="ru-RU" sz="2000" dirty="0" err="1" smtClean="0"/>
              <a:t>призначені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розробників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створююьб</a:t>
            </a:r>
            <a:r>
              <a:rPr lang="ru-RU" sz="2000" dirty="0" smtClean="0"/>
              <a:t> ВЕЛИЧЕЗНУ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log</a:t>
            </a:r>
            <a:r>
              <a:rPr lang="ru-RU" sz="2000" dirty="0" smtClean="0"/>
              <a:t> </a:t>
            </a:r>
            <a:r>
              <a:rPr lang="ru-RU" sz="2000" dirty="0" err="1" smtClean="0"/>
              <a:t>файлі</a:t>
            </a:r>
            <a:r>
              <a:rPr lang="ru-RU" sz="2000" dirty="0" smtClean="0"/>
              <a:t> - 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вам </a:t>
            </a:r>
            <a:r>
              <a:rPr lang="ru-RU" sz="2000" dirty="0" err="1" smtClean="0"/>
              <a:t>незрозуміла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розробник</a:t>
            </a:r>
            <a:r>
              <a:rPr lang="ru-RU" sz="2000" dirty="0" smtClean="0"/>
              <a:t>. </a:t>
            </a:r>
            <a:r>
              <a:rPr lang="ru-RU" sz="2000" dirty="0" err="1" smtClean="0"/>
              <a:t>Зауважте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параметр </a:t>
            </a:r>
            <a:r>
              <a:rPr lang="ru-RU" sz="2000" dirty="0" err="1" smtClean="0"/>
              <a:t>перевизначає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параметра </a:t>
            </a:r>
            <a:r>
              <a:rPr lang="ru-RU" sz="2000" dirty="0" err="1" smtClean="0"/>
              <a:t>log</a:t>
            </a:r>
            <a:r>
              <a:rPr lang="ru-RU" sz="2000" dirty="0" smtClean="0"/>
              <a:t> </a:t>
            </a:r>
            <a:r>
              <a:rPr lang="ru-RU" sz="2000" dirty="0" err="1" smtClean="0"/>
              <a:t>level</a:t>
            </a:r>
            <a:r>
              <a:rPr lang="ru-RU" sz="2000" dirty="0" smtClean="0"/>
              <a:t> у </a:t>
            </a:r>
            <a:r>
              <a:rPr lang="ru-RU" sz="2000" dirty="0" err="1" smtClean="0"/>
              <a:t>файлі</a:t>
            </a:r>
            <a:r>
              <a:rPr lang="ru-RU" sz="2000" dirty="0" smtClean="0"/>
              <a:t> </a:t>
            </a:r>
            <a:r>
              <a:rPr lang="ru-RU" sz="2000" dirty="0" err="1" smtClean="0"/>
              <a:t>smb.conf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0486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Nmblookup</a:t>
            </a:r>
            <a:endParaRPr lang="ru-RU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428736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i="1" dirty="0" smtClean="0"/>
              <a:t>ПРИКЛАДИ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err="1" smtClean="0"/>
              <a:t>nmblookup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запиту</a:t>
            </a:r>
            <a:r>
              <a:rPr lang="ru-RU" sz="2000" dirty="0" smtClean="0"/>
              <a:t> до сервера WINS (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серверів</a:t>
            </a:r>
            <a:r>
              <a:rPr lang="ru-RU" sz="2000" dirty="0" smtClean="0"/>
              <a:t> DNS). Для </a:t>
            </a:r>
            <a:r>
              <a:rPr lang="ru-RU" sz="2000" dirty="0" err="1" smtClean="0"/>
              <a:t>запиту</a:t>
            </a:r>
            <a:r>
              <a:rPr lang="ru-RU" sz="2000" dirty="0" smtClean="0"/>
              <a:t> до сервера WINS, </a:t>
            </a:r>
            <a:r>
              <a:rPr lang="ru-RU" sz="2000" dirty="0" err="1" smtClean="0"/>
              <a:t>nmblookup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конструкцію</a:t>
            </a:r>
            <a:r>
              <a:rPr lang="ru-RU" sz="2000" dirty="0" smtClean="0"/>
              <a:t>: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nmblookup-U</a:t>
            </a:r>
            <a:r>
              <a:rPr lang="ru-RU" sz="2000" dirty="0" smtClean="0"/>
              <a:t> </a:t>
            </a:r>
            <a:r>
              <a:rPr lang="ru-RU" sz="2000" dirty="0" err="1" smtClean="0"/>
              <a:t>server-R</a:t>
            </a:r>
            <a:r>
              <a:rPr lang="ru-RU" sz="2000" dirty="0" smtClean="0"/>
              <a:t> '</a:t>
            </a:r>
            <a:r>
              <a:rPr lang="ru-RU" sz="2000" dirty="0" err="1" smtClean="0"/>
              <a:t>name</a:t>
            </a:r>
            <a:r>
              <a:rPr lang="ru-RU" sz="2000" dirty="0" smtClean="0"/>
              <a:t>'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Наприклад</a:t>
            </a:r>
            <a:r>
              <a:rPr lang="ru-RU" sz="2000" dirty="0" smtClean="0"/>
              <a:t> запустивши: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nmblookup-U</a:t>
            </a:r>
            <a:r>
              <a:rPr lang="ru-RU" sz="2000" dirty="0" smtClean="0"/>
              <a:t> </a:t>
            </a:r>
            <a:r>
              <a:rPr lang="ru-RU" sz="2000" dirty="0" err="1" smtClean="0"/>
              <a:t>samba.org-R</a:t>
            </a:r>
            <a:r>
              <a:rPr lang="ru-RU" sz="2000" dirty="0" smtClean="0"/>
              <a:t> 'IRIX # 1B'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ми </a:t>
            </a:r>
            <a:r>
              <a:rPr lang="ru-RU" sz="2000" dirty="0" err="1" smtClean="0"/>
              <a:t>створимо</a:t>
            </a:r>
            <a:r>
              <a:rPr lang="ru-RU" sz="2000" dirty="0" smtClean="0"/>
              <a:t> запит до сервера WINS </a:t>
            </a:r>
            <a:r>
              <a:rPr lang="ru-RU" sz="2000" dirty="0" err="1" smtClean="0"/>
              <a:t>samba.org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майстер</a:t>
            </a:r>
            <a:r>
              <a:rPr lang="ru-RU" sz="2000" dirty="0" smtClean="0"/>
              <a:t> браузера домену для </a:t>
            </a:r>
            <a:r>
              <a:rPr lang="ru-RU" sz="2000" dirty="0" err="1" smtClean="0"/>
              <a:t>робочої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IRIX.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57214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https://smb-conf.ru/nmblookup-netbios-name-query-tool.html</a:t>
            </a:r>
            <a:r>
              <a:rPr lang="uk-UA" dirty="0" smtClean="0"/>
              <a:t> </a:t>
            </a:r>
          </a:p>
          <a:p>
            <a:r>
              <a:rPr lang="en-CA" dirty="0" smtClean="0">
                <a:hlinkClick r:id="rId3"/>
              </a:rPr>
              <a:t>http://man.gnu.org.ua/manpage/?1+nmblookup</a:t>
            </a:r>
            <a:endParaRPr lang="uk-UA" dirty="0" smtClean="0"/>
          </a:p>
          <a:p>
            <a:r>
              <a:rPr lang="en-CA" dirty="0" smtClean="0">
                <a:hlinkClick r:id="rId4"/>
              </a:rPr>
              <a:t>https://</a:t>
            </a:r>
            <a:r>
              <a:rPr lang="en-CA" dirty="0" smtClean="0">
                <a:hlinkClick r:id="rId4"/>
              </a:rPr>
              <a:t>www.samba.org/samba/docs/current/man-html/nmblookup.1.html</a:t>
            </a:r>
            <a:endParaRPr lang="uk-UA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229600" cy="47623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200" dirty="0" smtClean="0"/>
              <a:t>NBTSTAT</a:t>
            </a:r>
            <a:r>
              <a:rPr lang="uk-UA" sz="3200" dirty="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14356"/>
            <a:ext cx="8715436" cy="2571768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None/>
              <a:defRPr/>
            </a:pPr>
            <a:r>
              <a:rPr lang="uk-UA" sz="2000" dirty="0" smtClean="0"/>
              <a:t>Утиліта </a:t>
            </a:r>
            <a:r>
              <a:rPr lang="en-US" sz="2000" dirty="0" smtClean="0"/>
              <a:t>Windows</a:t>
            </a:r>
            <a:r>
              <a:rPr lang="ru-RU" sz="2000" dirty="0" smtClean="0"/>
              <a:t> NBTSTAT </a:t>
            </a:r>
            <a:r>
              <a:rPr lang="ru-RU" sz="2000" dirty="0" err="1" smtClean="0"/>
              <a:t>запускається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командної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стрічки</a:t>
            </a:r>
            <a:r>
              <a:rPr lang="ru-RU" sz="2000" dirty="0" smtClean="0"/>
              <a:t>. </a:t>
            </a:r>
            <a:r>
              <a:rPr lang="ru-RU" sz="2000" dirty="0" err="1" smtClean="0"/>
              <a:t>Надає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можливість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зібрати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NetBIOS-під</a:t>
            </a:r>
            <a:r>
              <a:rPr lang="en-US" sz="2000" dirty="0" smtClean="0"/>
              <a:t>’</a:t>
            </a:r>
            <a:r>
              <a:rPr lang="ru-RU" sz="2000" dirty="0" err="1" smtClean="0"/>
              <a:t>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таблиці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</a:t>
            </a:r>
            <a:r>
              <a:rPr lang="ru-RU" sz="2000" dirty="0" smtClean="0"/>
              <a:t>. NBTSTAT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збирати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MAC-адреси</a:t>
            </a:r>
            <a:r>
              <a:rPr lang="ru-RU" sz="2000" dirty="0" smtClean="0"/>
              <a:t>, </a:t>
            </a:r>
            <a:r>
              <a:rPr lang="ru-RU" sz="2000" dirty="0" err="1" smtClean="0"/>
              <a:t>імена</a:t>
            </a:r>
            <a:r>
              <a:rPr lang="ru-RU" sz="2000" dirty="0" smtClean="0"/>
              <a:t>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, </a:t>
            </a:r>
            <a:r>
              <a:rPr lang="ru-RU" sz="2000" dirty="0" err="1" smtClean="0"/>
              <a:t>доменні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імена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мережі</a:t>
            </a:r>
            <a:r>
              <a:rPr lang="ru-RU" sz="2000" dirty="0" smtClean="0"/>
              <a:t>. </a:t>
            </a:r>
            <a:r>
              <a:rPr lang="ru-RU" sz="2000" dirty="0" err="1" smtClean="0"/>
              <a:t>Ця</a:t>
            </a:r>
            <a:r>
              <a:rPr lang="ru-RU" sz="2000" dirty="0" smtClean="0"/>
              <a:t> </a:t>
            </a:r>
            <a:r>
              <a:rPr lang="ru-RU" sz="2000" dirty="0" err="1" smtClean="0"/>
              <a:t>утиліта</a:t>
            </a:r>
            <a:r>
              <a:rPr lang="ru-RU" sz="2000" dirty="0" smtClean="0"/>
              <a:t> створена для </a:t>
            </a:r>
            <a:r>
              <a:rPr lang="ru-RU" sz="2000" dirty="0" err="1" smtClean="0"/>
              <a:t>системних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використана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зловмисниками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збору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. </a:t>
            </a:r>
            <a:r>
              <a:rPr lang="ru-RU" sz="2000" dirty="0" err="1" smtClean="0"/>
              <a:t>Наберіть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командній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стрічці</a:t>
            </a:r>
            <a:r>
              <a:rPr lang="ru-RU" sz="2000" dirty="0" smtClean="0"/>
              <a:t>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</a:t>
            </a:r>
            <a:r>
              <a:rPr lang="ru-RU" sz="2000" dirty="0" err="1" smtClean="0"/>
              <a:t>nbtstat</a:t>
            </a:r>
            <a:r>
              <a:rPr lang="ru-RU" sz="2000" dirty="0" smtClean="0"/>
              <a:t> </a:t>
            </a:r>
            <a:r>
              <a:rPr lang="en-US" sz="2000" dirty="0" smtClean="0"/>
              <a:t>/?</a:t>
            </a:r>
            <a:r>
              <a:rPr lang="ru-RU" sz="2000" dirty="0" smtClean="0"/>
              <a:t> </a:t>
            </a:r>
            <a:r>
              <a:rPr lang="uk-UA" sz="2000" dirty="0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побачите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інформацію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параметри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утиліти</a:t>
            </a:r>
            <a:r>
              <a:rPr lang="ru-RU" sz="2000" dirty="0" smtClean="0"/>
              <a:t>.</a:t>
            </a:r>
            <a:endParaRPr lang="uk-UA" sz="2000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371850"/>
            <a:ext cx="6446837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386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400" dirty="0" smtClean="0"/>
              <a:t>N</a:t>
            </a:r>
            <a:r>
              <a:rPr lang="en-US" sz="2400" dirty="0" smtClean="0"/>
              <a:t>b</a:t>
            </a:r>
            <a:r>
              <a:rPr lang="uk-UA" sz="2400" dirty="0" err="1" smtClean="0"/>
              <a:t>tstat</a:t>
            </a:r>
            <a:r>
              <a:rPr lang="uk-UA" sz="2400" dirty="0" smtClean="0"/>
              <a:t> </a:t>
            </a:r>
            <a:r>
              <a:rPr lang="uk-UA" sz="2400" dirty="0" smtClean="0"/>
              <a:t>це дуже корисна утиліта, яку деякі системні адміністратори використовують кожен день, а деяким доводиться вдаватися до неї тільки для діагностики несправностей.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dirty="0" smtClean="0"/>
              <a:t>Команда має всього 10 параметрів, з яких напевно самим часто вживаним є параметр -а, який відображає всі підключення і </a:t>
            </a:r>
            <a:r>
              <a:rPr lang="uk-UA" sz="2400" dirty="0" smtClean="0"/>
              <a:t>задіяні</a:t>
            </a:r>
            <a:r>
              <a:rPr lang="uk-UA" sz="2400" dirty="0" smtClean="0"/>
              <a:t> </a:t>
            </a:r>
            <a:r>
              <a:rPr lang="uk-UA" sz="2400" dirty="0" smtClean="0"/>
              <a:t>порти.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400" dirty="0" smtClean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57158" y="4000504"/>
            <a:ext cx="8353425" cy="159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При використанні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параметра -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 будуть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відображатися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повні доменні імена підключених віддалених хостів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42908" y="357166"/>
            <a:ext cx="2714612" cy="4114800"/>
          </a:xfrm>
        </p:spPr>
        <p:txBody>
          <a:bodyPr/>
          <a:lstStyle/>
          <a:p>
            <a:pPr eaLnBrk="1" hangingPunct="1"/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використовує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відкритий</a:t>
            </a:r>
            <a:r>
              <a:rPr lang="ru-RU" sz="1800" dirty="0" smtClean="0"/>
              <a:t> порт</a:t>
            </a:r>
            <a:r>
              <a:rPr lang="ru-RU" sz="1800" dirty="0" smtClean="0"/>
              <a:t>: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r>
              <a:rPr lang="ru-RU" sz="1800" dirty="0" smtClean="0"/>
              <a:t>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комбінації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параметрів-а</a:t>
            </a:r>
            <a:r>
              <a:rPr lang="ru-RU" sz="1800" dirty="0" smtClean="0"/>
              <a:t>-</a:t>
            </a:r>
            <a:r>
              <a:rPr lang="en-US" sz="1800" dirty="0" smtClean="0">
                <a:latin typeface="Arial" charset="0"/>
              </a:rPr>
              <a:t>n</a:t>
            </a:r>
            <a:r>
              <a:rPr lang="ru-RU" sz="1800" dirty="0" smtClean="0"/>
              <a:t>-о </a:t>
            </a:r>
            <a:r>
              <a:rPr lang="ru-RU" sz="1800" dirty="0" err="1" smtClean="0"/>
              <a:t>можна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відстежувати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який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використовує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відкритий</a:t>
            </a:r>
            <a:r>
              <a:rPr lang="ru-RU" sz="1800" dirty="0" smtClean="0"/>
              <a:t> порт</a:t>
            </a:r>
            <a:r>
              <a:rPr lang="ru-RU" sz="1800" dirty="0" smtClean="0"/>
              <a:t>.</a:t>
            </a:r>
          </a:p>
          <a:p>
            <a:pPr eaLnBrk="1" hangingPunct="1"/>
            <a:endParaRPr lang="ru-RU" sz="1800" dirty="0" smtClean="0"/>
          </a:p>
          <a:p>
            <a:pPr eaLnBrk="1" hangingPunct="1"/>
            <a:r>
              <a:rPr lang="ru-RU" sz="1800" dirty="0" smtClean="0"/>
              <a:t>З </a:t>
            </a:r>
            <a:r>
              <a:rPr lang="ru-RU" sz="1800" dirty="0" err="1" smtClean="0"/>
              <a:t>виводу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команди</a:t>
            </a:r>
            <a:r>
              <a:rPr lang="ru-RU" sz="1800" dirty="0" smtClean="0"/>
              <a:t> ми </a:t>
            </a:r>
            <a:r>
              <a:rPr lang="ru-RU" sz="1800" dirty="0" err="1" smtClean="0"/>
              <a:t>дізнаємося</a:t>
            </a:r>
            <a:r>
              <a:rPr lang="ru-RU" sz="1800" dirty="0" smtClean="0"/>
              <a:t> </a:t>
            </a:r>
            <a:r>
              <a:rPr lang="ru-RU" sz="1800" dirty="0" err="1" smtClean="0"/>
              <a:t>ідентифікатор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процесу</a:t>
            </a:r>
            <a:r>
              <a:rPr lang="ru-RU" sz="1800" dirty="0" smtClean="0"/>
              <a:t> (PID), за </a:t>
            </a:r>
            <a:r>
              <a:rPr lang="ru-RU" sz="1800" dirty="0" err="1" smtClean="0"/>
              <a:t>допомогою</a:t>
            </a:r>
            <a:r>
              <a:rPr lang="ru-RU" sz="1800" dirty="0" smtClean="0"/>
              <a:t> </a:t>
            </a:r>
            <a:r>
              <a:rPr lang="ru-RU" sz="1800" dirty="0" err="1" smtClean="0"/>
              <a:t>якого</a:t>
            </a:r>
            <a:r>
              <a:rPr lang="ru-RU" sz="1800" dirty="0" smtClean="0"/>
              <a:t> в </a:t>
            </a:r>
            <a:r>
              <a:rPr lang="ru-RU" sz="1800" dirty="0" err="1" smtClean="0"/>
              <a:t>диспетчері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завдань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можемо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знайти</a:t>
            </a:r>
            <a:r>
              <a:rPr lang="ru-RU" sz="1800" dirty="0" smtClean="0"/>
              <a:t> </a:t>
            </a:r>
            <a:r>
              <a:rPr lang="ru-RU" sz="1800" dirty="0" err="1" smtClean="0"/>
              <a:t>потрібний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процес</a:t>
            </a:r>
            <a:r>
              <a:rPr lang="ru-RU" sz="1800" dirty="0" smtClean="0"/>
              <a:t>.</a:t>
            </a:r>
            <a:endParaRPr lang="uk-UA" sz="1800" dirty="0" smtClean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65722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60350"/>
            <a:ext cx="8640762" cy="4114800"/>
          </a:xfrm>
        </p:spPr>
        <p:txBody>
          <a:bodyPr/>
          <a:lstStyle/>
          <a:p>
            <a:pPr eaLnBrk="1" hangingPunct="1"/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ще</a:t>
            </a:r>
            <a:r>
              <a:rPr lang="ru-RU" sz="2400" dirty="0" smtClean="0"/>
              <a:t> один </a:t>
            </a:r>
            <a:r>
              <a:rPr lang="ru-RU" sz="2400" dirty="0" err="1" smtClean="0"/>
              <a:t>корисний</a:t>
            </a:r>
            <a:r>
              <a:rPr lang="ru-RU" sz="2400" dirty="0" smtClean="0"/>
              <a:t> параметр для </a:t>
            </a:r>
            <a:r>
              <a:rPr lang="ru-RU" sz="2400" dirty="0" err="1" smtClean="0"/>
              <a:t>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дружнього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виведення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інформації</a:t>
            </a:r>
            <a:r>
              <a:rPr lang="ru-RU" sz="2400" dirty="0" smtClean="0"/>
              <a:t>. Параметр-</a:t>
            </a:r>
            <a:r>
              <a:rPr lang="en-US" sz="2400" dirty="0" smtClean="0"/>
              <a:t>b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покаже</a:t>
            </a:r>
            <a:r>
              <a:rPr lang="ru-RU" sz="2400" dirty="0" smtClean="0"/>
              <a:t> </a:t>
            </a:r>
            <a:r>
              <a:rPr lang="ru-RU" sz="2400" dirty="0" err="1" smtClean="0"/>
              <a:t>ім'я</a:t>
            </a:r>
            <a:r>
              <a:rPr lang="ru-RU" sz="2400" dirty="0" smtClean="0"/>
              <a:t> кожного </a:t>
            </a:r>
            <a:r>
              <a:rPr lang="ru-RU" sz="2400" dirty="0" err="1" smtClean="0"/>
              <a:t>процесу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вимагає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адміністратора</a:t>
            </a:r>
            <a:r>
              <a:rPr lang="ru-RU" sz="2400" dirty="0" smtClean="0"/>
              <a:t>.</a:t>
            </a:r>
            <a:endParaRPr lang="uk-UA" sz="2400" dirty="0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21" y="1785926"/>
            <a:ext cx="4006689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4319588" y="1582738"/>
            <a:ext cx="482441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Відображення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таблиці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маршрутизації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При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використанні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параметра-R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ви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можете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подивитися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поточну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таблицю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маршрутизації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uk-UA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5" y="3471697"/>
            <a:ext cx="2833684" cy="338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229600" cy="69054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dirty="0" smtClean="0"/>
              <a:t>REGDMP</a:t>
            </a:r>
            <a:endParaRPr lang="uk-UA" sz="32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642918"/>
            <a:ext cx="8715436" cy="1643074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sz="2000" dirty="0" err="1" smtClean="0"/>
              <a:t>Regdmp</a:t>
            </a:r>
            <a:r>
              <a:rPr lang="en-US" sz="2000" dirty="0" smtClean="0"/>
              <a:t> </a:t>
            </a:r>
            <a:r>
              <a:rPr lang="uk-UA" sz="2000" dirty="0" smtClean="0"/>
              <a:t>є стандартною </a:t>
            </a:r>
            <a:r>
              <a:rPr lang="en-US" sz="2000" dirty="0" smtClean="0"/>
              <a:t>Windows-</a:t>
            </a:r>
            <a:r>
              <a:rPr lang="uk-UA" sz="2000" dirty="0" smtClean="0"/>
              <a:t>утилітою з набору </a:t>
            </a:r>
            <a:r>
              <a:rPr lang="en-US" sz="2000" dirty="0" smtClean="0"/>
              <a:t>NT Resource Kit, </a:t>
            </a:r>
            <a:r>
              <a:rPr lang="uk-UA" sz="2000" dirty="0" smtClean="0"/>
              <a:t>яка дозволяє вивести на стандартний вивід або скинути у файл інформацію про ключі реєстру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643050"/>
            <a:ext cx="91440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latinLnBrk="0">
              <a:spcBef>
                <a:spcPts val="0"/>
              </a:spcBef>
              <a:buClr>
                <a:schemeClr val="hlink"/>
              </a:buClr>
              <a:buSzPct val="65000"/>
              <a:tabLst/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Можна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розглядати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системний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реєстр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як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великий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засіб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реєстрації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тому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що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він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містить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всю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інформацію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конкретну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інсталяцію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Windows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та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інші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встановлені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програми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Ця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інформація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може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бути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корисною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для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розслідування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на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дати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додаткову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інформацію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:</a:t>
            </a:r>
            <a:endParaRPr lang="uk-UA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R="0" lvl="0" algn="just" defTabSz="914400" latinLnBrk="0">
              <a:spcBef>
                <a:spcPts val="0"/>
              </a:spcBef>
              <a:buClr>
                <a:schemeClr val="hlink"/>
              </a:buClr>
              <a:buSzPct val="65000"/>
              <a:tabLst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кілька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останніх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адрес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якими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машина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зв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'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язувалася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клієнтом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telnet; </a:t>
            </a:r>
            <a:b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кілька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останніх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запусків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програми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;</a:t>
            </a:r>
            <a:endParaRPr lang="uk-UA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R="0" lvl="0" algn="just" defTabSz="914400" latinLnBrk="0">
              <a:spcBef>
                <a:spcPts val="0"/>
              </a:spcBef>
              <a:buClr>
                <a:schemeClr val="hlink"/>
              </a:buClr>
              <a:buSzPct val="65000"/>
              <a:tabLst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-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виконувані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файли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які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запускаються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момент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завантаження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машини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(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зазвичай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програми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типу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"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троянських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коней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"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змінюють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системний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реєстр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).</a:t>
            </a:r>
            <a:endParaRPr lang="uk-UA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R="0" lvl="0" algn="just" defTabSz="914400" latinLnBrk="0">
              <a:spcBef>
                <a:spcPts val="0"/>
              </a:spcBef>
              <a:buClr>
                <a:schemeClr val="hlink"/>
              </a:buClr>
              <a:buSzPct val="65000"/>
              <a:tabLst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endParaRPr lang="uk-UA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R="0" lvl="0" algn="just" defTabSz="914400" latinLnBrk="0">
              <a:spcBef>
                <a:spcPts val="0"/>
              </a:spcBef>
              <a:buClr>
                <a:schemeClr val="hlink"/>
              </a:buClr>
              <a:buSzPct val="65000"/>
              <a:tabLst/>
              <a:defRPr/>
            </a:pP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Системний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реєстр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зберігається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закритому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форматі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жорсткому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диску,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його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важко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відшукати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коли система не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виконується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або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поки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не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будуть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застосовані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комерційні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інструментальні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засоби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призначені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для судового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розслідування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Однак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ви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можете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використовувати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інструмент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Regdmp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,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щоб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зробити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дамп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вмісту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системного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реєстру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в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зрозумілій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формі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Інструмент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Regdmp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поставлявся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з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комплектом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ресурсів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Windows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NT </a:t>
            </a:r>
            <a:r>
              <a:rPr 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і</a:t>
            </a:r>
            <a:r>
              <a:rPr 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2000.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004175" cy="671512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400" dirty="0" err="1" smtClean="0"/>
              <a:t>Р</a:t>
            </a:r>
            <a:r>
              <a:rPr lang="ru-RU" sz="2400" dirty="0" err="1" smtClean="0"/>
              <a:t>еалізація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використовувати</a:t>
            </a:r>
            <a:r>
              <a:rPr lang="ru-RU" sz="2400" dirty="0" smtClean="0"/>
              <a:t> </a:t>
            </a:r>
            <a:r>
              <a:rPr lang="en-US" sz="2400" dirty="0" err="1" smtClean="0"/>
              <a:t>regdmp</a:t>
            </a:r>
            <a:r>
              <a:rPr lang="en-US" sz="2400" dirty="0" smtClean="0"/>
              <a:t>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відомості</a:t>
            </a:r>
            <a:r>
              <a:rPr lang="ru-RU" sz="2400" dirty="0" smtClean="0"/>
              <a:t> про те,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служби</a:t>
            </a:r>
            <a:r>
              <a:rPr lang="ru-RU" sz="2400" dirty="0" smtClean="0"/>
              <a:t> і </a:t>
            </a:r>
            <a:r>
              <a:rPr lang="ru-RU" sz="2400" dirty="0" err="1" smtClean="0"/>
              <a:t>додатки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запускаються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нашому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комп'ютері</a:t>
            </a:r>
            <a:r>
              <a:rPr lang="ru-RU" sz="2400" dirty="0" smtClean="0"/>
              <a:t> в момент </a:t>
            </a:r>
            <a:r>
              <a:rPr lang="ru-RU" sz="2400" dirty="0" err="1" smtClean="0"/>
              <a:t>завантаження</a:t>
            </a:r>
            <a:r>
              <a:rPr lang="ru-RU" sz="2400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C: \ Windows \ Desktop \&gt;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regdmp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HKEY_LOCAL_MACHINE \  SOFTWARE \ Microsoft \ Windows \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CurrentVersion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\ Run</a:t>
            </a:r>
          </a:p>
          <a:p>
            <a:pPr eaLnBrk="1" hangingPunct="1">
              <a:defRPr/>
            </a:pPr>
            <a:r>
              <a:rPr lang="ru-RU" sz="2400" dirty="0" smtClean="0"/>
              <a:t>Ми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переконатися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момент </a:t>
            </a:r>
            <a:r>
              <a:rPr lang="ru-RU" sz="2400" dirty="0" err="1" smtClean="0"/>
              <a:t>завантаження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запускається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жодних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, на </a:t>
            </a:r>
            <a:r>
              <a:rPr lang="ru-RU" sz="2400" dirty="0" err="1" smtClean="0"/>
              <a:t>зразок</a:t>
            </a:r>
            <a:r>
              <a:rPr lang="ru-RU" sz="2400" dirty="0" smtClean="0"/>
              <a:t> </a:t>
            </a:r>
            <a:r>
              <a:rPr lang="en-US" sz="2400" dirty="0" err="1" smtClean="0"/>
              <a:t>Netcat</a:t>
            </a:r>
            <a:r>
              <a:rPr lang="en-US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en-US" sz="2400" dirty="0" err="1" smtClean="0"/>
              <a:t>Netbus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ru-RU" sz="2400" dirty="0" smtClean="0"/>
              <a:t>У </a:t>
            </a:r>
            <a:r>
              <a:rPr lang="en-US" sz="2400" dirty="0" err="1" smtClean="0"/>
              <a:t>regdmp</a:t>
            </a:r>
            <a:r>
              <a:rPr lang="en-US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опція</a:t>
            </a:r>
            <a:r>
              <a:rPr lang="ru-RU" sz="2400" dirty="0" smtClean="0"/>
              <a:t> -</a:t>
            </a:r>
            <a:r>
              <a:rPr lang="en-US" sz="2400" dirty="0" smtClean="0"/>
              <a:t>m, </a:t>
            </a:r>
            <a:r>
              <a:rPr lang="ru-RU" sz="2400" dirty="0" smtClean="0"/>
              <a:t>яка </a:t>
            </a:r>
            <a:r>
              <a:rPr lang="ru-RU" sz="2400" dirty="0" err="1" smtClean="0"/>
              <a:t>дозволяє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віддалений</a:t>
            </a:r>
            <a:r>
              <a:rPr lang="ru-RU" sz="2400" dirty="0" smtClean="0"/>
              <a:t> хост. </a:t>
            </a:r>
            <a:r>
              <a:rPr lang="ru-RU" sz="2400" dirty="0" err="1" smtClean="0"/>
              <a:t>Зазвичай</a:t>
            </a:r>
            <a:r>
              <a:rPr lang="ru-RU" sz="2400" dirty="0" smtClean="0"/>
              <a:t> 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адміністратор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віддалений</a:t>
            </a:r>
            <a:r>
              <a:rPr lang="ru-RU" sz="2400" dirty="0" smtClean="0"/>
              <a:t> доступ до </a:t>
            </a:r>
            <a:r>
              <a:rPr lang="ru-RU" sz="2400" dirty="0" err="1" smtClean="0"/>
              <a:t>реєстру</a:t>
            </a:r>
            <a:r>
              <a:rPr lang="ru-RU" sz="2400" dirty="0" smtClean="0"/>
              <a:t>, але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спробувати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зробити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, і, не будучи </a:t>
            </a:r>
            <a:r>
              <a:rPr lang="ru-RU" sz="2400" dirty="0" err="1" smtClean="0"/>
              <a:t>адміністратором</a:t>
            </a:r>
            <a:r>
              <a:rPr lang="ru-RU" sz="2400" dirty="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dirty="0" smtClean="0"/>
              <a:t>C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: \ Windows \ Desktop \&gt;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regdmp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-m 192.168.1.102 HKEY_LOCAL_MACHINE \ SOFTWARE \ Microsoft \ Windows \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CurrentVersion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\ Run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229600" cy="619108"/>
          </a:xfrm>
        </p:spPr>
        <p:txBody>
          <a:bodyPr/>
          <a:lstStyle/>
          <a:p>
            <a:pPr algn="l"/>
            <a:r>
              <a:rPr lang="en-US" sz="3600" dirty="0" smtClean="0">
                <a:latin typeface="Times New Roman" pitchFamily="18" charset="0"/>
              </a:rPr>
              <a:t>Finger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4"/>
            <a:ext cx="8229600" cy="342902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400" dirty="0" err="1">
                <a:latin typeface="Times New Roman" pitchFamily="18" charset="0"/>
              </a:rPr>
              <a:t>Finger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</a:rPr>
              <a:t> – утиліта </a:t>
            </a:r>
            <a:r>
              <a:rPr lang="uk-UA" sz="2400" dirty="0" smtClean="0">
                <a:latin typeface="Times New Roman" pitchFamily="18" charset="0"/>
              </a:rPr>
              <a:t>*</a:t>
            </a:r>
            <a:r>
              <a:rPr lang="en-US" sz="2400" dirty="0" smtClean="0">
                <a:latin typeface="Times New Roman" pitchFamily="18" charset="0"/>
              </a:rPr>
              <a:t>nix</a:t>
            </a:r>
            <a:r>
              <a:rPr lang="uk-UA" sz="2400" dirty="0" smtClean="0">
                <a:latin typeface="Times New Roman" pitchFamily="18" charset="0"/>
              </a:rPr>
              <a:t>, призначена </a:t>
            </a:r>
            <a:r>
              <a:rPr lang="uk-UA" sz="2400" dirty="0">
                <a:latin typeface="Times New Roman" pitchFamily="18" charset="0"/>
              </a:rPr>
              <a:t>для </a:t>
            </a:r>
            <a:r>
              <a:rPr lang="uk-UA" sz="2400" dirty="0" smtClean="0">
                <a:latin typeface="Times New Roman" pitchFamily="18" charset="0"/>
              </a:rPr>
              <a:t>отримання інформації </a:t>
            </a:r>
            <a:r>
              <a:rPr lang="uk-UA" sz="2400" dirty="0">
                <a:latin typeface="Times New Roman" pitchFamily="18" charset="0"/>
              </a:rPr>
              <a:t>про користувачів віддаленого </a:t>
            </a:r>
            <a:r>
              <a:rPr lang="uk-UA" sz="2400" dirty="0" smtClean="0">
                <a:latin typeface="Times New Roman" pitchFamily="18" charset="0"/>
              </a:rPr>
              <a:t>комп'ютера 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 err="1" smtClean="0">
                <a:latin typeface="Times New Roman" pitchFamily="18" charset="0"/>
              </a:rPr>
              <a:t>Finger</a:t>
            </a:r>
            <a:r>
              <a:rPr lang="uk-UA" sz="2400" dirty="0" smtClean="0">
                <a:latin typeface="Times New Roman" pitchFamily="18" charset="0"/>
              </a:rPr>
              <a:t> може </a:t>
            </a:r>
            <a:r>
              <a:rPr lang="uk-UA" sz="2400" dirty="0">
                <a:latin typeface="Times New Roman" pitchFamily="18" charset="0"/>
              </a:rPr>
              <a:t>надати </a:t>
            </a:r>
            <a:r>
              <a:rPr lang="uk-UA" sz="2400" dirty="0" smtClean="0">
                <a:latin typeface="Times New Roman" pitchFamily="18" charset="0"/>
              </a:rPr>
              <a:t>дані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</a:rPr>
              <a:t>про список користувачів, які працюють в даний момент на </a:t>
            </a:r>
            <a:r>
              <a:rPr lang="uk-UA" sz="2400" dirty="0" smtClean="0">
                <a:latin typeface="Times New Roman" pitchFamily="18" charset="0"/>
              </a:rPr>
              <a:t>комп'ютері,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</a:rPr>
              <a:t>про конкретного користувача (дата останнього сеансу входу в систему і т. д</a:t>
            </a:r>
            <a:r>
              <a:rPr lang="uk-UA" sz="2400" dirty="0" smtClean="0">
                <a:latin typeface="Times New Roman" pitchFamily="18" charset="0"/>
              </a:rPr>
              <a:t>.),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</a:rPr>
              <a:t>про список завантажених завдань</a:t>
            </a:r>
            <a:r>
              <a:rPr lang="uk-UA" sz="2400" dirty="0" smtClean="0">
                <a:latin typeface="Times New Roman" pitchFamily="18" charset="0"/>
              </a:rPr>
              <a:t>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 smtClean="0">
                <a:latin typeface="Times New Roman" pitchFamily="18" charset="0"/>
              </a:rPr>
              <a:t> про </a:t>
            </a:r>
            <a:r>
              <a:rPr lang="uk-UA" sz="2400" dirty="0">
                <a:latin typeface="Times New Roman" pitchFamily="18" charset="0"/>
              </a:rPr>
              <a:t>типи інтерфейсів (наприклад, терміналів</a:t>
            </a:r>
            <a:r>
              <a:rPr lang="uk-UA" sz="2400" dirty="0" smtClean="0">
                <a:latin typeface="Times New Roman" pitchFamily="18" charset="0"/>
              </a:rPr>
              <a:t>).</a:t>
            </a:r>
          </a:p>
          <a:p>
            <a:pPr algn="just">
              <a:lnSpc>
                <a:spcPct val="80000"/>
              </a:lnSpc>
              <a:buNone/>
            </a:pPr>
            <a:endParaRPr lang="uk-UA" sz="2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uk-UA" sz="2400" dirty="0" err="1" smtClean="0">
                <a:latin typeface="Times New Roman" pitchFamily="18" charset="0"/>
              </a:rPr>
              <a:t>Finger</a:t>
            </a:r>
            <a:r>
              <a:rPr lang="uk-UA" sz="2400" dirty="0" smtClean="0">
                <a:latin typeface="Times New Roman" pitchFamily="18" charset="0"/>
              </a:rPr>
              <a:t> працює по </a:t>
            </a:r>
            <a:r>
              <a:rPr lang="uk-UA" sz="2400" dirty="0" err="1" smtClean="0">
                <a:latin typeface="Times New Roman" pitchFamily="18" charset="0"/>
              </a:rPr>
              <a:t>Transmission</a:t>
            </a: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</a:rPr>
              <a:t>Control</a:t>
            </a:r>
            <a:r>
              <a:rPr lang="uk-UA" sz="2400" dirty="0" smtClean="0">
                <a:latin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</a:rPr>
              <a:t>Protocol</a:t>
            </a:r>
            <a:r>
              <a:rPr lang="uk-UA" sz="2400" dirty="0" smtClean="0">
                <a:latin typeface="Times New Roman" pitchFamily="18" charset="0"/>
              </a:rPr>
              <a:t>, використовуючи TCP-порт 79. Даний протокол забезпечує інтерфейс для віддаленої інформаційної програми користувача (RUIP - Remote User Information Program). Локальна ЕОМ здійснює TCP-з'єднання з віддаленим вузлом через вказаний порт. Після цього стає доступною програма RUIP і користувач може посилати їй свої запити.</a:t>
            </a:r>
            <a:r>
              <a:rPr lang="ru-RU" sz="2400" dirty="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sz="4000" dirty="0" smtClean="0">
                <a:effectLst/>
                <a:latin typeface="Arial" charset="0"/>
              </a:rPr>
              <a:t>План:</a:t>
            </a:r>
            <a:br>
              <a:rPr lang="uk-UA" sz="4000" dirty="0" smtClean="0">
                <a:effectLst/>
                <a:latin typeface="Arial" charset="0"/>
              </a:rPr>
            </a:br>
            <a:endParaRPr lang="uk-UA" sz="4000" dirty="0" smtClean="0">
              <a:effectLst/>
              <a:latin typeface="Arial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71546"/>
            <a:ext cx="8229600" cy="4114800"/>
          </a:xfrm>
          <a:noFill/>
        </p:spPr>
        <p:txBody>
          <a:bodyPr/>
          <a:lstStyle/>
          <a:p>
            <a:r>
              <a:rPr lang="ru-RU" dirty="0" err="1" smtClean="0">
                <a:solidFill>
                  <a:schemeClr val="tx2"/>
                </a:solidFill>
              </a:rPr>
              <a:t>Утиліта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net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 smtClean="0"/>
              <a:t>Nmblookup</a:t>
            </a:r>
            <a:endParaRPr lang="uk-UA" dirty="0" smtClean="0">
              <a:effectLst/>
              <a:latin typeface="Arial" charset="0"/>
            </a:endParaRPr>
          </a:p>
          <a:p>
            <a:r>
              <a:rPr lang="ru-RU" dirty="0" smtClean="0"/>
              <a:t>Команда NBTSTAT</a:t>
            </a:r>
            <a:r>
              <a:rPr lang="uk-UA" dirty="0" smtClean="0"/>
              <a:t> </a:t>
            </a:r>
            <a:endParaRPr lang="uk-UA" dirty="0" smtClean="0">
              <a:effectLst/>
              <a:latin typeface="Arial" charset="0"/>
            </a:endParaRPr>
          </a:p>
          <a:p>
            <a:r>
              <a:rPr lang="ru-RU" dirty="0" smtClean="0"/>
              <a:t>Команда</a:t>
            </a:r>
            <a:r>
              <a:rPr lang="uk-UA" dirty="0" smtClean="0">
                <a:effectLst/>
                <a:latin typeface="Arial" charset="0"/>
              </a:rPr>
              <a:t> </a:t>
            </a:r>
            <a:r>
              <a:rPr lang="en-US" dirty="0" smtClean="0"/>
              <a:t>REGDMP</a:t>
            </a:r>
            <a:endParaRPr lang="uk-UA" dirty="0" smtClean="0"/>
          </a:p>
          <a:p>
            <a:r>
              <a:rPr lang="uk-UA" dirty="0" smtClean="0"/>
              <a:t>Утиліта</a:t>
            </a:r>
            <a:r>
              <a:rPr lang="uk-UA" dirty="0" smtClean="0">
                <a:latin typeface="Times New Roman" pitchFamily="18" charset="0"/>
              </a:rPr>
              <a:t> </a:t>
            </a:r>
            <a:r>
              <a:rPr lang="uk-UA" dirty="0" smtClean="0"/>
              <a:t>F</a:t>
            </a:r>
            <a:r>
              <a:rPr lang="en-US" dirty="0" smtClean="0"/>
              <a:t>INGER</a:t>
            </a:r>
          </a:p>
          <a:p>
            <a:r>
              <a:rPr lang="en-US" dirty="0" err="1" smtClean="0"/>
              <a:t>Whois</a:t>
            </a:r>
            <a:endParaRPr lang="uk-UA" dirty="0" smtClean="0"/>
          </a:p>
          <a:p>
            <a:r>
              <a:rPr lang="en-US" dirty="0" smtClean="0"/>
              <a:t>Ping</a:t>
            </a:r>
            <a:endParaRPr lang="uk-UA" dirty="0" smtClean="0"/>
          </a:p>
          <a:p>
            <a:r>
              <a:rPr lang="en-US" dirty="0" smtClean="0"/>
              <a:t>RPCINFO</a:t>
            </a:r>
            <a:endParaRPr lang="uk-UA" dirty="0" smtClean="0"/>
          </a:p>
          <a:p>
            <a:r>
              <a:rPr lang="uk-UA" dirty="0" smtClean="0"/>
              <a:t>R-Tools</a:t>
            </a:r>
          </a:p>
          <a:p>
            <a:pPr>
              <a:buFont typeface="Wingdings" pitchFamily="2" charset="2"/>
              <a:buNone/>
            </a:pPr>
            <a:endParaRPr lang="uk-UA" dirty="0" smtClean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2852"/>
            <a:ext cx="8858312" cy="4495800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sz="2400" dirty="0" smtClean="0">
                <a:latin typeface="Times New Roman" pitchFamily="18" charset="0"/>
              </a:rPr>
              <a:t>RUIP</a:t>
            </a:r>
            <a:r>
              <a:rPr lang="uk-UA" sz="2400" dirty="0">
                <a:latin typeface="Times New Roman" pitchFamily="18" charset="0"/>
              </a:rPr>
              <a:t>, отримавши запит, аналізує його і надсилає відповідь, після чого з'єднання закривається. Зазвичай з боку сервера протокол реалізований програмою «fingerd», а з боку клієнта - програмою «finger», яка надає дружній, користувальницький інтерфейс.</a:t>
            </a:r>
            <a:r>
              <a:rPr lang="ru-RU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14282" y="2786058"/>
            <a:ext cx="8786874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Наприклад, в системах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Unix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команда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finger@foo.bar.net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теоретично повертає список користувачів комп'ютера за адресою «foo.bar.net» (звісно, тільки якщо на ньому запущена «fingerd»),</a:t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а команда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finger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username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@foo.bar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 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net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повертає повну інформацію про користувача «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username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», включаючи ім'я, прізвище, телефон і зміст файлу «. </a:t>
            </a:r>
            <a:r>
              <a:rPr kumimoji="0" lang="uk-UA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plan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» у його домашньому каталозі.</a:t>
            </a:r>
            <a:b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lang="uk-UA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Будь-які дані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uk-UA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пересилаються </a:t>
            </a: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у </a:t>
            </a: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форматі ASCII, не мають контролю по парності і кожен рядок повинен завершуватися послідовністю CRLF (ASCII 13, за яким слід ASCII 10).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>
                <a:latin typeface="Times New Roman" pitchFamily="18" charset="0"/>
              </a:rPr>
              <a:t>Формат </a:t>
            </a:r>
            <a:r>
              <a:rPr lang="uk-UA" sz="2800" dirty="0">
                <a:latin typeface="Times New Roman" pitchFamily="18" charset="0"/>
              </a:rPr>
              <a:t>запитів Finger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latin typeface="Times New Roman" pitchFamily="18" charset="0"/>
              </a:rPr>
              <a:t>Програма RUIP повинна сприймати будь-які запити Finger. Такі запити можуть мати такий формат:</a:t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finger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[опція] [login1 [login2 ...]]</a:t>
            </a:r>
            <a:br>
              <a:rPr lang="uk-UA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За замовчуванням команда finger виводить </a:t>
            </a:r>
            <a:r>
              <a:rPr lang="uk-UA" sz="2400" dirty="0" smtClean="0">
                <a:latin typeface="Times New Roman" pitchFamily="18" charset="0"/>
              </a:rPr>
              <a:t>список даних про </a:t>
            </a:r>
            <a:r>
              <a:rPr lang="uk-UA" sz="2400" dirty="0">
                <a:latin typeface="Times New Roman" pitchFamily="18" charset="0"/>
              </a:rPr>
              <a:t>кожного користувача системи Unix на даний момент:</a:t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     ім'я реєстрації в </a:t>
            </a:r>
            <a:r>
              <a:rPr lang="uk-UA" sz="2400" dirty="0" smtClean="0">
                <a:latin typeface="Times New Roman" pitchFamily="18" charset="0"/>
              </a:rPr>
              <a:t>системі</a:t>
            </a:r>
            <a:r>
              <a:rPr lang="uk-UA" sz="2400" dirty="0">
                <a:latin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     повне ім'я</a:t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     ім'я терміналу</a:t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     статус запису (при відсутності дозволу на запис перед термінальним ім'ям вказується символ «*»)</a:t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     час простою</a:t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     час </a:t>
            </a:r>
            <a:r>
              <a:rPr lang="uk-UA" sz="2400" dirty="0" smtClean="0">
                <a:latin typeface="Times New Roman" pitchFamily="18" charset="0"/>
              </a:rPr>
              <a:t>входу</a:t>
            </a:r>
            <a:r>
              <a:rPr lang="uk-UA" sz="2400" dirty="0">
                <a:latin typeface="Times New Roman" pitchFamily="18" charset="0"/>
              </a:rPr>
              <a:t/>
            </a:r>
            <a:br>
              <a:rPr lang="uk-UA" sz="2400" dirty="0">
                <a:latin typeface="Times New Roman" pitchFamily="18" charset="0"/>
              </a:rPr>
            </a:br>
            <a:r>
              <a:rPr lang="uk-UA" sz="2400" dirty="0">
                <a:latin typeface="Times New Roman" pitchFamily="18" charset="0"/>
              </a:rPr>
              <a:t>     знаходження місця роботи та телефонний номер (якщо вони відомі)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2852"/>
            <a:ext cx="8858312" cy="3095628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sz="2400" dirty="0">
                <a:latin typeface="Times New Roman" pitchFamily="18" charset="0"/>
              </a:rPr>
              <a:t>Час простою обчислюється як час, що минув з моменту виконання будь-яких дій на даному терміналі. </a:t>
            </a:r>
            <a:r>
              <a:rPr lang="uk-UA" sz="2400" dirty="0" smtClean="0">
                <a:latin typeface="Times New Roman" pitchFamily="18" charset="0"/>
              </a:rPr>
              <a:t>Список </a:t>
            </a:r>
            <a:r>
              <a:rPr lang="uk-UA" sz="2400" dirty="0">
                <a:latin typeface="Times New Roman" pitchFamily="18" charset="0"/>
              </a:rPr>
              <a:t>включає попередні виклики команди finger, яка, можливо, модифікувала файл пристрою, який відповідає цьому терміналу. </a:t>
            </a:r>
            <a:r>
              <a:rPr lang="uk-UA" sz="2400" dirty="0" smtClean="0">
                <a:latin typeface="Times New Roman" pitchFamily="18" charset="0"/>
              </a:rPr>
              <a:t>Він </a:t>
            </a:r>
            <a:r>
              <a:rPr lang="uk-UA" sz="2400" dirty="0">
                <a:latin typeface="Times New Roman" pitchFamily="18" charset="0"/>
              </a:rPr>
              <a:t>відображається в хвилинах, якщо </a:t>
            </a:r>
            <a:r>
              <a:rPr lang="uk-UA" sz="2400" dirty="0" smtClean="0">
                <a:latin typeface="Times New Roman" pitchFamily="18" charset="0"/>
              </a:rPr>
              <a:t>виведено </a:t>
            </a:r>
            <a:r>
              <a:rPr lang="uk-UA" sz="2400" dirty="0">
                <a:latin typeface="Times New Roman" pitchFamily="18" charset="0"/>
              </a:rPr>
              <a:t>одним цілим числом, в годинах і хвилинах, якщо в його відображенні </a:t>
            </a:r>
            <a:r>
              <a:rPr lang="uk-UA" sz="2400" dirty="0" smtClean="0">
                <a:latin typeface="Times New Roman" pitchFamily="18" charset="0"/>
              </a:rPr>
              <a:t>присутня </a:t>
            </a:r>
            <a:r>
              <a:rPr lang="uk-UA" sz="2400" dirty="0">
                <a:latin typeface="Times New Roman" pitchFamily="18" charset="0"/>
              </a:rPr>
              <a:t>двокрапка (:), або в днях і годинах, якщо у висновку присутній символ «d».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42844" y="3500438"/>
            <a:ext cx="9001156" cy="316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Опції</a:t>
            </a:r>
            <a:b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-b Скорочений довгий формат виведення користувачів</a:t>
            </a:r>
            <a:b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-f Пригнічує друк заголовка рядка (короткий формат)</a:t>
            </a:r>
            <a:b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-i Швидкий список користувачів з зазначенням часу простоїв</a:t>
            </a:r>
            <a:b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-l Викликає висновок у довгому форматі</a:t>
            </a:r>
            <a:b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-p Пригнічує друк файлів. plan</a:t>
            </a:r>
            <a:b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-q Швидкий список користувачів</a:t>
            </a:r>
            <a:b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-s Викликає вивід в короткому форматі</a:t>
            </a:r>
            <a:b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uk-UA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-w Викликає вузький форматний список вказаних користувачівч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19108"/>
          </a:xfrm>
        </p:spPr>
        <p:txBody>
          <a:bodyPr/>
          <a:lstStyle/>
          <a:p>
            <a:pPr algn="l"/>
            <a:r>
              <a:rPr lang="en-US" sz="3600" dirty="0" err="1" smtClean="0">
                <a:latin typeface="Times New Roman" pitchFamily="18" charset="0"/>
              </a:rPr>
              <a:t>Whois</a:t>
            </a:r>
            <a:endParaRPr lang="ru-RU" sz="3600" dirty="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500042"/>
            <a:ext cx="8786874" cy="1947866"/>
          </a:xfrm>
        </p:spPr>
        <p:txBody>
          <a:bodyPr/>
          <a:lstStyle/>
          <a:p>
            <a:pPr algn="just">
              <a:buFontTx/>
              <a:buNone/>
            </a:pPr>
            <a:r>
              <a:rPr lang="uk-UA" sz="2400" dirty="0">
                <a:latin typeface="Times New Roman" pitchFamily="18" charset="0"/>
              </a:rPr>
              <a:t>WHOIS (від англ. </a:t>
            </a:r>
            <a:r>
              <a:rPr lang="uk-UA" sz="2400" dirty="0" err="1">
                <a:latin typeface="Times New Roman" pitchFamily="18" charset="0"/>
              </a:rPr>
              <a:t>Who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is</a:t>
            </a:r>
            <a:r>
              <a:rPr lang="uk-UA" sz="2400" dirty="0">
                <a:latin typeface="Times New Roman" pitchFamily="18" charset="0"/>
              </a:rPr>
              <a:t> - «хто такий?") - </a:t>
            </a:r>
            <a:r>
              <a:rPr lang="uk-UA" sz="2400" dirty="0" err="1">
                <a:latin typeface="Times New Roman" pitchFamily="18" charset="0"/>
              </a:rPr>
              <a:t>Мережевий</a:t>
            </a:r>
            <a:r>
              <a:rPr lang="uk-UA" sz="2400" dirty="0">
                <a:latin typeface="Times New Roman" pitchFamily="18" charset="0"/>
              </a:rPr>
              <a:t> протокол прикладного рівня, що базується на протоколі TCP (порт 43). Основне застосування - отримання реєстраційних даних про </a:t>
            </a:r>
            <a:r>
              <a:rPr lang="uk-UA" sz="2400" dirty="0" smtClean="0">
                <a:latin typeface="Times New Roman" pitchFamily="18" charset="0"/>
              </a:rPr>
              <a:t>власників </a:t>
            </a:r>
            <a:r>
              <a:rPr lang="uk-UA" sz="2400" dirty="0">
                <a:latin typeface="Times New Roman" pitchFamily="18" charset="0"/>
              </a:rPr>
              <a:t>доменних імен, IP-адрес і автономних систем</a:t>
            </a:r>
            <a:r>
              <a:rPr lang="uk-UA" sz="2400" dirty="0" smtClean="0">
                <a:latin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14282" y="2000240"/>
            <a:ext cx="8786874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65000"/>
              <a:tabLst/>
              <a:defRPr/>
            </a:pPr>
            <a:r>
              <a:rPr lang="uk-UA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Протокол передбачає архітектуру "клієнт-сервер» і використовується для доступу до публічних серверів баз даних </a:t>
            </a:r>
            <a:r>
              <a:rPr lang="uk-UA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реєстраторів </a:t>
            </a:r>
            <a:r>
              <a:rPr lang="uk-UA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IP-адрес і реєстраторів доменних імен. Найчастіше WHOIS-клієнти реалізовані у вигляді консольних програм.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844" y="3857628"/>
            <a:ext cx="8858312" cy="27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Однак, оскільки для багатьох користувачів командний рядок недоступний або незручний, на основі консольних клієнтів зазвичай створюються веб-форми, доступні користувачам на багатьох сайтах в Інтернеті. Крім того, існують WHOIS-клієнти і з графічним інтерфейсом.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Спочатку метою появи системи WHOIS на світ було дати можливість системним адміністраторам шукати контактну інформацію інших адміністраторів IP-адрес або доменних імен (аналогічно «Білим сторінкам», «white pages»).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28106"/>
            <a:ext cx="8467068" cy="622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619108"/>
          </a:xfrm>
        </p:spPr>
        <p:txBody>
          <a:bodyPr/>
          <a:lstStyle/>
          <a:p>
            <a:pPr algn="l"/>
            <a:r>
              <a:rPr lang="en-US" sz="2800" dirty="0" smtClean="0">
                <a:latin typeface="Times New Roman" pitchFamily="18" charset="0"/>
              </a:rPr>
              <a:t>Ping – </a:t>
            </a:r>
            <a:r>
              <a:rPr lang="uk-UA" sz="2800" dirty="0" smtClean="0">
                <a:latin typeface="Times New Roman" pitchFamily="18" charset="0"/>
              </a:rPr>
              <a:t>утиліта перевірки підєднання в </a:t>
            </a:r>
            <a:r>
              <a:rPr lang="en-US" sz="2800" dirty="0" smtClean="0">
                <a:latin typeface="Times New Roman" pitchFamily="18" charset="0"/>
              </a:rPr>
              <a:t>TCP/IP</a:t>
            </a:r>
            <a:r>
              <a:rPr lang="en-US" sz="3600" dirty="0" smtClean="0">
                <a:latin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87025"/>
            <a:ext cx="84296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PING - </a:t>
            </a:r>
            <a:r>
              <a:rPr lang="ru-RU" sz="2400" dirty="0" err="1" smtClean="0"/>
              <a:t>основна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утил</a:t>
            </a:r>
            <a:r>
              <a:rPr lang="uk-UA" sz="2400" dirty="0" smtClean="0"/>
              <a:t>і</a:t>
            </a:r>
            <a:r>
              <a:rPr lang="ru-RU" sz="2400" dirty="0" smtClean="0"/>
              <a:t>та </a:t>
            </a:r>
            <a:r>
              <a:rPr lang="ru-RU" sz="2400" dirty="0" err="1" smtClean="0"/>
              <a:t>командної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стрічки</a:t>
            </a:r>
            <a:r>
              <a:rPr lang="ru-RU" sz="2400" dirty="0" smtClean="0"/>
              <a:t>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перевірки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en-US" sz="2400" dirty="0" smtClean="0"/>
              <a:t>’</a:t>
            </a:r>
            <a:r>
              <a:rPr lang="ru-RU" sz="2400" dirty="0" err="1" smtClean="0"/>
              <a:t>єднання</a:t>
            </a:r>
            <a:r>
              <a:rPr lang="ru-RU" sz="2400" dirty="0" smtClean="0"/>
              <a:t> в мережах TCP/IP.</a:t>
            </a:r>
          </a:p>
          <a:p>
            <a:r>
              <a:rPr lang="ru-RU" sz="2400" dirty="0" smtClean="0"/>
              <a:t>Команда PING </a:t>
            </a:r>
            <a:r>
              <a:rPr lang="ru-RU" sz="2400" dirty="0" err="1" smtClean="0"/>
              <a:t>відправляючи</a:t>
            </a:r>
            <a:r>
              <a:rPr lang="ru-RU" sz="2400" dirty="0" smtClean="0"/>
              <a:t> </a:t>
            </a:r>
            <a:r>
              <a:rPr lang="ru-RU" sz="2400" dirty="0" err="1" smtClean="0"/>
              <a:t>ехо</a:t>
            </a:r>
            <a:r>
              <a:rPr lang="ru-RU" sz="2400" dirty="0" smtClean="0"/>
              <a:t> запит по протоколу ICMP </a:t>
            </a:r>
            <a:r>
              <a:rPr lang="ru-RU" sz="2400" dirty="0" err="1" smtClean="0"/>
              <a:t>перевіряє</a:t>
            </a:r>
            <a:r>
              <a:rPr lang="ru-RU" sz="2400" dirty="0" smtClean="0"/>
              <a:t> </a:t>
            </a:r>
            <a:r>
              <a:rPr lang="ru-RU" sz="2400" dirty="0" err="1" smtClean="0"/>
              <a:t>під</a:t>
            </a:r>
            <a:r>
              <a:rPr lang="en-US" sz="2400" dirty="0" smtClean="0"/>
              <a:t>’</a:t>
            </a:r>
            <a:r>
              <a:rPr lang="ru-RU" sz="2400" dirty="0" err="1" smtClean="0"/>
              <a:t>єднання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рівні</a:t>
            </a:r>
            <a:r>
              <a:rPr lang="ru-RU" sz="2400" dirty="0" smtClean="0"/>
              <a:t> протоколу IP с </a:t>
            </a:r>
            <a:r>
              <a:rPr lang="ru-RU" sz="2400" dirty="0" err="1" smtClean="0"/>
              <a:t>іншим</a:t>
            </a:r>
            <a:r>
              <a:rPr lang="ru-RU" sz="2400" dirty="0" smtClean="0"/>
              <a:t> РС.</a:t>
            </a:r>
          </a:p>
          <a:p>
            <a:r>
              <a:rPr lang="ru-RU" sz="2400" dirty="0" smtClean="0"/>
              <a:t>Команда </a:t>
            </a:r>
            <a:r>
              <a:rPr lang="ru-RU" sz="2400" dirty="0" err="1" smtClean="0"/>
              <a:t>Ping</a:t>
            </a:r>
            <a:r>
              <a:rPr lang="ru-RU" sz="2400" dirty="0" smtClean="0"/>
              <a:t>, запущенна без </a:t>
            </a:r>
            <a:r>
              <a:rPr lang="ru-RU" sz="2400" dirty="0" err="1" smtClean="0"/>
              <a:t>параметрів</a:t>
            </a:r>
            <a:r>
              <a:rPr lang="ru-RU" sz="2400" dirty="0" smtClean="0"/>
              <a:t>, </a:t>
            </a:r>
            <a:r>
              <a:rPr lang="ru-RU" sz="2400" dirty="0" err="1" smtClean="0"/>
              <a:t>виводить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довідку</a:t>
            </a:r>
            <a:r>
              <a:rPr lang="ru-RU" sz="2400" dirty="0" smtClean="0"/>
              <a:t>. </a:t>
            </a:r>
            <a:r>
              <a:rPr lang="ru-RU" sz="2400" dirty="0" err="1" smtClean="0"/>
              <a:t>Працює</a:t>
            </a:r>
            <a:r>
              <a:rPr lang="ru-RU" sz="2400" dirty="0" smtClean="0"/>
              <a:t> </a:t>
            </a:r>
            <a:r>
              <a:rPr lang="ru-RU" sz="2400" dirty="0" err="1" smtClean="0"/>
              <a:t>ефективно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версіях</a:t>
            </a:r>
            <a:r>
              <a:rPr lang="ru-RU" sz="2400" dirty="0" smtClean="0"/>
              <a:t>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перевірки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користуватися</a:t>
            </a:r>
            <a:r>
              <a:rPr lang="ru-RU" sz="2400" dirty="0" smtClean="0"/>
              <a:t> командами:</a:t>
            </a:r>
          </a:p>
          <a:p>
            <a:r>
              <a:rPr lang="en-US" sz="2400" u="sng" dirty="0" err="1" smtClean="0">
                <a:hlinkClick r:id="rId2" tooltip="TRACERT"/>
              </a:rPr>
              <a:t>Fping</a:t>
            </a:r>
            <a:r>
              <a:rPr lang="en-US" sz="2400" dirty="0" smtClean="0"/>
              <a:t> – </a:t>
            </a:r>
            <a:r>
              <a:rPr lang="uk-UA" sz="2400" dirty="0" smtClean="0"/>
              <a:t>автоматизує перевірку по багатьох вузлах мережі , розсилаючи запити на список ІР адрес;</a:t>
            </a:r>
            <a:endParaRPr lang="ru-RU" sz="2400" dirty="0" smtClean="0"/>
          </a:p>
          <a:p>
            <a:r>
              <a:rPr lang="ru-RU" sz="2400" u="sng" dirty="0" smtClean="0">
                <a:hlinkClick r:id="rId2" tooltip="TRACERT"/>
              </a:rPr>
              <a:t>TRACERT</a:t>
            </a:r>
            <a:r>
              <a:rPr lang="ru-RU" sz="2400" dirty="0" smtClean="0"/>
              <a:t> -  </a:t>
            </a:r>
            <a:r>
              <a:rPr lang="ru-RU" sz="2400" dirty="0" err="1" smtClean="0"/>
              <a:t>визначає</a:t>
            </a:r>
            <a:r>
              <a:rPr lang="ru-RU" sz="2400" dirty="0" smtClean="0"/>
              <a:t> шлях до точки </a:t>
            </a:r>
            <a:r>
              <a:rPr lang="ru-RU" sz="2400" dirty="0" err="1" smtClean="0"/>
              <a:t>призначення</a:t>
            </a:r>
            <a:r>
              <a:rPr lang="ru-RU" sz="2400" dirty="0" smtClean="0"/>
              <a:t>;</a:t>
            </a:r>
          </a:p>
          <a:p>
            <a:r>
              <a:rPr lang="ru-RU" sz="2400" u="sng" dirty="0" smtClean="0">
                <a:hlinkClick r:id="rId3" tooltip="PATHPING"/>
              </a:rPr>
              <a:t>PATHPING</a:t>
            </a:r>
            <a:r>
              <a:rPr lang="ru-RU" sz="2400" dirty="0" smtClean="0"/>
              <a:t> - </a:t>
            </a:r>
            <a:r>
              <a:rPr lang="ru-RU" sz="2400" dirty="0" err="1" smtClean="0"/>
              <a:t>надає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інформацію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втрати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проміжкових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вузлах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uk-UA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142852"/>
            <a:ext cx="8229600" cy="75249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/>
              <a:t>RPCINFO</a:t>
            </a:r>
            <a:endParaRPr lang="ru-RU" sz="28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298"/>
            <a:ext cx="9144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потужних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бути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запущені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управлінням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Unix,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служба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реєстрації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RPC.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RPC (В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ід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далений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виклик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процедур)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підсистему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спрощення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стандартизації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міжпроцесорної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Той,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RPC,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користується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опціями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компіляції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бібліотеками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клієнтської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серверної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запустити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серверну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RPC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клієнта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запустити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portmap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rpcbind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синоніма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rpcbind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версіях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Solaris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35909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rpcinfo-p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hostname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спосіб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rpcinfo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повного</a:t>
            </a:r>
            <a:r>
              <a:rPr lang="ru-RU" sz="2000" dirty="0" smtClean="0"/>
              <a:t> списку RPC-служб,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зареєстровані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portmapper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rpcinfo-u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hostname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programid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 [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</a:rPr>
              <a:t>version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]. </a:t>
            </a:r>
            <a:r>
              <a:rPr lang="ru-RU" sz="2000" dirty="0" err="1" smtClean="0"/>
              <a:t>Отримавши</a:t>
            </a:r>
            <a:r>
              <a:rPr lang="ru-RU" sz="2000" dirty="0" smtClean="0"/>
              <a:t> ID-номер </a:t>
            </a:r>
            <a:r>
              <a:rPr lang="ru-RU" sz="2000" dirty="0" err="1" smtClean="0"/>
              <a:t>RPC-програми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версію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номер порту ми </a:t>
            </a:r>
            <a:r>
              <a:rPr lang="ru-RU" sz="2000" dirty="0" err="1" smtClean="0"/>
              <a:t>можемо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цю</a:t>
            </a:r>
            <a:r>
              <a:rPr lang="ru-RU" sz="2000" dirty="0" smtClean="0"/>
              <a:t> команду для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RPC-виклику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інформації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відгуки</a:t>
            </a:r>
            <a:r>
              <a:rPr lang="ru-RU" sz="2000" dirty="0" smtClean="0"/>
              <a:t>. </a:t>
            </a:r>
            <a:r>
              <a:rPr lang="ru-RU" sz="2000" dirty="0" err="1" smtClean="0"/>
              <a:t>Додавання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параметра-n</a:t>
            </a:r>
            <a:r>
              <a:rPr lang="ru-RU" sz="2000" dirty="0" smtClean="0"/>
              <a:t> </a:t>
            </a:r>
            <a:r>
              <a:rPr lang="ru-RU" sz="2000" dirty="0" err="1" smtClean="0"/>
              <a:t>portnumber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відмінний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зареєстрованого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portmapper</a:t>
            </a:r>
            <a:r>
              <a:rPr lang="ru-RU" sz="2000" dirty="0" smtClean="0"/>
              <a:t> номер порту. </a:t>
            </a:r>
            <a:r>
              <a:rPr lang="ru-RU" sz="2000" dirty="0" err="1" smtClean="0"/>
              <a:t>Параметр-u</a:t>
            </a:r>
            <a:r>
              <a:rPr lang="ru-RU" sz="2000" dirty="0" smtClean="0"/>
              <a:t> </a:t>
            </a:r>
            <a:r>
              <a:rPr lang="ru-RU" sz="2000" dirty="0" err="1" smtClean="0"/>
              <a:t>означає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UDP;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TCP,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параметр-t</a:t>
            </a:r>
            <a:r>
              <a:rPr lang="ru-RU" sz="2000" dirty="0" smtClean="0"/>
              <a:t>. Номер </a:t>
            </a:r>
            <a:r>
              <a:rPr lang="ru-RU" sz="2000" dirty="0" err="1" smtClean="0"/>
              <a:t>версії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програми</a:t>
            </a:r>
            <a:r>
              <a:rPr lang="ru-RU" sz="2000" dirty="0" smtClean="0"/>
              <a:t> - не </a:t>
            </a:r>
            <a:r>
              <a:rPr lang="ru-RU" sz="2000" dirty="0" err="1" smtClean="0"/>
              <a:t>обов'язковий</a:t>
            </a:r>
            <a:r>
              <a:rPr lang="ru-RU" sz="2000" dirty="0" smtClean="0"/>
              <a:t> параметр.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071786"/>
            <a:ext cx="8943948" cy="37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  <a:defRPr/>
            </a:pP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rpcinfo-b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programid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version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команда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дозволяє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зробити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широкомовний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RPC-запит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метою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отримати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сполучення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усіма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машинами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локальній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мережі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визначити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них,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дадуть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відповідь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Таким способом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виявити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машини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використовують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уразливі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RPC-служби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rpcinfo-d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programid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version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команда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отримати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ідентифікатор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/ номер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версії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"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незареєстрованих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"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програм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виконуватися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тільки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локальній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машині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повноваженнями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користувача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root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rpcinfo-m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hostname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Параметр-m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те ж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саме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винятком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того,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він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виводить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екран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таблицю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статистики: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кількість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RPC-запитів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0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виконала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RPC-служба. Цей параметр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доступний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 на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всіх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платформах.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Linux-версії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включають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параметр,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але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нові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версії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Solaris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SunOS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5.6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вище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підтримують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42844" y="142852"/>
            <a:ext cx="1302344" cy="50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8088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uk-UA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R-Tools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14356"/>
            <a:ext cx="885831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US" sz="2400" dirty="0" err="1" smtClean="0"/>
              <a:t>R_tools</a:t>
            </a:r>
            <a:r>
              <a:rPr lang="en-US" sz="2400" dirty="0" smtClean="0"/>
              <a:t> </a:t>
            </a:r>
            <a:r>
              <a:rPr lang="ru-RU" sz="2400" dirty="0" smtClean="0"/>
              <a:t>– </a:t>
            </a:r>
            <a:r>
              <a:rPr lang="ru-RU" sz="2400" dirty="0" err="1" smtClean="0"/>
              <a:t>найб</a:t>
            </a:r>
            <a:r>
              <a:rPr lang="uk-UA" sz="2400" dirty="0" err="1" smtClean="0"/>
              <a:t>ільш</a:t>
            </a:r>
            <a:r>
              <a:rPr lang="uk-UA" sz="2400" dirty="0" smtClean="0"/>
              <a:t> небезпечна </a:t>
            </a:r>
            <a:r>
              <a:rPr lang="uk-UA" sz="2400" dirty="0" smtClean="0"/>
              <a:t>група утиліт</a:t>
            </a:r>
            <a:r>
              <a:rPr lang="en-US" sz="2400" dirty="0" smtClean="0"/>
              <a:t>,</a:t>
            </a:r>
            <a:r>
              <a:rPr lang="uk-UA" sz="2400" dirty="0" smtClean="0"/>
              <a:t> </a:t>
            </a:r>
            <a:r>
              <a:rPr lang="uk-UA" sz="2400" dirty="0" smtClean="0"/>
              <a:t>яку ми можемо запустити в </a:t>
            </a:r>
            <a:r>
              <a:rPr lang="en-US" sz="2400" dirty="0" smtClean="0"/>
              <a:t>Unix-</a:t>
            </a:r>
            <a:r>
              <a:rPr lang="uk-UA" sz="2400" dirty="0" smtClean="0"/>
              <a:t>системі. Вона використовує базову </a:t>
            </a:r>
            <a:r>
              <a:rPr lang="en-US" sz="2400" dirty="0" smtClean="0"/>
              <a:t>Unix</a:t>
            </a:r>
            <a:r>
              <a:rPr lang="uk-UA" sz="2400" dirty="0" smtClean="0"/>
              <a:t> </a:t>
            </a:r>
            <a:r>
              <a:rPr lang="uk-UA" sz="2400" dirty="0" err="1" smtClean="0"/>
              <a:t>аутентифікацію</a:t>
            </a:r>
            <a:r>
              <a:rPr lang="uk-UA" sz="2400" dirty="0" smtClean="0"/>
              <a:t> </a:t>
            </a:r>
            <a:r>
              <a:rPr lang="en-US" sz="2400" dirty="0" smtClean="0"/>
              <a:t>«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rhosts</a:t>
            </a:r>
            <a:r>
              <a:rPr lang="en-US" sz="2400" dirty="0" smtClean="0"/>
              <a:t>»,</a:t>
            </a:r>
            <a:r>
              <a:rPr lang="uk-UA" sz="2400" dirty="0" smtClean="0"/>
              <a:t> яка опирається на довірі імені користувача і імені хоста. Можливо</a:t>
            </a:r>
            <a:r>
              <a:rPr lang="en-US" sz="2400" dirty="0" smtClean="0"/>
              <a:t>,</a:t>
            </a:r>
            <a:r>
              <a:rPr lang="uk-UA" sz="2400" dirty="0" smtClean="0"/>
              <a:t> одна з найбільших проблем з режимом аутентифікації полягає в тому</a:t>
            </a:r>
            <a:r>
              <a:rPr lang="en-US" sz="2400" dirty="0" smtClean="0"/>
              <a:t>,</a:t>
            </a:r>
            <a:r>
              <a:rPr lang="uk-UA" sz="2400" dirty="0" smtClean="0"/>
              <a:t> що користувач  може налаштувати свій доступ так</a:t>
            </a:r>
            <a:r>
              <a:rPr lang="en-US" sz="2400" dirty="0" smtClean="0"/>
              <a:t>,</a:t>
            </a:r>
            <a:r>
              <a:rPr lang="uk-UA" sz="2400" dirty="0" smtClean="0"/>
              <a:t> що </a:t>
            </a:r>
            <a:r>
              <a:rPr lang="uk-UA" sz="2400" dirty="0" smtClean="0"/>
              <a:t>зможе </a:t>
            </a:r>
            <a:r>
              <a:rPr lang="uk-UA" sz="2400" dirty="0" smtClean="0"/>
              <a:t>зайти звідусіль</a:t>
            </a:r>
            <a:r>
              <a:rPr lang="en-US" sz="2400" dirty="0" smtClean="0"/>
              <a:t>,</a:t>
            </a:r>
            <a:r>
              <a:rPr lang="uk-UA" sz="2400" dirty="0" smtClean="0"/>
              <a:t> не вводячи паролю.</a:t>
            </a:r>
            <a:endParaRPr lang="en-US" sz="2400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42844" y="3357562"/>
            <a:ext cx="8858312" cy="303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918" tIns="38088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rlogin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запускаєтья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поверх TCP на 513 порту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прослуховується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процессом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rshd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забезпечує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віддалений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доступ до командного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інтерпретатора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Rsh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робить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те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виключенням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окремих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команд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віддаленому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хості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одразу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перериває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єднання.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Rcp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копіювати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файли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віддаленого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хоста.</a:t>
            </a:r>
          </a:p>
          <a:p>
            <a:pPr lvl="0" algn="just" eaLnBrk="0" hangingPunct="0"/>
            <a:r>
              <a:rPr lang="ru-RU" sz="2400" dirty="0" err="1" smtClean="0">
                <a:solidFill>
                  <a:srgbClr val="9933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Rwho</a:t>
            </a:r>
            <a:endParaRPr lang="ru-RU" sz="2400" dirty="0" smtClean="0">
              <a:solidFill>
                <a:srgbClr val="993300"/>
              </a:solidFill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 err="1" smtClean="0">
                <a:solidFill>
                  <a:srgbClr val="9933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Rexec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14290"/>
            <a:ext cx="91230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Розглянемо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програми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які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входять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в комплект</a:t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операційною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системою в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якості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системних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утиліт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і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належать до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розряду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програм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відкритим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вихідним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кодом –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їх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крім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того,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можна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вільно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завантажити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Інтернету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14620"/>
            <a:ext cx="87154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400" b="1" dirty="0" smtClean="0"/>
              <a:t>Server Message Block</a:t>
            </a:r>
            <a:r>
              <a:rPr lang="en-CA" sz="2400" dirty="0" smtClean="0"/>
              <a:t> (</a:t>
            </a:r>
            <a:r>
              <a:rPr lang="en-CA" sz="2400" b="1" dirty="0" smtClean="0"/>
              <a:t>SMB</a:t>
            </a:r>
            <a:r>
              <a:rPr lang="en-CA" sz="2400" dirty="0" smtClean="0"/>
              <a:t>) — </a:t>
            </a:r>
            <a:r>
              <a:rPr lang="uk-UA" sz="2400" dirty="0" smtClean="0"/>
              <a:t>протокол </a:t>
            </a:r>
            <a:r>
              <a:rPr lang="uk-UA" sz="2400" dirty="0" smtClean="0">
                <a:hlinkClick r:id="rId2" tooltip="Прикладний рівень"/>
              </a:rPr>
              <a:t>прикладного рівня</a:t>
            </a:r>
            <a:r>
              <a:rPr lang="uk-UA" sz="2400" dirty="0" smtClean="0"/>
              <a:t> (у </a:t>
            </a:r>
            <a:r>
              <a:rPr lang="uk-UA" sz="2400" dirty="0" smtClean="0">
                <a:hlinkClick r:id="rId3" tooltip="Мережева модель OSI"/>
              </a:rPr>
              <a:t>мережевій моделі </a:t>
            </a:r>
            <a:r>
              <a:rPr lang="en-CA" sz="2400" dirty="0" smtClean="0">
                <a:hlinkClick r:id="rId3" tooltip="Мережева модель OSI"/>
              </a:rPr>
              <a:t>OSI</a:t>
            </a:r>
            <a:r>
              <a:rPr lang="en-CA" sz="2400" dirty="0" smtClean="0"/>
              <a:t>), </a:t>
            </a:r>
            <a:r>
              <a:rPr lang="uk-UA" sz="2400" dirty="0" smtClean="0"/>
              <a:t>зазвичай використовується для надання розподіленого доступу до </a:t>
            </a:r>
            <a:r>
              <a:rPr lang="uk-UA" sz="2400" dirty="0" smtClean="0">
                <a:hlinkClick r:id="rId4" tooltip="Файл"/>
              </a:rPr>
              <a:t>файлів</a:t>
            </a:r>
            <a:r>
              <a:rPr lang="uk-UA" sz="2400" dirty="0" smtClean="0"/>
              <a:t>, </a:t>
            </a:r>
            <a:r>
              <a:rPr lang="uk-UA" sz="2400" dirty="0" smtClean="0">
                <a:hlinkClick r:id="rId5" tooltip="Принтер"/>
              </a:rPr>
              <a:t>принтерів</a:t>
            </a:r>
            <a:r>
              <a:rPr lang="uk-UA" sz="2400" dirty="0" smtClean="0"/>
              <a:t>, </a:t>
            </a:r>
            <a:r>
              <a:rPr lang="uk-UA" sz="2400" dirty="0" smtClean="0">
                <a:hlinkClick r:id="rId6" tooltip="Послідовний порт"/>
              </a:rPr>
              <a:t>послідовних портів передачі даних</a:t>
            </a:r>
            <a:r>
              <a:rPr lang="uk-UA" sz="2400" dirty="0" smtClean="0"/>
              <a:t>, та іншої взаємодії між вузлами в </a:t>
            </a:r>
            <a:r>
              <a:rPr lang="uk-UA" sz="2400" dirty="0" smtClean="0">
                <a:hlinkClick r:id="rId7" tooltip="Комп'ютерна мережа"/>
              </a:rPr>
              <a:t>комп'ютерній мережі</a:t>
            </a:r>
            <a:r>
              <a:rPr lang="uk-UA" sz="2400" dirty="0" smtClean="0"/>
              <a:t>. Також надає можливості </a:t>
            </a:r>
            <a:r>
              <a:rPr lang="uk-UA" sz="2400" dirty="0" smtClean="0">
                <a:hlinkClick r:id="rId8" tooltip="Взаємодія між процесами"/>
              </a:rPr>
              <a:t>міжпроцесної взаємодії</a:t>
            </a:r>
            <a:r>
              <a:rPr lang="uk-UA" sz="2400" dirty="0" smtClean="0"/>
              <a:t> з </a:t>
            </a:r>
            <a:r>
              <a:rPr lang="uk-UA" sz="2400" dirty="0" smtClean="0">
                <a:hlinkClick r:id="rId9" tooltip="Аутентифікація"/>
              </a:rPr>
              <a:t>аутентифікацією</a:t>
            </a:r>
            <a:r>
              <a:rPr lang="uk-UA" sz="2400" dirty="0" smtClean="0"/>
              <a:t>. Зазвичай, використовується на комп'ютерах з </a:t>
            </a:r>
            <a:r>
              <a:rPr lang="en-CA" sz="2400" dirty="0" smtClean="0">
                <a:hlinkClick r:id="rId10"/>
              </a:rPr>
              <a:t>Microsoft Windows</a:t>
            </a:r>
            <a:r>
              <a:rPr lang="en-CA" sz="2400" dirty="0" smtClean="0"/>
              <a:t>: </a:t>
            </a:r>
            <a:r>
              <a:rPr lang="uk-UA" sz="2400" dirty="0" smtClean="0"/>
              <a:t>в середовищі </a:t>
            </a:r>
            <a:r>
              <a:rPr lang="en-CA" sz="2400" dirty="0" smtClean="0"/>
              <a:t>Microsoft, </a:t>
            </a:r>
            <a:r>
              <a:rPr lang="uk-UA" sz="2400" dirty="0" smtClean="0"/>
              <a:t>часто позначається як «</a:t>
            </a:r>
            <a:r>
              <a:rPr lang="en-CA" sz="2400" dirty="0" smtClean="0"/>
              <a:t>Microsoft Windows Network».</a:t>
            </a:r>
            <a:r>
              <a:rPr lang="uk-UA" sz="2400" dirty="0" smtClean="0"/>
              <a:t> (</a:t>
            </a:r>
            <a:r>
              <a:rPr lang="uk-UA" sz="2400" dirty="0" err="1" smtClean="0"/>
              <a:t>Вікіпедія</a:t>
            </a:r>
            <a:r>
              <a:rPr lang="uk-UA" sz="2400" dirty="0" smtClean="0"/>
              <a:t>).</a:t>
            </a:r>
            <a:endParaRPr lang="uk-UA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2297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Утиліта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net</a:t>
            </a:r>
            <a:endParaRPr lang="uk-UA" sz="2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929066"/>
            <a:ext cx="8929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net view – </a:t>
            </a:r>
            <a:r>
              <a:rPr lang="uk-UA" dirty="0" smtClean="0"/>
              <a:t>отримання інформації про інші РС, які входять в домен, робочу групу;</a:t>
            </a:r>
          </a:p>
          <a:p>
            <a:r>
              <a:rPr lang="ru-RU" dirty="0" smtClean="0"/>
              <a:t>         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про </a:t>
            </a:r>
            <a:r>
              <a:rPr lang="ru-RU" dirty="0" err="1" smtClean="0"/>
              <a:t>спільні</a:t>
            </a:r>
            <a:r>
              <a:rPr lang="ru-RU" dirty="0" smtClean="0"/>
              <a:t> </a:t>
            </a:r>
            <a:r>
              <a:rPr lang="ru-RU" dirty="0" err="1" smtClean="0"/>
              <a:t>мережні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 на кожному </a:t>
            </a:r>
            <a:r>
              <a:rPr lang="ru-RU" dirty="0" err="1" smtClean="0"/>
              <a:t>хості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en-US" dirty="0" smtClean="0"/>
              <a:t>net use – </a:t>
            </a:r>
            <a:r>
              <a:rPr lang="uk-UA" dirty="0" smtClean="0"/>
              <a:t>можна спробувати зєднатися з спільними ресурсами.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net</a:t>
            </a:r>
            <a:r>
              <a:rPr lang="ru-RU" dirty="0" smtClean="0"/>
              <a:t> </a:t>
            </a:r>
            <a:r>
              <a:rPr lang="ru-RU" dirty="0" err="1" smtClean="0"/>
              <a:t>user</a:t>
            </a:r>
            <a:r>
              <a:rPr lang="ru-RU" dirty="0" smtClean="0"/>
              <a:t>  -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користувачів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включення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в домен: </a:t>
            </a:r>
            <a:r>
              <a:rPr lang="ru-RU" dirty="0" err="1" smtClean="0"/>
              <a:t>net</a:t>
            </a:r>
            <a:r>
              <a:rPr lang="ru-RU" dirty="0" smtClean="0"/>
              <a:t> </a:t>
            </a:r>
            <a:r>
              <a:rPr lang="ru-RU" dirty="0" err="1" smtClean="0"/>
              <a:t>ads</a:t>
            </a:r>
            <a:r>
              <a:rPr lang="ru-RU" dirty="0" smtClean="0"/>
              <a:t> </a:t>
            </a:r>
            <a:r>
              <a:rPr lang="ru-RU" dirty="0" err="1" smtClean="0"/>
              <a:t>join</a:t>
            </a:r>
            <a:r>
              <a:rPr lang="ru-RU" dirty="0" smtClean="0"/>
              <a:t> - </a:t>
            </a:r>
            <a:r>
              <a:rPr lang="ru-RU" dirty="0" err="1" smtClean="0"/>
              <a:t>Active</a:t>
            </a:r>
            <a:r>
              <a:rPr lang="ru-RU" dirty="0" smtClean="0"/>
              <a:t> </a:t>
            </a:r>
            <a:r>
              <a:rPr lang="ru-RU" dirty="0" err="1" smtClean="0"/>
              <a:t>Directory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про домен, </a:t>
            </a:r>
            <a:r>
              <a:rPr lang="ru-RU" dirty="0" err="1" smtClean="0"/>
              <a:t>машини</a:t>
            </a:r>
            <a:r>
              <a:rPr lang="ru-RU" dirty="0" smtClean="0"/>
              <a:t>, </a:t>
            </a:r>
            <a:r>
              <a:rPr lang="ru-RU" dirty="0" err="1" smtClean="0"/>
              <a:t>відкриті</a:t>
            </a:r>
            <a:r>
              <a:rPr lang="ru-RU" dirty="0" smtClean="0"/>
              <a:t> </a:t>
            </a:r>
            <a:r>
              <a:rPr lang="ru-RU" dirty="0" err="1" smtClean="0"/>
              <a:t>файли</a:t>
            </a:r>
            <a:r>
              <a:rPr lang="ru-RU" dirty="0" smtClean="0"/>
              <a:t>, </a:t>
            </a:r>
            <a:r>
              <a:rPr lang="ru-RU" dirty="0" err="1" smtClean="0"/>
              <a:t>сесії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           </a:t>
            </a:r>
            <a:r>
              <a:rPr lang="ru-RU" dirty="0" err="1" smtClean="0"/>
              <a:t>net</a:t>
            </a:r>
            <a:r>
              <a:rPr lang="ru-RU" dirty="0" smtClean="0"/>
              <a:t> </a:t>
            </a:r>
            <a:r>
              <a:rPr lang="ru-RU" dirty="0" err="1" smtClean="0"/>
              <a:t>info</a:t>
            </a:r>
            <a:r>
              <a:rPr lang="ru-RU" dirty="0" smtClean="0"/>
              <a:t>,    </a:t>
            </a:r>
            <a:r>
              <a:rPr lang="ru-RU" dirty="0" err="1" smtClean="0"/>
              <a:t>net</a:t>
            </a:r>
            <a:r>
              <a:rPr lang="ru-RU" dirty="0" smtClean="0"/>
              <a:t> </a:t>
            </a:r>
            <a:r>
              <a:rPr lang="ru-RU" dirty="0" err="1" smtClean="0"/>
              <a:t>ads</a:t>
            </a:r>
            <a:r>
              <a:rPr lang="ru-RU" dirty="0" smtClean="0"/>
              <a:t> </a:t>
            </a:r>
            <a:r>
              <a:rPr lang="ru-RU" dirty="0" err="1" smtClean="0"/>
              <a:t>status</a:t>
            </a:r>
            <a:r>
              <a:rPr lang="ru-RU" dirty="0" smtClean="0"/>
              <a:t>,    </a:t>
            </a:r>
            <a:r>
              <a:rPr lang="ru-RU" dirty="0" err="1" smtClean="0"/>
              <a:t>net</a:t>
            </a:r>
            <a:r>
              <a:rPr lang="ru-RU" dirty="0" smtClean="0"/>
              <a:t> </a:t>
            </a:r>
            <a:r>
              <a:rPr lang="ru-RU" dirty="0" err="1" smtClean="0"/>
              <a:t>rpc</a:t>
            </a:r>
            <a:r>
              <a:rPr lang="ru-RU" dirty="0" smtClean="0"/>
              <a:t> </a:t>
            </a:r>
            <a:r>
              <a:rPr lang="ru-RU" dirty="0" err="1" smtClean="0"/>
              <a:t>status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поділених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на </a:t>
            </a:r>
            <a:r>
              <a:rPr lang="ru-RU" dirty="0" err="1" smtClean="0"/>
              <a:t>віддалених</a:t>
            </a:r>
            <a:r>
              <a:rPr lang="ru-RU" dirty="0" smtClean="0"/>
              <a:t> машинах: </a:t>
            </a:r>
            <a:r>
              <a:rPr lang="ru-RU" dirty="0" err="1" smtClean="0"/>
              <a:t>net</a:t>
            </a:r>
            <a:r>
              <a:rPr lang="ru-RU" dirty="0" smtClean="0"/>
              <a:t> </a:t>
            </a:r>
            <a:r>
              <a:rPr lang="ru-RU" dirty="0" err="1" smtClean="0"/>
              <a:t>share</a:t>
            </a:r>
            <a:r>
              <a:rPr lang="ru-RU" dirty="0" smtClean="0"/>
              <a:t>; 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синхронізація</a:t>
            </a:r>
            <a:r>
              <a:rPr lang="ru-RU" dirty="0" smtClean="0"/>
              <a:t> часу </a:t>
            </a:r>
            <a:r>
              <a:rPr lang="ru-RU" dirty="0" err="1" smtClean="0"/>
              <a:t>з</a:t>
            </a:r>
            <a:r>
              <a:rPr lang="ru-RU" dirty="0" smtClean="0"/>
              <a:t> windows-сервером: </a:t>
            </a:r>
            <a:r>
              <a:rPr lang="ru-RU" dirty="0" err="1" smtClean="0"/>
              <a:t>net</a:t>
            </a:r>
            <a:r>
              <a:rPr lang="ru-RU" dirty="0" smtClean="0"/>
              <a:t> </a:t>
            </a:r>
            <a:r>
              <a:rPr lang="ru-RU" dirty="0" err="1" smtClean="0"/>
              <a:t>time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540" y="428604"/>
            <a:ext cx="6729595" cy="34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642918"/>
            <a:ext cx="8858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/>
            <a:r>
              <a:rPr lang="ru-RU" sz="2400" dirty="0" smtClean="0"/>
              <a:t>Аналогом доступу до </a:t>
            </a:r>
            <a:r>
              <a:rPr lang="ru-RU" sz="2400" dirty="0" err="1" smtClean="0"/>
              <a:t>спільних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</a:t>
            </a:r>
            <a:r>
              <a:rPr lang="en-US" sz="2400" dirty="0" smtClean="0"/>
              <a:t>(</a:t>
            </a:r>
            <a:r>
              <a:rPr lang="ru-RU" sz="2400" dirty="0" smtClean="0"/>
              <a:t>як у </a:t>
            </a:r>
            <a:r>
              <a:rPr lang="en-US" sz="2400" dirty="0" smtClean="0"/>
              <a:t>Windows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командної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стрічки</a:t>
            </a:r>
            <a:r>
              <a:rPr lang="en-US" sz="2400" dirty="0" smtClean="0"/>
              <a:t>)</a:t>
            </a:r>
            <a:r>
              <a:rPr lang="ru-RU" sz="2400" dirty="0" smtClean="0"/>
              <a:t>  </a:t>
            </a:r>
            <a:r>
              <a:rPr lang="ru-RU" sz="2400" dirty="0" err="1" smtClean="0"/>
              <a:t>Unix</a:t>
            </a:r>
            <a:r>
              <a:rPr lang="en-US" sz="2400" dirty="0" smtClean="0"/>
              <a:t>-</a:t>
            </a:r>
            <a:r>
              <a:rPr lang="uk-UA" sz="2400" dirty="0" smtClean="0"/>
              <a:t>подібні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протоколу </a:t>
            </a:r>
            <a:r>
              <a:rPr lang="ru-RU" sz="2400" dirty="0" err="1" smtClean="0"/>
              <a:t>NetBIOS</a:t>
            </a:r>
            <a:r>
              <a:rPr lang="ru-RU" sz="2400" dirty="0" smtClean="0"/>
              <a:t> -  </a:t>
            </a:r>
            <a:r>
              <a:rPr lang="ru-RU" sz="2400" dirty="0" err="1" smtClean="0"/>
              <a:t>Samba</a:t>
            </a:r>
            <a:r>
              <a:rPr lang="ru-RU" sz="2400" dirty="0" smtClean="0"/>
              <a:t> яка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сервера,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клієнта</a:t>
            </a:r>
            <a:r>
              <a:rPr lang="ru-RU" sz="2400" dirty="0" smtClean="0"/>
              <a:t>.  Для </a:t>
            </a:r>
            <a:r>
              <a:rPr lang="ru-RU" sz="2400" dirty="0" err="1" smtClean="0"/>
              <a:t>позначення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мережевих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відповідним</a:t>
            </a:r>
            <a:r>
              <a:rPr lang="ru-RU" sz="2400" dirty="0" smtClean="0"/>
              <a:t> чином, </a:t>
            </a:r>
            <a:r>
              <a:rPr lang="ru-RU" sz="2400" dirty="0" err="1" smtClean="0"/>
              <a:t>щоб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могли </a:t>
            </a:r>
            <a:r>
              <a:rPr lang="ru-RU" sz="2400" dirty="0" err="1" smtClean="0"/>
              <a:t>бачити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своєму</a:t>
            </a:r>
            <a:r>
              <a:rPr lang="ru-RU" sz="2400" dirty="0" smtClean="0"/>
              <a:t> мережному </a:t>
            </a:r>
            <a:r>
              <a:rPr lang="ru-RU" sz="2400" dirty="0" err="1" smtClean="0"/>
              <a:t>оточенні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отримати</a:t>
            </a:r>
            <a:r>
              <a:rPr lang="ru-RU" sz="2400" dirty="0" smtClean="0"/>
              <a:t> до них доступ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Windows-клієнти</a:t>
            </a:r>
            <a:r>
              <a:rPr lang="ru-RU" sz="2400" dirty="0" smtClean="0"/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Nmblookup</a:t>
            </a:r>
            <a:endParaRPr lang="ru-RU" sz="28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428736"/>
            <a:ext cx="8229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nmblookup</a:t>
            </a:r>
            <a:r>
              <a:rPr lang="en-US" sz="2000" dirty="0" smtClean="0"/>
              <a:t> - </a:t>
            </a:r>
            <a:r>
              <a:rPr lang="ru-RU" sz="2000" dirty="0" err="1" smtClean="0"/>
              <a:t>Клієнт</a:t>
            </a:r>
            <a:r>
              <a:rPr lang="en-US" sz="2000" dirty="0" smtClean="0"/>
              <a:t> NetBIOS </a:t>
            </a:r>
            <a:r>
              <a:rPr lang="ru-RU" sz="2000" dirty="0" smtClean="0"/>
              <a:t>поверх</a:t>
            </a:r>
            <a:r>
              <a:rPr lang="en-US" sz="2000" dirty="0" smtClean="0"/>
              <a:t> TCP / IP, </a:t>
            </a:r>
            <a:r>
              <a:rPr lang="ru-RU" sz="2000" dirty="0" err="1" smtClean="0"/>
              <a:t>використовується</a:t>
            </a:r>
            <a:r>
              <a:rPr lang="en-US" sz="2000" dirty="0" smtClean="0"/>
              <a:t> </a:t>
            </a:r>
            <a:r>
              <a:rPr lang="ru-RU" sz="2000" dirty="0" smtClean="0"/>
              <a:t>для</a:t>
            </a:r>
            <a:r>
              <a:rPr lang="en-US" sz="2000" dirty="0" smtClean="0"/>
              <a:t> </a:t>
            </a:r>
            <a:r>
              <a:rPr lang="ru-RU" sz="2000" dirty="0" err="1" smtClean="0"/>
              <a:t>розпізнавання</a:t>
            </a:r>
            <a:r>
              <a:rPr lang="en-US" sz="2000" dirty="0" smtClean="0"/>
              <a:t> </a:t>
            </a:r>
            <a:r>
              <a:rPr lang="ru-RU" sz="2000" dirty="0" err="1" smtClean="0"/>
              <a:t>імен</a:t>
            </a:r>
            <a:r>
              <a:rPr lang="en-US" sz="2000" dirty="0" smtClean="0"/>
              <a:t> NetBIOS.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Синтаксис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nmblookup</a:t>
            </a:r>
            <a:r>
              <a:rPr lang="en-US" sz="2000" dirty="0" smtClean="0"/>
              <a:t> [-M] [-R] [-S] [-r] [-A] [-h] [-B &lt;broadcast address&gt;] \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[-U &lt;</a:t>
            </a:r>
            <a:r>
              <a:rPr lang="en-US" sz="2000" dirty="0" err="1" smtClean="0"/>
              <a:t>unicast</a:t>
            </a:r>
            <a:r>
              <a:rPr lang="en-US" sz="2000" dirty="0" smtClean="0"/>
              <a:t> address&gt;] [-d &lt;debug level&gt;] [-s &lt;</a:t>
            </a:r>
            <a:r>
              <a:rPr lang="en-US" sz="2000" dirty="0" err="1" smtClean="0"/>
              <a:t>smb</a:t>
            </a:r>
            <a:r>
              <a:rPr lang="en-US" sz="2000" dirty="0" smtClean="0"/>
              <a:t> </a:t>
            </a:r>
            <a:r>
              <a:rPr lang="en-US" sz="2000" dirty="0" err="1" smtClean="0"/>
              <a:t>config</a:t>
            </a:r>
            <a:r>
              <a:rPr lang="en-US" sz="2000" dirty="0" smtClean="0"/>
              <a:t> file&gt;] \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[-I &lt;NetBIOS scope&gt;] [-T] [-f] (name)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ОПИС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err="1" smtClean="0"/>
              <a:t>Утиліта</a:t>
            </a:r>
            <a:r>
              <a:rPr lang="en-US" sz="2000" dirty="0" smtClean="0"/>
              <a:t> </a:t>
            </a:r>
            <a:r>
              <a:rPr lang="ru-RU" sz="2000" dirty="0" err="1" smtClean="0"/>
              <a:t>частина</a:t>
            </a:r>
            <a:r>
              <a:rPr lang="en-US" sz="2000" dirty="0" smtClean="0"/>
              <a:t> </a:t>
            </a:r>
            <a:r>
              <a:rPr lang="ru-RU" sz="2000" dirty="0" smtClean="0"/>
              <a:t>пакету</a:t>
            </a:r>
            <a:r>
              <a:rPr lang="en-US" sz="2000" dirty="0" smtClean="0"/>
              <a:t> samba 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nmblookup</a:t>
            </a:r>
            <a:r>
              <a:rPr lang="en-US" sz="2000" dirty="0" smtClean="0"/>
              <a:t> </a:t>
            </a:r>
            <a:r>
              <a:rPr lang="ru-RU" sz="2000" dirty="0" err="1" smtClean="0"/>
              <a:t>передає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err="1" smtClean="0"/>
              <a:t>запиті</a:t>
            </a:r>
            <a:r>
              <a:rPr lang="en-US" sz="2000" dirty="0" smtClean="0"/>
              <a:t> </a:t>
            </a:r>
            <a:r>
              <a:rPr lang="ru-RU" sz="2000" dirty="0" err="1" smtClean="0"/>
              <a:t>ім</a:t>
            </a:r>
            <a:r>
              <a:rPr lang="en-US" sz="2000" dirty="0" smtClean="0"/>
              <a:t>'</a:t>
            </a:r>
            <a:r>
              <a:rPr lang="ru-RU" sz="2000" dirty="0" smtClean="0"/>
              <a:t>я</a:t>
            </a:r>
            <a:r>
              <a:rPr lang="en-US" sz="2000" dirty="0" smtClean="0"/>
              <a:t> NetBIOS </a:t>
            </a:r>
            <a:r>
              <a:rPr lang="ru-RU" sz="2000" dirty="0" err="1" smtClean="0"/>
              <a:t>і</a:t>
            </a:r>
            <a:r>
              <a:rPr lang="en-US" sz="2000" dirty="0" smtClean="0"/>
              <a:t> </a:t>
            </a:r>
            <a:r>
              <a:rPr lang="ru-RU" sz="2000" dirty="0" err="1" smtClean="0"/>
              <a:t>перетворює</a:t>
            </a:r>
            <a:r>
              <a:rPr lang="en-US" sz="2000" dirty="0" smtClean="0"/>
              <a:t> </a:t>
            </a:r>
            <a:r>
              <a:rPr lang="ru-RU" sz="2000" dirty="0" err="1" smtClean="0"/>
              <a:t>його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IP </a:t>
            </a:r>
            <a:r>
              <a:rPr lang="ru-RU" sz="2000" dirty="0" smtClean="0"/>
              <a:t>адрес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мережах</a:t>
            </a:r>
            <a:r>
              <a:rPr lang="en-US" sz="2000" dirty="0" smtClean="0"/>
              <a:t>, </a:t>
            </a:r>
            <a:r>
              <a:rPr lang="ru-RU" sz="2000" dirty="0" err="1" smtClean="0"/>
              <a:t>які</a:t>
            </a:r>
            <a:r>
              <a:rPr lang="en-US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en-US" sz="2000" dirty="0" smtClean="0"/>
              <a:t> </a:t>
            </a:r>
            <a:r>
              <a:rPr lang="ru-RU" sz="2000" dirty="0" err="1" smtClean="0"/>
              <a:t>запити</a:t>
            </a:r>
            <a:r>
              <a:rPr lang="en-US" sz="2000" dirty="0" smtClean="0"/>
              <a:t> NetBIOS </a:t>
            </a:r>
            <a:r>
              <a:rPr lang="ru-RU" sz="2000" dirty="0" smtClean="0"/>
              <a:t>по</a:t>
            </a:r>
            <a:r>
              <a:rPr lang="en-US" sz="2000" dirty="0" smtClean="0"/>
              <a:t> </a:t>
            </a:r>
            <a:r>
              <a:rPr lang="en-US" sz="2000" dirty="0" smtClean="0"/>
              <a:t>TCP </a:t>
            </a:r>
            <a:r>
              <a:rPr lang="en-US" sz="2000" dirty="0" smtClean="0"/>
              <a:t>IP</a:t>
            </a:r>
            <a:r>
              <a:rPr lang="en-US" sz="2000" dirty="0" smtClean="0"/>
              <a:t>. </a:t>
            </a:r>
            <a:endParaRPr lang="uk-UA" sz="2000" dirty="0" smtClean="0"/>
          </a:p>
          <a:p>
            <a:pPr indent="14288" eaLnBrk="1" hangingPunct="1">
              <a:lnSpc>
                <a:spcPct val="80000"/>
              </a:lnSpc>
              <a:buNone/>
              <a:defRPr/>
            </a:pPr>
            <a:r>
              <a:rPr lang="ru-RU" sz="2000" dirty="0" err="1" smtClean="0"/>
              <a:t>Запити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широкомовно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IP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до конкретного </a:t>
            </a:r>
            <a:r>
              <a:rPr lang="ru-RU" sz="2000" dirty="0" err="1" smtClean="0"/>
              <a:t>комп'ютера</a:t>
            </a:r>
            <a:r>
              <a:rPr lang="ru-RU" sz="2000" dirty="0" smtClean="0"/>
              <a:t>.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виконуються</a:t>
            </a:r>
            <a:r>
              <a:rPr lang="ru-RU" sz="2000" dirty="0" smtClean="0"/>
              <a:t> поверх UDP.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Nmblookup</a:t>
            </a:r>
            <a:endParaRPr lang="ru-RU" sz="28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64291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ПАРАМЕТРИ </a:t>
            </a:r>
            <a:br>
              <a:rPr lang="ru-RU" sz="2000" dirty="0" smtClean="0"/>
            </a:br>
            <a:r>
              <a:rPr lang="ru-RU" sz="2000" dirty="0" smtClean="0"/>
              <a:t>-M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Запити</a:t>
            </a:r>
            <a:r>
              <a:rPr lang="ru-RU" sz="2000" dirty="0" smtClean="0"/>
              <a:t> до браузера на </a:t>
            </a:r>
            <a:r>
              <a:rPr lang="ru-RU" sz="2000" dirty="0" err="1" smtClean="0"/>
              <a:t>дозвіл</a:t>
            </a:r>
            <a:r>
              <a:rPr lang="ru-RU" sz="2000" dirty="0" smtClean="0"/>
              <a:t>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name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типом 0x1d.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name</a:t>
            </a:r>
            <a:r>
              <a:rPr lang="ru-RU" sz="2000" dirty="0" smtClean="0"/>
              <a:t> "-"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запит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спеціальне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__MSBROWSE__. При </a:t>
            </a:r>
            <a:r>
              <a:rPr lang="ru-RU" sz="2000" dirty="0" err="1" smtClean="0"/>
              <a:t>використанні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"-"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переконатися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"-" не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як аргумент,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: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nmblookup-M</a:t>
            </a:r>
            <a:r>
              <a:rPr lang="ru-RU" sz="2000" dirty="0" smtClean="0"/>
              <a:t> - -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-R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Встановлення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рекурсії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необхідного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біта</a:t>
            </a:r>
            <a:r>
              <a:rPr lang="ru-RU" sz="2000" dirty="0" smtClean="0"/>
              <a:t> в </a:t>
            </a:r>
            <a:r>
              <a:rPr lang="ru-RU" sz="2000" dirty="0" err="1" smtClean="0"/>
              <a:t>пакеті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викличе</a:t>
            </a:r>
            <a:r>
              <a:rPr lang="ru-RU" sz="2000" dirty="0" smtClean="0"/>
              <a:t> </a:t>
            </a:r>
            <a:r>
              <a:rPr lang="ru-RU" sz="2000" dirty="0" err="1" smtClean="0"/>
              <a:t>рекурсивний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Застосовується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запиту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</a:t>
            </a:r>
            <a:r>
              <a:rPr lang="ru-RU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комп'ютера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запущеним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ньому</a:t>
            </a:r>
            <a:r>
              <a:rPr lang="ru-RU" sz="2000" dirty="0" smtClean="0"/>
              <a:t> сервером </a:t>
            </a:r>
            <a:r>
              <a:rPr lang="ru-RU" sz="2000" dirty="0" smtClean="0"/>
              <a:t>WINS (</a:t>
            </a:r>
            <a:r>
              <a:rPr lang="en-CA" sz="2000" i="1" dirty="0" smtClean="0"/>
              <a:t>Windows Internet Name </a:t>
            </a:r>
            <a:r>
              <a:rPr lang="en-CA" sz="2000" i="1" dirty="0" smtClean="0"/>
              <a:t>Service</a:t>
            </a:r>
            <a:r>
              <a:rPr lang="uk-UA" sz="2000" i="1" dirty="0" smtClean="0"/>
              <a:t> – </a:t>
            </a:r>
            <a:r>
              <a:rPr lang="ru-RU" sz="2000" dirty="0" smtClean="0"/>
              <a:t>альтернатива DNS </a:t>
            </a:r>
            <a:r>
              <a:rPr lang="ru-RU" sz="2000" dirty="0" err="1" smtClean="0"/>
              <a:t>Microsoft</a:t>
            </a:r>
            <a:r>
              <a:rPr lang="ru-RU" sz="2000" dirty="0" smtClean="0"/>
              <a:t>),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користувач</a:t>
            </a:r>
            <a:r>
              <a:rPr lang="ru-RU" sz="2000" dirty="0" smtClean="0"/>
              <a:t> </a:t>
            </a:r>
            <a:r>
              <a:rPr lang="ru-RU" sz="2000" dirty="0" err="1" smtClean="0"/>
              <a:t>хоче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сервері</a:t>
            </a:r>
            <a:r>
              <a:rPr lang="ru-RU" sz="2000" dirty="0" smtClean="0"/>
              <a:t> </a:t>
            </a:r>
            <a:r>
              <a:rPr lang="ru-RU" sz="2000" dirty="0" smtClean="0"/>
              <a:t>WINS.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</a:t>
            </a:r>
            <a:r>
              <a:rPr lang="ru-RU" sz="2000" dirty="0" err="1" smtClean="0"/>
              <a:t>біт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встановлений</a:t>
            </a:r>
            <a:r>
              <a:rPr lang="ru-RU" sz="2000" dirty="0" smtClean="0"/>
              <a:t>, то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звичайний</a:t>
            </a:r>
            <a:r>
              <a:rPr lang="ru-RU" sz="2000" dirty="0" smtClean="0"/>
              <a:t> запит </a:t>
            </a:r>
            <a:r>
              <a:rPr lang="ru-RU" sz="2000" dirty="0" err="1" smtClean="0"/>
              <a:t>імен</a:t>
            </a:r>
            <a:r>
              <a:rPr lang="ru-RU" sz="2000" dirty="0" smtClean="0"/>
              <a:t> через </a:t>
            </a:r>
            <a:r>
              <a:rPr lang="ru-RU" sz="2000" dirty="0" err="1" smtClean="0"/>
              <a:t>широкомовні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запити</a:t>
            </a:r>
            <a:r>
              <a:rPr lang="ru-RU" sz="2000" dirty="0" smtClean="0"/>
              <a:t>. </a:t>
            </a:r>
            <a:r>
              <a:rPr lang="ru-RU" sz="2000" dirty="0" err="1" smtClean="0"/>
              <a:t>Детальніше</a:t>
            </a:r>
            <a:r>
              <a:rPr lang="ru-RU" sz="2000" dirty="0" smtClean="0"/>
              <a:t> </a:t>
            </a:r>
            <a:r>
              <a:rPr lang="ru-RU" sz="2000" dirty="0" err="1" smtClean="0"/>
              <a:t>дивіться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документи</a:t>
            </a:r>
            <a:r>
              <a:rPr lang="ru-RU" sz="2000" dirty="0" smtClean="0"/>
              <a:t> RFC1001, RFC1002.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229600" cy="78579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Nmblookup</a:t>
            </a:r>
            <a:endParaRPr lang="ru-RU" sz="28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4114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000" dirty="0" smtClean="0"/>
              <a:t>-S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того як запит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поверне</a:t>
            </a:r>
            <a:r>
              <a:rPr lang="ru-RU" sz="2000" dirty="0" smtClean="0"/>
              <a:t> IP адресу,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ще</a:t>
            </a:r>
            <a:r>
              <a:rPr lang="ru-RU" sz="2000" dirty="0" smtClean="0"/>
              <a:t> запит статусу </a:t>
            </a:r>
            <a:r>
              <a:rPr lang="ru-RU" sz="2000" dirty="0" err="1" smtClean="0"/>
              <a:t>вузла</a:t>
            </a:r>
            <a:r>
              <a:rPr lang="ru-RU" sz="2000" dirty="0" smtClean="0"/>
              <a:t>. Запит статусу </a:t>
            </a:r>
            <a:r>
              <a:rPr lang="ru-RU" sz="2000" dirty="0" err="1" smtClean="0"/>
              <a:t>вузла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поверне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зареєстроване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комп'ютера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-R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Спробувати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прив'язатися</a:t>
            </a:r>
            <a:r>
              <a:rPr lang="ru-RU" sz="2000" dirty="0" smtClean="0"/>
              <a:t> до порту UDP 137 для </a:t>
            </a:r>
            <a:r>
              <a:rPr lang="ru-RU" sz="2000" dirty="0" err="1" smtClean="0"/>
              <a:t>відправлення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прийому</a:t>
            </a:r>
            <a:r>
              <a:rPr lang="ru-RU" sz="2000" dirty="0" smtClean="0"/>
              <a:t> UDP </a:t>
            </a:r>
            <a:r>
              <a:rPr lang="ru-RU" sz="2000" dirty="0" err="1" smtClean="0"/>
              <a:t>дейтаграм</a:t>
            </a:r>
            <a:r>
              <a:rPr lang="ru-RU" sz="2000" dirty="0" smtClean="0"/>
              <a:t>. Причина для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даної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опції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помилка</a:t>
            </a:r>
            <a:r>
              <a:rPr lang="ru-RU" sz="2000" dirty="0" smtClean="0"/>
              <a:t> в </a:t>
            </a:r>
            <a:r>
              <a:rPr lang="ru-RU" sz="2000" dirty="0" err="1" smtClean="0"/>
              <a:t>Windows</a:t>
            </a:r>
            <a:r>
              <a:rPr lang="ru-RU" sz="2000" dirty="0" smtClean="0"/>
              <a:t> 95, у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ОС </a:t>
            </a:r>
            <a:r>
              <a:rPr lang="ru-RU" sz="2000" dirty="0" err="1" smtClean="0"/>
              <a:t>ігнорується</a:t>
            </a:r>
            <a:r>
              <a:rPr lang="ru-RU" sz="2000" dirty="0" smtClean="0"/>
              <a:t> порт </a:t>
            </a:r>
            <a:r>
              <a:rPr lang="ru-RU" sz="2000" dirty="0" err="1" smtClean="0"/>
              <a:t>джерела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відправника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запитів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відповіді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відсилаються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на порт UDP 137. На жаль в </a:t>
            </a:r>
            <a:r>
              <a:rPr lang="ru-RU" sz="2000" dirty="0" err="1" smtClean="0"/>
              <a:t>більшості</a:t>
            </a:r>
            <a:r>
              <a:rPr lang="ru-RU" sz="2000" dirty="0" smtClean="0"/>
              <a:t> UNIX систем для </a:t>
            </a:r>
            <a:r>
              <a:rPr lang="ru-RU" sz="2000" dirty="0" err="1" smtClean="0"/>
              <a:t>прив'язки</a:t>
            </a:r>
            <a:r>
              <a:rPr lang="ru-RU" sz="2000" dirty="0" smtClean="0"/>
              <a:t> до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порту </a:t>
            </a:r>
            <a:r>
              <a:rPr lang="ru-RU" sz="2000" dirty="0" err="1" smtClean="0"/>
              <a:t>потрібні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root</a:t>
            </a:r>
            <a:r>
              <a:rPr lang="ru-RU" sz="2000" dirty="0" smtClean="0"/>
              <a:t>, </a:t>
            </a:r>
            <a:r>
              <a:rPr lang="ru-RU" sz="2000" dirty="0" err="1" smtClean="0"/>
              <a:t>крім</a:t>
            </a:r>
            <a:r>
              <a:rPr lang="ru-RU" sz="2000" dirty="0" smtClean="0"/>
              <a:t> того,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комп'ютері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запущений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деймон</a:t>
            </a:r>
            <a:r>
              <a:rPr lang="ru-RU" sz="2000" dirty="0" smtClean="0"/>
              <a:t> </a:t>
            </a:r>
            <a:r>
              <a:rPr lang="ru-RU" sz="2000" dirty="0" err="1" smtClean="0"/>
              <a:t>nmbd</a:t>
            </a:r>
            <a:r>
              <a:rPr lang="ru-RU" sz="2000" dirty="0" smtClean="0"/>
              <a:t> (8),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прив'язується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порту.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-A </a:t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/>
              <a:t>Визначити</a:t>
            </a:r>
            <a:r>
              <a:rPr lang="ru-RU" sz="2000" dirty="0" smtClean="0"/>
              <a:t> </a:t>
            </a:r>
            <a:r>
              <a:rPr lang="ru-RU" sz="2000" dirty="0" err="1" smtClean="0"/>
              <a:t>name</a:t>
            </a:r>
            <a:r>
              <a:rPr lang="ru-RU" sz="2000" dirty="0" smtClean="0"/>
              <a:t> як IP адресу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зробити</a:t>
            </a:r>
            <a:r>
              <a:rPr lang="ru-RU" sz="2000" dirty="0" smtClean="0"/>
              <a:t> запит статусу </a:t>
            </a:r>
            <a:r>
              <a:rPr lang="ru-RU" sz="2000" dirty="0" err="1" smtClean="0"/>
              <a:t>вузла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цю</a:t>
            </a:r>
            <a:r>
              <a:rPr lang="ru-RU" sz="2000" dirty="0" smtClean="0"/>
              <a:t> адресу.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/>
              <a:t>Nmblookup</a:t>
            </a:r>
            <a:endParaRPr lang="ru-RU" sz="28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3050"/>
            <a:ext cx="8229600" cy="4114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000" dirty="0" smtClean="0"/>
              <a:t>-N &lt;</a:t>
            </a:r>
            <a:r>
              <a:rPr lang="ru-RU" sz="2000" dirty="0" err="1" smtClean="0"/>
              <a:t>primary</a:t>
            </a:r>
            <a:r>
              <a:rPr lang="ru-RU" sz="2000" dirty="0" smtClean="0"/>
              <a:t>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 </a:t>
            </a:r>
            <a:r>
              <a:rPr lang="ru-RU" sz="2000" dirty="0" err="1" smtClean="0"/>
              <a:t>name</a:t>
            </a:r>
            <a:r>
              <a:rPr lang="ru-RU" sz="2000" dirty="0" smtClean="0"/>
              <a:t>&gt;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Параметр </a:t>
            </a:r>
            <a:r>
              <a:rPr lang="ru-RU" sz="2000" dirty="0" err="1" smtClean="0"/>
              <a:t>перевизначає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використовує</a:t>
            </a:r>
            <a:r>
              <a:rPr lang="ru-RU" sz="2000" dirty="0" smtClean="0"/>
              <a:t> </a:t>
            </a:r>
            <a:r>
              <a:rPr lang="ru-RU" sz="2000" dirty="0" err="1" smtClean="0"/>
              <a:t>Samba</a:t>
            </a:r>
            <a:r>
              <a:rPr lang="ru-RU" sz="2000" dirty="0" smtClean="0"/>
              <a:t> для себе.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рівнозначно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вказівки</a:t>
            </a:r>
            <a:r>
              <a:rPr lang="ru-RU" sz="2000" dirty="0" smtClean="0"/>
              <a:t> параметра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 </a:t>
            </a:r>
            <a:r>
              <a:rPr lang="ru-RU" sz="2000" dirty="0" err="1" smtClean="0"/>
              <a:t>name</a:t>
            </a:r>
            <a:r>
              <a:rPr lang="ru-RU" sz="2000" dirty="0" smtClean="0"/>
              <a:t> у </a:t>
            </a:r>
            <a:r>
              <a:rPr lang="ru-RU" sz="2000" dirty="0" err="1" smtClean="0"/>
              <a:t>файлі</a:t>
            </a:r>
            <a:r>
              <a:rPr lang="ru-RU" sz="2000" dirty="0" smtClean="0"/>
              <a:t> </a:t>
            </a:r>
            <a:r>
              <a:rPr lang="ru-RU" sz="2000" dirty="0" err="1" smtClean="0"/>
              <a:t>smb.conf</a:t>
            </a:r>
            <a:r>
              <a:rPr lang="ru-RU" sz="2000" dirty="0" smtClean="0"/>
              <a:t>.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настроювання</a:t>
            </a:r>
            <a:r>
              <a:rPr lang="ru-RU" sz="2000" dirty="0" smtClean="0"/>
              <a:t> в командному рядку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пріоритет</a:t>
            </a:r>
            <a:r>
              <a:rPr lang="ru-RU" sz="2000" dirty="0" smtClean="0"/>
              <a:t> над параметром, </a:t>
            </a:r>
            <a:r>
              <a:rPr lang="ru-RU" sz="2000" dirty="0" err="1" smtClean="0"/>
              <a:t>зазначених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файлі</a:t>
            </a:r>
            <a:r>
              <a:rPr lang="ru-RU" sz="2000" dirty="0" smtClean="0"/>
              <a:t> </a:t>
            </a:r>
            <a:r>
              <a:rPr lang="ru-RU" sz="2000" dirty="0" err="1" smtClean="0"/>
              <a:t>smb.conf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-I &lt;</a:t>
            </a:r>
            <a:r>
              <a:rPr lang="ru-RU" sz="2000" dirty="0" err="1" smtClean="0"/>
              <a:t>scope</a:t>
            </a:r>
            <a:r>
              <a:rPr lang="ru-RU" sz="2000" dirty="0" smtClean="0"/>
              <a:t>&gt;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Визначає</a:t>
            </a:r>
            <a:r>
              <a:rPr lang="ru-RU" sz="2000" dirty="0" smtClean="0"/>
              <a:t> область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, яку </a:t>
            </a:r>
            <a:r>
              <a:rPr lang="ru-RU" sz="2000" dirty="0" err="1" smtClean="0"/>
              <a:t>nmblookup</a:t>
            </a:r>
            <a:r>
              <a:rPr lang="ru-RU" sz="2000" dirty="0" smtClean="0"/>
              <a:t> буде </a:t>
            </a:r>
            <a:r>
              <a:rPr lang="ru-RU" sz="2000" dirty="0" err="1" smtClean="0"/>
              <a:t>використовувати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комунікації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генерації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</a:t>
            </a:r>
            <a:r>
              <a:rPr lang="ru-RU" sz="2000" dirty="0" smtClean="0"/>
              <a:t>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. </a:t>
            </a:r>
            <a:r>
              <a:rPr lang="ru-RU" sz="2000" dirty="0" err="1" smtClean="0"/>
              <a:t>Докладніше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областей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 </a:t>
            </a:r>
            <a:r>
              <a:rPr lang="ru-RU" sz="2000" dirty="0" err="1" smtClean="0"/>
              <a:t>дивіться</a:t>
            </a:r>
            <a:r>
              <a:rPr lang="ru-RU" sz="2000" dirty="0" smtClean="0"/>
              <a:t> RFC1001 </a:t>
            </a:r>
            <a:r>
              <a:rPr lang="ru-RU" sz="2000" dirty="0" err="1" smtClean="0"/>
              <a:t>і</a:t>
            </a:r>
            <a:r>
              <a:rPr lang="ru-RU" sz="2000" dirty="0" smtClean="0"/>
              <a:t> RFC1002.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рідко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використовуйте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цей</a:t>
            </a:r>
            <a:r>
              <a:rPr lang="ru-RU" sz="2000" dirty="0" smtClean="0"/>
              <a:t> параметр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адміністратор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відповідає</a:t>
            </a:r>
            <a:r>
              <a:rPr lang="ru-RU" sz="2000" dirty="0" smtClean="0"/>
              <a:t> за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з'єднані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NetBIOS</a:t>
            </a:r>
            <a:r>
              <a:rPr lang="ru-RU" sz="2000" dirty="0" smtClean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901</TotalTime>
  <Words>1225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Текстура</vt:lpstr>
      <vt:lpstr>Системні засоби з відкритим програмним кодом.</vt:lpstr>
      <vt:lpstr>План: </vt:lpstr>
      <vt:lpstr>Слайд 3</vt:lpstr>
      <vt:lpstr>Слайд 4</vt:lpstr>
      <vt:lpstr>Слайд 5</vt:lpstr>
      <vt:lpstr>Nmblookup</vt:lpstr>
      <vt:lpstr>Nmblookup</vt:lpstr>
      <vt:lpstr>Nmblookup</vt:lpstr>
      <vt:lpstr>Nmblookup</vt:lpstr>
      <vt:lpstr>Nmblookup</vt:lpstr>
      <vt:lpstr>Nmblookup</vt:lpstr>
      <vt:lpstr>Nmblookup</vt:lpstr>
      <vt:lpstr>NBTSTAT </vt:lpstr>
      <vt:lpstr>Слайд 14</vt:lpstr>
      <vt:lpstr>Слайд 15</vt:lpstr>
      <vt:lpstr>Слайд 16</vt:lpstr>
      <vt:lpstr>REGDMP</vt:lpstr>
      <vt:lpstr>Реалізація </vt:lpstr>
      <vt:lpstr>Finger</vt:lpstr>
      <vt:lpstr>Слайд 20</vt:lpstr>
      <vt:lpstr>Формат запитів Finger</vt:lpstr>
      <vt:lpstr>Слайд 22</vt:lpstr>
      <vt:lpstr>Whois</vt:lpstr>
      <vt:lpstr>Ping – утиліта перевірки підєднання в TCP/IP </vt:lpstr>
      <vt:lpstr>Слайд 25</vt:lpstr>
      <vt:lpstr>RPCINFO</vt:lpstr>
      <vt:lpstr>Слайд 27</vt:lpstr>
      <vt:lpstr>Слайд 28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2 Основні напрями досліджень в традиційній і комп’ютерній лексикографії</dc:title>
  <dc:creator>Customer</dc:creator>
  <cp:lastModifiedBy>User</cp:lastModifiedBy>
  <cp:revision>96</cp:revision>
  <dcterms:created xsi:type="dcterms:W3CDTF">2012-10-09T19:54:20Z</dcterms:created>
  <dcterms:modified xsi:type="dcterms:W3CDTF">2021-10-18T10:45:12Z</dcterms:modified>
</cp:coreProperties>
</file>