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1"/>
  </p:sldMasterIdLst>
  <p:notesMasterIdLst>
    <p:notesMasterId r:id="rId25"/>
  </p:notesMasterIdLst>
  <p:sldIdLst>
    <p:sldId id="256" r:id="rId2"/>
    <p:sldId id="261" r:id="rId3"/>
    <p:sldId id="284" r:id="rId4"/>
    <p:sldId id="263" r:id="rId5"/>
    <p:sldId id="308" r:id="rId6"/>
    <p:sldId id="333" r:id="rId7"/>
    <p:sldId id="334" r:id="rId8"/>
    <p:sldId id="278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3" r:id="rId19"/>
    <p:sldId id="345" r:id="rId20"/>
    <p:sldId id="346" r:id="rId21"/>
    <p:sldId id="348" r:id="rId22"/>
    <p:sldId id="347" r:id="rId23"/>
    <p:sldId id="33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826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C1472-AA3E-4CF9-9A11-7B133EAD6045}" type="datetimeFigureOut">
              <a:rPr lang="uk-UA" smtClean="0"/>
              <a:t>29.01.2018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79F2-12E3-4CD2-994B-A76B3093C2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9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53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5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5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16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64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51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37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079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2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 alt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CA3A6B-EDB4-4717-A23F-85DD6E3148C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D68F-9733-4C48-A710-332AE099BB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56E-D236-4F46-ACDE-E2425CB6B8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D9D-47DA-48E0-9E15-5DAE782656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9E80-61BE-4175-92E6-778C4150EB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FC17-6231-4C6D-90FF-68B2A2A9BD5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B713-8A80-4C1B-A326-C250AB055C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DBC-ABD2-4DFC-BA36-8ED467F887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FBEB-32C9-471E-8570-D84670E8E3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8800-B62E-483B-9F39-1CD3306113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42A1-4346-4D7E-AA6E-F4B3EC27524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F6DD60-75CA-423E-955E-138C9CE319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564904"/>
            <a:ext cx="4536504" cy="1512168"/>
          </a:xfrm>
        </p:spPr>
        <p:txBody>
          <a:bodyPr>
            <a:normAutofit fontScale="90000"/>
          </a:bodyPr>
          <a:lstStyle/>
          <a:p>
            <a:r>
              <a:rPr lang="uk-UA" alt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ОСНОВИ ПРОГРАМУВАННЯ ТА АЛГОРИТМІЗАЦІЯ</a:t>
            </a:r>
            <a:endParaRPr lang="ru-RU" alt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3717032"/>
            <a:ext cx="3528391" cy="12606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Лекція </a:t>
            </a:r>
            <a:r>
              <a:rPr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4.3.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Сортування включенням</a:t>
            </a:r>
            <a:endParaRPr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845096"/>
            <a:ext cx="3528391" cy="783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 smtClean="0">
                <a:solidFill>
                  <a:schemeClr val="bg1"/>
                </a:solidFill>
              </a:rPr>
              <a:t>Тема 4. </a:t>
            </a:r>
            <a:r>
              <a:rPr lang="uk-UA" sz="2400" b="1" dirty="0" smtClean="0">
                <a:solidFill>
                  <a:schemeClr val="bg1"/>
                </a:solidFill>
              </a:rPr>
              <a:t>Алгоритми</a:t>
            </a:r>
            <a:endParaRPr lang="uk-UA" alt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280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altLang="ru-RU" b="1" dirty="0" smtClean="0"/>
              <a:t>3.</a:t>
            </a:r>
            <a:r>
              <a:rPr lang="uk-UA" b="1" dirty="0" smtClean="0"/>
              <a:t> </a:t>
            </a:r>
            <a:r>
              <a:rPr lang="uk-UA" b="1" dirty="0"/>
              <a:t>Аналіз </a:t>
            </a:r>
            <a:r>
              <a:rPr lang="uk-UA" b="1" dirty="0" smtClean="0"/>
              <a:t>алгоритму сортування включенням</a:t>
            </a:r>
            <a:endParaRPr lang="uk-UA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88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098591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>
                <a:latin typeface="+mj-lt"/>
              </a:rPr>
              <a:t>Час </a:t>
            </a:r>
            <a:r>
              <a:rPr lang="ru-RU" sz="2000" dirty="0" err="1">
                <a:latin typeface="+mj-lt"/>
              </a:rPr>
              <a:t>роботи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процедури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Insertion_sort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залежить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від</a:t>
            </a:r>
            <a:r>
              <a:rPr lang="ru-RU" sz="2000" dirty="0">
                <a:latin typeface="+mj-lt"/>
              </a:rPr>
              <a:t> набору </a:t>
            </a:r>
            <a:r>
              <a:rPr lang="ru-RU" sz="2000" dirty="0" err="1">
                <a:latin typeface="+mj-lt"/>
              </a:rPr>
              <a:t>вхідних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значень</a:t>
            </a:r>
            <a:r>
              <a:rPr lang="ru-RU" sz="2000" dirty="0" smtClean="0">
                <a:latin typeface="+mj-lt"/>
              </a:rPr>
              <a:t>.</a:t>
            </a:r>
          </a:p>
          <a:p>
            <a:pPr indent="533400" algn="just"/>
            <a:r>
              <a:rPr lang="uk-UA" sz="2000" dirty="0" smtClean="0">
                <a:latin typeface="+mj-lt"/>
              </a:rPr>
              <a:t>Час </a:t>
            </a:r>
            <a:r>
              <a:rPr lang="uk-UA" sz="2000" dirty="0">
                <a:latin typeface="+mj-lt"/>
              </a:rPr>
              <a:t>роботи алгоритму збільшується зі збільшенням кількості вхідних даних, тому загальноприйнята практика – представляти час роботи алгоритму як </a:t>
            </a:r>
            <a:r>
              <a:rPr lang="uk-UA" sz="2000" b="1" dirty="0">
                <a:latin typeface="+mj-lt"/>
              </a:rPr>
              <a:t>функцію</a:t>
            </a:r>
            <a:r>
              <a:rPr lang="uk-UA" sz="2000" dirty="0">
                <a:latin typeface="+mj-lt"/>
              </a:rPr>
              <a:t>, яка залежить від кількості вхідних елементів. </a:t>
            </a:r>
            <a:endParaRPr lang="uk-UA" sz="2000" dirty="0" smtClean="0">
              <a:latin typeface="+mj-lt"/>
            </a:endParaRPr>
          </a:p>
          <a:p>
            <a:pPr indent="533400" algn="just"/>
            <a:r>
              <a:rPr lang="uk-UA" sz="2000" dirty="0" smtClean="0">
                <a:latin typeface="+mj-lt"/>
              </a:rPr>
              <a:t>Для </a:t>
            </a:r>
            <a:r>
              <a:rPr lang="uk-UA" sz="2000" dirty="0">
                <a:latin typeface="+mj-lt"/>
              </a:rPr>
              <a:t>цього термін «час роботи алгоритму» та «розмір вхідних даних» слід визначити детальніше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2267" y="107340"/>
            <a:ext cx="2472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Аналіз алгоритму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5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0778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uk-UA" sz="2000" dirty="0">
                <a:latin typeface="+mj-lt"/>
              </a:rPr>
              <a:t>Термін «</a:t>
            </a:r>
            <a:r>
              <a:rPr lang="uk-UA" sz="2000" b="1" dirty="0">
                <a:latin typeface="+mj-lt"/>
              </a:rPr>
              <a:t>розмір вхідних даних</a:t>
            </a:r>
            <a:r>
              <a:rPr lang="uk-UA" sz="2000" dirty="0">
                <a:latin typeface="+mj-lt"/>
              </a:rPr>
              <a:t>» залежить від задачі, що розглядається. В </a:t>
            </a:r>
            <a:r>
              <a:rPr lang="uk-UA" sz="2000" dirty="0" smtClean="0">
                <a:latin typeface="+mj-lt"/>
              </a:rPr>
              <a:t>задачах сортування - </a:t>
            </a:r>
            <a:r>
              <a:rPr lang="uk-UA" sz="2000" dirty="0">
                <a:latin typeface="+mj-lt"/>
              </a:rPr>
              <a:t>це кількість вхідних </a:t>
            </a:r>
            <a:r>
              <a:rPr lang="uk-UA" sz="2000" dirty="0" smtClean="0">
                <a:latin typeface="+mj-lt"/>
              </a:rPr>
              <a:t>елементів (розмір </a:t>
            </a:r>
            <a:r>
              <a:rPr lang="en-US" sz="2000" dirty="0">
                <a:latin typeface="+mj-lt"/>
              </a:rPr>
              <a:t>n </a:t>
            </a:r>
            <a:r>
              <a:rPr lang="uk-UA" sz="2000" dirty="0" smtClean="0">
                <a:latin typeface="+mj-lt"/>
              </a:rPr>
              <a:t>масиву). </a:t>
            </a:r>
            <a:r>
              <a:rPr lang="uk-UA" sz="2000" dirty="0">
                <a:latin typeface="+mj-lt"/>
              </a:rPr>
              <a:t>Для </a:t>
            </a:r>
            <a:r>
              <a:rPr lang="uk-UA" sz="2000" dirty="0" smtClean="0">
                <a:latin typeface="+mj-lt"/>
              </a:rPr>
              <a:t>задач визначення добутку </a:t>
            </a:r>
            <a:r>
              <a:rPr lang="uk-UA" sz="2000" dirty="0">
                <a:latin typeface="+mj-lt"/>
              </a:rPr>
              <a:t>двох цілих </a:t>
            </a:r>
            <a:r>
              <a:rPr lang="uk-UA" sz="2000" dirty="0" smtClean="0">
                <a:latin typeface="+mj-lt"/>
              </a:rPr>
              <a:t>чисел - кількість </a:t>
            </a:r>
            <a:r>
              <a:rPr lang="uk-UA" sz="2000" dirty="0">
                <a:latin typeface="+mj-lt"/>
              </a:rPr>
              <a:t>бітів, які необхідні для представлення вхідних даних у </a:t>
            </a:r>
            <a:r>
              <a:rPr lang="uk-UA" sz="2000" dirty="0" smtClean="0">
                <a:latin typeface="+mj-lt"/>
              </a:rPr>
              <a:t>двійковому </a:t>
            </a:r>
            <a:r>
              <a:rPr lang="uk-UA" sz="2000" dirty="0">
                <a:latin typeface="+mj-lt"/>
              </a:rPr>
              <a:t>представленні. </a:t>
            </a:r>
            <a:endParaRPr lang="uk-UA" sz="2000" dirty="0" smtClean="0">
              <a:latin typeface="+mj-lt"/>
            </a:endParaRPr>
          </a:p>
          <a:p>
            <a:pPr indent="533400" algn="just"/>
            <a:r>
              <a:rPr lang="uk-UA" sz="2000" dirty="0" smtClean="0">
                <a:latin typeface="+mj-lt"/>
              </a:rPr>
              <a:t>Час </a:t>
            </a:r>
            <a:r>
              <a:rPr lang="uk-UA" sz="2000" dirty="0">
                <a:latin typeface="+mj-lt"/>
              </a:rPr>
              <a:t>роботи алгоритму </a:t>
            </a:r>
            <a:r>
              <a:rPr lang="uk-UA" sz="2000" dirty="0" smtClean="0">
                <a:latin typeface="+mj-lt"/>
              </a:rPr>
              <a:t>вимріюється </a:t>
            </a:r>
            <a:r>
              <a:rPr lang="uk-UA" sz="2000" dirty="0">
                <a:latin typeface="+mj-lt"/>
              </a:rPr>
              <a:t>в кількості елементарних операцій, або «кроків», які необхідно виконати</a:t>
            </a:r>
            <a:r>
              <a:rPr lang="uk-UA" sz="2000" dirty="0" smtClean="0">
                <a:latin typeface="+mj-lt"/>
              </a:rPr>
              <a:t>. </a:t>
            </a:r>
          </a:p>
          <a:p>
            <a:pPr indent="533400" algn="just"/>
            <a:r>
              <a:rPr lang="uk-UA" sz="2000" dirty="0" smtClean="0">
                <a:latin typeface="+mj-lt"/>
              </a:rPr>
              <a:t>Далі в прикладі розглянемо умову: для </a:t>
            </a:r>
            <a:r>
              <a:rPr lang="uk-UA" sz="2000" dirty="0">
                <a:latin typeface="+mj-lt"/>
              </a:rPr>
              <a:t>виконання кожного рядку псевдокоду </a:t>
            </a:r>
            <a:r>
              <a:rPr lang="uk-UA" sz="2000" dirty="0" smtClean="0">
                <a:latin typeface="+mj-lt"/>
              </a:rPr>
              <a:t>потрібен </a:t>
            </a:r>
            <a:r>
              <a:rPr lang="uk-UA" sz="2000" dirty="0">
                <a:latin typeface="+mj-lt"/>
              </a:rPr>
              <a:t>фіксований час. Час виконання різних рядків може відрізнятись, але ми вважаємо, що один й той самий рядок </a:t>
            </a:r>
            <a:r>
              <a:rPr lang="en-US" sz="2000" b="1" i="1" dirty="0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виконується за час </a:t>
            </a:r>
            <a:r>
              <a:rPr lang="en-US" sz="2000" b="1" i="1" dirty="0">
                <a:latin typeface="+mj-lt"/>
              </a:rPr>
              <a:t>c</a:t>
            </a:r>
            <a:r>
              <a:rPr lang="en-US" sz="2000" b="1" i="1" baseline="-25000" dirty="0">
                <a:latin typeface="+mj-lt"/>
              </a:rPr>
              <a:t>i</a:t>
            </a:r>
            <a:r>
              <a:rPr lang="en-US" sz="2000" dirty="0">
                <a:latin typeface="+mj-lt"/>
              </a:rPr>
              <a:t> , </a:t>
            </a:r>
            <a:r>
              <a:rPr lang="uk-UA" sz="2000" dirty="0">
                <a:latin typeface="+mj-lt"/>
              </a:rPr>
              <a:t>де </a:t>
            </a:r>
            <a:r>
              <a:rPr lang="en-US" sz="2000" b="1" i="1" dirty="0">
                <a:latin typeface="+mj-lt"/>
              </a:rPr>
              <a:t>c</a:t>
            </a:r>
            <a:r>
              <a:rPr lang="en-US" sz="2000" b="1" i="1" baseline="-25000" dirty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– </a:t>
            </a:r>
            <a:r>
              <a:rPr lang="uk-UA" sz="2000" dirty="0">
                <a:latin typeface="+mj-lt"/>
              </a:rPr>
              <a:t>стала. Ця точка зору узгоджується з моделлю </a:t>
            </a:r>
            <a:r>
              <a:rPr lang="en-US" sz="2000" dirty="0" smtClean="0">
                <a:latin typeface="+mj-lt"/>
              </a:rPr>
              <a:t>RAM</a:t>
            </a:r>
            <a:r>
              <a:rPr lang="uk-UA" sz="2000" dirty="0" smtClean="0">
                <a:latin typeface="+mj-lt"/>
              </a:rPr>
              <a:t>.</a:t>
            </a:r>
            <a:endParaRPr lang="uk-UA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2267" y="107340"/>
            <a:ext cx="2472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Аналіз алгоритму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0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0755" y="107340"/>
            <a:ext cx="3235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Час роботи алгоритму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33507" r="9687" b="18576"/>
          <a:stretch/>
        </p:blipFill>
        <p:spPr bwMode="auto">
          <a:xfrm>
            <a:off x="650833" y="1082008"/>
            <a:ext cx="7809600" cy="26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832" y="4725144"/>
            <a:ext cx="780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Час </a:t>
            </a:r>
            <a:r>
              <a:rPr lang="ru-RU" dirty="0" err="1">
                <a:latin typeface="+mj-lt"/>
              </a:rPr>
              <a:t>роботи</a:t>
            </a:r>
            <a:r>
              <a:rPr lang="ru-RU" dirty="0">
                <a:latin typeface="+mj-lt"/>
              </a:rPr>
              <a:t> алгоритму – </a:t>
            </a:r>
            <a:r>
              <a:rPr lang="ru-RU" dirty="0" err="1">
                <a:latin typeface="+mj-lt"/>
              </a:rPr>
              <a:t>це</a:t>
            </a:r>
            <a:r>
              <a:rPr lang="ru-RU" dirty="0">
                <a:latin typeface="+mj-lt"/>
              </a:rPr>
              <a:t> сума </a:t>
            </a:r>
            <a:r>
              <a:rPr lang="ru-RU" dirty="0" err="1">
                <a:latin typeface="+mj-lt"/>
              </a:rPr>
              <a:t>проміжків</a:t>
            </a:r>
            <a:r>
              <a:rPr lang="ru-RU" dirty="0">
                <a:latin typeface="+mj-lt"/>
              </a:rPr>
              <a:t> часу, </a:t>
            </a:r>
            <a:r>
              <a:rPr lang="ru-RU" dirty="0" err="1">
                <a:latin typeface="+mj-lt"/>
              </a:rPr>
              <a:t>необхідних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виконання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кожної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інструкції</a:t>
            </a:r>
            <a:r>
              <a:rPr lang="en-US" dirty="0">
                <a:latin typeface="+mj-lt"/>
              </a:rPr>
              <a:t>:</a:t>
            </a:r>
            <a:endParaRPr lang="uk-UA" dirty="0">
              <a:latin typeface="+mj-lt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t="65750" r="16716" b="29340"/>
          <a:stretch/>
        </p:blipFill>
        <p:spPr bwMode="auto">
          <a:xfrm>
            <a:off x="683568" y="5733256"/>
            <a:ext cx="7848872" cy="3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044550"/>
            <a:ext cx="780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</a:t>
            </a:r>
            <a:r>
              <a:rPr lang="en-US" baseline="-25000" dirty="0" smtClean="0">
                <a:latin typeface="+mj-lt"/>
              </a:rPr>
              <a:t>j</a:t>
            </a:r>
            <a:r>
              <a:rPr lang="en-US" dirty="0" smtClean="0">
                <a:latin typeface="+mj-lt"/>
              </a:rPr>
              <a:t> – </a:t>
            </a:r>
            <a:r>
              <a:rPr lang="uk-UA" dirty="0" smtClean="0">
                <a:latin typeface="+mj-lt"/>
              </a:rPr>
              <a:t>кількість перевірок умови </a:t>
            </a:r>
            <a:r>
              <a:rPr lang="en-US" dirty="0" smtClean="0">
                <a:latin typeface="+mj-lt"/>
              </a:rPr>
              <a:t>while, j = 2, … , n.</a:t>
            </a:r>
            <a:endParaRPr lang="uk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42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4385" y="-99392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Найбільш сприятливий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випадок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0872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uk-UA" sz="2000" dirty="0" smtClean="0">
                <a:latin typeface="+mj-lt"/>
              </a:rPr>
              <a:t>Час </a:t>
            </a:r>
            <a:r>
              <a:rPr lang="uk-UA" sz="2000" dirty="0">
                <a:latin typeface="+mj-lt"/>
              </a:rPr>
              <a:t>роботи алгоритму </a:t>
            </a:r>
            <a:r>
              <a:rPr lang="uk-UA" sz="2000" dirty="0" smtClean="0">
                <a:latin typeface="+mj-lt"/>
              </a:rPr>
              <a:t>також залежить від </a:t>
            </a:r>
            <a:r>
              <a:rPr lang="uk-UA" sz="2000" dirty="0">
                <a:latin typeface="+mj-lt"/>
              </a:rPr>
              <a:t>степені впорядкованості величин для сортування. </a:t>
            </a:r>
            <a:endParaRPr lang="uk-UA" sz="2000" dirty="0" smtClean="0">
              <a:latin typeface="+mj-lt"/>
            </a:endParaRPr>
          </a:p>
          <a:p>
            <a:pPr indent="533400" algn="just"/>
            <a:r>
              <a:rPr lang="uk-UA" sz="2000" dirty="0" smtClean="0">
                <a:latin typeface="+mj-lt"/>
              </a:rPr>
              <a:t>Наприклад</a:t>
            </a:r>
            <a:r>
              <a:rPr lang="uk-UA" sz="2000" dirty="0">
                <a:latin typeface="+mj-lt"/>
              </a:rPr>
              <a:t>, найбільш сприятливий випадок для алгоритму </a:t>
            </a:r>
            <a:r>
              <a:rPr lang="en-US" sz="2000" dirty="0" err="1">
                <a:latin typeface="+mj-lt"/>
              </a:rPr>
              <a:t>Insertion_sort</a:t>
            </a:r>
            <a:r>
              <a:rPr lang="en-US" sz="2000" dirty="0">
                <a:latin typeface="+mj-lt"/>
              </a:rPr>
              <a:t> – </a:t>
            </a:r>
            <a:r>
              <a:rPr lang="uk-UA" sz="2000" dirty="0">
                <a:latin typeface="+mj-lt"/>
              </a:rPr>
              <a:t>це коли всі елементи масиву вже відсортовані. Тоді для кожного </a:t>
            </a:r>
            <a:r>
              <a:rPr lang="en-US" sz="2000" b="1" i="1" dirty="0">
                <a:latin typeface="+mj-lt"/>
              </a:rPr>
              <a:t>j = 2, 3, …, n </a:t>
            </a:r>
            <a:r>
              <a:rPr lang="uk-UA" sz="2000" dirty="0">
                <a:latin typeface="+mj-lt"/>
              </a:rPr>
              <a:t>буде виконуватись, що </a:t>
            </a:r>
            <a:r>
              <a:rPr lang="en-US" sz="2000" b="1" i="1" dirty="0" smtClean="0">
                <a:latin typeface="+mj-lt"/>
              </a:rPr>
              <a:t>A[i]≤ </a:t>
            </a:r>
            <a:r>
              <a:rPr lang="en-US" sz="2000" b="1" i="1" dirty="0">
                <a:latin typeface="+mj-lt"/>
              </a:rPr>
              <a:t>key </a:t>
            </a:r>
            <a:r>
              <a:rPr lang="uk-UA" sz="2000" dirty="0">
                <a:latin typeface="+mj-lt"/>
              </a:rPr>
              <a:t>у рядку </a:t>
            </a:r>
            <a:r>
              <a:rPr lang="en-US" sz="2000" dirty="0" smtClean="0">
                <a:latin typeface="+mj-lt"/>
              </a:rPr>
              <a:t>“</a:t>
            </a:r>
            <a:r>
              <a:rPr lang="uk-UA" sz="2000" dirty="0" smtClean="0">
                <a:latin typeface="+mj-lt"/>
              </a:rPr>
              <a:t>5</a:t>
            </a:r>
            <a:r>
              <a:rPr lang="en-US" sz="2000" dirty="0" smtClean="0">
                <a:latin typeface="+mj-lt"/>
              </a:rPr>
              <a:t>”</a:t>
            </a:r>
            <a:r>
              <a:rPr lang="uk-UA" sz="2000" dirty="0" smtClean="0">
                <a:latin typeface="+mj-lt"/>
              </a:rPr>
              <a:t>, </a:t>
            </a:r>
            <a:r>
              <a:rPr lang="uk-UA" sz="2000" dirty="0">
                <a:latin typeface="+mj-lt"/>
              </a:rPr>
              <a:t>ще коли </a:t>
            </a:r>
            <a:r>
              <a:rPr lang="en-US" sz="2000" b="1" i="1" dirty="0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дорівнює своєму початковому значенню </a:t>
            </a:r>
            <a:r>
              <a:rPr lang="en-US" sz="2000" b="1" i="1" dirty="0">
                <a:latin typeface="+mj-lt"/>
              </a:rPr>
              <a:t>j–1</a:t>
            </a:r>
            <a:r>
              <a:rPr lang="en-US" sz="2000" dirty="0">
                <a:latin typeface="+mj-lt"/>
              </a:rPr>
              <a:t>. </a:t>
            </a:r>
            <a:r>
              <a:rPr lang="uk-UA" sz="2000" dirty="0">
                <a:latin typeface="+mj-lt"/>
              </a:rPr>
              <a:t>Таким чином, при </a:t>
            </a:r>
            <a:r>
              <a:rPr lang="en-US" sz="2000" b="1" i="1" dirty="0">
                <a:latin typeface="+mj-lt"/>
              </a:rPr>
              <a:t>j = 2, 3, …, n t</a:t>
            </a:r>
            <a:r>
              <a:rPr lang="en-US" sz="2000" b="1" i="1" baseline="-25000" dirty="0">
                <a:latin typeface="+mj-lt"/>
              </a:rPr>
              <a:t>j</a:t>
            </a:r>
            <a:r>
              <a:rPr lang="en-US" sz="2000" b="1" i="1" dirty="0">
                <a:latin typeface="+mj-lt"/>
              </a:rPr>
              <a:t> = 1</a:t>
            </a:r>
            <a:r>
              <a:rPr lang="en-US" sz="2000" dirty="0">
                <a:latin typeface="+mj-lt"/>
              </a:rPr>
              <a:t>, </a:t>
            </a:r>
            <a:r>
              <a:rPr lang="uk-UA" sz="2000" dirty="0">
                <a:latin typeface="+mj-lt"/>
              </a:rPr>
              <a:t>і час роботи алгоритму в найбільш сприятливому випадку обчислюється так: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4" t="67535" r="27965" b="23264"/>
          <a:stretch/>
        </p:blipFill>
        <p:spPr bwMode="auto">
          <a:xfrm>
            <a:off x="1642703" y="4015022"/>
            <a:ext cx="5858594" cy="7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05625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</a:rPr>
              <a:t>Цей час роботи можна записати як </a:t>
            </a:r>
            <a:r>
              <a:rPr lang="en-US" sz="2000" b="1" i="1" dirty="0">
                <a:latin typeface="+mj-lt"/>
              </a:rPr>
              <a:t>an + b</a:t>
            </a:r>
            <a:r>
              <a:rPr lang="en-US" sz="2000" dirty="0">
                <a:latin typeface="+mj-lt"/>
              </a:rPr>
              <a:t>, </a:t>
            </a:r>
            <a:r>
              <a:rPr lang="uk-UA" sz="2000" dirty="0">
                <a:latin typeface="+mj-lt"/>
              </a:rPr>
              <a:t>де </a:t>
            </a:r>
            <a:r>
              <a:rPr lang="en-US" sz="2000" dirty="0">
                <a:latin typeface="+mj-lt"/>
              </a:rPr>
              <a:t>a </a:t>
            </a:r>
            <a:r>
              <a:rPr lang="uk-UA" sz="2000" dirty="0">
                <a:latin typeface="+mj-lt"/>
              </a:rPr>
              <a:t>та </a:t>
            </a:r>
            <a:r>
              <a:rPr lang="en-US" sz="2000" dirty="0">
                <a:latin typeface="+mj-lt"/>
              </a:rPr>
              <a:t>b – </a:t>
            </a:r>
            <a:r>
              <a:rPr lang="uk-UA" sz="2000" dirty="0">
                <a:latin typeface="+mj-lt"/>
              </a:rPr>
              <a:t>сталі, які залежать від величин </a:t>
            </a:r>
            <a:r>
              <a:rPr lang="en-US" sz="2000" dirty="0" smtClean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i</a:t>
            </a:r>
            <a:r>
              <a:rPr lang="uk-UA" sz="2000" dirty="0">
                <a:latin typeface="+mj-lt"/>
              </a:rPr>
              <a:t>,</a:t>
            </a:r>
            <a:r>
              <a:rPr lang="en-US" sz="2000" dirty="0" smtClean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тобто цей час є </a:t>
            </a:r>
            <a:r>
              <a:rPr lang="uk-UA" sz="2000" b="1" i="1" u="sng" dirty="0">
                <a:latin typeface="+mj-lt"/>
              </a:rPr>
              <a:t>лінійною функцією від </a:t>
            </a:r>
            <a:r>
              <a:rPr lang="en-US" sz="2000" b="1" i="1" u="sng" dirty="0">
                <a:latin typeface="+mj-lt"/>
              </a:rPr>
              <a:t>n</a:t>
            </a:r>
            <a:r>
              <a:rPr lang="en-US" sz="2000" dirty="0">
                <a:latin typeface="+mj-lt"/>
              </a:rPr>
              <a:t>. 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4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32850" y="44624"/>
            <a:ext cx="2711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Найгірший випадок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uk-UA" sz="2000" dirty="0">
                <a:latin typeface="+mj-lt"/>
              </a:rPr>
              <a:t>Якщо елементи масиву відсортовані в порядку, який є зворотнім до потрібного (в даному випадку в порядку зменшення), то це найгірший випадок. Кожний елемент </a:t>
            </a:r>
            <a:r>
              <a:rPr lang="en-US" sz="2000" b="1" i="1" dirty="0">
                <a:latin typeface="+mj-lt"/>
              </a:rPr>
              <a:t>A[j]</a:t>
            </a:r>
            <a:r>
              <a:rPr lang="en-US" sz="2000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необхідно порівнювати з усіма елементами вже відсортованої підмножини </a:t>
            </a:r>
            <a:r>
              <a:rPr lang="en-US" sz="2000" b="1" i="1" dirty="0">
                <a:latin typeface="+mj-lt"/>
              </a:rPr>
              <a:t>A[1...j–1]</a:t>
            </a:r>
            <a:r>
              <a:rPr lang="en-US" sz="2000" dirty="0">
                <a:latin typeface="+mj-lt"/>
              </a:rPr>
              <a:t>, </a:t>
            </a:r>
            <a:r>
              <a:rPr lang="uk-UA" sz="2000" dirty="0">
                <a:latin typeface="+mj-lt"/>
              </a:rPr>
              <a:t>так що для </a:t>
            </a:r>
            <a:r>
              <a:rPr lang="en-US" sz="2000" b="1" i="1" dirty="0">
                <a:latin typeface="+mj-lt"/>
              </a:rPr>
              <a:t>j = 2, 3, …, n </a:t>
            </a:r>
            <a:r>
              <a:rPr lang="uk-UA" sz="2000" dirty="0">
                <a:latin typeface="+mj-lt"/>
              </a:rPr>
              <a:t>значення </a:t>
            </a:r>
            <a:r>
              <a:rPr lang="en-US" sz="2000" b="1" i="1" dirty="0">
                <a:latin typeface="+mj-lt"/>
              </a:rPr>
              <a:t>t</a:t>
            </a:r>
            <a:r>
              <a:rPr lang="en-US" sz="2000" b="1" i="1" baseline="-25000" dirty="0">
                <a:latin typeface="+mj-lt"/>
              </a:rPr>
              <a:t>j</a:t>
            </a:r>
            <a:r>
              <a:rPr lang="en-US" sz="2000" b="1" i="1" dirty="0">
                <a:latin typeface="+mj-lt"/>
              </a:rPr>
              <a:t> = j</a:t>
            </a:r>
            <a:r>
              <a:rPr lang="en-US" sz="2000" dirty="0">
                <a:latin typeface="+mj-lt"/>
              </a:rPr>
              <a:t>. </a:t>
            </a:r>
            <a:r>
              <a:rPr lang="uk-UA" sz="2000" dirty="0">
                <a:latin typeface="+mj-lt"/>
              </a:rPr>
              <a:t>З урахуванням того, що </a:t>
            </a:r>
            <a:r>
              <a:rPr lang="uk-UA" sz="2000" dirty="0" smtClean="0">
                <a:latin typeface="+mj-lt"/>
              </a:rPr>
              <a:t>: </a:t>
            </a:r>
            <a:endParaRPr lang="uk-UA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7292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Час </a:t>
            </a:r>
            <a:r>
              <a:rPr lang="uk-UA" sz="2000" dirty="0">
                <a:latin typeface="+mj-lt"/>
              </a:rPr>
              <a:t>роботи алгоритму </a:t>
            </a:r>
            <a:r>
              <a:rPr lang="en-US" sz="2000" dirty="0" err="1">
                <a:latin typeface="+mj-lt"/>
              </a:rPr>
              <a:t>Insertion_sort</a:t>
            </a:r>
            <a:r>
              <a:rPr lang="en-US" sz="2000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в найгіршому випадку визначається </a:t>
            </a:r>
            <a:r>
              <a:rPr lang="uk-UA" sz="2000" dirty="0" smtClean="0">
                <a:latin typeface="+mj-lt"/>
              </a:rPr>
              <a:t>співвідношенням:</a:t>
            </a:r>
            <a:endParaRPr lang="uk-UA" sz="2000" dirty="0">
              <a:latin typeface="+mj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7" t="33507" r="40483" b="44791"/>
          <a:stretch/>
        </p:blipFill>
        <p:spPr bwMode="auto">
          <a:xfrm>
            <a:off x="3566021" y="2492896"/>
            <a:ext cx="15839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63258" r="15837" b="20139"/>
          <a:stretch/>
        </p:blipFill>
        <p:spPr bwMode="auto">
          <a:xfrm>
            <a:off x="631055" y="4510191"/>
            <a:ext cx="7829377" cy="115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6534" y="5734997"/>
            <a:ext cx="7803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Цей</a:t>
            </a:r>
            <a:r>
              <a:rPr lang="ru-RU" dirty="0">
                <a:latin typeface="+mn-lt"/>
              </a:rPr>
              <a:t> час </a:t>
            </a:r>
            <a:r>
              <a:rPr lang="ru-RU" dirty="0" err="1">
                <a:latin typeface="+mn-lt"/>
              </a:rPr>
              <a:t>роботи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можна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записати</a:t>
            </a:r>
            <a:r>
              <a:rPr lang="ru-RU" dirty="0">
                <a:latin typeface="+mn-lt"/>
              </a:rPr>
              <a:t> як </a:t>
            </a:r>
            <a:r>
              <a:rPr lang="ru-RU" b="1" i="1" dirty="0" smtClean="0">
                <a:latin typeface="+mn-lt"/>
              </a:rPr>
              <a:t>an</a:t>
            </a:r>
            <a:r>
              <a:rPr lang="ru-RU" b="1" i="1" baseline="30000" dirty="0" smtClean="0">
                <a:latin typeface="+mn-lt"/>
              </a:rPr>
              <a:t>2</a:t>
            </a:r>
            <a:r>
              <a:rPr lang="ru-RU" b="1" i="1" dirty="0" smtClean="0">
                <a:latin typeface="+mn-lt"/>
              </a:rPr>
              <a:t> </a:t>
            </a:r>
            <a:r>
              <a:rPr lang="ru-RU" b="1" i="1" dirty="0">
                <a:latin typeface="+mn-lt"/>
              </a:rPr>
              <a:t>+ </a:t>
            </a:r>
            <a:r>
              <a:rPr lang="ru-RU" b="1" i="1" dirty="0" err="1">
                <a:latin typeface="+mn-lt"/>
              </a:rPr>
              <a:t>bn</a:t>
            </a:r>
            <a:r>
              <a:rPr lang="ru-RU" b="1" i="1" dirty="0">
                <a:latin typeface="+mn-lt"/>
              </a:rPr>
              <a:t> + c</a:t>
            </a:r>
            <a:r>
              <a:rPr lang="ru-RU" dirty="0">
                <a:latin typeface="+mn-lt"/>
              </a:rPr>
              <a:t>, де a, b, c </a:t>
            </a:r>
            <a:r>
              <a:rPr lang="ru-RU" dirty="0" err="1">
                <a:latin typeface="+mn-lt"/>
              </a:rPr>
              <a:t>залежать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c</a:t>
            </a:r>
            <a:r>
              <a:rPr lang="ru-RU" baseline="-25000" dirty="0">
                <a:latin typeface="+mn-lt"/>
              </a:rPr>
              <a:t>i</a:t>
            </a:r>
            <a:r>
              <a:rPr lang="ru-RU" dirty="0">
                <a:latin typeface="+mn-lt"/>
              </a:rPr>
              <a:t> . Таким чином,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</a:t>
            </a:r>
            <a:r>
              <a:rPr lang="ru-RU" b="1" i="1" dirty="0" err="1">
                <a:latin typeface="+mn-lt"/>
              </a:rPr>
              <a:t>квадратична</a:t>
            </a:r>
            <a:r>
              <a:rPr lang="ru-RU" b="1" i="1" dirty="0">
                <a:latin typeface="+mn-lt"/>
              </a:rPr>
              <a:t> </a:t>
            </a:r>
            <a:r>
              <a:rPr lang="ru-RU" b="1" i="1" dirty="0" err="1">
                <a:latin typeface="+mn-lt"/>
              </a:rPr>
              <a:t>функція</a:t>
            </a:r>
            <a:r>
              <a:rPr lang="ru-RU" b="1" i="1" dirty="0">
                <a:latin typeface="+mn-lt"/>
              </a:rPr>
              <a:t> </a:t>
            </a:r>
            <a:r>
              <a:rPr lang="ru-RU" b="1" i="1" dirty="0" err="1">
                <a:latin typeface="+mn-lt"/>
              </a:rPr>
              <a:t>від</a:t>
            </a:r>
            <a:r>
              <a:rPr lang="ru-RU" b="1" i="1" dirty="0">
                <a:latin typeface="+mn-lt"/>
              </a:rPr>
              <a:t> n</a:t>
            </a:r>
            <a:endParaRPr lang="uk-UA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3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280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dirty="0" smtClean="0"/>
              <a:t>4</a:t>
            </a:r>
            <a:r>
              <a:rPr lang="uk-UA" b="1" dirty="0"/>
              <a:t>. </a:t>
            </a:r>
            <a:r>
              <a:rPr lang="uk-UA" b="1" dirty="0"/>
              <a:t>Асимптотичні позначення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7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4836" y="44624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Порядок зростання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16027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У аналізі алгоритмів зазвичай досліджують час роботи алгоритму тільки у найгіршому випадку (тобто максимального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часу роботи серед усіх вхідних даних розміром </a:t>
            </a:r>
            <a:r>
              <a:rPr lang="en-US" sz="2000" dirty="0" smtClean="0">
                <a:latin typeface="+mj-lt"/>
              </a:rPr>
              <a:t>n)</a:t>
            </a:r>
            <a:r>
              <a:rPr lang="uk-UA" sz="2000" dirty="0">
                <a:latin typeface="+mj-lt"/>
              </a:rPr>
              <a:t>.</a:t>
            </a:r>
            <a:r>
              <a:rPr lang="uk-UA" sz="2000" dirty="0" smtClean="0">
                <a:latin typeface="+mj-lt"/>
              </a:rPr>
              <a:t> Причини: </a:t>
            </a:r>
          </a:p>
          <a:p>
            <a:endParaRPr lang="uk-UA" sz="2000" dirty="0">
              <a:latin typeface="+mj-lt"/>
            </a:endParaRPr>
          </a:p>
          <a:p>
            <a:pPr marL="361950" algn="just"/>
            <a:r>
              <a:rPr lang="ru-RU" sz="2000" dirty="0" smtClean="0">
                <a:latin typeface="+mj-lt"/>
              </a:rPr>
              <a:t>1. Час </a:t>
            </a:r>
            <a:r>
              <a:rPr lang="ru-RU" sz="2000" dirty="0" err="1">
                <a:latin typeface="+mj-lt"/>
              </a:rPr>
              <a:t>роботи</a:t>
            </a:r>
            <a:r>
              <a:rPr lang="ru-RU" sz="2000" dirty="0">
                <a:latin typeface="+mj-lt"/>
              </a:rPr>
              <a:t> алгоритму в </a:t>
            </a:r>
            <a:r>
              <a:rPr lang="ru-RU" sz="2000" dirty="0" err="1">
                <a:latin typeface="+mj-lt"/>
              </a:rPr>
              <a:t>найгіршому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випадку</a:t>
            </a:r>
            <a:r>
              <a:rPr lang="ru-RU" sz="2000" dirty="0">
                <a:latin typeface="+mj-lt"/>
              </a:rPr>
              <a:t> – </a:t>
            </a:r>
            <a:r>
              <a:rPr lang="ru-RU" sz="2000" dirty="0" err="1">
                <a:latin typeface="+mj-lt"/>
              </a:rPr>
              <a:t>це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верхня</a:t>
            </a:r>
            <a:r>
              <a:rPr lang="ru-RU" sz="2000" dirty="0">
                <a:latin typeface="+mj-lt"/>
              </a:rPr>
              <a:t> межа </a:t>
            </a:r>
            <a:r>
              <a:rPr lang="ru-RU" sz="2000" dirty="0" err="1">
                <a:latin typeface="+mj-lt"/>
              </a:rPr>
              <a:t>цієї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величини</a:t>
            </a:r>
            <a:r>
              <a:rPr lang="ru-RU" sz="2000" dirty="0">
                <a:latin typeface="+mj-lt"/>
              </a:rPr>
              <a:t> для будь-</a:t>
            </a:r>
            <a:r>
              <a:rPr lang="ru-RU" sz="2000" dirty="0" err="1">
                <a:latin typeface="+mj-lt"/>
              </a:rPr>
              <a:t>яких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вхідних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даних</a:t>
            </a:r>
            <a:r>
              <a:rPr lang="ru-RU" sz="2000" dirty="0">
                <a:latin typeface="+mj-lt"/>
              </a:rPr>
              <a:t>. </a:t>
            </a:r>
            <a:r>
              <a:rPr lang="ru-RU" sz="2000" dirty="0" err="1">
                <a:latin typeface="+mj-lt"/>
              </a:rPr>
              <a:t>Маючи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це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значення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можна</a:t>
            </a:r>
            <a:r>
              <a:rPr lang="ru-RU" sz="2000" dirty="0">
                <a:latin typeface="+mj-lt"/>
              </a:rPr>
              <a:t> точно </a:t>
            </a:r>
            <a:r>
              <a:rPr lang="ru-RU" sz="2000" dirty="0" err="1">
                <a:latin typeface="+mj-lt"/>
              </a:rPr>
              <a:t>зазначити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що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dirty="0" err="1">
                <a:latin typeface="+mj-lt"/>
              </a:rPr>
              <a:t>виконання</a:t>
            </a:r>
            <a:r>
              <a:rPr lang="ru-RU" sz="2000" dirty="0">
                <a:latin typeface="+mj-lt"/>
              </a:rPr>
              <a:t> алгоритму не </a:t>
            </a:r>
            <a:r>
              <a:rPr lang="ru-RU" sz="2000" dirty="0" err="1">
                <a:latin typeface="+mj-lt"/>
              </a:rPr>
              <a:t>потрібно</a:t>
            </a:r>
            <a:r>
              <a:rPr lang="ru-RU" sz="2000" dirty="0">
                <a:latin typeface="+mj-lt"/>
              </a:rPr>
              <a:t> буде </a:t>
            </a:r>
            <a:r>
              <a:rPr lang="ru-RU" sz="2000" dirty="0" err="1">
                <a:latin typeface="+mj-lt"/>
              </a:rPr>
              <a:t>більше</a:t>
            </a:r>
            <a:r>
              <a:rPr lang="ru-RU" sz="2000" dirty="0">
                <a:latin typeface="+mj-lt"/>
              </a:rPr>
              <a:t> часу. </a:t>
            </a:r>
            <a:endParaRPr lang="ru-RU" sz="2000" dirty="0" smtClean="0">
              <a:latin typeface="+mj-lt"/>
            </a:endParaRPr>
          </a:p>
          <a:p>
            <a:pPr marL="361950" algn="just"/>
            <a:endParaRPr lang="ru-RU" sz="2000" dirty="0">
              <a:latin typeface="+mj-lt"/>
            </a:endParaRPr>
          </a:p>
          <a:p>
            <a:pPr marL="361950" algn="just"/>
            <a:r>
              <a:rPr lang="uk-UA" sz="2000" dirty="0" smtClean="0">
                <a:latin typeface="+mj-lt"/>
              </a:rPr>
              <a:t>2. Найгірший </a:t>
            </a:r>
            <a:r>
              <a:rPr lang="uk-UA" sz="2000" dirty="0">
                <a:latin typeface="+mj-lt"/>
              </a:rPr>
              <a:t>випадок зустрічається досить часто. Наприклад, якщо в базі даних відбувається пошук інформації, то найгіршому</a:t>
            </a:r>
            <a:r>
              <a:rPr lang="uk-UA" sz="2000" dirty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випадку відповідає ситуація, коли потрібна інформація в базі даних відсутня. 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4836" y="44624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Порядок зростання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0861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Найгірший випадок: </a:t>
            </a:r>
            <a:endParaRPr lang="ru-RU" sz="2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976614"/>
            <a:ext cx="2164375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uk-UA" sz="1050" baseline="30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7499" y="1388119"/>
            <a:ext cx="3930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3191" y="1686182"/>
            <a:ext cx="72167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n→∞</a:t>
            </a:r>
            <a:endParaRPr lang="uk-UA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9171" y="1713433"/>
            <a:ext cx="2682145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Асимптотична оцінка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7499" y="2047549"/>
            <a:ext cx="3930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5335" y="2492896"/>
            <a:ext cx="12458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Приклад: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0492" y="2387900"/>
            <a:ext cx="1513556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a, b, c = 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baseline="300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baseline="30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uk-UA" baseline="30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7499" y="3116311"/>
            <a:ext cx="3930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2079" y="3573016"/>
            <a:ext cx="34980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05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</a:rPr>
              <a:t>∙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uk-UA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+ 10</a:t>
            </a:r>
            <a:r>
              <a:rPr lang="uk-UA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>
                <a:latin typeface="+mj-lt"/>
              </a:rPr>
              <a:t>∙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baseline="30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8927" y="4365104"/>
            <a:ext cx="2164375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uk-UA" sz="1050" baseline="30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0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932040" y="4372200"/>
            <a:ext cx="288032" cy="356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451139" y="4372200"/>
            <a:ext cx="288032" cy="356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779912" y="4362013"/>
            <a:ext cx="288032" cy="356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46734" y="5246028"/>
            <a:ext cx="1087157" cy="364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uk-UA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050" b="1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05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4586" y="3865047"/>
            <a:ext cx="3930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94750" y="4835262"/>
            <a:ext cx="3930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6828" y="4797152"/>
            <a:ext cx="2571538" cy="882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кращого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алгоритму в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асимптотичному сенсі</a:t>
            </a:r>
            <a:endParaRPr lang="uk-UA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5258667"/>
            <a:ext cx="39549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Полегшує порівняння алгоритмів</a:t>
            </a:r>
            <a:endParaRPr lang="uk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5428" y="5733256"/>
            <a:ext cx="2414444" cy="662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теорії алгоритмів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 запис:</a:t>
            </a:r>
            <a:endParaRPr lang="uk-UA" sz="14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6733" y="5825189"/>
            <a:ext cx="142699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en-US" dirty="0" smtClean="0"/>
              <a:t>Θ</a:t>
            </a:r>
            <a:r>
              <a:rPr lang="uk-UA" dirty="0" smtClean="0"/>
              <a:t>(</a:t>
            </a:r>
            <a:r>
              <a:rPr lang="uk-UA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050" b="1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/>
              <a:t>)</a:t>
            </a:r>
            <a:r>
              <a:rPr lang="uk-UA" sz="105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2448" y="44624"/>
            <a:ext cx="3571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Асимптотичні позначення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0393" t="47900" r="1177" b="43700"/>
          <a:stretch/>
        </p:blipFill>
        <p:spPr>
          <a:xfrm>
            <a:off x="899592" y="1720128"/>
            <a:ext cx="7200800" cy="702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831272"/>
            <a:ext cx="770485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деякої функції g(n) запис Θ (g(n)) означає множину функцій: </a:t>
            </a:r>
            <a:endParaRPr lang="uk-UA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94238" y="2889398"/>
            <a:ext cx="2957884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множина функції </a:t>
            </a:r>
            <a:r>
              <a:rPr lang="en-US" sz="2000" b="1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f(n)</a:t>
            </a:r>
            <a:endParaRPr lang="uk-UA" sz="1200" b="1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132114" y="2322287"/>
            <a:ext cx="1553624" cy="746674"/>
          </a:xfrm>
          <a:custGeom>
            <a:avLst/>
            <a:gdLst>
              <a:gd name="connsiteX0" fmla="*/ 1175657 w 1175657"/>
              <a:gd name="connsiteY0" fmla="*/ 870857 h 870857"/>
              <a:gd name="connsiteX1" fmla="*/ 246743 w 1175657"/>
              <a:gd name="connsiteY1" fmla="*/ 537028 h 870857"/>
              <a:gd name="connsiteX2" fmla="*/ 0 w 1175657"/>
              <a:gd name="connsiteY2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870857">
                <a:moveTo>
                  <a:pt x="1175657" y="870857"/>
                </a:moveTo>
                <a:cubicBezTo>
                  <a:pt x="809171" y="776514"/>
                  <a:pt x="442686" y="682171"/>
                  <a:pt x="246743" y="537028"/>
                </a:cubicBezTo>
                <a:cubicBezTo>
                  <a:pt x="50800" y="391885"/>
                  <a:pt x="25400" y="19594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единительная линия 19"/>
          <p:cNvCxnSpPr>
            <a:stCxn id="31" idx="0"/>
          </p:cNvCxnSpPr>
          <p:nvPr/>
        </p:nvCxnSpPr>
        <p:spPr>
          <a:xfrm flipV="1">
            <a:off x="4173180" y="2650160"/>
            <a:ext cx="0" cy="23923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 rot="5400000" flipV="1">
            <a:off x="4087520" y="995926"/>
            <a:ext cx="162820" cy="29663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5220074" y="4437112"/>
            <a:ext cx="331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g(n)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асимтотично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точна оцінка 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f(n)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+mj-lt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1132114" y="3285597"/>
            <a:ext cx="0" cy="2951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71600" y="6165304"/>
            <a:ext cx="38164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1143000" y="3672840"/>
            <a:ext cx="3287200" cy="2484120"/>
          </a:xfrm>
          <a:custGeom>
            <a:avLst/>
            <a:gdLst>
              <a:gd name="connsiteX0" fmla="*/ 0 w 3287200"/>
              <a:gd name="connsiteY0" fmla="*/ 2484120 h 2484120"/>
              <a:gd name="connsiteX1" fmla="*/ 533400 w 3287200"/>
              <a:gd name="connsiteY1" fmla="*/ 1676400 h 2484120"/>
              <a:gd name="connsiteX2" fmla="*/ 1295400 w 3287200"/>
              <a:gd name="connsiteY2" fmla="*/ 1706880 h 2484120"/>
              <a:gd name="connsiteX3" fmla="*/ 1813560 w 3287200"/>
              <a:gd name="connsiteY3" fmla="*/ 1478280 h 2484120"/>
              <a:gd name="connsiteX4" fmla="*/ 3055620 w 3287200"/>
              <a:gd name="connsiteY4" fmla="*/ 259080 h 2484120"/>
              <a:gd name="connsiteX5" fmla="*/ 3284220 w 3287200"/>
              <a:gd name="connsiteY5" fmla="*/ 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200" h="2484120">
                <a:moveTo>
                  <a:pt x="0" y="2484120"/>
                </a:moveTo>
                <a:cubicBezTo>
                  <a:pt x="158750" y="2145030"/>
                  <a:pt x="317500" y="1805940"/>
                  <a:pt x="533400" y="1676400"/>
                </a:cubicBezTo>
                <a:cubicBezTo>
                  <a:pt x="749300" y="1546860"/>
                  <a:pt x="1082040" y="1739900"/>
                  <a:pt x="1295400" y="1706880"/>
                </a:cubicBezTo>
                <a:cubicBezTo>
                  <a:pt x="1508760" y="1673860"/>
                  <a:pt x="1520190" y="1719580"/>
                  <a:pt x="1813560" y="1478280"/>
                </a:cubicBezTo>
                <a:cubicBezTo>
                  <a:pt x="2106930" y="1236980"/>
                  <a:pt x="2810510" y="505460"/>
                  <a:pt x="3055620" y="259080"/>
                </a:cubicBezTo>
                <a:cubicBezTo>
                  <a:pt x="3300730" y="12700"/>
                  <a:pt x="3292475" y="6350"/>
                  <a:pt x="3284220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2" name="Прямая соединительная линия 41"/>
          <p:cNvCxnSpPr>
            <a:stCxn id="38" idx="0"/>
          </p:cNvCxnSpPr>
          <p:nvPr/>
        </p:nvCxnSpPr>
        <p:spPr>
          <a:xfrm flipV="1">
            <a:off x="1143000" y="3501008"/>
            <a:ext cx="2564904" cy="26559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132114" y="4005064"/>
            <a:ext cx="3799926" cy="21602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748505" y="3642166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f(n)</a:t>
            </a:r>
            <a:endParaRPr lang="uk-UA" sz="1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009153" y="4427065"/>
            <a:ext cx="739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g(n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534072" y="3717644"/>
            <a:ext cx="739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g(n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016446" y="5083443"/>
            <a:ext cx="7816" cy="107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843808" y="6114782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uk-UA" sz="1600" baseline="-250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631236" y="6139427"/>
            <a:ext cx="636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n&lt;n</a:t>
            </a:r>
            <a:r>
              <a:rPr lang="en-US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uk-UA" sz="1600" baseline="-250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757321" y="6132531"/>
            <a:ext cx="636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n&gt;n</a:t>
            </a:r>
            <a:r>
              <a:rPr lang="en-US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uk-UA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5010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/>
      <p:bldP spid="46" grpId="0"/>
      <p:bldP spid="47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b="1" dirty="0"/>
              <a:t>ПЛАН ЛЕКЦІЇ</a:t>
            </a:r>
            <a:r>
              <a:rPr lang="ru-RU" altLang="ru-RU" sz="3800" dirty="0"/>
              <a:t/>
            </a:r>
            <a:br>
              <a:rPr lang="ru-RU" altLang="ru-RU" sz="3800" dirty="0"/>
            </a:br>
            <a:endParaRPr lang="ru-RU" altLang="ru-RU" sz="3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9138"/>
            <a:ext cx="7941320" cy="4530725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dirty="0" smtClean="0"/>
              <a:t>Метод сортування включенням</a:t>
            </a:r>
            <a:endParaRPr lang="uk-UA" b="1" dirty="0"/>
          </a:p>
          <a:p>
            <a:pPr marL="68580" indent="0">
              <a:buNone/>
            </a:pPr>
            <a:r>
              <a:rPr lang="uk-UA" dirty="0"/>
              <a:t>2. </a:t>
            </a:r>
            <a:r>
              <a:rPr lang="uk-UA" dirty="0" smtClean="0"/>
              <a:t>Машина з довільним доступом до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 </a:t>
            </a:r>
            <a:r>
              <a:rPr lang="en-US" dirty="0" smtClean="0"/>
              <a:t>RAM</a:t>
            </a:r>
            <a:endParaRPr lang="uk-UA" b="1" dirty="0"/>
          </a:p>
          <a:p>
            <a:pPr marL="68580" indent="0">
              <a:buNone/>
            </a:pPr>
            <a:r>
              <a:rPr lang="uk-UA" dirty="0"/>
              <a:t>3. </a:t>
            </a:r>
            <a:r>
              <a:rPr lang="uk-UA" dirty="0" smtClean="0"/>
              <a:t>Аналіз алгоритму сортування включенням</a:t>
            </a:r>
            <a:endParaRPr lang="uk-UA" b="1" dirty="0"/>
          </a:p>
          <a:p>
            <a:pPr marL="68580" indent="0">
              <a:buNone/>
            </a:pPr>
            <a:r>
              <a:rPr lang="uk-UA" dirty="0"/>
              <a:t>4. Асимптотичні позначення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2448" y="44624"/>
            <a:ext cx="3571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Асимптотичні позначення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12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У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позначеннях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функція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асимптотично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обмежується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знизу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та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згори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Якщо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ж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достатньо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визначити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тільки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асимптотичну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верхню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границю</a:t>
            </a:r>
            <a:r>
              <a:rPr lang="ru-RU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то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використовують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О-</a:t>
            </a:r>
            <a:r>
              <a:rPr lang="ru-RU" dirty="0" err="1" smtClean="0">
                <a:latin typeface="+mj-lt"/>
              </a:rPr>
              <a:t>позначення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788298" y="2564904"/>
            <a:ext cx="0" cy="2951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27784" y="5444611"/>
            <a:ext cx="38164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2799184" y="2952147"/>
            <a:ext cx="3287200" cy="2484120"/>
          </a:xfrm>
          <a:custGeom>
            <a:avLst/>
            <a:gdLst>
              <a:gd name="connsiteX0" fmla="*/ 0 w 3287200"/>
              <a:gd name="connsiteY0" fmla="*/ 2484120 h 2484120"/>
              <a:gd name="connsiteX1" fmla="*/ 533400 w 3287200"/>
              <a:gd name="connsiteY1" fmla="*/ 1676400 h 2484120"/>
              <a:gd name="connsiteX2" fmla="*/ 1295400 w 3287200"/>
              <a:gd name="connsiteY2" fmla="*/ 1706880 h 2484120"/>
              <a:gd name="connsiteX3" fmla="*/ 1813560 w 3287200"/>
              <a:gd name="connsiteY3" fmla="*/ 1478280 h 2484120"/>
              <a:gd name="connsiteX4" fmla="*/ 3055620 w 3287200"/>
              <a:gd name="connsiteY4" fmla="*/ 259080 h 2484120"/>
              <a:gd name="connsiteX5" fmla="*/ 3284220 w 3287200"/>
              <a:gd name="connsiteY5" fmla="*/ 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200" h="2484120">
                <a:moveTo>
                  <a:pt x="0" y="2484120"/>
                </a:moveTo>
                <a:cubicBezTo>
                  <a:pt x="158750" y="2145030"/>
                  <a:pt x="317500" y="1805940"/>
                  <a:pt x="533400" y="1676400"/>
                </a:cubicBezTo>
                <a:cubicBezTo>
                  <a:pt x="749300" y="1546860"/>
                  <a:pt x="1082040" y="1739900"/>
                  <a:pt x="1295400" y="1706880"/>
                </a:cubicBezTo>
                <a:cubicBezTo>
                  <a:pt x="1508760" y="1673860"/>
                  <a:pt x="1520190" y="1719580"/>
                  <a:pt x="1813560" y="1478280"/>
                </a:cubicBezTo>
                <a:cubicBezTo>
                  <a:pt x="2106930" y="1236980"/>
                  <a:pt x="2810510" y="505460"/>
                  <a:pt x="3055620" y="259080"/>
                </a:cubicBezTo>
                <a:cubicBezTo>
                  <a:pt x="3300730" y="12700"/>
                  <a:pt x="3292475" y="6350"/>
                  <a:pt x="3284220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2" name="Прямая соединительная линия 41"/>
          <p:cNvCxnSpPr>
            <a:stCxn id="38" idx="0"/>
          </p:cNvCxnSpPr>
          <p:nvPr/>
        </p:nvCxnSpPr>
        <p:spPr>
          <a:xfrm flipV="1">
            <a:off x="2799184" y="2780315"/>
            <a:ext cx="2564904" cy="26559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404689" y="292147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f(n)</a:t>
            </a:r>
            <a:endParaRPr lang="uk-UA" sz="1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90256" y="2996951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g(n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672630" y="4362750"/>
            <a:ext cx="7816" cy="107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499992" y="5394089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uk-UA" sz="1600" baseline="-25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894" t="54899" r="13775" b="40901"/>
          <a:stretch/>
        </p:blipFill>
        <p:spPr>
          <a:xfrm>
            <a:off x="859125" y="2060848"/>
            <a:ext cx="7457291" cy="2616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5962867"/>
            <a:ext cx="4256293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Інтуїтивне позначення f(n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= О(g(n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endParaRPr lang="uk-UA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0755" y="107340"/>
            <a:ext cx="3235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Час роботи алгоритму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33507" r="47234" b="18576"/>
          <a:stretch/>
        </p:blipFill>
        <p:spPr bwMode="auto">
          <a:xfrm>
            <a:off x="1979712" y="1412776"/>
            <a:ext cx="587902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7753" y="2060848"/>
            <a:ext cx="747320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О(1)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4871" y="3149108"/>
            <a:ext cx="760144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4871" y="2720514"/>
            <a:ext cx="747320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О(1)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734455"/>
            <a:ext cx="747320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О(1)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4400" y="4319802"/>
            <a:ext cx="747320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О(1)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400" y="4780781"/>
            <a:ext cx="747320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О(1)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7753" y="1694979"/>
            <a:ext cx="760144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1576" y="5633923"/>
            <a:ext cx="845103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О(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1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2448" y="44624"/>
            <a:ext cx="3571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Асимптотичні позначення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12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+mj-lt"/>
              </a:rPr>
              <a:t>Аналогічно тому, як в О-позначеннях дається асимптотична верхня границя функції, в </a:t>
            </a:r>
            <a:r>
              <a:rPr lang="el-GR" dirty="0" smtClean="0">
                <a:latin typeface="+mj-lt"/>
              </a:rPr>
              <a:t>Ω-</a:t>
            </a:r>
            <a:r>
              <a:rPr lang="uk-UA" dirty="0" smtClean="0">
                <a:latin typeface="+mj-lt"/>
              </a:rPr>
              <a:t>позначеннях дається її асимптотична нижня границя. </a:t>
            </a:r>
            <a:endParaRPr lang="uk-UA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962867"/>
            <a:ext cx="4256293" cy="36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Інтуїтивне позначення f(n</a:t>
            </a:r>
            <a:r>
              <a:rPr lang="uk-U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= О(g(n</a:t>
            </a:r>
            <a:r>
              <a:rPr lang="uk-UA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endParaRPr lang="uk-UA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60914" y="2564904"/>
            <a:ext cx="0" cy="2951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00400" y="5444611"/>
            <a:ext cx="38164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2771800" y="2952147"/>
            <a:ext cx="3287200" cy="2484120"/>
          </a:xfrm>
          <a:custGeom>
            <a:avLst/>
            <a:gdLst>
              <a:gd name="connsiteX0" fmla="*/ 0 w 3287200"/>
              <a:gd name="connsiteY0" fmla="*/ 2484120 h 2484120"/>
              <a:gd name="connsiteX1" fmla="*/ 533400 w 3287200"/>
              <a:gd name="connsiteY1" fmla="*/ 1676400 h 2484120"/>
              <a:gd name="connsiteX2" fmla="*/ 1295400 w 3287200"/>
              <a:gd name="connsiteY2" fmla="*/ 1706880 h 2484120"/>
              <a:gd name="connsiteX3" fmla="*/ 1813560 w 3287200"/>
              <a:gd name="connsiteY3" fmla="*/ 1478280 h 2484120"/>
              <a:gd name="connsiteX4" fmla="*/ 3055620 w 3287200"/>
              <a:gd name="connsiteY4" fmla="*/ 259080 h 2484120"/>
              <a:gd name="connsiteX5" fmla="*/ 3284220 w 3287200"/>
              <a:gd name="connsiteY5" fmla="*/ 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200" h="2484120">
                <a:moveTo>
                  <a:pt x="0" y="2484120"/>
                </a:moveTo>
                <a:cubicBezTo>
                  <a:pt x="158750" y="2145030"/>
                  <a:pt x="317500" y="1805940"/>
                  <a:pt x="533400" y="1676400"/>
                </a:cubicBezTo>
                <a:cubicBezTo>
                  <a:pt x="749300" y="1546860"/>
                  <a:pt x="1082040" y="1739900"/>
                  <a:pt x="1295400" y="1706880"/>
                </a:cubicBezTo>
                <a:cubicBezTo>
                  <a:pt x="1508760" y="1673860"/>
                  <a:pt x="1520190" y="1719580"/>
                  <a:pt x="1813560" y="1478280"/>
                </a:cubicBezTo>
                <a:cubicBezTo>
                  <a:pt x="2106930" y="1236980"/>
                  <a:pt x="2810510" y="505460"/>
                  <a:pt x="3055620" y="259080"/>
                </a:cubicBezTo>
                <a:cubicBezTo>
                  <a:pt x="3300730" y="12700"/>
                  <a:pt x="3292475" y="6350"/>
                  <a:pt x="3284220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760914" y="3284371"/>
            <a:ext cx="3799926" cy="21602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77305" y="2921473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f(n)</a:t>
            </a:r>
            <a:endParaRPr lang="uk-UA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37953" y="3706372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g(n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45246" y="4362750"/>
            <a:ext cx="7816" cy="10735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72608" y="5394089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uk-UA" sz="1600" baseline="-2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556" t="40200" r="24407" b="57000"/>
          <a:stretch/>
        </p:blipFill>
        <p:spPr>
          <a:xfrm>
            <a:off x="749090" y="2030249"/>
            <a:ext cx="7706716" cy="2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85268" y="107340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Завдання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19974"/>
            <a:ext cx="7983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Завдання на самопідготовку: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 </a:t>
            </a:r>
          </a:p>
          <a:p>
            <a:pPr lvl="0" indent="355600" algn="just"/>
            <a:r>
              <a:rPr lang="uk-UA" dirty="0" smtClean="0">
                <a:latin typeface="+mj-lt"/>
              </a:rPr>
              <a:t>1. Опрацювати </a:t>
            </a:r>
            <a:r>
              <a:rPr lang="uk-UA" dirty="0">
                <a:latin typeface="+mj-lt"/>
              </a:rPr>
              <a:t>конспект </a:t>
            </a:r>
            <a:r>
              <a:rPr lang="uk-UA" dirty="0" smtClean="0">
                <a:latin typeface="+mj-lt"/>
              </a:rPr>
              <a:t>лекції.</a:t>
            </a:r>
            <a:endParaRPr lang="uk-UA" dirty="0">
              <a:latin typeface="+mj-lt"/>
            </a:endParaRPr>
          </a:p>
          <a:p>
            <a:pPr indent="361950" algn="just"/>
            <a:r>
              <a:rPr lang="uk-UA" dirty="0" smtClean="0">
                <a:latin typeface="+mj-lt"/>
              </a:rPr>
              <a:t>2. </a:t>
            </a:r>
            <a:r>
              <a:rPr lang="uk-UA" dirty="0" err="1">
                <a:latin typeface="+mj-lt"/>
              </a:rPr>
              <a:t>Prometheus</a:t>
            </a:r>
            <a:r>
              <a:rPr lang="uk-UA" dirty="0">
                <a:latin typeface="+mj-lt"/>
              </a:rPr>
              <a:t>. Курс </a:t>
            </a:r>
            <a:r>
              <a:rPr lang="uk-UA" dirty="0" smtClean="0">
                <a:latin typeface="+mj-lt"/>
              </a:rPr>
              <a:t>«Розробка та аналіз алгоритмів» (Тиждень </a:t>
            </a:r>
            <a:r>
              <a:rPr lang="uk-UA" dirty="0">
                <a:latin typeface="+mj-lt"/>
              </a:rPr>
              <a:t>1: </a:t>
            </a:r>
            <a:r>
              <a:rPr lang="uk-UA" dirty="0" smtClean="0">
                <a:latin typeface="+mj-lt"/>
              </a:rPr>
              <a:t>Лекція №2). </a:t>
            </a:r>
            <a:r>
              <a:rPr lang="uk-UA" dirty="0">
                <a:latin typeface="+mj-lt"/>
              </a:rPr>
              <a:t>[Електронний ресурс]. – Доступний з </a:t>
            </a:r>
            <a:r>
              <a:rPr lang="en-US" dirty="0">
                <a:latin typeface="+mj-lt"/>
              </a:rPr>
              <a:t>https://edx.prometheus.org.ua/courses/KPI/Algorithms101/2015_Spring/courseware/544c3761b89e4656b1f24037e6b21394/653687e6d17c49f0bcdc2bd0580dfd2b/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 </a:t>
            </a:r>
          </a:p>
          <a:p>
            <a:pPr algn="ctr"/>
            <a:r>
              <a:rPr lang="uk-UA" b="1" i="1" dirty="0">
                <a:latin typeface="+mj-lt"/>
              </a:rPr>
              <a:t>Для поглибленого вивчення</a:t>
            </a:r>
            <a:r>
              <a:rPr lang="uk-UA" b="1" i="1" dirty="0" smtClean="0">
                <a:latin typeface="+mj-lt"/>
              </a:rPr>
              <a:t>:</a:t>
            </a:r>
          </a:p>
          <a:p>
            <a:pPr algn="ctr"/>
            <a:endParaRPr lang="uk-UA" dirty="0">
              <a:latin typeface="+mj-lt"/>
            </a:endParaRPr>
          </a:p>
          <a:p>
            <a:pPr indent="363538" algn="just"/>
            <a:r>
              <a:rPr lang="uk-UA" dirty="0" smtClean="0">
                <a:latin typeface="+mj-lt"/>
              </a:rPr>
              <a:t>3. </a:t>
            </a:r>
            <a:r>
              <a:rPr lang="en-US" dirty="0" err="1" smtClean="0">
                <a:latin typeface="+mj-lt"/>
              </a:rPr>
              <a:t>Cormen</a:t>
            </a:r>
            <a:r>
              <a:rPr lang="en-US" dirty="0" smtClean="0">
                <a:latin typeface="+mj-lt"/>
              </a:rPr>
              <a:t>, Thomas H.; </a:t>
            </a:r>
            <a:r>
              <a:rPr lang="en-US" dirty="0" err="1" smtClean="0">
                <a:latin typeface="+mj-lt"/>
              </a:rPr>
              <a:t>Leiserson</a:t>
            </a:r>
            <a:r>
              <a:rPr lang="en-US" dirty="0" smtClean="0">
                <a:latin typeface="+mj-lt"/>
              </a:rPr>
              <a:t>, Charles E., </a:t>
            </a:r>
            <a:r>
              <a:rPr lang="en-US" dirty="0" err="1" smtClean="0">
                <a:latin typeface="+mj-lt"/>
              </a:rPr>
              <a:t>Rivest</a:t>
            </a:r>
            <a:r>
              <a:rPr lang="en-US" dirty="0" smtClean="0">
                <a:latin typeface="+mj-lt"/>
              </a:rPr>
              <a:t>, Ronald L., Stein, Clifford (2001)</a:t>
            </a:r>
            <a:r>
              <a:rPr lang="uk-U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[1990]. Introduction to Algorithms (2nd ed.). MIT Press and McGraw-Hill. </a:t>
            </a:r>
            <a:r>
              <a:rPr lang="en-US" dirty="0">
                <a:latin typeface="+mj-lt"/>
              </a:rPr>
              <a:t>ISBN 0-262-03293-7.</a:t>
            </a:r>
            <a:r>
              <a:rPr lang="uk-UA" dirty="0">
                <a:latin typeface="+mj-lt"/>
              </a:rPr>
              <a:t> Глава 2</a:t>
            </a:r>
            <a:r>
              <a:rPr lang="uk-UA" dirty="0">
                <a:latin typeface="+mj-lt"/>
              </a:rPr>
              <a:t>, </a:t>
            </a:r>
            <a:r>
              <a:rPr lang="uk-UA" dirty="0">
                <a:latin typeface="+mj-lt"/>
              </a:rPr>
              <a:t>розділи 2.1</a:t>
            </a:r>
            <a:r>
              <a:rPr lang="uk-UA" dirty="0">
                <a:latin typeface="+mj-lt"/>
              </a:rPr>
              <a:t>, 2.2. </a:t>
            </a:r>
            <a:r>
              <a:rPr lang="uk-UA" dirty="0">
                <a:latin typeface="+mj-lt"/>
              </a:rPr>
              <a:t>Глава 3</a:t>
            </a:r>
            <a:r>
              <a:rPr lang="uk-UA" dirty="0">
                <a:latin typeface="+mj-lt"/>
              </a:rPr>
              <a:t>, </a:t>
            </a:r>
            <a:r>
              <a:rPr lang="uk-UA" dirty="0">
                <a:latin typeface="+mj-lt"/>
              </a:rPr>
              <a:t>розділ 3.1</a:t>
            </a:r>
            <a:r>
              <a:rPr lang="uk-UA" dirty="0">
                <a:latin typeface="+mj-lt"/>
              </a:rPr>
              <a:t>. </a:t>
            </a:r>
          </a:p>
          <a:p>
            <a:pPr indent="361950" algn="just"/>
            <a:r>
              <a:rPr lang="uk-UA" b="1" i="1" dirty="0" smtClean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87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2780928"/>
            <a:ext cx="6777317" cy="648072"/>
          </a:xfrm>
        </p:spPr>
        <p:txBody>
          <a:bodyPr/>
          <a:lstStyle/>
          <a:p>
            <a:pPr marL="68580" indent="0" algn="ctr">
              <a:buNone/>
            </a:pPr>
            <a:r>
              <a:rPr lang="ru-RU" altLang="ru-RU" b="1" dirty="0" smtClean="0"/>
              <a:t>1.</a:t>
            </a:r>
            <a:r>
              <a:rPr lang="uk-UA" b="1" dirty="0" smtClean="0"/>
              <a:t> </a:t>
            </a:r>
            <a:r>
              <a:rPr lang="uk-UA" b="1" dirty="0"/>
              <a:t>Метод сортування включенням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06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Вхід: </a:t>
            </a:r>
            <a:r>
              <a:rPr lang="en-US" sz="2000" dirty="0">
                <a:latin typeface="+mj-lt"/>
              </a:rPr>
              <a:t>&lt;a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a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…, a</a:t>
            </a:r>
            <a:r>
              <a:rPr lang="en-US" sz="2000" baseline="-25000" dirty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&gt;</a:t>
            </a:r>
            <a:endParaRPr lang="uk-UA" sz="2000" dirty="0" smtClean="0">
              <a:latin typeface="+mj-lt"/>
            </a:endParaRPr>
          </a:p>
          <a:p>
            <a:pPr algn="just"/>
            <a:r>
              <a:rPr lang="uk-UA" sz="2000" b="1" i="1" dirty="0" smtClean="0">
                <a:latin typeface="+mj-lt"/>
              </a:rPr>
              <a:t>Вихід:</a:t>
            </a:r>
            <a:r>
              <a:rPr lang="uk-UA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&lt;a’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a’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…, </a:t>
            </a:r>
            <a:r>
              <a:rPr lang="en-US" sz="2000" dirty="0" err="1">
                <a:latin typeface="+mj-lt"/>
              </a:rPr>
              <a:t>a’</a:t>
            </a:r>
            <a:r>
              <a:rPr lang="en-US" sz="2000" baseline="-25000" dirty="0" err="1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&gt;</a:t>
            </a:r>
            <a:r>
              <a:rPr lang="uk-UA" sz="2000" dirty="0" smtClean="0">
                <a:latin typeface="+mj-lt"/>
              </a:rPr>
              <a:t> за умови </a:t>
            </a:r>
            <a:r>
              <a:rPr lang="en-US" sz="2000" dirty="0">
                <a:latin typeface="+mj-lt"/>
              </a:rPr>
              <a:t>a’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≤ a’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≤…≤ </a:t>
            </a:r>
            <a:r>
              <a:rPr lang="en-US" sz="2000" dirty="0" err="1" smtClean="0">
                <a:latin typeface="+mj-lt"/>
              </a:rPr>
              <a:t>a’</a:t>
            </a:r>
            <a:r>
              <a:rPr lang="en-US" sz="2000" baseline="-25000" dirty="0" err="1" smtClean="0">
                <a:latin typeface="+mj-lt"/>
              </a:rPr>
              <a:t>n</a:t>
            </a:r>
            <a:endParaRPr lang="uk-UA" sz="2000" dirty="0">
              <a:latin typeface="+mj-lt"/>
            </a:endParaRPr>
          </a:p>
          <a:p>
            <a:pPr algn="just"/>
            <a:endParaRPr lang="uk-UA" sz="2000" dirty="0" smtClean="0">
              <a:latin typeface="+mj-lt"/>
            </a:endParaRPr>
          </a:p>
          <a:p>
            <a:pPr algn="just"/>
            <a:r>
              <a:rPr lang="uk-UA" sz="2000" b="1" i="1" dirty="0" smtClean="0">
                <a:latin typeface="+mj-lt"/>
              </a:rPr>
              <a:t>Екземпляр задачі:</a:t>
            </a:r>
          </a:p>
          <a:p>
            <a:pPr algn="just"/>
            <a:r>
              <a:rPr lang="uk-UA" sz="2000" dirty="0" smtClean="0">
                <a:latin typeface="+mj-lt"/>
              </a:rPr>
              <a:t>А=</a:t>
            </a:r>
            <a:r>
              <a:rPr lang="en-US" sz="2000" dirty="0" smtClean="0">
                <a:latin typeface="+mj-lt"/>
              </a:rPr>
              <a:t>[5, 2, 4, 6, 1, 3]</a:t>
            </a:r>
          </a:p>
          <a:p>
            <a:pPr algn="just"/>
            <a:r>
              <a:rPr lang="en-US" sz="2000" dirty="0" smtClean="0">
                <a:latin typeface="+mj-lt"/>
              </a:rPr>
              <a:t>A’=[1, 2, 3, 4, 5, 6]</a:t>
            </a:r>
            <a:endParaRPr lang="uk-UA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377" y="107340"/>
            <a:ext cx="3409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Сортування</a:t>
            </a:r>
            <a:r>
              <a:rPr lang="ru-RU" sz="2000" b="1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включенням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5914" y="1547946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+mj-lt"/>
              </a:rPr>
              <a:t>А=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48478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484787"/>
            <a:ext cx="495649" cy="495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484786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484785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1484787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484784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0447" y="227643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44503" y="227643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8559" y="2276432"/>
            <a:ext cx="495649" cy="495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52615" y="2276431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56671" y="2276433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60727" y="2276430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uk-UA" dirty="0"/>
          </a:p>
        </p:txBody>
      </p:sp>
      <p:sp>
        <p:nvSpPr>
          <p:cNvPr id="18" name="Полилиния 17"/>
          <p:cNvSpPr/>
          <p:nvPr/>
        </p:nvSpPr>
        <p:spPr>
          <a:xfrm>
            <a:off x="5188271" y="2052002"/>
            <a:ext cx="591051" cy="196964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олилиния 19"/>
          <p:cNvSpPr/>
          <p:nvPr/>
        </p:nvSpPr>
        <p:spPr>
          <a:xfrm>
            <a:off x="5314894" y="2027986"/>
            <a:ext cx="312420" cy="83820"/>
          </a:xfrm>
          <a:custGeom>
            <a:avLst/>
            <a:gdLst>
              <a:gd name="connsiteX0" fmla="*/ 0 w 312420"/>
              <a:gd name="connsiteY0" fmla="*/ 0 h 83820"/>
              <a:gd name="connsiteX1" fmla="*/ 160020 w 312420"/>
              <a:gd name="connsiteY1" fmla="*/ 83820 h 83820"/>
              <a:gd name="connsiteX2" fmla="*/ 312420 w 312420"/>
              <a:gd name="connsiteY2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420" h="83820">
                <a:moveTo>
                  <a:pt x="0" y="0"/>
                </a:moveTo>
                <a:cubicBezTo>
                  <a:pt x="53975" y="41910"/>
                  <a:pt x="107950" y="83820"/>
                  <a:pt x="160020" y="83820"/>
                </a:cubicBezTo>
                <a:cubicBezTo>
                  <a:pt x="212090" y="83820"/>
                  <a:pt x="262255" y="41910"/>
                  <a:pt x="31242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олилиния 20"/>
          <p:cNvSpPr/>
          <p:nvPr/>
        </p:nvSpPr>
        <p:spPr>
          <a:xfrm>
            <a:off x="5658664" y="2863150"/>
            <a:ext cx="591051" cy="196964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олилиния 21"/>
          <p:cNvSpPr/>
          <p:nvPr/>
        </p:nvSpPr>
        <p:spPr>
          <a:xfrm>
            <a:off x="5785287" y="2839134"/>
            <a:ext cx="312420" cy="83820"/>
          </a:xfrm>
          <a:custGeom>
            <a:avLst/>
            <a:gdLst>
              <a:gd name="connsiteX0" fmla="*/ 0 w 312420"/>
              <a:gd name="connsiteY0" fmla="*/ 0 h 83820"/>
              <a:gd name="connsiteX1" fmla="*/ 160020 w 312420"/>
              <a:gd name="connsiteY1" fmla="*/ 83820 h 83820"/>
              <a:gd name="connsiteX2" fmla="*/ 312420 w 312420"/>
              <a:gd name="connsiteY2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420" h="83820">
                <a:moveTo>
                  <a:pt x="0" y="0"/>
                </a:moveTo>
                <a:cubicBezTo>
                  <a:pt x="53975" y="41910"/>
                  <a:pt x="107950" y="83820"/>
                  <a:pt x="160020" y="83820"/>
                </a:cubicBezTo>
                <a:cubicBezTo>
                  <a:pt x="212090" y="83820"/>
                  <a:pt x="262255" y="41910"/>
                  <a:pt x="31242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4915226" y="311403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19282" y="311403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23338" y="311403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7394" y="3114030"/>
            <a:ext cx="495649" cy="495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931450" y="3114032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35506" y="3114029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uk-UA" dirty="0"/>
          </a:p>
        </p:txBody>
      </p:sp>
      <p:sp>
        <p:nvSpPr>
          <p:cNvPr id="29" name="Полилиния 28"/>
          <p:cNvSpPr/>
          <p:nvPr/>
        </p:nvSpPr>
        <p:spPr>
          <a:xfrm>
            <a:off x="6499402" y="3676733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4929748" y="399621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33804" y="399621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37860" y="399621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41916" y="399621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45972" y="3996218"/>
            <a:ext cx="495649" cy="495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450028" y="3996215"/>
            <a:ext cx="495649" cy="495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uk-UA" dirty="0"/>
          </a:p>
        </p:txBody>
      </p:sp>
      <p:sp>
        <p:nvSpPr>
          <p:cNvPr id="37" name="Полилиния 36"/>
          <p:cNvSpPr/>
          <p:nvPr/>
        </p:nvSpPr>
        <p:spPr>
          <a:xfrm flipH="1">
            <a:off x="5273431" y="4533053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олилиния 37"/>
          <p:cNvSpPr/>
          <p:nvPr/>
        </p:nvSpPr>
        <p:spPr>
          <a:xfrm>
            <a:off x="5040574" y="4580686"/>
            <a:ext cx="2322924" cy="216205"/>
          </a:xfrm>
          <a:custGeom>
            <a:avLst/>
            <a:gdLst>
              <a:gd name="connsiteX0" fmla="*/ 2369820 w 2369820"/>
              <a:gd name="connsiteY0" fmla="*/ 0 h 432411"/>
              <a:gd name="connsiteX1" fmla="*/ 1874520 w 2369820"/>
              <a:gd name="connsiteY1" fmla="*/ 358140 h 432411"/>
              <a:gd name="connsiteX2" fmla="*/ 533400 w 2369820"/>
              <a:gd name="connsiteY2" fmla="*/ 403860 h 432411"/>
              <a:gd name="connsiteX3" fmla="*/ 0 w 2369820"/>
              <a:gd name="connsiteY3" fmla="*/ 15240 h 43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820" h="432411">
                <a:moveTo>
                  <a:pt x="2369820" y="0"/>
                </a:moveTo>
                <a:cubicBezTo>
                  <a:pt x="2275205" y="145415"/>
                  <a:pt x="2180590" y="290830"/>
                  <a:pt x="1874520" y="358140"/>
                </a:cubicBezTo>
                <a:cubicBezTo>
                  <a:pt x="1568450" y="425450"/>
                  <a:pt x="845820" y="461010"/>
                  <a:pt x="533400" y="403860"/>
                </a:cubicBezTo>
                <a:cubicBezTo>
                  <a:pt x="220980" y="346710"/>
                  <a:pt x="0" y="15240"/>
                  <a:pt x="0" y="1524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илиния 38"/>
          <p:cNvSpPr/>
          <p:nvPr/>
        </p:nvSpPr>
        <p:spPr>
          <a:xfrm flipH="1">
            <a:off x="5818616" y="4533053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олилиния 39"/>
          <p:cNvSpPr/>
          <p:nvPr/>
        </p:nvSpPr>
        <p:spPr>
          <a:xfrm flipH="1">
            <a:off x="6250664" y="4533053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олилиния 40"/>
          <p:cNvSpPr/>
          <p:nvPr/>
        </p:nvSpPr>
        <p:spPr>
          <a:xfrm flipH="1">
            <a:off x="6771077" y="4533053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угольник 41"/>
          <p:cNvSpPr/>
          <p:nvPr/>
        </p:nvSpPr>
        <p:spPr>
          <a:xfrm>
            <a:off x="4915225" y="493232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419281" y="493232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uk-UA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23337" y="4932324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27393" y="493232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931449" y="493232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435505" y="4932322"/>
            <a:ext cx="495649" cy="495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uk-UA" dirty="0"/>
          </a:p>
        </p:txBody>
      </p:sp>
      <p:sp>
        <p:nvSpPr>
          <p:cNvPr id="49" name="Полилиния 48"/>
          <p:cNvSpPr/>
          <p:nvPr/>
        </p:nvSpPr>
        <p:spPr>
          <a:xfrm>
            <a:off x="5948559" y="5516793"/>
            <a:ext cx="1759992" cy="216205"/>
          </a:xfrm>
          <a:custGeom>
            <a:avLst/>
            <a:gdLst>
              <a:gd name="connsiteX0" fmla="*/ 2369820 w 2369820"/>
              <a:gd name="connsiteY0" fmla="*/ 0 h 432411"/>
              <a:gd name="connsiteX1" fmla="*/ 1874520 w 2369820"/>
              <a:gd name="connsiteY1" fmla="*/ 358140 h 432411"/>
              <a:gd name="connsiteX2" fmla="*/ 533400 w 2369820"/>
              <a:gd name="connsiteY2" fmla="*/ 403860 h 432411"/>
              <a:gd name="connsiteX3" fmla="*/ 0 w 2369820"/>
              <a:gd name="connsiteY3" fmla="*/ 15240 h 43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820" h="432411">
                <a:moveTo>
                  <a:pt x="2369820" y="0"/>
                </a:moveTo>
                <a:cubicBezTo>
                  <a:pt x="2275205" y="145415"/>
                  <a:pt x="2180590" y="290830"/>
                  <a:pt x="1874520" y="358140"/>
                </a:cubicBezTo>
                <a:cubicBezTo>
                  <a:pt x="1568450" y="425450"/>
                  <a:pt x="845820" y="461010"/>
                  <a:pt x="533400" y="403860"/>
                </a:cubicBezTo>
                <a:cubicBezTo>
                  <a:pt x="220980" y="346710"/>
                  <a:pt x="0" y="15240"/>
                  <a:pt x="0" y="1524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олилиния 49"/>
          <p:cNvSpPr/>
          <p:nvPr/>
        </p:nvSpPr>
        <p:spPr>
          <a:xfrm flipH="1">
            <a:off x="6250664" y="5469160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илиния 50"/>
          <p:cNvSpPr/>
          <p:nvPr/>
        </p:nvSpPr>
        <p:spPr>
          <a:xfrm flipH="1">
            <a:off x="6715426" y="5469160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илиния 51"/>
          <p:cNvSpPr/>
          <p:nvPr/>
        </p:nvSpPr>
        <p:spPr>
          <a:xfrm flipH="1">
            <a:off x="7186768" y="5469160"/>
            <a:ext cx="320746" cy="98482"/>
          </a:xfrm>
          <a:custGeom>
            <a:avLst/>
            <a:gdLst>
              <a:gd name="connsiteX0" fmla="*/ 431800 w 431800"/>
              <a:gd name="connsiteY0" fmla="*/ 0 h 140846"/>
              <a:gd name="connsiteX1" fmla="*/ 241300 w 431800"/>
              <a:gd name="connsiteY1" fmla="*/ 139700 h 140846"/>
              <a:gd name="connsiteX2" fmla="*/ 50800 w 431800"/>
              <a:gd name="connsiteY2" fmla="*/ 63500 h 140846"/>
              <a:gd name="connsiteX3" fmla="*/ 0 w 431800"/>
              <a:gd name="connsiteY3" fmla="*/ 12700 h 1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40846">
                <a:moveTo>
                  <a:pt x="431800" y="0"/>
                </a:moveTo>
                <a:cubicBezTo>
                  <a:pt x="368300" y="64558"/>
                  <a:pt x="304800" y="129117"/>
                  <a:pt x="241300" y="139700"/>
                </a:cubicBezTo>
                <a:cubicBezTo>
                  <a:pt x="177800" y="150283"/>
                  <a:pt x="91017" y="84667"/>
                  <a:pt x="50800" y="63500"/>
                </a:cubicBezTo>
                <a:cubicBezTo>
                  <a:pt x="10583" y="42333"/>
                  <a:pt x="5291" y="27516"/>
                  <a:pt x="0" y="127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 52"/>
          <p:cNvSpPr/>
          <p:nvPr/>
        </p:nvSpPr>
        <p:spPr>
          <a:xfrm>
            <a:off x="4296144" y="5837202"/>
            <a:ext cx="61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’=</a:t>
            </a:r>
            <a:endParaRPr lang="uk-UA" sz="200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15224" y="579667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419280" y="579667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uk-UA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923336" y="579667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427392" y="579667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931448" y="579667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435504" y="579667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uk-UA" dirty="0"/>
          </a:p>
        </p:txBody>
      </p:sp>
      <p:pic>
        <p:nvPicPr>
          <p:cNvPr id="317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0733"/>
            <a:ext cx="3219962" cy="32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3342" y="82091"/>
            <a:ext cx="1729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latin typeface="+mn-lt"/>
              </a:rPr>
              <a:t>Insertion sort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7689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Відсортуємо масив А</a:t>
            </a:r>
          </a:p>
          <a:p>
            <a:pPr algn="just"/>
            <a:r>
              <a:rPr lang="uk-UA" sz="2000" dirty="0" smtClean="0">
                <a:latin typeface="+mj-lt"/>
              </a:rPr>
              <a:t>Довжина А = </a:t>
            </a:r>
            <a:r>
              <a:rPr lang="en-US" sz="2000" dirty="0" smtClean="0">
                <a:latin typeface="+mj-lt"/>
              </a:rPr>
              <a:t>n</a:t>
            </a:r>
            <a:endParaRPr lang="uk-UA" sz="20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69151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Consolas" pitchFamily="49" charset="0"/>
                <a:cs typeface="Consolas" pitchFamily="49" charset="0"/>
              </a:rPr>
              <a:t>Псевдокод алгоритму сортування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включенням: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uk-UA" dirty="0" smtClean="0">
                <a:latin typeface="Consolas" pitchFamily="49" charset="0"/>
                <a:cs typeface="Consolas" pitchFamily="49" charset="0"/>
              </a:rPr>
              <a:t>1.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for j=2 to n: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запуск циклу від 2 до останнього елементу масиву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2. key = A[j]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позначення поточного елементу ітерації циклу змінною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key</a:t>
            </a:r>
          </a:p>
          <a:p>
            <a:pPr algn="just">
              <a:tabLst>
                <a:tab pos="1074738" algn="l"/>
              </a:tabLs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3. i = j-1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ввімкнення додаткового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ітератора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і, який рухається зліва від елементу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j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7080" y="393716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41136" y="393716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45192" y="393716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j-1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49248" y="393716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53304" y="393716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57360" y="393716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uk-UA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997072" y="449871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740077" y="464272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key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37364" y="464272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</a:t>
            </a:r>
            <a:endParaRPr lang="uk-UA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493016" y="45070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364088" y="4633736"/>
            <a:ext cx="9732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6785" y="3707740"/>
            <a:ext cx="4459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074738" algn="l"/>
              </a:tabLs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4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.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while i&gt;o and A[i]&gt;key:</a:t>
            </a:r>
          </a:p>
          <a:p>
            <a:pPr>
              <a:tabLst>
                <a:tab pos="1074738" algn="l"/>
              </a:tabLs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5. A[i+1] = A[i]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якщо умова виконується елементи міняються місцями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tabLst>
                <a:tab pos="1074738" algn="l"/>
              </a:tabLs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6. i=i-1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перехід до наступного елементу</a:t>
            </a:r>
            <a:endParaRPr lang="uk-UA" dirty="0">
              <a:solidFill>
                <a:schemeClr val="bg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33308" y="356372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x</a:t>
            </a:r>
            <a:endParaRPr lang="uk-UA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004976" y="4498712"/>
            <a:ext cx="0" cy="446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71727" y="4873270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x&lt;=key</a:t>
            </a:r>
            <a:endParaRPr lang="uk-UA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6084169" y="4513230"/>
            <a:ext cx="864095" cy="2098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83568" y="543593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074738" algn="l"/>
              </a:tabLs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7. A[i+1] = key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зміна значення ключа (вихід з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uk-UA" dirty="0">
              <a:solidFill>
                <a:schemeClr val="bg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24" grpId="0"/>
      <p:bldP spid="2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3342" y="82091"/>
            <a:ext cx="1729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latin typeface="+mn-lt"/>
              </a:rPr>
              <a:t>Insertion sort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55679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55679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556794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j-1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55679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72495" y="155679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76551" y="155679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uk-UA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603800" y="211833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46805" y="226235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key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61828" y="764704"/>
            <a:ext cx="1830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Відсортована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endParaRPr lang="uk-UA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155679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r>
              <a:rPr lang="uk-UA" dirty="0" smtClean="0"/>
              <a:t>+</a:t>
            </a:r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3541978" y="679956"/>
            <a:ext cx="144015" cy="14656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5512439" y="688341"/>
            <a:ext cx="144015" cy="14656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764704"/>
            <a:ext cx="17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алгоритм не </a:t>
            </a:r>
          </a:p>
          <a:p>
            <a:pPr algn="ctr"/>
            <a:r>
              <a:rPr lang="uk-UA" dirty="0" smtClean="0">
                <a:latin typeface="Consolas" pitchFamily="49" charset="0"/>
                <a:cs typeface="Consolas" pitchFamily="49" charset="0"/>
              </a:rPr>
              <a:t>заходив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r</a:t>
            </a:r>
            <a:endParaRPr lang="uk-UA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2636912"/>
            <a:ext cx="83020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Властивості інваріантів циклу:</a:t>
            </a:r>
          </a:p>
          <a:p>
            <a:pPr algn="just"/>
            <a:endParaRPr lang="uk-UA" sz="2000" dirty="0" smtClean="0">
              <a:latin typeface="+mj-lt"/>
              <a:cs typeface="Consolas" pitchFamily="49" charset="0"/>
            </a:endParaRPr>
          </a:p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1. На початку роботи алгоритму ліва сторона вже містить один елемент, який на даний момент вже відсортований </a:t>
            </a:r>
            <a:r>
              <a:rPr lang="uk-UA" b="1" dirty="0" smtClean="0">
                <a:latin typeface="Consolas" pitchFamily="49" charset="0"/>
                <a:cs typeface="Consolas" pitchFamily="49" charset="0"/>
              </a:rPr>
              <a:t>(ініціалізація)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j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2 : 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l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[a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</a:t>
            </a: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2. Після поповнення новим елементом і знаходження йому місця він розташовується у відповідній комірці і зберігається там </a:t>
            </a:r>
            <a:r>
              <a:rPr lang="uk-UA" b="1" dirty="0" smtClean="0">
                <a:latin typeface="Consolas" pitchFamily="49" charset="0"/>
                <a:cs typeface="Consolas" pitchFamily="49" charset="0"/>
              </a:rPr>
              <a:t>(збереження)</a:t>
            </a:r>
            <a:endParaRPr lang="uk-UA" b="1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j = j’ : 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l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[a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’, … ,a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j-1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’]  key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</a:t>
            </a:r>
            <a:r>
              <a:rPr lang="en-US" baseline="-25000" dirty="0" err="1">
                <a:latin typeface="Consolas" pitchFamily="49" charset="0"/>
                <a:cs typeface="Consolas" pitchFamily="49" charset="0"/>
              </a:rPr>
              <a:t>j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→ 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[a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’, … ,a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j’-1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’,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</a:t>
            </a:r>
            <a:r>
              <a:rPr lang="en-US" baseline="-25000" dirty="0" err="1">
                <a:latin typeface="Consolas" pitchFamily="49" charset="0"/>
                <a:cs typeface="Consolas" pitchFamily="49" charset="0"/>
              </a:rPr>
              <a:t>j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’]</a:t>
            </a:r>
            <a:endParaRPr lang="uk-UA" dirty="0">
              <a:latin typeface="Consolas" pitchFamily="49" charset="0"/>
              <a:cs typeface="Consolas" pitchFamily="49" charset="0"/>
            </a:endParaRPr>
          </a:p>
          <a:p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3. Алгоритм закінчує свою роботу коли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j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перевищує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uk-UA" b="1" dirty="0" smtClean="0">
                <a:latin typeface="Consolas" pitchFamily="49" charset="0"/>
                <a:cs typeface="Consolas" pitchFamily="49" charset="0"/>
              </a:rPr>
              <a:t>завершення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uk-UA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j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n+1 : 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[a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’, … ,a</a:t>
            </a:r>
            <a:r>
              <a:rPr lang="en-US" baseline="-25000" dirty="0"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’]</a:t>
            </a:r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2808" cy="648072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altLang="ru-RU" b="1" dirty="0" smtClean="0"/>
              <a:t>2</a:t>
            </a:r>
            <a:r>
              <a:rPr lang="ru-RU" altLang="ru-RU" b="1" dirty="0"/>
              <a:t>.</a:t>
            </a:r>
            <a:r>
              <a:rPr lang="uk-UA" b="1" dirty="0"/>
              <a:t> Машина з довільним доступом до </a:t>
            </a:r>
            <a:r>
              <a:rPr lang="uk-UA" b="1" dirty="0" err="1"/>
              <a:t>пам</a:t>
            </a:r>
            <a:r>
              <a:rPr lang="en-US" b="1" dirty="0"/>
              <a:t>’</a:t>
            </a:r>
            <a:r>
              <a:rPr lang="uk-UA" b="1" dirty="0"/>
              <a:t>яті </a:t>
            </a:r>
            <a:r>
              <a:rPr lang="en-US" b="1" dirty="0"/>
              <a:t>RAM</a:t>
            </a:r>
            <a:endParaRPr lang="uk-UA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24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3568" y="1299532"/>
            <a:ext cx="784887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531813" algn="just"/>
            <a:r>
              <a:rPr lang="uk-UA" altLang="ru-RU" sz="2000" dirty="0" smtClean="0">
                <a:latin typeface="+mj-lt"/>
              </a:rPr>
              <a:t>Зазвичай аналіз роботи алгоритму полягає у визначенні його швидкодії (часу виконання завдання, обчислення).</a:t>
            </a:r>
            <a:endParaRPr lang="en-US" altLang="ru-RU" sz="2000" dirty="0" smtClean="0">
              <a:latin typeface="+mj-lt"/>
            </a:endParaRPr>
          </a:p>
          <a:p>
            <a:pPr indent="531813" algn="just"/>
            <a:endParaRPr lang="uk-UA" altLang="ru-RU" sz="2000" dirty="0" smtClean="0">
              <a:latin typeface="+mj-lt"/>
            </a:endParaRPr>
          </a:p>
          <a:p>
            <a:pPr indent="531813" algn="just"/>
            <a:r>
              <a:rPr lang="uk-UA" altLang="ru-RU" sz="2000" dirty="0" smtClean="0">
                <a:latin typeface="+mj-lt"/>
              </a:rPr>
              <a:t>В теорії алгоритмів для аналізу роботи алгоритмів використовують умову: алгоритм реалізовується на абстрактній умовній </a:t>
            </a:r>
            <a:r>
              <a:rPr lang="uk-UA" altLang="ru-RU" sz="2000" dirty="0" err="1" smtClean="0">
                <a:latin typeface="+mj-lt"/>
              </a:rPr>
              <a:t>однопроцесорній</a:t>
            </a:r>
            <a:r>
              <a:rPr lang="uk-UA" altLang="ru-RU" sz="2000" dirty="0" smtClean="0">
                <a:latin typeface="+mj-lt"/>
              </a:rPr>
              <a:t> машині з довільним доступом до </a:t>
            </a:r>
            <a:r>
              <a:rPr lang="uk-UA" altLang="ru-RU" sz="2000" dirty="0" err="1" smtClean="0">
                <a:latin typeface="+mj-lt"/>
              </a:rPr>
              <a:t>пам</a:t>
            </a:r>
            <a:r>
              <a:rPr lang="en-US" altLang="ru-RU" sz="2000" dirty="0" smtClean="0">
                <a:latin typeface="+mj-lt"/>
              </a:rPr>
              <a:t>’</a:t>
            </a:r>
            <a:r>
              <a:rPr lang="uk-UA" altLang="ru-RU" sz="2000" dirty="0" smtClean="0">
                <a:latin typeface="+mj-lt"/>
              </a:rPr>
              <a:t>яті</a:t>
            </a:r>
            <a:r>
              <a:rPr lang="en-US" altLang="ru-RU" sz="2000" dirty="0" smtClean="0">
                <a:latin typeface="+mj-lt"/>
              </a:rPr>
              <a:t> (</a:t>
            </a:r>
            <a:r>
              <a:rPr lang="en-US" altLang="ru-RU" sz="2000" dirty="0">
                <a:latin typeface="+mj-lt"/>
              </a:rPr>
              <a:t>Random-</a:t>
            </a:r>
            <a:r>
              <a:rPr lang="en-US" sz="2000" dirty="0">
                <a:latin typeface="+mj-lt"/>
              </a:rPr>
              <a:t>Access Machine – RAM)</a:t>
            </a:r>
            <a:r>
              <a:rPr lang="uk-UA" altLang="ru-RU" sz="2000" dirty="0" smtClean="0">
                <a:latin typeface="+mj-lt"/>
              </a:rPr>
              <a:t>.</a:t>
            </a:r>
            <a:endParaRPr lang="en-US" altLang="ru-RU" sz="2000" dirty="0" smtClean="0">
              <a:latin typeface="+mj-lt"/>
            </a:endParaRPr>
          </a:p>
          <a:p>
            <a:pPr indent="531813" algn="just"/>
            <a:endParaRPr lang="uk-UA" altLang="ru-RU" sz="2000" dirty="0">
              <a:latin typeface="+mj-lt"/>
            </a:endParaRPr>
          </a:p>
          <a:p>
            <a:pPr indent="531813" algn="just"/>
            <a:r>
              <a:rPr lang="uk-UA" altLang="ru-RU" sz="2000" dirty="0" smtClean="0">
                <a:latin typeface="+mj-lt"/>
              </a:rPr>
              <a:t>Чому? Тому що для реалізації алгоритмів можуть використовуватись різні за потужністю </a:t>
            </a:r>
            <a:r>
              <a:rPr lang="uk-UA" altLang="ru-RU" sz="2000" dirty="0" err="1" smtClean="0">
                <a:latin typeface="+mj-lt"/>
              </a:rPr>
              <a:t>комп</a:t>
            </a:r>
            <a:r>
              <a:rPr lang="en-US" altLang="ru-RU" sz="2000" dirty="0" smtClean="0">
                <a:latin typeface="+mj-lt"/>
              </a:rPr>
              <a:t>’</a:t>
            </a:r>
            <a:r>
              <a:rPr lang="uk-UA" altLang="ru-RU" sz="2000" dirty="0" err="1" smtClean="0">
                <a:latin typeface="+mj-lt"/>
              </a:rPr>
              <a:t>ютери</a:t>
            </a:r>
            <a:r>
              <a:rPr lang="uk-UA" altLang="ru-RU" sz="2000" dirty="0" smtClean="0">
                <a:latin typeface="+mj-lt"/>
              </a:rPr>
              <a:t>, а для адекватної оцінки умови мають бути рівними. Саме тому, для аналізу алгоритмів приймають умову, що вини реалізуються на машинах побудованих за моделлю </a:t>
            </a:r>
            <a:r>
              <a:rPr lang="en-US" altLang="ru-RU" sz="2000" dirty="0" smtClean="0">
                <a:latin typeface="+mj-lt"/>
              </a:rPr>
              <a:t>RAM</a:t>
            </a:r>
            <a:r>
              <a:rPr lang="uk-UA" altLang="ru-RU" sz="2000" dirty="0" smtClean="0">
                <a:latin typeface="+mj-lt"/>
              </a:rPr>
              <a:t>.</a:t>
            </a:r>
          </a:p>
          <a:p>
            <a:pPr indent="531813" algn="just"/>
            <a:endParaRPr lang="uk-UA" altLang="ru-RU" sz="2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1478" y="107340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latin typeface="+mn-lt"/>
              </a:rPr>
              <a:t>RAM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3568" y="1299532"/>
            <a:ext cx="784887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2000" dirty="0" smtClean="0">
                <a:latin typeface="+mj-lt"/>
              </a:rPr>
              <a:t>Машина з довільним доступом до </a:t>
            </a:r>
            <a:r>
              <a:rPr lang="uk-UA" altLang="ru-RU" sz="2000" dirty="0" err="1" smtClean="0">
                <a:latin typeface="+mj-lt"/>
              </a:rPr>
              <a:t>пам</a:t>
            </a:r>
            <a:r>
              <a:rPr lang="en-US" altLang="ru-RU" sz="2000" dirty="0" smtClean="0">
                <a:latin typeface="+mj-lt"/>
              </a:rPr>
              <a:t>’</a:t>
            </a:r>
            <a:r>
              <a:rPr lang="uk-UA" altLang="ru-RU" sz="2000" dirty="0" smtClean="0">
                <a:latin typeface="+mj-lt"/>
              </a:rPr>
              <a:t>яті</a:t>
            </a:r>
            <a:r>
              <a:rPr lang="en-US" altLang="ru-RU" sz="2000" dirty="0" smtClean="0">
                <a:latin typeface="+mj-lt"/>
              </a:rPr>
              <a:t> </a:t>
            </a:r>
            <a:endParaRPr lang="uk-UA" altLang="ru-RU" sz="2000" dirty="0" smtClean="0">
              <a:latin typeface="+mj-lt"/>
            </a:endParaRPr>
          </a:p>
          <a:p>
            <a:pPr algn="ctr"/>
            <a:r>
              <a:rPr lang="en-US" altLang="ru-RU" sz="2000" dirty="0" smtClean="0">
                <a:latin typeface="+mj-lt"/>
              </a:rPr>
              <a:t>(</a:t>
            </a:r>
            <a:r>
              <a:rPr lang="en-US" altLang="ru-RU" sz="2000" dirty="0">
                <a:latin typeface="+mj-lt"/>
              </a:rPr>
              <a:t>Random-</a:t>
            </a:r>
            <a:r>
              <a:rPr lang="en-US" sz="2000" dirty="0">
                <a:latin typeface="+mj-lt"/>
              </a:rPr>
              <a:t>Access Machine – RAM</a:t>
            </a:r>
            <a:r>
              <a:rPr lang="en-US" sz="2000" dirty="0" smtClean="0">
                <a:latin typeface="+mj-lt"/>
              </a:rPr>
              <a:t>)</a:t>
            </a:r>
            <a:endParaRPr lang="uk-UA" sz="2000" dirty="0" smtClean="0">
              <a:latin typeface="+mj-lt"/>
            </a:endParaRPr>
          </a:p>
          <a:p>
            <a:pPr algn="just"/>
            <a:endParaRPr lang="uk-UA" altLang="ru-RU" sz="2000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+mj-lt"/>
              </a:rPr>
              <a:t>RAM </a:t>
            </a:r>
            <a:r>
              <a:rPr lang="uk-UA" altLang="ru-RU" sz="2000" dirty="0" smtClean="0">
                <a:latin typeface="+mj-lt"/>
              </a:rPr>
              <a:t>– </a:t>
            </a:r>
            <a:r>
              <a:rPr lang="uk-UA" altLang="ru-RU" sz="2000" b="1" dirty="0" smtClean="0">
                <a:latin typeface="+mj-lt"/>
              </a:rPr>
              <a:t>модель</a:t>
            </a:r>
            <a:r>
              <a:rPr lang="uk-UA" altLang="ru-RU" sz="2000" dirty="0" smtClean="0">
                <a:latin typeface="+mj-lt"/>
              </a:rPr>
              <a:t> узагальненої </a:t>
            </a:r>
            <a:r>
              <a:rPr lang="uk-UA" altLang="ru-RU" sz="2000" dirty="0" err="1" smtClean="0">
                <a:latin typeface="+mj-lt"/>
              </a:rPr>
              <a:t>однопроцесорної</a:t>
            </a:r>
            <a:r>
              <a:rPr lang="uk-UA" altLang="ru-RU" sz="2000" dirty="0" smtClean="0">
                <a:latin typeface="+mj-lt"/>
              </a:rPr>
              <a:t> машини з довільним доступом до </a:t>
            </a:r>
            <a:r>
              <a:rPr lang="uk-UA" altLang="ru-RU" sz="2000" dirty="0" err="1" smtClean="0">
                <a:latin typeface="+mj-lt"/>
              </a:rPr>
              <a:t>пам</a:t>
            </a:r>
            <a:r>
              <a:rPr lang="en-US" altLang="ru-RU" sz="2000" dirty="0" smtClean="0">
                <a:latin typeface="+mj-lt"/>
              </a:rPr>
              <a:t>’</a:t>
            </a:r>
            <a:r>
              <a:rPr lang="uk-UA" altLang="ru-RU" sz="2000" dirty="0" smtClean="0">
                <a:latin typeface="+mj-lt"/>
              </a:rPr>
              <a:t>яті.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altLang="ru-RU" sz="2000" dirty="0" smtClean="0">
                <a:latin typeface="+mj-lt"/>
              </a:rPr>
              <a:t>Команди процесору виконуються послідовно (операції, які виконуються одночасно – відсутні)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altLang="ru-RU" sz="2000" dirty="0" smtClean="0">
                <a:latin typeface="+mj-lt"/>
              </a:rPr>
              <a:t>Модель містить типові команди процесору: арифметичні операції, </a:t>
            </a:r>
            <a:r>
              <a:rPr lang="uk-UA" altLang="ru-RU" sz="2000" dirty="0" err="1" smtClean="0">
                <a:latin typeface="+mj-lt"/>
              </a:rPr>
              <a:t>операції</a:t>
            </a:r>
            <a:r>
              <a:rPr lang="uk-UA" altLang="ru-RU" sz="2000" dirty="0" smtClean="0">
                <a:latin typeface="+mj-lt"/>
              </a:rPr>
              <a:t> переміщення даних (копіювання), керуючі операції (</a:t>
            </a:r>
            <a:r>
              <a:rPr lang="en-US" altLang="ru-RU" sz="2000" dirty="0" smtClean="0">
                <a:latin typeface="+mj-lt"/>
              </a:rPr>
              <a:t>if, else</a:t>
            </a:r>
            <a:r>
              <a:rPr lang="uk-UA" altLang="ru-RU" sz="2000" dirty="0" smtClean="0">
                <a:latin typeface="+mj-lt"/>
              </a:rPr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altLang="ru-RU" sz="2000" dirty="0" smtClean="0">
                <a:latin typeface="+mj-lt"/>
              </a:rPr>
              <a:t>Для виконання кожної інструкції потрібен фіксований проміжок часу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altLang="ru-RU" sz="2000" dirty="0" smtClean="0">
                <a:latin typeface="+mj-lt"/>
              </a:rPr>
              <a:t>Модель має цілочисельний тип даних та тип даних з плаваючою крапкою.</a:t>
            </a:r>
            <a:endParaRPr lang="en-US" altLang="ru-RU" sz="2000" dirty="0" smtClean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1478" y="107340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latin typeface="+mn-lt"/>
              </a:rPr>
              <a:t>RAM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1127</TotalTime>
  <Words>1359</Words>
  <Application>Microsoft Office PowerPoint</Application>
  <PresentationFormat>Экран (4:3)</PresentationFormat>
  <Paragraphs>215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Consolas</vt:lpstr>
      <vt:lpstr>Tahoma</vt:lpstr>
      <vt:lpstr>Times New Roman</vt:lpstr>
      <vt:lpstr>Wingdings 2</vt:lpstr>
      <vt:lpstr>Остін</vt:lpstr>
      <vt:lpstr>ОСНОВИ ПРОГРАМУВАННЯ ТА АЛГОРИТМІЗАЦІЯ</vt:lpstr>
      <vt:lpstr>ПЛАН ЛЕКЦІЇ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Предмет: ІНФОРМАТИКА ТА КОМП’ЮТЕРНА ТЕХНІКА</dc:title>
  <dc:creator>Тарас</dc:creator>
  <cp:lastModifiedBy>парт</cp:lastModifiedBy>
  <cp:revision>126</cp:revision>
  <dcterms:created xsi:type="dcterms:W3CDTF">2004-09-01T17:24:47Z</dcterms:created>
  <dcterms:modified xsi:type="dcterms:W3CDTF">2018-01-29T09:47:00Z</dcterms:modified>
</cp:coreProperties>
</file>