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4630400" cy="8229600"/>
  <p:notesSz cx="8229600" cy="14630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52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24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 w="13811">
            <a:solidFill>
              <a:srgbClr val="E5E0DF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33199" y="1251585"/>
            <a:ext cx="7477601" cy="333279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6561"/>
              </a:lnSpc>
              <a:buNone/>
            </a:pPr>
            <a:r>
              <a:rPr lang="en-US" sz="5249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Проєктно-орієнтовані та проєктно-керовані організації</a:t>
            </a:r>
            <a:endParaRPr lang="en-US" sz="5249" dirty="0"/>
          </a:p>
        </p:txBody>
      </p:sp>
      <p:sp>
        <p:nvSpPr>
          <p:cNvPr id="6" name="Text 3"/>
          <p:cNvSpPr/>
          <p:nvPr/>
        </p:nvSpPr>
        <p:spPr>
          <a:xfrm>
            <a:off x="833199" y="4917638"/>
            <a:ext cx="7477601" cy="142160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99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Дослідження показують, що проєктно-орієнтовані та проєктно-керовані організації досягають більшої ефективності та успіху в управлінні бізнесом. Давайте розглянемо їх основні принципи та переваги.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833199" y="6605826"/>
            <a:ext cx="355402" cy="355402"/>
          </a:xfrm>
          <a:prstGeom prst="roundRect">
            <a:avLst>
              <a:gd name="adj" fmla="val 25726039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 w="13692">
            <a:solidFill>
              <a:srgbClr val="E5E0DF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74189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5501" y="3346133"/>
            <a:ext cx="9593580" cy="68544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5398"/>
              </a:lnSpc>
              <a:buNone/>
            </a:pPr>
            <a:r>
              <a:rPr lang="en-US" sz="4318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Проєктно-орієнтовані організації</a:t>
            </a:r>
            <a:endParaRPr lang="en-US" sz="4318" dirty="0"/>
          </a:p>
        </p:txBody>
      </p:sp>
      <p:sp>
        <p:nvSpPr>
          <p:cNvPr id="6" name="Shape 3"/>
          <p:cNvSpPr/>
          <p:nvPr/>
        </p:nvSpPr>
        <p:spPr>
          <a:xfrm>
            <a:off x="2105501" y="4531876"/>
            <a:ext cx="493514" cy="493514"/>
          </a:xfrm>
          <a:prstGeom prst="roundRect">
            <a:avLst>
              <a:gd name="adj" fmla="val 20002"/>
            </a:avLst>
          </a:prstGeom>
          <a:solidFill>
            <a:srgbClr val="EBE2E0"/>
          </a:solidFill>
          <a:ln w="13692">
            <a:solidFill>
              <a:srgbClr val="D7C5C1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291239" y="4572953"/>
            <a:ext cx="121920" cy="41136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3239"/>
              </a:lnSpc>
              <a:buNone/>
            </a:pPr>
            <a:r>
              <a:rPr lang="en-US" sz="2591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1</a:t>
            </a:r>
            <a:endParaRPr lang="en-US" sz="2591" dirty="0"/>
          </a:p>
        </p:txBody>
      </p:sp>
      <p:sp>
        <p:nvSpPr>
          <p:cNvPr id="8" name="Text 5"/>
          <p:cNvSpPr/>
          <p:nvPr/>
        </p:nvSpPr>
        <p:spPr>
          <a:xfrm>
            <a:off x="2818328" y="4607243"/>
            <a:ext cx="2193488" cy="34266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699"/>
              </a:lnSpc>
              <a:buNone/>
            </a:pPr>
            <a:r>
              <a:rPr lang="en-US" sz="2159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Визначення</a:t>
            </a:r>
            <a:endParaRPr lang="en-US" sz="2159" dirty="0"/>
          </a:p>
        </p:txBody>
      </p:sp>
      <p:sp>
        <p:nvSpPr>
          <p:cNvPr id="9" name="Text 6"/>
          <p:cNvSpPr/>
          <p:nvPr/>
        </p:nvSpPr>
        <p:spPr>
          <a:xfrm>
            <a:off x="2818328" y="5169218"/>
            <a:ext cx="2614017" cy="175438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64"/>
              </a:lnSpc>
              <a:buNone/>
            </a:pPr>
            <a:r>
              <a:rPr lang="en-US" sz="1727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Проєктно-орієнтовані організації - це організації, в яких робота організується через проєкти.</a:t>
            </a:r>
            <a:endParaRPr lang="en-US" sz="1727" dirty="0"/>
          </a:p>
        </p:txBody>
      </p:sp>
      <p:sp>
        <p:nvSpPr>
          <p:cNvPr id="10" name="Shape 7"/>
          <p:cNvSpPr/>
          <p:nvPr/>
        </p:nvSpPr>
        <p:spPr>
          <a:xfrm>
            <a:off x="5651659" y="4531876"/>
            <a:ext cx="493514" cy="493514"/>
          </a:xfrm>
          <a:prstGeom prst="roundRect">
            <a:avLst>
              <a:gd name="adj" fmla="val 20002"/>
            </a:avLst>
          </a:prstGeom>
          <a:solidFill>
            <a:srgbClr val="EBE2E0"/>
          </a:solidFill>
          <a:ln w="13692">
            <a:solidFill>
              <a:srgbClr val="D7C5C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814536" y="4572953"/>
            <a:ext cx="167640" cy="41136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3239"/>
              </a:lnSpc>
              <a:buNone/>
            </a:pPr>
            <a:r>
              <a:rPr lang="en-US" sz="2591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2</a:t>
            </a:r>
            <a:endParaRPr lang="en-US" sz="2591" dirty="0"/>
          </a:p>
        </p:txBody>
      </p:sp>
      <p:sp>
        <p:nvSpPr>
          <p:cNvPr id="12" name="Text 9"/>
          <p:cNvSpPr/>
          <p:nvPr/>
        </p:nvSpPr>
        <p:spPr>
          <a:xfrm>
            <a:off x="6364486" y="4607243"/>
            <a:ext cx="2193488" cy="34266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699"/>
              </a:lnSpc>
              <a:buNone/>
            </a:pPr>
            <a:r>
              <a:rPr lang="en-US" sz="2159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Принципи</a:t>
            </a:r>
            <a:endParaRPr lang="en-US" sz="2159" dirty="0"/>
          </a:p>
        </p:txBody>
      </p:sp>
      <p:sp>
        <p:nvSpPr>
          <p:cNvPr id="13" name="Text 10"/>
          <p:cNvSpPr/>
          <p:nvPr/>
        </p:nvSpPr>
        <p:spPr>
          <a:xfrm>
            <a:off x="6364486" y="5169218"/>
            <a:ext cx="2614017" cy="175438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64"/>
              </a:lnSpc>
              <a:buNone/>
            </a:pPr>
            <a:r>
              <a:rPr lang="en-US" sz="1727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Основні принципи проєктно-орієнтованих організацій включають спільну мету, гнучкість та комунікацію.</a:t>
            </a:r>
            <a:endParaRPr lang="en-US" sz="1727" dirty="0"/>
          </a:p>
        </p:txBody>
      </p:sp>
      <p:sp>
        <p:nvSpPr>
          <p:cNvPr id="14" name="Shape 11"/>
          <p:cNvSpPr/>
          <p:nvPr/>
        </p:nvSpPr>
        <p:spPr>
          <a:xfrm>
            <a:off x="9197816" y="4531876"/>
            <a:ext cx="493514" cy="493514"/>
          </a:xfrm>
          <a:prstGeom prst="roundRect">
            <a:avLst>
              <a:gd name="adj" fmla="val 20002"/>
            </a:avLst>
          </a:prstGeom>
          <a:solidFill>
            <a:srgbClr val="EBE2E0"/>
          </a:solidFill>
          <a:ln w="13692">
            <a:solidFill>
              <a:srgbClr val="D7C5C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364504" y="4572953"/>
            <a:ext cx="160020" cy="41136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3239"/>
              </a:lnSpc>
              <a:buNone/>
            </a:pPr>
            <a:r>
              <a:rPr lang="en-US" sz="2591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3</a:t>
            </a:r>
            <a:endParaRPr lang="en-US" sz="2591" dirty="0"/>
          </a:p>
        </p:txBody>
      </p:sp>
      <p:sp>
        <p:nvSpPr>
          <p:cNvPr id="16" name="Text 13"/>
          <p:cNvSpPr/>
          <p:nvPr/>
        </p:nvSpPr>
        <p:spPr>
          <a:xfrm>
            <a:off x="9910643" y="4607243"/>
            <a:ext cx="2193488" cy="34266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699"/>
              </a:lnSpc>
              <a:buNone/>
            </a:pPr>
            <a:r>
              <a:rPr lang="en-US" sz="2159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Переваги</a:t>
            </a:r>
            <a:endParaRPr lang="en-US" sz="2159" dirty="0"/>
          </a:p>
        </p:txBody>
      </p:sp>
      <p:sp>
        <p:nvSpPr>
          <p:cNvPr id="17" name="Text 14"/>
          <p:cNvSpPr/>
          <p:nvPr/>
        </p:nvSpPr>
        <p:spPr>
          <a:xfrm>
            <a:off x="9910643" y="5169218"/>
            <a:ext cx="2614017" cy="24561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64"/>
              </a:lnSpc>
              <a:buNone/>
            </a:pPr>
            <a:r>
              <a:rPr lang="en-US" sz="1727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Переваги проєктно-орієнтованих організацій включають зниження ризиків, підвищення ефективності та створення інновацій.</a:t>
            </a:r>
            <a:endParaRPr lang="en-US" sz="17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 w="13692">
            <a:solidFill>
              <a:srgbClr val="E5E0DF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0"/>
            <a:ext cx="3657600" cy="8229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5579" y="605433"/>
            <a:ext cx="8823960" cy="68794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5417"/>
              </a:lnSpc>
              <a:buNone/>
            </a:pPr>
            <a:r>
              <a:rPr lang="en-US" sz="4334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Проєктно-керовані організації</a:t>
            </a:r>
            <a:endParaRPr lang="en-US" sz="4334" dirty="0"/>
          </a:p>
        </p:txBody>
      </p:sp>
      <p:sp>
        <p:nvSpPr>
          <p:cNvPr id="6" name="Shape 3"/>
          <p:cNvSpPr/>
          <p:nvPr/>
        </p:nvSpPr>
        <p:spPr>
          <a:xfrm>
            <a:off x="825579" y="1623536"/>
            <a:ext cx="9321641" cy="1736050"/>
          </a:xfrm>
          <a:prstGeom prst="roundRect">
            <a:avLst>
              <a:gd name="adj" fmla="val 5707"/>
            </a:avLst>
          </a:prstGeom>
          <a:solidFill>
            <a:srgbClr val="EBE2E0"/>
          </a:solidFill>
          <a:ln w="13692">
            <a:solidFill>
              <a:srgbClr val="D7C5C1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59418" y="1857375"/>
            <a:ext cx="2407920" cy="34385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09"/>
              </a:lnSpc>
              <a:buNone/>
            </a:pPr>
            <a:r>
              <a:rPr lang="en-US" sz="2167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Характеристики</a:t>
            </a:r>
            <a:endParaRPr lang="en-US" sz="2167" dirty="0"/>
          </a:p>
        </p:txBody>
      </p:sp>
      <p:sp>
        <p:nvSpPr>
          <p:cNvPr id="8" name="Text 5"/>
          <p:cNvSpPr/>
          <p:nvPr/>
        </p:nvSpPr>
        <p:spPr>
          <a:xfrm>
            <a:off x="1059418" y="2421374"/>
            <a:ext cx="8853964" cy="70437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74"/>
              </a:lnSpc>
              <a:buNone/>
            </a:pPr>
            <a:r>
              <a:rPr lang="en-US" sz="1734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Проєктно-керовані організації характеризуються орієнтацією на результат, роботою в команді та фокусом на якості.</a:t>
            </a:r>
            <a:endParaRPr lang="en-US" sz="1734" dirty="0"/>
          </a:p>
        </p:txBody>
      </p:sp>
      <p:sp>
        <p:nvSpPr>
          <p:cNvPr id="9" name="Shape 6"/>
          <p:cNvSpPr/>
          <p:nvPr/>
        </p:nvSpPr>
        <p:spPr>
          <a:xfrm>
            <a:off x="825579" y="3579733"/>
            <a:ext cx="9321641" cy="1736050"/>
          </a:xfrm>
          <a:prstGeom prst="roundRect">
            <a:avLst>
              <a:gd name="adj" fmla="val 5707"/>
            </a:avLst>
          </a:prstGeom>
          <a:solidFill>
            <a:srgbClr val="EBE2E0"/>
          </a:solidFill>
          <a:ln w="13692">
            <a:solidFill>
              <a:srgbClr val="D7C5C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59418" y="3813572"/>
            <a:ext cx="2201585" cy="34385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09"/>
              </a:lnSpc>
              <a:buNone/>
            </a:pPr>
            <a:r>
              <a:rPr lang="en-US" sz="2167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Впровадження</a:t>
            </a:r>
            <a:endParaRPr lang="en-US" sz="2167" dirty="0"/>
          </a:p>
        </p:txBody>
      </p:sp>
      <p:sp>
        <p:nvSpPr>
          <p:cNvPr id="11" name="Text 8"/>
          <p:cNvSpPr/>
          <p:nvPr/>
        </p:nvSpPr>
        <p:spPr>
          <a:xfrm>
            <a:off x="1059418" y="4377571"/>
            <a:ext cx="8853964" cy="70437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74"/>
              </a:lnSpc>
              <a:buNone/>
            </a:pPr>
            <a:r>
              <a:rPr lang="en-US" sz="1734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Процес впровадження проєктно-керованих підходів в організацію включає зміни в культурі, структурі та системах.</a:t>
            </a:r>
            <a:endParaRPr lang="en-US" sz="1734" dirty="0"/>
          </a:p>
        </p:txBody>
      </p:sp>
      <p:sp>
        <p:nvSpPr>
          <p:cNvPr id="12" name="Shape 9"/>
          <p:cNvSpPr/>
          <p:nvPr/>
        </p:nvSpPr>
        <p:spPr>
          <a:xfrm>
            <a:off x="825579" y="5535930"/>
            <a:ext cx="9321641" cy="2088237"/>
          </a:xfrm>
          <a:prstGeom prst="roundRect">
            <a:avLst>
              <a:gd name="adj" fmla="val 4744"/>
            </a:avLst>
          </a:prstGeom>
          <a:solidFill>
            <a:srgbClr val="EBE2E0"/>
          </a:solidFill>
          <a:ln w="13692">
            <a:solidFill>
              <a:srgbClr val="D7C5C1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059418" y="5769769"/>
            <a:ext cx="2201585" cy="34385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709"/>
              </a:lnSpc>
              <a:buNone/>
            </a:pPr>
            <a:r>
              <a:rPr lang="en-US" sz="2167" b="1" dirty="0">
                <a:solidFill>
                  <a:srgbClr val="443728"/>
                </a:solidFill>
                <a:latin typeface="Crimson Pro" pitchFamily="34" charset="0"/>
                <a:ea typeface="Crimson Pro" pitchFamily="34" charset="-122"/>
                <a:cs typeface="Crimson Pro" pitchFamily="34" charset="-120"/>
              </a:rPr>
              <a:t>Перешкоди</a:t>
            </a:r>
            <a:endParaRPr lang="en-US" sz="2167" dirty="0"/>
          </a:p>
        </p:txBody>
      </p:sp>
      <p:sp>
        <p:nvSpPr>
          <p:cNvPr id="14" name="Text 11"/>
          <p:cNvSpPr/>
          <p:nvPr/>
        </p:nvSpPr>
        <p:spPr>
          <a:xfrm>
            <a:off x="1059418" y="6333768"/>
            <a:ext cx="8853964" cy="10565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774"/>
              </a:lnSpc>
              <a:buNone/>
            </a:pPr>
            <a:r>
              <a:rPr lang="en-US" sz="1734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Перешкоди при впровадженні проєктно-керованих організацій можуть включати зіткнення інтересів, брак ресурсів та недостатню підтримку керівництва.</a:t>
            </a:r>
            <a:endParaRPr lang="en-US" sz="17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Довільний</PresentationFormat>
  <Paragraphs>22</Paragraphs>
  <Slides>3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Calibri</vt:lpstr>
      <vt:lpstr>Crimson Pro</vt:lpstr>
      <vt:lpstr>Open Sans</vt:lpstr>
      <vt:lpstr>Office Theme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Kiril Makarov</cp:lastModifiedBy>
  <cp:revision>2</cp:revision>
  <dcterms:created xsi:type="dcterms:W3CDTF">2023-11-07T13:13:38Z</dcterms:created>
  <dcterms:modified xsi:type="dcterms:W3CDTF">2023-11-07T13:32:17Z</dcterms:modified>
</cp:coreProperties>
</file>