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2B4ED-3BD0-4E5D-89D8-A1F46431E6B5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58F47-A4EC-4A99-B42F-7ADE67B6E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90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Кафедра права та менеджменту у сфері цивільного захисту</a:t>
            </a:r>
          </a:p>
          <a:p>
            <a:r>
              <a:rPr lang="uk-UA" dirty="0" smtClean="0"/>
              <a:t>Професор кафедри, </a:t>
            </a:r>
            <a:r>
              <a:rPr lang="uk-UA" dirty="0" err="1" smtClean="0"/>
              <a:t>д.т.н</a:t>
            </a:r>
            <a:r>
              <a:rPr lang="uk-UA" dirty="0" smtClean="0"/>
              <a:t>.</a:t>
            </a:r>
          </a:p>
          <a:p>
            <a:r>
              <a:rPr lang="uk-UA" dirty="0" err="1" smtClean="0"/>
              <a:t>Зачко</a:t>
            </a:r>
            <a:r>
              <a:rPr lang="uk-UA" dirty="0" smtClean="0"/>
              <a:t> Олег Богданович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Управління проектами розвитку персоналу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477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Проектне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розвитком</a:t>
            </a:r>
            <a:r>
              <a:rPr lang="ru-RU" dirty="0"/>
              <a:t> персоналу </a:t>
            </a:r>
            <a:r>
              <a:rPr lang="ru-RU" dirty="0" err="1"/>
              <a:t>спрямовано</a:t>
            </a:r>
            <a:r>
              <a:rPr lang="ru-RU" dirty="0"/>
              <a:t> на </a:t>
            </a:r>
            <a:r>
              <a:rPr lang="ru-RU" dirty="0" err="1"/>
              <a:t>адаптацію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персоналом до умов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визначеної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.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</a:t>
            </a:r>
            <a:r>
              <a:rPr lang="ru-RU" dirty="0" err="1"/>
              <a:t>реалізуються</a:t>
            </a:r>
            <a:r>
              <a:rPr lang="ru-RU" dirty="0"/>
              <a:t> </a:t>
            </a:r>
            <a:r>
              <a:rPr lang="ru-RU" dirty="0" err="1"/>
              <a:t>нововведення</a:t>
            </a:r>
            <a:r>
              <a:rPr lang="ru-RU" dirty="0"/>
              <a:t>, мета </a:t>
            </a:r>
            <a:r>
              <a:rPr lang="ru-RU" dirty="0" err="1"/>
              <a:t>яких</a:t>
            </a:r>
            <a:r>
              <a:rPr lang="ru-RU" dirty="0"/>
              <a:t> – </a:t>
            </a:r>
            <a:r>
              <a:rPr lang="ru-RU" dirty="0" err="1"/>
              <a:t>підвищити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конкурентоспроможності</a:t>
            </a:r>
            <a:r>
              <a:rPr lang="ru-RU" dirty="0"/>
              <a:t> на ринку самого </a:t>
            </a:r>
            <a:r>
              <a:rPr lang="ru-RU" dirty="0" err="1"/>
              <a:t>підприємства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27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548680"/>
            <a:ext cx="7772400" cy="4572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/>
              <a:t>Проектна</a:t>
            </a:r>
            <a:r>
              <a:rPr lang="ru-RU" dirty="0"/>
              <a:t> </a:t>
            </a:r>
            <a:r>
              <a:rPr lang="ru-RU" dirty="0" err="1"/>
              <a:t>ідеологія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цілеспрямовано</a:t>
            </a:r>
            <a:r>
              <a:rPr lang="ru-RU" dirty="0"/>
              <a:t> </a:t>
            </a:r>
            <a:r>
              <a:rPr lang="ru-RU" dirty="0" err="1"/>
              <a:t>вибирати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адаптації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персоналу </a:t>
            </a:r>
            <a:r>
              <a:rPr lang="ru-RU" dirty="0" err="1"/>
              <a:t>організації</a:t>
            </a:r>
            <a:r>
              <a:rPr lang="ru-RU" dirty="0"/>
              <a:t>: </a:t>
            </a:r>
            <a:r>
              <a:rPr lang="ru-RU" dirty="0" err="1"/>
              <a:t>удосконалення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властивостей</a:t>
            </a:r>
            <a:r>
              <a:rPr lang="ru-RU" dirty="0"/>
              <a:t>, структур, </a:t>
            </a:r>
            <a:r>
              <a:rPr lang="ru-RU" dirty="0" err="1"/>
              <a:t>зміна</a:t>
            </a:r>
            <a:r>
              <a:rPr lang="ru-RU" dirty="0"/>
              <a:t> форм і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трудової</a:t>
            </a:r>
            <a:r>
              <a:rPr lang="ru-RU" dirty="0"/>
              <a:t> </a:t>
            </a:r>
            <a:r>
              <a:rPr lang="ru-RU" dirty="0" err="1"/>
              <a:t>кар'єри</a:t>
            </a:r>
            <a:r>
              <a:rPr lang="ru-RU" dirty="0"/>
              <a:t>, </a:t>
            </a:r>
            <a:r>
              <a:rPr lang="ru-RU" dirty="0" err="1"/>
              <a:t>контролінг</a:t>
            </a:r>
            <a:r>
              <a:rPr lang="ru-RU" dirty="0"/>
              <a:t> </a:t>
            </a:r>
            <a:r>
              <a:rPr lang="ru-RU" dirty="0" err="1"/>
              <a:t>руху</a:t>
            </a:r>
            <a:r>
              <a:rPr lang="ru-RU" dirty="0"/>
              <a:t> до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, </a:t>
            </a:r>
            <a:r>
              <a:rPr lang="ru-RU" dirty="0" err="1"/>
              <a:t>реінжиніринг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за </a:t>
            </a:r>
            <a:r>
              <a:rPr lang="ru-RU" dirty="0" err="1"/>
              <a:t>істотної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та </a:t>
            </a:r>
            <a:r>
              <a:rPr lang="ru-RU" dirty="0" err="1"/>
              <a:t>функцій</a:t>
            </a:r>
            <a:r>
              <a:rPr lang="ru-RU" dirty="0"/>
              <a:t>,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кризовим</a:t>
            </a:r>
            <a:r>
              <a:rPr lang="ru-RU" dirty="0"/>
              <a:t> режимам і </a:t>
            </a:r>
            <a:r>
              <a:rPr lang="ru-RU" dirty="0" err="1"/>
              <a:t>низькій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персоналу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Розвиток</a:t>
            </a:r>
            <a:r>
              <a:rPr lang="ru-RU" dirty="0"/>
              <a:t> персоналу </a:t>
            </a:r>
            <a:r>
              <a:rPr lang="ru-RU" dirty="0" err="1"/>
              <a:t>організації</a:t>
            </a:r>
            <a:r>
              <a:rPr lang="ru-RU" dirty="0"/>
              <a:t> – </a:t>
            </a:r>
            <a:r>
              <a:rPr lang="ru-RU" dirty="0" err="1"/>
              <a:t>багатофункціональна</a:t>
            </a:r>
            <a:r>
              <a:rPr lang="ru-RU" dirty="0"/>
              <a:t> система,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та, </a:t>
            </a:r>
            <a:r>
              <a:rPr lang="ru-RU" dirty="0" err="1"/>
              <a:t>відповідно</a:t>
            </a:r>
            <a:r>
              <a:rPr lang="ru-RU" dirty="0"/>
              <a:t>,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різнобічними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35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10225136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ВИДИ ПРОЕКТІВ РОЗВИТКУ ПЕРСОНАЛУ ОРГАНІЗАЦІЇ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en-US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337101"/>
              </p:ext>
            </p:extLst>
          </p:nvPr>
        </p:nvGraphicFramePr>
        <p:xfrm>
          <a:off x="179512" y="548680"/>
          <a:ext cx="8325384" cy="6164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128"/>
                <a:gridCol w="2775128"/>
                <a:gridCol w="2775128"/>
              </a:tblGrid>
              <a:tr h="38208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Вид проекту</a:t>
                      </a: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Спрямованість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Спосіб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реалізації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82086"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методичний</a:t>
                      </a:r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Зміна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професійного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підготовки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резерву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керівників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Рейтинг,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моніторинг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якості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знань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компетентності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управління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талантами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82086"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Технологічний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Планування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професійно-кваліфікаційного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просування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здійснення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атестації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сертифікації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працівників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Інформаційне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забезпечення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типові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схеми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просування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працівників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атестації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сертифікації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82086"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Кадровий</a:t>
                      </a:r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Підготовка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й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підвищення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кваліфікації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працівників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служби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Підготовка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й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підвищення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кваліфікації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працівників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служби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викладачів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майстрів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інструкторів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виробничого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навчання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82086">
                <a:tc>
                  <a:txBody>
                    <a:bodyPr/>
                    <a:lstStyle/>
                    <a:p>
                      <a:pPr algn="l"/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070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053070"/>
              </p:ext>
            </p:extLst>
          </p:nvPr>
        </p:nvGraphicFramePr>
        <p:xfrm>
          <a:off x="323528" y="260648"/>
          <a:ext cx="8325384" cy="6164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128"/>
                <a:gridCol w="2775128"/>
                <a:gridCol w="2775128"/>
              </a:tblGrid>
              <a:tr h="38208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Вид проекту</a:t>
                      </a: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Спрямованість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Спосіб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реалізації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82086"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Науково-дослідний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Розвиток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науково-дослідних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робіт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підприємстві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поєднання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 з тематикою НДР,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формування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бази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знань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Укладання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договорів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науково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дослідними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інститутами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вищими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навчальними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закладами,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науковими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підрозділами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організації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управління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знаннями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82086"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Мотиваційний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Підвищення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мотивації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щодо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свого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розвитку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Матеріальне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нематеріальне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стимулювання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розвитку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82086"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Соціальний</a:t>
                      </a:r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Зміна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соціальної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структури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підвищення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його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корпоративної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культури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Планування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соціального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розвитку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проектування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нових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підприємств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82086">
                <a:tc>
                  <a:txBody>
                    <a:bodyPr/>
                    <a:lstStyle/>
                    <a:p>
                      <a:pPr algn="l"/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8301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98697791"/>
              </p:ext>
            </p:extLst>
          </p:nvPr>
        </p:nvGraphicFramePr>
        <p:xfrm>
          <a:off x="539552" y="620688"/>
          <a:ext cx="7772400" cy="183642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effectLst/>
                        </a:rPr>
                        <a:t>Корпоративний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effectLst/>
                        </a:rPr>
                        <a:t>Упровадження корпоративного управління структурами розвитку персоналу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Створення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корпоративних</a:t>
                      </a:r>
                      <a:r>
                        <a:rPr lang="ru-RU" dirty="0">
                          <a:effectLst/>
                        </a:rPr>
                        <a:t> структур </a:t>
                      </a:r>
                      <a:r>
                        <a:rPr lang="ru-RU" dirty="0" err="1">
                          <a:effectLst/>
                        </a:rPr>
                        <a:t>розвитку</a:t>
                      </a:r>
                      <a:r>
                        <a:rPr lang="ru-RU" dirty="0">
                          <a:effectLst/>
                        </a:rPr>
                        <a:t> персоналу, </a:t>
                      </a:r>
                      <a:r>
                        <a:rPr lang="ru-RU" dirty="0" err="1">
                          <a:effectLst/>
                        </a:rPr>
                        <a:t>корпоративних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університетів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35925" y="2996952"/>
            <a:ext cx="86409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За характером </a:t>
            </a:r>
            <a:r>
              <a:rPr lang="ru-RU" sz="2000" dirty="0" err="1"/>
              <a:t>поведінки</a:t>
            </a:r>
            <a:r>
              <a:rPr lang="ru-RU" sz="2000" dirty="0"/>
              <a:t> </a:t>
            </a:r>
            <a:r>
              <a:rPr lang="ru-RU" sz="2000" dirty="0" err="1"/>
              <a:t>організації</a:t>
            </a:r>
            <a:r>
              <a:rPr lang="ru-RU" sz="2000" dirty="0"/>
              <a:t>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своїм</a:t>
            </a:r>
            <a:r>
              <a:rPr lang="ru-RU" sz="2000" dirty="0"/>
              <a:t> </a:t>
            </a:r>
            <a:r>
              <a:rPr lang="ru-RU" sz="2000" dirty="0" err="1"/>
              <a:t>оточенням</a:t>
            </a:r>
            <a:r>
              <a:rPr lang="ru-RU" sz="2000" dirty="0"/>
              <a:t> </a:t>
            </a:r>
            <a:r>
              <a:rPr lang="ru-RU" sz="2000" dirty="0" err="1"/>
              <a:t>вирізняють</a:t>
            </a:r>
            <a:r>
              <a:rPr lang="ru-RU" sz="2000" dirty="0"/>
              <a:t> </a:t>
            </a:r>
            <a:r>
              <a:rPr lang="ru-RU" sz="2000" dirty="0" err="1"/>
              <a:t>проекти</a:t>
            </a:r>
            <a:r>
              <a:rPr lang="ru-RU" sz="2000" dirty="0"/>
              <a:t> </a:t>
            </a:r>
            <a:r>
              <a:rPr lang="ru-RU" sz="2000" dirty="0" err="1"/>
              <a:t>проадаптивного</a:t>
            </a:r>
            <a:r>
              <a:rPr lang="ru-RU" sz="2000" dirty="0"/>
              <a:t> і активного </a:t>
            </a:r>
            <a:r>
              <a:rPr lang="ru-RU" sz="2000" dirty="0" err="1"/>
              <a:t>розвитку</a:t>
            </a:r>
            <a:r>
              <a:rPr lang="ru-RU" sz="2000" dirty="0"/>
              <a:t> персоналу. </a:t>
            </a:r>
            <a:endParaRPr lang="ru-RU" sz="2000" dirty="0" smtClean="0"/>
          </a:p>
          <a:p>
            <a:r>
              <a:rPr lang="ru-RU" sz="2000" dirty="0" err="1" smtClean="0"/>
              <a:t>Проекти</a:t>
            </a:r>
            <a:r>
              <a:rPr lang="ru-RU" sz="2000" dirty="0" smtClean="0"/>
              <a:t> </a:t>
            </a:r>
            <a:r>
              <a:rPr lang="ru-RU" sz="2000" dirty="0" err="1"/>
              <a:t>проадаптивного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спрямовані</a:t>
            </a:r>
            <a:r>
              <a:rPr lang="ru-RU" sz="2000" dirty="0"/>
              <a:t> </a:t>
            </a:r>
            <a:r>
              <a:rPr lang="ru-RU" sz="2000" dirty="0" err="1"/>
              <a:t>передусім</a:t>
            </a:r>
            <a:r>
              <a:rPr lang="ru-RU" sz="2000" dirty="0"/>
              <a:t> на </a:t>
            </a:r>
            <a:r>
              <a:rPr lang="ru-RU" sz="2000" dirty="0" err="1"/>
              <a:t>формування</a:t>
            </a:r>
            <a:r>
              <a:rPr lang="ru-RU" sz="2000" dirty="0"/>
              <a:t> </a:t>
            </a:r>
            <a:r>
              <a:rPr lang="ru-RU" sz="2000" dirty="0" err="1"/>
              <a:t>людських</a:t>
            </a:r>
            <a:r>
              <a:rPr lang="ru-RU" sz="2000" dirty="0"/>
              <a:t> </a:t>
            </a:r>
            <a:r>
              <a:rPr lang="ru-RU" sz="2000" dirty="0" err="1"/>
              <a:t>ресурсів</a:t>
            </a:r>
            <a:r>
              <a:rPr lang="ru-RU" sz="2000" dirty="0"/>
              <a:t> </a:t>
            </a:r>
            <a:r>
              <a:rPr lang="ru-RU" sz="2000" dirty="0" err="1"/>
              <a:t>інноваційного</a:t>
            </a:r>
            <a:r>
              <a:rPr lang="ru-RU" sz="2000" dirty="0"/>
              <a:t> типу, </a:t>
            </a:r>
            <a:r>
              <a:rPr lang="ru-RU" sz="2000" dirty="0" err="1"/>
              <a:t>підготовку</a:t>
            </a:r>
            <a:r>
              <a:rPr lang="ru-RU" sz="2000" dirty="0"/>
              <a:t> </a:t>
            </a:r>
            <a:r>
              <a:rPr lang="ru-RU" sz="2000" dirty="0" err="1"/>
              <a:t>талантів</a:t>
            </a:r>
            <a:r>
              <a:rPr lang="ru-RU" sz="2000" dirty="0"/>
              <a:t> та </a:t>
            </a:r>
            <a:r>
              <a:rPr lang="ru-RU" sz="2000" dirty="0" err="1"/>
              <a:t>креативних</a:t>
            </a:r>
            <a:r>
              <a:rPr lang="ru-RU" sz="2000" dirty="0"/>
              <a:t> </a:t>
            </a:r>
            <a:r>
              <a:rPr lang="ru-RU" sz="2000" dirty="0" err="1"/>
              <a:t>працівників</a:t>
            </a:r>
            <a:r>
              <a:rPr lang="ru-RU" sz="2000" dirty="0"/>
              <a:t>, </a:t>
            </a:r>
            <a:r>
              <a:rPr lang="ru-RU" sz="2000" dirty="0" err="1"/>
              <a:t>здатних</a:t>
            </a:r>
            <a:r>
              <a:rPr lang="ru-RU" sz="2000" dirty="0"/>
              <a:t> </a:t>
            </a:r>
            <a:r>
              <a:rPr lang="ru-RU" sz="2000" dirty="0" err="1"/>
              <a:t>генерувати</a:t>
            </a:r>
            <a:r>
              <a:rPr lang="ru-RU" sz="2000" dirty="0"/>
              <a:t> </a:t>
            </a:r>
            <a:r>
              <a:rPr lang="ru-RU" sz="2000" dirty="0" err="1"/>
              <a:t>нові</a:t>
            </a:r>
            <a:r>
              <a:rPr lang="ru-RU" sz="2000" dirty="0"/>
              <a:t> </a:t>
            </a:r>
            <a:r>
              <a:rPr lang="ru-RU" sz="2000" dirty="0" err="1"/>
              <a:t>ідеї</a:t>
            </a:r>
            <a:r>
              <a:rPr lang="ru-RU" sz="2000" dirty="0"/>
              <a:t>, </a:t>
            </a:r>
            <a:r>
              <a:rPr lang="ru-RU" sz="2000" dirty="0" err="1"/>
              <a:t>впроваджувати</a:t>
            </a:r>
            <a:r>
              <a:rPr lang="ru-RU" sz="2000" dirty="0"/>
              <a:t> </a:t>
            </a:r>
            <a:r>
              <a:rPr lang="ru-RU" sz="2000" dirty="0" err="1"/>
              <a:t>інновації</a:t>
            </a:r>
            <a:r>
              <a:rPr lang="ru-RU" sz="2000" dirty="0"/>
              <a:t> і </a:t>
            </a:r>
            <a:r>
              <a:rPr lang="ru-RU" sz="2000" dirty="0" err="1"/>
              <a:t>брати</a:t>
            </a:r>
            <a:r>
              <a:rPr lang="ru-RU" sz="2000" dirty="0"/>
              <a:t> на себе </a:t>
            </a:r>
            <a:r>
              <a:rPr lang="ru-RU" sz="2000" dirty="0" err="1"/>
              <a:t>відповідальність</a:t>
            </a:r>
            <a:r>
              <a:rPr lang="ru-RU" sz="2000" dirty="0"/>
              <a:t> за </a:t>
            </a:r>
            <a:r>
              <a:rPr lang="ru-RU" sz="2000" dirty="0" err="1"/>
              <a:t>прийняті</a:t>
            </a:r>
            <a:r>
              <a:rPr lang="ru-RU" sz="2000" dirty="0"/>
              <a:t> ними </a:t>
            </a:r>
            <a:r>
              <a:rPr lang="ru-RU" sz="2000" dirty="0" err="1"/>
              <a:t>рішення</a:t>
            </a:r>
            <a:r>
              <a:rPr lang="ru-RU" sz="2000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02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 активного </a:t>
            </a:r>
            <a:r>
              <a:rPr lang="ru-RU" dirty="0" err="1"/>
              <a:t>розвитку</a:t>
            </a:r>
            <a:r>
              <a:rPr lang="ru-RU" dirty="0"/>
              <a:t> персоналу </a:t>
            </a:r>
            <a:r>
              <a:rPr lang="ru-RU" dirty="0" err="1"/>
              <a:t>здебільшого</a:t>
            </a:r>
            <a:r>
              <a:rPr lang="ru-RU" dirty="0"/>
              <a:t> </a:t>
            </a:r>
            <a:r>
              <a:rPr lang="ru-RU" dirty="0" err="1"/>
              <a:t>сфокусовані</a:t>
            </a:r>
            <a:r>
              <a:rPr lang="ru-RU" dirty="0"/>
              <a:t> на </a:t>
            </a:r>
            <a:r>
              <a:rPr lang="ru-RU" dirty="0" err="1"/>
              <a:t>адаптації</a:t>
            </a:r>
            <a:r>
              <a:rPr lang="ru-RU" dirty="0"/>
              <a:t> персоналу до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оточення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належного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конкурентоспроможності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. Тому друга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підприємству</a:t>
            </a:r>
            <a:r>
              <a:rPr lang="ru-RU" dirty="0"/>
              <a:t> </a:t>
            </a:r>
            <a:r>
              <a:rPr lang="ru-RU" dirty="0" err="1"/>
              <a:t>лідерські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 та </a:t>
            </a:r>
            <a:r>
              <a:rPr lang="ru-RU" dirty="0" err="1"/>
              <a:t>конкурентні</a:t>
            </a:r>
            <a:r>
              <a:rPr lang="ru-RU" dirty="0"/>
              <a:t> </a:t>
            </a:r>
            <a:r>
              <a:rPr lang="ru-RU" dirty="0" err="1"/>
              <a:t>переваги</a:t>
            </a:r>
            <a:r>
              <a:rPr lang="ru-RU" dirty="0"/>
              <a:t> з-</a:t>
            </a:r>
            <a:r>
              <a:rPr lang="ru-RU" dirty="0" err="1"/>
              <a:t>поміж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виду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657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життєвого</a:t>
            </a:r>
            <a:r>
              <a:rPr lang="ru-RU" dirty="0"/>
              <a:t> циклу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виокремлюють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персоналу </a:t>
            </a:r>
            <a:r>
              <a:rPr lang="ru-RU" dirty="0" err="1"/>
              <a:t>відповідно</a:t>
            </a:r>
            <a:r>
              <a:rPr lang="ru-RU" dirty="0"/>
              <a:t> на фазах </a:t>
            </a:r>
            <a:r>
              <a:rPr lang="ru-RU" dirty="0" err="1"/>
              <a:t>створення</a:t>
            </a:r>
            <a:r>
              <a:rPr lang="ru-RU" dirty="0"/>
              <a:t>, </a:t>
            </a:r>
            <a:r>
              <a:rPr lang="ru-RU" dirty="0" err="1"/>
              <a:t>зростання</a:t>
            </a:r>
            <a:r>
              <a:rPr lang="ru-RU" dirty="0"/>
              <a:t> і </a:t>
            </a:r>
            <a:r>
              <a:rPr lang="ru-RU" dirty="0" err="1"/>
              <a:t>стабілізації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 </a:t>
            </a:r>
            <a:r>
              <a:rPr lang="ru-RU" dirty="0" err="1"/>
              <a:t>Окрему</a:t>
            </a:r>
            <a:r>
              <a:rPr lang="ru-RU" dirty="0"/>
              <a:t> </a:t>
            </a:r>
            <a:r>
              <a:rPr lang="ru-RU" dirty="0" err="1"/>
              <a:t>групу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на фазах </a:t>
            </a:r>
            <a:r>
              <a:rPr lang="ru-RU" dirty="0" err="1"/>
              <a:t>скорочення</a:t>
            </a:r>
            <a:r>
              <a:rPr lang="ru-RU" dirty="0"/>
              <a:t> та </a:t>
            </a:r>
            <a:r>
              <a:rPr lang="ru-RU" dirty="0" err="1"/>
              <a:t>ліквідації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 У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розроблення</a:t>
            </a:r>
            <a:r>
              <a:rPr lang="ru-RU" dirty="0"/>
              <a:t> й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</a:t>
            </a:r>
            <a:r>
              <a:rPr lang="ru-RU" dirty="0" err="1"/>
              <a:t>особлива</a:t>
            </a:r>
            <a:r>
              <a:rPr lang="ru-RU" dirty="0"/>
              <a:t> </a:t>
            </a:r>
            <a:r>
              <a:rPr lang="ru-RU" dirty="0" err="1"/>
              <a:t>увага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приділятися</a:t>
            </a:r>
            <a:r>
              <a:rPr lang="ru-RU" dirty="0"/>
              <a:t> </a:t>
            </a:r>
            <a:r>
              <a:rPr lang="ru-RU" dirty="0" err="1"/>
              <a:t>збереженню</a:t>
            </a:r>
            <a:r>
              <a:rPr lang="ru-RU" dirty="0"/>
              <a:t> трудового </a:t>
            </a:r>
            <a:r>
              <a:rPr lang="ru-RU" dirty="0" err="1"/>
              <a:t>потенціалу</a:t>
            </a:r>
            <a:r>
              <a:rPr lang="ru-RU" dirty="0"/>
              <a:t> та </a:t>
            </a:r>
            <a:r>
              <a:rPr lang="ru-RU" dirty="0" err="1"/>
              <a:t>соціальному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вивільнюваних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981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Визначаючи</a:t>
            </a:r>
            <a:r>
              <a:rPr lang="ru-RU" dirty="0"/>
              <a:t> </a:t>
            </a:r>
            <a:r>
              <a:rPr lang="ru-RU" dirty="0" err="1"/>
              <a:t>типи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,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класифікаційні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: </a:t>
            </a:r>
            <a:r>
              <a:rPr lang="ru-RU" dirty="0" err="1"/>
              <a:t>рівень</a:t>
            </a:r>
            <a:r>
              <a:rPr lang="ru-RU" dirty="0"/>
              <a:t> проекту, </a:t>
            </a:r>
            <a:r>
              <a:rPr lang="ru-RU" dirty="0" err="1"/>
              <a:t>їх</a:t>
            </a:r>
            <a:r>
              <a:rPr lang="ru-RU" dirty="0"/>
              <a:t> масштаб, </a:t>
            </a:r>
            <a:r>
              <a:rPr lang="ru-RU" dirty="0" err="1"/>
              <a:t>складність</a:t>
            </a:r>
            <a:r>
              <a:rPr lang="ru-RU" dirty="0"/>
              <a:t> і </a:t>
            </a:r>
            <a:r>
              <a:rPr lang="ru-RU" dirty="0" err="1"/>
              <a:t>терміни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,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якості</a:t>
            </a:r>
            <a:r>
              <a:rPr lang="ru-RU" dirty="0"/>
              <a:t> та </a:t>
            </a:r>
            <a:r>
              <a:rPr lang="ru-RU" dirty="0" err="1"/>
              <a:t>обмеженості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проекту, характер проекту за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і </a:t>
            </a:r>
            <a:r>
              <a:rPr lang="ru-RU" dirty="0" err="1"/>
              <a:t>цільового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, </a:t>
            </a:r>
            <a:r>
              <a:rPr lang="ru-RU" dirty="0" err="1"/>
              <a:t>об'єкт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та причина </a:t>
            </a:r>
            <a:r>
              <a:rPr lang="ru-RU" dirty="0" err="1"/>
              <a:t>виникнення</a:t>
            </a:r>
            <a:r>
              <a:rPr lang="ru-RU" dirty="0"/>
              <a:t> проекту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102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ru-RU" sz="2800" dirty="0"/>
              <a:t>На </a:t>
            </a:r>
            <a:r>
              <a:rPr lang="ru-RU" sz="2800" dirty="0" err="1"/>
              <a:t>основі</a:t>
            </a:r>
            <a:r>
              <a:rPr lang="ru-RU" sz="2800" dirty="0"/>
              <a:t> </a:t>
            </a:r>
            <a:r>
              <a:rPr lang="ru-RU" sz="2800" dirty="0" err="1"/>
              <a:t>зазначених</a:t>
            </a:r>
            <a:r>
              <a:rPr lang="ru-RU" sz="2800" dirty="0"/>
              <a:t> </a:t>
            </a:r>
            <a:r>
              <a:rPr lang="ru-RU" sz="2800" dirty="0" err="1"/>
              <a:t>класифікаційних</a:t>
            </a:r>
            <a:r>
              <a:rPr lang="ru-RU" sz="2800" dirty="0"/>
              <a:t> </a:t>
            </a:r>
            <a:r>
              <a:rPr lang="ru-RU" sz="2800" dirty="0" err="1"/>
              <a:t>ознак</a:t>
            </a:r>
            <a:r>
              <a:rPr lang="ru-RU" sz="2800" dirty="0"/>
              <a:t> </a:t>
            </a:r>
            <a:r>
              <a:rPr lang="ru-RU" sz="2800" dirty="0" err="1"/>
              <a:t>виокремлюють</a:t>
            </a:r>
            <a:r>
              <a:rPr lang="ru-RU" sz="2800" dirty="0"/>
              <a:t> </a:t>
            </a:r>
            <a:r>
              <a:rPr lang="ru-RU" sz="2800" dirty="0" err="1"/>
              <a:t>такі</a:t>
            </a:r>
            <a:r>
              <a:rPr lang="ru-RU" sz="2800" dirty="0"/>
              <a:t> </a:t>
            </a:r>
            <a:r>
              <a:rPr lang="ru-RU" sz="2800" dirty="0" err="1"/>
              <a:t>типи</a:t>
            </a:r>
            <a:r>
              <a:rPr lang="ru-RU" sz="2800" dirty="0"/>
              <a:t> </a:t>
            </a:r>
            <a:r>
              <a:rPr lang="ru-RU" sz="2800" dirty="0" err="1"/>
              <a:t>проектів</a:t>
            </a:r>
            <a:r>
              <a:rPr lang="ru-RU" sz="2800" dirty="0"/>
              <a:t> </a:t>
            </a:r>
            <a:r>
              <a:rPr lang="ru-RU" sz="2800" dirty="0" err="1"/>
              <a:t>розвитку</a:t>
            </a:r>
            <a:r>
              <a:rPr lang="ru-RU" sz="2800" dirty="0"/>
              <a:t> персоналу:</a:t>
            </a:r>
            <a:endParaRPr lang="en-US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8272" y="2204864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• за </a:t>
            </a:r>
            <a:r>
              <a:rPr lang="ru-RU" sz="2400" dirty="0" err="1"/>
              <a:t>рівнями</a:t>
            </a:r>
            <a:r>
              <a:rPr lang="ru-RU" sz="2400" dirty="0"/>
              <a:t>: проект, </a:t>
            </a:r>
            <a:r>
              <a:rPr lang="ru-RU" sz="2400" dirty="0" err="1"/>
              <a:t>програма</a:t>
            </a:r>
            <a:r>
              <a:rPr lang="ru-RU" sz="2400" dirty="0"/>
              <a:t>, система;</a:t>
            </a:r>
          </a:p>
          <a:p>
            <a:r>
              <a:rPr lang="ru-RU" sz="2400" dirty="0"/>
              <a:t>• за масштабами: </a:t>
            </a:r>
            <a:r>
              <a:rPr lang="ru-RU" sz="2400" dirty="0" err="1"/>
              <a:t>малі</a:t>
            </a:r>
            <a:r>
              <a:rPr lang="ru-RU" sz="2400" dirty="0"/>
              <a:t>, </a:t>
            </a:r>
            <a:r>
              <a:rPr lang="ru-RU" sz="2400" dirty="0" err="1"/>
              <a:t>середні</a:t>
            </a:r>
            <a:r>
              <a:rPr lang="ru-RU" sz="2400" dirty="0"/>
              <a:t> та </a:t>
            </a:r>
            <a:r>
              <a:rPr lang="ru-RU" sz="2400" dirty="0" err="1"/>
              <a:t>мегапроекти</a:t>
            </a:r>
            <a:r>
              <a:rPr lang="ru-RU" sz="2400" dirty="0"/>
              <a:t>;</a:t>
            </a:r>
          </a:p>
          <a:p>
            <a:r>
              <a:rPr lang="ru-RU" sz="2400" dirty="0"/>
              <a:t>• за </a:t>
            </a:r>
            <a:r>
              <a:rPr lang="ru-RU" sz="2400" dirty="0" err="1"/>
              <a:t>складністю</a:t>
            </a:r>
            <a:r>
              <a:rPr lang="ru-RU" sz="2400" dirty="0"/>
              <a:t>: </a:t>
            </a:r>
            <a:r>
              <a:rPr lang="ru-RU" sz="2400" dirty="0" err="1"/>
              <a:t>простий</a:t>
            </a:r>
            <a:r>
              <a:rPr lang="ru-RU" sz="2400" dirty="0"/>
              <a:t>, </a:t>
            </a:r>
            <a:r>
              <a:rPr lang="ru-RU" sz="2400" dirty="0" err="1"/>
              <a:t>організаційно</a:t>
            </a:r>
            <a:r>
              <a:rPr lang="ru-RU" sz="2400" dirty="0"/>
              <a:t> </a:t>
            </a:r>
            <a:r>
              <a:rPr lang="ru-RU" sz="2400" dirty="0" err="1"/>
              <a:t>складний</a:t>
            </a:r>
            <a:r>
              <a:rPr lang="ru-RU" sz="2400" dirty="0"/>
              <a:t>, </a:t>
            </a:r>
            <a:r>
              <a:rPr lang="ru-RU" sz="2400" dirty="0" err="1"/>
              <a:t>технічно</a:t>
            </a:r>
            <a:r>
              <a:rPr lang="ru-RU" sz="2400" dirty="0"/>
              <a:t> </a:t>
            </a:r>
            <a:r>
              <a:rPr lang="ru-RU" sz="2400" dirty="0" err="1"/>
              <a:t>складний</a:t>
            </a:r>
            <a:r>
              <a:rPr lang="ru-RU" sz="2400" dirty="0"/>
              <a:t>, ресурсно </a:t>
            </a:r>
            <a:r>
              <a:rPr lang="ru-RU" sz="2400" dirty="0" err="1"/>
              <a:t>складний</a:t>
            </a:r>
            <a:r>
              <a:rPr lang="ru-RU" sz="2400" dirty="0"/>
              <a:t>, комплексно-</a:t>
            </a:r>
            <a:r>
              <a:rPr lang="ru-RU" sz="2400" dirty="0" err="1"/>
              <a:t>складний</a:t>
            </a:r>
            <a:r>
              <a:rPr lang="ru-RU" sz="2400" dirty="0"/>
              <a:t>;</a:t>
            </a:r>
          </a:p>
          <a:p>
            <a:r>
              <a:rPr lang="ru-RU" sz="2400" dirty="0"/>
              <a:t>• за строками </a:t>
            </a:r>
            <a:r>
              <a:rPr lang="ru-RU" sz="2400" dirty="0" err="1"/>
              <a:t>реалізації</a:t>
            </a:r>
            <a:r>
              <a:rPr lang="ru-RU" sz="2400" dirty="0"/>
              <a:t>: </a:t>
            </a:r>
            <a:r>
              <a:rPr lang="ru-RU" sz="2400" dirty="0" err="1"/>
              <a:t>короткострокові</a:t>
            </a:r>
            <a:r>
              <a:rPr lang="ru-RU" sz="2400" dirty="0"/>
              <a:t>, </a:t>
            </a:r>
            <a:r>
              <a:rPr lang="ru-RU" sz="2400" dirty="0" err="1"/>
              <a:t>середньострокові</a:t>
            </a:r>
            <a:r>
              <a:rPr lang="ru-RU" sz="2400" dirty="0"/>
              <a:t> й </a:t>
            </a:r>
            <a:r>
              <a:rPr lang="ru-RU" sz="2400" dirty="0" err="1"/>
              <a:t>довгострокові</a:t>
            </a:r>
            <a:r>
              <a:rPr lang="ru-RU" sz="2400" dirty="0"/>
              <a:t> </a:t>
            </a:r>
            <a:r>
              <a:rPr lang="ru-RU" sz="2400" dirty="0" err="1"/>
              <a:t>проекти</a:t>
            </a:r>
            <a:r>
              <a:rPr lang="ru-RU" sz="2400" dirty="0"/>
              <a:t>;</a:t>
            </a:r>
          </a:p>
          <a:p>
            <a:r>
              <a:rPr lang="ru-RU" sz="2400" dirty="0"/>
              <a:t>• за </a:t>
            </a:r>
            <a:r>
              <a:rPr lang="ru-RU" sz="2400" dirty="0" err="1"/>
              <a:t>вимогами</a:t>
            </a:r>
            <a:r>
              <a:rPr lang="ru-RU" sz="2400" dirty="0"/>
              <a:t> до </a:t>
            </a:r>
            <a:r>
              <a:rPr lang="ru-RU" sz="2400" dirty="0" err="1"/>
              <a:t>якості</a:t>
            </a:r>
            <a:r>
              <a:rPr lang="ru-RU" sz="2400" dirty="0"/>
              <a:t> та способами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забезпечення</a:t>
            </a:r>
            <a:r>
              <a:rPr lang="ru-RU" sz="2400" dirty="0"/>
              <a:t>: </a:t>
            </a:r>
            <a:r>
              <a:rPr lang="ru-RU" sz="2400" dirty="0" err="1"/>
              <a:t>бездефектний</a:t>
            </a:r>
            <a:r>
              <a:rPr lang="ru-RU" sz="2400" dirty="0"/>
              <a:t>, </a:t>
            </a:r>
            <a:r>
              <a:rPr lang="ru-RU" sz="2400" dirty="0" err="1"/>
              <a:t>модульний</a:t>
            </a:r>
            <a:r>
              <a:rPr lang="ru-RU" sz="2400" dirty="0"/>
              <a:t>, </a:t>
            </a:r>
            <a:r>
              <a:rPr lang="ru-RU" sz="2400" dirty="0" err="1"/>
              <a:t>стандартний</a:t>
            </a:r>
            <a:r>
              <a:rPr lang="ru-RU" sz="2400" dirty="0" smtClean="0"/>
              <a:t>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52794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9481" y="620688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• за </a:t>
            </a:r>
            <a:r>
              <a:rPr lang="ru-RU" sz="2400" dirty="0" err="1"/>
              <a:t>вимогами</a:t>
            </a:r>
            <a:r>
              <a:rPr lang="ru-RU" sz="2400" dirty="0"/>
              <a:t> до </a:t>
            </a:r>
            <a:r>
              <a:rPr lang="ru-RU" sz="2400" dirty="0" err="1"/>
              <a:t>обмеженості</a:t>
            </a:r>
            <a:r>
              <a:rPr lang="ru-RU" sz="2400" dirty="0"/>
              <a:t> </a:t>
            </a:r>
            <a:r>
              <a:rPr lang="ru-RU" sz="2400" dirty="0" err="1"/>
              <a:t>ресурсів</a:t>
            </a:r>
            <a:r>
              <a:rPr lang="ru-RU" sz="2400" dirty="0"/>
              <a:t>: </a:t>
            </a:r>
            <a:r>
              <a:rPr lang="ru-RU" sz="2400" dirty="0" err="1"/>
              <a:t>мультипроект</a:t>
            </a:r>
            <a:r>
              <a:rPr lang="ru-RU" sz="2400" dirty="0"/>
              <a:t>, </a:t>
            </a:r>
            <a:r>
              <a:rPr lang="ru-RU" sz="2400" dirty="0" err="1"/>
              <a:t>монопроект</a:t>
            </a:r>
            <a:r>
              <a:rPr lang="ru-RU" sz="2400" dirty="0"/>
              <a:t>;</a:t>
            </a:r>
          </a:p>
          <a:p>
            <a:r>
              <a:rPr lang="ru-RU" sz="2400" dirty="0"/>
              <a:t>• за характером </a:t>
            </a:r>
            <a:r>
              <a:rPr lang="ru-RU" sz="2400" dirty="0" err="1"/>
              <a:t>рівня</a:t>
            </a:r>
            <a:r>
              <a:rPr lang="ru-RU" sz="2400" dirty="0"/>
              <a:t> </a:t>
            </a:r>
            <a:r>
              <a:rPr lang="ru-RU" sz="2400" dirty="0" err="1"/>
              <a:t>учасників</a:t>
            </a:r>
            <a:r>
              <a:rPr lang="ru-RU" sz="2400" dirty="0"/>
              <a:t>: </a:t>
            </a:r>
            <a:r>
              <a:rPr lang="ru-RU" sz="2400" dirty="0" err="1"/>
              <a:t>міжнародні</a:t>
            </a:r>
            <a:r>
              <a:rPr lang="ru-RU" sz="2400" dirty="0"/>
              <a:t>, </a:t>
            </a:r>
            <a:r>
              <a:rPr lang="ru-RU" sz="2400" dirty="0" err="1"/>
              <a:t>національні</a:t>
            </a:r>
            <a:r>
              <a:rPr lang="ru-RU" sz="2400" dirty="0"/>
              <a:t> (</a:t>
            </a:r>
            <a:r>
              <a:rPr lang="ru-RU" sz="2400" dirty="0" err="1"/>
              <a:t>державні</a:t>
            </a:r>
            <a:r>
              <a:rPr lang="ru-RU" sz="2400" dirty="0"/>
              <a:t>, </a:t>
            </a:r>
            <a:r>
              <a:rPr lang="ru-RU" sz="2400" dirty="0" err="1"/>
              <a:t>територіальні</a:t>
            </a:r>
            <a:r>
              <a:rPr lang="ru-RU" sz="2400" dirty="0"/>
              <a:t>, </a:t>
            </a:r>
            <a:r>
              <a:rPr lang="ru-RU" sz="2400" dirty="0" err="1"/>
              <a:t>місцеві</a:t>
            </a:r>
            <a:r>
              <a:rPr lang="ru-RU" sz="2400" dirty="0"/>
              <a:t>);</a:t>
            </a:r>
          </a:p>
          <a:p>
            <a:r>
              <a:rPr lang="ru-RU" sz="2400" dirty="0"/>
              <a:t>• за характером </a:t>
            </a:r>
            <a:r>
              <a:rPr lang="ru-RU" sz="2400" dirty="0" err="1"/>
              <a:t>цільового</a:t>
            </a:r>
            <a:r>
              <a:rPr lang="ru-RU" sz="2400" dirty="0"/>
              <a:t> </a:t>
            </a:r>
            <a:r>
              <a:rPr lang="ru-RU" sz="2400" dirty="0" err="1"/>
              <a:t>завдання</a:t>
            </a:r>
            <a:r>
              <a:rPr lang="ru-RU" sz="2400" dirty="0"/>
              <a:t>: </a:t>
            </a:r>
            <a:r>
              <a:rPr lang="ru-RU" sz="2400" dirty="0" err="1"/>
              <a:t>антикризовий</a:t>
            </a:r>
            <a:r>
              <a:rPr lang="ru-RU" sz="2400" dirty="0"/>
              <a:t>, </a:t>
            </a:r>
            <a:r>
              <a:rPr lang="ru-RU" sz="2400" dirty="0" err="1"/>
              <a:t>маркетинговий</a:t>
            </a:r>
            <a:r>
              <a:rPr lang="ru-RU" sz="2400" dirty="0"/>
              <a:t>, </a:t>
            </a:r>
            <a:r>
              <a:rPr lang="ru-RU" sz="2400" dirty="0" err="1"/>
              <a:t>освітній</a:t>
            </a:r>
            <a:r>
              <a:rPr lang="ru-RU" sz="2400" dirty="0"/>
              <a:t>, </a:t>
            </a:r>
            <a:r>
              <a:rPr lang="ru-RU" sz="2400" dirty="0" err="1"/>
              <a:t>реструктуризаційний</a:t>
            </a:r>
            <a:r>
              <a:rPr lang="ru-RU" sz="2400" dirty="0"/>
              <a:t>, </a:t>
            </a:r>
            <a:r>
              <a:rPr lang="ru-RU" sz="2400" dirty="0" err="1"/>
              <a:t>інноваційний</a:t>
            </a:r>
            <a:r>
              <a:rPr lang="ru-RU" sz="2400" dirty="0"/>
              <a:t>, </a:t>
            </a:r>
            <a:r>
              <a:rPr lang="ru-RU" sz="2400" dirty="0" err="1"/>
              <a:t>надзвичайний</a:t>
            </a:r>
            <a:r>
              <a:rPr lang="ru-RU" sz="2400" dirty="0"/>
              <a:t>;</a:t>
            </a:r>
          </a:p>
          <a:p>
            <a:r>
              <a:rPr lang="ru-RU" sz="2400" dirty="0"/>
              <a:t>• за </a:t>
            </a:r>
            <a:r>
              <a:rPr lang="ru-RU" sz="2400" dirty="0" err="1"/>
              <a:t>об'єктом</a:t>
            </a:r>
            <a:r>
              <a:rPr lang="ru-RU" sz="2400" dirty="0"/>
              <a:t> </a:t>
            </a:r>
            <a:r>
              <a:rPr lang="ru-RU" sz="2400" dirty="0" err="1"/>
              <a:t>інноваційної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: </a:t>
            </a:r>
            <a:r>
              <a:rPr lang="ru-RU" sz="2400" dirty="0" err="1"/>
              <a:t>фінансовий</a:t>
            </a:r>
            <a:r>
              <a:rPr lang="ru-RU" sz="2400" dirty="0"/>
              <a:t>, </a:t>
            </a:r>
            <a:r>
              <a:rPr lang="ru-RU" sz="2400" dirty="0" err="1"/>
              <a:t>інвестиційний</a:t>
            </a:r>
            <a:r>
              <a:rPr lang="ru-RU" sz="2400" dirty="0"/>
              <a:t>;</a:t>
            </a:r>
          </a:p>
          <a:p>
            <a:r>
              <a:rPr lang="ru-RU" sz="2400" dirty="0"/>
              <a:t>• за причиною </a:t>
            </a:r>
            <a:r>
              <a:rPr lang="ru-RU" sz="2400" dirty="0" err="1"/>
              <a:t>виникнення</a:t>
            </a:r>
            <a:r>
              <a:rPr lang="ru-RU" sz="2400" dirty="0"/>
              <a:t>: </a:t>
            </a:r>
            <a:r>
              <a:rPr lang="ru-RU" sz="2400" dirty="0" err="1"/>
              <a:t>нові</a:t>
            </a:r>
            <a:r>
              <a:rPr lang="ru-RU" sz="2400" dirty="0"/>
              <a:t> </a:t>
            </a:r>
            <a:r>
              <a:rPr lang="ru-RU" sz="2400" dirty="0" err="1"/>
              <a:t>можливості</a:t>
            </a:r>
            <a:r>
              <a:rPr lang="ru-RU" sz="2400" dirty="0"/>
              <a:t>, </a:t>
            </a:r>
            <a:r>
              <a:rPr lang="ru-RU" sz="2400" dirty="0" err="1"/>
              <a:t>надзвичайні</a:t>
            </a:r>
            <a:r>
              <a:rPr lang="ru-RU" sz="2400" dirty="0"/>
              <a:t> </a:t>
            </a:r>
            <a:r>
              <a:rPr lang="ru-RU" sz="2400" dirty="0" err="1"/>
              <a:t>ситуації</a:t>
            </a:r>
            <a:r>
              <a:rPr lang="ru-RU" sz="2400" dirty="0"/>
              <a:t>, </a:t>
            </a:r>
            <a:r>
              <a:rPr lang="ru-RU" sz="2400" dirty="0" err="1"/>
              <a:t>реорганізація</a:t>
            </a:r>
            <a:r>
              <a:rPr lang="ru-RU" sz="2400" dirty="0"/>
              <a:t>, </a:t>
            </a:r>
            <a:r>
              <a:rPr lang="ru-RU" sz="2400" dirty="0" err="1"/>
              <a:t>реструктуризація</a:t>
            </a:r>
            <a:r>
              <a:rPr lang="ru-RU" sz="2400" dirty="0"/>
              <a:t>, </a:t>
            </a:r>
            <a:r>
              <a:rPr lang="ru-RU" sz="2400" dirty="0" err="1"/>
              <a:t>реінжиніринг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1634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виникла</a:t>
            </a:r>
            <a:r>
              <a:rPr lang="ru-RU" dirty="0"/>
              <a:t> потреба в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адміністративно</a:t>
            </a:r>
            <a:r>
              <a:rPr lang="ru-RU" dirty="0"/>
              <a:t>-командною системою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персоналу.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Ця</a:t>
            </a:r>
            <a:r>
              <a:rPr lang="ru-RU" dirty="0" smtClean="0"/>
              <a:t> </a:t>
            </a:r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пристосуватися</a:t>
            </a:r>
            <a:r>
              <a:rPr lang="ru-RU" dirty="0"/>
              <a:t> до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ринкового</a:t>
            </a:r>
            <a:r>
              <a:rPr lang="ru-RU" dirty="0"/>
              <a:t> </a:t>
            </a:r>
            <a:r>
              <a:rPr lang="ru-RU" dirty="0" err="1"/>
              <a:t>оточення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ринку </a:t>
            </a:r>
            <a:r>
              <a:rPr lang="ru-RU" dirty="0" err="1"/>
              <a:t>праці</a:t>
            </a:r>
            <a:r>
              <a:rPr lang="ru-RU" dirty="0"/>
              <a:t> та ринку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зумовлює</a:t>
            </a:r>
            <a:r>
              <a:rPr lang="ru-RU" dirty="0"/>
              <a:t> </a:t>
            </a:r>
            <a:r>
              <a:rPr lang="ru-RU" dirty="0" err="1"/>
              <a:t>важливість</a:t>
            </a:r>
            <a:r>
              <a:rPr lang="ru-RU" dirty="0"/>
              <a:t> проектного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розвитком</a:t>
            </a:r>
            <a:r>
              <a:rPr lang="ru-RU" dirty="0"/>
              <a:t> персоналу з </a:t>
            </a:r>
            <a:r>
              <a:rPr lang="ru-RU" dirty="0" err="1"/>
              <a:t>позицій</a:t>
            </a:r>
            <a:r>
              <a:rPr lang="ru-RU" dirty="0"/>
              <a:t> адаптивного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організацією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184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620688"/>
            <a:ext cx="8147248" cy="5399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проектом </a:t>
            </a:r>
            <a:r>
              <a:rPr lang="ru-RU" dirty="0" err="1"/>
              <a:t>оцінюється</a:t>
            </a:r>
            <a:r>
              <a:rPr lang="ru-RU" dirty="0"/>
              <a:t>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задумів</a:t>
            </a:r>
            <a:r>
              <a:rPr lang="ru-RU" dirty="0"/>
              <a:t> проекту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розвитком</a:t>
            </a:r>
            <a:r>
              <a:rPr lang="ru-RU" dirty="0"/>
              <a:t> персоналу. </a:t>
            </a:r>
            <a:r>
              <a:rPr lang="ru-RU" dirty="0" err="1"/>
              <a:t>Будуються</a:t>
            </a:r>
            <a:r>
              <a:rPr lang="ru-RU" dirty="0"/>
              <a:t> </a:t>
            </a:r>
            <a:r>
              <a:rPr lang="ru-RU" dirty="0" err="1"/>
              <a:t>проектні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. </a:t>
            </a:r>
            <a:r>
              <a:rPr lang="ru-RU" dirty="0" err="1"/>
              <a:t>Важлива</a:t>
            </a:r>
            <a:r>
              <a:rPr lang="ru-RU" dirty="0"/>
              <a:t> роль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оцінюванню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і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, </a:t>
            </a:r>
            <a:r>
              <a:rPr lang="ru-RU" dirty="0" err="1"/>
              <a:t>розробленню</a:t>
            </a:r>
            <a:r>
              <a:rPr lang="ru-RU" dirty="0"/>
              <a:t> </a:t>
            </a:r>
            <a:r>
              <a:rPr lang="ru-RU" dirty="0" err="1"/>
              <a:t>сіткових</a:t>
            </a:r>
            <a:r>
              <a:rPr lang="ru-RU" dirty="0"/>
              <a:t> </a:t>
            </a:r>
            <a:r>
              <a:rPr lang="ru-RU" dirty="0" err="1"/>
              <a:t>графіків</a:t>
            </a:r>
            <a:r>
              <a:rPr lang="ru-RU" dirty="0"/>
              <a:t> і календарному </a:t>
            </a:r>
            <a:r>
              <a:rPr lang="ru-RU" dirty="0" err="1"/>
              <a:t>плануванню</a:t>
            </a:r>
            <a:r>
              <a:rPr lang="ru-RU" dirty="0"/>
              <a:t>, </a:t>
            </a:r>
            <a:r>
              <a:rPr lang="ru-RU" dirty="0" err="1"/>
              <a:t>виконанню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виявленню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тривалості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.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нормативні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проектування</a:t>
            </a:r>
            <a:r>
              <a:rPr lang="ru-RU" dirty="0"/>
              <a:t>.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оформлюються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проектної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,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проекту, </a:t>
            </a:r>
            <a:r>
              <a:rPr lang="ru-RU" dirty="0" err="1"/>
              <a:t>забезпечуються</a:t>
            </a:r>
            <a:r>
              <a:rPr lang="ru-RU" dirty="0"/>
              <a:t> </a:t>
            </a:r>
            <a:r>
              <a:rPr lang="ru-RU" dirty="0" err="1"/>
              <a:t>звітування</a:t>
            </a:r>
            <a:r>
              <a:rPr lang="ru-RU" dirty="0"/>
              <a:t> й контроль за </a:t>
            </a:r>
            <a:r>
              <a:rPr lang="ru-RU" dirty="0" err="1"/>
              <a:t>змінами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19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/>
              <a:t>Адаптивне</a:t>
            </a:r>
            <a:r>
              <a:rPr lang="ru-RU" b="1" i="1" dirty="0"/>
              <a:t> </a:t>
            </a:r>
            <a:r>
              <a:rPr lang="ru-RU" b="1" i="1" dirty="0" err="1"/>
              <a:t>управління</a:t>
            </a:r>
            <a:r>
              <a:rPr lang="ru-RU" b="1" i="1" dirty="0"/>
              <a:t> </a:t>
            </a:r>
            <a:r>
              <a:rPr lang="ru-RU" b="1" i="1" dirty="0" err="1"/>
              <a:t>організацією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передбачає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персоналу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безперервно</a:t>
            </a:r>
            <a:r>
              <a:rPr lang="ru-RU" dirty="0"/>
              <a:t> </a:t>
            </a:r>
            <a:r>
              <a:rPr lang="ru-RU" dirty="0" err="1"/>
              <a:t>спрямованим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 </a:t>
            </a:r>
            <a:r>
              <a:rPr lang="ru-RU" dirty="0" err="1"/>
              <a:t>працівниками</a:t>
            </a:r>
            <a:r>
              <a:rPr lang="ru-RU" dirty="0"/>
              <a:t> з </a:t>
            </a:r>
            <a:r>
              <a:rPr lang="ru-RU" dirty="0" err="1"/>
              <a:t>належним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 та </a:t>
            </a:r>
            <a:r>
              <a:rPr lang="ru-RU" dirty="0" err="1"/>
              <a:t>кваліфікації</a:t>
            </a:r>
            <a:r>
              <a:rPr lang="ru-RU" dirty="0"/>
              <a:t>, </a:t>
            </a:r>
            <a:r>
              <a:rPr lang="ru-RU" dirty="0" err="1"/>
              <a:t>здатними</a:t>
            </a:r>
            <a:r>
              <a:rPr lang="ru-RU" dirty="0"/>
              <a:t> </a:t>
            </a:r>
            <a:r>
              <a:rPr lang="ru-RU" dirty="0" err="1"/>
              <a:t>обіймати</a:t>
            </a:r>
            <a:r>
              <a:rPr lang="ru-RU" dirty="0"/>
              <a:t> </a:t>
            </a:r>
            <a:r>
              <a:rPr lang="ru-RU" dirty="0" err="1"/>
              <a:t>конкретні</a:t>
            </a:r>
            <a:r>
              <a:rPr lang="ru-RU" dirty="0"/>
              <a:t> посади та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дедалі</a:t>
            </a:r>
            <a:r>
              <a:rPr lang="ru-RU" dirty="0"/>
              <a:t> </a:t>
            </a:r>
            <a:r>
              <a:rPr lang="ru-RU" dirty="0" err="1"/>
              <a:t>складніші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875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ускладненням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персоналом, </a:t>
            </a:r>
            <a:r>
              <a:rPr lang="ru-RU" dirty="0" err="1"/>
              <a:t>технологій</a:t>
            </a:r>
            <a:r>
              <a:rPr lang="ru-RU" dirty="0"/>
              <a:t>, </a:t>
            </a:r>
            <a:r>
              <a:rPr lang="ru-RU" dirty="0" err="1"/>
              <a:t>обладнання</a:t>
            </a:r>
            <a:r>
              <a:rPr lang="ru-RU" dirty="0"/>
              <a:t>, </a:t>
            </a:r>
            <a:r>
              <a:rPr lang="ru-RU" dirty="0" err="1"/>
              <a:t>комп'ютерної</a:t>
            </a:r>
            <a:r>
              <a:rPr lang="ru-RU" dirty="0"/>
              <a:t> й </a:t>
            </a:r>
            <a:r>
              <a:rPr lang="ru-RU" dirty="0" err="1"/>
              <a:t>офісної</a:t>
            </a:r>
            <a:r>
              <a:rPr lang="ru-RU" dirty="0"/>
              <a:t> </a:t>
            </a:r>
            <a:r>
              <a:rPr lang="ru-RU" dirty="0" err="1"/>
              <a:t>техніки</a:t>
            </a:r>
            <a:r>
              <a:rPr lang="ru-RU" dirty="0"/>
              <a:t> </a:t>
            </a:r>
            <a:r>
              <a:rPr lang="ru-RU" dirty="0" err="1"/>
              <a:t>сучасне</a:t>
            </a:r>
            <a:r>
              <a:rPr lang="ru-RU" dirty="0"/>
              <a:t> </a:t>
            </a:r>
            <a:r>
              <a:rPr lang="ru-RU" dirty="0" err="1"/>
              <a:t>виробництво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підвищує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структури</a:t>
            </a:r>
            <a:r>
              <a:rPr lang="ru-RU" dirty="0"/>
              <a:t> та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самої</a:t>
            </a:r>
            <a:r>
              <a:rPr lang="ru-RU" dirty="0"/>
              <a:t> </a:t>
            </a:r>
            <a:r>
              <a:rPr lang="ru-RU" dirty="0" err="1"/>
              <a:t>адаптивної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842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Адаптивній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безперервного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притаманні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 </a:t>
            </a:r>
            <a:r>
              <a:rPr lang="ru-RU" dirty="0" err="1"/>
              <a:t>адаптивних</a:t>
            </a:r>
            <a:r>
              <a:rPr lang="ru-RU" dirty="0"/>
              <a:t> систем, а </a:t>
            </a:r>
            <a:r>
              <a:rPr lang="ru-RU" dirty="0" err="1"/>
              <a:t>саме</a:t>
            </a:r>
            <a:r>
              <a:rPr lang="ru-RU" dirty="0"/>
              <a:t>: </a:t>
            </a:r>
            <a:r>
              <a:rPr lang="ru-RU" dirty="0" err="1"/>
              <a:t>надзвичайна</a:t>
            </a:r>
            <a:r>
              <a:rPr lang="ru-RU" dirty="0"/>
              <a:t> </a:t>
            </a:r>
            <a:r>
              <a:rPr lang="ru-RU" dirty="0" err="1"/>
              <a:t>складність</a:t>
            </a:r>
            <a:r>
              <a:rPr lang="ru-RU" dirty="0"/>
              <a:t>; </a:t>
            </a:r>
            <a:r>
              <a:rPr lang="ru-RU" dirty="0" err="1"/>
              <a:t>спроможність</a:t>
            </a:r>
            <a:r>
              <a:rPr lang="ru-RU" dirty="0"/>
              <a:t> до </a:t>
            </a:r>
            <a:r>
              <a:rPr lang="ru-RU" dirty="0" err="1"/>
              <a:t>адаптації</a:t>
            </a:r>
            <a:r>
              <a:rPr lang="ru-RU" dirty="0"/>
              <a:t>; </a:t>
            </a:r>
            <a:r>
              <a:rPr lang="ru-RU" dirty="0" err="1"/>
              <a:t>детермінованість</a:t>
            </a:r>
            <a:r>
              <a:rPr lang="ru-RU" dirty="0"/>
              <a:t> </a:t>
            </a:r>
            <a:r>
              <a:rPr lang="ru-RU" dirty="0" err="1"/>
              <a:t>механізмів</a:t>
            </a:r>
            <a:r>
              <a:rPr lang="ru-RU" dirty="0"/>
              <a:t>; </a:t>
            </a:r>
            <a:r>
              <a:rPr lang="ru-RU" dirty="0" err="1"/>
              <a:t>відкритий</a:t>
            </a:r>
            <a:r>
              <a:rPr lang="ru-RU" dirty="0"/>
              <a:t> характер; </a:t>
            </a:r>
            <a:r>
              <a:rPr lang="ru-RU" dirty="0" err="1"/>
              <a:t>надзвичайна</a:t>
            </a:r>
            <a:r>
              <a:rPr lang="ru-RU" dirty="0"/>
              <a:t> </a:t>
            </a:r>
            <a:r>
              <a:rPr lang="ru-RU" dirty="0" err="1"/>
              <a:t>чутливість</a:t>
            </a:r>
            <a:r>
              <a:rPr lang="ru-RU" dirty="0"/>
              <a:t> до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і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; </a:t>
            </a:r>
            <a:r>
              <a:rPr lang="ru-RU" dirty="0" err="1"/>
              <a:t>висока</a:t>
            </a:r>
            <a:r>
              <a:rPr lang="ru-RU" dirty="0"/>
              <a:t> </a:t>
            </a:r>
            <a:r>
              <a:rPr lang="ru-RU" dirty="0" err="1"/>
              <a:t>складність</a:t>
            </a:r>
            <a:r>
              <a:rPr lang="ru-RU" dirty="0"/>
              <a:t> </a:t>
            </a:r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608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Тому система </a:t>
            </a:r>
            <a:r>
              <a:rPr lang="ru-RU" dirty="0" err="1"/>
              <a:t>безперервного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повинна </a:t>
            </a:r>
            <a:r>
              <a:rPr lang="ru-RU" dirty="0" err="1"/>
              <a:t>адаптуватися</a:t>
            </a:r>
            <a:r>
              <a:rPr lang="ru-RU" dirty="0"/>
              <a:t> до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до </a:t>
            </a:r>
            <a:r>
              <a:rPr lang="ru-RU" dirty="0" err="1"/>
              <a:t>змін</a:t>
            </a:r>
            <a:r>
              <a:rPr lang="ru-RU" dirty="0"/>
              <a:t> у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організацією</a:t>
            </a:r>
            <a:r>
              <a:rPr lang="ru-RU" dirty="0"/>
              <a:t>. </a:t>
            </a:r>
            <a:r>
              <a:rPr lang="ru-RU" dirty="0" err="1"/>
              <a:t>Унаслідок</a:t>
            </a:r>
            <a:r>
              <a:rPr lang="ru-RU" dirty="0"/>
              <a:t> </a:t>
            </a:r>
            <a:r>
              <a:rPr lang="ru-RU" dirty="0" err="1"/>
              <a:t>інерційності</a:t>
            </a:r>
            <a:r>
              <a:rPr lang="ru-RU" dirty="0"/>
              <a:t> </a:t>
            </a:r>
            <a:r>
              <a:rPr lang="ru-RU" dirty="0" err="1"/>
              <a:t>підсистем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 з </a:t>
            </a:r>
            <a:r>
              <a:rPr lang="ru-RU" dirty="0" err="1"/>
              <a:t>певними</a:t>
            </a:r>
            <a:r>
              <a:rPr lang="ru-RU" dirty="0"/>
              <a:t> </a:t>
            </a:r>
            <a:r>
              <a:rPr lang="ru-RU" dirty="0" err="1"/>
              <a:t>періодами</a:t>
            </a:r>
            <a:r>
              <a:rPr lang="ru-RU" dirty="0"/>
              <a:t> </a:t>
            </a:r>
            <a:r>
              <a:rPr lang="ru-RU" dirty="0" err="1"/>
              <a:t>запізнення</a:t>
            </a:r>
            <a:r>
              <a:rPr lang="ru-RU" dirty="0"/>
              <a:t>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підсистеми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орієнтуватися</a:t>
            </a:r>
            <a:r>
              <a:rPr lang="ru-RU" dirty="0"/>
              <a:t> на принцип </a:t>
            </a:r>
            <a:r>
              <a:rPr lang="ru-RU" dirty="0" err="1"/>
              <a:t>перспективної</a:t>
            </a:r>
            <a:r>
              <a:rPr lang="ru-RU" dirty="0"/>
              <a:t> </a:t>
            </a:r>
            <a:r>
              <a:rPr lang="ru-RU" dirty="0" err="1"/>
              <a:t>адаптації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адаптувати</a:t>
            </a:r>
            <a:r>
              <a:rPr lang="ru-RU" dirty="0"/>
              <a:t> систему </a:t>
            </a:r>
            <a:r>
              <a:rPr lang="ru-RU" dirty="0" err="1"/>
              <a:t>розвитку</a:t>
            </a:r>
            <a:r>
              <a:rPr lang="ru-RU" dirty="0"/>
              <a:t> персоналу в </a:t>
            </a:r>
            <a:r>
              <a:rPr lang="ru-RU" dirty="0" err="1"/>
              <a:t>організації</a:t>
            </a:r>
            <a:r>
              <a:rPr lang="ru-RU" dirty="0"/>
              <a:t> до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у </a:t>
            </a:r>
            <a:r>
              <a:rPr lang="ru-RU" dirty="0" err="1"/>
              <a:t>вимогах</a:t>
            </a:r>
            <a:r>
              <a:rPr lang="ru-RU" dirty="0"/>
              <a:t> до </a:t>
            </a:r>
            <a:r>
              <a:rPr lang="ru-RU" dirty="0" err="1"/>
              <a:t>працівників</a:t>
            </a:r>
            <a:r>
              <a:rPr lang="ru-RU" dirty="0"/>
              <a:t> через </a:t>
            </a:r>
            <a:r>
              <a:rPr lang="ru-RU" dirty="0" err="1"/>
              <a:t>уведення</a:t>
            </a:r>
            <a:r>
              <a:rPr lang="ru-RU" dirty="0"/>
              <a:t> блоку </a:t>
            </a:r>
            <a:r>
              <a:rPr lang="ru-RU" dirty="0" err="1"/>
              <a:t>прогнозування</a:t>
            </a:r>
            <a:r>
              <a:rPr lang="ru-RU" dirty="0"/>
              <a:t> в </a:t>
            </a:r>
            <a:r>
              <a:rPr lang="ru-RU" dirty="0" err="1"/>
              <a:t>управлінні</a:t>
            </a:r>
            <a:r>
              <a:rPr lang="ru-RU" dirty="0"/>
              <a:t> </a:t>
            </a:r>
            <a:r>
              <a:rPr lang="ru-RU" dirty="0" err="1"/>
              <a:t>зазначеною</a:t>
            </a:r>
            <a:r>
              <a:rPr lang="ru-RU" dirty="0"/>
              <a:t> системою.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87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Адаптація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персоналу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різнобічний</a:t>
            </a:r>
            <a:r>
              <a:rPr lang="ru-RU" dirty="0"/>
              <a:t> характер.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напрями</a:t>
            </a:r>
            <a:r>
              <a:rPr lang="ru-RU" dirty="0"/>
              <a:t> </a:t>
            </a:r>
            <a:r>
              <a:rPr lang="ru-RU" dirty="0" err="1"/>
              <a:t>адаптації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реалізацією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специфічних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і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, </a:t>
            </a:r>
            <a:r>
              <a:rPr lang="ru-RU" dirty="0" err="1"/>
              <a:t>матеріальних</a:t>
            </a:r>
            <a:r>
              <a:rPr lang="ru-RU" dirty="0"/>
              <a:t> і </a:t>
            </a:r>
            <a:r>
              <a:rPr lang="ru-RU" dirty="0" err="1"/>
              <a:t>трудових</a:t>
            </a:r>
            <a:r>
              <a:rPr lang="ru-RU" dirty="0"/>
              <a:t> </a:t>
            </a:r>
            <a:r>
              <a:rPr lang="ru-RU" dirty="0" err="1" smtClean="0"/>
              <a:t>ресурсів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538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ХАРАКТЕРИСТИКИ АДАПТАЦІЇ СИСТЕМИ РОЗВИТКУ ПЕРСОНАЛУ</a:t>
            </a:r>
            <a:endParaRPr lang="en-US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11223769"/>
              </p:ext>
            </p:extLst>
          </p:nvPr>
        </p:nvGraphicFramePr>
        <p:xfrm>
          <a:off x="914400" y="1447800"/>
          <a:ext cx="7772400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Фактор </a:t>
                      </a:r>
                      <a:r>
                        <a:rPr lang="ru-RU" dirty="0" err="1">
                          <a:effectLst/>
                        </a:rPr>
                        <a:t>впливу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середовища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Спосіб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адаптації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Реалізація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Обсяги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попиту</a:t>
                      </a:r>
                      <a:r>
                        <a:rPr lang="ru-RU" dirty="0">
                          <a:effectLst/>
                        </a:rPr>
                        <a:t> на </a:t>
                      </a:r>
                      <a:r>
                        <a:rPr lang="ru-RU" dirty="0" err="1">
                          <a:effectLst/>
                        </a:rPr>
                        <a:t>освіту</a:t>
                      </a:r>
                      <a:r>
                        <a:rPr lang="ru-RU" dirty="0">
                          <a:effectLst/>
                        </a:rPr>
                        <a:t>, </a:t>
                      </a:r>
                      <a:r>
                        <a:rPr lang="ru-RU" dirty="0" err="1">
                          <a:effectLst/>
                        </a:rPr>
                        <a:t>професійну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підготовку</a:t>
                      </a:r>
                      <a:r>
                        <a:rPr lang="ru-RU" dirty="0">
                          <a:effectLst/>
                        </a:rPr>
                        <a:t>, </a:t>
                      </a:r>
                      <a:r>
                        <a:rPr lang="ru-RU" dirty="0" err="1">
                          <a:effectLst/>
                        </a:rPr>
                        <a:t>професійно-кваліфікаційне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просування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Зміна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обсягів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професійної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підготовки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вимог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претендентів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кваліфікаційне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просування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Маркетинговий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прогнози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потреби в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персоналі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професійні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освітні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стандарти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Професійно-кваліфікаційна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структура персоналу</a:t>
                      </a:r>
                      <a:endParaRPr lang="uk-U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Зміна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професійно-кваліфікаційної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структури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підготовки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перепідготовки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підвищення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кваліфікації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Адаптація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професійного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 до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вимог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стратегії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розвитку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 і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стратегії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підприємства</a:t>
                      </a:r>
                      <a:endParaRPr lang="uk-UA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918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7589048"/>
              </p:ext>
            </p:extLst>
          </p:nvPr>
        </p:nvGraphicFramePr>
        <p:xfrm>
          <a:off x="683568" y="332656"/>
          <a:ext cx="7772400" cy="5036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Фактор </a:t>
                      </a:r>
                      <a:r>
                        <a:rPr lang="ru-RU" dirty="0" err="1">
                          <a:effectLst/>
                        </a:rPr>
                        <a:t>впливу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середовища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Спосіб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адаптації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Реалізація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Вимоги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працівників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професійного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планування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трудової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кар'єри</a:t>
                      </a:r>
                      <a:endParaRPr lang="ru-RU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Перехід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принципу "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сервісної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економіки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потреб,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різноманітність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професійних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планування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трудової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кар'єри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підготовка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резерву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керівників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Рівень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необхідних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теоретичних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знань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умінь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практичних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навичок</a:t>
                      </a:r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dirty="0" smtClean="0"/>
                    </a:p>
                    <a:p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Конкурентне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середовище</a:t>
                      </a:r>
                      <a:endParaRPr lang="uk-U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Зміна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технології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форм і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методів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навчання</a:t>
                      </a:r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Конкурентний аналіз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Підвищення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якості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навчання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моніторинг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знань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умінь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практичних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навичок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мотивація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розвитку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персоналу</a:t>
                      </a:r>
                    </a:p>
                    <a:p>
                      <a:endParaRPr kumimoji="0" lang="ru-RU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dirty="0" smtClean="0"/>
                        <a:t>Стратегічне планування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695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37</TotalTime>
  <Words>1098</Words>
  <Application>Microsoft Office PowerPoint</Application>
  <PresentationFormat>Экран (4:3)</PresentationFormat>
  <Paragraphs>93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Справедливость</vt:lpstr>
      <vt:lpstr>Управління проектами розвитку персоналу</vt:lpstr>
      <vt:lpstr>Презентация PowerPoint</vt:lpstr>
      <vt:lpstr>Адаптивне управління організацією</vt:lpstr>
      <vt:lpstr>Презентация PowerPoint</vt:lpstr>
      <vt:lpstr>Презентация PowerPoint</vt:lpstr>
      <vt:lpstr>Презентация PowerPoint</vt:lpstr>
      <vt:lpstr>Презентация PowerPoint</vt:lpstr>
      <vt:lpstr>ХАРАКТЕРИСТИКИ АДАПТАЦІЇ СИСТЕМИ РОЗВИТКУ ПЕРСОНАЛУ</vt:lpstr>
      <vt:lpstr>Презентация PowerPoint</vt:lpstr>
      <vt:lpstr>Презентация PowerPoint</vt:lpstr>
      <vt:lpstr>Презентация PowerPoint</vt:lpstr>
      <vt:lpstr>ВИДИ ПРОЕКТІВ РОЗВИТКУ ПЕРСОНАЛУ ОРГАНІЗАЦІЇ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основі зазначених класифікаційних ознак виокремлюють такі типи проектів розвитку персоналу: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проектами розвитку персоналу</dc:title>
  <dc:creator>Kovalchuk family</dc:creator>
  <cp:lastModifiedBy>Kovalchuk family</cp:lastModifiedBy>
  <cp:revision>8</cp:revision>
  <dcterms:created xsi:type="dcterms:W3CDTF">2021-10-22T06:04:36Z</dcterms:created>
  <dcterms:modified xsi:type="dcterms:W3CDTF">2021-10-22T06:52:50Z</dcterms:modified>
</cp:coreProperties>
</file>