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7" r:id="rId1"/>
  </p:sldMasterIdLst>
  <p:notesMasterIdLst>
    <p:notesMasterId r:id="rId21"/>
  </p:notesMasterIdLst>
  <p:sldIdLst>
    <p:sldId id="256" r:id="rId2"/>
    <p:sldId id="261" r:id="rId3"/>
    <p:sldId id="284" r:id="rId4"/>
    <p:sldId id="308" r:id="rId5"/>
    <p:sldId id="360" r:id="rId6"/>
    <p:sldId id="362" r:id="rId7"/>
    <p:sldId id="363" r:id="rId8"/>
    <p:sldId id="364" r:id="rId9"/>
    <p:sldId id="361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51" r:id="rId18"/>
    <p:sldId id="352" r:id="rId19"/>
    <p:sldId id="37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C1472-AA3E-4CF9-9A11-7B133EAD6045}" type="datetimeFigureOut">
              <a:rPr lang="uk-UA" smtClean="0"/>
              <a:t>28.02.2018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E79F2-12E3-4CD2-994B-A76B3093C2B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890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ru-RU" alt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ECA3A6B-EDB4-4717-A23F-85DD6E3148CC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D68F-9733-4C48-A710-332AE099BB9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B56E-D236-4F46-ACDE-E2425CB6B8E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DD9D-47DA-48E0-9E15-5DAE782656A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89E80-61BE-4175-92E6-778C4150EBC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FC17-6231-4C6D-90FF-68B2A2A9BD5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3B713-8A80-4C1B-A326-C250AB055C0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DBC-ABD2-4DFC-BA36-8ED467F8878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FBEB-32C9-471E-8570-D84670E8E31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800-B62E-483B-9F39-1CD330611363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42A1-4346-4D7E-AA6E-F4B3EC27524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F6DD60-75CA-423E-955E-138C9CE319E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2" r:id="rId5"/>
    <p:sldLayoutId id="2147484183" r:id="rId6"/>
    <p:sldLayoutId id="2147484184" r:id="rId7"/>
    <p:sldLayoutId id="2147484185" r:id="rId8"/>
    <p:sldLayoutId id="2147484186" r:id="rId9"/>
    <p:sldLayoutId id="2147484187" r:id="rId10"/>
    <p:sldLayoutId id="2147484188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564904"/>
            <a:ext cx="4536504" cy="1512168"/>
          </a:xfrm>
        </p:spPr>
        <p:txBody>
          <a:bodyPr>
            <a:normAutofit fontScale="90000"/>
          </a:bodyPr>
          <a:lstStyle/>
          <a:p>
            <a:r>
              <a:rPr lang="uk-UA" altLang="ru-RU" b="1" i="1" dirty="0" smtClean="0">
                <a:solidFill>
                  <a:srgbClr val="002060"/>
                </a:solidFill>
              </a:rPr>
              <a:t>ОСНОВИ ПРОГРАМУВАННЯ ТА АЛГОРИТМІЗАЦІЯ</a:t>
            </a:r>
            <a:endParaRPr lang="ru-RU" altLang="ru-RU" b="1" i="1" dirty="0">
              <a:solidFill>
                <a:srgbClr val="00206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3717032"/>
            <a:ext cx="3528391" cy="1260629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uk-UA" altLang="ru-RU" sz="2400" b="1" dirty="0">
                <a:solidFill>
                  <a:srgbClr val="002060"/>
                </a:solidFill>
              </a:rPr>
              <a:t>Лекція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4.9. </a:t>
            </a:r>
            <a:r>
              <a:rPr lang="uk-UA" sz="2400" b="1" dirty="0" smtClean="0">
                <a:solidFill>
                  <a:srgbClr val="002060"/>
                </a:solidFill>
              </a:rPr>
              <a:t>Пошук порядкових статистик</a:t>
            </a:r>
            <a:endParaRPr lang="uk-UA" alt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44008" y="989112"/>
            <a:ext cx="3528391" cy="783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uk-UA" altLang="ru-RU" sz="2400" b="1" dirty="0" smtClean="0">
                <a:solidFill>
                  <a:srgbClr val="002060"/>
                </a:solidFill>
              </a:rPr>
              <a:t>Тема 4. </a:t>
            </a:r>
            <a:r>
              <a:rPr lang="uk-UA" sz="2400" b="1" dirty="0" smtClean="0">
                <a:solidFill>
                  <a:srgbClr val="002060"/>
                </a:solidFill>
              </a:rPr>
              <a:t>Алгоритми</a:t>
            </a:r>
            <a:endParaRPr lang="uk-UA" alt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15616" y="2780928"/>
            <a:ext cx="6777317" cy="648072"/>
          </a:xfrm>
        </p:spPr>
        <p:txBody>
          <a:bodyPr/>
          <a:lstStyle/>
          <a:p>
            <a:pPr marL="68580" indent="0" algn="ctr">
              <a:buNone/>
            </a:pPr>
            <a:r>
              <a:rPr lang="ru-RU" altLang="ru-RU" b="1" dirty="0" smtClean="0"/>
              <a:t>2.</a:t>
            </a:r>
            <a:r>
              <a:rPr lang="uk-UA" b="1" dirty="0" smtClean="0"/>
              <a:t> </a:t>
            </a:r>
            <a:r>
              <a:rPr lang="uk-UA" b="1" dirty="0"/>
              <a:t>Пошук порядкової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161551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13970" y="-99392"/>
            <a:ext cx="360868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Задача пошуку порядкової </a:t>
            </a:r>
          </a:p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статистики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764704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>
                <a:latin typeface="+mj-lt"/>
              </a:rPr>
              <a:t>Алгоритм </a:t>
            </a:r>
            <a:r>
              <a:rPr lang="uk-UA" sz="2000" b="1" i="1" dirty="0" smtClean="0">
                <a:latin typeface="+mj-lt"/>
              </a:rPr>
              <a:t>пошуку, </a:t>
            </a:r>
            <a:r>
              <a:rPr lang="uk-UA" sz="2000" b="1" i="1" dirty="0">
                <a:latin typeface="+mj-lt"/>
              </a:rPr>
              <a:t>який </a:t>
            </a:r>
            <a:r>
              <a:rPr lang="uk-UA" sz="2000" b="1" i="1" dirty="0" smtClean="0">
                <a:latin typeface="+mj-lt"/>
              </a:rPr>
              <a:t>працює </a:t>
            </a:r>
            <a:r>
              <a:rPr lang="uk-UA" sz="2000" b="1" i="1" dirty="0">
                <a:latin typeface="+mj-lt"/>
              </a:rPr>
              <a:t>за </a:t>
            </a:r>
            <a:r>
              <a:rPr lang="el-GR" sz="2000" b="1" i="1" dirty="0" smtClean="0">
                <a:latin typeface="+mj-lt"/>
              </a:rPr>
              <a:t>Θ</a:t>
            </a:r>
            <a:r>
              <a:rPr lang="en-US" sz="2000" b="1" i="1" dirty="0" smtClean="0">
                <a:latin typeface="+mj-lt"/>
              </a:rPr>
              <a:t>(n</a:t>
            </a:r>
            <a:r>
              <a:rPr lang="en-US" sz="2000" b="1" i="1" dirty="0">
                <a:latin typeface="+mj-lt"/>
              </a:rPr>
              <a:t>)</a:t>
            </a:r>
            <a:r>
              <a:rPr lang="uk-UA" sz="2000" b="1" i="1" dirty="0">
                <a:latin typeface="+mj-lt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88319" y="1412779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92375" y="1412779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96431" y="1412778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00487" y="1412777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q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08599" y="1412779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12655" y="1412776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4154" y="2127355"/>
            <a:ext cx="792088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 smtClean="0"/>
              <a:t>≤A[q]</a:t>
            </a:r>
            <a:endParaRPr lang="uk-UA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04543" y="1412779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 rot="5400000">
            <a:off x="4468191" y="1328027"/>
            <a:ext cx="144015" cy="146564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6508394" y="1318429"/>
            <a:ext cx="126013" cy="147380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рямоугольник 17"/>
          <p:cNvSpPr/>
          <p:nvPr/>
        </p:nvSpPr>
        <p:spPr>
          <a:xfrm>
            <a:off x="6159455" y="2118338"/>
            <a:ext cx="82389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/>
              <a:t>&gt;A[q]</a:t>
            </a:r>
            <a:endParaRPr lang="uk-UA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99592" y="1494076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 smtClean="0">
                <a:latin typeface="+mj-lt"/>
              </a:rPr>
              <a:t>Процедура </a:t>
            </a:r>
            <a:r>
              <a:rPr lang="en-US" i="1" dirty="0" smtClean="0">
                <a:latin typeface="+mj-lt"/>
              </a:rPr>
              <a:t>Partition</a:t>
            </a:r>
            <a:r>
              <a:rPr lang="uk-UA" i="1" dirty="0" smtClean="0">
                <a:latin typeface="+mj-lt"/>
              </a:rPr>
              <a:t> </a:t>
            </a:r>
            <a:endParaRPr lang="uk-UA" i="1" dirty="0"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576" y="2760017"/>
            <a:ext cx="77048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 smtClean="0">
                <a:latin typeface="+mj-lt"/>
              </a:rPr>
              <a:t>В задачі пошуку, після поділу масиву, не проводиться його подальше сортування. </a:t>
            </a:r>
            <a:r>
              <a:rPr lang="uk-UA" i="1" dirty="0" smtClean="0">
                <a:solidFill>
                  <a:srgbClr val="FF0000"/>
                </a:solidFill>
                <a:latin typeface="+mj-lt"/>
              </a:rPr>
              <a:t>Що потрібно? </a:t>
            </a:r>
            <a:r>
              <a:rPr lang="uk-UA" i="1" dirty="0" smtClean="0">
                <a:latin typeface="+mj-lt"/>
              </a:rPr>
              <a:t>Визначитись де шукати потрібний елемент – зліва чи справа.</a:t>
            </a:r>
          </a:p>
          <a:p>
            <a:pPr algn="just"/>
            <a:r>
              <a:rPr lang="uk-UA" b="1" i="1" dirty="0" smtClean="0">
                <a:latin typeface="+mj-lt"/>
              </a:rPr>
              <a:t>Нам відомо</a:t>
            </a:r>
            <a:r>
              <a:rPr lang="uk-UA" i="1" dirty="0" smtClean="0">
                <a:latin typeface="+mj-lt"/>
              </a:rPr>
              <a:t>, що значення опорного елементу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i="1" dirty="0" smtClean="0">
                <a:latin typeface="+mj-lt"/>
              </a:rPr>
              <a:t> </a:t>
            </a:r>
            <a:r>
              <a:rPr lang="uk-UA" i="1" dirty="0" smtClean="0">
                <a:latin typeface="+mj-lt"/>
              </a:rPr>
              <a:t>після першої ітерації буде знаходитись на тому самому місці, що й у  кінцевому варіанті відсортованого масиву!</a:t>
            </a:r>
          </a:p>
          <a:p>
            <a:pPr algn="just"/>
            <a:r>
              <a:rPr lang="uk-UA" i="1" dirty="0" smtClean="0">
                <a:latin typeface="+mj-lt"/>
              </a:rPr>
              <a:t>Знаючи індекс опорного елемента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uk-UA" i="1" dirty="0" smtClean="0">
                <a:latin typeface="+mj-lt"/>
              </a:rPr>
              <a:t>, ми можемо порівняти його з і</a:t>
            </a:r>
            <a:r>
              <a:rPr lang="uk-UA" i="1" dirty="0">
                <a:latin typeface="+mj-lt"/>
              </a:rPr>
              <a:t>н</a:t>
            </a:r>
            <a:r>
              <a:rPr lang="uk-UA" i="1" dirty="0" smtClean="0">
                <a:latin typeface="+mj-lt"/>
              </a:rPr>
              <a:t>дексом шуканого елемента</a:t>
            </a:r>
            <a:r>
              <a:rPr lang="uk-UA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+mj-lt"/>
              </a:rPr>
              <a:t>i</a:t>
            </a:r>
            <a:r>
              <a:rPr lang="uk-UA" i="1" dirty="0" smtClean="0">
                <a:solidFill>
                  <a:srgbClr val="FF0000"/>
                </a:solidFill>
                <a:latin typeface="+mj-lt"/>
              </a:rPr>
              <a:t>, де можливі 3 варіанти:</a:t>
            </a:r>
          </a:p>
          <a:p>
            <a:pPr marL="342900" indent="-342900" algn="just">
              <a:buAutoNum type="arabicPeriod"/>
            </a:pPr>
            <a:r>
              <a:rPr lang="en-US" i="1" dirty="0" err="1" smtClean="0">
                <a:latin typeface="+mj-lt"/>
              </a:rPr>
              <a:t>i</a:t>
            </a:r>
            <a:r>
              <a:rPr lang="en-US" i="1" dirty="0" smtClean="0">
                <a:latin typeface="+mj-lt"/>
              </a:rPr>
              <a:t>=q</a:t>
            </a:r>
            <a:r>
              <a:rPr lang="uk-UA" i="1" dirty="0" smtClean="0">
                <a:latin typeface="+mj-lt"/>
              </a:rPr>
              <a:t>, то</a:t>
            </a:r>
            <a:r>
              <a:rPr lang="en-US" i="1" dirty="0" smtClean="0">
                <a:latin typeface="+mj-lt"/>
              </a:rPr>
              <a:t> A[q] – </a:t>
            </a:r>
            <a:r>
              <a:rPr lang="uk-UA" i="1" dirty="0" smtClean="0">
                <a:latin typeface="+mj-lt"/>
              </a:rPr>
              <a:t>це шукана порядкова статистика;</a:t>
            </a:r>
          </a:p>
          <a:p>
            <a:pPr marL="342900" indent="-342900" algn="just">
              <a:buAutoNum type="arabicPeriod"/>
            </a:pPr>
            <a:r>
              <a:rPr lang="en-US" i="1" dirty="0" err="1">
                <a:latin typeface="+mj-lt"/>
              </a:rPr>
              <a:t>i</a:t>
            </a:r>
            <a:r>
              <a:rPr lang="en-US" i="1" dirty="0">
                <a:latin typeface="+mj-lt"/>
              </a:rPr>
              <a:t>&lt;q</a:t>
            </a:r>
            <a:r>
              <a:rPr lang="uk-UA" i="1" dirty="0">
                <a:latin typeface="+mj-lt"/>
              </a:rPr>
              <a:t>, то продовжується пошук і</a:t>
            </a:r>
            <a:r>
              <a:rPr lang="en-US" i="1" dirty="0">
                <a:latin typeface="+mj-lt"/>
              </a:rPr>
              <a:t>-</a:t>
            </a:r>
            <a:r>
              <a:rPr lang="uk-UA" i="1" dirty="0">
                <a:latin typeface="+mj-lt"/>
              </a:rPr>
              <a:t>тої порядкової </a:t>
            </a:r>
            <a:r>
              <a:rPr lang="uk-UA" i="1" dirty="0" smtClean="0">
                <a:latin typeface="+mj-lt"/>
              </a:rPr>
              <a:t>статистики </a:t>
            </a:r>
            <a:r>
              <a:rPr lang="uk-UA" i="1" dirty="0">
                <a:latin typeface="+mj-lt"/>
              </a:rPr>
              <a:t>в лівому </a:t>
            </a:r>
            <a:r>
              <a:rPr lang="uk-UA" i="1" dirty="0" err="1" smtClean="0">
                <a:latin typeface="+mj-lt"/>
              </a:rPr>
              <a:t>підмасиві</a:t>
            </a:r>
            <a:r>
              <a:rPr lang="uk-UA" i="1" dirty="0" smtClean="0">
                <a:latin typeface="+mj-lt"/>
              </a:rPr>
              <a:t>;</a:t>
            </a:r>
          </a:p>
          <a:p>
            <a:pPr marL="342900" indent="-342900" algn="just">
              <a:buFontTx/>
              <a:buAutoNum type="arabicPeriod"/>
            </a:pPr>
            <a:r>
              <a:rPr lang="en-US" i="1" dirty="0" err="1" smtClean="0">
                <a:latin typeface="+mj-lt"/>
              </a:rPr>
              <a:t>i</a:t>
            </a:r>
            <a:r>
              <a:rPr lang="en-US" i="1" dirty="0" smtClean="0">
                <a:latin typeface="+mj-lt"/>
              </a:rPr>
              <a:t>&gt;q</a:t>
            </a:r>
            <a:r>
              <a:rPr lang="uk-UA" i="1" dirty="0">
                <a:latin typeface="+mj-lt"/>
              </a:rPr>
              <a:t>, то продовжується пошук і</a:t>
            </a:r>
            <a:r>
              <a:rPr lang="en-US" i="1" dirty="0">
                <a:latin typeface="+mj-lt"/>
              </a:rPr>
              <a:t>-</a:t>
            </a:r>
            <a:r>
              <a:rPr lang="uk-UA" i="1" dirty="0">
                <a:latin typeface="+mj-lt"/>
              </a:rPr>
              <a:t>тої порядкової </a:t>
            </a:r>
            <a:r>
              <a:rPr lang="uk-UA" i="1" dirty="0" smtClean="0">
                <a:latin typeface="+mj-lt"/>
              </a:rPr>
              <a:t>статистики </a:t>
            </a:r>
            <a:r>
              <a:rPr lang="uk-UA" i="1" dirty="0">
                <a:latin typeface="+mj-lt"/>
              </a:rPr>
              <a:t>в </a:t>
            </a:r>
            <a:r>
              <a:rPr lang="uk-UA" i="1" dirty="0" smtClean="0">
                <a:latin typeface="+mj-lt"/>
              </a:rPr>
              <a:t>правому </a:t>
            </a:r>
            <a:r>
              <a:rPr lang="uk-UA" i="1" dirty="0" err="1" smtClean="0">
                <a:latin typeface="+mj-lt"/>
              </a:rPr>
              <a:t>підмасиві</a:t>
            </a:r>
            <a:r>
              <a:rPr lang="uk-UA" i="1" dirty="0" smtClean="0">
                <a:latin typeface="+mj-lt"/>
              </a:rPr>
              <a:t>.</a:t>
            </a:r>
            <a:endParaRPr lang="uk-UA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794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88085" y="-99392"/>
            <a:ext cx="306045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Псевдокод пошуку </a:t>
            </a:r>
          </a:p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порядкової статистики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908720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+mj-lt"/>
              </a:rPr>
              <a:t>Розглянутим 3-м випадкам відповідає псевдокод пошуку порядкової статистики</a:t>
            </a:r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 і </a:t>
            </a:r>
            <a:r>
              <a:rPr lang="uk-UA" sz="2000" i="1" dirty="0" smtClean="0">
                <a:latin typeface="+mj-lt"/>
              </a:rPr>
              <a:t>в масиві </a:t>
            </a:r>
            <a:r>
              <a:rPr lang="en-US" sz="2000" i="1" dirty="0" smtClean="0">
                <a:solidFill>
                  <a:srgbClr val="FF0000"/>
                </a:solidFill>
                <a:latin typeface="+mj-lt"/>
              </a:rPr>
              <a:t>A=[p…r]</a:t>
            </a:r>
            <a:r>
              <a:rPr lang="uk-UA" sz="2000" i="1" dirty="0" smtClean="0">
                <a:latin typeface="+mj-lt"/>
              </a:rPr>
              <a:t>:</a:t>
            </a:r>
            <a:endParaRPr lang="uk-UA" sz="2000" i="1" dirty="0">
              <a:latin typeface="+mj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/>
          <a:srcRect l="9838" t="37401" r="40156" b="46400"/>
          <a:stretch/>
        </p:blipFill>
        <p:spPr>
          <a:xfrm>
            <a:off x="755576" y="1846413"/>
            <a:ext cx="5927325" cy="1080120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5212234" y="1898676"/>
            <a:ext cx="33202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приймає 4 аргументи </a:t>
            </a:r>
            <a:endParaRPr lang="uk-UA" sz="1400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55776" y="2134445"/>
            <a:ext cx="59766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перевірка чи масив не складається з 1-го елементу </a:t>
            </a:r>
            <a:endParaRPr lang="uk-UA" sz="1400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12235" y="2645810"/>
            <a:ext cx="33202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визначення індексу опорного  </a:t>
            </a:r>
            <a:endParaRPr lang="uk-UA" sz="1400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27984" y="2410041"/>
            <a:ext cx="33202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повертаємо шуканий елемент</a:t>
            </a:r>
            <a:endParaRPr lang="uk-UA" sz="1400" i="1" dirty="0">
              <a:solidFill>
                <a:srgbClr val="00B050"/>
              </a:solidFill>
              <a:latin typeface="+mj-lt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/>
          <a:srcRect l="9838" t="53601" r="40156" b="35522"/>
          <a:stretch/>
        </p:blipFill>
        <p:spPr>
          <a:xfrm>
            <a:off x="755575" y="3137356"/>
            <a:ext cx="5927325" cy="725281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3059832" y="3142557"/>
            <a:ext cx="5688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визначення к-ті елементів в лівій частині з </a:t>
            </a:r>
            <a:r>
              <a:rPr lang="uk-UA" sz="1400" i="1" dirty="0" err="1" smtClean="0">
                <a:solidFill>
                  <a:srgbClr val="00B050"/>
                </a:solidFill>
                <a:latin typeface="+mj-lt"/>
              </a:rPr>
              <a:t>врах</a:t>
            </a:r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. опор. елем</a:t>
            </a:r>
            <a:endParaRPr lang="uk-UA" sz="1400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456153" y="2906788"/>
            <a:ext cx="38602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i="1" dirty="0">
                <a:solidFill>
                  <a:srgbClr val="00B050"/>
                </a:solidFill>
                <a:latin typeface="+mj-lt"/>
              </a:rPr>
              <a:t>елементу </a:t>
            </a:r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+ запуск процедури </a:t>
            </a:r>
            <a:r>
              <a:rPr lang="uk-UA" sz="1400" i="1" dirty="0">
                <a:solidFill>
                  <a:srgbClr val="00B050"/>
                </a:solidFill>
                <a:latin typeface="+mj-lt"/>
              </a:rPr>
              <a:t>розбиття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267744" y="3338836"/>
            <a:ext cx="64807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перевірка умови чи шуканий елемент == к-ті елементів в </a:t>
            </a:r>
            <a:r>
              <a:rPr lang="uk-UA" sz="1400" i="1" dirty="0" err="1" smtClean="0">
                <a:solidFill>
                  <a:srgbClr val="00B050"/>
                </a:solidFill>
                <a:latin typeface="+mj-lt"/>
              </a:rPr>
              <a:t>підмасиві</a:t>
            </a:r>
            <a:endParaRPr lang="uk-UA" sz="1400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491880" y="3572811"/>
            <a:ext cx="5040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якщо умова виконується, повертаємо опор. елем.</a:t>
            </a:r>
          </a:p>
          <a:p>
            <a:pPr algn="just"/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Це відповідає першому випадку</a:t>
            </a:r>
            <a:endParaRPr lang="uk-UA" sz="1400" i="1" dirty="0">
              <a:solidFill>
                <a:srgbClr val="00B050"/>
              </a:solidFill>
              <a:latin typeface="+mj-lt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2"/>
          <a:srcRect l="9838" t="64697" r="40156" b="28379"/>
          <a:stretch/>
        </p:blipFill>
        <p:spPr>
          <a:xfrm>
            <a:off x="755575" y="4193060"/>
            <a:ext cx="5927325" cy="461666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2663280" y="4118676"/>
            <a:ext cx="55811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перевірка умови чи шуканий елемент </a:t>
            </a:r>
            <a:r>
              <a:rPr lang="uk-UA" sz="1400" i="1" dirty="0" err="1" smtClean="0">
                <a:solidFill>
                  <a:srgbClr val="00B050"/>
                </a:solidFill>
                <a:latin typeface="+mj-lt"/>
              </a:rPr>
              <a:t>знах</a:t>
            </a:r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. в лівій частині</a:t>
            </a:r>
            <a:endParaRPr lang="uk-UA" sz="1400" i="1" dirty="0">
              <a:solidFill>
                <a:srgbClr val="00B050"/>
              </a:solidFill>
              <a:latin typeface="+mj-lt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2"/>
          <a:srcRect l="9838" t="71072" r="40156" b="24800"/>
          <a:stretch/>
        </p:blipFill>
        <p:spPr>
          <a:xfrm>
            <a:off x="755575" y="5086773"/>
            <a:ext cx="5927325" cy="27528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483768" y="4586493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пошуку в лівому </a:t>
            </a:r>
            <a:r>
              <a:rPr lang="uk-UA" sz="1400" i="1" dirty="0" err="1" smtClean="0">
                <a:solidFill>
                  <a:srgbClr val="00B050"/>
                </a:solidFill>
                <a:latin typeface="+mj-lt"/>
              </a:rPr>
              <a:t>підмасиві</a:t>
            </a:r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 із передачею в якості аргументів крайніх лівого, правого елементів та індексу шуканого елемента</a:t>
            </a:r>
            <a:endParaRPr lang="uk-UA" sz="1400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610892" y="4366693"/>
            <a:ext cx="20655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запуск процедури</a:t>
            </a:r>
            <a:endParaRPr lang="uk-UA" sz="1400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563554" y="5070524"/>
            <a:ext cx="20655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// в іншому випадку</a:t>
            </a:r>
            <a:endParaRPr lang="uk-UA" sz="1400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329678" y="5354632"/>
            <a:ext cx="61926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запускається процедура пошуку в правому </a:t>
            </a:r>
            <a:r>
              <a:rPr lang="uk-UA" sz="1400" i="1" dirty="0" err="1" smtClean="0">
                <a:solidFill>
                  <a:srgbClr val="00B050"/>
                </a:solidFill>
                <a:latin typeface="+mj-lt"/>
              </a:rPr>
              <a:t>підмасиві</a:t>
            </a:r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 із передачею в якості аргументів крайніх елементів </a:t>
            </a:r>
            <a:r>
              <a:rPr lang="uk-UA" sz="1400" i="1" dirty="0" err="1" smtClean="0">
                <a:solidFill>
                  <a:srgbClr val="00B050"/>
                </a:solidFill>
                <a:latin typeface="+mj-lt"/>
              </a:rPr>
              <a:t>підмасиву</a:t>
            </a:r>
            <a:r>
              <a:rPr lang="uk-UA" sz="1400" i="1" dirty="0" smtClean="0">
                <a:solidFill>
                  <a:srgbClr val="00B050"/>
                </a:solidFill>
                <a:latin typeface="+mj-lt"/>
              </a:rPr>
              <a:t> та індексу шуканого елемента</a:t>
            </a:r>
            <a:endParaRPr lang="uk-UA" sz="1400" i="1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392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7" grpId="0"/>
      <p:bldP spid="28" grpId="0"/>
      <p:bldP spid="30" grpId="0"/>
      <p:bldP spid="32" grpId="0"/>
      <p:bldP spid="34" grpId="0"/>
      <p:bldP spid="35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88085" y="-99392"/>
            <a:ext cx="306045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Псевдокод пошуку </a:t>
            </a:r>
          </a:p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порядкової статистики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908720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 smtClean="0">
                <a:latin typeface="+mj-lt"/>
              </a:rPr>
              <a:t>Найбільш незрозумілі частини псевдокоду:</a:t>
            </a:r>
            <a:endParaRPr lang="uk-UA" sz="2000" i="1" dirty="0">
              <a:latin typeface="+mj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/>
          <a:srcRect l="9838" t="37401" r="40156" b="46400"/>
          <a:stretch/>
        </p:blipFill>
        <p:spPr>
          <a:xfrm>
            <a:off x="755576" y="1846413"/>
            <a:ext cx="5927325" cy="108012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/>
          <a:srcRect l="9838" t="53601" r="40156" b="35522"/>
          <a:stretch/>
        </p:blipFill>
        <p:spPr>
          <a:xfrm>
            <a:off x="755575" y="2924944"/>
            <a:ext cx="5927325" cy="725281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2"/>
          <a:srcRect l="9838" t="64697" r="40156" b="28379"/>
          <a:stretch/>
        </p:blipFill>
        <p:spPr>
          <a:xfrm>
            <a:off x="755575" y="3687414"/>
            <a:ext cx="5927325" cy="46166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2"/>
          <a:srcRect l="9838" t="71072" r="40156" b="24800"/>
          <a:stretch/>
        </p:blipFill>
        <p:spPr>
          <a:xfrm>
            <a:off x="755575" y="4149080"/>
            <a:ext cx="5927325" cy="27528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043608" y="3140968"/>
            <a:ext cx="18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084168" y="4424360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755575" y="4610746"/>
            <a:ext cx="7776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1. Для чого вводити змінну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k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, коли можна в шукану порядкову статистику відразу записати значення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q</a:t>
            </a:r>
            <a:endParaRPr lang="uk-UA" sz="16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55575" y="5190979"/>
            <a:ext cx="7776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. Індекс шуканого елемента в правому </a:t>
            </a:r>
            <a:r>
              <a:rPr lang="uk-UA" sz="1600" i="1" dirty="0" err="1" smtClean="0">
                <a:solidFill>
                  <a:srgbClr val="FF0000"/>
                </a:solidFill>
                <a:latin typeface="+mj-lt"/>
              </a:rPr>
              <a:t>підмасиві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 зменшується на значенн</a:t>
            </a:r>
            <a:r>
              <a:rPr lang="uk-UA" sz="1600" i="1" dirty="0">
                <a:solidFill>
                  <a:srgbClr val="FF0000"/>
                </a:solidFill>
                <a:latin typeface="+mj-lt"/>
              </a:rPr>
              <a:t>я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 k</a:t>
            </a:r>
            <a:endParaRPr lang="uk-UA" sz="1600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325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88085" y="-99392"/>
            <a:ext cx="306045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Псевдокод пошуку </a:t>
            </a:r>
          </a:p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порядкової статистики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/>
          <a:srcRect l="9838" t="37401" r="40156" b="46400"/>
          <a:stretch/>
        </p:blipFill>
        <p:spPr>
          <a:xfrm>
            <a:off x="755575" y="1330392"/>
            <a:ext cx="5927325" cy="108012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/>
          <a:srcRect l="9838" t="53601" r="40156" b="35522"/>
          <a:stretch/>
        </p:blipFill>
        <p:spPr>
          <a:xfrm>
            <a:off x="755575" y="2433640"/>
            <a:ext cx="5927325" cy="725281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2"/>
          <a:srcRect l="9838" t="64697" r="40156" b="28379"/>
          <a:stretch/>
        </p:blipFill>
        <p:spPr>
          <a:xfrm>
            <a:off x="755575" y="3196110"/>
            <a:ext cx="5927325" cy="46166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2"/>
          <a:srcRect l="9838" t="71072" r="40156" b="24800"/>
          <a:stretch/>
        </p:blipFill>
        <p:spPr>
          <a:xfrm>
            <a:off x="755575" y="3657776"/>
            <a:ext cx="5927325" cy="27528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043608" y="2649664"/>
            <a:ext cx="18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611560" y="683985"/>
            <a:ext cx="7776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1. Для чого вводити змінну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k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, коли можна в шукану порядкову статистику відразу записати значення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q</a:t>
            </a:r>
            <a:endParaRPr lang="uk-UA" sz="16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9986" y="4007966"/>
            <a:ext cx="77768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Для уніфікації коду ми не можемо записати і=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, адже потрібно враховувати, що індексація </a:t>
            </a:r>
            <a:r>
              <a:rPr lang="uk-UA" sz="1600" b="1" i="1" u="sng" dirty="0" smtClean="0">
                <a:solidFill>
                  <a:srgbClr val="FF0000"/>
                </a:solidFill>
                <a:latin typeface="+mj-lt"/>
              </a:rPr>
              <a:t>і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 починається з лівої межі </a:t>
            </a:r>
            <a:r>
              <a:rPr lang="uk-UA" sz="1600" i="1" dirty="0" err="1" smtClean="0">
                <a:solidFill>
                  <a:srgbClr val="FF0000"/>
                </a:solidFill>
                <a:latin typeface="+mj-lt"/>
              </a:rPr>
              <a:t>підмасиву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. А у випадку пошуку порядкової статистики в окремій частині загального алгоритму такий крок призведе до некоректного виконання алгоритму</a:t>
            </a:r>
            <a:endParaRPr lang="uk-UA" sz="16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5279468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11760" y="5279468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15816" y="5279467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p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19872" y="5279466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27984" y="5279468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q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32040" y="5279465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23928" y="5279468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36096" y="5279468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Правая фигурная скобка 20"/>
          <p:cNvSpPr/>
          <p:nvPr/>
        </p:nvSpPr>
        <p:spPr>
          <a:xfrm rot="5400000">
            <a:off x="3850090" y="4895855"/>
            <a:ext cx="130861" cy="201622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latin typeface="+mj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35958" y="5279465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r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431607" y="5279465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935663" y="5279468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65479" y="602765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i="1" dirty="0">
                <a:solidFill>
                  <a:srgbClr val="FF0000"/>
                </a:solidFill>
              </a:rPr>
              <a:t>k</a:t>
            </a:r>
            <a:endParaRPr lang="uk-UA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6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88085" y="-99392"/>
            <a:ext cx="306045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Псевдокод пошуку </a:t>
            </a:r>
          </a:p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порядкової статистики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/>
          <a:srcRect l="9838" t="37401" r="40156" b="46400"/>
          <a:stretch/>
        </p:blipFill>
        <p:spPr>
          <a:xfrm>
            <a:off x="755575" y="1474408"/>
            <a:ext cx="5927325" cy="108012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/>
          <a:srcRect l="9838" t="53601" r="40156" b="35522"/>
          <a:stretch/>
        </p:blipFill>
        <p:spPr>
          <a:xfrm>
            <a:off x="755575" y="2577656"/>
            <a:ext cx="5927325" cy="725281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2"/>
          <a:srcRect l="9838" t="64697" r="40156" b="28379"/>
          <a:stretch/>
        </p:blipFill>
        <p:spPr>
          <a:xfrm>
            <a:off x="755575" y="3340126"/>
            <a:ext cx="5927325" cy="46166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2"/>
          <a:srcRect l="9838" t="71072" r="40156" b="24800"/>
          <a:stretch/>
        </p:blipFill>
        <p:spPr>
          <a:xfrm>
            <a:off x="755575" y="3801792"/>
            <a:ext cx="5927325" cy="27528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105100" y="4067356"/>
            <a:ext cx="4111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739986" y="4356393"/>
            <a:ext cx="7776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При пошуку елемента в правому </a:t>
            </a:r>
            <a:r>
              <a:rPr lang="uk-UA" sz="1600" i="1" dirty="0" err="1" smtClean="0">
                <a:solidFill>
                  <a:srgbClr val="FF0000"/>
                </a:solidFill>
                <a:latin typeface="+mj-lt"/>
              </a:rPr>
              <a:t>підмасиві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k-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елементи з лівої частини вже не будуть враховуватись</a:t>
            </a:r>
            <a:endParaRPr lang="uk-UA" sz="16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11172" y="5263814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15228" y="5263814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19284" y="5263813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p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23340" y="5263812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31452" y="5263814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q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35508" y="5263811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27396" y="5263814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39564" y="5263814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Правая фигурная скобка 20"/>
          <p:cNvSpPr/>
          <p:nvPr/>
        </p:nvSpPr>
        <p:spPr>
          <a:xfrm rot="5400000">
            <a:off x="3853558" y="4880201"/>
            <a:ext cx="130861" cy="201622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latin typeface="+mj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39426" y="5263811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r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435075" y="5263811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939131" y="5263814"/>
            <a:ext cx="495649" cy="4956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68947" y="601199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i="1" dirty="0">
                <a:solidFill>
                  <a:srgbClr val="FF0000"/>
                </a:solidFill>
              </a:rPr>
              <a:t>k</a:t>
            </a:r>
            <a:endParaRPr lang="uk-UA" i="1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34698" y="764704"/>
            <a:ext cx="7776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. Індекс шуканого елемента в правому </a:t>
            </a:r>
            <a:r>
              <a:rPr lang="uk-UA" sz="1600" i="1" dirty="0" err="1" smtClean="0">
                <a:solidFill>
                  <a:srgbClr val="FF0000"/>
                </a:solidFill>
                <a:latin typeface="+mj-lt"/>
              </a:rPr>
              <a:t>підмасиві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 зменшується на значенн</a:t>
            </a:r>
            <a:r>
              <a:rPr lang="uk-UA" sz="1600" i="1" dirty="0">
                <a:solidFill>
                  <a:srgbClr val="FF0000"/>
                </a:solidFill>
                <a:latin typeface="+mj-lt"/>
              </a:rPr>
              <a:t>я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 k</a:t>
            </a:r>
            <a:endParaRPr lang="uk-UA" sz="16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Правая фигурная скобка 29"/>
          <p:cNvSpPr/>
          <p:nvPr/>
        </p:nvSpPr>
        <p:spPr>
          <a:xfrm rot="5400000">
            <a:off x="5625929" y="5144599"/>
            <a:ext cx="130862" cy="148743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latin typeface="+mj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469219" y="5969620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i="1" dirty="0" smtClean="0">
                <a:solidFill>
                  <a:srgbClr val="FF0000"/>
                </a:solidFill>
              </a:rPr>
              <a:t>і-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endParaRPr lang="uk-UA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59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13735" y="91951"/>
            <a:ext cx="300915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Час роботи алгоритму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34698" y="972017"/>
            <a:ext cx="77768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i="1" dirty="0" smtClean="0">
                <a:latin typeface="+mj-lt"/>
              </a:rPr>
              <a:t>Скільки рекурсивних викликів відбувається під час процедури пошуку порядкової статистики?</a:t>
            </a:r>
          </a:p>
          <a:p>
            <a:pPr algn="just"/>
            <a:endParaRPr lang="uk-UA" sz="1600" i="1" dirty="0">
              <a:latin typeface="+mj-lt"/>
            </a:endParaRPr>
          </a:p>
          <a:p>
            <a:pPr algn="just"/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ОДИН!</a:t>
            </a:r>
            <a:r>
              <a:rPr lang="uk-UA" sz="1600" i="1" dirty="0" smtClean="0">
                <a:latin typeface="+mj-lt"/>
              </a:rPr>
              <a:t> Чому?</a:t>
            </a:r>
          </a:p>
          <a:p>
            <a:pPr algn="just"/>
            <a:endParaRPr lang="uk-UA" sz="1600" i="1" dirty="0">
              <a:latin typeface="+mj-lt"/>
            </a:endParaRPr>
          </a:p>
          <a:p>
            <a:pPr algn="just"/>
            <a:r>
              <a:rPr lang="uk-UA" sz="1600" i="1" dirty="0" smtClean="0">
                <a:latin typeface="+mj-lt"/>
              </a:rPr>
              <a:t>Лише для процедури розбиття масиву на дві частини, з метою подальшого пошуку елементу в окремих </a:t>
            </a:r>
            <a:r>
              <a:rPr lang="uk-UA" sz="1600" i="1" dirty="0" err="1" smtClean="0">
                <a:latin typeface="+mj-lt"/>
              </a:rPr>
              <a:t>підмасивах</a:t>
            </a:r>
            <a:r>
              <a:rPr lang="uk-UA" sz="1600" i="1" dirty="0" smtClean="0">
                <a:latin typeface="+mj-lt"/>
              </a:rPr>
              <a:t>.</a:t>
            </a:r>
          </a:p>
          <a:p>
            <a:pPr algn="just"/>
            <a:endParaRPr lang="uk-UA" sz="1600" i="1" dirty="0">
              <a:latin typeface="+mj-lt"/>
            </a:endParaRPr>
          </a:p>
          <a:p>
            <a:pPr algn="just"/>
            <a:r>
              <a:rPr lang="uk-UA" sz="1600" i="1" dirty="0" smtClean="0">
                <a:latin typeface="+mj-lt"/>
              </a:rPr>
              <a:t>Скільки </a:t>
            </a:r>
            <a:r>
              <a:rPr lang="uk-UA" sz="1600" i="1" dirty="0" err="1" smtClean="0">
                <a:latin typeface="+mj-lt"/>
              </a:rPr>
              <a:t>підмасивів</a:t>
            </a:r>
            <a:r>
              <a:rPr lang="uk-UA" sz="1600" i="1" dirty="0" smtClean="0">
                <a:latin typeface="+mj-lt"/>
              </a:rPr>
              <a:t> опрацьовується під час процедури пошуку?</a:t>
            </a:r>
          </a:p>
          <a:p>
            <a:pPr algn="just"/>
            <a:endParaRPr lang="uk-UA" sz="1600" i="1" dirty="0">
              <a:latin typeface="+mj-lt"/>
            </a:endParaRPr>
          </a:p>
          <a:p>
            <a:pPr algn="just"/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ОДИН! </a:t>
            </a:r>
            <a:r>
              <a:rPr lang="uk-UA" sz="1600" i="1" dirty="0" smtClean="0">
                <a:latin typeface="+mj-lt"/>
              </a:rPr>
              <a:t>Чому?</a:t>
            </a:r>
          </a:p>
          <a:p>
            <a:pPr algn="just"/>
            <a:endParaRPr lang="uk-UA" sz="1600" i="1" dirty="0">
              <a:latin typeface="+mj-lt"/>
            </a:endParaRPr>
          </a:p>
          <a:p>
            <a:pPr algn="just"/>
            <a:r>
              <a:rPr lang="uk-UA" sz="1600" i="1" dirty="0" smtClean="0">
                <a:latin typeface="+mj-lt"/>
              </a:rPr>
              <a:t>Тому що на початку процедури відбувається порівняння і-го елементу з опорним елементом</a:t>
            </a:r>
            <a:r>
              <a:rPr lang="en-US" sz="1600" i="1" dirty="0" smtClean="0">
                <a:latin typeface="+mj-lt"/>
              </a:rPr>
              <a:t> q</a:t>
            </a:r>
            <a:r>
              <a:rPr lang="uk-UA" sz="1600" i="1" dirty="0" smtClean="0">
                <a:latin typeface="+mj-lt"/>
              </a:rPr>
              <a:t>, що дає підстави занурюватись лише в одну частину (залежно від результату порівняння)</a:t>
            </a:r>
          </a:p>
          <a:p>
            <a:pPr algn="just"/>
            <a:endParaRPr lang="uk-UA" sz="1600" i="1" dirty="0">
              <a:latin typeface="+mj-lt"/>
            </a:endParaRPr>
          </a:p>
          <a:p>
            <a:pPr algn="just"/>
            <a:r>
              <a:rPr lang="uk-UA" sz="1600" i="1" dirty="0" smtClean="0">
                <a:latin typeface="+mj-lt"/>
              </a:rPr>
              <a:t>Зважаючи на це 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стверджуємо</a:t>
            </a:r>
            <a:r>
              <a:rPr lang="uk-UA" sz="1600" i="1" dirty="0" smtClean="0">
                <a:latin typeface="+mj-lt"/>
              </a:rPr>
              <a:t>, що </a:t>
            </a:r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середній час роботи алгоритму </a:t>
            </a:r>
            <a:r>
              <a:rPr lang="el-GR" sz="1600" b="1" i="1" dirty="0">
                <a:solidFill>
                  <a:srgbClr val="FF0000"/>
                </a:solidFill>
                <a:latin typeface="+mj-lt"/>
              </a:rPr>
              <a:t>Θ</a:t>
            </a:r>
            <a:r>
              <a:rPr lang="en-US" sz="1600" b="1" i="1" dirty="0">
                <a:solidFill>
                  <a:srgbClr val="FF0000"/>
                </a:solidFill>
                <a:latin typeface="+mj-lt"/>
              </a:rPr>
              <a:t>(n)</a:t>
            </a:r>
            <a:r>
              <a:rPr lang="uk-UA" sz="1600" b="1" i="1" dirty="0">
                <a:latin typeface="+mj-lt"/>
              </a:rPr>
              <a:t> </a:t>
            </a:r>
            <a:endParaRPr lang="uk-UA" sz="1600" b="1" i="1" dirty="0" smtClean="0">
              <a:latin typeface="+mj-lt"/>
            </a:endParaRPr>
          </a:p>
          <a:p>
            <a:pPr algn="just"/>
            <a:endParaRPr lang="uk-UA" sz="1600" b="1" i="1" dirty="0">
              <a:latin typeface="+mj-lt"/>
            </a:endParaRPr>
          </a:p>
          <a:p>
            <a:pPr algn="just"/>
            <a:r>
              <a:rPr lang="uk-UA" sz="1600" i="1" dirty="0" smtClean="0">
                <a:latin typeface="+mj-lt"/>
              </a:rPr>
              <a:t>Найгірший випадок </a:t>
            </a:r>
            <a:r>
              <a:rPr lang="el-GR" sz="1600" i="1" dirty="0">
                <a:latin typeface="+mj-lt"/>
              </a:rPr>
              <a:t>Θ</a:t>
            </a:r>
            <a:r>
              <a:rPr lang="en-US" sz="1600" i="1" dirty="0" smtClean="0">
                <a:latin typeface="+mj-lt"/>
              </a:rPr>
              <a:t>(</a:t>
            </a:r>
            <a:r>
              <a:rPr lang="en-US" sz="1600" dirty="0" smtClean="0">
                <a:latin typeface="+mj-lt"/>
              </a:rPr>
              <a:t>n</a:t>
            </a:r>
            <a:r>
              <a:rPr lang="en-US" sz="1600" baseline="30000" dirty="0" smtClean="0">
                <a:latin typeface="+mj-lt"/>
              </a:rPr>
              <a:t>2</a:t>
            </a:r>
            <a:r>
              <a:rPr lang="en-US" sz="1600" i="1" dirty="0" smtClean="0">
                <a:latin typeface="+mj-lt"/>
              </a:rPr>
              <a:t>)</a:t>
            </a:r>
            <a:r>
              <a:rPr lang="uk-UA" sz="1600" i="1" dirty="0" smtClean="0">
                <a:latin typeface="+mj-lt"/>
              </a:rPr>
              <a:t>, коли при розподілі масиву 1 </a:t>
            </a:r>
            <a:r>
              <a:rPr lang="uk-UA" sz="1600" i="1" dirty="0" err="1" smtClean="0">
                <a:latin typeface="+mj-lt"/>
              </a:rPr>
              <a:t>підмасив</a:t>
            </a:r>
            <a:r>
              <a:rPr lang="uk-UA" sz="1600" i="1" dirty="0" smtClean="0">
                <a:latin typeface="+mj-lt"/>
              </a:rPr>
              <a:t> буде порожнім!</a:t>
            </a:r>
            <a:endParaRPr lang="uk-UA" sz="1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648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15616" y="2780928"/>
            <a:ext cx="6777317" cy="648072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altLang="ru-RU" b="1" dirty="0" smtClean="0"/>
              <a:t>3</a:t>
            </a:r>
            <a:r>
              <a:rPr lang="ru-RU" altLang="ru-RU" b="1" dirty="0" smtClean="0"/>
              <a:t>.</a:t>
            </a:r>
            <a:r>
              <a:rPr lang="uk-UA" b="1" dirty="0" smtClean="0"/>
              <a:t> </a:t>
            </a:r>
            <a:r>
              <a:rPr lang="uk-UA" b="1" dirty="0"/>
              <a:t>Аналіз алгоритму</a:t>
            </a:r>
          </a:p>
        </p:txBody>
      </p:sp>
    </p:spTree>
    <p:extLst>
      <p:ext uri="{BB962C8B-B14F-4D97-AF65-F5344CB8AC3E}">
        <p14:creationId xmlns:p14="http://schemas.microsoft.com/office/powerpoint/2010/main" val="174670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755576" y="2782669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+mj-lt"/>
              </a:rPr>
              <a:t>Матеріал є додатковим та не обов'язковим. </a:t>
            </a:r>
          </a:p>
          <a:p>
            <a:pPr algn="ctr"/>
            <a:r>
              <a:rPr lang="uk-UA" dirty="0" smtClean="0">
                <a:latin typeface="+mj-lt"/>
              </a:rPr>
              <a:t>Питання висвітлено у </a:t>
            </a:r>
            <a:r>
              <a:rPr lang="uk-UA" dirty="0" err="1" smtClean="0">
                <a:latin typeface="+mj-lt"/>
              </a:rPr>
              <a:t>одноіменному</a:t>
            </a:r>
            <a:r>
              <a:rPr lang="uk-UA" dirty="0" smtClean="0">
                <a:latin typeface="+mj-lt"/>
              </a:rPr>
              <a:t> відео на платформі ВУ</a:t>
            </a:r>
            <a:endParaRPr lang="uk-UA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354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85268" y="107340"/>
            <a:ext cx="14061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lt1"/>
                </a:solidFill>
                <a:latin typeface="+mn-lt"/>
              </a:rPr>
              <a:t>Завдання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24744"/>
            <a:ext cx="79839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+mj-lt"/>
              </a:rPr>
              <a:t>Завдання на самопідготовку:</a:t>
            </a:r>
            <a:endParaRPr lang="uk-UA" dirty="0">
              <a:latin typeface="+mj-lt"/>
            </a:endParaRPr>
          </a:p>
          <a:p>
            <a:r>
              <a:rPr lang="uk-UA" dirty="0">
                <a:latin typeface="+mj-lt"/>
              </a:rPr>
              <a:t> </a:t>
            </a:r>
          </a:p>
          <a:p>
            <a:pPr lvl="0" indent="355600" algn="just"/>
            <a:r>
              <a:rPr lang="uk-UA" dirty="0" smtClean="0">
                <a:latin typeface="+mj-lt"/>
              </a:rPr>
              <a:t>1. Опрацювати </a:t>
            </a:r>
            <a:r>
              <a:rPr lang="uk-UA" dirty="0">
                <a:latin typeface="+mj-lt"/>
              </a:rPr>
              <a:t>конспект </a:t>
            </a:r>
            <a:r>
              <a:rPr lang="uk-UA" dirty="0" smtClean="0">
                <a:latin typeface="+mj-lt"/>
              </a:rPr>
              <a:t>лекції.</a:t>
            </a:r>
            <a:endParaRPr lang="uk-UA" dirty="0">
              <a:latin typeface="+mj-lt"/>
            </a:endParaRPr>
          </a:p>
          <a:p>
            <a:pPr indent="361950" algn="just"/>
            <a:r>
              <a:rPr lang="uk-UA" dirty="0" smtClean="0">
                <a:latin typeface="+mj-lt"/>
              </a:rPr>
              <a:t>2. </a:t>
            </a:r>
            <a:r>
              <a:rPr lang="uk-UA" dirty="0" err="1">
                <a:latin typeface="+mj-lt"/>
              </a:rPr>
              <a:t>Prometheus</a:t>
            </a:r>
            <a:r>
              <a:rPr lang="uk-UA" dirty="0">
                <a:latin typeface="+mj-lt"/>
              </a:rPr>
              <a:t>. </a:t>
            </a:r>
            <a:r>
              <a:rPr lang="uk-UA" dirty="0" smtClean="0">
                <a:latin typeface="+mj-lt"/>
              </a:rPr>
              <a:t>Курс «Розробка та аналіз алгоритмів» (Тиждень 3: Лекція №6). </a:t>
            </a:r>
            <a:r>
              <a:rPr lang="uk-UA" dirty="0">
                <a:latin typeface="+mj-lt"/>
              </a:rPr>
              <a:t>[Електронний ресурс]. – Доступний з </a:t>
            </a:r>
            <a:r>
              <a:rPr lang="en-US" dirty="0">
                <a:latin typeface="+mj-lt"/>
              </a:rPr>
              <a:t>https://edx.prometheus.org.ua/courses/KPI/Algorithms101/2015_Spring/courseware/fb2ff02b704e4b1f9542c72bf2aec251/5b3ee565a4b74b8d97248d5eb350bcc2</a:t>
            </a:r>
            <a:r>
              <a:rPr lang="en-US" dirty="0" smtClean="0">
                <a:latin typeface="+mj-lt"/>
              </a:rPr>
              <a:t>/</a:t>
            </a:r>
            <a:endParaRPr lang="uk-UA" dirty="0" smtClean="0">
              <a:latin typeface="+mj-lt"/>
            </a:endParaRPr>
          </a:p>
          <a:p>
            <a:pPr indent="361950" algn="just"/>
            <a:r>
              <a:rPr lang="uk-UA" dirty="0">
                <a:latin typeface="+mj-lt"/>
              </a:rPr>
              <a:t> </a:t>
            </a:r>
          </a:p>
          <a:p>
            <a:pPr algn="ctr"/>
            <a:r>
              <a:rPr lang="uk-UA" b="1" i="1" dirty="0">
                <a:latin typeface="+mj-lt"/>
              </a:rPr>
              <a:t>Для поглибленого вивчення</a:t>
            </a:r>
            <a:r>
              <a:rPr lang="uk-UA" b="1" i="1" dirty="0" smtClean="0">
                <a:latin typeface="+mj-lt"/>
              </a:rPr>
              <a:t>:</a:t>
            </a:r>
          </a:p>
          <a:p>
            <a:pPr indent="360363" algn="just"/>
            <a:endParaRPr lang="uk-UA" dirty="0">
              <a:latin typeface="+mj-lt"/>
            </a:endParaRPr>
          </a:p>
          <a:p>
            <a:pPr indent="360363" algn="just"/>
            <a:r>
              <a:rPr lang="uk-UA" dirty="0">
                <a:latin typeface="+mj-lt"/>
              </a:rPr>
              <a:t>3. </a:t>
            </a:r>
            <a:r>
              <a:rPr lang="en-US" dirty="0" err="1">
                <a:latin typeface="+mj-lt"/>
              </a:rPr>
              <a:t>Cormen</a:t>
            </a:r>
            <a:r>
              <a:rPr lang="en-US" dirty="0">
                <a:latin typeface="+mj-lt"/>
              </a:rPr>
              <a:t>, Thomas H.; </a:t>
            </a:r>
            <a:r>
              <a:rPr lang="en-US" dirty="0" err="1">
                <a:latin typeface="+mj-lt"/>
              </a:rPr>
              <a:t>Leiserson</a:t>
            </a:r>
            <a:r>
              <a:rPr lang="en-US" dirty="0">
                <a:latin typeface="+mj-lt"/>
              </a:rPr>
              <a:t>, Charles E., </a:t>
            </a:r>
            <a:r>
              <a:rPr lang="en-US" dirty="0" err="1">
                <a:latin typeface="+mj-lt"/>
              </a:rPr>
              <a:t>Rivest</a:t>
            </a:r>
            <a:r>
              <a:rPr lang="en-US" dirty="0">
                <a:latin typeface="+mj-lt"/>
              </a:rPr>
              <a:t>, Ronald L., Stein, Clifford (2001) [1990]. Introduction to Algorithms (2nd ed.). MIT Press and McGraw-Hill. ISBN 0-262-03293-7. </a:t>
            </a:r>
            <a:r>
              <a:rPr lang="uk-UA" dirty="0">
                <a:latin typeface="+mj-lt"/>
              </a:rPr>
              <a:t>Глава 7, </a:t>
            </a:r>
            <a:r>
              <a:rPr lang="uk-UA" dirty="0" err="1">
                <a:latin typeface="+mj-lt"/>
              </a:rPr>
              <a:t>Глава</a:t>
            </a:r>
            <a:r>
              <a:rPr lang="uk-UA" dirty="0">
                <a:latin typeface="+mj-lt"/>
              </a:rPr>
              <a:t> 9, розділ 9.1, 9.2. </a:t>
            </a:r>
          </a:p>
        </p:txBody>
      </p:sp>
    </p:spTree>
    <p:extLst>
      <p:ext uri="{BB962C8B-B14F-4D97-AF65-F5344CB8AC3E}">
        <p14:creationId xmlns:p14="http://schemas.microsoft.com/office/powerpoint/2010/main" val="42822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b="1" dirty="0">
                <a:solidFill>
                  <a:srgbClr val="002060"/>
                </a:solidFill>
              </a:rPr>
              <a:t>ПЛАН ЛЕКЦІЇ</a:t>
            </a:r>
            <a:r>
              <a:rPr lang="ru-RU" altLang="ru-RU" sz="3800" dirty="0">
                <a:solidFill>
                  <a:srgbClr val="002060"/>
                </a:solidFill>
              </a:rPr>
              <a:t/>
            </a:r>
            <a:br>
              <a:rPr lang="ru-RU" altLang="ru-RU" sz="3800" dirty="0">
                <a:solidFill>
                  <a:srgbClr val="002060"/>
                </a:solidFill>
              </a:rPr>
            </a:br>
            <a:endParaRPr lang="ru-RU" altLang="ru-RU" sz="3800" dirty="0">
              <a:solidFill>
                <a:srgbClr val="00206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89138"/>
            <a:ext cx="7941320" cy="4530725"/>
          </a:xfrm>
        </p:spPr>
        <p:txBody>
          <a:bodyPr/>
          <a:lstStyle/>
          <a:p>
            <a:pPr marL="525780" indent="-457200">
              <a:buAutoNum type="arabicPeriod"/>
            </a:pPr>
            <a:r>
              <a:rPr lang="uk-UA" dirty="0" smtClean="0"/>
              <a:t>Пошук мінімального (максимального) елементу </a:t>
            </a:r>
          </a:p>
          <a:p>
            <a:pPr marL="525780" indent="-457200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Пошук порядкової статистики</a:t>
            </a:r>
          </a:p>
          <a:p>
            <a:pPr marL="525780" indent="-457200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Аналіз </a:t>
            </a:r>
            <a:r>
              <a:rPr lang="uk-UA" smtClean="0">
                <a:solidFill>
                  <a:schemeClr val="tx1"/>
                </a:solidFill>
              </a:rPr>
              <a:t>алгоритму (додатково</a:t>
            </a:r>
            <a:r>
              <a:rPr lang="uk-UA" dirty="0" smtClean="0">
                <a:solidFill>
                  <a:schemeClr val="tx1"/>
                </a:solidFill>
              </a:rPr>
              <a:t>)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15616" y="2780928"/>
            <a:ext cx="6777317" cy="648072"/>
          </a:xfrm>
        </p:spPr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r>
              <a:rPr lang="ru-RU" altLang="ru-RU" b="1" dirty="0" smtClean="0"/>
              <a:t>1.</a:t>
            </a:r>
            <a:r>
              <a:rPr lang="uk-UA" b="1" dirty="0" smtClean="0"/>
              <a:t> </a:t>
            </a:r>
            <a:r>
              <a:rPr lang="uk-UA" b="1" dirty="0"/>
              <a:t>Пошук </a:t>
            </a:r>
            <a:r>
              <a:rPr lang="uk-UA" b="1" dirty="0" smtClean="0"/>
              <a:t>мінімального (максимального) </a:t>
            </a:r>
            <a:r>
              <a:rPr lang="uk-UA" b="1" dirty="0"/>
              <a:t>елементу </a:t>
            </a:r>
          </a:p>
        </p:txBody>
      </p:sp>
    </p:spTree>
    <p:extLst>
      <p:ext uri="{BB962C8B-B14F-4D97-AF65-F5344CB8AC3E}">
        <p14:creationId xmlns:p14="http://schemas.microsoft.com/office/powerpoint/2010/main" val="276069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60723" y="91951"/>
            <a:ext cx="1515159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Означення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96752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</a:rPr>
              <a:t>Означення порядкової статистики</a:t>
            </a: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Дано масив А = </a:t>
            </a:r>
            <a:r>
              <a:rPr lang="en-US" sz="2000" dirty="0" smtClean="0">
                <a:latin typeface="+mj-lt"/>
              </a:rPr>
              <a:t>&lt;a</a:t>
            </a:r>
            <a:r>
              <a:rPr lang="en-US" sz="1200" dirty="0" smtClean="0">
                <a:latin typeface="+mj-lt"/>
              </a:rPr>
              <a:t>1</a:t>
            </a:r>
            <a:r>
              <a:rPr lang="en-US" sz="2000" dirty="0" smtClean="0">
                <a:latin typeface="+mj-lt"/>
              </a:rPr>
              <a:t>, … a</a:t>
            </a:r>
            <a:r>
              <a:rPr lang="en-US" sz="1200" dirty="0" smtClean="0">
                <a:latin typeface="+mj-lt"/>
              </a:rPr>
              <a:t>n</a:t>
            </a:r>
            <a:r>
              <a:rPr lang="en-US" sz="2000" dirty="0" smtClean="0">
                <a:latin typeface="+mj-lt"/>
              </a:rPr>
              <a:t>&gt;</a:t>
            </a:r>
          </a:p>
          <a:p>
            <a:pPr algn="just"/>
            <a:endParaRPr lang="en-US" sz="2000" dirty="0" smtClean="0">
              <a:latin typeface="+mj-lt"/>
            </a:endParaRPr>
          </a:p>
          <a:p>
            <a:pPr algn="just"/>
            <a:r>
              <a:rPr lang="en-US" sz="2000" b="1" i="1" dirty="0" smtClean="0">
                <a:latin typeface="+mj-lt"/>
              </a:rPr>
              <a:t>i-</a:t>
            </a:r>
            <a:r>
              <a:rPr lang="uk-UA" sz="2000" b="1" i="1" dirty="0" smtClean="0">
                <a:latin typeface="+mj-lt"/>
              </a:rPr>
              <a:t>та </a:t>
            </a:r>
            <a:r>
              <a:rPr lang="uk-UA" sz="2000" b="1" dirty="0" smtClean="0">
                <a:latin typeface="+mj-lt"/>
              </a:rPr>
              <a:t>порядкова статистика </a:t>
            </a:r>
            <a:r>
              <a:rPr lang="uk-UA" sz="2000" dirty="0" smtClean="0">
                <a:latin typeface="+mj-lt"/>
              </a:rPr>
              <a:t>– це певний елемент </a:t>
            </a:r>
            <a:r>
              <a:rPr lang="en-US" sz="2000" dirty="0" smtClean="0">
                <a:latin typeface="+mj-lt"/>
              </a:rPr>
              <a:t>a</a:t>
            </a:r>
            <a:r>
              <a:rPr lang="uk-UA" sz="1200" dirty="0" smtClean="0">
                <a:latin typeface="+mj-lt"/>
              </a:rPr>
              <a:t>і</a:t>
            </a:r>
            <a:r>
              <a:rPr lang="uk-UA" sz="2000" dirty="0" smtClean="0">
                <a:latin typeface="+mj-lt"/>
              </a:rPr>
              <a:t> з масиву А, який є </a:t>
            </a:r>
            <a:r>
              <a:rPr lang="uk-UA" sz="2000" b="1" i="1" dirty="0" smtClean="0">
                <a:latin typeface="+mj-lt"/>
              </a:rPr>
              <a:t>і-тим</a:t>
            </a:r>
            <a:r>
              <a:rPr lang="uk-UA" sz="2000" dirty="0" smtClean="0">
                <a:latin typeface="+mj-lt"/>
              </a:rPr>
              <a:t> за порядком зростання в </a:t>
            </a:r>
            <a:r>
              <a:rPr lang="en-US" sz="2000" dirty="0" smtClean="0">
                <a:latin typeface="+mj-lt"/>
              </a:rPr>
              <a:t>&lt;</a:t>
            </a:r>
            <a:r>
              <a:rPr lang="uk-UA" sz="2000" dirty="0" smtClean="0">
                <a:latin typeface="+mj-lt"/>
              </a:rPr>
              <a:t>А</a:t>
            </a:r>
            <a:r>
              <a:rPr lang="en-US" sz="2000" dirty="0" smtClean="0">
                <a:latin typeface="+mj-lt"/>
              </a:rPr>
              <a:t>&gt;</a:t>
            </a:r>
            <a:endParaRPr lang="en-US" sz="2000" dirty="0">
              <a:latin typeface="+mj-lt"/>
            </a:endParaRPr>
          </a:p>
          <a:p>
            <a:pPr algn="just"/>
            <a:endParaRPr lang="en-US" sz="2000" dirty="0" smtClean="0">
              <a:latin typeface="+mj-lt"/>
            </a:endParaRPr>
          </a:p>
          <a:p>
            <a:pPr algn="just"/>
            <a:r>
              <a:rPr lang="uk-UA" sz="2000" dirty="0" smtClean="0">
                <a:solidFill>
                  <a:srgbClr val="0070C0"/>
                </a:solidFill>
                <a:latin typeface="+mj-lt"/>
              </a:rPr>
              <a:t>Приклад:</a:t>
            </a:r>
          </a:p>
          <a:p>
            <a:pPr algn="just"/>
            <a:r>
              <a:rPr lang="uk-UA" sz="2000" dirty="0" smtClean="0">
                <a:solidFill>
                  <a:srgbClr val="0070C0"/>
                </a:solidFill>
                <a:latin typeface="+mj-lt"/>
              </a:rPr>
              <a:t>А =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[5, 3, 7, 2, 4]	2-</a:t>
            </a:r>
            <a:r>
              <a:rPr lang="uk-UA" sz="2000" dirty="0" smtClean="0">
                <a:solidFill>
                  <a:srgbClr val="0070C0"/>
                </a:solidFill>
                <a:latin typeface="+mj-lt"/>
              </a:rPr>
              <a:t>га статистика </a:t>
            </a:r>
            <a:r>
              <a:rPr lang="uk-UA" sz="2000" smtClean="0">
                <a:solidFill>
                  <a:srgbClr val="0070C0"/>
                </a:solidFill>
                <a:latin typeface="+mj-lt"/>
              </a:rPr>
              <a:t>відповідає </a:t>
            </a:r>
            <a:r>
              <a:rPr lang="uk-UA" sz="2000" smtClean="0">
                <a:solidFill>
                  <a:srgbClr val="0070C0"/>
                </a:solidFill>
                <a:latin typeface="+mj-lt"/>
              </a:rPr>
              <a:t>«3»</a:t>
            </a:r>
            <a:endParaRPr lang="uk-UA" sz="2000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uk-UA" sz="2000" dirty="0">
              <a:solidFill>
                <a:srgbClr val="0070C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000" dirty="0" smtClean="0">
                <a:solidFill>
                  <a:srgbClr val="0070C0"/>
                </a:solidFill>
                <a:latin typeface="+mj-lt"/>
              </a:rPr>
              <a:t>1-ша порядкова статистика відповідає мінімальному </a:t>
            </a:r>
            <a:r>
              <a:rPr lang="uk-UA" sz="2000" dirty="0">
                <a:solidFill>
                  <a:srgbClr val="0070C0"/>
                </a:solidFill>
                <a:latin typeface="+mj-lt"/>
              </a:rPr>
              <a:t>елементу 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&lt;A&gt;</a:t>
            </a:r>
            <a:endParaRPr lang="uk-UA" sz="2000" dirty="0">
              <a:solidFill>
                <a:srgbClr val="0070C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uk-UA" sz="2000" dirty="0" smtClean="0">
                <a:solidFill>
                  <a:srgbClr val="0070C0"/>
                </a:solidFill>
                <a:latin typeface="+mj-lt"/>
              </a:rPr>
              <a:t>остання </a:t>
            </a:r>
            <a:r>
              <a:rPr lang="uk-UA" sz="2000" dirty="0">
                <a:solidFill>
                  <a:srgbClr val="0070C0"/>
                </a:solidFill>
                <a:latin typeface="+mj-lt"/>
              </a:rPr>
              <a:t>порядкова статистика відповідає максимальному елементу 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&lt;A&gt;</a:t>
            </a:r>
            <a:endParaRPr lang="uk-UA" sz="20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430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96978" y="91951"/>
            <a:ext cx="1242649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Медіана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96752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+mj-lt"/>
              </a:rPr>
              <a:t>Медіана – відповідає середині масиву.</a:t>
            </a:r>
          </a:p>
          <a:p>
            <a:pPr algn="just"/>
            <a:endParaRPr lang="uk-UA" sz="2000" dirty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uk-UA" sz="2000" dirty="0" smtClean="0">
                <a:solidFill>
                  <a:srgbClr val="0070C0"/>
                </a:solidFill>
                <a:latin typeface="+mj-lt"/>
              </a:rPr>
              <a:t>Це така порядкова статистика, яка у відсортованому масиві буде знаходитись всередині цього масиву</a:t>
            </a:r>
          </a:p>
          <a:p>
            <a:pPr algn="just"/>
            <a:endParaRPr lang="uk-UA" sz="2000" dirty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Якщо кількість елемен</a:t>
            </a:r>
            <a:r>
              <a:rPr lang="uk-UA" sz="2000" dirty="0">
                <a:latin typeface="+mj-lt"/>
              </a:rPr>
              <a:t>т</a:t>
            </a:r>
            <a:r>
              <a:rPr lang="uk-UA" sz="2000" dirty="0" smtClean="0">
                <a:latin typeface="+mj-lt"/>
              </a:rPr>
              <a:t>ів масиву </a:t>
            </a:r>
            <a:r>
              <a:rPr lang="en-US" sz="2000" b="1" i="1" dirty="0" smtClean="0">
                <a:latin typeface="+mj-lt"/>
              </a:rPr>
              <a:t>n</a:t>
            </a:r>
            <a:r>
              <a:rPr lang="uk-UA" sz="2000" dirty="0" smtClean="0">
                <a:latin typeface="+mj-lt"/>
              </a:rPr>
              <a:t> не парна: медіана = </a:t>
            </a:r>
            <a:r>
              <a:rPr lang="en-US" sz="2000" b="1" dirty="0" smtClean="0">
                <a:latin typeface="+mj-lt"/>
              </a:rPr>
              <a:t>[n/2]+1</a:t>
            </a:r>
            <a:endParaRPr lang="uk-UA" sz="2000" b="1" dirty="0" smtClean="0">
              <a:latin typeface="+mj-lt"/>
            </a:endParaRP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Якщо </a:t>
            </a:r>
            <a:r>
              <a:rPr lang="uk-UA" sz="2000" dirty="0">
                <a:latin typeface="+mj-lt"/>
              </a:rPr>
              <a:t>кількість елементів масиву </a:t>
            </a:r>
            <a:r>
              <a:rPr lang="en-US" sz="2000" b="1" i="1" dirty="0">
                <a:latin typeface="+mj-lt"/>
              </a:rPr>
              <a:t>n</a:t>
            </a:r>
            <a:r>
              <a:rPr lang="uk-UA" sz="2000" dirty="0">
                <a:latin typeface="+mj-lt"/>
              </a:rPr>
              <a:t> </a:t>
            </a:r>
            <a:r>
              <a:rPr lang="uk-UA" sz="2000" dirty="0" smtClean="0">
                <a:latin typeface="+mj-lt"/>
              </a:rPr>
              <a:t>парна: маємо дві медіани </a:t>
            </a:r>
            <a:r>
              <a:rPr lang="en-US" sz="2000" b="1" dirty="0">
                <a:latin typeface="+mj-lt"/>
              </a:rPr>
              <a:t>[</a:t>
            </a:r>
            <a:r>
              <a:rPr lang="en-US" sz="2000" b="1" dirty="0" smtClean="0">
                <a:latin typeface="+mj-lt"/>
              </a:rPr>
              <a:t>n/2]</a:t>
            </a:r>
            <a:r>
              <a:rPr lang="uk-UA" sz="2000" b="1" dirty="0" smtClean="0">
                <a:latin typeface="+mj-lt"/>
              </a:rPr>
              <a:t> </a:t>
            </a:r>
            <a:r>
              <a:rPr lang="uk-UA" sz="2000" dirty="0" smtClean="0">
                <a:latin typeface="+mj-lt"/>
              </a:rPr>
              <a:t>та</a:t>
            </a:r>
            <a:r>
              <a:rPr lang="uk-UA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[n/2</a:t>
            </a:r>
            <a:r>
              <a:rPr lang="en-US" sz="2000" b="1" dirty="0">
                <a:latin typeface="+mj-lt"/>
              </a:rPr>
              <a:t>]+</a:t>
            </a:r>
            <a:r>
              <a:rPr lang="en-US" sz="2000" b="1" dirty="0" smtClean="0">
                <a:latin typeface="+mj-lt"/>
              </a:rPr>
              <a:t>1</a:t>
            </a:r>
            <a:endParaRPr lang="uk-UA" sz="2000" b="1" dirty="0" smtClean="0">
              <a:latin typeface="+mj-lt"/>
            </a:endParaRPr>
          </a:p>
          <a:p>
            <a:pPr algn="just"/>
            <a:endParaRPr lang="uk-UA" sz="2000" b="1" dirty="0">
              <a:latin typeface="+mj-lt"/>
            </a:endParaRPr>
          </a:p>
          <a:p>
            <a:pPr algn="just"/>
            <a:r>
              <a:rPr lang="uk-UA" sz="2000" dirty="0">
                <a:solidFill>
                  <a:srgbClr val="0070C0"/>
                </a:solidFill>
                <a:latin typeface="+mj-lt"/>
              </a:rPr>
              <a:t>Приклад:</a:t>
            </a:r>
          </a:p>
          <a:p>
            <a:pPr algn="just"/>
            <a:r>
              <a:rPr lang="uk-UA" sz="2000" dirty="0">
                <a:solidFill>
                  <a:srgbClr val="0070C0"/>
                </a:solidFill>
                <a:latin typeface="+mj-lt"/>
              </a:rPr>
              <a:t>А = 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[5, 3, 7, 2, 4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]</a:t>
            </a:r>
            <a:r>
              <a:rPr lang="uk-UA" sz="2000" dirty="0" smtClean="0">
                <a:solidFill>
                  <a:srgbClr val="0070C0"/>
                </a:solidFill>
                <a:latin typeface="+mj-lt"/>
              </a:rPr>
              <a:t>	Медіана =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[5/2]+1 = 3 → </a:t>
            </a:r>
            <a:r>
              <a:rPr lang="uk-UA" sz="2000" dirty="0" smtClean="0">
                <a:solidFill>
                  <a:srgbClr val="0070C0"/>
                </a:solidFill>
                <a:latin typeface="+mj-lt"/>
              </a:rPr>
              <a:t>число «4»</a:t>
            </a:r>
            <a:endParaRPr lang="uk-UA" sz="2000" b="1" dirty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554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80507" y="-99392"/>
            <a:ext cx="347563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Пошук мінімального та </a:t>
            </a:r>
          </a:p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максимального елементу 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279788"/>
            <a:ext cx="77768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Що необхідно виконати для пошуку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min</a:t>
            </a:r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 чи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max</a:t>
            </a:r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 елементу в масиві А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=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 &lt;a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, a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, … a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n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&gt;?</a:t>
            </a:r>
            <a:endParaRPr lang="uk-UA" sz="2000" dirty="0" smtClean="0">
              <a:solidFill>
                <a:srgbClr val="002060"/>
              </a:solidFill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Обрати поточний елемент та порівняти його з наступним. За результатами порівнянь </a:t>
            </a:r>
            <a:r>
              <a:rPr lang="uk-UA" sz="2000" dirty="0">
                <a:latin typeface="+mj-lt"/>
              </a:rPr>
              <a:t>обрати </a:t>
            </a:r>
            <a:r>
              <a:rPr lang="en-US" sz="2000" b="1" i="1" dirty="0">
                <a:latin typeface="+mj-lt"/>
              </a:rPr>
              <a:t>min</a:t>
            </a:r>
            <a:r>
              <a:rPr lang="uk-UA" sz="2000" dirty="0">
                <a:latin typeface="+mj-lt"/>
              </a:rPr>
              <a:t> чи </a:t>
            </a:r>
            <a:r>
              <a:rPr lang="en-US" sz="2000" b="1" i="1" dirty="0">
                <a:latin typeface="+mj-lt"/>
              </a:rPr>
              <a:t>max</a:t>
            </a:r>
            <a:r>
              <a:rPr lang="uk-UA" sz="2000" dirty="0">
                <a:latin typeface="+mj-lt"/>
              </a:rPr>
              <a:t> елемент, і так продовжувати до кінця масиву. Кількість порівнянь: </a:t>
            </a:r>
            <a:r>
              <a:rPr lang="en-US" sz="2000" b="1" i="1" dirty="0" smtClean="0">
                <a:latin typeface="+mj-lt"/>
              </a:rPr>
              <a:t>n-1</a:t>
            </a:r>
            <a:endParaRPr lang="uk-UA" sz="2000" b="1" i="1" dirty="0" smtClean="0">
              <a:latin typeface="+mj-lt"/>
            </a:endParaRPr>
          </a:p>
          <a:p>
            <a:pPr algn="just"/>
            <a:endParaRPr lang="uk-UA" sz="2000" b="1" i="1" dirty="0">
              <a:latin typeface="+mj-lt"/>
            </a:endParaRPr>
          </a:p>
          <a:p>
            <a:pPr algn="just"/>
            <a:r>
              <a:rPr lang="uk-UA" sz="2000" dirty="0">
                <a:solidFill>
                  <a:srgbClr val="002060"/>
                </a:solidFill>
                <a:latin typeface="+mj-lt"/>
              </a:rPr>
              <a:t>Яка кількість порівнянь при одночасному пошуку </a:t>
            </a:r>
            <a:r>
              <a:rPr lang="en-US" sz="2000" dirty="0">
                <a:solidFill>
                  <a:srgbClr val="002060"/>
                </a:solidFill>
                <a:latin typeface="+mj-lt"/>
              </a:rPr>
              <a:t>min</a:t>
            </a:r>
            <a:r>
              <a:rPr lang="uk-UA" sz="2000" dirty="0">
                <a:solidFill>
                  <a:srgbClr val="002060"/>
                </a:solidFill>
                <a:latin typeface="+mj-lt"/>
              </a:rPr>
              <a:t> та </a:t>
            </a:r>
            <a:r>
              <a:rPr lang="en-US" sz="2000" dirty="0">
                <a:solidFill>
                  <a:srgbClr val="002060"/>
                </a:solidFill>
                <a:latin typeface="+mj-lt"/>
              </a:rPr>
              <a:t>max</a:t>
            </a:r>
            <a:r>
              <a:rPr lang="uk-UA" sz="2000" dirty="0">
                <a:solidFill>
                  <a:srgbClr val="002060"/>
                </a:solidFill>
                <a:latin typeface="+mj-lt"/>
              </a:rPr>
              <a:t> елементів за умови такого пошуку?</a:t>
            </a: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uk-UA" sz="2000" dirty="0">
                <a:latin typeface="+mj-lt"/>
              </a:rPr>
              <a:t>Кількість порівнянь: 2</a:t>
            </a:r>
            <a:r>
              <a:rPr lang="en-US" sz="2000" dirty="0">
                <a:latin typeface="+mj-lt"/>
              </a:rPr>
              <a:t>n-</a:t>
            </a:r>
            <a:r>
              <a:rPr lang="uk-UA" sz="2000" dirty="0">
                <a:latin typeface="+mj-lt"/>
              </a:rPr>
              <a:t>2</a:t>
            </a:r>
          </a:p>
          <a:p>
            <a:pPr algn="just"/>
            <a:endParaRPr lang="uk-UA" sz="2000" dirty="0" smtClean="0">
              <a:latin typeface="+mj-lt"/>
            </a:endParaRPr>
          </a:p>
          <a:p>
            <a:pPr algn="just"/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Чи можна знайти кращий варіант пошуку?</a:t>
            </a:r>
            <a:endParaRPr lang="uk-UA" sz="20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353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80507" y="-99392"/>
            <a:ext cx="347563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Пошук мінімального та </a:t>
            </a:r>
          </a:p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максимального елементу 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261209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А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=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 &lt;a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, a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, … a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n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&gt;</a:t>
            </a:r>
            <a:endParaRPr lang="uk-UA" sz="2000" dirty="0" smtClean="0">
              <a:solidFill>
                <a:srgbClr val="002060"/>
              </a:solidFill>
              <a:latin typeface="+mj-lt"/>
            </a:endParaRPr>
          </a:p>
          <a:p>
            <a:pPr algn="just"/>
            <a:endParaRPr lang="uk-UA" sz="2000" dirty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uk-UA" sz="2000" b="1" i="1" dirty="0" smtClean="0">
                <a:solidFill>
                  <a:srgbClr val="002060"/>
                </a:solidFill>
                <a:latin typeface="+mj-lt"/>
              </a:rPr>
              <a:t>1 етап: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if a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&lt;a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, then                     , else</a:t>
            </a:r>
            <a:endParaRPr lang="uk-UA" sz="200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1700808"/>
            <a:ext cx="13681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min = a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1</a:t>
            </a:r>
            <a:endParaRPr lang="en-US" sz="2000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max = a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2</a:t>
            </a:r>
            <a:endParaRPr lang="uk-UA" sz="200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Левая фигурная скобка 1"/>
          <p:cNvSpPr/>
          <p:nvPr/>
        </p:nvSpPr>
        <p:spPr>
          <a:xfrm>
            <a:off x="3491880" y="1772816"/>
            <a:ext cx="45719" cy="60597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1721858"/>
            <a:ext cx="13681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min = a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2</a:t>
            </a:r>
            <a:endParaRPr lang="en-US" sz="2000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max = a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1</a:t>
            </a:r>
            <a:endParaRPr lang="uk-UA" sz="200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5534393" y="1802723"/>
            <a:ext cx="45719" cy="60597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4656" y="2668850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i="1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uk-UA" sz="2000" b="1" i="1" dirty="0" smtClean="0">
                <a:solidFill>
                  <a:srgbClr val="002060"/>
                </a:solidFill>
                <a:latin typeface="+mj-lt"/>
              </a:rPr>
              <a:t> етап:</a:t>
            </a:r>
            <a:r>
              <a:rPr lang="en-US" sz="2000" b="1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для усіх і = 2, 4, 6 …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08240" y="3212976"/>
            <a:ext cx="1069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a</a:t>
            </a:r>
            <a:r>
              <a:rPr lang="uk-UA" sz="1400" dirty="0" smtClean="0">
                <a:solidFill>
                  <a:srgbClr val="002060"/>
                </a:solidFill>
                <a:latin typeface="+mj-lt"/>
              </a:rPr>
              <a:t>і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&lt;a</a:t>
            </a:r>
            <a:r>
              <a:rPr lang="uk-UA" sz="1400" dirty="0" smtClean="0">
                <a:solidFill>
                  <a:srgbClr val="002060"/>
                </a:solidFill>
                <a:latin typeface="+mj-lt"/>
              </a:rPr>
              <a:t>і+1</a:t>
            </a:r>
            <a:endParaRPr lang="uk-UA" sz="2400" dirty="0">
              <a:latin typeface="+mj-lt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321580" y="3685094"/>
            <a:ext cx="896278" cy="3199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13534" y="3685094"/>
            <a:ext cx="896278" cy="3199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243103" y="3419708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 smtClean="0">
                <a:solidFill>
                  <a:srgbClr val="002060"/>
                </a:solidFill>
                <a:latin typeface="+mj-lt"/>
              </a:rPr>
              <a:t>ні</a:t>
            </a:r>
            <a:endParaRPr lang="uk-UA" i="1" dirty="0"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24195" y="3411324"/>
            <a:ext cx="554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 smtClean="0">
                <a:latin typeface="+mj-lt"/>
              </a:rPr>
              <a:t>так</a:t>
            </a:r>
            <a:endParaRPr lang="uk-UA" i="1" dirty="0"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74183" y="4089266"/>
            <a:ext cx="13724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a</a:t>
            </a:r>
            <a:r>
              <a:rPr lang="uk-UA" sz="1200" dirty="0" smtClean="0">
                <a:solidFill>
                  <a:srgbClr val="002060"/>
                </a:solidFill>
                <a:latin typeface="+mj-lt"/>
              </a:rPr>
              <a:t>і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? min</a:t>
            </a:r>
            <a:endParaRPr lang="uk-UA" sz="2000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a</a:t>
            </a:r>
            <a:r>
              <a:rPr lang="uk-UA" sz="1200" dirty="0" smtClean="0">
                <a:solidFill>
                  <a:srgbClr val="002060"/>
                </a:solidFill>
                <a:latin typeface="+mj-lt"/>
              </a:rPr>
              <a:t>і+1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? max</a:t>
            </a:r>
            <a:endParaRPr lang="uk-UA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74193" y="4089266"/>
            <a:ext cx="13099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a</a:t>
            </a:r>
            <a:r>
              <a:rPr lang="uk-UA" sz="1200" dirty="0" smtClean="0">
                <a:solidFill>
                  <a:srgbClr val="002060"/>
                </a:solidFill>
                <a:latin typeface="+mj-lt"/>
              </a:rPr>
              <a:t>і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 ? max</a:t>
            </a:r>
            <a:endParaRPr lang="uk-UA" sz="2000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a</a:t>
            </a:r>
            <a:r>
              <a:rPr lang="uk-UA" sz="1200" dirty="0" smtClean="0">
                <a:solidFill>
                  <a:srgbClr val="002060"/>
                </a:solidFill>
                <a:latin typeface="+mj-lt"/>
              </a:rPr>
              <a:t>і+1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 ? min</a:t>
            </a:r>
            <a:endParaRPr lang="uk-UA" sz="20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923928" y="3604498"/>
            <a:ext cx="9649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839113" y="4451067"/>
            <a:ext cx="9649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727837" y="4725144"/>
            <a:ext cx="12680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927345" y="4452054"/>
            <a:ext cx="9649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816069" y="4726131"/>
            <a:ext cx="12680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668374" y="3243753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</a:rPr>
              <a:t>1 </a:t>
            </a:r>
            <a:r>
              <a:rPr lang="uk-UA" dirty="0" smtClean="0">
                <a:solidFill>
                  <a:srgbClr val="FF0000"/>
                </a:solidFill>
                <a:latin typeface="+mj-lt"/>
              </a:rPr>
              <a:t>порівняння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732240" y="4139788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uk-UA" dirty="0" smtClean="0">
                <a:solidFill>
                  <a:srgbClr val="FF0000"/>
                </a:solidFill>
                <a:latin typeface="+mj-lt"/>
              </a:rPr>
              <a:t>порівняння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732240" y="4427820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uk-UA" dirty="0" smtClean="0">
                <a:solidFill>
                  <a:srgbClr val="FF0000"/>
                </a:solidFill>
                <a:latin typeface="+mj-lt"/>
              </a:rPr>
              <a:t>порівняння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3568" y="5229200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 smtClean="0">
                <a:solidFill>
                  <a:srgbClr val="002060"/>
                </a:solidFill>
                <a:latin typeface="+mj-lt"/>
              </a:rPr>
              <a:t>Одержано </a:t>
            </a:r>
            <a:r>
              <a:rPr lang="uk-UA" sz="2000" i="1" dirty="0" smtClean="0">
                <a:solidFill>
                  <a:srgbClr val="002060"/>
                </a:solidFill>
                <a:latin typeface="+mj-lt"/>
              </a:rPr>
              <a:t>3 порівняння на кожні 2 елементи</a:t>
            </a:r>
          </a:p>
          <a:p>
            <a:pPr algn="just"/>
            <a:r>
              <a:rPr lang="uk-UA" sz="2000" b="1" i="1" dirty="0" smtClean="0">
                <a:solidFill>
                  <a:srgbClr val="002060"/>
                </a:solidFill>
                <a:latin typeface="+mj-lt"/>
              </a:rPr>
              <a:t>Загальна кількість порівнянь </a:t>
            </a:r>
            <a:r>
              <a:rPr lang="uk-UA" sz="2000" i="1" dirty="0" smtClean="0">
                <a:solidFill>
                  <a:srgbClr val="002060"/>
                </a:solidFill>
                <a:latin typeface="+mj-lt"/>
              </a:rPr>
              <a:t>=</a:t>
            </a:r>
            <a:r>
              <a:rPr lang="en-US" sz="2000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uk-UA" sz="2000" i="1" dirty="0" smtClean="0">
                <a:solidFill>
                  <a:srgbClr val="002060"/>
                </a:solidFill>
                <a:latin typeface="+mj-lt"/>
              </a:rPr>
              <a:t>не більше 3</a:t>
            </a:r>
            <a:r>
              <a:rPr lang="en-US" sz="2000" i="1" dirty="0" smtClean="0">
                <a:solidFill>
                  <a:srgbClr val="002060"/>
                </a:solidFill>
                <a:latin typeface="+mj-lt"/>
              </a:rPr>
              <a:t>[n/2]</a:t>
            </a:r>
            <a:endParaRPr lang="uk-UA" sz="2000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868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 animBg="1"/>
      <p:bldP spid="6" grpId="0"/>
      <p:bldP spid="7" grpId="0" animBg="1"/>
      <p:bldP spid="9" grpId="0"/>
      <p:bldP spid="13" grpId="0"/>
      <p:bldP spid="14" grpId="0"/>
      <p:bldP spid="15" grpId="0"/>
      <p:bldP spid="1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80507" y="-99392"/>
            <a:ext cx="347563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Пошук мінімального та </a:t>
            </a:r>
          </a:p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максимального елементу 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24744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Важливо!</a:t>
            </a:r>
          </a:p>
          <a:p>
            <a:pPr algn="just"/>
            <a:endParaRPr lang="uk-UA" sz="2000" dirty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Ініціалізація цієї процедури буває різною залежно від того чи масив містить парну кількість елементів чи ні.</a:t>
            </a:r>
          </a:p>
          <a:p>
            <a:pPr algn="just"/>
            <a:endParaRPr lang="uk-UA" sz="2000" dirty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uk-UA" sz="2000" b="1" dirty="0" smtClean="0">
                <a:solidFill>
                  <a:srgbClr val="002060"/>
                </a:solidFill>
                <a:latin typeface="+mj-lt"/>
              </a:rPr>
              <a:t>За парної кількості </a:t>
            </a:r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ініціалізація проводиться за попередньо наведеним прикладом, де перший елемент порівнюється з другим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a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&lt;a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, та встановлюються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min</a:t>
            </a:r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 і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max </a:t>
            </a:r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значення</a:t>
            </a:r>
          </a:p>
          <a:p>
            <a:pPr algn="just"/>
            <a:endParaRPr lang="uk-UA" sz="1200" dirty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uk-UA" sz="2000" b="1" dirty="0" smtClean="0">
                <a:solidFill>
                  <a:srgbClr val="002060"/>
                </a:solidFill>
                <a:latin typeface="+mj-lt"/>
              </a:rPr>
              <a:t>За непарної кількості</a:t>
            </a:r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+mj-lt"/>
              </a:rPr>
              <a:t>min</a:t>
            </a:r>
            <a:r>
              <a:rPr lang="uk-UA" sz="2000" dirty="0">
                <a:solidFill>
                  <a:srgbClr val="002060"/>
                </a:solidFill>
                <a:latin typeface="+mj-lt"/>
              </a:rPr>
              <a:t> і </a:t>
            </a:r>
            <a:r>
              <a:rPr lang="en-US" sz="2000" dirty="0">
                <a:solidFill>
                  <a:srgbClr val="002060"/>
                </a:solidFill>
                <a:latin typeface="+mj-lt"/>
              </a:rPr>
              <a:t>max </a:t>
            </a:r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значення на першому етапі </a:t>
            </a:r>
            <a:r>
              <a:rPr lang="uk-UA" sz="2000" dirty="0" err="1" smtClean="0">
                <a:solidFill>
                  <a:srgbClr val="002060"/>
                </a:solidFill>
                <a:latin typeface="+mj-lt"/>
              </a:rPr>
              <a:t>ініціалізується</a:t>
            </a:r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 тільки першим елементом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a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1</a:t>
            </a:r>
            <a:endParaRPr lang="uk-UA" sz="1200" dirty="0" smtClean="0">
              <a:solidFill>
                <a:srgbClr val="002060"/>
              </a:solidFill>
              <a:latin typeface="+mj-lt"/>
            </a:endParaRPr>
          </a:p>
          <a:p>
            <a:pPr algn="just"/>
            <a:endParaRPr lang="uk-UA" sz="2000" dirty="0" smtClean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uk-UA" sz="2000" b="1" dirty="0" smtClean="0">
                <a:solidFill>
                  <a:srgbClr val="002060"/>
                </a:solidFill>
                <a:latin typeface="+mj-lt"/>
              </a:rPr>
              <a:t>Для чого це робиться?</a:t>
            </a:r>
          </a:p>
          <a:p>
            <a:pPr algn="just"/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Щоб подальша </a:t>
            </a:r>
            <a:r>
              <a:rPr lang="uk-UA" sz="2000" dirty="0" err="1" smtClean="0">
                <a:solidFill>
                  <a:srgbClr val="002060"/>
                </a:solidFill>
                <a:latin typeface="+mj-lt"/>
              </a:rPr>
              <a:t>к-ть</a:t>
            </a:r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 елементів була %2==0, для забезпечення можливості розгляду пари елементів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+mj-lt"/>
              </a:rPr>
              <a:t>a</a:t>
            </a:r>
            <a:r>
              <a:rPr lang="uk-UA" sz="1200" dirty="0" smtClean="0">
                <a:solidFill>
                  <a:srgbClr val="002060"/>
                </a:solidFill>
                <a:latin typeface="+mj-lt"/>
              </a:rPr>
              <a:t>і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uk-UA" sz="2000" dirty="0" smtClean="0">
                <a:solidFill>
                  <a:srgbClr val="002060"/>
                </a:solidFill>
                <a:latin typeface="+mj-lt"/>
              </a:rPr>
              <a:t>та 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a</a:t>
            </a:r>
            <a:r>
              <a:rPr lang="uk-UA" sz="1200" dirty="0" smtClean="0">
                <a:solidFill>
                  <a:srgbClr val="002060"/>
                </a:solidFill>
                <a:latin typeface="+mj-lt"/>
              </a:rPr>
              <a:t>і+1 </a:t>
            </a:r>
            <a:endParaRPr lang="uk-UA" sz="12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670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13970" y="-99392"/>
            <a:ext cx="360868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Задача пошуку порядкової </a:t>
            </a:r>
          </a:p>
          <a:p>
            <a:pPr algn="ctr"/>
            <a:r>
              <a:rPr lang="uk-UA" sz="1900" b="1" dirty="0" smtClean="0">
                <a:solidFill>
                  <a:schemeClr val="lt1"/>
                </a:solidFill>
                <a:latin typeface="+mn-lt"/>
              </a:rPr>
              <a:t>статистики</a:t>
            </a:r>
            <a:endParaRPr lang="uk-UA" sz="19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96752"/>
            <a:ext cx="77768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 smtClean="0">
                <a:latin typeface="+mj-lt"/>
              </a:rPr>
              <a:t>Вхід: </a:t>
            </a:r>
            <a:r>
              <a:rPr lang="uk-UA" sz="2000" dirty="0" smtClean="0">
                <a:latin typeface="+mj-lt"/>
              </a:rPr>
              <a:t>масив А та елемент 1</a:t>
            </a:r>
            <a:r>
              <a:rPr lang="en-US" sz="2000" dirty="0" smtClean="0">
                <a:latin typeface="+mj-lt"/>
              </a:rPr>
              <a:t> </a:t>
            </a:r>
            <a:r>
              <a:rPr lang="uk-UA" sz="2000" dirty="0" smtClean="0">
                <a:latin typeface="+mj-lt"/>
              </a:rPr>
              <a:t>≤</a:t>
            </a:r>
            <a:r>
              <a:rPr lang="en-US" sz="2000" dirty="0" smtClean="0">
                <a:latin typeface="+mj-lt"/>
              </a:rPr>
              <a:t> </a:t>
            </a:r>
            <a:r>
              <a:rPr lang="uk-UA" sz="2000" b="1" i="1" dirty="0" smtClean="0">
                <a:latin typeface="+mj-lt"/>
              </a:rPr>
              <a:t>і</a:t>
            </a:r>
            <a:r>
              <a:rPr lang="en-US" sz="2000" b="1" i="1" dirty="0" smtClean="0">
                <a:latin typeface="+mj-lt"/>
              </a:rPr>
              <a:t> </a:t>
            </a:r>
            <a:r>
              <a:rPr lang="uk-UA" sz="2000" dirty="0" smtClean="0">
                <a:latin typeface="+mj-lt"/>
              </a:rPr>
              <a:t>≤</a:t>
            </a:r>
            <a:r>
              <a:rPr lang="en-US" sz="2000" dirty="0" smtClean="0">
                <a:latin typeface="+mj-lt"/>
              </a:rPr>
              <a:t> n</a:t>
            </a:r>
          </a:p>
          <a:p>
            <a:pPr algn="just"/>
            <a:r>
              <a:rPr lang="uk-UA" sz="2000" b="1" i="1" dirty="0" smtClean="0">
                <a:latin typeface="+mj-lt"/>
              </a:rPr>
              <a:t>Вихід:</a:t>
            </a:r>
            <a:r>
              <a:rPr lang="uk-UA" sz="2000" dirty="0" smtClean="0">
                <a:latin typeface="+mj-lt"/>
              </a:rPr>
              <a:t> </a:t>
            </a:r>
            <a:r>
              <a:rPr lang="uk-UA" sz="2000" b="1" i="1" dirty="0" smtClean="0">
                <a:latin typeface="+mj-lt"/>
              </a:rPr>
              <a:t>і-</a:t>
            </a:r>
            <a:r>
              <a:rPr lang="uk-UA" sz="2000" dirty="0" smtClean="0">
                <a:latin typeface="+mj-lt"/>
              </a:rPr>
              <a:t>та порядкова статистика з А</a:t>
            </a:r>
          </a:p>
          <a:p>
            <a:pPr algn="just"/>
            <a:r>
              <a:rPr lang="uk-UA" sz="2000" b="1" i="1" dirty="0" smtClean="0">
                <a:latin typeface="+mj-lt"/>
              </a:rPr>
              <a:t>Методи пошуку:</a:t>
            </a:r>
            <a:r>
              <a:rPr lang="uk-UA" sz="2000" dirty="0" smtClean="0">
                <a:latin typeface="+mj-lt"/>
              </a:rPr>
              <a:t> </a:t>
            </a:r>
            <a:r>
              <a:rPr lang="uk-UA" sz="2000" dirty="0">
                <a:latin typeface="+mj-lt"/>
              </a:rPr>
              <a:t>очевидні, відсортувати масив з використанням будь-якого алгоритму сортування та знайти необхідну і-ту статистику </a:t>
            </a:r>
            <a:r>
              <a:rPr lang="uk-UA" sz="2000" dirty="0" smtClean="0">
                <a:latin typeface="+mj-lt"/>
              </a:rPr>
              <a:t>(середній </a:t>
            </a:r>
            <a:r>
              <a:rPr lang="uk-UA" sz="2000" dirty="0">
                <a:latin typeface="+mj-lt"/>
              </a:rPr>
              <a:t>час виконання: </a:t>
            </a:r>
            <a:br>
              <a:rPr lang="uk-UA" sz="2000" dirty="0">
                <a:latin typeface="+mj-lt"/>
              </a:rPr>
            </a:br>
            <a:r>
              <a:rPr lang="el-GR" sz="2000" dirty="0">
                <a:latin typeface="+mj-lt"/>
              </a:rPr>
              <a:t>Θ</a:t>
            </a:r>
            <a:r>
              <a:rPr lang="en-US" sz="2000" dirty="0">
                <a:latin typeface="+mj-lt"/>
              </a:rPr>
              <a:t> (n </a:t>
            </a:r>
            <a:r>
              <a:rPr lang="en-US" sz="2000" dirty="0" err="1">
                <a:latin typeface="+mj-lt"/>
              </a:rPr>
              <a:t>lg</a:t>
            </a:r>
            <a:r>
              <a:rPr lang="en-US" sz="2000" dirty="0">
                <a:latin typeface="+mj-lt"/>
              </a:rPr>
              <a:t> (n))</a:t>
            </a:r>
            <a:endParaRPr lang="uk-UA" sz="2000" dirty="0">
              <a:latin typeface="+mj-lt"/>
            </a:endParaRPr>
          </a:p>
          <a:p>
            <a:pPr algn="just"/>
            <a:endParaRPr lang="uk-UA" sz="2000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uk-UA" sz="2000" dirty="0" smtClean="0">
                <a:solidFill>
                  <a:srgbClr val="FF0000"/>
                </a:solidFill>
                <a:latin typeface="+mj-lt"/>
              </a:rPr>
              <a:t>ІСНУЄ ШВИДШИЙ МЕТОД</a:t>
            </a:r>
          </a:p>
          <a:p>
            <a:pPr algn="ctr"/>
            <a:endParaRPr lang="uk-UA" sz="2000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sz="2000" dirty="0" smtClean="0">
                <a:latin typeface="+mj-lt"/>
              </a:rPr>
              <a:t>Метод ґрунтується на алгоритмі </a:t>
            </a:r>
            <a:r>
              <a:rPr lang="uk-UA" sz="2000" b="1" dirty="0" smtClean="0">
                <a:latin typeface="+mj-lt"/>
              </a:rPr>
              <a:t>швидкого сортування</a:t>
            </a:r>
            <a:r>
              <a:rPr lang="uk-UA" sz="2000" dirty="0" smtClean="0">
                <a:latin typeface="+mj-lt"/>
              </a:rPr>
              <a:t> та в середньому працює </a:t>
            </a:r>
            <a:r>
              <a:rPr lang="uk-UA" sz="2000" dirty="0">
                <a:latin typeface="+mj-lt"/>
              </a:rPr>
              <a:t>за час </a:t>
            </a:r>
            <a:r>
              <a:rPr lang="el-GR" sz="2000" b="1" dirty="0">
                <a:latin typeface="+mj-lt"/>
              </a:rPr>
              <a:t>Θ</a:t>
            </a:r>
            <a:r>
              <a:rPr lang="en-US" sz="2000" b="1" dirty="0">
                <a:latin typeface="+mj-lt"/>
              </a:rPr>
              <a:t> (n)</a:t>
            </a:r>
            <a:r>
              <a:rPr lang="uk-UA" sz="2000" dirty="0">
                <a:latin typeface="+mj-lt"/>
              </a:rPr>
              <a:t> (2-ге питання лекції)</a:t>
            </a:r>
          </a:p>
          <a:p>
            <a:pPr algn="just"/>
            <a:endParaRPr lang="uk-UA" sz="2000" dirty="0">
              <a:latin typeface="+mj-lt"/>
            </a:endParaRPr>
          </a:p>
          <a:p>
            <a:pPr algn="just"/>
            <a:endParaRPr lang="uk-UA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684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ін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сті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і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3266</TotalTime>
  <Words>1033</Words>
  <Application>Microsoft Office PowerPoint</Application>
  <PresentationFormat>Экран (4:3)</PresentationFormat>
  <Paragraphs>182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Tahoma</vt:lpstr>
      <vt:lpstr>Wingdings 2</vt:lpstr>
      <vt:lpstr>Остін</vt:lpstr>
      <vt:lpstr>ОСНОВИ ПРОГРАМУВАННЯ ТА АЛГОРИТМІЗАЦІЯ</vt:lpstr>
      <vt:lpstr>ПЛАН ЛЕКЦІЇ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Предмет: ІНФОРМАТИКА ТА КОМП’ЮТЕРНА ТЕХНІКА</dc:title>
  <dc:creator>Тарас</dc:creator>
  <cp:lastModifiedBy>ubgd-admin</cp:lastModifiedBy>
  <cp:revision>225</cp:revision>
  <dcterms:created xsi:type="dcterms:W3CDTF">2004-09-01T17:24:47Z</dcterms:created>
  <dcterms:modified xsi:type="dcterms:W3CDTF">2018-02-28T11:39:41Z</dcterms:modified>
</cp:coreProperties>
</file>