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77" r:id="rId1"/>
  </p:sldMasterIdLst>
  <p:notesMasterIdLst>
    <p:notesMasterId r:id="rId21"/>
  </p:notesMasterIdLst>
  <p:sldIdLst>
    <p:sldId id="256" r:id="rId2"/>
    <p:sldId id="261" r:id="rId3"/>
    <p:sldId id="284" r:id="rId4"/>
    <p:sldId id="308" r:id="rId5"/>
    <p:sldId id="360" r:id="rId6"/>
    <p:sldId id="362" r:id="rId7"/>
    <p:sldId id="363" r:id="rId8"/>
    <p:sldId id="364" r:id="rId9"/>
    <p:sldId id="361" r:id="rId10"/>
    <p:sldId id="365" r:id="rId11"/>
    <p:sldId id="366" r:id="rId12"/>
    <p:sldId id="367" r:id="rId13"/>
    <p:sldId id="368" r:id="rId14"/>
    <p:sldId id="369" r:id="rId15"/>
    <p:sldId id="370" r:id="rId16"/>
    <p:sldId id="371" r:id="rId17"/>
    <p:sldId id="351" r:id="rId18"/>
    <p:sldId id="352" r:id="rId19"/>
    <p:sldId id="372" r:id="rId2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DC1472-AA3E-4CF9-9A11-7B133EAD6045}" type="datetimeFigureOut">
              <a:rPr lang="uk-UA" smtClean="0"/>
              <a:t>28.02.2018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CE79F2-12E3-4CD2-994B-A76B3093C2B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289031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smtClean="0"/>
              <a:t>Зразок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endParaRPr lang="ru-RU" altLang="ru-RU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3ECA3A6B-EDB4-4717-A23F-85DD6E3148CC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6D68F-9733-4C48-A710-332AE099BB92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BB56E-D236-4F46-ACDE-E2425CB6B8EA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FDD9D-47DA-48E0-9E15-5DAE782656AD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89E80-61BE-4175-92E6-778C4150EBCF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AFC17-6231-4C6D-90FF-68B2A2A9BD5F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3B713-8A80-4C1B-A326-C250AB055C0A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45DBC-ABD2-4DFC-BA36-8ED467F88781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0FBEB-32C9-471E-8570-D84670E8E317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C8800-B62E-483B-9F39-1CD330611363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 alt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 alt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D42A1-4346-4D7E-AA6E-F4B3EC275245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EAF6DD60-75CA-423E-955E-138C9CE319E1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78" r:id="rId1"/>
    <p:sldLayoutId id="2147484179" r:id="rId2"/>
    <p:sldLayoutId id="2147484180" r:id="rId3"/>
    <p:sldLayoutId id="2147484181" r:id="rId4"/>
    <p:sldLayoutId id="2147484182" r:id="rId5"/>
    <p:sldLayoutId id="2147484183" r:id="rId6"/>
    <p:sldLayoutId id="2147484184" r:id="rId7"/>
    <p:sldLayoutId id="2147484185" r:id="rId8"/>
    <p:sldLayoutId id="2147484186" r:id="rId9"/>
    <p:sldLayoutId id="2147484187" r:id="rId10"/>
    <p:sldLayoutId id="2147484188" r:id="rId11"/>
  </p:sldLayoutIdLst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9512" y="2564904"/>
            <a:ext cx="4536504" cy="1512168"/>
          </a:xfrm>
        </p:spPr>
        <p:txBody>
          <a:bodyPr>
            <a:normAutofit fontScale="90000"/>
          </a:bodyPr>
          <a:lstStyle/>
          <a:p>
            <a:r>
              <a:rPr lang="uk-UA" altLang="ru-RU" b="1" i="1" dirty="0" smtClean="0">
                <a:solidFill>
                  <a:srgbClr val="002060"/>
                </a:solidFill>
              </a:rPr>
              <a:t>ОСНОВИ ПРОГРАМУВАННЯ ТА АЛГОРИТМІЗАЦІЯ</a:t>
            </a:r>
            <a:endParaRPr lang="ru-RU" altLang="ru-RU" b="1" i="1" dirty="0">
              <a:solidFill>
                <a:srgbClr val="002060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44008" y="3717032"/>
            <a:ext cx="3528391" cy="1260629"/>
          </a:xfrm>
        </p:spPr>
        <p:txBody>
          <a:bodyPr vert="horz" lIns="91440" tIns="45720" rIns="91440" bIns="45720" rtlCol="0">
            <a:noAutofit/>
          </a:bodyPr>
          <a:lstStyle/>
          <a:p>
            <a:pPr algn="ctr"/>
            <a:r>
              <a:rPr lang="uk-UA" altLang="ru-RU" sz="2400" b="1" dirty="0">
                <a:solidFill>
                  <a:srgbClr val="002060"/>
                </a:solidFill>
              </a:rPr>
              <a:t>Лекція </a:t>
            </a:r>
            <a:r>
              <a:rPr lang="uk-UA" altLang="ru-RU" sz="2400" b="1" dirty="0" smtClean="0">
                <a:solidFill>
                  <a:srgbClr val="002060"/>
                </a:solidFill>
              </a:rPr>
              <a:t>4.9. </a:t>
            </a:r>
            <a:r>
              <a:rPr lang="uk-UA" sz="2400" b="1" dirty="0" smtClean="0">
                <a:solidFill>
                  <a:srgbClr val="002060"/>
                </a:solidFill>
              </a:rPr>
              <a:t>Пошук порядкових статистик</a:t>
            </a:r>
            <a:endParaRPr lang="uk-UA" altLang="ru-RU" sz="2400" b="1" dirty="0">
              <a:solidFill>
                <a:srgbClr val="002060"/>
              </a:solidFill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644008" y="989112"/>
            <a:ext cx="3528391" cy="7837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800" kern="1200">
                <a:solidFill>
                  <a:srgbClr val="42424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6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uk-UA" altLang="ru-RU" sz="2400" b="1" dirty="0" smtClean="0">
                <a:solidFill>
                  <a:srgbClr val="002060"/>
                </a:solidFill>
              </a:rPr>
              <a:t>Тема 4. </a:t>
            </a:r>
            <a:r>
              <a:rPr lang="uk-UA" sz="2400" b="1" dirty="0" smtClean="0">
                <a:solidFill>
                  <a:srgbClr val="002060"/>
                </a:solidFill>
              </a:rPr>
              <a:t>Алгоритми</a:t>
            </a:r>
            <a:endParaRPr lang="uk-UA" altLang="ru-RU" sz="24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115616" y="2780928"/>
            <a:ext cx="6777317" cy="648072"/>
          </a:xfrm>
        </p:spPr>
        <p:txBody>
          <a:bodyPr/>
          <a:lstStyle/>
          <a:p>
            <a:pPr marL="68580" indent="0" algn="ctr">
              <a:buNone/>
            </a:pPr>
            <a:r>
              <a:rPr lang="ru-RU" altLang="ru-RU" b="1" dirty="0" smtClean="0"/>
              <a:t>2.</a:t>
            </a:r>
            <a:r>
              <a:rPr lang="uk-UA" b="1" dirty="0" smtClean="0"/>
              <a:t> </a:t>
            </a:r>
            <a:r>
              <a:rPr lang="uk-UA" b="1" dirty="0"/>
              <a:t>Пошук порядкової статистики</a:t>
            </a:r>
          </a:p>
        </p:txBody>
      </p:sp>
    </p:spTree>
    <p:extLst>
      <p:ext uri="{BB962C8B-B14F-4D97-AF65-F5344CB8AC3E}">
        <p14:creationId xmlns:p14="http://schemas.microsoft.com/office/powerpoint/2010/main" val="1615519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613970" y="-99392"/>
            <a:ext cx="3608680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1900" b="1" dirty="0" smtClean="0">
                <a:solidFill>
                  <a:schemeClr val="lt1"/>
                </a:solidFill>
                <a:latin typeface="+mn-lt"/>
              </a:rPr>
              <a:t>Задача пошуку порядкової </a:t>
            </a:r>
          </a:p>
          <a:p>
            <a:pPr algn="ctr"/>
            <a:r>
              <a:rPr lang="uk-UA" sz="1900" b="1" dirty="0" smtClean="0">
                <a:solidFill>
                  <a:schemeClr val="lt1"/>
                </a:solidFill>
                <a:latin typeface="+mn-lt"/>
              </a:rPr>
              <a:t>статистики</a:t>
            </a:r>
            <a:endParaRPr lang="uk-UA" sz="1900" b="1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764704"/>
            <a:ext cx="777686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b="1" i="1" dirty="0">
                <a:latin typeface="+mj-lt"/>
              </a:rPr>
              <a:t>Алгоритм </a:t>
            </a:r>
            <a:r>
              <a:rPr lang="uk-UA" sz="2000" b="1" i="1" dirty="0" smtClean="0">
                <a:latin typeface="+mj-lt"/>
              </a:rPr>
              <a:t>пошуку, </a:t>
            </a:r>
            <a:r>
              <a:rPr lang="uk-UA" sz="2000" b="1" i="1" dirty="0">
                <a:latin typeface="+mj-lt"/>
              </a:rPr>
              <a:t>який </a:t>
            </a:r>
            <a:r>
              <a:rPr lang="uk-UA" sz="2000" b="1" i="1" dirty="0" smtClean="0">
                <a:latin typeface="+mj-lt"/>
              </a:rPr>
              <a:t>працює </a:t>
            </a:r>
            <a:r>
              <a:rPr lang="uk-UA" sz="2000" b="1" i="1" dirty="0">
                <a:latin typeface="+mj-lt"/>
              </a:rPr>
              <a:t>за </a:t>
            </a:r>
            <a:r>
              <a:rPr lang="el-GR" sz="2000" b="1" i="1" dirty="0" smtClean="0">
                <a:latin typeface="+mj-lt"/>
              </a:rPr>
              <a:t>Θ</a:t>
            </a:r>
            <a:r>
              <a:rPr lang="en-US" sz="2000" b="1" i="1" dirty="0" smtClean="0">
                <a:latin typeface="+mj-lt"/>
              </a:rPr>
              <a:t>(n</a:t>
            </a:r>
            <a:r>
              <a:rPr lang="en-US" sz="2000" b="1" i="1" dirty="0">
                <a:latin typeface="+mj-lt"/>
              </a:rPr>
              <a:t>)</a:t>
            </a:r>
            <a:r>
              <a:rPr lang="uk-UA" sz="2000" b="1" i="1" dirty="0">
                <a:latin typeface="+mj-lt"/>
              </a:rPr>
              <a:t>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788319" y="1412779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dirty="0">
              <a:solidFill>
                <a:srgbClr val="FF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292375" y="1412779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796431" y="1412778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dirty="0">
              <a:solidFill>
                <a:srgbClr val="FF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300487" y="1412777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q</a:t>
            </a:r>
            <a:endParaRPr lang="uk-UA" dirty="0">
              <a:solidFill>
                <a:srgbClr val="FF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308599" y="1412779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dirty="0">
              <a:solidFill>
                <a:srgbClr val="0070C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812655" y="1412776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dirty="0">
              <a:solidFill>
                <a:srgbClr val="0070C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144154" y="2127355"/>
            <a:ext cx="792088" cy="369332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n-US" dirty="0" smtClean="0"/>
              <a:t>≤A[q]</a:t>
            </a:r>
            <a:endParaRPr lang="uk-UA" i="1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5804543" y="1412779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dirty="0">
              <a:solidFill>
                <a:srgbClr val="0070C0"/>
              </a:solidFill>
            </a:endParaRPr>
          </a:p>
        </p:txBody>
      </p:sp>
      <p:sp>
        <p:nvSpPr>
          <p:cNvPr id="15" name="Правая фигурная скобка 14"/>
          <p:cNvSpPr/>
          <p:nvPr/>
        </p:nvSpPr>
        <p:spPr>
          <a:xfrm rot="5400000">
            <a:off x="4468191" y="1328027"/>
            <a:ext cx="144015" cy="1465642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6" name="Правая фигурная скобка 15"/>
          <p:cNvSpPr/>
          <p:nvPr/>
        </p:nvSpPr>
        <p:spPr>
          <a:xfrm rot="5400000">
            <a:off x="6508394" y="1318429"/>
            <a:ext cx="126013" cy="1473805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8" name="Прямоугольник 17"/>
          <p:cNvSpPr/>
          <p:nvPr/>
        </p:nvSpPr>
        <p:spPr>
          <a:xfrm>
            <a:off x="6159455" y="2118338"/>
            <a:ext cx="823890" cy="369332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n-US" dirty="0"/>
              <a:t>&gt;A[q]</a:t>
            </a:r>
            <a:endParaRPr lang="uk-UA" i="1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899592" y="1494076"/>
            <a:ext cx="27363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i="1" dirty="0" smtClean="0">
                <a:latin typeface="+mj-lt"/>
              </a:rPr>
              <a:t>Процедура </a:t>
            </a:r>
            <a:r>
              <a:rPr lang="en-US" i="1" dirty="0" smtClean="0">
                <a:latin typeface="+mj-lt"/>
              </a:rPr>
              <a:t>Partition</a:t>
            </a:r>
            <a:r>
              <a:rPr lang="uk-UA" i="1" dirty="0" smtClean="0">
                <a:latin typeface="+mj-lt"/>
              </a:rPr>
              <a:t> </a:t>
            </a:r>
            <a:endParaRPr lang="uk-UA" i="1" dirty="0">
              <a:latin typeface="+mj-lt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755576" y="2760017"/>
            <a:ext cx="770485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i="1" dirty="0" smtClean="0">
                <a:latin typeface="+mj-lt"/>
              </a:rPr>
              <a:t>В задачі пошуку, після поділу масиву, не проводиться його подальше сортування. </a:t>
            </a:r>
            <a:r>
              <a:rPr lang="uk-UA" i="1" dirty="0" smtClean="0">
                <a:solidFill>
                  <a:srgbClr val="FF0000"/>
                </a:solidFill>
                <a:latin typeface="+mj-lt"/>
              </a:rPr>
              <a:t>Що потрібно? </a:t>
            </a:r>
            <a:r>
              <a:rPr lang="uk-UA" i="1" dirty="0" smtClean="0">
                <a:latin typeface="+mj-lt"/>
              </a:rPr>
              <a:t>Визначитись де шукати потрібний елемент – зліва чи справа.</a:t>
            </a:r>
          </a:p>
          <a:p>
            <a:pPr algn="just"/>
            <a:r>
              <a:rPr lang="uk-UA" b="1" i="1" dirty="0" smtClean="0">
                <a:latin typeface="+mj-lt"/>
              </a:rPr>
              <a:t>Нам відомо</a:t>
            </a:r>
            <a:r>
              <a:rPr lang="uk-UA" i="1" dirty="0" smtClean="0">
                <a:latin typeface="+mj-lt"/>
              </a:rPr>
              <a:t>, що значення опорного елементу </a:t>
            </a:r>
            <a:r>
              <a:rPr lang="en-US" i="1" dirty="0" smtClean="0">
                <a:solidFill>
                  <a:srgbClr val="FF0000"/>
                </a:solidFill>
                <a:latin typeface="+mj-lt"/>
              </a:rPr>
              <a:t>q</a:t>
            </a:r>
            <a:r>
              <a:rPr lang="en-US" i="1" dirty="0" smtClean="0">
                <a:latin typeface="+mj-lt"/>
              </a:rPr>
              <a:t> </a:t>
            </a:r>
            <a:r>
              <a:rPr lang="uk-UA" i="1" dirty="0" smtClean="0">
                <a:latin typeface="+mj-lt"/>
              </a:rPr>
              <a:t>після першої ітерації буде знаходитись на тому самому місці, що й у  кінцевому варіанті відсортованого масиву!</a:t>
            </a:r>
          </a:p>
          <a:p>
            <a:pPr algn="just"/>
            <a:r>
              <a:rPr lang="uk-UA" i="1" dirty="0" smtClean="0">
                <a:latin typeface="+mj-lt"/>
              </a:rPr>
              <a:t>Знаючи індекс опорного елемента </a:t>
            </a:r>
            <a:r>
              <a:rPr lang="en-US" i="1" dirty="0" smtClean="0">
                <a:solidFill>
                  <a:srgbClr val="FF0000"/>
                </a:solidFill>
                <a:latin typeface="+mj-lt"/>
              </a:rPr>
              <a:t>q</a:t>
            </a:r>
            <a:r>
              <a:rPr lang="uk-UA" i="1" dirty="0" smtClean="0">
                <a:latin typeface="+mj-lt"/>
              </a:rPr>
              <a:t>, ми можемо порівняти його з і</a:t>
            </a:r>
            <a:r>
              <a:rPr lang="uk-UA" i="1" dirty="0">
                <a:latin typeface="+mj-lt"/>
              </a:rPr>
              <a:t>н</a:t>
            </a:r>
            <a:r>
              <a:rPr lang="uk-UA" i="1" dirty="0" smtClean="0">
                <a:latin typeface="+mj-lt"/>
              </a:rPr>
              <a:t>дексом шуканого елемента</a:t>
            </a:r>
            <a:r>
              <a:rPr lang="uk-UA" i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  <a:latin typeface="+mj-lt"/>
              </a:rPr>
              <a:t>i</a:t>
            </a:r>
            <a:r>
              <a:rPr lang="uk-UA" i="1" dirty="0" smtClean="0">
                <a:solidFill>
                  <a:srgbClr val="FF0000"/>
                </a:solidFill>
                <a:latin typeface="+mj-lt"/>
              </a:rPr>
              <a:t>, де можливі 3 варіанти:</a:t>
            </a:r>
          </a:p>
          <a:p>
            <a:pPr marL="342900" indent="-342900" algn="just">
              <a:buAutoNum type="arabicPeriod"/>
            </a:pPr>
            <a:r>
              <a:rPr lang="en-US" i="1" dirty="0" err="1" smtClean="0">
                <a:latin typeface="+mj-lt"/>
              </a:rPr>
              <a:t>i</a:t>
            </a:r>
            <a:r>
              <a:rPr lang="en-US" i="1" dirty="0" smtClean="0">
                <a:latin typeface="+mj-lt"/>
              </a:rPr>
              <a:t>=q</a:t>
            </a:r>
            <a:r>
              <a:rPr lang="uk-UA" i="1" dirty="0" smtClean="0">
                <a:latin typeface="+mj-lt"/>
              </a:rPr>
              <a:t>, то</a:t>
            </a:r>
            <a:r>
              <a:rPr lang="en-US" i="1" dirty="0" smtClean="0">
                <a:latin typeface="+mj-lt"/>
              </a:rPr>
              <a:t> A[q] – </a:t>
            </a:r>
            <a:r>
              <a:rPr lang="uk-UA" i="1" dirty="0" smtClean="0">
                <a:latin typeface="+mj-lt"/>
              </a:rPr>
              <a:t>це шукана порядкова статистика;</a:t>
            </a:r>
          </a:p>
          <a:p>
            <a:pPr marL="342900" indent="-342900" algn="just">
              <a:buAutoNum type="arabicPeriod"/>
            </a:pPr>
            <a:r>
              <a:rPr lang="en-US" i="1" dirty="0" err="1">
                <a:latin typeface="+mj-lt"/>
              </a:rPr>
              <a:t>i</a:t>
            </a:r>
            <a:r>
              <a:rPr lang="en-US" i="1" dirty="0">
                <a:latin typeface="+mj-lt"/>
              </a:rPr>
              <a:t>&lt;q</a:t>
            </a:r>
            <a:r>
              <a:rPr lang="uk-UA" i="1" dirty="0">
                <a:latin typeface="+mj-lt"/>
              </a:rPr>
              <a:t>, то продовжується пошук і</a:t>
            </a:r>
            <a:r>
              <a:rPr lang="en-US" i="1" dirty="0">
                <a:latin typeface="+mj-lt"/>
              </a:rPr>
              <a:t>-</a:t>
            </a:r>
            <a:r>
              <a:rPr lang="uk-UA" i="1" dirty="0">
                <a:latin typeface="+mj-lt"/>
              </a:rPr>
              <a:t>тої порядкової </a:t>
            </a:r>
            <a:r>
              <a:rPr lang="uk-UA" i="1" dirty="0" smtClean="0">
                <a:latin typeface="+mj-lt"/>
              </a:rPr>
              <a:t>статистики </a:t>
            </a:r>
            <a:r>
              <a:rPr lang="uk-UA" i="1" dirty="0">
                <a:latin typeface="+mj-lt"/>
              </a:rPr>
              <a:t>в лівому </a:t>
            </a:r>
            <a:r>
              <a:rPr lang="uk-UA" i="1" dirty="0" err="1" smtClean="0">
                <a:latin typeface="+mj-lt"/>
              </a:rPr>
              <a:t>підмасиві</a:t>
            </a:r>
            <a:r>
              <a:rPr lang="uk-UA" i="1" dirty="0" smtClean="0">
                <a:latin typeface="+mj-lt"/>
              </a:rPr>
              <a:t>;</a:t>
            </a:r>
          </a:p>
          <a:p>
            <a:pPr marL="342900" indent="-342900" algn="just">
              <a:buFontTx/>
              <a:buAutoNum type="arabicPeriod"/>
            </a:pPr>
            <a:r>
              <a:rPr lang="en-US" i="1" dirty="0" err="1" smtClean="0">
                <a:latin typeface="+mj-lt"/>
              </a:rPr>
              <a:t>i</a:t>
            </a:r>
            <a:r>
              <a:rPr lang="en-US" i="1" dirty="0" smtClean="0">
                <a:latin typeface="+mj-lt"/>
              </a:rPr>
              <a:t>&gt;q</a:t>
            </a:r>
            <a:r>
              <a:rPr lang="uk-UA" i="1" dirty="0">
                <a:latin typeface="+mj-lt"/>
              </a:rPr>
              <a:t>, то продовжується пошук і</a:t>
            </a:r>
            <a:r>
              <a:rPr lang="en-US" i="1" dirty="0">
                <a:latin typeface="+mj-lt"/>
              </a:rPr>
              <a:t>-</a:t>
            </a:r>
            <a:r>
              <a:rPr lang="uk-UA" i="1" dirty="0">
                <a:latin typeface="+mj-lt"/>
              </a:rPr>
              <a:t>тої порядкової </a:t>
            </a:r>
            <a:r>
              <a:rPr lang="uk-UA" i="1" dirty="0" smtClean="0">
                <a:latin typeface="+mj-lt"/>
              </a:rPr>
              <a:t>статистики </a:t>
            </a:r>
            <a:r>
              <a:rPr lang="uk-UA" i="1" dirty="0">
                <a:latin typeface="+mj-lt"/>
              </a:rPr>
              <a:t>в </a:t>
            </a:r>
            <a:r>
              <a:rPr lang="uk-UA" i="1" dirty="0" smtClean="0">
                <a:latin typeface="+mj-lt"/>
              </a:rPr>
              <a:t>правому </a:t>
            </a:r>
            <a:r>
              <a:rPr lang="uk-UA" i="1" dirty="0" err="1" smtClean="0">
                <a:latin typeface="+mj-lt"/>
              </a:rPr>
              <a:t>підмасиві</a:t>
            </a:r>
            <a:r>
              <a:rPr lang="uk-UA" i="1" dirty="0" smtClean="0">
                <a:latin typeface="+mj-lt"/>
              </a:rPr>
              <a:t>.</a:t>
            </a:r>
            <a:endParaRPr lang="uk-UA" i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17946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888085" y="-99392"/>
            <a:ext cx="3060454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1900" b="1" dirty="0" smtClean="0">
                <a:solidFill>
                  <a:schemeClr val="lt1"/>
                </a:solidFill>
                <a:latin typeface="+mn-lt"/>
              </a:rPr>
              <a:t>Псевдокод пошуку </a:t>
            </a:r>
          </a:p>
          <a:p>
            <a:pPr algn="ctr"/>
            <a:r>
              <a:rPr lang="uk-UA" sz="1900" b="1" dirty="0" smtClean="0">
                <a:solidFill>
                  <a:schemeClr val="lt1"/>
                </a:solidFill>
                <a:latin typeface="+mn-lt"/>
              </a:rPr>
              <a:t>порядкової статистики</a:t>
            </a:r>
            <a:endParaRPr lang="uk-UA" sz="1900" b="1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908720"/>
            <a:ext cx="777686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i="1" dirty="0" smtClean="0">
                <a:latin typeface="+mj-lt"/>
              </a:rPr>
              <a:t>Розглянутим 3-м випадкам відповідає псевдокод пошуку порядкової статистики</a:t>
            </a:r>
            <a:r>
              <a:rPr lang="uk-UA" sz="2000" i="1" dirty="0" smtClean="0">
                <a:solidFill>
                  <a:srgbClr val="FF0000"/>
                </a:solidFill>
                <a:latin typeface="+mj-lt"/>
              </a:rPr>
              <a:t> і </a:t>
            </a:r>
            <a:r>
              <a:rPr lang="uk-UA" sz="2000" i="1" dirty="0" smtClean="0">
                <a:latin typeface="+mj-lt"/>
              </a:rPr>
              <a:t>в масиві </a:t>
            </a:r>
            <a:r>
              <a:rPr lang="en-US" sz="2000" i="1" dirty="0" smtClean="0">
                <a:solidFill>
                  <a:srgbClr val="FF0000"/>
                </a:solidFill>
                <a:latin typeface="+mj-lt"/>
              </a:rPr>
              <a:t>A=[p…r]</a:t>
            </a:r>
            <a:r>
              <a:rPr lang="uk-UA" sz="2000" i="1" dirty="0" smtClean="0">
                <a:latin typeface="+mj-lt"/>
              </a:rPr>
              <a:t>:</a:t>
            </a:r>
            <a:endParaRPr lang="uk-UA" sz="2000" i="1" dirty="0">
              <a:latin typeface="+mj-lt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 rotWithShape="1">
          <a:blip r:embed="rId2"/>
          <a:srcRect l="9838" t="37401" r="40156" b="46400"/>
          <a:stretch/>
        </p:blipFill>
        <p:spPr>
          <a:xfrm>
            <a:off x="755576" y="1846413"/>
            <a:ext cx="5927325" cy="1080120"/>
          </a:xfrm>
          <a:prstGeom prst="rect">
            <a:avLst/>
          </a:prstGeom>
        </p:spPr>
      </p:pic>
      <p:sp>
        <p:nvSpPr>
          <p:cNvPr id="21" name="Прямоугольник 20"/>
          <p:cNvSpPr/>
          <p:nvPr/>
        </p:nvSpPr>
        <p:spPr>
          <a:xfrm>
            <a:off x="5212234" y="1898676"/>
            <a:ext cx="332020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400" i="1" dirty="0" smtClean="0">
                <a:solidFill>
                  <a:srgbClr val="00B050"/>
                </a:solidFill>
                <a:latin typeface="+mj-lt"/>
              </a:rPr>
              <a:t>// приймає 4 аргументи </a:t>
            </a:r>
            <a:endParaRPr lang="uk-UA" sz="1400" i="1" dirty="0">
              <a:solidFill>
                <a:srgbClr val="00B050"/>
              </a:solidFill>
              <a:latin typeface="+mj-lt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2555776" y="2134445"/>
            <a:ext cx="597666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400" i="1" dirty="0" smtClean="0">
                <a:solidFill>
                  <a:srgbClr val="00B050"/>
                </a:solidFill>
                <a:latin typeface="+mj-lt"/>
              </a:rPr>
              <a:t>// перевірка чи масив не складається з 1-го елементу </a:t>
            </a:r>
            <a:endParaRPr lang="uk-UA" sz="1400" i="1" dirty="0">
              <a:solidFill>
                <a:srgbClr val="00B050"/>
              </a:solidFill>
              <a:latin typeface="+mj-lt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5212235" y="2645810"/>
            <a:ext cx="332020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400" i="1" dirty="0" smtClean="0">
                <a:solidFill>
                  <a:srgbClr val="00B050"/>
                </a:solidFill>
                <a:latin typeface="+mj-lt"/>
              </a:rPr>
              <a:t>// визначення індексу опорного  </a:t>
            </a:r>
            <a:endParaRPr lang="uk-UA" sz="1400" i="1" dirty="0">
              <a:solidFill>
                <a:srgbClr val="00B050"/>
              </a:solidFill>
              <a:latin typeface="+mj-lt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4427984" y="2410041"/>
            <a:ext cx="332020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400" i="1" dirty="0" smtClean="0">
                <a:solidFill>
                  <a:srgbClr val="00B050"/>
                </a:solidFill>
                <a:latin typeface="+mj-lt"/>
              </a:rPr>
              <a:t>// повертаємо шуканий елемент</a:t>
            </a:r>
            <a:endParaRPr lang="uk-UA" sz="1400" i="1" dirty="0">
              <a:solidFill>
                <a:srgbClr val="00B050"/>
              </a:solidFill>
              <a:latin typeface="+mj-lt"/>
            </a:endParaRPr>
          </a:p>
        </p:txBody>
      </p:sp>
      <p:pic>
        <p:nvPicPr>
          <p:cNvPr id="26" name="Рисунок 25"/>
          <p:cNvPicPr>
            <a:picLocks noChangeAspect="1"/>
          </p:cNvPicPr>
          <p:nvPr/>
        </p:nvPicPr>
        <p:blipFill rotWithShape="1">
          <a:blip r:embed="rId2"/>
          <a:srcRect l="9838" t="53601" r="40156" b="35522"/>
          <a:stretch/>
        </p:blipFill>
        <p:spPr>
          <a:xfrm>
            <a:off x="755575" y="3137356"/>
            <a:ext cx="5927325" cy="725281"/>
          </a:xfrm>
          <a:prstGeom prst="rect">
            <a:avLst/>
          </a:prstGeom>
        </p:spPr>
      </p:pic>
      <p:sp>
        <p:nvSpPr>
          <p:cNvPr id="25" name="Прямоугольник 24"/>
          <p:cNvSpPr/>
          <p:nvPr/>
        </p:nvSpPr>
        <p:spPr>
          <a:xfrm>
            <a:off x="3059832" y="3142557"/>
            <a:ext cx="568863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400" i="1" dirty="0" smtClean="0">
                <a:solidFill>
                  <a:srgbClr val="00B050"/>
                </a:solidFill>
                <a:latin typeface="+mj-lt"/>
              </a:rPr>
              <a:t>// визначення к-ті елементів в лівій частині з </a:t>
            </a:r>
            <a:r>
              <a:rPr lang="uk-UA" sz="1400" i="1" dirty="0" err="1" smtClean="0">
                <a:solidFill>
                  <a:srgbClr val="00B050"/>
                </a:solidFill>
                <a:latin typeface="+mj-lt"/>
              </a:rPr>
              <a:t>врах</a:t>
            </a:r>
            <a:r>
              <a:rPr lang="uk-UA" sz="1400" i="1" dirty="0" smtClean="0">
                <a:solidFill>
                  <a:srgbClr val="00B050"/>
                </a:solidFill>
                <a:latin typeface="+mj-lt"/>
              </a:rPr>
              <a:t>. опор. елем</a:t>
            </a:r>
            <a:endParaRPr lang="uk-UA" sz="1400" i="1" dirty="0">
              <a:solidFill>
                <a:srgbClr val="00B050"/>
              </a:solidFill>
              <a:latin typeface="+mj-lt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4456153" y="2906788"/>
            <a:ext cx="386026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400" i="1" dirty="0">
                <a:solidFill>
                  <a:srgbClr val="00B050"/>
                </a:solidFill>
                <a:latin typeface="+mj-lt"/>
              </a:rPr>
              <a:t>елементу </a:t>
            </a:r>
            <a:r>
              <a:rPr lang="uk-UA" sz="1400" i="1" dirty="0" smtClean="0">
                <a:solidFill>
                  <a:srgbClr val="00B050"/>
                </a:solidFill>
                <a:latin typeface="+mj-lt"/>
              </a:rPr>
              <a:t>+ запуск процедури </a:t>
            </a:r>
            <a:r>
              <a:rPr lang="uk-UA" sz="1400" i="1" dirty="0">
                <a:solidFill>
                  <a:srgbClr val="00B050"/>
                </a:solidFill>
                <a:latin typeface="+mj-lt"/>
              </a:rPr>
              <a:t>розбиття 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2267744" y="3338836"/>
            <a:ext cx="648072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400" i="1" dirty="0" smtClean="0">
                <a:solidFill>
                  <a:srgbClr val="00B050"/>
                </a:solidFill>
                <a:latin typeface="+mj-lt"/>
              </a:rPr>
              <a:t>// перевірка умови чи шуканий елемент == к-ті елементів в </a:t>
            </a:r>
            <a:r>
              <a:rPr lang="uk-UA" sz="1400" i="1" dirty="0" err="1" smtClean="0">
                <a:solidFill>
                  <a:srgbClr val="00B050"/>
                </a:solidFill>
                <a:latin typeface="+mj-lt"/>
              </a:rPr>
              <a:t>підмасиві</a:t>
            </a:r>
            <a:endParaRPr lang="uk-UA" sz="1400" i="1" dirty="0">
              <a:solidFill>
                <a:srgbClr val="00B050"/>
              </a:solidFill>
              <a:latin typeface="+mj-lt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3491880" y="3572811"/>
            <a:ext cx="504055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400" i="1" dirty="0" smtClean="0">
                <a:solidFill>
                  <a:srgbClr val="00B050"/>
                </a:solidFill>
                <a:latin typeface="+mj-lt"/>
              </a:rPr>
              <a:t>// якщо умова виконується, повертаємо опор. елем.</a:t>
            </a:r>
          </a:p>
          <a:p>
            <a:pPr algn="just"/>
            <a:r>
              <a:rPr lang="uk-UA" sz="1400" i="1" dirty="0" smtClean="0">
                <a:solidFill>
                  <a:srgbClr val="00B050"/>
                </a:solidFill>
                <a:latin typeface="+mj-lt"/>
              </a:rPr>
              <a:t>Це відповідає першому випадку</a:t>
            </a:r>
            <a:endParaRPr lang="uk-UA" sz="1400" i="1" dirty="0">
              <a:solidFill>
                <a:srgbClr val="00B050"/>
              </a:solidFill>
              <a:latin typeface="+mj-lt"/>
            </a:endParaRPr>
          </a:p>
        </p:txBody>
      </p:sp>
      <p:pic>
        <p:nvPicPr>
          <p:cNvPr id="31" name="Рисунок 30"/>
          <p:cNvPicPr>
            <a:picLocks noChangeAspect="1"/>
          </p:cNvPicPr>
          <p:nvPr/>
        </p:nvPicPr>
        <p:blipFill rotWithShape="1">
          <a:blip r:embed="rId2"/>
          <a:srcRect l="9838" t="64697" r="40156" b="28379"/>
          <a:stretch/>
        </p:blipFill>
        <p:spPr>
          <a:xfrm>
            <a:off x="755575" y="4193060"/>
            <a:ext cx="5927325" cy="461666"/>
          </a:xfrm>
          <a:prstGeom prst="rect">
            <a:avLst/>
          </a:prstGeom>
        </p:spPr>
      </p:pic>
      <p:sp>
        <p:nvSpPr>
          <p:cNvPr id="32" name="Прямоугольник 31"/>
          <p:cNvSpPr/>
          <p:nvPr/>
        </p:nvSpPr>
        <p:spPr>
          <a:xfrm>
            <a:off x="2663280" y="4118676"/>
            <a:ext cx="558112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400" i="1" dirty="0" smtClean="0">
                <a:solidFill>
                  <a:srgbClr val="00B050"/>
                </a:solidFill>
                <a:latin typeface="+mj-lt"/>
              </a:rPr>
              <a:t>// перевірка умови чи шуканий елемент </a:t>
            </a:r>
            <a:r>
              <a:rPr lang="uk-UA" sz="1400" i="1" dirty="0" err="1" smtClean="0">
                <a:solidFill>
                  <a:srgbClr val="00B050"/>
                </a:solidFill>
                <a:latin typeface="+mj-lt"/>
              </a:rPr>
              <a:t>знах</a:t>
            </a:r>
            <a:r>
              <a:rPr lang="uk-UA" sz="1400" i="1" dirty="0" smtClean="0">
                <a:solidFill>
                  <a:srgbClr val="00B050"/>
                </a:solidFill>
                <a:latin typeface="+mj-lt"/>
              </a:rPr>
              <a:t>. в лівій частині</a:t>
            </a:r>
            <a:endParaRPr lang="uk-UA" sz="1400" i="1" dirty="0">
              <a:solidFill>
                <a:srgbClr val="00B050"/>
              </a:solidFill>
              <a:latin typeface="+mj-lt"/>
            </a:endParaRPr>
          </a:p>
        </p:txBody>
      </p:sp>
      <p:pic>
        <p:nvPicPr>
          <p:cNvPr id="33" name="Рисунок 32"/>
          <p:cNvPicPr>
            <a:picLocks noChangeAspect="1"/>
          </p:cNvPicPr>
          <p:nvPr/>
        </p:nvPicPr>
        <p:blipFill rotWithShape="1">
          <a:blip r:embed="rId2"/>
          <a:srcRect l="9838" t="71072" r="40156" b="24800"/>
          <a:stretch/>
        </p:blipFill>
        <p:spPr>
          <a:xfrm>
            <a:off x="755575" y="5086773"/>
            <a:ext cx="5927325" cy="275280"/>
          </a:xfrm>
          <a:prstGeom prst="rect">
            <a:avLst/>
          </a:prstGeom>
        </p:spPr>
      </p:pic>
      <p:sp>
        <p:nvSpPr>
          <p:cNvPr id="34" name="Прямоугольник 33"/>
          <p:cNvSpPr/>
          <p:nvPr/>
        </p:nvSpPr>
        <p:spPr>
          <a:xfrm>
            <a:off x="2483768" y="4586493"/>
            <a:ext cx="61926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400" i="1" dirty="0" smtClean="0">
                <a:solidFill>
                  <a:srgbClr val="00B050"/>
                </a:solidFill>
                <a:latin typeface="+mj-lt"/>
              </a:rPr>
              <a:t>пошуку в лівому </a:t>
            </a:r>
            <a:r>
              <a:rPr lang="uk-UA" sz="1400" i="1" dirty="0" err="1" smtClean="0">
                <a:solidFill>
                  <a:srgbClr val="00B050"/>
                </a:solidFill>
                <a:latin typeface="+mj-lt"/>
              </a:rPr>
              <a:t>підмасиві</a:t>
            </a:r>
            <a:r>
              <a:rPr lang="uk-UA" sz="1400" i="1" dirty="0" smtClean="0">
                <a:solidFill>
                  <a:srgbClr val="00B050"/>
                </a:solidFill>
                <a:latin typeface="+mj-lt"/>
              </a:rPr>
              <a:t> із передачею в якості аргументів крайніх лівого, правого елементів та індексу шуканого елемента</a:t>
            </a:r>
            <a:endParaRPr lang="uk-UA" sz="1400" i="1" dirty="0">
              <a:solidFill>
                <a:srgbClr val="00B050"/>
              </a:solidFill>
              <a:latin typeface="+mj-lt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6610892" y="4366693"/>
            <a:ext cx="206556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400" i="1" dirty="0" smtClean="0">
                <a:solidFill>
                  <a:srgbClr val="00B050"/>
                </a:solidFill>
                <a:latin typeface="+mj-lt"/>
              </a:rPr>
              <a:t>// запуск процедури</a:t>
            </a:r>
            <a:endParaRPr lang="uk-UA" sz="1400" i="1" dirty="0">
              <a:solidFill>
                <a:srgbClr val="00B050"/>
              </a:solidFill>
              <a:latin typeface="+mj-lt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6563554" y="5070524"/>
            <a:ext cx="206556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400" i="1" dirty="0" smtClean="0">
                <a:solidFill>
                  <a:srgbClr val="00B050"/>
                </a:solidFill>
                <a:latin typeface="+mj-lt"/>
              </a:rPr>
              <a:t>// в іншому випадку</a:t>
            </a:r>
            <a:endParaRPr lang="uk-UA" sz="1400" i="1" dirty="0">
              <a:solidFill>
                <a:srgbClr val="00B050"/>
              </a:solidFill>
              <a:latin typeface="+mj-lt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2329678" y="5354632"/>
            <a:ext cx="619268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400" i="1" dirty="0" smtClean="0">
                <a:solidFill>
                  <a:srgbClr val="00B050"/>
                </a:solidFill>
                <a:latin typeface="+mj-lt"/>
              </a:rPr>
              <a:t>запускається процедура пошуку в правому </a:t>
            </a:r>
            <a:r>
              <a:rPr lang="uk-UA" sz="1400" i="1" dirty="0" err="1" smtClean="0">
                <a:solidFill>
                  <a:srgbClr val="00B050"/>
                </a:solidFill>
                <a:latin typeface="+mj-lt"/>
              </a:rPr>
              <a:t>підмасиві</a:t>
            </a:r>
            <a:r>
              <a:rPr lang="uk-UA" sz="1400" i="1" dirty="0" smtClean="0">
                <a:solidFill>
                  <a:srgbClr val="00B050"/>
                </a:solidFill>
                <a:latin typeface="+mj-lt"/>
              </a:rPr>
              <a:t> із передачею в якості аргументів крайніх елементів </a:t>
            </a:r>
            <a:r>
              <a:rPr lang="uk-UA" sz="1400" i="1" dirty="0" err="1" smtClean="0">
                <a:solidFill>
                  <a:srgbClr val="00B050"/>
                </a:solidFill>
                <a:latin typeface="+mj-lt"/>
              </a:rPr>
              <a:t>підмасиву</a:t>
            </a:r>
            <a:r>
              <a:rPr lang="uk-UA" sz="1400" i="1" dirty="0" smtClean="0">
                <a:solidFill>
                  <a:srgbClr val="00B050"/>
                </a:solidFill>
                <a:latin typeface="+mj-lt"/>
              </a:rPr>
              <a:t> та індексу шуканого елемента</a:t>
            </a:r>
            <a:endParaRPr lang="uk-UA" sz="1400" i="1" dirty="0">
              <a:solidFill>
                <a:srgbClr val="00B05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583928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3" grpId="0"/>
      <p:bldP spid="24" grpId="0"/>
      <p:bldP spid="25" grpId="0"/>
      <p:bldP spid="27" grpId="0"/>
      <p:bldP spid="28" grpId="0"/>
      <p:bldP spid="30" grpId="0"/>
      <p:bldP spid="32" grpId="0"/>
      <p:bldP spid="34" grpId="0"/>
      <p:bldP spid="35" grpId="0"/>
      <p:bldP spid="36" grpId="0"/>
      <p:bldP spid="3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888085" y="-99392"/>
            <a:ext cx="3060454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1900" b="1" dirty="0" smtClean="0">
                <a:solidFill>
                  <a:schemeClr val="lt1"/>
                </a:solidFill>
                <a:latin typeface="+mn-lt"/>
              </a:rPr>
              <a:t>Псевдокод пошуку </a:t>
            </a:r>
          </a:p>
          <a:p>
            <a:pPr algn="ctr"/>
            <a:r>
              <a:rPr lang="uk-UA" sz="1900" b="1" dirty="0" smtClean="0">
                <a:solidFill>
                  <a:schemeClr val="lt1"/>
                </a:solidFill>
                <a:latin typeface="+mn-lt"/>
              </a:rPr>
              <a:t>порядкової статистики</a:t>
            </a:r>
            <a:endParaRPr lang="uk-UA" sz="1900" b="1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908720"/>
            <a:ext cx="777686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i="1" dirty="0" smtClean="0">
                <a:latin typeface="+mj-lt"/>
              </a:rPr>
              <a:t>Найбільш незрозумілі частини псевдокоду:</a:t>
            </a:r>
            <a:endParaRPr lang="uk-UA" sz="2000" i="1" dirty="0">
              <a:latin typeface="+mj-lt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 rotWithShape="1">
          <a:blip r:embed="rId2"/>
          <a:srcRect l="9838" t="37401" r="40156" b="46400"/>
          <a:stretch/>
        </p:blipFill>
        <p:spPr>
          <a:xfrm>
            <a:off x="755576" y="1846413"/>
            <a:ext cx="5927325" cy="1080120"/>
          </a:xfrm>
          <a:prstGeom prst="rect">
            <a:avLst/>
          </a:prstGeom>
        </p:spPr>
      </p:pic>
      <p:pic>
        <p:nvPicPr>
          <p:cNvPr id="26" name="Рисунок 25"/>
          <p:cNvPicPr>
            <a:picLocks noChangeAspect="1"/>
          </p:cNvPicPr>
          <p:nvPr/>
        </p:nvPicPr>
        <p:blipFill rotWithShape="1">
          <a:blip r:embed="rId2"/>
          <a:srcRect l="9838" t="53601" r="40156" b="35522"/>
          <a:stretch/>
        </p:blipFill>
        <p:spPr>
          <a:xfrm>
            <a:off x="755575" y="2924944"/>
            <a:ext cx="5927325" cy="725281"/>
          </a:xfrm>
          <a:prstGeom prst="rect">
            <a:avLst/>
          </a:prstGeom>
        </p:spPr>
      </p:pic>
      <p:pic>
        <p:nvPicPr>
          <p:cNvPr id="31" name="Рисунок 30"/>
          <p:cNvPicPr>
            <a:picLocks noChangeAspect="1"/>
          </p:cNvPicPr>
          <p:nvPr/>
        </p:nvPicPr>
        <p:blipFill rotWithShape="1">
          <a:blip r:embed="rId2"/>
          <a:srcRect l="9838" t="64697" r="40156" b="28379"/>
          <a:stretch/>
        </p:blipFill>
        <p:spPr>
          <a:xfrm>
            <a:off x="755575" y="3687414"/>
            <a:ext cx="5927325" cy="461666"/>
          </a:xfrm>
          <a:prstGeom prst="rect">
            <a:avLst/>
          </a:prstGeom>
        </p:spPr>
      </p:pic>
      <p:pic>
        <p:nvPicPr>
          <p:cNvPr id="33" name="Рисунок 32"/>
          <p:cNvPicPr>
            <a:picLocks noChangeAspect="1"/>
          </p:cNvPicPr>
          <p:nvPr/>
        </p:nvPicPr>
        <p:blipFill rotWithShape="1">
          <a:blip r:embed="rId2"/>
          <a:srcRect l="9838" t="71072" r="40156" b="24800"/>
          <a:stretch/>
        </p:blipFill>
        <p:spPr>
          <a:xfrm>
            <a:off x="755575" y="4149080"/>
            <a:ext cx="5927325" cy="275280"/>
          </a:xfrm>
          <a:prstGeom prst="rect">
            <a:avLst/>
          </a:prstGeom>
        </p:spPr>
      </p:pic>
      <p:cxnSp>
        <p:nvCxnSpPr>
          <p:cNvPr id="5" name="Прямая соединительная линия 4"/>
          <p:cNvCxnSpPr/>
          <p:nvPr/>
        </p:nvCxnSpPr>
        <p:spPr>
          <a:xfrm>
            <a:off x="1043608" y="3140968"/>
            <a:ext cx="18002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6084168" y="4424360"/>
            <a:ext cx="504056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Прямоугольник 37"/>
          <p:cNvSpPr/>
          <p:nvPr/>
        </p:nvSpPr>
        <p:spPr>
          <a:xfrm>
            <a:off x="755575" y="4610746"/>
            <a:ext cx="777686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600" i="1" dirty="0" smtClean="0">
                <a:solidFill>
                  <a:srgbClr val="FF0000"/>
                </a:solidFill>
                <a:latin typeface="+mj-lt"/>
              </a:rPr>
              <a:t>1. Для чого вводити змінну </a:t>
            </a:r>
            <a:r>
              <a:rPr lang="en-US" sz="1600" i="1" dirty="0" smtClean="0">
                <a:solidFill>
                  <a:srgbClr val="FF0000"/>
                </a:solidFill>
                <a:latin typeface="+mj-lt"/>
              </a:rPr>
              <a:t>k</a:t>
            </a:r>
            <a:r>
              <a:rPr lang="uk-UA" sz="1600" i="1" dirty="0" smtClean="0">
                <a:solidFill>
                  <a:srgbClr val="FF0000"/>
                </a:solidFill>
                <a:latin typeface="+mj-lt"/>
              </a:rPr>
              <a:t>, коли можна в шукану порядкову статистику відразу записати значення </a:t>
            </a:r>
            <a:r>
              <a:rPr lang="en-US" sz="1600" i="1" dirty="0" smtClean="0">
                <a:solidFill>
                  <a:srgbClr val="FF0000"/>
                </a:solidFill>
                <a:latin typeface="+mj-lt"/>
              </a:rPr>
              <a:t>q</a:t>
            </a:r>
            <a:endParaRPr lang="uk-UA" sz="1600" i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755575" y="5190979"/>
            <a:ext cx="777686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600" i="1" dirty="0" smtClean="0">
                <a:solidFill>
                  <a:srgbClr val="FF0000"/>
                </a:solidFill>
                <a:latin typeface="+mj-lt"/>
              </a:rPr>
              <a:t>2</a:t>
            </a:r>
            <a:r>
              <a:rPr lang="uk-UA" sz="1600" i="1" dirty="0" smtClean="0">
                <a:solidFill>
                  <a:srgbClr val="FF0000"/>
                </a:solidFill>
                <a:latin typeface="+mj-lt"/>
              </a:rPr>
              <a:t>. Індекс шуканого елемента в правому </a:t>
            </a:r>
            <a:r>
              <a:rPr lang="uk-UA" sz="1600" i="1" dirty="0" err="1" smtClean="0">
                <a:solidFill>
                  <a:srgbClr val="FF0000"/>
                </a:solidFill>
                <a:latin typeface="+mj-lt"/>
              </a:rPr>
              <a:t>підмасиві</a:t>
            </a:r>
            <a:r>
              <a:rPr lang="uk-UA" sz="1600" i="1" dirty="0" smtClean="0">
                <a:solidFill>
                  <a:srgbClr val="FF0000"/>
                </a:solidFill>
                <a:latin typeface="+mj-lt"/>
              </a:rPr>
              <a:t> зменшується на значенн</a:t>
            </a:r>
            <a:r>
              <a:rPr lang="uk-UA" sz="1600" i="1" dirty="0">
                <a:solidFill>
                  <a:srgbClr val="FF0000"/>
                </a:solidFill>
                <a:latin typeface="+mj-lt"/>
              </a:rPr>
              <a:t>я</a:t>
            </a:r>
            <a:r>
              <a:rPr lang="en-US" sz="1600" i="1" dirty="0" smtClean="0">
                <a:solidFill>
                  <a:srgbClr val="FF0000"/>
                </a:solidFill>
                <a:latin typeface="+mj-lt"/>
              </a:rPr>
              <a:t> k</a:t>
            </a:r>
            <a:endParaRPr lang="uk-UA" sz="1600" i="1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13253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3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888085" y="-99392"/>
            <a:ext cx="3060454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1900" b="1" dirty="0" smtClean="0">
                <a:solidFill>
                  <a:schemeClr val="lt1"/>
                </a:solidFill>
                <a:latin typeface="+mn-lt"/>
              </a:rPr>
              <a:t>Псевдокод пошуку </a:t>
            </a:r>
          </a:p>
          <a:p>
            <a:pPr algn="ctr"/>
            <a:r>
              <a:rPr lang="uk-UA" sz="1900" b="1" dirty="0" smtClean="0">
                <a:solidFill>
                  <a:schemeClr val="lt1"/>
                </a:solidFill>
                <a:latin typeface="+mn-lt"/>
              </a:rPr>
              <a:t>порядкової статистики</a:t>
            </a:r>
            <a:endParaRPr lang="uk-UA" sz="1900" b="1" dirty="0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 rotWithShape="1">
          <a:blip r:embed="rId2"/>
          <a:srcRect l="9838" t="37401" r="40156" b="46400"/>
          <a:stretch/>
        </p:blipFill>
        <p:spPr>
          <a:xfrm>
            <a:off x="755575" y="1330392"/>
            <a:ext cx="5927325" cy="1080120"/>
          </a:xfrm>
          <a:prstGeom prst="rect">
            <a:avLst/>
          </a:prstGeom>
        </p:spPr>
      </p:pic>
      <p:pic>
        <p:nvPicPr>
          <p:cNvPr id="26" name="Рисунок 25"/>
          <p:cNvPicPr>
            <a:picLocks noChangeAspect="1"/>
          </p:cNvPicPr>
          <p:nvPr/>
        </p:nvPicPr>
        <p:blipFill rotWithShape="1">
          <a:blip r:embed="rId2"/>
          <a:srcRect l="9838" t="53601" r="40156" b="35522"/>
          <a:stretch/>
        </p:blipFill>
        <p:spPr>
          <a:xfrm>
            <a:off x="755575" y="2433640"/>
            <a:ext cx="5927325" cy="725281"/>
          </a:xfrm>
          <a:prstGeom prst="rect">
            <a:avLst/>
          </a:prstGeom>
        </p:spPr>
      </p:pic>
      <p:pic>
        <p:nvPicPr>
          <p:cNvPr id="31" name="Рисунок 30"/>
          <p:cNvPicPr>
            <a:picLocks noChangeAspect="1"/>
          </p:cNvPicPr>
          <p:nvPr/>
        </p:nvPicPr>
        <p:blipFill rotWithShape="1">
          <a:blip r:embed="rId2"/>
          <a:srcRect l="9838" t="64697" r="40156" b="28379"/>
          <a:stretch/>
        </p:blipFill>
        <p:spPr>
          <a:xfrm>
            <a:off x="755575" y="3196110"/>
            <a:ext cx="5927325" cy="461666"/>
          </a:xfrm>
          <a:prstGeom prst="rect">
            <a:avLst/>
          </a:prstGeom>
        </p:spPr>
      </p:pic>
      <p:pic>
        <p:nvPicPr>
          <p:cNvPr id="33" name="Рисунок 32"/>
          <p:cNvPicPr>
            <a:picLocks noChangeAspect="1"/>
          </p:cNvPicPr>
          <p:nvPr/>
        </p:nvPicPr>
        <p:blipFill rotWithShape="1">
          <a:blip r:embed="rId2"/>
          <a:srcRect l="9838" t="71072" r="40156" b="24800"/>
          <a:stretch/>
        </p:blipFill>
        <p:spPr>
          <a:xfrm>
            <a:off x="755575" y="3657776"/>
            <a:ext cx="5927325" cy="275280"/>
          </a:xfrm>
          <a:prstGeom prst="rect">
            <a:avLst/>
          </a:prstGeom>
        </p:spPr>
      </p:pic>
      <p:cxnSp>
        <p:nvCxnSpPr>
          <p:cNvPr id="5" name="Прямая соединительная линия 4"/>
          <p:cNvCxnSpPr/>
          <p:nvPr/>
        </p:nvCxnSpPr>
        <p:spPr>
          <a:xfrm>
            <a:off x="1043608" y="2649664"/>
            <a:ext cx="18002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Прямоугольник 37"/>
          <p:cNvSpPr/>
          <p:nvPr/>
        </p:nvSpPr>
        <p:spPr>
          <a:xfrm>
            <a:off x="611560" y="683985"/>
            <a:ext cx="777686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600" i="1" dirty="0" smtClean="0">
                <a:solidFill>
                  <a:srgbClr val="FF0000"/>
                </a:solidFill>
                <a:latin typeface="+mj-lt"/>
              </a:rPr>
              <a:t>1. Для чого вводити змінну </a:t>
            </a:r>
            <a:r>
              <a:rPr lang="en-US" sz="1600" i="1" dirty="0" smtClean="0">
                <a:solidFill>
                  <a:srgbClr val="FF0000"/>
                </a:solidFill>
                <a:latin typeface="+mj-lt"/>
              </a:rPr>
              <a:t>k</a:t>
            </a:r>
            <a:r>
              <a:rPr lang="uk-UA" sz="1600" i="1" dirty="0" smtClean="0">
                <a:solidFill>
                  <a:srgbClr val="FF0000"/>
                </a:solidFill>
                <a:latin typeface="+mj-lt"/>
              </a:rPr>
              <a:t>, коли можна в шукану порядкову статистику відразу записати значення </a:t>
            </a:r>
            <a:r>
              <a:rPr lang="en-US" sz="1600" i="1" dirty="0" smtClean="0">
                <a:solidFill>
                  <a:srgbClr val="FF0000"/>
                </a:solidFill>
                <a:latin typeface="+mj-lt"/>
              </a:rPr>
              <a:t>q</a:t>
            </a:r>
            <a:endParaRPr lang="uk-UA" sz="1600" i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39986" y="4007966"/>
            <a:ext cx="777686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600" i="1" dirty="0" smtClean="0">
                <a:solidFill>
                  <a:srgbClr val="FF0000"/>
                </a:solidFill>
                <a:latin typeface="+mj-lt"/>
              </a:rPr>
              <a:t>Для уніфікації коду ми не можемо записати і=</a:t>
            </a:r>
            <a:r>
              <a:rPr lang="en-US" sz="1600" i="1" dirty="0" smtClean="0">
                <a:solidFill>
                  <a:srgbClr val="FF0000"/>
                </a:solidFill>
                <a:latin typeface="+mj-lt"/>
              </a:rPr>
              <a:t>q</a:t>
            </a:r>
            <a:r>
              <a:rPr lang="uk-UA" sz="1600" i="1" dirty="0" smtClean="0">
                <a:solidFill>
                  <a:srgbClr val="FF0000"/>
                </a:solidFill>
                <a:latin typeface="+mj-lt"/>
              </a:rPr>
              <a:t>, адже потрібно враховувати, що індексація </a:t>
            </a:r>
            <a:r>
              <a:rPr lang="uk-UA" sz="1600" b="1" i="1" u="sng" dirty="0" smtClean="0">
                <a:solidFill>
                  <a:srgbClr val="FF0000"/>
                </a:solidFill>
                <a:latin typeface="+mj-lt"/>
              </a:rPr>
              <a:t>і</a:t>
            </a:r>
            <a:r>
              <a:rPr lang="uk-UA" sz="1600" i="1" dirty="0" smtClean="0">
                <a:solidFill>
                  <a:srgbClr val="FF0000"/>
                </a:solidFill>
                <a:latin typeface="+mj-lt"/>
              </a:rPr>
              <a:t> починається з лівої межі </a:t>
            </a:r>
            <a:r>
              <a:rPr lang="uk-UA" sz="1600" i="1" dirty="0" err="1" smtClean="0">
                <a:solidFill>
                  <a:srgbClr val="FF0000"/>
                </a:solidFill>
                <a:latin typeface="+mj-lt"/>
              </a:rPr>
              <a:t>підмасиву</a:t>
            </a:r>
            <a:r>
              <a:rPr lang="uk-UA" sz="1600" i="1" dirty="0" smtClean="0">
                <a:solidFill>
                  <a:srgbClr val="FF0000"/>
                </a:solidFill>
                <a:latin typeface="+mj-lt"/>
              </a:rPr>
              <a:t>. А у випадку пошуку порядкової статистики в окремій частині загального алгоритму такий крок призведе до некоректного виконання алгоритму</a:t>
            </a:r>
            <a:endParaRPr lang="uk-UA" sz="1600" i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907704" y="5279468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+mj-lt"/>
              </a:rPr>
              <a:t>…</a:t>
            </a:r>
            <a:endParaRPr lang="uk-UA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411760" y="5279468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+mj-lt"/>
              </a:rPr>
              <a:t>…</a:t>
            </a:r>
            <a:endParaRPr lang="uk-UA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915816" y="5279467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+mj-lt"/>
              </a:rPr>
              <a:t>p</a:t>
            </a:r>
            <a:endParaRPr lang="uk-UA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419872" y="5279466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+mj-lt"/>
              </a:rPr>
              <a:t>…</a:t>
            </a:r>
            <a:endParaRPr lang="uk-UA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4427984" y="5279468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+mj-lt"/>
              </a:rPr>
              <a:t>q</a:t>
            </a:r>
            <a:endParaRPr lang="uk-UA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4932040" y="5279465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+mj-lt"/>
              </a:rPr>
              <a:t>…</a:t>
            </a:r>
            <a:endParaRPr lang="uk-UA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3923928" y="5279468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+mj-lt"/>
              </a:rPr>
              <a:t>…</a:t>
            </a:r>
            <a:endParaRPr lang="uk-UA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5436096" y="5279468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+mj-lt"/>
              </a:rPr>
              <a:t>…</a:t>
            </a:r>
            <a:endParaRPr lang="uk-UA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1" name="Правая фигурная скобка 20"/>
          <p:cNvSpPr/>
          <p:nvPr/>
        </p:nvSpPr>
        <p:spPr>
          <a:xfrm rot="5400000">
            <a:off x="3850090" y="4895855"/>
            <a:ext cx="130861" cy="2016224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>
              <a:ln>
                <a:solidFill>
                  <a:sysClr val="windowText" lastClr="000000"/>
                </a:solidFill>
              </a:ln>
              <a:latin typeface="+mj-lt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5935958" y="5279465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+mj-lt"/>
              </a:rPr>
              <a:t>r</a:t>
            </a:r>
            <a:endParaRPr lang="uk-UA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6431607" y="5279465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+mj-lt"/>
              </a:rPr>
              <a:t>…</a:t>
            </a:r>
            <a:endParaRPr lang="uk-UA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6935663" y="5279468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+mj-lt"/>
              </a:rPr>
              <a:t>…</a:t>
            </a:r>
            <a:endParaRPr lang="uk-UA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765479" y="6027650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i="1" dirty="0">
                <a:solidFill>
                  <a:srgbClr val="FF0000"/>
                </a:solidFill>
              </a:rPr>
              <a:t>k</a:t>
            </a:r>
            <a:endParaRPr lang="uk-UA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3361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888085" y="-99392"/>
            <a:ext cx="3060454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1900" b="1" dirty="0" smtClean="0">
                <a:solidFill>
                  <a:schemeClr val="lt1"/>
                </a:solidFill>
                <a:latin typeface="+mn-lt"/>
              </a:rPr>
              <a:t>Псевдокод пошуку </a:t>
            </a:r>
          </a:p>
          <a:p>
            <a:pPr algn="ctr"/>
            <a:r>
              <a:rPr lang="uk-UA" sz="1900" b="1" dirty="0" smtClean="0">
                <a:solidFill>
                  <a:schemeClr val="lt1"/>
                </a:solidFill>
                <a:latin typeface="+mn-lt"/>
              </a:rPr>
              <a:t>порядкової статистики</a:t>
            </a:r>
            <a:endParaRPr lang="uk-UA" sz="1900" b="1" dirty="0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 rotWithShape="1">
          <a:blip r:embed="rId2"/>
          <a:srcRect l="9838" t="37401" r="40156" b="46400"/>
          <a:stretch/>
        </p:blipFill>
        <p:spPr>
          <a:xfrm>
            <a:off x="755575" y="1474408"/>
            <a:ext cx="5927325" cy="1080120"/>
          </a:xfrm>
          <a:prstGeom prst="rect">
            <a:avLst/>
          </a:prstGeom>
        </p:spPr>
      </p:pic>
      <p:pic>
        <p:nvPicPr>
          <p:cNvPr id="26" name="Рисунок 25"/>
          <p:cNvPicPr>
            <a:picLocks noChangeAspect="1"/>
          </p:cNvPicPr>
          <p:nvPr/>
        </p:nvPicPr>
        <p:blipFill rotWithShape="1">
          <a:blip r:embed="rId2"/>
          <a:srcRect l="9838" t="53601" r="40156" b="35522"/>
          <a:stretch/>
        </p:blipFill>
        <p:spPr>
          <a:xfrm>
            <a:off x="755575" y="2577656"/>
            <a:ext cx="5927325" cy="725281"/>
          </a:xfrm>
          <a:prstGeom prst="rect">
            <a:avLst/>
          </a:prstGeom>
        </p:spPr>
      </p:pic>
      <p:pic>
        <p:nvPicPr>
          <p:cNvPr id="31" name="Рисунок 30"/>
          <p:cNvPicPr>
            <a:picLocks noChangeAspect="1"/>
          </p:cNvPicPr>
          <p:nvPr/>
        </p:nvPicPr>
        <p:blipFill rotWithShape="1">
          <a:blip r:embed="rId2"/>
          <a:srcRect l="9838" t="64697" r="40156" b="28379"/>
          <a:stretch/>
        </p:blipFill>
        <p:spPr>
          <a:xfrm>
            <a:off x="755575" y="3340126"/>
            <a:ext cx="5927325" cy="461666"/>
          </a:xfrm>
          <a:prstGeom prst="rect">
            <a:avLst/>
          </a:prstGeom>
        </p:spPr>
      </p:pic>
      <p:pic>
        <p:nvPicPr>
          <p:cNvPr id="33" name="Рисунок 32"/>
          <p:cNvPicPr>
            <a:picLocks noChangeAspect="1"/>
          </p:cNvPicPr>
          <p:nvPr/>
        </p:nvPicPr>
        <p:blipFill rotWithShape="1">
          <a:blip r:embed="rId2"/>
          <a:srcRect l="9838" t="71072" r="40156" b="24800"/>
          <a:stretch/>
        </p:blipFill>
        <p:spPr>
          <a:xfrm>
            <a:off x="755575" y="3801792"/>
            <a:ext cx="5927325" cy="275280"/>
          </a:xfrm>
          <a:prstGeom prst="rect">
            <a:avLst/>
          </a:prstGeom>
        </p:spPr>
      </p:pic>
      <p:cxnSp>
        <p:nvCxnSpPr>
          <p:cNvPr id="5" name="Прямая соединительная линия 4"/>
          <p:cNvCxnSpPr/>
          <p:nvPr/>
        </p:nvCxnSpPr>
        <p:spPr>
          <a:xfrm>
            <a:off x="6105100" y="4067356"/>
            <a:ext cx="411116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739986" y="4356393"/>
            <a:ext cx="777686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600" i="1" dirty="0" smtClean="0">
                <a:solidFill>
                  <a:srgbClr val="FF0000"/>
                </a:solidFill>
                <a:latin typeface="+mj-lt"/>
              </a:rPr>
              <a:t>При пошуку елемента в правому </a:t>
            </a:r>
            <a:r>
              <a:rPr lang="uk-UA" sz="1600" i="1" dirty="0" err="1" smtClean="0">
                <a:solidFill>
                  <a:srgbClr val="FF0000"/>
                </a:solidFill>
                <a:latin typeface="+mj-lt"/>
              </a:rPr>
              <a:t>підмасиві</a:t>
            </a:r>
            <a:r>
              <a:rPr lang="uk-UA" sz="1600" i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1600" i="1" dirty="0" smtClean="0">
                <a:solidFill>
                  <a:srgbClr val="FF0000"/>
                </a:solidFill>
                <a:latin typeface="+mj-lt"/>
              </a:rPr>
              <a:t>k-</a:t>
            </a:r>
            <a:r>
              <a:rPr lang="uk-UA" sz="1600" i="1" dirty="0" smtClean="0">
                <a:solidFill>
                  <a:srgbClr val="FF0000"/>
                </a:solidFill>
                <a:latin typeface="+mj-lt"/>
              </a:rPr>
              <a:t>елементи з лівої частини вже не будуть враховуватись</a:t>
            </a:r>
            <a:endParaRPr lang="uk-UA" sz="1600" i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911172" y="5263814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+mj-lt"/>
              </a:rPr>
              <a:t>…</a:t>
            </a:r>
            <a:endParaRPr lang="uk-UA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415228" y="5263814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+mj-lt"/>
              </a:rPr>
              <a:t>…</a:t>
            </a:r>
            <a:endParaRPr lang="uk-UA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919284" y="5263813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+mj-lt"/>
              </a:rPr>
              <a:t>p</a:t>
            </a:r>
            <a:endParaRPr lang="uk-UA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423340" y="5263812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+mj-lt"/>
              </a:rPr>
              <a:t>…</a:t>
            </a:r>
            <a:endParaRPr lang="uk-UA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4431452" y="5263814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+mj-lt"/>
              </a:rPr>
              <a:t>q</a:t>
            </a:r>
            <a:endParaRPr lang="uk-UA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4935508" y="5263811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+mj-lt"/>
              </a:rPr>
              <a:t>…</a:t>
            </a:r>
            <a:endParaRPr lang="uk-UA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3927396" y="5263814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+mj-lt"/>
              </a:rPr>
              <a:t>…</a:t>
            </a:r>
            <a:endParaRPr lang="uk-UA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5439564" y="5263814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+mj-lt"/>
              </a:rPr>
              <a:t>…</a:t>
            </a:r>
            <a:endParaRPr lang="uk-UA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1" name="Правая фигурная скобка 20"/>
          <p:cNvSpPr/>
          <p:nvPr/>
        </p:nvSpPr>
        <p:spPr>
          <a:xfrm rot="5400000">
            <a:off x="3853558" y="4880201"/>
            <a:ext cx="130861" cy="2016224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>
              <a:ln>
                <a:solidFill>
                  <a:sysClr val="windowText" lastClr="000000"/>
                </a:solidFill>
              </a:ln>
              <a:latin typeface="+mj-lt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5939426" y="5263811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+mj-lt"/>
              </a:rPr>
              <a:t>r</a:t>
            </a:r>
            <a:endParaRPr lang="uk-UA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6435075" y="5263811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+mj-lt"/>
              </a:rPr>
              <a:t>…</a:t>
            </a:r>
            <a:endParaRPr lang="uk-UA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6939131" y="5263814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+mj-lt"/>
              </a:rPr>
              <a:t>…</a:t>
            </a:r>
            <a:endParaRPr lang="uk-UA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768947" y="6011996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i="1" dirty="0">
                <a:solidFill>
                  <a:srgbClr val="FF0000"/>
                </a:solidFill>
              </a:rPr>
              <a:t>k</a:t>
            </a:r>
            <a:endParaRPr lang="uk-UA" i="1" dirty="0">
              <a:solidFill>
                <a:srgbClr val="FF0000"/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734698" y="764704"/>
            <a:ext cx="777686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600" i="1" dirty="0" smtClean="0">
                <a:solidFill>
                  <a:srgbClr val="FF0000"/>
                </a:solidFill>
                <a:latin typeface="+mj-lt"/>
              </a:rPr>
              <a:t>2</a:t>
            </a:r>
            <a:r>
              <a:rPr lang="uk-UA" sz="1600" i="1" dirty="0" smtClean="0">
                <a:solidFill>
                  <a:srgbClr val="FF0000"/>
                </a:solidFill>
                <a:latin typeface="+mj-lt"/>
              </a:rPr>
              <a:t>. Індекс шуканого елемента в правому </a:t>
            </a:r>
            <a:r>
              <a:rPr lang="uk-UA" sz="1600" i="1" dirty="0" err="1" smtClean="0">
                <a:solidFill>
                  <a:srgbClr val="FF0000"/>
                </a:solidFill>
                <a:latin typeface="+mj-lt"/>
              </a:rPr>
              <a:t>підмасиві</a:t>
            </a:r>
            <a:r>
              <a:rPr lang="uk-UA" sz="1600" i="1" dirty="0" smtClean="0">
                <a:solidFill>
                  <a:srgbClr val="FF0000"/>
                </a:solidFill>
                <a:latin typeface="+mj-lt"/>
              </a:rPr>
              <a:t> зменшується на значенн</a:t>
            </a:r>
            <a:r>
              <a:rPr lang="uk-UA" sz="1600" i="1" dirty="0">
                <a:solidFill>
                  <a:srgbClr val="FF0000"/>
                </a:solidFill>
                <a:latin typeface="+mj-lt"/>
              </a:rPr>
              <a:t>я</a:t>
            </a:r>
            <a:r>
              <a:rPr lang="en-US" sz="1600" i="1" dirty="0" smtClean="0">
                <a:solidFill>
                  <a:srgbClr val="FF0000"/>
                </a:solidFill>
                <a:latin typeface="+mj-lt"/>
              </a:rPr>
              <a:t> k</a:t>
            </a:r>
            <a:endParaRPr lang="uk-UA" sz="1600" i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30" name="Правая фигурная скобка 29"/>
          <p:cNvSpPr/>
          <p:nvPr/>
        </p:nvSpPr>
        <p:spPr>
          <a:xfrm rot="5400000">
            <a:off x="5625929" y="5144599"/>
            <a:ext cx="130862" cy="1487431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>
              <a:ln>
                <a:solidFill>
                  <a:sysClr val="windowText" lastClr="000000"/>
                </a:solidFill>
              </a:ln>
              <a:latin typeface="+mj-lt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5469219" y="5969620"/>
            <a:ext cx="4363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uk-UA" i="1" dirty="0" smtClean="0">
                <a:solidFill>
                  <a:srgbClr val="FF0000"/>
                </a:solidFill>
              </a:rPr>
              <a:t>і-</a:t>
            </a:r>
            <a:r>
              <a:rPr lang="en-US" i="1" dirty="0" smtClean="0">
                <a:solidFill>
                  <a:srgbClr val="FF0000"/>
                </a:solidFill>
              </a:rPr>
              <a:t>k</a:t>
            </a:r>
            <a:endParaRPr lang="uk-UA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2592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913735" y="91951"/>
            <a:ext cx="3009158" cy="3847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1900" b="1" dirty="0" smtClean="0">
                <a:solidFill>
                  <a:schemeClr val="lt1"/>
                </a:solidFill>
                <a:latin typeface="+mn-lt"/>
              </a:rPr>
              <a:t>Час роботи алгоритму</a:t>
            </a:r>
            <a:endParaRPr lang="uk-UA" sz="1900" b="1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734698" y="972017"/>
            <a:ext cx="777686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600" i="1" dirty="0" smtClean="0">
                <a:latin typeface="+mj-lt"/>
              </a:rPr>
              <a:t>Скільки рекурсивних викликів відбувається під час процедури пошуку порядкової статистики?</a:t>
            </a:r>
          </a:p>
          <a:p>
            <a:pPr algn="just"/>
            <a:endParaRPr lang="uk-UA" sz="1600" i="1" dirty="0">
              <a:latin typeface="+mj-lt"/>
            </a:endParaRPr>
          </a:p>
          <a:p>
            <a:pPr algn="just"/>
            <a:r>
              <a:rPr lang="uk-UA" sz="1600" i="1" dirty="0" smtClean="0">
                <a:solidFill>
                  <a:srgbClr val="FF0000"/>
                </a:solidFill>
                <a:latin typeface="+mj-lt"/>
              </a:rPr>
              <a:t>ОДИН!</a:t>
            </a:r>
            <a:r>
              <a:rPr lang="uk-UA" sz="1600" i="1" dirty="0" smtClean="0">
                <a:latin typeface="+mj-lt"/>
              </a:rPr>
              <a:t> Чому?</a:t>
            </a:r>
          </a:p>
          <a:p>
            <a:pPr algn="just"/>
            <a:endParaRPr lang="uk-UA" sz="1600" i="1" dirty="0">
              <a:latin typeface="+mj-lt"/>
            </a:endParaRPr>
          </a:p>
          <a:p>
            <a:pPr algn="just"/>
            <a:r>
              <a:rPr lang="uk-UA" sz="1600" i="1" dirty="0" smtClean="0">
                <a:latin typeface="+mj-lt"/>
              </a:rPr>
              <a:t>Лише для процедури розбиття масиву на дві частини, з метою подальшого пошуку елементу в окремих </a:t>
            </a:r>
            <a:r>
              <a:rPr lang="uk-UA" sz="1600" i="1" dirty="0" err="1" smtClean="0">
                <a:latin typeface="+mj-lt"/>
              </a:rPr>
              <a:t>підмасивах</a:t>
            </a:r>
            <a:r>
              <a:rPr lang="uk-UA" sz="1600" i="1" dirty="0" smtClean="0">
                <a:latin typeface="+mj-lt"/>
              </a:rPr>
              <a:t>.</a:t>
            </a:r>
          </a:p>
          <a:p>
            <a:pPr algn="just"/>
            <a:endParaRPr lang="uk-UA" sz="1600" i="1" dirty="0">
              <a:latin typeface="+mj-lt"/>
            </a:endParaRPr>
          </a:p>
          <a:p>
            <a:pPr algn="just"/>
            <a:r>
              <a:rPr lang="uk-UA" sz="1600" i="1" dirty="0" smtClean="0">
                <a:latin typeface="+mj-lt"/>
              </a:rPr>
              <a:t>Скільки </a:t>
            </a:r>
            <a:r>
              <a:rPr lang="uk-UA" sz="1600" i="1" dirty="0" err="1" smtClean="0">
                <a:latin typeface="+mj-lt"/>
              </a:rPr>
              <a:t>підмасивів</a:t>
            </a:r>
            <a:r>
              <a:rPr lang="uk-UA" sz="1600" i="1" dirty="0" smtClean="0">
                <a:latin typeface="+mj-lt"/>
              </a:rPr>
              <a:t> опрацьовується під час процедури пошуку?</a:t>
            </a:r>
          </a:p>
          <a:p>
            <a:pPr algn="just"/>
            <a:endParaRPr lang="uk-UA" sz="1600" i="1" dirty="0">
              <a:latin typeface="+mj-lt"/>
            </a:endParaRPr>
          </a:p>
          <a:p>
            <a:pPr algn="just"/>
            <a:r>
              <a:rPr lang="uk-UA" sz="1600" i="1" dirty="0" smtClean="0">
                <a:solidFill>
                  <a:srgbClr val="FF0000"/>
                </a:solidFill>
                <a:latin typeface="+mj-lt"/>
              </a:rPr>
              <a:t>ОДИН! </a:t>
            </a:r>
            <a:r>
              <a:rPr lang="uk-UA" sz="1600" i="1" dirty="0" smtClean="0">
                <a:latin typeface="+mj-lt"/>
              </a:rPr>
              <a:t>Чому?</a:t>
            </a:r>
          </a:p>
          <a:p>
            <a:pPr algn="just"/>
            <a:endParaRPr lang="uk-UA" sz="1600" i="1" dirty="0">
              <a:latin typeface="+mj-lt"/>
            </a:endParaRPr>
          </a:p>
          <a:p>
            <a:pPr algn="just"/>
            <a:r>
              <a:rPr lang="uk-UA" sz="1600" i="1" dirty="0" smtClean="0">
                <a:latin typeface="+mj-lt"/>
              </a:rPr>
              <a:t>Тому що на початку процедури відбувається порівняння і-го елементу з опорним елементом</a:t>
            </a:r>
            <a:r>
              <a:rPr lang="en-US" sz="1600" i="1" dirty="0" smtClean="0">
                <a:latin typeface="+mj-lt"/>
              </a:rPr>
              <a:t> q</a:t>
            </a:r>
            <a:r>
              <a:rPr lang="uk-UA" sz="1600" i="1" dirty="0" smtClean="0">
                <a:latin typeface="+mj-lt"/>
              </a:rPr>
              <a:t>, що дає підстави занурюватись лише в одну частину (залежно від результату порівняння)</a:t>
            </a:r>
          </a:p>
          <a:p>
            <a:pPr algn="just"/>
            <a:endParaRPr lang="uk-UA" sz="1600" i="1" dirty="0">
              <a:latin typeface="+mj-lt"/>
            </a:endParaRPr>
          </a:p>
          <a:p>
            <a:pPr algn="just"/>
            <a:r>
              <a:rPr lang="uk-UA" sz="1600" i="1" dirty="0" smtClean="0">
                <a:latin typeface="+mj-lt"/>
              </a:rPr>
              <a:t>Зважаючи на це </a:t>
            </a:r>
            <a:r>
              <a:rPr lang="uk-UA" sz="1600" i="1" dirty="0" smtClean="0">
                <a:solidFill>
                  <a:srgbClr val="FF0000"/>
                </a:solidFill>
                <a:latin typeface="+mj-lt"/>
              </a:rPr>
              <a:t>стверджуємо</a:t>
            </a:r>
            <a:r>
              <a:rPr lang="uk-UA" sz="1600" i="1" dirty="0" smtClean="0">
                <a:latin typeface="+mj-lt"/>
              </a:rPr>
              <a:t>, що </a:t>
            </a:r>
            <a:r>
              <a:rPr lang="uk-UA" sz="1600" i="1" dirty="0" smtClean="0">
                <a:solidFill>
                  <a:srgbClr val="FF0000"/>
                </a:solidFill>
                <a:latin typeface="+mj-lt"/>
              </a:rPr>
              <a:t>середній час роботи алгоритму </a:t>
            </a:r>
            <a:r>
              <a:rPr lang="el-GR" sz="1600" b="1" i="1" dirty="0">
                <a:solidFill>
                  <a:srgbClr val="FF0000"/>
                </a:solidFill>
                <a:latin typeface="+mj-lt"/>
              </a:rPr>
              <a:t>Θ</a:t>
            </a:r>
            <a:r>
              <a:rPr lang="en-US" sz="1600" b="1" i="1" dirty="0">
                <a:solidFill>
                  <a:srgbClr val="FF0000"/>
                </a:solidFill>
                <a:latin typeface="+mj-lt"/>
              </a:rPr>
              <a:t>(n)</a:t>
            </a:r>
            <a:r>
              <a:rPr lang="uk-UA" sz="1600" b="1" i="1" dirty="0">
                <a:latin typeface="+mj-lt"/>
              </a:rPr>
              <a:t> </a:t>
            </a:r>
            <a:endParaRPr lang="uk-UA" sz="1600" b="1" i="1" dirty="0" smtClean="0">
              <a:latin typeface="+mj-lt"/>
            </a:endParaRPr>
          </a:p>
          <a:p>
            <a:pPr algn="just"/>
            <a:endParaRPr lang="uk-UA" sz="1600" b="1" i="1" dirty="0">
              <a:latin typeface="+mj-lt"/>
            </a:endParaRPr>
          </a:p>
          <a:p>
            <a:pPr algn="just"/>
            <a:r>
              <a:rPr lang="uk-UA" sz="1600" i="1" dirty="0" smtClean="0">
                <a:latin typeface="+mj-lt"/>
              </a:rPr>
              <a:t>Найгірший випадок </a:t>
            </a:r>
            <a:r>
              <a:rPr lang="el-GR" sz="1600" i="1" dirty="0">
                <a:latin typeface="+mj-lt"/>
              </a:rPr>
              <a:t>Θ</a:t>
            </a:r>
            <a:r>
              <a:rPr lang="en-US" sz="1600" i="1" dirty="0" smtClean="0">
                <a:latin typeface="+mj-lt"/>
              </a:rPr>
              <a:t>(</a:t>
            </a:r>
            <a:r>
              <a:rPr lang="en-US" sz="1600" dirty="0" smtClean="0">
                <a:latin typeface="+mj-lt"/>
              </a:rPr>
              <a:t>n</a:t>
            </a:r>
            <a:r>
              <a:rPr lang="en-US" sz="1600" baseline="30000" dirty="0" smtClean="0">
                <a:latin typeface="+mj-lt"/>
              </a:rPr>
              <a:t>2</a:t>
            </a:r>
            <a:r>
              <a:rPr lang="en-US" sz="1600" i="1" dirty="0" smtClean="0">
                <a:latin typeface="+mj-lt"/>
              </a:rPr>
              <a:t>)</a:t>
            </a:r>
            <a:r>
              <a:rPr lang="uk-UA" sz="1600" i="1" dirty="0" smtClean="0">
                <a:latin typeface="+mj-lt"/>
              </a:rPr>
              <a:t>, коли при розподілі масиву 1 </a:t>
            </a:r>
            <a:r>
              <a:rPr lang="uk-UA" sz="1600" i="1" dirty="0" err="1" smtClean="0">
                <a:latin typeface="+mj-lt"/>
              </a:rPr>
              <a:t>підмасив</a:t>
            </a:r>
            <a:r>
              <a:rPr lang="uk-UA" sz="1600" i="1" dirty="0" smtClean="0">
                <a:latin typeface="+mj-lt"/>
              </a:rPr>
              <a:t> буде порожнім!</a:t>
            </a:r>
            <a:endParaRPr lang="uk-UA" sz="1600" i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76481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115616" y="2780928"/>
            <a:ext cx="6777317" cy="648072"/>
          </a:xfrm>
        </p:spPr>
        <p:txBody>
          <a:bodyPr>
            <a:normAutofit/>
          </a:bodyPr>
          <a:lstStyle/>
          <a:p>
            <a:pPr marL="68580" indent="0" algn="ctr">
              <a:buNone/>
            </a:pPr>
            <a:r>
              <a:rPr lang="en-US" altLang="ru-RU" b="1" dirty="0" smtClean="0"/>
              <a:t>3</a:t>
            </a:r>
            <a:r>
              <a:rPr lang="ru-RU" altLang="ru-RU" b="1" dirty="0" smtClean="0"/>
              <a:t>.</a:t>
            </a:r>
            <a:r>
              <a:rPr lang="uk-UA" b="1" dirty="0" smtClean="0"/>
              <a:t> </a:t>
            </a:r>
            <a:r>
              <a:rPr lang="uk-UA" b="1" dirty="0"/>
              <a:t>Аналіз алгоритму</a:t>
            </a:r>
          </a:p>
        </p:txBody>
      </p:sp>
    </p:spTree>
    <p:extLst>
      <p:ext uri="{BB962C8B-B14F-4D97-AF65-F5344CB8AC3E}">
        <p14:creationId xmlns:p14="http://schemas.microsoft.com/office/powerpoint/2010/main" val="1746700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755576" y="2782669"/>
            <a:ext cx="77768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 smtClean="0">
                <a:latin typeface="+mj-lt"/>
              </a:rPr>
              <a:t>Матеріал є додатковим та не обов'язковим. </a:t>
            </a:r>
          </a:p>
          <a:p>
            <a:pPr algn="ctr"/>
            <a:r>
              <a:rPr lang="uk-UA" dirty="0" smtClean="0">
                <a:latin typeface="+mj-lt"/>
              </a:rPr>
              <a:t>Питання висвітлено у </a:t>
            </a:r>
            <a:r>
              <a:rPr lang="uk-UA" dirty="0" err="1" smtClean="0">
                <a:latin typeface="+mj-lt"/>
              </a:rPr>
              <a:t>одноіменному</a:t>
            </a:r>
            <a:r>
              <a:rPr lang="uk-UA" dirty="0" smtClean="0">
                <a:latin typeface="+mj-lt"/>
              </a:rPr>
              <a:t> відео на платформі ВУ</a:t>
            </a:r>
            <a:endParaRPr lang="uk-UA" i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103545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685268" y="107340"/>
            <a:ext cx="140615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b="1" dirty="0" err="1" smtClean="0">
                <a:solidFill>
                  <a:schemeClr val="lt1"/>
                </a:solidFill>
                <a:latin typeface="+mn-lt"/>
              </a:rPr>
              <a:t>Завдання</a:t>
            </a:r>
            <a:endParaRPr lang="uk-UA" sz="2000" b="1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1124744"/>
            <a:ext cx="7983921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>
                <a:latin typeface="+mj-lt"/>
              </a:rPr>
              <a:t>Завдання на самопідготовку:</a:t>
            </a:r>
            <a:endParaRPr lang="uk-UA" dirty="0">
              <a:latin typeface="+mj-lt"/>
            </a:endParaRPr>
          </a:p>
          <a:p>
            <a:r>
              <a:rPr lang="uk-UA" dirty="0">
                <a:latin typeface="+mj-lt"/>
              </a:rPr>
              <a:t> </a:t>
            </a:r>
          </a:p>
          <a:p>
            <a:pPr lvl="0" indent="355600" algn="just"/>
            <a:r>
              <a:rPr lang="uk-UA" dirty="0" smtClean="0">
                <a:latin typeface="+mj-lt"/>
              </a:rPr>
              <a:t>1. Опрацювати </a:t>
            </a:r>
            <a:r>
              <a:rPr lang="uk-UA" dirty="0">
                <a:latin typeface="+mj-lt"/>
              </a:rPr>
              <a:t>конспект </a:t>
            </a:r>
            <a:r>
              <a:rPr lang="uk-UA" dirty="0" smtClean="0">
                <a:latin typeface="+mj-lt"/>
              </a:rPr>
              <a:t>лекції.</a:t>
            </a:r>
            <a:endParaRPr lang="uk-UA" dirty="0">
              <a:latin typeface="+mj-lt"/>
            </a:endParaRPr>
          </a:p>
          <a:p>
            <a:pPr indent="361950" algn="just"/>
            <a:r>
              <a:rPr lang="uk-UA" dirty="0" smtClean="0">
                <a:latin typeface="+mj-lt"/>
              </a:rPr>
              <a:t>2. </a:t>
            </a:r>
            <a:r>
              <a:rPr lang="uk-UA" dirty="0" err="1">
                <a:latin typeface="+mj-lt"/>
              </a:rPr>
              <a:t>Prometheus</a:t>
            </a:r>
            <a:r>
              <a:rPr lang="uk-UA" dirty="0">
                <a:latin typeface="+mj-lt"/>
              </a:rPr>
              <a:t>. </a:t>
            </a:r>
            <a:r>
              <a:rPr lang="uk-UA" dirty="0" smtClean="0">
                <a:latin typeface="+mj-lt"/>
              </a:rPr>
              <a:t>Курс «Розробка та аналіз алгоритмів» (Тиждень 3: Лекція №6). </a:t>
            </a:r>
            <a:r>
              <a:rPr lang="uk-UA" dirty="0">
                <a:latin typeface="+mj-lt"/>
              </a:rPr>
              <a:t>[Електронний ресурс]. – Доступний з </a:t>
            </a:r>
            <a:r>
              <a:rPr lang="en-US" dirty="0">
                <a:latin typeface="+mj-lt"/>
              </a:rPr>
              <a:t>https://edx.prometheus.org.ua/courses/KPI/Algorithms101/2015_Spring/courseware/fb2ff02b704e4b1f9542c72bf2aec251/5b3ee565a4b74b8d97248d5eb350bcc2</a:t>
            </a:r>
            <a:r>
              <a:rPr lang="en-US" dirty="0" smtClean="0">
                <a:latin typeface="+mj-lt"/>
              </a:rPr>
              <a:t>/</a:t>
            </a:r>
            <a:endParaRPr lang="uk-UA" dirty="0" smtClean="0">
              <a:latin typeface="+mj-lt"/>
            </a:endParaRPr>
          </a:p>
          <a:p>
            <a:pPr indent="361950" algn="just"/>
            <a:r>
              <a:rPr lang="uk-UA" dirty="0">
                <a:latin typeface="+mj-lt"/>
              </a:rPr>
              <a:t> </a:t>
            </a:r>
          </a:p>
          <a:p>
            <a:pPr algn="ctr"/>
            <a:r>
              <a:rPr lang="uk-UA" b="1" i="1" dirty="0">
                <a:latin typeface="+mj-lt"/>
              </a:rPr>
              <a:t>Для поглибленого вивчення</a:t>
            </a:r>
            <a:r>
              <a:rPr lang="uk-UA" b="1" i="1" dirty="0" smtClean="0">
                <a:latin typeface="+mj-lt"/>
              </a:rPr>
              <a:t>:</a:t>
            </a:r>
          </a:p>
          <a:p>
            <a:pPr indent="360363" algn="just"/>
            <a:endParaRPr lang="uk-UA" dirty="0">
              <a:latin typeface="+mj-lt"/>
            </a:endParaRPr>
          </a:p>
          <a:p>
            <a:pPr indent="360363" algn="just"/>
            <a:r>
              <a:rPr lang="uk-UA" dirty="0">
                <a:latin typeface="+mj-lt"/>
              </a:rPr>
              <a:t>3. </a:t>
            </a:r>
            <a:r>
              <a:rPr lang="en-US" dirty="0" err="1">
                <a:latin typeface="+mj-lt"/>
              </a:rPr>
              <a:t>Cormen</a:t>
            </a:r>
            <a:r>
              <a:rPr lang="en-US" dirty="0">
                <a:latin typeface="+mj-lt"/>
              </a:rPr>
              <a:t>, Thomas H.; </a:t>
            </a:r>
            <a:r>
              <a:rPr lang="en-US" dirty="0" err="1">
                <a:latin typeface="+mj-lt"/>
              </a:rPr>
              <a:t>Leiserson</a:t>
            </a:r>
            <a:r>
              <a:rPr lang="en-US" dirty="0">
                <a:latin typeface="+mj-lt"/>
              </a:rPr>
              <a:t>, Charles E., </a:t>
            </a:r>
            <a:r>
              <a:rPr lang="en-US" dirty="0" err="1">
                <a:latin typeface="+mj-lt"/>
              </a:rPr>
              <a:t>Rivest</a:t>
            </a:r>
            <a:r>
              <a:rPr lang="en-US" dirty="0">
                <a:latin typeface="+mj-lt"/>
              </a:rPr>
              <a:t>, Ronald L., Stein, Clifford (2001) [1990]. Introduction to Algorithms (2nd ed.). MIT Press and McGraw-Hill. ISBN 0-262-03293-7. </a:t>
            </a:r>
            <a:r>
              <a:rPr lang="uk-UA" dirty="0">
                <a:latin typeface="+mj-lt"/>
              </a:rPr>
              <a:t>Глава 7, </a:t>
            </a:r>
            <a:r>
              <a:rPr lang="uk-UA" dirty="0" err="1">
                <a:latin typeface="+mj-lt"/>
              </a:rPr>
              <a:t>Глава</a:t>
            </a:r>
            <a:r>
              <a:rPr lang="uk-UA" dirty="0">
                <a:latin typeface="+mj-lt"/>
              </a:rPr>
              <a:t> 9, розділ 9.1, 9.2. </a:t>
            </a:r>
          </a:p>
        </p:txBody>
      </p:sp>
    </p:spTree>
    <p:extLst>
      <p:ext uri="{BB962C8B-B14F-4D97-AF65-F5344CB8AC3E}">
        <p14:creationId xmlns:p14="http://schemas.microsoft.com/office/powerpoint/2010/main" val="428228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altLang="ru-RU" sz="3800" b="1" dirty="0">
                <a:solidFill>
                  <a:srgbClr val="002060"/>
                </a:solidFill>
              </a:rPr>
              <a:t>ПЛАН ЛЕКЦІЇ</a:t>
            </a:r>
            <a:r>
              <a:rPr lang="ru-RU" altLang="ru-RU" sz="3800" dirty="0">
                <a:solidFill>
                  <a:srgbClr val="002060"/>
                </a:solidFill>
              </a:rPr>
              <a:t/>
            </a:r>
            <a:br>
              <a:rPr lang="ru-RU" altLang="ru-RU" sz="3800" dirty="0">
                <a:solidFill>
                  <a:srgbClr val="002060"/>
                </a:solidFill>
              </a:rPr>
            </a:br>
            <a:endParaRPr lang="ru-RU" altLang="ru-RU" sz="3800" dirty="0">
              <a:solidFill>
                <a:srgbClr val="002060"/>
              </a:solidFill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683568" y="1989138"/>
            <a:ext cx="7941320" cy="4530725"/>
          </a:xfrm>
        </p:spPr>
        <p:txBody>
          <a:bodyPr/>
          <a:lstStyle/>
          <a:p>
            <a:pPr marL="525780" indent="-457200">
              <a:buAutoNum type="arabicPeriod"/>
            </a:pPr>
            <a:r>
              <a:rPr lang="uk-UA" dirty="0" smtClean="0"/>
              <a:t>Пошук мінімального (максимального) елементу </a:t>
            </a:r>
          </a:p>
          <a:p>
            <a:pPr marL="525780" indent="-457200">
              <a:buAutoNum type="arabicPeriod"/>
            </a:pPr>
            <a:r>
              <a:rPr lang="uk-UA" dirty="0" smtClean="0">
                <a:solidFill>
                  <a:schemeClr val="tx1"/>
                </a:solidFill>
              </a:rPr>
              <a:t>Пошук порядкової статистики</a:t>
            </a:r>
          </a:p>
          <a:p>
            <a:pPr marL="525780" indent="-457200">
              <a:buAutoNum type="arabicPeriod"/>
            </a:pPr>
            <a:r>
              <a:rPr lang="uk-UA" dirty="0" smtClean="0">
                <a:solidFill>
                  <a:schemeClr val="tx1"/>
                </a:solidFill>
              </a:rPr>
              <a:t>Аналіз </a:t>
            </a:r>
            <a:r>
              <a:rPr lang="uk-UA" smtClean="0">
                <a:solidFill>
                  <a:schemeClr val="tx1"/>
                </a:solidFill>
              </a:rPr>
              <a:t>алгоритму (додатково</a:t>
            </a:r>
            <a:r>
              <a:rPr lang="uk-UA" dirty="0" smtClean="0">
                <a:solidFill>
                  <a:schemeClr val="tx1"/>
                </a:solidFill>
              </a:rPr>
              <a:t>)</a:t>
            </a:r>
            <a:endParaRPr lang="uk-UA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115616" y="2780928"/>
            <a:ext cx="6777317" cy="648072"/>
          </a:xfrm>
        </p:spPr>
        <p:txBody>
          <a:bodyPr>
            <a:normAutofit fontScale="92500" lnSpcReduction="20000"/>
          </a:bodyPr>
          <a:lstStyle/>
          <a:p>
            <a:pPr marL="68580" indent="0" algn="ctr">
              <a:buNone/>
            </a:pPr>
            <a:r>
              <a:rPr lang="ru-RU" altLang="ru-RU" b="1" dirty="0" smtClean="0"/>
              <a:t>1.</a:t>
            </a:r>
            <a:r>
              <a:rPr lang="uk-UA" b="1" dirty="0" smtClean="0"/>
              <a:t> </a:t>
            </a:r>
            <a:r>
              <a:rPr lang="uk-UA" b="1" dirty="0"/>
              <a:t>Пошук </a:t>
            </a:r>
            <a:r>
              <a:rPr lang="uk-UA" b="1" dirty="0" smtClean="0"/>
              <a:t>мінімального (максимального) </a:t>
            </a:r>
            <a:r>
              <a:rPr lang="uk-UA" b="1" dirty="0"/>
              <a:t>елементу </a:t>
            </a:r>
          </a:p>
        </p:txBody>
      </p:sp>
    </p:spTree>
    <p:extLst>
      <p:ext uri="{BB962C8B-B14F-4D97-AF65-F5344CB8AC3E}">
        <p14:creationId xmlns:p14="http://schemas.microsoft.com/office/powerpoint/2010/main" val="2760694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660723" y="91951"/>
            <a:ext cx="1515159" cy="3847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1900" b="1" dirty="0" smtClean="0">
                <a:solidFill>
                  <a:schemeClr val="lt1"/>
                </a:solidFill>
                <a:latin typeface="+mn-lt"/>
              </a:rPr>
              <a:t>Означення</a:t>
            </a:r>
            <a:endParaRPr lang="uk-UA" sz="1900" b="1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1196752"/>
            <a:ext cx="777686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 smtClean="0">
                <a:latin typeface="+mj-lt"/>
              </a:rPr>
              <a:t>Означення порядкової статистики</a:t>
            </a:r>
          </a:p>
          <a:p>
            <a:pPr algn="just"/>
            <a:endParaRPr lang="uk-UA" sz="2000" dirty="0">
              <a:latin typeface="+mj-lt"/>
            </a:endParaRPr>
          </a:p>
          <a:p>
            <a:pPr algn="just"/>
            <a:r>
              <a:rPr lang="uk-UA" sz="2000" dirty="0" smtClean="0">
                <a:latin typeface="+mj-lt"/>
              </a:rPr>
              <a:t>Дано масив А = </a:t>
            </a:r>
            <a:r>
              <a:rPr lang="en-US" sz="2000" dirty="0" smtClean="0">
                <a:latin typeface="+mj-lt"/>
              </a:rPr>
              <a:t>&lt;a</a:t>
            </a:r>
            <a:r>
              <a:rPr lang="en-US" sz="1200" dirty="0" smtClean="0">
                <a:latin typeface="+mj-lt"/>
              </a:rPr>
              <a:t>1</a:t>
            </a:r>
            <a:r>
              <a:rPr lang="en-US" sz="2000" dirty="0" smtClean="0">
                <a:latin typeface="+mj-lt"/>
              </a:rPr>
              <a:t>, … a</a:t>
            </a:r>
            <a:r>
              <a:rPr lang="en-US" sz="1200" dirty="0" smtClean="0">
                <a:latin typeface="+mj-lt"/>
              </a:rPr>
              <a:t>n</a:t>
            </a:r>
            <a:r>
              <a:rPr lang="en-US" sz="2000" dirty="0" smtClean="0">
                <a:latin typeface="+mj-lt"/>
              </a:rPr>
              <a:t>&gt;</a:t>
            </a:r>
          </a:p>
          <a:p>
            <a:pPr algn="just"/>
            <a:endParaRPr lang="en-US" sz="2000" dirty="0" smtClean="0">
              <a:latin typeface="+mj-lt"/>
            </a:endParaRPr>
          </a:p>
          <a:p>
            <a:pPr algn="just"/>
            <a:r>
              <a:rPr lang="en-US" sz="2000" b="1" i="1" dirty="0" smtClean="0">
                <a:latin typeface="+mj-lt"/>
              </a:rPr>
              <a:t>i-</a:t>
            </a:r>
            <a:r>
              <a:rPr lang="uk-UA" sz="2000" b="1" i="1" dirty="0" smtClean="0">
                <a:latin typeface="+mj-lt"/>
              </a:rPr>
              <a:t>та </a:t>
            </a:r>
            <a:r>
              <a:rPr lang="uk-UA" sz="2000" b="1" dirty="0" smtClean="0">
                <a:latin typeface="+mj-lt"/>
              </a:rPr>
              <a:t>порядкова статистика </a:t>
            </a:r>
            <a:r>
              <a:rPr lang="uk-UA" sz="2000" dirty="0" smtClean="0">
                <a:latin typeface="+mj-lt"/>
              </a:rPr>
              <a:t>– це певний елемент </a:t>
            </a:r>
            <a:r>
              <a:rPr lang="en-US" sz="2000" dirty="0" smtClean="0">
                <a:latin typeface="+mj-lt"/>
              </a:rPr>
              <a:t>a</a:t>
            </a:r>
            <a:r>
              <a:rPr lang="uk-UA" sz="1200" dirty="0" smtClean="0">
                <a:latin typeface="+mj-lt"/>
              </a:rPr>
              <a:t>і</a:t>
            </a:r>
            <a:r>
              <a:rPr lang="uk-UA" sz="2000" dirty="0" smtClean="0">
                <a:latin typeface="+mj-lt"/>
              </a:rPr>
              <a:t> з масиву А, який є </a:t>
            </a:r>
            <a:r>
              <a:rPr lang="uk-UA" sz="2000" b="1" i="1" dirty="0" smtClean="0">
                <a:latin typeface="+mj-lt"/>
              </a:rPr>
              <a:t>і-тим</a:t>
            </a:r>
            <a:r>
              <a:rPr lang="uk-UA" sz="2000" dirty="0" smtClean="0">
                <a:latin typeface="+mj-lt"/>
              </a:rPr>
              <a:t> за порядком зростання в </a:t>
            </a:r>
            <a:r>
              <a:rPr lang="en-US" sz="2000" dirty="0" smtClean="0">
                <a:latin typeface="+mj-lt"/>
              </a:rPr>
              <a:t>&lt;</a:t>
            </a:r>
            <a:r>
              <a:rPr lang="uk-UA" sz="2000" dirty="0" smtClean="0">
                <a:latin typeface="+mj-lt"/>
              </a:rPr>
              <a:t>А</a:t>
            </a:r>
            <a:r>
              <a:rPr lang="en-US" sz="2000" dirty="0" smtClean="0">
                <a:latin typeface="+mj-lt"/>
              </a:rPr>
              <a:t>&gt;</a:t>
            </a:r>
            <a:endParaRPr lang="en-US" sz="2000" dirty="0">
              <a:latin typeface="+mj-lt"/>
            </a:endParaRPr>
          </a:p>
          <a:p>
            <a:pPr algn="just"/>
            <a:endParaRPr lang="en-US" sz="2000" dirty="0" smtClean="0">
              <a:latin typeface="+mj-lt"/>
            </a:endParaRPr>
          </a:p>
          <a:p>
            <a:pPr algn="just"/>
            <a:r>
              <a:rPr lang="uk-UA" sz="2000" dirty="0" smtClean="0">
                <a:solidFill>
                  <a:srgbClr val="0070C0"/>
                </a:solidFill>
                <a:latin typeface="+mj-lt"/>
              </a:rPr>
              <a:t>Приклад:</a:t>
            </a:r>
          </a:p>
          <a:p>
            <a:pPr algn="just"/>
            <a:r>
              <a:rPr lang="uk-UA" sz="2000" dirty="0" smtClean="0">
                <a:solidFill>
                  <a:srgbClr val="0070C0"/>
                </a:solidFill>
                <a:latin typeface="+mj-lt"/>
              </a:rPr>
              <a:t>А = </a:t>
            </a:r>
            <a:r>
              <a:rPr lang="en-US" sz="2000" dirty="0" smtClean="0">
                <a:solidFill>
                  <a:srgbClr val="0070C0"/>
                </a:solidFill>
                <a:latin typeface="+mj-lt"/>
              </a:rPr>
              <a:t>[5, 3, 7, 2, 4]	2-</a:t>
            </a:r>
            <a:r>
              <a:rPr lang="uk-UA" sz="2000" dirty="0" smtClean="0">
                <a:solidFill>
                  <a:srgbClr val="0070C0"/>
                </a:solidFill>
                <a:latin typeface="+mj-lt"/>
              </a:rPr>
              <a:t>га статистика </a:t>
            </a:r>
            <a:r>
              <a:rPr lang="uk-UA" sz="2000" smtClean="0">
                <a:solidFill>
                  <a:srgbClr val="0070C0"/>
                </a:solidFill>
                <a:latin typeface="+mj-lt"/>
              </a:rPr>
              <a:t>відповідає </a:t>
            </a:r>
            <a:r>
              <a:rPr lang="uk-UA" sz="2000" smtClean="0">
                <a:solidFill>
                  <a:srgbClr val="0070C0"/>
                </a:solidFill>
                <a:latin typeface="+mj-lt"/>
              </a:rPr>
              <a:t>«3»</a:t>
            </a:r>
            <a:endParaRPr lang="uk-UA" sz="2000" dirty="0" smtClean="0">
              <a:solidFill>
                <a:srgbClr val="0070C0"/>
              </a:solidFill>
              <a:latin typeface="+mj-lt"/>
            </a:endParaRPr>
          </a:p>
          <a:p>
            <a:pPr algn="just"/>
            <a:endParaRPr lang="uk-UA" sz="2000" dirty="0">
              <a:solidFill>
                <a:srgbClr val="0070C0"/>
              </a:solidFill>
              <a:latin typeface="+mj-lt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uk-UA" sz="2000" dirty="0" smtClean="0">
                <a:solidFill>
                  <a:srgbClr val="0070C0"/>
                </a:solidFill>
                <a:latin typeface="+mj-lt"/>
              </a:rPr>
              <a:t>1-ша порядкова статистика відповідає мінімальному </a:t>
            </a:r>
            <a:r>
              <a:rPr lang="uk-UA" sz="2000" dirty="0">
                <a:solidFill>
                  <a:srgbClr val="0070C0"/>
                </a:solidFill>
                <a:latin typeface="+mj-lt"/>
              </a:rPr>
              <a:t>елементу </a:t>
            </a:r>
            <a:r>
              <a:rPr lang="en-US" sz="2000" dirty="0">
                <a:solidFill>
                  <a:srgbClr val="0070C0"/>
                </a:solidFill>
                <a:latin typeface="+mj-lt"/>
              </a:rPr>
              <a:t>&lt;A&gt;</a:t>
            </a:r>
            <a:endParaRPr lang="uk-UA" sz="2000" dirty="0">
              <a:solidFill>
                <a:srgbClr val="0070C0"/>
              </a:solidFill>
              <a:latin typeface="+mj-lt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uk-UA" sz="2000" dirty="0" smtClean="0">
                <a:solidFill>
                  <a:srgbClr val="0070C0"/>
                </a:solidFill>
                <a:latin typeface="+mj-lt"/>
              </a:rPr>
              <a:t>остання </a:t>
            </a:r>
            <a:r>
              <a:rPr lang="uk-UA" sz="2000" dirty="0">
                <a:solidFill>
                  <a:srgbClr val="0070C0"/>
                </a:solidFill>
                <a:latin typeface="+mj-lt"/>
              </a:rPr>
              <a:t>порядкова статистика відповідає максимальному елементу </a:t>
            </a:r>
            <a:r>
              <a:rPr lang="en-US" sz="2000" dirty="0">
                <a:solidFill>
                  <a:srgbClr val="0070C0"/>
                </a:solidFill>
                <a:latin typeface="+mj-lt"/>
              </a:rPr>
              <a:t>&lt;A&gt;</a:t>
            </a:r>
            <a:endParaRPr lang="uk-UA" sz="2000" dirty="0">
              <a:solidFill>
                <a:srgbClr val="0070C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94309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796978" y="91951"/>
            <a:ext cx="1242649" cy="3847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1900" b="1" dirty="0" smtClean="0">
                <a:solidFill>
                  <a:schemeClr val="lt1"/>
                </a:solidFill>
                <a:latin typeface="+mn-lt"/>
              </a:rPr>
              <a:t>Медіана</a:t>
            </a:r>
            <a:endParaRPr lang="uk-UA" sz="1900" b="1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1196752"/>
            <a:ext cx="777686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 smtClean="0">
                <a:latin typeface="+mj-lt"/>
              </a:rPr>
              <a:t>Медіана – відповідає середині масиву.</a:t>
            </a:r>
          </a:p>
          <a:p>
            <a:pPr algn="just"/>
            <a:endParaRPr lang="uk-UA" sz="2000" dirty="0">
              <a:solidFill>
                <a:srgbClr val="0070C0"/>
              </a:solidFill>
              <a:latin typeface="+mj-lt"/>
            </a:endParaRPr>
          </a:p>
          <a:p>
            <a:pPr algn="just"/>
            <a:r>
              <a:rPr lang="uk-UA" sz="2000" dirty="0" smtClean="0">
                <a:solidFill>
                  <a:srgbClr val="0070C0"/>
                </a:solidFill>
                <a:latin typeface="+mj-lt"/>
              </a:rPr>
              <a:t>Це така порядкова статистика, яка у відсортованому масиві буде знаходитись всередині цього масиву</a:t>
            </a:r>
          </a:p>
          <a:p>
            <a:pPr algn="just"/>
            <a:endParaRPr lang="uk-UA" sz="2000" dirty="0">
              <a:solidFill>
                <a:srgbClr val="0070C0"/>
              </a:solidFill>
              <a:latin typeface="+mj-lt"/>
            </a:endParaRPr>
          </a:p>
          <a:p>
            <a:pPr algn="just"/>
            <a:r>
              <a:rPr lang="uk-UA" sz="2000" dirty="0" smtClean="0">
                <a:latin typeface="+mj-lt"/>
              </a:rPr>
              <a:t>Якщо кількість елемен</a:t>
            </a:r>
            <a:r>
              <a:rPr lang="uk-UA" sz="2000" dirty="0">
                <a:latin typeface="+mj-lt"/>
              </a:rPr>
              <a:t>т</a:t>
            </a:r>
            <a:r>
              <a:rPr lang="uk-UA" sz="2000" dirty="0" smtClean="0">
                <a:latin typeface="+mj-lt"/>
              </a:rPr>
              <a:t>ів масиву </a:t>
            </a:r>
            <a:r>
              <a:rPr lang="en-US" sz="2000" b="1" i="1" dirty="0" smtClean="0">
                <a:latin typeface="+mj-lt"/>
              </a:rPr>
              <a:t>n</a:t>
            </a:r>
            <a:r>
              <a:rPr lang="uk-UA" sz="2000" dirty="0" smtClean="0">
                <a:latin typeface="+mj-lt"/>
              </a:rPr>
              <a:t> не парна: медіана = </a:t>
            </a:r>
            <a:r>
              <a:rPr lang="en-US" sz="2000" b="1" dirty="0" smtClean="0">
                <a:latin typeface="+mj-lt"/>
              </a:rPr>
              <a:t>[n/2]+1</a:t>
            </a:r>
            <a:endParaRPr lang="uk-UA" sz="2000" b="1" dirty="0" smtClean="0">
              <a:latin typeface="+mj-lt"/>
            </a:endParaRPr>
          </a:p>
          <a:p>
            <a:pPr algn="just"/>
            <a:endParaRPr lang="uk-UA" sz="2000" dirty="0" smtClean="0">
              <a:latin typeface="+mj-lt"/>
            </a:endParaRPr>
          </a:p>
          <a:p>
            <a:pPr algn="just"/>
            <a:r>
              <a:rPr lang="uk-UA" sz="2000" dirty="0" smtClean="0">
                <a:latin typeface="+mj-lt"/>
              </a:rPr>
              <a:t>Якщо </a:t>
            </a:r>
            <a:r>
              <a:rPr lang="uk-UA" sz="2000" dirty="0">
                <a:latin typeface="+mj-lt"/>
              </a:rPr>
              <a:t>кількість елементів масиву </a:t>
            </a:r>
            <a:r>
              <a:rPr lang="en-US" sz="2000" b="1" i="1" dirty="0">
                <a:latin typeface="+mj-lt"/>
              </a:rPr>
              <a:t>n</a:t>
            </a:r>
            <a:r>
              <a:rPr lang="uk-UA" sz="2000" dirty="0">
                <a:latin typeface="+mj-lt"/>
              </a:rPr>
              <a:t> </a:t>
            </a:r>
            <a:r>
              <a:rPr lang="uk-UA" sz="2000" dirty="0" smtClean="0">
                <a:latin typeface="+mj-lt"/>
              </a:rPr>
              <a:t>парна: маємо дві медіани </a:t>
            </a:r>
            <a:r>
              <a:rPr lang="en-US" sz="2000" b="1" dirty="0">
                <a:latin typeface="+mj-lt"/>
              </a:rPr>
              <a:t>[</a:t>
            </a:r>
            <a:r>
              <a:rPr lang="en-US" sz="2000" b="1" dirty="0" smtClean="0">
                <a:latin typeface="+mj-lt"/>
              </a:rPr>
              <a:t>n/2]</a:t>
            </a:r>
            <a:r>
              <a:rPr lang="uk-UA" sz="2000" b="1" dirty="0" smtClean="0">
                <a:latin typeface="+mj-lt"/>
              </a:rPr>
              <a:t> </a:t>
            </a:r>
            <a:r>
              <a:rPr lang="uk-UA" sz="2000" dirty="0" smtClean="0">
                <a:latin typeface="+mj-lt"/>
              </a:rPr>
              <a:t>та</a:t>
            </a:r>
            <a:r>
              <a:rPr lang="uk-UA" sz="2000" b="1" dirty="0" smtClean="0">
                <a:latin typeface="+mj-lt"/>
              </a:rPr>
              <a:t> </a:t>
            </a:r>
            <a:r>
              <a:rPr lang="en-US" sz="2000" b="1" dirty="0" smtClean="0">
                <a:latin typeface="+mj-lt"/>
              </a:rPr>
              <a:t>[n/2</a:t>
            </a:r>
            <a:r>
              <a:rPr lang="en-US" sz="2000" b="1" dirty="0">
                <a:latin typeface="+mj-lt"/>
              </a:rPr>
              <a:t>]+</a:t>
            </a:r>
            <a:r>
              <a:rPr lang="en-US" sz="2000" b="1" dirty="0" smtClean="0">
                <a:latin typeface="+mj-lt"/>
              </a:rPr>
              <a:t>1</a:t>
            </a:r>
            <a:endParaRPr lang="uk-UA" sz="2000" b="1" dirty="0" smtClean="0">
              <a:latin typeface="+mj-lt"/>
            </a:endParaRPr>
          </a:p>
          <a:p>
            <a:pPr algn="just"/>
            <a:endParaRPr lang="uk-UA" sz="2000" b="1" dirty="0">
              <a:latin typeface="+mj-lt"/>
            </a:endParaRPr>
          </a:p>
          <a:p>
            <a:pPr algn="just"/>
            <a:r>
              <a:rPr lang="uk-UA" sz="2000" dirty="0">
                <a:solidFill>
                  <a:srgbClr val="0070C0"/>
                </a:solidFill>
                <a:latin typeface="+mj-lt"/>
              </a:rPr>
              <a:t>Приклад:</a:t>
            </a:r>
          </a:p>
          <a:p>
            <a:pPr algn="just"/>
            <a:r>
              <a:rPr lang="uk-UA" sz="2000" dirty="0">
                <a:solidFill>
                  <a:srgbClr val="0070C0"/>
                </a:solidFill>
                <a:latin typeface="+mj-lt"/>
              </a:rPr>
              <a:t>А = </a:t>
            </a:r>
            <a:r>
              <a:rPr lang="en-US" sz="2000" dirty="0">
                <a:solidFill>
                  <a:srgbClr val="0070C0"/>
                </a:solidFill>
                <a:latin typeface="+mj-lt"/>
              </a:rPr>
              <a:t>[5, 3, 7, 2, 4</a:t>
            </a:r>
            <a:r>
              <a:rPr lang="en-US" sz="2000" dirty="0" smtClean="0">
                <a:solidFill>
                  <a:srgbClr val="0070C0"/>
                </a:solidFill>
                <a:latin typeface="+mj-lt"/>
              </a:rPr>
              <a:t>]</a:t>
            </a:r>
            <a:r>
              <a:rPr lang="uk-UA" sz="2000" dirty="0" smtClean="0">
                <a:solidFill>
                  <a:srgbClr val="0070C0"/>
                </a:solidFill>
                <a:latin typeface="+mj-lt"/>
              </a:rPr>
              <a:t>	Медіана = </a:t>
            </a:r>
            <a:r>
              <a:rPr lang="en-US" sz="2000" dirty="0" smtClean="0">
                <a:solidFill>
                  <a:srgbClr val="0070C0"/>
                </a:solidFill>
                <a:latin typeface="+mj-lt"/>
              </a:rPr>
              <a:t>[5/2]+1 = 3 → </a:t>
            </a:r>
            <a:r>
              <a:rPr lang="uk-UA" sz="2000" dirty="0" smtClean="0">
                <a:solidFill>
                  <a:srgbClr val="0070C0"/>
                </a:solidFill>
                <a:latin typeface="+mj-lt"/>
              </a:rPr>
              <a:t>число «4»</a:t>
            </a:r>
            <a:endParaRPr lang="uk-UA" sz="2000" b="1" dirty="0">
              <a:latin typeface="+mj-lt"/>
            </a:endParaRPr>
          </a:p>
          <a:p>
            <a:pPr algn="just"/>
            <a:endParaRPr lang="uk-UA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035546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680507" y="-99392"/>
            <a:ext cx="3475630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1900" b="1" dirty="0" smtClean="0">
                <a:solidFill>
                  <a:schemeClr val="lt1"/>
                </a:solidFill>
                <a:latin typeface="+mn-lt"/>
              </a:rPr>
              <a:t>Пошук мінімального та </a:t>
            </a:r>
          </a:p>
          <a:p>
            <a:pPr algn="ctr"/>
            <a:r>
              <a:rPr lang="uk-UA" sz="1900" b="1" dirty="0" smtClean="0">
                <a:solidFill>
                  <a:schemeClr val="lt1"/>
                </a:solidFill>
                <a:latin typeface="+mn-lt"/>
              </a:rPr>
              <a:t>максимального елементу </a:t>
            </a:r>
            <a:endParaRPr lang="uk-UA" sz="1900" b="1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1279788"/>
            <a:ext cx="7776864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 smtClean="0">
                <a:solidFill>
                  <a:srgbClr val="002060"/>
                </a:solidFill>
                <a:latin typeface="+mj-lt"/>
              </a:rPr>
              <a:t>Що необхідно виконати для пошуку </a:t>
            </a:r>
            <a:r>
              <a:rPr lang="en-US" sz="2000" dirty="0" smtClean="0">
                <a:solidFill>
                  <a:srgbClr val="002060"/>
                </a:solidFill>
                <a:latin typeface="+mj-lt"/>
              </a:rPr>
              <a:t>min</a:t>
            </a:r>
            <a:r>
              <a:rPr lang="uk-UA" sz="2000" dirty="0" smtClean="0">
                <a:solidFill>
                  <a:srgbClr val="002060"/>
                </a:solidFill>
                <a:latin typeface="+mj-lt"/>
              </a:rPr>
              <a:t> чи </a:t>
            </a:r>
            <a:r>
              <a:rPr lang="en-US" sz="2000" dirty="0" smtClean="0">
                <a:solidFill>
                  <a:srgbClr val="002060"/>
                </a:solidFill>
                <a:latin typeface="+mj-lt"/>
              </a:rPr>
              <a:t>max</a:t>
            </a:r>
            <a:r>
              <a:rPr lang="uk-UA" sz="2000" dirty="0" smtClean="0">
                <a:solidFill>
                  <a:srgbClr val="002060"/>
                </a:solidFill>
                <a:latin typeface="+mj-lt"/>
              </a:rPr>
              <a:t> елементу в масиві А</a:t>
            </a:r>
            <a:r>
              <a:rPr lang="en-US" sz="2000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uk-UA" sz="2000" dirty="0" smtClean="0">
                <a:solidFill>
                  <a:srgbClr val="002060"/>
                </a:solidFill>
                <a:latin typeface="+mj-lt"/>
              </a:rPr>
              <a:t>=</a:t>
            </a:r>
            <a:r>
              <a:rPr lang="en-US" sz="2000" dirty="0" smtClean="0">
                <a:solidFill>
                  <a:srgbClr val="002060"/>
                </a:solidFill>
                <a:latin typeface="+mj-lt"/>
              </a:rPr>
              <a:t> &lt;a</a:t>
            </a:r>
            <a:r>
              <a:rPr lang="en-US" sz="1200" dirty="0" smtClean="0">
                <a:solidFill>
                  <a:srgbClr val="002060"/>
                </a:solidFill>
                <a:latin typeface="+mj-lt"/>
              </a:rPr>
              <a:t>1</a:t>
            </a:r>
            <a:r>
              <a:rPr lang="en-US" sz="2000" dirty="0" smtClean="0">
                <a:solidFill>
                  <a:srgbClr val="002060"/>
                </a:solidFill>
                <a:latin typeface="+mj-lt"/>
              </a:rPr>
              <a:t>, a</a:t>
            </a:r>
            <a:r>
              <a:rPr lang="en-US" sz="1200" dirty="0" smtClean="0">
                <a:solidFill>
                  <a:srgbClr val="002060"/>
                </a:solidFill>
                <a:latin typeface="+mj-lt"/>
              </a:rPr>
              <a:t>2</a:t>
            </a:r>
            <a:r>
              <a:rPr lang="en-US" sz="2000" dirty="0" smtClean="0">
                <a:solidFill>
                  <a:srgbClr val="002060"/>
                </a:solidFill>
                <a:latin typeface="+mj-lt"/>
              </a:rPr>
              <a:t>, … a</a:t>
            </a:r>
            <a:r>
              <a:rPr lang="en-US" sz="1200" dirty="0" smtClean="0">
                <a:solidFill>
                  <a:srgbClr val="002060"/>
                </a:solidFill>
                <a:latin typeface="+mj-lt"/>
              </a:rPr>
              <a:t>n</a:t>
            </a:r>
            <a:r>
              <a:rPr lang="en-US" sz="2000" dirty="0" smtClean="0">
                <a:solidFill>
                  <a:srgbClr val="002060"/>
                </a:solidFill>
                <a:latin typeface="+mj-lt"/>
              </a:rPr>
              <a:t>&gt;?</a:t>
            </a:r>
            <a:endParaRPr lang="uk-UA" sz="2000" dirty="0" smtClean="0">
              <a:solidFill>
                <a:srgbClr val="002060"/>
              </a:solidFill>
              <a:latin typeface="+mj-lt"/>
            </a:endParaRPr>
          </a:p>
          <a:p>
            <a:pPr algn="just"/>
            <a:endParaRPr lang="uk-UA" sz="2000" dirty="0">
              <a:latin typeface="+mj-lt"/>
            </a:endParaRPr>
          </a:p>
          <a:p>
            <a:pPr algn="just"/>
            <a:r>
              <a:rPr lang="uk-UA" sz="2000" dirty="0" smtClean="0">
                <a:latin typeface="+mj-lt"/>
              </a:rPr>
              <a:t>Обрати поточний елемент та порівняти його з наступним. За результатами порівнянь </a:t>
            </a:r>
            <a:r>
              <a:rPr lang="uk-UA" sz="2000" dirty="0">
                <a:latin typeface="+mj-lt"/>
              </a:rPr>
              <a:t>обрати </a:t>
            </a:r>
            <a:r>
              <a:rPr lang="en-US" sz="2000" b="1" i="1" dirty="0">
                <a:latin typeface="+mj-lt"/>
              </a:rPr>
              <a:t>min</a:t>
            </a:r>
            <a:r>
              <a:rPr lang="uk-UA" sz="2000" dirty="0">
                <a:latin typeface="+mj-lt"/>
              </a:rPr>
              <a:t> чи </a:t>
            </a:r>
            <a:r>
              <a:rPr lang="en-US" sz="2000" b="1" i="1" dirty="0">
                <a:latin typeface="+mj-lt"/>
              </a:rPr>
              <a:t>max</a:t>
            </a:r>
            <a:r>
              <a:rPr lang="uk-UA" sz="2000" dirty="0">
                <a:latin typeface="+mj-lt"/>
              </a:rPr>
              <a:t> елемент, і так продовжувати до кінця масиву. Кількість порівнянь: </a:t>
            </a:r>
            <a:r>
              <a:rPr lang="en-US" sz="2000" b="1" i="1" dirty="0" smtClean="0">
                <a:latin typeface="+mj-lt"/>
              </a:rPr>
              <a:t>n-1</a:t>
            </a:r>
            <a:endParaRPr lang="uk-UA" sz="2000" b="1" i="1" dirty="0" smtClean="0">
              <a:latin typeface="+mj-lt"/>
            </a:endParaRPr>
          </a:p>
          <a:p>
            <a:pPr algn="just"/>
            <a:endParaRPr lang="uk-UA" sz="2000" b="1" i="1" dirty="0">
              <a:latin typeface="+mj-lt"/>
            </a:endParaRPr>
          </a:p>
          <a:p>
            <a:pPr algn="just"/>
            <a:r>
              <a:rPr lang="uk-UA" sz="2000" dirty="0">
                <a:solidFill>
                  <a:srgbClr val="002060"/>
                </a:solidFill>
                <a:latin typeface="+mj-lt"/>
              </a:rPr>
              <a:t>Яка кількість порівнянь при одночасному пошуку </a:t>
            </a:r>
            <a:r>
              <a:rPr lang="en-US" sz="2000" dirty="0">
                <a:solidFill>
                  <a:srgbClr val="002060"/>
                </a:solidFill>
                <a:latin typeface="+mj-lt"/>
              </a:rPr>
              <a:t>min</a:t>
            </a:r>
            <a:r>
              <a:rPr lang="uk-UA" sz="2000" dirty="0">
                <a:solidFill>
                  <a:srgbClr val="002060"/>
                </a:solidFill>
                <a:latin typeface="+mj-lt"/>
              </a:rPr>
              <a:t> та </a:t>
            </a:r>
            <a:r>
              <a:rPr lang="en-US" sz="2000" dirty="0">
                <a:solidFill>
                  <a:srgbClr val="002060"/>
                </a:solidFill>
                <a:latin typeface="+mj-lt"/>
              </a:rPr>
              <a:t>max</a:t>
            </a:r>
            <a:r>
              <a:rPr lang="uk-UA" sz="2000" dirty="0">
                <a:solidFill>
                  <a:srgbClr val="002060"/>
                </a:solidFill>
                <a:latin typeface="+mj-lt"/>
              </a:rPr>
              <a:t> елементів за умови такого пошуку?</a:t>
            </a:r>
          </a:p>
          <a:p>
            <a:pPr algn="just"/>
            <a:endParaRPr lang="uk-UA" sz="2000" dirty="0" smtClean="0">
              <a:latin typeface="+mj-lt"/>
            </a:endParaRPr>
          </a:p>
          <a:p>
            <a:pPr algn="just"/>
            <a:r>
              <a:rPr lang="uk-UA" sz="2000" dirty="0">
                <a:latin typeface="+mj-lt"/>
              </a:rPr>
              <a:t>Кількість порівнянь: 2</a:t>
            </a:r>
            <a:r>
              <a:rPr lang="en-US" sz="2000" dirty="0">
                <a:latin typeface="+mj-lt"/>
              </a:rPr>
              <a:t>n-</a:t>
            </a:r>
            <a:r>
              <a:rPr lang="uk-UA" sz="2000" dirty="0">
                <a:latin typeface="+mj-lt"/>
              </a:rPr>
              <a:t>2</a:t>
            </a:r>
          </a:p>
          <a:p>
            <a:pPr algn="just"/>
            <a:endParaRPr lang="uk-UA" sz="2000" dirty="0" smtClean="0">
              <a:latin typeface="+mj-lt"/>
            </a:endParaRPr>
          </a:p>
          <a:p>
            <a:pPr algn="just"/>
            <a:r>
              <a:rPr lang="uk-UA" sz="2000" dirty="0" smtClean="0">
                <a:solidFill>
                  <a:srgbClr val="002060"/>
                </a:solidFill>
                <a:latin typeface="+mj-lt"/>
              </a:rPr>
              <a:t>Чи можна знайти кращий варіант пошуку?</a:t>
            </a:r>
            <a:endParaRPr lang="uk-UA" sz="2000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963534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680507" y="-99392"/>
            <a:ext cx="3475630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1900" b="1" dirty="0" smtClean="0">
                <a:solidFill>
                  <a:schemeClr val="lt1"/>
                </a:solidFill>
                <a:latin typeface="+mn-lt"/>
              </a:rPr>
              <a:t>Пошук мінімального та </a:t>
            </a:r>
          </a:p>
          <a:p>
            <a:pPr algn="ctr"/>
            <a:r>
              <a:rPr lang="uk-UA" sz="1900" b="1" dirty="0" smtClean="0">
                <a:solidFill>
                  <a:schemeClr val="lt1"/>
                </a:solidFill>
                <a:latin typeface="+mn-lt"/>
              </a:rPr>
              <a:t>максимального елементу </a:t>
            </a:r>
            <a:endParaRPr lang="uk-UA" sz="1900" b="1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1261209"/>
            <a:ext cx="777686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 smtClean="0">
                <a:solidFill>
                  <a:srgbClr val="002060"/>
                </a:solidFill>
                <a:latin typeface="+mj-lt"/>
              </a:rPr>
              <a:t>А</a:t>
            </a:r>
            <a:r>
              <a:rPr lang="en-US" sz="2000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uk-UA" sz="2000" dirty="0" smtClean="0">
                <a:solidFill>
                  <a:srgbClr val="002060"/>
                </a:solidFill>
                <a:latin typeface="+mj-lt"/>
              </a:rPr>
              <a:t>=</a:t>
            </a:r>
            <a:r>
              <a:rPr lang="en-US" sz="2000" dirty="0" smtClean="0">
                <a:solidFill>
                  <a:srgbClr val="002060"/>
                </a:solidFill>
                <a:latin typeface="+mj-lt"/>
              </a:rPr>
              <a:t> &lt;a</a:t>
            </a:r>
            <a:r>
              <a:rPr lang="en-US" sz="1200" dirty="0" smtClean="0">
                <a:solidFill>
                  <a:srgbClr val="002060"/>
                </a:solidFill>
                <a:latin typeface="+mj-lt"/>
              </a:rPr>
              <a:t>1</a:t>
            </a:r>
            <a:r>
              <a:rPr lang="en-US" sz="2000" dirty="0" smtClean="0">
                <a:solidFill>
                  <a:srgbClr val="002060"/>
                </a:solidFill>
                <a:latin typeface="+mj-lt"/>
              </a:rPr>
              <a:t>, a</a:t>
            </a:r>
            <a:r>
              <a:rPr lang="en-US" sz="1200" dirty="0" smtClean="0">
                <a:solidFill>
                  <a:srgbClr val="002060"/>
                </a:solidFill>
                <a:latin typeface="+mj-lt"/>
              </a:rPr>
              <a:t>2</a:t>
            </a:r>
            <a:r>
              <a:rPr lang="en-US" sz="2000" dirty="0" smtClean="0">
                <a:solidFill>
                  <a:srgbClr val="002060"/>
                </a:solidFill>
                <a:latin typeface="+mj-lt"/>
              </a:rPr>
              <a:t>, … a</a:t>
            </a:r>
            <a:r>
              <a:rPr lang="en-US" sz="1200" dirty="0" smtClean="0">
                <a:solidFill>
                  <a:srgbClr val="002060"/>
                </a:solidFill>
                <a:latin typeface="+mj-lt"/>
              </a:rPr>
              <a:t>n</a:t>
            </a:r>
            <a:r>
              <a:rPr lang="en-US" sz="2000" dirty="0" smtClean="0">
                <a:solidFill>
                  <a:srgbClr val="002060"/>
                </a:solidFill>
                <a:latin typeface="+mj-lt"/>
              </a:rPr>
              <a:t>&gt;</a:t>
            </a:r>
            <a:endParaRPr lang="uk-UA" sz="2000" dirty="0" smtClean="0">
              <a:solidFill>
                <a:srgbClr val="002060"/>
              </a:solidFill>
              <a:latin typeface="+mj-lt"/>
            </a:endParaRPr>
          </a:p>
          <a:p>
            <a:pPr algn="just"/>
            <a:endParaRPr lang="uk-UA" sz="2000" dirty="0">
              <a:solidFill>
                <a:srgbClr val="002060"/>
              </a:solidFill>
              <a:latin typeface="+mj-lt"/>
            </a:endParaRPr>
          </a:p>
          <a:p>
            <a:pPr algn="just"/>
            <a:r>
              <a:rPr lang="uk-UA" sz="2000" b="1" i="1" dirty="0" smtClean="0">
                <a:solidFill>
                  <a:srgbClr val="002060"/>
                </a:solidFill>
                <a:latin typeface="+mj-lt"/>
              </a:rPr>
              <a:t>1 етап: </a:t>
            </a:r>
            <a:r>
              <a:rPr lang="en-US" sz="2000" dirty="0" smtClean="0">
                <a:solidFill>
                  <a:srgbClr val="002060"/>
                </a:solidFill>
                <a:latin typeface="+mj-lt"/>
              </a:rPr>
              <a:t>if a</a:t>
            </a:r>
            <a:r>
              <a:rPr lang="en-US" sz="1200" dirty="0" smtClean="0">
                <a:solidFill>
                  <a:srgbClr val="002060"/>
                </a:solidFill>
                <a:latin typeface="+mj-lt"/>
              </a:rPr>
              <a:t>1</a:t>
            </a:r>
            <a:r>
              <a:rPr lang="en-US" sz="2000" dirty="0" smtClean="0">
                <a:solidFill>
                  <a:srgbClr val="002060"/>
                </a:solidFill>
                <a:latin typeface="+mj-lt"/>
              </a:rPr>
              <a:t>&lt;a</a:t>
            </a:r>
            <a:r>
              <a:rPr lang="en-US" sz="1200" dirty="0" smtClean="0">
                <a:solidFill>
                  <a:srgbClr val="002060"/>
                </a:solidFill>
                <a:latin typeface="+mj-lt"/>
              </a:rPr>
              <a:t>2</a:t>
            </a:r>
            <a:r>
              <a:rPr lang="en-US" sz="2000" dirty="0" smtClean="0">
                <a:solidFill>
                  <a:srgbClr val="002060"/>
                </a:solidFill>
                <a:latin typeface="+mj-lt"/>
              </a:rPr>
              <a:t>, then                     , else</a:t>
            </a:r>
            <a:endParaRPr lang="uk-UA" sz="2000" dirty="0" smtClean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563888" y="1700808"/>
            <a:ext cx="136815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dirty="0" smtClean="0">
                <a:solidFill>
                  <a:srgbClr val="002060"/>
                </a:solidFill>
                <a:latin typeface="+mj-lt"/>
              </a:rPr>
              <a:t>min = a</a:t>
            </a:r>
            <a:r>
              <a:rPr lang="en-US" sz="1200" dirty="0" smtClean="0">
                <a:solidFill>
                  <a:srgbClr val="002060"/>
                </a:solidFill>
                <a:latin typeface="+mj-lt"/>
              </a:rPr>
              <a:t>1</a:t>
            </a:r>
            <a:endParaRPr lang="en-US" sz="2000" dirty="0" smtClean="0">
              <a:solidFill>
                <a:srgbClr val="002060"/>
              </a:solidFill>
              <a:latin typeface="+mj-lt"/>
            </a:endParaRPr>
          </a:p>
          <a:p>
            <a:pPr algn="just"/>
            <a:r>
              <a:rPr lang="en-US" sz="2000" dirty="0" smtClean="0">
                <a:solidFill>
                  <a:srgbClr val="002060"/>
                </a:solidFill>
                <a:latin typeface="+mj-lt"/>
              </a:rPr>
              <a:t>max = a</a:t>
            </a:r>
            <a:r>
              <a:rPr lang="en-US" sz="1200" dirty="0" smtClean="0">
                <a:solidFill>
                  <a:srgbClr val="002060"/>
                </a:solidFill>
                <a:latin typeface="+mj-lt"/>
              </a:rPr>
              <a:t>2</a:t>
            </a:r>
            <a:endParaRPr lang="uk-UA" sz="2000" dirty="0" smtClean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2" name="Левая фигурная скобка 1"/>
          <p:cNvSpPr/>
          <p:nvPr/>
        </p:nvSpPr>
        <p:spPr>
          <a:xfrm>
            <a:off x="3491880" y="1772816"/>
            <a:ext cx="45719" cy="605971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580112" y="1721858"/>
            <a:ext cx="136815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dirty="0" smtClean="0">
                <a:solidFill>
                  <a:srgbClr val="002060"/>
                </a:solidFill>
                <a:latin typeface="+mj-lt"/>
              </a:rPr>
              <a:t>min = a</a:t>
            </a:r>
            <a:r>
              <a:rPr lang="en-US" sz="1200" dirty="0" smtClean="0">
                <a:solidFill>
                  <a:srgbClr val="002060"/>
                </a:solidFill>
                <a:latin typeface="+mj-lt"/>
              </a:rPr>
              <a:t>2</a:t>
            </a:r>
            <a:endParaRPr lang="en-US" sz="2000" dirty="0" smtClean="0">
              <a:solidFill>
                <a:srgbClr val="002060"/>
              </a:solidFill>
              <a:latin typeface="+mj-lt"/>
            </a:endParaRPr>
          </a:p>
          <a:p>
            <a:pPr algn="just"/>
            <a:r>
              <a:rPr lang="en-US" sz="2000" dirty="0" smtClean="0">
                <a:solidFill>
                  <a:srgbClr val="002060"/>
                </a:solidFill>
                <a:latin typeface="+mj-lt"/>
              </a:rPr>
              <a:t>max = a</a:t>
            </a:r>
            <a:r>
              <a:rPr lang="en-US" sz="1200" dirty="0" smtClean="0">
                <a:solidFill>
                  <a:srgbClr val="002060"/>
                </a:solidFill>
                <a:latin typeface="+mj-lt"/>
              </a:rPr>
              <a:t>1</a:t>
            </a:r>
            <a:endParaRPr lang="uk-UA" sz="2000" dirty="0" smtClean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7" name="Левая фигурная скобка 6"/>
          <p:cNvSpPr/>
          <p:nvPr/>
        </p:nvSpPr>
        <p:spPr>
          <a:xfrm>
            <a:off x="5534393" y="1802723"/>
            <a:ext cx="45719" cy="605971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94656" y="2668850"/>
            <a:ext cx="777686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b="1" i="1" dirty="0" smtClean="0">
                <a:solidFill>
                  <a:srgbClr val="002060"/>
                </a:solidFill>
                <a:latin typeface="+mj-lt"/>
              </a:rPr>
              <a:t>2</a:t>
            </a:r>
            <a:r>
              <a:rPr lang="uk-UA" sz="2000" b="1" i="1" dirty="0" smtClean="0">
                <a:solidFill>
                  <a:srgbClr val="002060"/>
                </a:solidFill>
                <a:latin typeface="+mj-lt"/>
              </a:rPr>
              <a:t> етап:</a:t>
            </a:r>
            <a:r>
              <a:rPr lang="en-US" sz="2000" b="1" i="1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uk-UA" sz="2000" dirty="0" smtClean="0">
                <a:solidFill>
                  <a:srgbClr val="002060"/>
                </a:solidFill>
                <a:latin typeface="+mj-lt"/>
              </a:rPr>
              <a:t>для усіх і = 2, 4, 6 …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908240" y="3212976"/>
            <a:ext cx="106952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rgbClr val="002060"/>
                </a:solidFill>
                <a:latin typeface="+mj-lt"/>
              </a:rPr>
              <a:t>a</a:t>
            </a:r>
            <a:r>
              <a:rPr lang="uk-UA" sz="1400" dirty="0" smtClean="0">
                <a:solidFill>
                  <a:srgbClr val="002060"/>
                </a:solidFill>
                <a:latin typeface="+mj-lt"/>
              </a:rPr>
              <a:t>і</a:t>
            </a:r>
            <a:r>
              <a:rPr lang="en-US" sz="2400" dirty="0" smtClean="0">
                <a:solidFill>
                  <a:srgbClr val="002060"/>
                </a:solidFill>
                <a:latin typeface="+mj-lt"/>
              </a:rPr>
              <a:t>&lt;a</a:t>
            </a:r>
            <a:r>
              <a:rPr lang="uk-UA" sz="1400" dirty="0" smtClean="0">
                <a:solidFill>
                  <a:srgbClr val="002060"/>
                </a:solidFill>
                <a:latin typeface="+mj-lt"/>
              </a:rPr>
              <a:t>і+1</a:t>
            </a:r>
            <a:endParaRPr lang="uk-UA" sz="2400" dirty="0">
              <a:latin typeface="+mj-lt"/>
            </a:endParaRPr>
          </a:p>
        </p:txBody>
      </p:sp>
      <p:cxnSp>
        <p:nvCxnSpPr>
          <p:cNvPr id="11" name="Прямая со стрелкой 10"/>
          <p:cNvCxnSpPr/>
          <p:nvPr/>
        </p:nvCxnSpPr>
        <p:spPr>
          <a:xfrm flipH="1">
            <a:off x="3321580" y="3685094"/>
            <a:ext cx="896278" cy="31997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4513534" y="3685094"/>
            <a:ext cx="896278" cy="31997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рямоугольник 12"/>
          <p:cNvSpPr/>
          <p:nvPr/>
        </p:nvSpPr>
        <p:spPr>
          <a:xfrm>
            <a:off x="5243103" y="3419708"/>
            <a:ext cx="3722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i="1" dirty="0" smtClean="0">
                <a:solidFill>
                  <a:srgbClr val="002060"/>
                </a:solidFill>
                <a:latin typeface="+mj-lt"/>
              </a:rPr>
              <a:t>ні</a:t>
            </a:r>
            <a:endParaRPr lang="uk-UA" i="1" dirty="0">
              <a:latin typeface="+mj-lt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024195" y="3411324"/>
            <a:ext cx="5549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i="1" dirty="0" smtClean="0">
                <a:latin typeface="+mj-lt"/>
              </a:rPr>
              <a:t>так</a:t>
            </a:r>
            <a:endParaRPr lang="uk-UA" i="1" dirty="0">
              <a:latin typeface="+mj-lt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674183" y="4089266"/>
            <a:ext cx="137249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dirty="0" smtClean="0">
                <a:solidFill>
                  <a:srgbClr val="002060"/>
                </a:solidFill>
                <a:latin typeface="+mj-lt"/>
              </a:rPr>
              <a:t>a</a:t>
            </a:r>
            <a:r>
              <a:rPr lang="uk-UA" sz="1200" dirty="0" smtClean="0">
                <a:solidFill>
                  <a:srgbClr val="002060"/>
                </a:solidFill>
                <a:latin typeface="+mj-lt"/>
              </a:rPr>
              <a:t>і</a:t>
            </a:r>
            <a:r>
              <a:rPr lang="en-US" sz="1200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000" dirty="0" smtClean="0">
                <a:solidFill>
                  <a:srgbClr val="002060"/>
                </a:solidFill>
                <a:latin typeface="+mj-lt"/>
              </a:rPr>
              <a:t>? min</a:t>
            </a:r>
            <a:endParaRPr lang="uk-UA" sz="2000" dirty="0" smtClean="0">
              <a:solidFill>
                <a:srgbClr val="002060"/>
              </a:solidFill>
              <a:latin typeface="+mj-lt"/>
            </a:endParaRPr>
          </a:p>
          <a:p>
            <a:pPr algn="ctr"/>
            <a:r>
              <a:rPr lang="en-US" sz="2000" dirty="0" smtClean="0">
                <a:solidFill>
                  <a:srgbClr val="002060"/>
                </a:solidFill>
                <a:latin typeface="+mj-lt"/>
              </a:rPr>
              <a:t>a</a:t>
            </a:r>
            <a:r>
              <a:rPr lang="uk-UA" sz="1200" dirty="0" smtClean="0">
                <a:solidFill>
                  <a:srgbClr val="002060"/>
                </a:solidFill>
                <a:latin typeface="+mj-lt"/>
              </a:rPr>
              <a:t>і+1</a:t>
            </a:r>
            <a:r>
              <a:rPr lang="en-US" sz="1200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000" dirty="0" smtClean="0">
                <a:solidFill>
                  <a:srgbClr val="002060"/>
                </a:solidFill>
                <a:latin typeface="+mj-lt"/>
              </a:rPr>
              <a:t>? max</a:t>
            </a:r>
            <a:endParaRPr lang="uk-UA" sz="2000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774193" y="4089266"/>
            <a:ext cx="130997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dirty="0" smtClean="0">
                <a:solidFill>
                  <a:srgbClr val="002060"/>
                </a:solidFill>
                <a:latin typeface="+mj-lt"/>
              </a:rPr>
              <a:t>a</a:t>
            </a:r>
            <a:r>
              <a:rPr lang="uk-UA" sz="1200" dirty="0" smtClean="0">
                <a:solidFill>
                  <a:srgbClr val="002060"/>
                </a:solidFill>
                <a:latin typeface="+mj-lt"/>
              </a:rPr>
              <a:t>і</a:t>
            </a:r>
            <a:r>
              <a:rPr lang="en-US" sz="2000" dirty="0" smtClean="0">
                <a:solidFill>
                  <a:srgbClr val="002060"/>
                </a:solidFill>
                <a:latin typeface="+mj-lt"/>
              </a:rPr>
              <a:t> ? max</a:t>
            </a:r>
            <a:endParaRPr lang="uk-UA" sz="2000" dirty="0" smtClean="0">
              <a:solidFill>
                <a:srgbClr val="002060"/>
              </a:solidFill>
              <a:latin typeface="+mj-lt"/>
            </a:endParaRPr>
          </a:p>
          <a:p>
            <a:pPr algn="ctr"/>
            <a:r>
              <a:rPr lang="en-US" sz="2000" dirty="0" smtClean="0">
                <a:solidFill>
                  <a:srgbClr val="002060"/>
                </a:solidFill>
                <a:latin typeface="+mj-lt"/>
              </a:rPr>
              <a:t>a</a:t>
            </a:r>
            <a:r>
              <a:rPr lang="uk-UA" sz="1200" dirty="0" smtClean="0">
                <a:solidFill>
                  <a:srgbClr val="002060"/>
                </a:solidFill>
                <a:latin typeface="+mj-lt"/>
              </a:rPr>
              <a:t>і+1</a:t>
            </a:r>
            <a:r>
              <a:rPr lang="en-US" sz="2000" dirty="0" smtClean="0">
                <a:solidFill>
                  <a:srgbClr val="002060"/>
                </a:solidFill>
                <a:latin typeface="+mj-lt"/>
              </a:rPr>
              <a:t> ? min</a:t>
            </a:r>
            <a:endParaRPr lang="uk-UA" sz="2000" dirty="0">
              <a:solidFill>
                <a:srgbClr val="002060"/>
              </a:solidFill>
              <a:latin typeface="+mj-lt"/>
            </a:endParaRP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3923928" y="3604498"/>
            <a:ext cx="964934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2839113" y="4451067"/>
            <a:ext cx="964934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2727837" y="4725144"/>
            <a:ext cx="1268099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4927345" y="4452054"/>
            <a:ext cx="964934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4816069" y="4726131"/>
            <a:ext cx="1268099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Прямоугольник 26"/>
          <p:cNvSpPr/>
          <p:nvPr/>
        </p:nvSpPr>
        <p:spPr>
          <a:xfrm>
            <a:off x="6668374" y="3243753"/>
            <a:ext cx="15953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+mj-lt"/>
              </a:rPr>
              <a:t>1 </a:t>
            </a:r>
            <a:r>
              <a:rPr lang="uk-UA" dirty="0" smtClean="0">
                <a:solidFill>
                  <a:srgbClr val="FF0000"/>
                </a:solidFill>
                <a:latin typeface="+mj-lt"/>
              </a:rPr>
              <a:t>порівняння</a:t>
            </a:r>
            <a:endParaRPr lang="uk-UA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6732240" y="4139788"/>
            <a:ext cx="15953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dirty="0" smtClean="0">
                <a:solidFill>
                  <a:srgbClr val="FF0000"/>
                </a:solidFill>
                <a:latin typeface="+mj-lt"/>
              </a:rPr>
              <a:t>2</a:t>
            </a:r>
            <a:r>
              <a:rPr lang="en-US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uk-UA" dirty="0" smtClean="0">
                <a:solidFill>
                  <a:srgbClr val="FF0000"/>
                </a:solidFill>
                <a:latin typeface="+mj-lt"/>
              </a:rPr>
              <a:t>порівняння</a:t>
            </a:r>
            <a:endParaRPr lang="uk-UA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6732240" y="4427820"/>
            <a:ext cx="15953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dirty="0" smtClean="0">
                <a:solidFill>
                  <a:srgbClr val="FF0000"/>
                </a:solidFill>
                <a:latin typeface="+mj-lt"/>
              </a:rPr>
              <a:t>3</a:t>
            </a:r>
            <a:r>
              <a:rPr lang="en-US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uk-UA" dirty="0" smtClean="0">
                <a:solidFill>
                  <a:srgbClr val="FF0000"/>
                </a:solidFill>
                <a:latin typeface="+mj-lt"/>
              </a:rPr>
              <a:t>порівняння</a:t>
            </a:r>
            <a:endParaRPr lang="uk-UA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683568" y="5229200"/>
            <a:ext cx="777686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b="1" i="1" dirty="0" smtClean="0">
                <a:solidFill>
                  <a:srgbClr val="002060"/>
                </a:solidFill>
                <a:latin typeface="+mj-lt"/>
              </a:rPr>
              <a:t>Одержано </a:t>
            </a:r>
            <a:r>
              <a:rPr lang="uk-UA" sz="2000" i="1" dirty="0" smtClean="0">
                <a:solidFill>
                  <a:srgbClr val="002060"/>
                </a:solidFill>
                <a:latin typeface="+mj-lt"/>
              </a:rPr>
              <a:t>3 порівняння на кожні 2 елементи</a:t>
            </a:r>
          </a:p>
          <a:p>
            <a:pPr algn="just"/>
            <a:r>
              <a:rPr lang="uk-UA" sz="2000" b="1" i="1" dirty="0" smtClean="0">
                <a:solidFill>
                  <a:srgbClr val="002060"/>
                </a:solidFill>
                <a:latin typeface="+mj-lt"/>
              </a:rPr>
              <a:t>Загальна кількість порівнянь </a:t>
            </a:r>
            <a:r>
              <a:rPr lang="uk-UA" sz="2000" i="1" dirty="0" smtClean="0">
                <a:solidFill>
                  <a:srgbClr val="002060"/>
                </a:solidFill>
                <a:latin typeface="+mj-lt"/>
              </a:rPr>
              <a:t>=</a:t>
            </a:r>
            <a:r>
              <a:rPr lang="en-US" sz="2000" i="1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uk-UA" sz="2000" i="1" dirty="0" smtClean="0">
                <a:solidFill>
                  <a:srgbClr val="002060"/>
                </a:solidFill>
                <a:latin typeface="+mj-lt"/>
              </a:rPr>
              <a:t>не більше 3</a:t>
            </a:r>
            <a:r>
              <a:rPr lang="en-US" sz="2000" i="1" dirty="0" smtClean="0">
                <a:solidFill>
                  <a:srgbClr val="002060"/>
                </a:solidFill>
                <a:latin typeface="+mj-lt"/>
              </a:rPr>
              <a:t>[n/2]</a:t>
            </a:r>
            <a:endParaRPr lang="uk-UA" sz="2000" dirty="0" smtClean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38683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2" grpId="0" animBg="1"/>
      <p:bldP spid="6" grpId="0"/>
      <p:bldP spid="7" grpId="0" animBg="1"/>
      <p:bldP spid="9" grpId="0"/>
      <p:bldP spid="13" grpId="0"/>
      <p:bldP spid="14" grpId="0"/>
      <p:bldP spid="15" grpId="0"/>
      <p:bldP spid="16" grpId="0"/>
      <p:bldP spid="27" grpId="0"/>
      <p:bldP spid="28" grpId="0"/>
      <p:bldP spid="29" grpId="0"/>
      <p:bldP spid="3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680507" y="-99392"/>
            <a:ext cx="3475630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1900" b="1" dirty="0" smtClean="0">
                <a:solidFill>
                  <a:schemeClr val="lt1"/>
                </a:solidFill>
                <a:latin typeface="+mn-lt"/>
              </a:rPr>
              <a:t>Пошук мінімального та </a:t>
            </a:r>
          </a:p>
          <a:p>
            <a:pPr algn="ctr"/>
            <a:r>
              <a:rPr lang="uk-UA" sz="1900" b="1" dirty="0" smtClean="0">
                <a:solidFill>
                  <a:schemeClr val="lt1"/>
                </a:solidFill>
                <a:latin typeface="+mn-lt"/>
              </a:rPr>
              <a:t>максимального елементу </a:t>
            </a:r>
            <a:endParaRPr lang="uk-UA" sz="1900" b="1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1124744"/>
            <a:ext cx="7776864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 smtClean="0">
                <a:solidFill>
                  <a:srgbClr val="002060"/>
                </a:solidFill>
                <a:latin typeface="+mj-lt"/>
              </a:rPr>
              <a:t>Важливо!</a:t>
            </a:r>
          </a:p>
          <a:p>
            <a:pPr algn="just"/>
            <a:endParaRPr lang="uk-UA" sz="2000" dirty="0">
              <a:solidFill>
                <a:srgbClr val="002060"/>
              </a:solidFill>
              <a:latin typeface="+mj-lt"/>
            </a:endParaRPr>
          </a:p>
          <a:p>
            <a:pPr algn="just"/>
            <a:r>
              <a:rPr lang="uk-UA" sz="2000" dirty="0" smtClean="0">
                <a:solidFill>
                  <a:srgbClr val="002060"/>
                </a:solidFill>
                <a:latin typeface="+mj-lt"/>
              </a:rPr>
              <a:t>Ініціалізація цієї процедури буває різною залежно від того чи масив містить парну кількість елементів чи ні.</a:t>
            </a:r>
          </a:p>
          <a:p>
            <a:pPr algn="just"/>
            <a:endParaRPr lang="uk-UA" sz="2000" dirty="0">
              <a:solidFill>
                <a:srgbClr val="002060"/>
              </a:solidFill>
              <a:latin typeface="+mj-lt"/>
            </a:endParaRPr>
          </a:p>
          <a:p>
            <a:pPr algn="just"/>
            <a:r>
              <a:rPr lang="uk-UA" sz="2000" b="1" dirty="0" smtClean="0">
                <a:solidFill>
                  <a:srgbClr val="002060"/>
                </a:solidFill>
                <a:latin typeface="+mj-lt"/>
              </a:rPr>
              <a:t>За парної кількості </a:t>
            </a:r>
            <a:r>
              <a:rPr lang="uk-UA" sz="2000" dirty="0" smtClean="0">
                <a:solidFill>
                  <a:srgbClr val="002060"/>
                </a:solidFill>
                <a:latin typeface="+mj-lt"/>
              </a:rPr>
              <a:t>ініціалізація проводиться за попередньо наведеним прикладом, де перший елемент порівнюється з другим </a:t>
            </a:r>
            <a:r>
              <a:rPr lang="en-US" sz="2000" dirty="0" smtClean="0">
                <a:solidFill>
                  <a:srgbClr val="002060"/>
                </a:solidFill>
                <a:latin typeface="+mj-lt"/>
              </a:rPr>
              <a:t>a</a:t>
            </a:r>
            <a:r>
              <a:rPr lang="en-US" sz="1200" dirty="0" smtClean="0">
                <a:solidFill>
                  <a:srgbClr val="002060"/>
                </a:solidFill>
                <a:latin typeface="+mj-lt"/>
              </a:rPr>
              <a:t>1</a:t>
            </a:r>
            <a:r>
              <a:rPr lang="en-US" sz="2000" dirty="0" smtClean="0">
                <a:solidFill>
                  <a:srgbClr val="002060"/>
                </a:solidFill>
                <a:latin typeface="+mj-lt"/>
              </a:rPr>
              <a:t>&lt;a</a:t>
            </a:r>
            <a:r>
              <a:rPr lang="en-US" sz="1200" dirty="0" smtClean="0">
                <a:solidFill>
                  <a:srgbClr val="002060"/>
                </a:solidFill>
                <a:latin typeface="+mj-lt"/>
              </a:rPr>
              <a:t>2</a:t>
            </a:r>
            <a:r>
              <a:rPr lang="uk-UA" sz="2000" dirty="0" smtClean="0">
                <a:solidFill>
                  <a:srgbClr val="002060"/>
                </a:solidFill>
                <a:latin typeface="+mj-lt"/>
              </a:rPr>
              <a:t>, та встановлюються </a:t>
            </a:r>
            <a:r>
              <a:rPr lang="en-US" sz="2000" dirty="0" smtClean="0">
                <a:solidFill>
                  <a:srgbClr val="002060"/>
                </a:solidFill>
                <a:latin typeface="+mj-lt"/>
              </a:rPr>
              <a:t>min</a:t>
            </a:r>
            <a:r>
              <a:rPr lang="uk-UA" sz="2000" dirty="0" smtClean="0">
                <a:solidFill>
                  <a:srgbClr val="002060"/>
                </a:solidFill>
                <a:latin typeface="+mj-lt"/>
              </a:rPr>
              <a:t> і </a:t>
            </a:r>
            <a:r>
              <a:rPr lang="en-US" sz="2000" dirty="0" smtClean="0">
                <a:solidFill>
                  <a:srgbClr val="002060"/>
                </a:solidFill>
                <a:latin typeface="+mj-lt"/>
              </a:rPr>
              <a:t>max </a:t>
            </a:r>
            <a:r>
              <a:rPr lang="uk-UA" sz="2000" dirty="0" smtClean="0">
                <a:solidFill>
                  <a:srgbClr val="002060"/>
                </a:solidFill>
                <a:latin typeface="+mj-lt"/>
              </a:rPr>
              <a:t>значення</a:t>
            </a:r>
          </a:p>
          <a:p>
            <a:pPr algn="just"/>
            <a:endParaRPr lang="uk-UA" sz="1200" dirty="0">
              <a:solidFill>
                <a:srgbClr val="002060"/>
              </a:solidFill>
              <a:latin typeface="+mj-lt"/>
            </a:endParaRPr>
          </a:p>
          <a:p>
            <a:pPr algn="just"/>
            <a:r>
              <a:rPr lang="uk-UA" sz="2000" b="1" dirty="0" smtClean="0">
                <a:solidFill>
                  <a:srgbClr val="002060"/>
                </a:solidFill>
                <a:latin typeface="+mj-lt"/>
              </a:rPr>
              <a:t>За непарної кількості</a:t>
            </a:r>
            <a:r>
              <a:rPr lang="uk-UA" sz="2000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000" dirty="0">
                <a:solidFill>
                  <a:srgbClr val="002060"/>
                </a:solidFill>
                <a:latin typeface="+mj-lt"/>
              </a:rPr>
              <a:t>min</a:t>
            </a:r>
            <a:r>
              <a:rPr lang="uk-UA" sz="2000" dirty="0">
                <a:solidFill>
                  <a:srgbClr val="002060"/>
                </a:solidFill>
                <a:latin typeface="+mj-lt"/>
              </a:rPr>
              <a:t> і </a:t>
            </a:r>
            <a:r>
              <a:rPr lang="en-US" sz="2000" dirty="0">
                <a:solidFill>
                  <a:srgbClr val="002060"/>
                </a:solidFill>
                <a:latin typeface="+mj-lt"/>
              </a:rPr>
              <a:t>max </a:t>
            </a:r>
            <a:r>
              <a:rPr lang="uk-UA" sz="2000" dirty="0" smtClean="0">
                <a:solidFill>
                  <a:srgbClr val="002060"/>
                </a:solidFill>
                <a:latin typeface="+mj-lt"/>
              </a:rPr>
              <a:t>значення на першому етапі </a:t>
            </a:r>
            <a:r>
              <a:rPr lang="uk-UA" sz="2000" dirty="0" err="1" smtClean="0">
                <a:solidFill>
                  <a:srgbClr val="002060"/>
                </a:solidFill>
                <a:latin typeface="+mj-lt"/>
              </a:rPr>
              <a:t>ініціалізується</a:t>
            </a:r>
            <a:r>
              <a:rPr lang="uk-UA" sz="2000" dirty="0" smtClean="0">
                <a:solidFill>
                  <a:srgbClr val="002060"/>
                </a:solidFill>
                <a:latin typeface="+mj-lt"/>
              </a:rPr>
              <a:t> тільки першим елементом </a:t>
            </a:r>
            <a:r>
              <a:rPr lang="en-US" sz="2000" dirty="0" smtClean="0">
                <a:solidFill>
                  <a:srgbClr val="002060"/>
                </a:solidFill>
                <a:latin typeface="+mj-lt"/>
              </a:rPr>
              <a:t>a</a:t>
            </a:r>
            <a:r>
              <a:rPr lang="en-US" sz="1200" dirty="0" smtClean="0">
                <a:solidFill>
                  <a:srgbClr val="002060"/>
                </a:solidFill>
                <a:latin typeface="+mj-lt"/>
              </a:rPr>
              <a:t>1</a:t>
            </a:r>
            <a:endParaRPr lang="uk-UA" sz="1200" dirty="0" smtClean="0">
              <a:solidFill>
                <a:srgbClr val="002060"/>
              </a:solidFill>
              <a:latin typeface="+mj-lt"/>
            </a:endParaRPr>
          </a:p>
          <a:p>
            <a:pPr algn="just"/>
            <a:endParaRPr lang="uk-UA" sz="2000" dirty="0" smtClean="0">
              <a:solidFill>
                <a:srgbClr val="002060"/>
              </a:solidFill>
              <a:latin typeface="+mj-lt"/>
            </a:endParaRPr>
          </a:p>
          <a:p>
            <a:pPr algn="just"/>
            <a:r>
              <a:rPr lang="uk-UA" sz="2000" b="1" dirty="0" smtClean="0">
                <a:solidFill>
                  <a:srgbClr val="002060"/>
                </a:solidFill>
                <a:latin typeface="+mj-lt"/>
              </a:rPr>
              <a:t>Для чого це робиться?</a:t>
            </a:r>
          </a:p>
          <a:p>
            <a:pPr algn="just"/>
            <a:r>
              <a:rPr lang="uk-UA" sz="2000" dirty="0" smtClean="0">
                <a:solidFill>
                  <a:srgbClr val="002060"/>
                </a:solidFill>
                <a:latin typeface="+mj-lt"/>
              </a:rPr>
              <a:t>Щоб подальша </a:t>
            </a:r>
            <a:r>
              <a:rPr lang="uk-UA" sz="2000" dirty="0" err="1" smtClean="0">
                <a:solidFill>
                  <a:srgbClr val="002060"/>
                </a:solidFill>
                <a:latin typeface="+mj-lt"/>
              </a:rPr>
              <a:t>к-ть</a:t>
            </a:r>
            <a:r>
              <a:rPr lang="uk-UA" sz="2000" dirty="0" smtClean="0">
                <a:solidFill>
                  <a:srgbClr val="002060"/>
                </a:solidFill>
                <a:latin typeface="+mj-lt"/>
              </a:rPr>
              <a:t> елементів була %2==0, для забезпечення можливості розгляду пари елементів</a:t>
            </a:r>
            <a:r>
              <a:rPr lang="en-US" sz="1200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000" dirty="0">
                <a:solidFill>
                  <a:srgbClr val="002060"/>
                </a:solidFill>
                <a:latin typeface="+mj-lt"/>
              </a:rPr>
              <a:t>a</a:t>
            </a:r>
            <a:r>
              <a:rPr lang="uk-UA" sz="1200" dirty="0" smtClean="0">
                <a:solidFill>
                  <a:srgbClr val="002060"/>
                </a:solidFill>
                <a:latin typeface="+mj-lt"/>
              </a:rPr>
              <a:t>і</a:t>
            </a:r>
            <a:r>
              <a:rPr lang="en-US" sz="2000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uk-UA" sz="2000" dirty="0" smtClean="0">
                <a:solidFill>
                  <a:srgbClr val="002060"/>
                </a:solidFill>
                <a:latin typeface="+mj-lt"/>
              </a:rPr>
              <a:t>та </a:t>
            </a:r>
            <a:r>
              <a:rPr lang="en-US" sz="2000" dirty="0" smtClean="0">
                <a:solidFill>
                  <a:srgbClr val="002060"/>
                </a:solidFill>
                <a:latin typeface="+mj-lt"/>
              </a:rPr>
              <a:t>a</a:t>
            </a:r>
            <a:r>
              <a:rPr lang="uk-UA" sz="1200" dirty="0" smtClean="0">
                <a:solidFill>
                  <a:srgbClr val="002060"/>
                </a:solidFill>
                <a:latin typeface="+mj-lt"/>
              </a:rPr>
              <a:t>і+1 </a:t>
            </a:r>
            <a:endParaRPr lang="uk-UA" sz="1200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56704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613970" y="-99392"/>
            <a:ext cx="3608680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1900" b="1" dirty="0" smtClean="0">
                <a:solidFill>
                  <a:schemeClr val="lt1"/>
                </a:solidFill>
                <a:latin typeface="+mn-lt"/>
              </a:rPr>
              <a:t>Задача пошуку порядкової </a:t>
            </a:r>
          </a:p>
          <a:p>
            <a:pPr algn="ctr"/>
            <a:r>
              <a:rPr lang="uk-UA" sz="1900" b="1" dirty="0" smtClean="0">
                <a:solidFill>
                  <a:schemeClr val="lt1"/>
                </a:solidFill>
                <a:latin typeface="+mn-lt"/>
              </a:rPr>
              <a:t>статистики</a:t>
            </a:r>
            <a:endParaRPr lang="uk-UA" sz="1900" b="1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1196752"/>
            <a:ext cx="7776864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b="1" i="1" dirty="0" smtClean="0">
                <a:latin typeface="+mj-lt"/>
              </a:rPr>
              <a:t>Вхід: </a:t>
            </a:r>
            <a:r>
              <a:rPr lang="uk-UA" sz="2000" dirty="0" smtClean="0">
                <a:latin typeface="+mj-lt"/>
              </a:rPr>
              <a:t>масив А та елемент 1</a:t>
            </a:r>
            <a:r>
              <a:rPr lang="en-US" sz="2000" dirty="0" smtClean="0">
                <a:latin typeface="+mj-lt"/>
              </a:rPr>
              <a:t> </a:t>
            </a:r>
            <a:r>
              <a:rPr lang="uk-UA" sz="2000" dirty="0" smtClean="0">
                <a:latin typeface="+mj-lt"/>
              </a:rPr>
              <a:t>≤</a:t>
            </a:r>
            <a:r>
              <a:rPr lang="en-US" sz="2000" dirty="0" smtClean="0">
                <a:latin typeface="+mj-lt"/>
              </a:rPr>
              <a:t> </a:t>
            </a:r>
            <a:r>
              <a:rPr lang="uk-UA" sz="2000" b="1" i="1" dirty="0" smtClean="0">
                <a:latin typeface="+mj-lt"/>
              </a:rPr>
              <a:t>і</a:t>
            </a:r>
            <a:r>
              <a:rPr lang="en-US" sz="2000" b="1" i="1" dirty="0" smtClean="0">
                <a:latin typeface="+mj-lt"/>
              </a:rPr>
              <a:t> </a:t>
            </a:r>
            <a:r>
              <a:rPr lang="uk-UA" sz="2000" dirty="0" smtClean="0">
                <a:latin typeface="+mj-lt"/>
              </a:rPr>
              <a:t>≤</a:t>
            </a:r>
            <a:r>
              <a:rPr lang="en-US" sz="2000" dirty="0" smtClean="0">
                <a:latin typeface="+mj-lt"/>
              </a:rPr>
              <a:t> n</a:t>
            </a:r>
          </a:p>
          <a:p>
            <a:pPr algn="just"/>
            <a:r>
              <a:rPr lang="uk-UA" sz="2000" b="1" i="1" dirty="0" smtClean="0">
                <a:latin typeface="+mj-lt"/>
              </a:rPr>
              <a:t>Вихід:</a:t>
            </a:r>
            <a:r>
              <a:rPr lang="uk-UA" sz="2000" dirty="0" smtClean="0">
                <a:latin typeface="+mj-lt"/>
              </a:rPr>
              <a:t> </a:t>
            </a:r>
            <a:r>
              <a:rPr lang="uk-UA" sz="2000" b="1" i="1" dirty="0" smtClean="0">
                <a:latin typeface="+mj-lt"/>
              </a:rPr>
              <a:t>і-</a:t>
            </a:r>
            <a:r>
              <a:rPr lang="uk-UA" sz="2000" dirty="0" smtClean="0">
                <a:latin typeface="+mj-lt"/>
              </a:rPr>
              <a:t>та порядкова статистика з А</a:t>
            </a:r>
          </a:p>
          <a:p>
            <a:pPr algn="just"/>
            <a:r>
              <a:rPr lang="uk-UA" sz="2000" b="1" i="1" dirty="0" smtClean="0">
                <a:latin typeface="+mj-lt"/>
              </a:rPr>
              <a:t>Методи пошуку:</a:t>
            </a:r>
            <a:r>
              <a:rPr lang="uk-UA" sz="2000" dirty="0" smtClean="0">
                <a:latin typeface="+mj-lt"/>
              </a:rPr>
              <a:t> </a:t>
            </a:r>
            <a:r>
              <a:rPr lang="uk-UA" sz="2000" dirty="0">
                <a:latin typeface="+mj-lt"/>
              </a:rPr>
              <a:t>очевидні, відсортувати масив з використанням будь-якого алгоритму сортування та знайти необхідну і-ту статистику </a:t>
            </a:r>
            <a:r>
              <a:rPr lang="uk-UA" sz="2000" dirty="0" smtClean="0">
                <a:latin typeface="+mj-lt"/>
              </a:rPr>
              <a:t>(середній </a:t>
            </a:r>
            <a:r>
              <a:rPr lang="uk-UA" sz="2000" dirty="0">
                <a:latin typeface="+mj-lt"/>
              </a:rPr>
              <a:t>час виконання: </a:t>
            </a:r>
            <a:br>
              <a:rPr lang="uk-UA" sz="2000" dirty="0">
                <a:latin typeface="+mj-lt"/>
              </a:rPr>
            </a:br>
            <a:r>
              <a:rPr lang="el-GR" sz="2000" dirty="0">
                <a:latin typeface="+mj-lt"/>
              </a:rPr>
              <a:t>Θ</a:t>
            </a:r>
            <a:r>
              <a:rPr lang="en-US" sz="2000" dirty="0">
                <a:latin typeface="+mj-lt"/>
              </a:rPr>
              <a:t> (n </a:t>
            </a:r>
            <a:r>
              <a:rPr lang="en-US" sz="2000" dirty="0" err="1">
                <a:latin typeface="+mj-lt"/>
              </a:rPr>
              <a:t>lg</a:t>
            </a:r>
            <a:r>
              <a:rPr lang="en-US" sz="2000" dirty="0">
                <a:latin typeface="+mj-lt"/>
              </a:rPr>
              <a:t> (n))</a:t>
            </a:r>
            <a:endParaRPr lang="uk-UA" sz="2000" dirty="0">
              <a:latin typeface="+mj-lt"/>
            </a:endParaRPr>
          </a:p>
          <a:p>
            <a:pPr algn="just"/>
            <a:endParaRPr lang="uk-UA" sz="2000" dirty="0">
              <a:solidFill>
                <a:srgbClr val="FF0000"/>
              </a:solidFill>
              <a:latin typeface="+mj-lt"/>
            </a:endParaRPr>
          </a:p>
          <a:p>
            <a:pPr algn="ctr"/>
            <a:r>
              <a:rPr lang="uk-UA" sz="2000" dirty="0" smtClean="0">
                <a:solidFill>
                  <a:srgbClr val="FF0000"/>
                </a:solidFill>
                <a:latin typeface="+mj-lt"/>
              </a:rPr>
              <a:t>ІСНУЄ ШВИДШИЙ МЕТОД</a:t>
            </a:r>
          </a:p>
          <a:p>
            <a:pPr algn="ctr"/>
            <a:endParaRPr lang="uk-UA" sz="2000" dirty="0">
              <a:solidFill>
                <a:srgbClr val="FF0000"/>
              </a:solidFill>
              <a:latin typeface="+mj-lt"/>
            </a:endParaRPr>
          </a:p>
          <a:p>
            <a:pPr algn="just"/>
            <a:r>
              <a:rPr lang="uk-UA" sz="2000" dirty="0" smtClean="0">
                <a:latin typeface="+mj-lt"/>
              </a:rPr>
              <a:t>Метод ґрунтується на алгоритмі </a:t>
            </a:r>
            <a:r>
              <a:rPr lang="uk-UA" sz="2000" b="1" dirty="0" smtClean="0">
                <a:latin typeface="+mj-lt"/>
              </a:rPr>
              <a:t>швидкого сортування</a:t>
            </a:r>
            <a:r>
              <a:rPr lang="uk-UA" sz="2000" dirty="0" smtClean="0">
                <a:latin typeface="+mj-lt"/>
              </a:rPr>
              <a:t> та в середньому працює </a:t>
            </a:r>
            <a:r>
              <a:rPr lang="uk-UA" sz="2000" dirty="0">
                <a:latin typeface="+mj-lt"/>
              </a:rPr>
              <a:t>за час </a:t>
            </a:r>
            <a:r>
              <a:rPr lang="el-GR" sz="2000" b="1" dirty="0">
                <a:latin typeface="+mj-lt"/>
              </a:rPr>
              <a:t>Θ</a:t>
            </a:r>
            <a:r>
              <a:rPr lang="en-US" sz="2000" b="1" dirty="0">
                <a:latin typeface="+mj-lt"/>
              </a:rPr>
              <a:t> (n)</a:t>
            </a:r>
            <a:r>
              <a:rPr lang="uk-UA" sz="2000" dirty="0">
                <a:latin typeface="+mj-lt"/>
              </a:rPr>
              <a:t> (2-ге питання лекції)</a:t>
            </a:r>
          </a:p>
          <a:p>
            <a:pPr algn="just"/>
            <a:endParaRPr lang="uk-UA" sz="2000" dirty="0">
              <a:latin typeface="+mj-lt"/>
            </a:endParaRPr>
          </a:p>
          <a:p>
            <a:pPr algn="just"/>
            <a:endParaRPr lang="uk-UA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146842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ін">
  <a:themeElements>
    <a:clrScheme name="Серая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Ості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і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3266</TotalTime>
  <Words>1033</Words>
  <Application>Microsoft Office PowerPoint</Application>
  <PresentationFormat>Экран (4:3)</PresentationFormat>
  <Paragraphs>182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5" baseType="lpstr">
      <vt:lpstr>Arial</vt:lpstr>
      <vt:lpstr>Calibri</vt:lpstr>
      <vt:lpstr>Century Gothic</vt:lpstr>
      <vt:lpstr>Tahoma</vt:lpstr>
      <vt:lpstr>Wingdings 2</vt:lpstr>
      <vt:lpstr>Остін</vt:lpstr>
      <vt:lpstr>ОСНОВИ ПРОГРАМУВАННЯ ТА АЛГОРИТМІЗАЦІЯ</vt:lpstr>
      <vt:lpstr>ПЛАН ЛЕКЦІЇ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Предмет: ІНФОРМАТИКА ТА КОМП’ЮТЕРНА ТЕХНІКА</dc:title>
  <dc:creator>Тарас</dc:creator>
  <cp:lastModifiedBy>ubgd-admin</cp:lastModifiedBy>
  <cp:revision>225</cp:revision>
  <dcterms:created xsi:type="dcterms:W3CDTF">2004-09-01T17:24:47Z</dcterms:created>
  <dcterms:modified xsi:type="dcterms:W3CDTF">2018-02-28T11:39:41Z</dcterms:modified>
</cp:coreProperties>
</file>