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755"/>
  </p:normalViewPr>
  <p:slideViewPr>
    <p:cSldViewPr snapToGrid="0" snapToObjects="1">
      <p:cViewPr varScale="1">
        <p:scale>
          <a:sx n="91" d="100"/>
          <a:sy n="91" d="100"/>
        </p:scale>
        <p:origin x="68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23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240066" y="874633"/>
            <a:ext cx="7636669" cy="1507331"/>
          </a:xfrm>
          <a:prstGeom prst="rect">
            <a:avLst/>
          </a:prstGeom>
          <a:noFill/>
          <a:ln/>
        </p:spPr>
        <p:txBody>
          <a:bodyPr wrap="square" rtlCol="0" anchor="t"/>
          <a:lstStyle/>
          <a:p>
            <a:pPr marL="0" indent="0">
              <a:lnSpc>
                <a:spcPts val="5935"/>
              </a:lnSpc>
              <a:buNone/>
            </a:pPr>
            <a:r>
              <a:rPr lang="en-US" sz="4748" b="1" kern="0" spc="-142" dirty="0">
                <a:solidFill>
                  <a:srgbClr val="000000"/>
                </a:solidFill>
                <a:latin typeface="Inter" pitchFamily="34" charset="0"/>
                <a:ea typeface="Inter" pitchFamily="34" charset="-122"/>
                <a:cs typeface="Inter" pitchFamily="34" charset="-120"/>
              </a:rPr>
              <a:t>Ризик менеджмент в сфері фінансів</a:t>
            </a:r>
            <a:endParaRPr lang="en-US" sz="4748" dirty="0"/>
          </a:p>
        </p:txBody>
      </p:sp>
      <p:sp>
        <p:nvSpPr>
          <p:cNvPr id="6" name="Text 3"/>
          <p:cNvSpPr/>
          <p:nvPr/>
        </p:nvSpPr>
        <p:spPr>
          <a:xfrm>
            <a:off x="6240066" y="2683431"/>
            <a:ext cx="7636669" cy="2250281"/>
          </a:xfrm>
          <a:prstGeom prst="rect">
            <a:avLst/>
          </a:prstGeom>
          <a:noFill/>
          <a:ln/>
        </p:spPr>
        <p:txBody>
          <a:bodyPr wrap="square" rtlCol="0" anchor="t"/>
          <a:lstStyle/>
          <a:p>
            <a:pPr marL="0" indent="0">
              <a:lnSpc>
                <a:spcPts val="2532"/>
              </a:lnSpc>
              <a:buNone/>
            </a:pPr>
            <a:r>
              <a:rPr lang="en-US" sz="1583" kern="0" spc="-32" dirty="0">
                <a:solidFill>
                  <a:srgbClr val="272525"/>
                </a:solidFill>
                <a:latin typeface="Inter" pitchFamily="34" charset="0"/>
                <a:ea typeface="Inter" pitchFamily="34" charset="-122"/>
                <a:cs typeface="Inter" pitchFamily="34" charset="-120"/>
              </a:rPr>
              <a:t>Ризик в фінансовій сфері визначається як можливість втрат або невдач у результаті несприятливих змін на ринку або в умовах підприємницької діяльності. Це поняття є критичним для фінансових установ та корпорацій, оскільки ефективне управління ризиками є важливою умовою для успішної діяльності. Ризик менеджмент вимагає вивчення потенційних ризиків, розробки стратегій їх управління та впровадження відповідних заходів для зменшення можливих негативних наслідків.</a:t>
            </a:r>
            <a:endParaRPr lang="en-US" sz="1583" dirty="0"/>
          </a:p>
        </p:txBody>
      </p:sp>
      <p:sp>
        <p:nvSpPr>
          <p:cNvPr id="7" name="Text 4"/>
          <p:cNvSpPr/>
          <p:nvPr/>
        </p:nvSpPr>
        <p:spPr>
          <a:xfrm>
            <a:off x="6240066" y="5159812"/>
            <a:ext cx="7636669" cy="1607344"/>
          </a:xfrm>
          <a:prstGeom prst="rect">
            <a:avLst/>
          </a:prstGeom>
          <a:noFill/>
          <a:ln/>
        </p:spPr>
        <p:txBody>
          <a:bodyPr wrap="square" rtlCol="0" anchor="t"/>
          <a:lstStyle/>
          <a:p>
            <a:pPr marL="0" indent="0">
              <a:lnSpc>
                <a:spcPts val="2532"/>
              </a:lnSpc>
              <a:buNone/>
            </a:pPr>
            <a:r>
              <a:rPr lang="en-US" sz="1583" kern="0" spc="-32" dirty="0">
                <a:solidFill>
                  <a:srgbClr val="272525"/>
                </a:solidFill>
                <a:latin typeface="Inter" pitchFamily="34" charset="0"/>
                <a:ea typeface="Inter" pitchFamily="34" charset="-122"/>
                <a:cs typeface="Inter" pitchFamily="34" charset="-120"/>
              </a:rPr>
              <a:t>Збалансоване управління ризиками в фінансовій сфері передбачає аналіз імовірності подій, що можуть призвести до втрат, розробку проактивних стратегій та постійний моніторинг ринкових умов. Потужність та ефективність системи ризик менеджменту значно впливає на стійкість фінансових установ у змінних умовах та допомагає уникнути серйозних фінансових криз.</a:t>
            </a:r>
            <a:endParaRPr lang="en-US" sz="1583"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2365296"/>
            <a:ext cx="7477601"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Технологічні інновації у ризик-менеджменті</a:t>
            </a:r>
            <a:endParaRPr lang="en-US" sz="4374" dirty="0"/>
          </a:p>
        </p:txBody>
      </p:sp>
      <p:sp>
        <p:nvSpPr>
          <p:cNvPr id="6" name="Text 3"/>
          <p:cNvSpPr/>
          <p:nvPr/>
        </p:nvSpPr>
        <p:spPr>
          <a:xfrm>
            <a:off x="6319599" y="4087297"/>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Сучасні технології, такі як штучний інтелект, блокчейн та аналітика даних, відіграють важливу роль у ризик-менеджменті. Вони дозволяють ефективно виявляти, аналізувати та прогнозувати ризики, що допомагає компаніям приймати кращі рішення та забезпечувати стабільність та успіх у динамічному бізнес-середовищі.</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337414"/>
            <a:ext cx="14630400" cy="8229600"/>
          </a:xfrm>
          <a:prstGeom prst="rect">
            <a:avLst/>
          </a:prstGeom>
          <a:solidFill>
            <a:srgbClr val="FFFFFF"/>
          </a:solidFill>
          <a:ln/>
        </p:spPr>
      </p:sp>
      <p:sp>
        <p:nvSpPr>
          <p:cNvPr id="4" name="Text 2"/>
          <p:cNvSpPr/>
          <p:nvPr/>
        </p:nvSpPr>
        <p:spPr>
          <a:xfrm>
            <a:off x="2037993" y="1148225"/>
            <a:ext cx="10554414"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Роль регуляторних органів у ризик-менеджменті</a:t>
            </a:r>
            <a:endParaRPr lang="en-US" sz="4374" dirty="0"/>
          </a:p>
        </p:txBody>
      </p:sp>
      <p:sp>
        <p:nvSpPr>
          <p:cNvPr id="5" name="Text 3"/>
          <p:cNvSpPr/>
          <p:nvPr/>
        </p:nvSpPr>
        <p:spPr>
          <a:xfrm>
            <a:off x="2037993" y="4017883"/>
            <a:ext cx="10554414" cy="355402"/>
          </a:xfrm>
          <a:prstGeom prst="rect">
            <a:avLst/>
          </a:prstGeom>
          <a:noFill/>
          <a:ln/>
        </p:spPr>
        <p:txBody>
          <a:bodyPr wrap="none" rtlCol="0" anchor="t"/>
          <a:lstStyle/>
          <a:p>
            <a:pPr marL="0" indent="0">
              <a:lnSpc>
                <a:spcPts val="2799"/>
              </a:lnSpc>
              <a:buNone/>
            </a:pPr>
            <a:endParaRPr lang="en-US" sz="1750" dirty="0"/>
          </a:p>
        </p:txBody>
      </p:sp>
      <p:sp>
        <p:nvSpPr>
          <p:cNvPr id="6" name="Text 4"/>
          <p:cNvSpPr/>
          <p:nvPr/>
        </p:nvSpPr>
        <p:spPr>
          <a:xfrm>
            <a:off x="2037993" y="3030608"/>
            <a:ext cx="10554414" cy="1421606"/>
          </a:xfrm>
          <a:prstGeom prst="rect">
            <a:avLst/>
          </a:prstGeom>
          <a:noFill/>
          <a:ln/>
        </p:spPr>
        <p:txBody>
          <a:bodyPr wrap="square" rtlCol="0" anchor="t"/>
          <a:lstStyle/>
          <a:p>
            <a:pPr algn="l"/>
            <a:r>
              <a:rPr lang="ru-RU" b="0" i="0" u="none" strike="noStrike" dirty="0" err="1">
                <a:solidFill>
                  <a:srgbClr val="0D0D0D"/>
                </a:solidFill>
                <a:effectLst/>
                <a:latin typeface="Söhne"/>
              </a:rPr>
              <a:t>Регуляторні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органи</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є</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важливими</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учасниками</a:t>
            </a:r>
            <a:r>
              <a:rPr lang="ru-RU" b="0" i="0" u="none" strike="noStrike" dirty="0">
                <a:solidFill>
                  <a:srgbClr val="0D0D0D"/>
                </a:solidFill>
                <a:effectLst/>
                <a:latin typeface="Söhne"/>
              </a:rPr>
              <a:t> у </a:t>
            </a:r>
            <a:r>
              <a:rPr lang="ru-RU" b="0" i="0" u="none" strike="noStrike" dirty="0" err="1">
                <a:solidFill>
                  <a:srgbClr val="0D0D0D"/>
                </a:solidFill>
                <a:effectLst/>
                <a:latin typeface="Söhne"/>
              </a:rPr>
              <a:t>сфері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ризик</a:t>
            </a:r>
            <a:r>
              <a:rPr lang="ru-RU" b="0" i="0" u="none" strike="noStrike" dirty="0">
                <a:solidFill>
                  <a:srgbClr val="0D0D0D"/>
                </a:solidFill>
                <a:effectLst/>
                <a:latin typeface="Söhne"/>
              </a:rPr>
              <a:t>-менеджменту, </a:t>
            </a:r>
            <a:r>
              <a:rPr lang="ru-RU" b="0" i="0" u="none" strike="noStrike" dirty="0" err="1">
                <a:solidFill>
                  <a:srgbClr val="0D0D0D"/>
                </a:solidFill>
                <a:effectLst/>
                <a:latin typeface="Söhne"/>
              </a:rPr>
              <a:t>оскільки</a:t>
            </a:r>
            <a:r>
              <a:rPr lang="ru-RU" b="0" i="0" u="none" strike="noStrike" dirty="0">
                <a:solidFill>
                  <a:srgbClr val="0D0D0D"/>
                </a:solidFill>
                <a:effectLst/>
                <a:latin typeface="Söhne"/>
              </a:rPr>
              <a:t> вони </a:t>
            </a:r>
            <a:r>
              <a:rPr lang="ru-RU" b="0" i="0" u="none" strike="noStrike" dirty="0" err="1">
                <a:solidFill>
                  <a:srgbClr val="0D0D0D"/>
                </a:solidFill>
                <a:effectLst/>
                <a:latin typeface="Söhne"/>
              </a:rPr>
              <a:t>забезпечують</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дотримання</a:t>
            </a:r>
            <a:r>
              <a:rPr lang="ru-RU" b="0" i="0" u="none" strike="noStrike" dirty="0">
                <a:solidFill>
                  <a:srgbClr val="0D0D0D"/>
                </a:solidFill>
                <a:effectLst/>
                <a:latin typeface="Söhne"/>
              </a:rPr>
              <a:t> правил та норм, </a:t>
            </a:r>
            <a:r>
              <a:rPr lang="ru-RU" b="0" i="0" u="none" strike="noStrike" dirty="0" err="1">
                <a:solidFill>
                  <a:srgbClr val="0D0D0D"/>
                </a:solidFill>
                <a:effectLst/>
                <a:latin typeface="Söhne"/>
              </a:rPr>
              <a:t>спрямованих</a:t>
            </a:r>
            <a:r>
              <a:rPr lang="ru-RU" b="0" i="0" u="none" strike="noStrike" dirty="0">
                <a:solidFill>
                  <a:srgbClr val="0D0D0D"/>
                </a:solidFill>
                <a:effectLst/>
                <a:latin typeface="Söhne"/>
              </a:rPr>
              <a:t> на </a:t>
            </a:r>
            <a:r>
              <a:rPr lang="ru-RU" b="0" i="0" u="none" strike="noStrike" dirty="0" err="1">
                <a:solidFill>
                  <a:srgbClr val="0D0D0D"/>
                </a:solidFill>
                <a:effectLst/>
                <a:latin typeface="Söhne"/>
              </a:rPr>
              <a:t>зниження</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ризиків</a:t>
            </a:r>
            <a:r>
              <a:rPr lang="ru-RU" b="0" i="0" u="none" strike="noStrike" dirty="0">
                <a:solidFill>
                  <a:srgbClr val="0D0D0D"/>
                </a:solidFill>
                <a:effectLst/>
                <a:latin typeface="Söhne"/>
              </a:rPr>
              <a:t> та </a:t>
            </a:r>
            <a:r>
              <a:rPr lang="ru-RU" b="0" i="0" u="none" strike="noStrike" dirty="0" err="1">
                <a:solidFill>
                  <a:srgbClr val="0D0D0D"/>
                </a:solidFill>
                <a:effectLst/>
                <a:latin typeface="Söhne"/>
              </a:rPr>
              <a:t>забезпечення</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стабільності</a:t>
            </a:r>
            <a:r>
              <a:rPr lang="ru-RU" b="0" i="0" u="none" strike="noStrike" dirty="0">
                <a:solidFill>
                  <a:srgbClr val="0D0D0D"/>
                </a:solidFill>
                <a:effectLst/>
                <a:latin typeface="Söhne"/>
              </a:rPr>
              <a:t> в </a:t>
            </a:r>
            <a:r>
              <a:rPr lang="ru-RU" b="0" i="0" u="none" strike="noStrike" dirty="0" err="1">
                <a:solidFill>
                  <a:srgbClr val="0D0D0D"/>
                </a:solidFill>
                <a:effectLst/>
                <a:latin typeface="Söhne"/>
              </a:rPr>
              <a:t>фінансовій</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сфері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Їхні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регулятивні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політики</a:t>
            </a:r>
            <a:r>
              <a:rPr lang="ru-RU" b="0" i="0" u="none" strike="noStrike" dirty="0">
                <a:solidFill>
                  <a:srgbClr val="0D0D0D"/>
                </a:solidFill>
                <a:effectLst/>
                <a:latin typeface="Söhne"/>
              </a:rPr>
              <a:t> та </a:t>
            </a:r>
            <a:r>
              <a:rPr lang="ru-RU" b="0" i="0" u="none" strike="noStrike" dirty="0" err="1">
                <a:solidFill>
                  <a:srgbClr val="0D0D0D"/>
                </a:solidFill>
                <a:effectLst/>
                <a:latin typeface="Söhne"/>
              </a:rPr>
              <a:t>наглядові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функції</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сприяють</a:t>
            </a:r>
            <a:r>
              <a:rPr lang="ru-RU" b="0" i="0" u="none" strike="noStrike" dirty="0">
                <a:solidFill>
                  <a:srgbClr val="0D0D0D"/>
                </a:solidFill>
                <a:effectLst/>
                <a:latin typeface="Söhne"/>
              </a:rPr>
              <a:t> у </a:t>
            </a:r>
            <a:r>
              <a:rPr lang="ru-RU" b="0" i="0" u="none" strike="noStrike" dirty="0" err="1">
                <a:solidFill>
                  <a:srgbClr val="0D0D0D"/>
                </a:solidFill>
                <a:effectLst/>
                <a:latin typeface="Söhne"/>
              </a:rPr>
              <a:t>зміцненні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системи</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ризик</a:t>
            </a:r>
            <a:r>
              <a:rPr lang="ru-RU" b="0" i="0" u="none" strike="noStrike" dirty="0">
                <a:solidFill>
                  <a:srgbClr val="0D0D0D"/>
                </a:solidFill>
                <a:effectLst/>
                <a:latin typeface="Söhne"/>
              </a:rPr>
              <a:t>-менеджменту та </a:t>
            </a:r>
            <a:r>
              <a:rPr lang="ru-RU" b="0" i="0" u="none" strike="noStrike" dirty="0" err="1">
                <a:solidFill>
                  <a:srgbClr val="0D0D0D"/>
                </a:solidFill>
                <a:effectLst/>
                <a:latin typeface="Söhne"/>
              </a:rPr>
              <a:t>захисті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інтересів</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учасників</a:t>
            </a:r>
            <a:r>
              <a:rPr lang="ru-RU" b="0" i="0" u="none" strike="noStrike" dirty="0">
                <a:solidFill>
                  <a:srgbClr val="0D0D0D"/>
                </a:solidFill>
                <a:effectLst/>
                <a:latin typeface="Söhne"/>
              </a:rPr>
              <a:t> ринку.</a:t>
            </a:r>
            <a:br>
              <a:rPr lang="ru-RU" b="0" i="0" u="none" strike="noStrike" dirty="0">
                <a:solidFill>
                  <a:srgbClr val="0D0D0D"/>
                </a:solidFill>
                <a:effectLst/>
                <a:latin typeface="Söhne"/>
              </a:rPr>
            </a:br>
            <a:endParaRPr lang="ru-RU" b="0" i="0" u="none" strike="noStrike" dirty="0">
              <a:solidFill>
                <a:srgbClr val="0D0D0D"/>
              </a:solidFill>
              <a:effectLst/>
              <a:latin typeface="Söhne"/>
            </a:endParaRPr>
          </a:p>
          <a:p>
            <a:pPr algn="l"/>
            <a:r>
              <a:rPr lang="ru-RU" b="0" i="0" u="none" strike="noStrike" dirty="0" err="1">
                <a:solidFill>
                  <a:srgbClr val="0D0D0D"/>
                </a:solidFill>
                <a:effectLst/>
                <a:latin typeface="Söhne"/>
              </a:rPr>
              <a:t>Регулятори</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встановлюють</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стандарти</a:t>
            </a:r>
            <a:r>
              <a:rPr lang="ru-RU" b="0" i="0" u="none" strike="noStrike" dirty="0">
                <a:solidFill>
                  <a:srgbClr val="0D0D0D"/>
                </a:solidFill>
                <a:effectLst/>
                <a:latin typeface="Söhne"/>
              </a:rPr>
              <a:t> та </a:t>
            </a:r>
            <a:r>
              <a:rPr lang="ru-RU" b="0" i="0" u="none" strike="noStrike" dirty="0" err="1">
                <a:solidFill>
                  <a:srgbClr val="0D0D0D"/>
                </a:solidFill>
                <a:effectLst/>
                <a:latin typeface="Söhne"/>
              </a:rPr>
              <a:t>вимоги</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які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компанії</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повинні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виконувати</a:t>
            </a:r>
            <a:r>
              <a:rPr lang="ru-RU" b="0" i="0" u="none" strike="noStrike" dirty="0">
                <a:solidFill>
                  <a:srgbClr val="0D0D0D"/>
                </a:solidFill>
                <a:effectLst/>
                <a:latin typeface="Söhne"/>
              </a:rPr>
              <a:t> для </a:t>
            </a:r>
            <a:r>
              <a:rPr lang="ru-RU" b="0" i="0" u="none" strike="noStrike" dirty="0" err="1">
                <a:solidFill>
                  <a:srgbClr val="0D0D0D"/>
                </a:solidFill>
                <a:effectLst/>
                <a:latin typeface="Söhne"/>
              </a:rPr>
              <a:t>мінімізації</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ризиків</a:t>
            </a:r>
            <a:r>
              <a:rPr lang="ru-RU" b="0" i="0" u="none" strike="noStrike" dirty="0">
                <a:solidFill>
                  <a:srgbClr val="0D0D0D"/>
                </a:solidFill>
                <a:effectLst/>
                <a:latin typeface="Söhne"/>
              </a:rPr>
              <a:t>. Вони </a:t>
            </a:r>
            <a:r>
              <a:rPr lang="ru-RU" b="0" i="0" u="none" strike="noStrike" dirty="0" err="1">
                <a:solidFill>
                  <a:srgbClr val="0D0D0D"/>
                </a:solidFill>
                <a:effectLst/>
                <a:latin typeface="Söhne"/>
              </a:rPr>
              <a:t>також</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надають</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консультації</a:t>
            </a:r>
            <a:r>
              <a:rPr lang="ru-RU" b="0" i="0" u="none" strike="noStrike" dirty="0">
                <a:solidFill>
                  <a:srgbClr val="0D0D0D"/>
                </a:solidFill>
                <a:effectLst/>
                <a:latin typeface="Söhne"/>
              </a:rPr>
              <a:t> та </a:t>
            </a:r>
            <a:r>
              <a:rPr lang="ru-RU" b="0" i="0" u="none" strike="noStrike" dirty="0" err="1">
                <a:solidFill>
                  <a:srgbClr val="0D0D0D"/>
                </a:solidFill>
                <a:effectLst/>
                <a:latin typeface="Söhne"/>
              </a:rPr>
              <a:t>рекомендації</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щодо</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ефективних</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стратегій</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ризик</a:t>
            </a:r>
            <a:r>
              <a:rPr lang="ru-RU" b="0" i="0" u="none" strike="noStrike" dirty="0">
                <a:solidFill>
                  <a:srgbClr val="0D0D0D"/>
                </a:solidFill>
                <a:effectLst/>
                <a:latin typeface="Söhne"/>
              </a:rPr>
              <a:t>-менеджменту. </a:t>
            </a:r>
            <a:r>
              <a:rPr lang="ru-RU" b="0" i="0" u="none" strike="noStrike" dirty="0" err="1">
                <a:solidFill>
                  <a:srgbClr val="0D0D0D"/>
                </a:solidFill>
                <a:effectLst/>
                <a:latin typeface="Söhne"/>
              </a:rPr>
              <a:t>Крім</a:t>
            </a:r>
            <a:r>
              <a:rPr lang="ru-RU" b="0" i="0" u="none" strike="noStrike" dirty="0">
                <a:solidFill>
                  <a:srgbClr val="0D0D0D"/>
                </a:solidFill>
                <a:effectLst/>
                <a:latin typeface="Söhne"/>
              </a:rPr>
              <a:t> того, </a:t>
            </a:r>
            <a:r>
              <a:rPr lang="ru-RU" b="0" i="0" u="none" strike="noStrike" dirty="0" err="1">
                <a:solidFill>
                  <a:srgbClr val="0D0D0D"/>
                </a:solidFill>
                <a:effectLst/>
                <a:latin typeface="Söhne"/>
              </a:rPr>
              <a:t>регулятори</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виконують</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функцію</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моніторингу</a:t>
            </a:r>
            <a:r>
              <a:rPr lang="ru-RU" b="0" i="0" u="none" strike="noStrike" dirty="0">
                <a:solidFill>
                  <a:srgbClr val="0D0D0D"/>
                </a:solidFill>
                <a:effectLst/>
                <a:latin typeface="Söhne"/>
              </a:rPr>
              <a:t> та аудиту, </a:t>
            </a:r>
            <a:r>
              <a:rPr lang="ru-RU" b="0" i="0" u="none" strike="noStrike" dirty="0" err="1">
                <a:solidFill>
                  <a:srgbClr val="0D0D0D"/>
                </a:solidFill>
                <a:effectLst/>
                <a:latin typeface="Söhne"/>
              </a:rPr>
              <a:t>перевіряючи</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дотримання</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компаніями</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встановлених</a:t>
            </a:r>
            <a:r>
              <a:rPr lang="ru-RU" b="0" i="0" u="none" strike="noStrike" dirty="0">
                <a:solidFill>
                  <a:srgbClr val="0D0D0D"/>
                </a:solidFill>
                <a:effectLst/>
                <a:latin typeface="Söhne"/>
              </a:rPr>
              <a:t> правил та </a:t>
            </a:r>
            <a:r>
              <a:rPr lang="ru-RU" b="0" i="0" u="none" strike="noStrike" dirty="0" err="1">
                <a:solidFill>
                  <a:srgbClr val="0D0D0D"/>
                </a:solidFill>
                <a:effectLst/>
                <a:latin typeface="Söhne"/>
              </a:rPr>
              <a:t>стандартів</a:t>
            </a:r>
            <a:r>
              <a:rPr lang="ru-RU" b="0" i="0" u="none" strike="noStrike" dirty="0">
                <a:solidFill>
                  <a:srgbClr val="0D0D0D"/>
                </a:solidFill>
                <a:effectLst/>
                <a:latin typeface="Söhne"/>
              </a:rPr>
              <a:t>.</a:t>
            </a:r>
            <a:br>
              <a:rPr lang="ru-RU" b="0" i="0" u="none" strike="noStrike" dirty="0">
                <a:solidFill>
                  <a:srgbClr val="0D0D0D"/>
                </a:solidFill>
                <a:effectLst/>
                <a:latin typeface="Söhne"/>
              </a:rPr>
            </a:br>
            <a:endParaRPr lang="ru-RU" b="0" i="0" u="none" strike="noStrike" dirty="0">
              <a:solidFill>
                <a:srgbClr val="0D0D0D"/>
              </a:solidFill>
              <a:effectLst/>
              <a:latin typeface="Söhne"/>
            </a:endParaRPr>
          </a:p>
          <a:p>
            <a:pPr algn="l"/>
            <a:r>
              <a:rPr lang="ru-RU" b="0" i="0" u="none" strike="noStrike" dirty="0">
                <a:solidFill>
                  <a:srgbClr val="0D0D0D"/>
                </a:solidFill>
                <a:effectLst/>
                <a:latin typeface="Söhne"/>
              </a:rPr>
              <a:t>У </a:t>
            </a:r>
            <a:r>
              <a:rPr lang="ru-RU" b="0" i="0" u="none" strike="noStrike" dirty="0" err="1">
                <a:solidFill>
                  <a:srgbClr val="0D0D0D"/>
                </a:solidFill>
                <a:effectLst/>
                <a:latin typeface="Söhne"/>
              </a:rPr>
              <a:t>разі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виявлення</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порушень</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або</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недоліків</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регуляторні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органи</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можуть</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застосовувати</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різноманітні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санкції</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такі</a:t>
            </a:r>
            <a:r>
              <a:rPr lang="ru-RU" b="0" i="0" u="none" strike="noStrike" dirty="0">
                <a:solidFill>
                  <a:srgbClr val="0D0D0D"/>
                </a:solidFill>
                <a:effectLst/>
                <a:latin typeface="Söhne"/>
              </a:rPr>
              <a:t> як </a:t>
            </a:r>
            <a:r>
              <a:rPr lang="ru-RU" b="0" i="0" u="none" strike="noStrike" dirty="0" err="1">
                <a:solidFill>
                  <a:srgbClr val="0D0D0D"/>
                </a:solidFill>
                <a:effectLst/>
                <a:latin typeface="Söhne"/>
              </a:rPr>
              <a:t>штрафи</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або</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позбавлення</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ліцензій</a:t>
            </a:r>
            <a:r>
              <a:rPr lang="ru-RU" b="0" i="0" u="none" strike="noStrike" dirty="0">
                <a:solidFill>
                  <a:srgbClr val="0D0D0D"/>
                </a:solidFill>
                <a:effectLst/>
                <a:latin typeface="Söhne"/>
              </a:rPr>
              <a:t>, для </a:t>
            </a:r>
            <a:r>
              <a:rPr lang="ru-RU" b="0" i="0" u="none" strike="noStrike" dirty="0" err="1">
                <a:solidFill>
                  <a:srgbClr val="0D0D0D"/>
                </a:solidFill>
                <a:effectLst/>
                <a:latin typeface="Söhne"/>
              </a:rPr>
              <a:t>забезпечення</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відповідності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вимогам</a:t>
            </a:r>
            <a:r>
              <a:rPr lang="ru-RU" b="0" i="0" u="none" strike="noStrike" dirty="0">
                <a:solidFill>
                  <a:srgbClr val="0D0D0D"/>
                </a:solidFill>
                <a:effectLst/>
                <a:latin typeface="Söhne"/>
              </a:rPr>
              <a:t> та </a:t>
            </a:r>
            <a:r>
              <a:rPr lang="ru-RU" b="0" i="0" u="none" strike="noStrike" dirty="0" err="1">
                <a:solidFill>
                  <a:srgbClr val="0D0D0D"/>
                </a:solidFill>
                <a:effectLst/>
                <a:latin typeface="Söhne"/>
              </a:rPr>
              <a:t>запобігання</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подальшим</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ризикам</a:t>
            </a:r>
            <a:r>
              <a:rPr lang="ru-RU" b="0" i="0" u="none" strike="noStrike" dirty="0">
                <a:solidFill>
                  <a:srgbClr val="0D0D0D"/>
                </a:solidFill>
                <a:effectLst/>
                <a:latin typeface="Söhne"/>
              </a:rPr>
              <a:t>.</a:t>
            </a:r>
          </a:p>
          <a:p>
            <a:pPr algn="l"/>
            <a:r>
              <a:rPr lang="ru-RU" b="0" i="0" u="none" strike="noStrike" dirty="0" err="1">
                <a:solidFill>
                  <a:srgbClr val="0D0D0D"/>
                </a:solidFill>
                <a:effectLst/>
                <a:latin typeface="Söhne"/>
              </a:rPr>
              <a:t>Важливою</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функцією</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регуляторів</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є</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також</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взаємодія</a:t>
            </a:r>
            <a:r>
              <a:rPr lang="ru-RU" b="0" i="0" u="none" strike="noStrike" dirty="0">
                <a:solidFill>
                  <a:srgbClr val="0D0D0D"/>
                </a:solidFill>
                <a:effectLst/>
                <a:latin typeface="Söhne"/>
              </a:rPr>
              <a:t> з </a:t>
            </a:r>
            <a:r>
              <a:rPr lang="ru-RU" b="0" i="0" u="none" strike="noStrike" dirty="0" err="1">
                <a:solidFill>
                  <a:srgbClr val="0D0D0D"/>
                </a:solidFill>
                <a:effectLst/>
                <a:latin typeface="Söhne"/>
              </a:rPr>
              <a:t>іншими</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суб'єктами</a:t>
            </a:r>
            <a:r>
              <a:rPr lang="ru-RU" b="0" i="0" u="none" strike="noStrike" dirty="0">
                <a:solidFill>
                  <a:srgbClr val="0D0D0D"/>
                </a:solidFill>
                <a:effectLst/>
                <a:latin typeface="Söhne"/>
              </a:rPr>
              <a:t> ринку та </a:t>
            </a:r>
            <a:r>
              <a:rPr lang="ru-RU" b="0" i="0" u="none" strike="noStrike" dirty="0" err="1">
                <a:solidFill>
                  <a:srgbClr val="0D0D0D"/>
                </a:solidFill>
                <a:effectLst/>
                <a:latin typeface="Söhne"/>
              </a:rPr>
              <a:t>міжнародними</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організаціями</a:t>
            </a:r>
            <a:r>
              <a:rPr lang="ru-RU" b="0" i="0" u="none" strike="noStrike" dirty="0">
                <a:solidFill>
                  <a:srgbClr val="0D0D0D"/>
                </a:solidFill>
                <a:effectLst/>
                <a:latin typeface="Söhne"/>
              </a:rPr>
              <a:t> з метою </a:t>
            </a:r>
            <a:r>
              <a:rPr lang="ru-RU" b="0" i="0" u="none" strike="noStrike" dirty="0" err="1">
                <a:solidFill>
                  <a:srgbClr val="0D0D0D"/>
                </a:solidFill>
                <a:effectLst/>
                <a:latin typeface="Söhne"/>
              </a:rPr>
              <a:t>обміну</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найкращими</a:t>
            </a:r>
            <a:r>
              <a:rPr lang="ru-RU" b="0" i="0" u="none" strike="noStrike" dirty="0">
                <a:solidFill>
                  <a:srgbClr val="0D0D0D"/>
                </a:solidFill>
                <a:effectLst/>
                <a:latin typeface="Söhne"/>
              </a:rPr>
              <a:t> практиками та </a:t>
            </a:r>
            <a:r>
              <a:rPr lang="ru-RU" b="0" i="0" u="none" strike="noStrike" dirty="0" err="1">
                <a:solidFill>
                  <a:srgbClr val="0D0D0D"/>
                </a:solidFill>
                <a:effectLst/>
                <a:latin typeface="Söhne"/>
              </a:rPr>
              <a:t>розробленням</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стандартів</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спрямованих</a:t>
            </a:r>
            <a:r>
              <a:rPr lang="ru-RU" b="0" i="0" u="none" strike="noStrike" dirty="0">
                <a:solidFill>
                  <a:srgbClr val="0D0D0D"/>
                </a:solidFill>
                <a:effectLst/>
                <a:latin typeface="Söhne"/>
              </a:rPr>
              <a:t> на </a:t>
            </a:r>
            <a:r>
              <a:rPr lang="ru-RU" b="0" i="0" u="none" strike="noStrike" dirty="0" err="1">
                <a:solidFill>
                  <a:srgbClr val="0D0D0D"/>
                </a:solidFill>
                <a:effectLst/>
                <a:latin typeface="Söhne"/>
              </a:rPr>
              <a:t>підвищення</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ефективності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ризик</a:t>
            </a:r>
            <a:r>
              <a:rPr lang="ru-RU" b="0" i="0" u="none" strike="noStrike" dirty="0">
                <a:solidFill>
                  <a:srgbClr val="0D0D0D"/>
                </a:solidFill>
                <a:effectLst/>
                <a:latin typeface="Söhne"/>
              </a:rPr>
              <a:t>-менеджменту та </a:t>
            </a:r>
            <a:r>
              <a:rPr lang="ru-RU" b="0" i="0" u="none" strike="noStrike" dirty="0" err="1">
                <a:solidFill>
                  <a:srgbClr val="0D0D0D"/>
                </a:solidFill>
                <a:effectLst/>
                <a:latin typeface="Söhne"/>
              </a:rPr>
              <a:t>стабільності</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фінансової</a:t>
            </a:r>
            <a:r>
              <a:rPr lang="ru-RU" b="0" i="0" u="none" strike="noStrike" dirty="0">
                <a:solidFill>
                  <a:srgbClr val="0D0D0D"/>
                </a:solidFill>
                <a:effectLst/>
                <a:latin typeface="Söhne"/>
              </a:rPr>
              <a:t> </a:t>
            </a:r>
            <a:r>
              <a:rPr lang="ru-RU" b="0" i="0" u="none" strike="noStrike" dirty="0" err="1">
                <a:solidFill>
                  <a:srgbClr val="0D0D0D"/>
                </a:solidFill>
                <a:effectLst/>
                <a:latin typeface="Söhne"/>
              </a:rPr>
              <a:t>системи</a:t>
            </a:r>
            <a:r>
              <a:rPr lang="ru-RU" b="0" i="0" u="none" strike="noStrike" dirty="0">
                <a:solidFill>
                  <a:srgbClr val="0D0D0D"/>
                </a:solidFill>
                <a:effectLst/>
                <a:latin typeface="Söhne"/>
              </a:rPr>
              <a:t> в </a:t>
            </a:r>
            <a:r>
              <a:rPr lang="ru-RU" b="0" i="0" u="none" strike="noStrike" dirty="0" err="1">
                <a:solidFill>
                  <a:srgbClr val="0D0D0D"/>
                </a:solidFill>
                <a:effectLst/>
                <a:latin typeface="Söhne"/>
              </a:rPr>
              <a:t>цілому</a:t>
            </a:r>
            <a:r>
              <a:rPr lang="ru-RU" b="0" i="0" u="none" strike="noStrike" dirty="0">
                <a:solidFill>
                  <a:srgbClr val="0D0D0D"/>
                </a:solidFill>
                <a:effectLst/>
                <a:latin typeface="Söhne"/>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2018109"/>
            <a:ext cx="7477601" cy="2083118"/>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Приклади вдалих та неудачних ризикових стратегій</a:t>
            </a:r>
            <a:endParaRPr lang="en-US" sz="4374" dirty="0"/>
          </a:p>
        </p:txBody>
      </p:sp>
      <p:sp>
        <p:nvSpPr>
          <p:cNvPr id="6" name="Text 3"/>
          <p:cNvSpPr/>
          <p:nvPr/>
        </p:nvSpPr>
        <p:spPr>
          <a:xfrm>
            <a:off x="6319599" y="4434483"/>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В цьому слайді ми розглянемо приклади успішних та невдалих ризикових стратегій у сфері фінансів. Шляхом аналізу цих прикладів ми зможемо зрозуміти, які фактори сприяють успішності та які можуть призводити до невдачі. Це допоможе нам зміцнити наші власні стратегії ризик-менеджменту та досягти кращих результатів.</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756166"/>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Заключні висновки</a:t>
            </a:r>
            <a:endParaRPr lang="en-US" sz="4374" dirty="0"/>
          </a:p>
        </p:txBody>
      </p:sp>
      <p:sp>
        <p:nvSpPr>
          <p:cNvPr id="6" name="Shape 3"/>
          <p:cNvSpPr/>
          <p:nvPr/>
        </p:nvSpPr>
        <p:spPr>
          <a:xfrm>
            <a:off x="4490799" y="1957388"/>
            <a:ext cx="499943" cy="499943"/>
          </a:xfrm>
          <a:prstGeom prst="roundRect">
            <a:avLst>
              <a:gd name="adj" fmla="val 20000"/>
            </a:avLst>
          </a:prstGeom>
          <a:solidFill>
            <a:srgbClr val="DADBF1"/>
          </a:solidFill>
          <a:ln w="7620">
            <a:solidFill>
              <a:srgbClr val="C0C1D7"/>
            </a:solidFill>
            <a:prstDash val="solid"/>
          </a:ln>
        </p:spPr>
      </p:sp>
      <p:sp>
        <p:nvSpPr>
          <p:cNvPr id="7" name="Text 4"/>
          <p:cNvSpPr/>
          <p:nvPr/>
        </p:nvSpPr>
        <p:spPr>
          <a:xfrm>
            <a:off x="4661416" y="1999059"/>
            <a:ext cx="158710"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Inter" pitchFamily="34" charset="0"/>
                <a:ea typeface="Inter" pitchFamily="34" charset="-122"/>
                <a:cs typeface="Inter" pitchFamily="34" charset="-120"/>
              </a:rPr>
              <a:t>1</a:t>
            </a:r>
            <a:endParaRPr lang="en-US" sz="2624" dirty="0"/>
          </a:p>
        </p:txBody>
      </p:sp>
      <p:sp>
        <p:nvSpPr>
          <p:cNvPr id="8" name="Text 5"/>
          <p:cNvSpPr/>
          <p:nvPr/>
        </p:nvSpPr>
        <p:spPr>
          <a:xfrm>
            <a:off x="5212913" y="2033707"/>
            <a:ext cx="3820001" cy="1041559"/>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Підсумки та перспективи ризик менеджменту в фінансовій сфері</a:t>
            </a:r>
            <a:endParaRPr lang="en-US" sz="2187" dirty="0"/>
          </a:p>
        </p:txBody>
      </p:sp>
      <p:sp>
        <p:nvSpPr>
          <p:cNvPr id="9" name="Text 6"/>
          <p:cNvSpPr/>
          <p:nvPr/>
        </p:nvSpPr>
        <p:spPr>
          <a:xfrm>
            <a:off x="5212913" y="3208496"/>
            <a:ext cx="3820001" cy="4264819"/>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Підсумкова частина аналізує результати впровадження ризик-менеджменту в фінансовій сфері. Аналізуються досягнення, виявлені проблеми та неочікувані виклики. Також досліджується майбутній потенціал розвитку та вдосконалення цього процесу. Зроблено акцент на тому, як ризик-менеджмент може сприяти стабільності та інноваціям у фінансовій галузі.</a:t>
            </a:r>
            <a:endParaRPr lang="en-US" sz="1750" dirty="0"/>
          </a:p>
        </p:txBody>
      </p:sp>
      <p:sp>
        <p:nvSpPr>
          <p:cNvPr id="10" name="Shape 7"/>
          <p:cNvSpPr/>
          <p:nvPr/>
        </p:nvSpPr>
        <p:spPr>
          <a:xfrm>
            <a:off x="9255085" y="1957388"/>
            <a:ext cx="499943" cy="499943"/>
          </a:xfrm>
          <a:prstGeom prst="roundRect">
            <a:avLst>
              <a:gd name="adj" fmla="val 20000"/>
            </a:avLst>
          </a:prstGeom>
          <a:solidFill>
            <a:srgbClr val="DADBF1"/>
          </a:solidFill>
          <a:ln w="7620">
            <a:solidFill>
              <a:srgbClr val="C0C1D7"/>
            </a:solidFill>
            <a:prstDash val="solid"/>
          </a:ln>
        </p:spPr>
      </p:sp>
      <p:sp>
        <p:nvSpPr>
          <p:cNvPr id="11" name="Text 8"/>
          <p:cNvSpPr/>
          <p:nvPr/>
        </p:nvSpPr>
        <p:spPr>
          <a:xfrm>
            <a:off x="9402247" y="1999059"/>
            <a:ext cx="205502"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Inter" pitchFamily="34" charset="0"/>
                <a:ea typeface="Inter" pitchFamily="34" charset="-122"/>
                <a:cs typeface="Inter" pitchFamily="34" charset="-120"/>
              </a:rPr>
              <a:t>2</a:t>
            </a:r>
            <a:endParaRPr lang="en-US" sz="2624" dirty="0"/>
          </a:p>
        </p:txBody>
      </p:sp>
      <p:sp>
        <p:nvSpPr>
          <p:cNvPr id="12" name="Text 9"/>
          <p:cNvSpPr/>
          <p:nvPr/>
        </p:nvSpPr>
        <p:spPr>
          <a:xfrm>
            <a:off x="9977199" y="2033707"/>
            <a:ext cx="3820001" cy="1041559"/>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Рекомендації для ефективного ризик менеджменту</a:t>
            </a:r>
            <a:endParaRPr lang="en-US" sz="2187" dirty="0"/>
          </a:p>
        </p:txBody>
      </p:sp>
      <p:sp>
        <p:nvSpPr>
          <p:cNvPr id="13" name="Text 10"/>
          <p:cNvSpPr/>
          <p:nvPr/>
        </p:nvSpPr>
        <p:spPr>
          <a:xfrm>
            <a:off x="9977199" y="3208496"/>
            <a:ext cx="3820001" cy="355401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В цьому розділі наводяться конкретні рекомендації для покращення процедур ризик-менеджменту в фінансовій сфері. Такі рекомендації можуть включати в себе вдосконалення методів аналізу ризиків, підвищення ефективності стратегій зменшення ризику, і покращення системи моніторингу та контролю ризиків.</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FFF">
              <a:alpha val="85000"/>
            </a:srgbClr>
          </a:solidFill>
          <a:ln/>
        </p:spPr>
      </p:sp>
      <p:sp>
        <p:nvSpPr>
          <p:cNvPr id="6" name="Text 3"/>
          <p:cNvSpPr/>
          <p:nvPr/>
        </p:nvSpPr>
        <p:spPr>
          <a:xfrm>
            <a:off x="2037993" y="1868448"/>
            <a:ext cx="10543103"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Основні принципи ризик-менеджменту</a:t>
            </a:r>
            <a:endParaRPr lang="en-US" sz="4374" dirty="0"/>
          </a:p>
        </p:txBody>
      </p:sp>
      <p:sp>
        <p:nvSpPr>
          <p:cNvPr id="7" name="Text 4"/>
          <p:cNvSpPr/>
          <p:nvPr/>
        </p:nvSpPr>
        <p:spPr>
          <a:xfrm>
            <a:off x="2393394" y="2896076"/>
            <a:ext cx="10199013" cy="799624"/>
          </a:xfrm>
          <a:prstGeom prst="rect">
            <a:avLst/>
          </a:prstGeom>
          <a:noFill/>
          <a:ln/>
        </p:spPr>
        <p:txBody>
          <a:bodyPr wrap="square" rtlCol="0" anchor="t"/>
          <a:lstStyle/>
          <a:p>
            <a:pPr marL="342900" indent="-342900" algn="l">
              <a:lnSpc>
                <a:spcPts val="3149"/>
              </a:lnSpc>
              <a:buSzPct val="100000"/>
              <a:buFont typeface="+mj-lt"/>
              <a:buAutoNum type="arabicPeriod"/>
            </a:pPr>
            <a:r>
              <a:rPr lang="en-US" sz="1750" b="1" kern="0" spc="-35" dirty="0">
                <a:solidFill>
                  <a:srgbClr val="272525"/>
                </a:solidFill>
                <a:latin typeface="Inter" pitchFamily="34" charset="0"/>
                <a:ea typeface="Inter" pitchFamily="34" charset="-122"/>
                <a:cs typeface="Inter" pitchFamily="34" charset="-120"/>
              </a:rPr>
              <a:t>Ідентифікація ризиків:</a:t>
            </a:r>
            <a:r>
              <a:rPr lang="en-US" sz="1750" kern="0" spc="-35" dirty="0">
                <a:solidFill>
                  <a:srgbClr val="272525"/>
                </a:solidFill>
                <a:latin typeface="Inter" pitchFamily="34" charset="0"/>
                <a:ea typeface="Inter" pitchFamily="34" charset="-122"/>
                <a:cs typeface="Inter" pitchFamily="34" charset="-120"/>
              </a:rPr>
              <a:t> Цей принцип полягає в постійному виявленні та аналізі ризиків, які можуть вплинути на фінансові операції.</a:t>
            </a:r>
            <a:endParaRPr lang="en-US" sz="1750" dirty="0"/>
          </a:p>
        </p:txBody>
      </p:sp>
      <p:sp>
        <p:nvSpPr>
          <p:cNvPr id="8" name="Text 5"/>
          <p:cNvSpPr/>
          <p:nvPr/>
        </p:nvSpPr>
        <p:spPr>
          <a:xfrm>
            <a:off x="2393394" y="3784521"/>
            <a:ext cx="10199013" cy="799624"/>
          </a:xfrm>
          <a:prstGeom prst="rect">
            <a:avLst/>
          </a:prstGeom>
          <a:noFill/>
          <a:ln/>
        </p:spPr>
        <p:txBody>
          <a:bodyPr wrap="square" rtlCol="0" anchor="t"/>
          <a:lstStyle/>
          <a:p>
            <a:pPr marL="342900" indent="-342900" algn="l">
              <a:lnSpc>
                <a:spcPts val="3149"/>
              </a:lnSpc>
              <a:buSzPct val="100000"/>
              <a:buFont typeface="+mj-lt"/>
              <a:buAutoNum type="arabicPeriod" startAt="2"/>
            </a:pPr>
            <a:r>
              <a:rPr lang="en-US" sz="1750" b="1" kern="0" spc="-35" dirty="0">
                <a:solidFill>
                  <a:srgbClr val="272525"/>
                </a:solidFill>
                <a:latin typeface="Inter" pitchFamily="34" charset="0"/>
                <a:ea typeface="Inter" pitchFamily="34" charset="-122"/>
                <a:cs typeface="Inter" pitchFamily="34" charset="-120"/>
              </a:rPr>
              <a:t>Оцінка ризику:</a:t>
            </a:r>
            <a:r>
              <a:rPr lang="en-US" sz="1750" kern="0" spc="-35" dirty="0">
                <a:solidFill>
                  <a:srgbClr val="272525"/>
                </a:solidFill>
                <a:latin typeface="Inter" pitchFamily="34" charset="0"/>
                <a:ea typeface="Inter" pitchFamily="34" charset="-122"/>
                <a:cs typeface="Inter" pitchFamily="34" charset="-120"/>
              </a:rPr>
              <a:t> Важливо правильно визначити й оцінити рівень ризику, щоб приймати обґрунтовані рішення.</a:t>
            </a:r>
            <a:endParaRPr lang="en-US" sz="1750" dirty="0"/>
          </a:p>
        </p:txBody>
      </p:sp>
      <p:sp>
        <p:nvSpPr>
          <p:cNvPr id="9" name="Text 6"/>
          <p:cNvSpPr/>
          <p:nvPr/>
        </p:nvSpPr>
        <p:spPr>
          <a:xfrm>
            <a:off x="2393394" y="4672965"/>
            <a:ext cx="10199013" cy="799624"/>
          </a:xfrm>
          <a:prstGeom prst="rect">
            <a:avLst/>
          </a:prstGeom>
          <a:noFill/>
          <a:ln/>
        </p:spPr>
        <p:txBody>
          <a:bodyPr wrap="square" rtlCol="0" anchor="t"/>
          <a:lstStyle/>
          <a:p>
            <a:pPr marL="342900" indent="-342900" algn="l">
              <a:lnSpc>
                <a:spcPts val="3149"/>
              </a:lnSpc>
              <a:buSzPct val="100000"/>
              <a:buFont typeface="+mj-lt"/>
              <a:buAutoNum type="arabicPeriod" startAt="3"/>
            </a:pPr>
            <a:r>
              <a:rPr lang="en-US" sz="1750" b="1" kern="0" spc="-35" dirty="0">
                <a:solidFill>
                  <a:srgbClr val="272525"/>
                </a:solidFill>
                <a:latin typeface="Inter" pitchFamily="34" charset="0"/>
                <a:ea typeface="Inter" pitchFamily="34" charset="-122"/>
                <a:cs typeface="Inter" pitchFamily="34" charset="-120"/>
              </a:rPr>
              <a:t>Керування ризиками:</a:t>
            </a:r>
            <a:r>
              <a:rPr lang="en-US" sz="1750" kern="0" spc="-35" dirty="0">
                <a:solidFill>
                  <a:srgbClr val="272525"/>
                </a:solidFill>
                <a:latin typeface="Inter" pitchFamily="34" charset="0"/>
                <a:ea typeface="Inter" pitchFamily="34" charset="-122"/>
                <a:cs typeface="Inter" pitchFamily="34" charset="-120"/>
              </a:rPr>
              <a:t> Включає в себе прийняття стратегічних рішень та використання інструментів для зменшення або уникнення ризиків.</a:t>
            </a:r>
            <a:endParaRPr lang="en-US" sz="1750" dirty="0"/>
          </a:p>
        </p:txBody>
      </p:sp>
      <p:sp>
        <p:nvSpPr>
          <p:cNvPr id="10" name="Text 7"/>
          <p:cNvSpPr/>
          <p:nvPr/>
        </p:nvSpPr>
        <p:spPr>
          <a:xfrm>
            <a:off x="2393394" y="5561409"/>
            <a:ext cx="10199013" cy="799624"/>
          </a:xfrm>
          <a:prstGeom prst="rect">
            <a:avLst/>
          </a:prstGeom>
          <a:noFill/>
          <a:ln/>
        </p:spPr>
        <p:txBody>
          <a:bodyPr wrap="square" rtlCol="0" anchor="t"/>
          <a:lstStyle/>
          <a:p>
            <a:pPr marL="342900" indent="-342900" algn="l">
              <a:lnSpc>
                <a:spcPts val="3149"/>
              </a:lnSpc>
              <a:buSzPct val="100000"/>
              <a:buFont typeface="+mj-lt"/>
              <a:buAutoNum type="arabicPeriod" startAt="4"/>
            </a:pPr>
            <a:r>
              <a:rPr lang="en-US" sz="1750" b="1" kern="0" spc="-35" dirty="0">
                <a:solidFill>
                  <a:srgbClr val="272525"/>
                </a:solidFill>
                <a:latin typeface="Inter" pitchFamily="34" charset="0"/>
                <a:ea typeface="Inter" pitchFamily="34" charset="-122"/>
                <a:cs typeface="Inter" pitchFamily="34" charset="-120"/>
              </a:rPr>
              <a:t>Моніторинг та контроль ризиків:</a:t>
            </a:r>
            <a:r>
              <a:rPr lang="en-US" sz="1750" kern="0" spc="-35" dirty="0">
                <a:solidFill>
                  <a:srgbClr val="272525"/>
                </a:solidFill>
                <a:latin typeface="Inter" pitchFamily="34" charset="0"/>
                <a:ea typeface="Inter" pitchFamily="34" charset="-122"/>
                <a:cs typeface="Inter" pitchFamily="34" charset="-120"/>
              </a:rPr>
              <a:t> Забезпечення постійного спостереження та контролю за ризиками з метою своєчасного виявлення та вжиття заходів для їх мінімізації.</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717352"/>
            <a:ext cx="5936337"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Методи оцінки ризику</a:t>
            </a:r>
            <a:endParaRPr lang="en-US" sz="4374" dirty="0"/>
          </a:p>
        </p:txBody>
      </p:sp>
      <p:sp>
        <p:nvSpPr>
          <p:cNvPr id="5" name="Shape 3"/>
          <p:cNvSpPr/>
          <p:nvPr/>
        </p:nvSpPr>
        <p:spPr>
          <a:xfrm>
            <a:off x="2037993" y="1856065"/>
            <a:ext cx="5166122" cy="2717006"/>
          </a:xfrm>
          <a:prstGeom prst="roundRect">
            <a:avLst>
              <a:gd name="adj" fmla="val 3680"/>
            </a:avLst>
          </a:prstGeom>
          <a:solidFill>
            <a:srgbClr val="DADBF1"/>
          </a:solidFill>
          <a:ln w="7620">
            <a:solidFill>
              <a:srgbClr val="C0C1D7"/>
            </a:solidFill>
            <a:prstDash val="solid"/>
          </a:ln>
        </p:spPr>
      </p:sp>
      <p:sp>
        <p:nvSpPr>
          <p:cNvPr id="6" name="Text 4"/>
          <p:cNvSpPr/>
          <p:nvPr/>
        </p:nvSpPr>
        <p:spPr>
          <a:xfrm>
            <a:off x="2267783" y="2085856"/>
            <a:ext cx="2826663"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Квалітативний аналіз</a:t>
            </a:r>
            <a:endParaRPr lang="en-US" sz="2187" dirty="0"/>
          </a:p>
        </p:txBody>
      </p:sp>
      <p:sp>
        <p:nvSpPr>
          <p:cNvPr id="7" name="Text 5"/>
          <p:cNvSpPr/>
          <p:nvPr/>
        </p:nvSpPr>
        <p:spPr>
          <a:xfrm>
            <a:off x="2267783" y="2566273"/>
            <a:ext cx="470654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Цей метод полягає у визначенні та оцінці ризиків шляхом якісного аналізу їх характеристик. Використовуються якісні показники для ідентифікації та класифікації ризиків.</a:t>
            </a:r>
            <a:endParaRPr lang="en-US" sz="1750" dirty="0"/>
          </a:p>
        </p:txBody>
      </p:sp>
      <p:sp>
        <p:nvSpPr>
          <p:cNvPr id="8" name="Shape 6"/>
          <p:cNvSpPr/>
          <p:nvPr/>
        </p:nvSpPr>
        <p:spPr>
          <a:xfrm>
            <a:off x="7426285" y="1856065"/>
            <a:ext cx="5166122" cy="2717006"/>
          </a:xfrm>
          <a:prstGeom prst="roundRect">
            <a:avLst>
              <a:gd name="adj" fmla="val 3680"/>
            </a:avLst>
          </a:prstGeom>
          <a:solidFill>
            <a:srgbClr val="DADBF1"/>
          </a:solidFill>
          <a:ln w="7620">
            <a:solidFill>
              <a:srgbClr val="C0C1D7"/>
            </a:solidFill>
            <a:prstDash val="solid"/>
          </a:ln>
        </p:spPr>
      </p:sp>
      <p:sp>
        <p:nvSpPr>
          <p:cNvPr id="9" name="Text 7"/>
          <p:cNvSpPr/>
          <p:nvPr/>
        </p:nvSpPr>
        <p:spPr>
          <a:xfrm>
            <a:off x="7656076" y="2085856"/>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Кількісний аналіз</a:t>
            </a:r>
            <a:endParaRPr lang="en-US" sz="2187" dirty="0"/>
          </a:p>
        </p:txBody>
      </p:sp>
      <p:sp>
        <p:nvSpPr>
          <p:cNvPr id="10" name="Text 8"/>
          <p:cNvSpPr/>
          <p:nvPr/>
        </p:nvSpPr>
        <p:spPr>
          <a:xfrm>
            <a:off x="7656076" y="2566273"/>
            <a:ext cx="470654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Цей метод використовує статистичні дані та математичні моделі для оцінки ризиків. Він дозволяє проводити кількісні розрахунки та визначати ймовірність виникнення та розмір можливих збитків.</a:t>
            </a:r>
            <a:endParaRPr lang="en-US" sz="1750" dirty="0"/>
          </a:p>
        </p:txBody>
      </p:sp>
      <p:sp>
        <p:nvSpPr>
          <p:cNvPr id="11" name="Shape 9"/>
          <p:cNvSpPr/>
          <p:nvPr/>
        </p:nvSpPr>
        <p:spPr>
          <a:xfrm>
            <a:off x="2037993" y="4795242"/>
            <a:ext cx="5166122" cy="2717006"/>
          </a:xfrm>
          <a:prstGeom prst="roundRect">
            <a:avLst>
              <a:gd name="adj" fmla="val 3680"/>
            </a:avLst>
          </a:prstGeom>
          <a:solidFill>
            <a:srgbClr val="DADBF1"/>
          </a:solidFill>
          <a:ln w="7620">
            <a:solidFill>
              <a:srgbClr val="C0C1D7"/>
            </a:solidFill>
            <a:prstDash val="solid"/>
          </a:ln>
        </p:spPr>
      </p:sp>
      <p:sp>
        <p:nvSpPr>
          <p:cNvPr id="12" name="Text 10"/>
          <p:cNvSpPr/>
          <p:nvPr/>
        </p:nvSpPr>
        <p:spPr>
          <a:xfrm>
            <a:off x="2267783" y="5025033"/>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Сценарійний аналіз</a:t>
            </a:r>
            <a:endParaRPr lang="en-US" sz="2187" dirty="0"/>
          </a:p>
        </p:txBody>
      </p:sp>
      <p:sp>
        <p:nvSpPr>
          <p:cNvPr id="13" name="Text 11"/>
          <p:cNvSpPr/>
          <p:nvPr/>
        </p:nvSpPr>
        <p:spPr>
          <a:xfrm>
            <a:off x="2267783" y="5505450"/>
            <a:ext cx="470654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Цей метод полягає в ретельному вивченні можливих сценаріїв виникнення ризиків і їх наслідків. Для кожного сценарію розробляються плани дій та визначаються можливі шляхи мінімізації збитків.</a:t>
            </a:r>
            <a:endParaRPr lang="en-US" sz="1750" dirty="0"/>
          </a:p>
        </p:txBody>
      </p:sp>
      <p:sp>
        <p:nvSpPr>
          <p:cNvPr id="14" name="Shape 12"/>
          <p:cNvSpPr/>
          <p:nvPr/>
        </p:nvSpPr>
        <p:spPr>
          <a:xfrm>
            <a:off x="7426285" y="4795242"/>
            <a:ext cx="5166122" cy="2717006"/>
          </a:xfrm>
          <a:prstGeom prst="roundRect">
            <a:avLst>
              <a:gd name="adj" fmla="val 3680"/>
            </a:avLst>
          </a:prstGeom>
          <a:solidFill>
            <a:srgbClr val="DADBF1"/>
          </a:solidFill>
          <a:ln w="7620">
            <a:solidFill>
              <a:srgbClr val="C0C1D7"/>
            </a:solidFill>
            <a:prstDash val="solid"/>
          </a:ln>
        </p:spPr>
      </p:sp>
      <p:sp>
        <p:nvSpPr>
          <p:cNvPr id="15" name="Text 13"/>
          <p:cNvSpPr/>
          <p:nvPr/>
        </p:nvSpPr>
        <p:spPr>
          <a:xfrm>
            <a:off x="7656076" y="5025033"/>
            <a:ext cx="2837736"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Метод двох факторів</a:t>
            </a:r>
            <a:endParaRPr lang="en-US" sz="2187" dirty="0"/>
          </a:p>
        </p:txBody>
      </p:sp>
      <p:sp>
        <p:nvSpPr>
          <p:cNvPr id="16" name="Text 14"/>
          <p:cNvSpPr/>
          <p:nvPr/>
        </p:nvSpPr>
        <p:spPr>
          <a:xfrm>
            <a:off x="7656076" y="5505450"/>
            <a:ext cx="470654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Цей метод дозволяє оцінити вплив двох факторів на ризики. Він використовує аналіз перехресних впливів та визначає, як взаємодія двох чинників може вплинути на ризики та їх можливі наслідки.</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1023223" y="816650"/>
            <a:ext cx="7649528" cy="587216"/>
          </a:xfrm>
          <a:prstGeom prst="rect">
            <a:avLst/>
          </a:prstGeom>
          <a:noFill/>
          <a:ln/>
        </p:spPr>
        <p:txBody>
          <a:bodyPr wrap="none" rtlCol="0" anchor="t"/>
          <a:lstStyle/>
          <a:p>
            <a:pPr marL="0" indent="0">
              <a:lnSpc>
                <a:spcPts val="4624"/>
              </a:lnSpc>
              <a:buNone/>
            </a:pPr>
            <a:r>
              <a:rPr lang="en-US" sz="3699" b="1" kern="0" spc="-111" dirty="0">
                <a:solidFill>
                  <a:srgbClr val="000000"/>
                </a:solidFill>
                <a:latin typeface="Inter" pitchFamily="34" charset="0"/>
                <a:ea typeface="Inter" pitchFamily="34" charset="-122"/>
                <a:cs typeface="Inter" pitchFamily="34" charset="-120"/>
              </a:rPr>
              <a:t>Інструменти ризик-менеджменту</a:t>
            </a:r>
            <a:endParaRPr lang="en-US" sz="3699" dirty="0"/>
          </a:p>
        </p:txBody>
      </p:sp>
      <p:sp>
        <p:nvSpPr>
          <p:cNvPr id="6" name="Shape 3"/>
          <p:cNvSpPr/>
          <p:nvPr/>
        </p:nvSpPr>
        <p:spPr>
          <a:xfrm>
            <a:off x="1286351" y="1685687"/>
            <a:ext cx="37505" cy="5727263"/>
          </a:xfrm>
          <a:prstGeom prst="roundRect">
            <a:avLst>
              <a:gd name="adj" fmla="val 225475"/>
            </a:avLst>
          </a:prstGeom>
          <a:solidFill>
            <a:srgbClr val="C0C1D7"/>
          </a:solidFill>
          <a:ln/>
        </p:spPr>
      </p:sp>
      <p:sp>
        <p:nvSpPr>
          <p:cNvPr id="7" name="Shape 4"/>
          <p:cNvSpPr/>
          <p:nvPr/>
        </p:nvSpPr>
        <p:spPr>
          <a:xfrm>
            <a:off x="1516440" y="2025075"/>
            <a:ext cx="657701" cy="37505"/>
          </a:xfrm>
          <a:prstGeom prst="roundRect">
            <a:avLst>
              <a:gd name="adj" fmla="val 225475"/>
            </a:avLst>
          </a:prstGeom>
          <a:solidFill>
            <a:srgbClr val="C0C1D7"/>
          </a:solidFill>
          <a:ln/>
        </p:spPr>
      </p:sp>
      <p:sp>
        <p:nvSpPr>
          <p:cNvPr id="8" name="Shape 5"/>
          <p:cNvSpPr/>
          <p:nvPr/>
        </p:nvSpPr>
        <p:spPr>
          <a:xfrm>
            <a:off x="1093649" y="1832491"/>
            <a:ext cx="422791" cy="422791"/>
          </a:xfrm>
          <a:prstGeom prst="roundRect">
            <a:avLst>
              <a:gd name="adj" fmla="val 20001"/>
            </a:avLst>
          </a:prstGeom>
          <a:solidFill>
            <a:srgbClr val="DADBF1"/>
          </a:solidFill>
          <a:ln w="7620">
            <a:solidFill>
              <a:srgbClr val="C0C1D7"/>
            </a:solidFill>
            <a:prstDash val="solid"/>
          </a:ln>
        </p:spPr>
      </p:sp>
      <p:sp>
        <p:nvSpPr>
          <p:cNvPr id="9" name="Text 6"/>
          <p:cNvSpPr/>
          <p:nvPr/>
        </p:nvSpPr>
        <p:spPr>
          <a:xfrm>
            <a:off x="1237952" y="1867614"/>
            <a:ext cx="134183" cy="352425"/>
          </a:xfrm>
          <a:prstGeom prst="rect">
            <a:avLst/>
          </a:prstGeom>
          <a:noFill/>
          <a:ln/>
        </p:spPr>
        <p:txBody>
          <a:bodyPr wrap="none" rtlCol="0" anchor="t"/>
          <a:lstStyle/>
          <a:p>
            <a:pPr marL="0" indent="0" algn="ctr">
              <a:lnSpc>
                <a:spcPts val="2774"/>
              </a:lnSpc>
              <a:buNone/>
            </a:pPr>
            <a:r>
              <a:rPr lang="en-US" sz="2220" b="1" kern="0" spc="-30" dirty="0">
                <a:solidFill>
                  <a:srgbClr val="272525"/>
                </a:solidFill>
                <a:latin typeface="Inter" pitchFamily="34" charset="0"/>
                <a:ea typeface="Inter" pitchFamily="34" charset="-122"/>
                <a:cs typeface="Inter" pitchFamily="34" charset="-120"/>
              </a:rPr>
              <a:t>1</a:t>
            </a:r>
            <a:endParaRPr lang="en-US" sz="2220" dirty="0"/>
          </a:p>
        </p:txBody>
      </p:sp>
      <p:sp>
        <p:nvSpPr>
          <p:cNvPr id="10" name="Text 7"/>
          <p:cNvSpPr/>
          <p:nvPr/>
        </p:nvSpPr>
        <p:spPr>
          <a:xfrm>
            <a:off x="2338507" y="1873568"/>
            <a:ext cx="2348984" cy="293608"/>
          </a:xfrm>
          <a:prstGeom prst="rect">
            <a:avLst/>
          </a:prstGeom>
          <a:noFill/>
          <a:ln/>
        </p:spPr>
        <p:txBody>
          <a:bodyPr wrap="none" rtlCol="0" anchor="t"/>
          <a:lstStyle/>
          <a:p>
            <a:pPr marL="0" indent="0" algn="l">
              <a:lnSpc>
                <a:spcPts val="2312"/>
              </a:lnSpc>
              <a:buNone/>
            </a:pPr>
            <a:r>
              <a:rPr lang="en-US" sz="1850" b="1" kern="0" spc="-55" dirty="0">
                <a:solidFill>
                  <a:srgbClr val="272525"/>
                </a:solidFill>
                <a:latin typeface="Inter" pitchFamily="34" charset="0"/>
                <a:ea typeface="Inter" pitchFamily="34" charset="-122"/>
                <a:cs typeface="Inter" pitchFamily="34" charset="-120"/>
              </a:rPr>
              <a:t>Аналіз варіантів</a:t>
            </a:r>
            <a:endParaRPr lang="en-US" sz="1850" dirty="0"/>
          </a:p>
        </p:txBody>
      </p:sp>
      <p:sp>
        <p:nvSpPr>
          <p:cNvPr id="11" name="Text 8"/>
          <p:cNvSpPr/>
          <p:nvPr/>
        </p:nvSpPr>
        <p:spPr>
          <a:xfrm>
            <a:off x="2338507" y="2279928"/>
            <a:ext cx="7610951" cy="901541"/>
          </a:xfrm>
          <a:prstGeom prst="rect">
            <a:avLst/>
          </a:prstGeom>
          <a:noFill/>
          <a:ln/>
        </p:spPr>
        <p:txBody>
          <a:bodyPr wrap="square" rtlCol="0" anchor="t"/>
          <a:lstStyle/>
          <a:p>
            <a:pPr marL="0" indent="0" algn="l">
              <a:lnSpc>
                <a:spcPts val="2368"/>
              </a:lnSpc>
              <a:buNone/>
            </a:pPr>
            <a:r>
              <a:rPr lang="en-US" sz="1480" kern="0" spc="-30" dirty="0">
                <a:solidFill>
                  <a:srgbClr val="272525"/>
                </a:solidFill>
                <a:latin typeface="Inter" pitchFamily="34" charset="0"/>
                <a:ea typeface="Inter" pitchFamily="34" charset="-122"/>
                <a:cs typeface="Inter" pitchFamily="34" charset="-120"/>
              </a:rPr>
              <a:t>Перший крок у виявленні інструментів ризик-менеджменту - це аналіз варіантів. Це включає в себе виявлення потенційних ризиків, їх відмінність імовірності та впливу на організацію, а також оцінку можливих шляхів управління цими ризиками.</a:t>
            </a:r>
            <a:endParaRPr lang="en-US" sz="1480" dirty="0"/>
          </a:p>
        </p:txBody>
      </p:sp>
      <p:sp>
        <p:nvSpPr>
          <p:cNvPr id="12" name="Shape 9"/>
          <p:cNvSpPr/>
          <p:nvPr/>
        </p:nvSpPr>
        <p:spPr>
          <a:xfrm>
            <a:off x="1516440" y="3896618"/>
            <a:ext cx="657701" cy="37505"/>
          </a:xfrm>
          <a:prstGeom prst="roundRect">
            <a:avLst>
              <a:gd name="adj" fmla="val 225475"/>
            </a:avLst>
          </a:prstGeom>
          <a:solidFill>
            <a:srgbClr val="C0C1D7"/>
          </a:solidFill>
          <a:ln/>
        </p:spPr>
      </p:sp>
      <p:sp>
        <p:nvSpPr>
          <p:cNvPr id="13" name="Shape 10"/>
          <p:cNvSpPr/>
          <p:nvPr/>
        </p:nvSpPr>
        <p:spPr>
          <a:xfrm>
            <a:off x="1093649" y="3704034"/>
            <a:ext cx="422791" cy="422791"/>
          </a:xfrm>
          <a:prstGeom prst="roundRect">
            <a:avLst>
              <a:gd name="adj" fmla="val 20001"/>
            </a:avLst>
          </a:prstGeom>
          <a:solidFill>
            <a:srgbClr val="DADBF1"/>
          </a:solidFill>
          <a:ln w="7620">
            <a:solidFill>
              <a:srgbClr val="C0C1D7"/>
            </a:solidFill>
            <a:prstDash val="solid"/>
          </a:ln>
        </p:spPr>
      </p:sp>
      <p:sp>
        <p:nvSpPr>
          <p:cNvPr id="14" name="Text 11"/>
          <p:cNvSpPr/>
          <p:nvPr/>
        </p:nvSpPr>
        <p:spPr>
          <a:xfrm>
            <a:off x="1218069" y="3739158"/>
            <a:ext cx="173831" cy="352425"/>
          </a:xfrm>
          <a:prstGeom prst="rect">
            <a:avLst/>
          </a:prstGeom>
          <a:noFill/>
          <a:ln/>
        </p:spPr>
        <p:txBody>
          <a:bodyPr wrap="none" rtlCol="0" anchor="t"/>
          <a:lstStyle/>
          <a:p>
            <a:pPr marL="0" indent="0" algn="ctr">
              <a:lnSpc>
                <a:spcPts val="2774"/>
              </a:lnSpc>
              <a:buNone/>
            </a:pPr>
            <a:r>
              <a:rPr lang="en-US" sz="2220" b="1" kern="0" spc="-30" dirty="0">
                <a:solidFill>
                  <a:srgbClr val="272525"/>
                </a:solidFill>
                <a:latin typeface="Inter" pitchFamily="34" charset="0"/>
                <a:ea typeface="Inter" pitchFamily="34" charset="-122"/>
                <a:cs typeface="Inter" pitchFamily="34" charset="-120"/>
              </a:rPr>
              <a:t>2</a:t>
            </a:r>
            <a:endParaRPr lang="en-US" sz="2220" dirty="0"/>
          </a:p>
        </p:txBody>
      </p:sp>
      <p:sp>
        <p:nvSpPr>
          <p:cNvPr id="15" name="Text 12"/>
          <p:cNvSpPr/>
          <p:nvPr/>
        </p:nvSpPr>
        <p:spPr>
          <a:xfrm>
            <a:off x="2338507" y="3745111"/>
            <a:ext cx="2348984" cy="293608"/>
          </a:xfrm>
          <a:prstGeom prst="rect">
            <a:avLst/>
          </a:prstGeom>
          <a:noFill/>
          <a:ln/>
        </p:spPr>
        <p:txBody>
          <a:bodyPr wrap="none" rtlCol="0" anchor="t"/>
          <a:lstStyle/>
          <a:p>
            <a:pPr marL="0" indent="0" algn="l">
              <a:lnSpc>
                <a:spcPts val="2312"/>
              </a:lnSpc>
              <a:buNone/>
            </a:pPr>
            <a:r>
              <a:rPr lang="en-US" sz="1850" b="1" kern="0" spc="-55" dirty="0">
                <a:solidFill>
                  <a:srgbClr val="272525"/>
                </a:solidFill>
                <a:latin typeface="Inter" pitchFamily="34" charset="0"/>
                <a:ea typeface="Inter" pitchFamily="34" charset="-122"/>
                <a:cs typeface="Inter" pitchFamily="34" charset="-120"/>
              </a:rPr>
              <a:t>Страхування</a:t>
            </a:r>
            <a:endParaRPr lang="en-US" sz="1850" dirty="0"/>
          </a:p>
        </p:txBody>
      </p:sp>
      <p:sp>
        <p:nvSpPr>
          <p:cNvPr id="16" name="Text 13"/>
          <p:cNvSpPr/>
          <p:nvPr/>
        </p:nvSpPr>
        <p:spPr>
          <a:xfrm>
            <a:off x="2338507" y="4151471"/>
            <a:ext cx="7610951" cy="1202055"/>
          </a:xfrm>
          <a:prstGeom prst="rect">
            <a:avLst/>
          </a:prstGeom>
          <a:noFill/>
          <a:ln/>
        </p:spPr>
        <p:txBody>
          <a:bodyPr wrap="square" rtlCol="0" anchor="t"/>
          <a:lstStyle/>
          <a:p>
            <a:pPr marL="0" indent="0" algn="l">
              <a:lnSpc>
                <a:spcPts val="2368"/>
              </a:lnSpc>
              <a:buNone/>
            </a:pPr>
            <a:r>
              <a:rPr lang="en-US" sz="1480" kern="0" spc="-30" dirty="0">
                <a:solidFill>
                  <a:srgbClr val="272525"/>
                </a:solidFill>
                <a:latin typeface="Inter" pitchFamily="34" charset="0"/>
                <a:ea typeface="Inter" pitchFamily="34" charset="-122"/>
                <a:cs typeface="Inter" pitchFamily="34" charset="-120"/>
              </a:rPr>
              <a:t>Другий етап - це використання страхових полісів для зменшення впливу фінансових ризиків на організацію. Це може включати страхування майна, відповідальності та інші види страхування, спрямовані на зменшення фінансових втрат в разі виникнення ризикованих подій.</a:t>
            </a:r>
            <a:endParaRPr lang="en-US" sz="1480" dirty="0"/>
          </a:p>
        </p:txBody>
      </p:sp>
      <p:sp>
        <p:nvSpPr>
          <p:cNvPr id="17" name="Shape 14"/>
          <p:cNvSpPr/>
          <p:nvPr/>
        </p:nvSpPr>
        <p:spPr>
          <a:xfrm>
            <a:off x="1516440" y="6068675"/>
            <a:ext cx="657701" cy="37505"/>
          </a:xfrm>
          <a:prstGeom prst="roundRect">
            <a:avLst>
              <a:gd name="adj" fmla="val 225475"/>
            </a:avLst>
          </a:prstGeom>
          <a:solidFill>
            <a:srgbClr val="C0C1D7"/>
          </a:solidFill>
          <a:ln/>
        </p:spPr>
      </p:sp>
      <p:sp>
        <p:nvSpPr>
          <p:cNvPr id="18" name="Shape 15"/>
          <p:cNvSpPr/>
          <p:nvPr/>
        </p:nvSpPr>
        <p:spPr>
          <a:xfrm>
            <a:off x="1093649" y="5876092"/>
            <a:ext cx="422791" cy="422791"/>
          </a:xfrm>
          <a:prstGeom prst="roundRect">
            <a:avLst>
              <a:gd name="adj" fmla="val 20001"/>
            </a:avLst>
          </a:prstGeom>
          <a:solidFill>
            <a:srgbClr val="DADBF1"/>
          </a:solidFill>
          <a:ln w="7620">
            <a:solidFill>
              <a:srgbClr val="C0C1D7"/>
            </a:solidFill>
            <a:prstDash val="solid"/>
          </a:ln>
        </p:spPr>
      </p:sp>
      <p:sp>
        <p:nvSpPr>
          <p:cNvPr id="19" name="Text 16"/>
          <p:cNvSpPr/>
          <p:nvPr/>
        </p:nvSpPr>
        <p:spPr>
          <a:xfrm>
            <a:off x="1213902" y="5911215"/>
            <a:ext cx="182166" cy="352425"/>
          </a:xfrm>
          <a:prstGeom prst="rect">
            <a:avLst/>
          </a:prstGeom>
          <a:noFill/>
          <a:ln/>
        </p:spPr>
        <p:txBody>
          <a:bodyPr wrap="none" rtlCol="0" anchor="t"/>
          <a:lstStyle/>
          <a:p>
            <a:pPr marL="0" indent="0" algn="ctr">
              <a:lnSpc>
                <a:spcPts val="2774"/>
              </a:lnSpc>
              <a:buNone/>
            </a:pPr>
            <a:r>
              <a:rPr lang="en-US" sz="2220" b="1" kern="0" spc="-30" dirty="0">
                <a:solidFill>
                  <a:srgbClr val="272525"/>
                </a:solidFill>
                <a:latin typeface="Inter" pitchFamily="34" charset="0"/>
                <a:ea typeface="Inter" pitchFamily="34" charset="-122"/>
                <a:cs typeface="Inter" pitchFamily="34" charset="-120"/>
              </a:rPr>
              <a:t>3</a:t>
            </a:r>
            <a:endParaRPr lang="en-US" sz="2220" dirty="0"/>
          </a:p>
        </p:txBody>
      </p:sp>
      <p:sp>
        <p:nvSpPr>
          <p:cNvPr id="20" name="Text 17"/>
          <p:cNvSpPr/>
          <p:nvPr/>
        </p:nvSpPr>
        <p:spPr>
          <a:xfrm>
            <a:off x="2338507" y="5917168"/>
            <a:ext cx="2348984" cy="293608"/>
          </a:xfrm>
          <a:prstGeom prst="rect">
            <a:avLst/>
          </a:prstGeom>
          <a:noFill/>
          <a:ln/>
        </p:spPr>
        <p:txBody>
          <a:bodyPr wrap="none" rtlCol="0" anchor="t"/>
          <a:lstStyle/>
          <a:p>
            <a:pPr marL="0" indent="0" algn="l">
              <a:lnSpc>
                <a:spcPts val="2312"/>
              </a:lnSpc>
              <a:buNone/>
            </a:pPr>
            <a:r>
              <a:rPr lang="en-US" sz="1850" b="1" kern="0" spc="-55" dirty="0">
                <a:solidFill>
                  <a:srgbClr val="272525"/>
                </a:solidFill>
                <a:latin typeface="Inter" pitchFamily="34" charset="0"/>
                <a:ea typeface="Inter" pitchFamily="34" charset="-122"/>
                <a:cs typeface="Inter" pitchFamily="34" charset="-120"/>
              </a:rPr>
              <a:t>Деривативи</a:t>
            </a:r>
            <a:endParaRPr lang="en-US" sz="1850" dirty="0"/>
          </a:p>
        </p:txBody>
      </p:sp>
      <p:sp>
        <p:nvSpPr>
          <p:cNvPr id="21" name="Text 18"/>
          <p:cNvSpPr/>
          <p:nvPr/>
        </p:nvSpPr>
        <p:spPr>
          <a:xfrm>
            <a:off x="2338507" y="6323528"/>
            <a:ext cx="7610951" cy="901541"/>
          </a:xfrm>
          <a:prstGeom prst="rect">
            <a:avLst/>
          </a:prstGeom>
          <a:noFill/>
          <a:ln/>
        </p:spPr>
        <p:txBody>
          <a:bodyPr wrap="square" rtlCol="0" anchor="t"/>
          <a:lstStyle/>
          <a:p>
            <a:pPr marL="0" indent="0" algn="l">
              <a:lnSpc>
                <a:spcPts val="2368"/>
              </a:lnSpc>
              <a:buNone/>
            </a:pPr>
            <a:r>
              <a:rPr lang="en-US" sz="1480" kern="0" spc="-30" dirty="0">
                <a:solidFill>
                  <a:srgbClr val="272525"/>
                </a:solidFill>
                <a:latin typeface="Inter" pitchFamily="34" charset="0"/>
                <a:ea typeface="Inter" pitchFamily="34" charset="-122"/>
                <a:cs typeface="Inter" pitchFamily="34" charset="-120"/>
              </a:rPr>
              <a:t>Третій крок - використання деривативів для зменшення ризиків. Це включає в себе угоди на майбутні контракти, опціони та інші фінансові інструменти, спрямовані на управління ринковими ціновими ризиками та коливаннями.</a:t>
            </a:r>
            <a:endParaRPr lang="en-US" sz="148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818674"/>
            <a:ext cx="7477601"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Роль ризик-менеджменту в фінансових установах</a:t>
            </a:r>
            <a:endParaRPr lang="en-US" sz="4374" dirty="0"/>
          </a:p>
        </p:txBody>
      </p:sp>
      <p:sp>
        <p:nvSpPr>
          <p:cNvPr id="6" name="Text 3"/>
          <p:cNvSpPr/>
          <p:nvPr/>
        </p:nvSpPr>
        <p:spPr>
          <a:xfrm>
            <a:off x="833199" y="2540675"/>
            <a:ext cx="7477601"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Роль ризик-менеджменту в фінансових установах полягає в забезпеченні ефективного контролю та управління ризиками, що виникають в процесі фінансової діяльності. Важливою складовою ризик-менеджменту є розробка та впровадження стратегій зменшення фінансових ризиків, зокрема кредитного, ліквідності, процентної та валютного ризиків.</a:t>
            </a:r>
            <a:endParaRPr lang="en-US" sz="1750" dirty="0"/>
          </a:p>
        </p:txBody>
      </p:sp>
      <p:sp>
        <p:nvSpPr>
          <p:cNvPr id="7" name="Text 4"/>
          <p:cNvSpPr/>
          <p:nvPr/>
        </p:nvSpPr>
        <p:spPr>
          <a:xfrm>
            <a:off x="833199" y="4922996"/>
            <a:ext cx="7477601" cy="2487811"/>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Крім того, головна мета ризик-менеджменту в фінансових установах полягає в підтримці стабільності та надійності фінансової системи, захисті інтересів клієнтів та інвесторів, а також забезпеченні довіри до фінансового ринку. Для досягнення цих цілей важлива координація дій всіх структурних підрозділів фінансової установи, у тому числі відділів ризик-менеджменту, фінансового моніторингу та внутрішнього аудиту.</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267569" y="906423"/>
            <a:ext cx="7581662" cy="1301829"/>
          </a:xfrm>
          <a:prstGeom prst="rect">
            <a:avLst/>
          </a:prstGeom>
          <a:noFill/>
          <a:ln/>
        </p:spPr>
        <p:txBody>
          <a:bodyPr wrap="square" rtlCol="0" anchor="t"/>
          <a:lstStyle/>
          <a:p>
            <a:pPr marL="0" indent="0">
              <a:lnSpc>
                <a:spcPts val="5126"/>
              </a:lnSpc>
              <a:buNone/>
            </a:pPr>
            <a:r>
              <a:rPr lang="en-US" sz="4101" b="1" kern="0" spc="-123" dirty="0">
                <a:solidFill>
                  <a:srgbClr val="000000"/>
                </a:solidFill>
                <a:latin typeface="Inter" pitchFamily="34" charset="0"/>
                <a:ea typeface="Inter" pitchFamily="34" charset="-122"/>
                <a:cs typeface="Inter" pitchFamily="34" charset="-120"/>
              </a:rPr>
              <a:t>Ризики, пов'язані з фінансовими операціями</a:t>
            </a:r>
            <a:endParaRPr lang="en-US" sz="4101" dirty="0"/>
          </a:p>
        </p:txBody>
      </p:sp>
      <p:sp>
        <p:nvSpPr>
          <p:cNvPr id="6" name="Text 3"/>
          <p:cNvSpPr/>
          <p:nvPr/>
        </p:nvSpPr>
        <p:spPr>
          <a:xfrm>
            <a:off x="6267569" y="2520672"/>
            <a:ext cx="7581662" cy="1333500"/>
          </a:xfrm>
          <a:prstGeom prst="rect">
            <a:avLst/>
          </a:prstGeom>
          <a:noFill/>
          <a:ln/>
        </p:spPr>
        <p:txBody>
          <a:bodyPr wrap="square" rtlCol="0" anchor="t"/>
          <a:lstStyle/>
          <a:p>
            <a:pPr marL="0" indent="0">
              <a:lnSpc>
                <a:spcPts val="2624"/>
              </a:lnSpc>
              <a:buNone/>
            </a:pPr>
            <a:r>
              <a:rPr lang="en-US" sz="1640" kern="0" spc="-33" dirty="0">
                <a:solidFill>
                  <a:srgbClr val="272525"/>
                </a:solidFill>
                <a:latin typeface="Inter" pitchFamily="34" charset="0"/>
                <a:ea typeface="Inter" pitchFamily="34" charset="-122"/>
                <a:cs typeface="Inter" pitchFamily="34" charset="-120"/>
              </a:rPr>
              <a:t>Фінансові операції пов'язані з різними видами ризиків, які можуть виникнути через зміни в валютних курсах, процентних ставках, а також інфляції. Також, ризики можуть виникати через зміни на фондовому ринку, що може призвести до великих втрат для фінансових установ та їх клієнтів.</a:t>
            </a:r>
            <a:endParaRPr lang="en-US" sz="1640" dirty="0"/>
          </a:p>
        </p:txBody>
      </p:sp>
      <p:sp>
        <p:nvSpPr>
          <p:cNvPr id="7" name="Text 4"/>
          <p:cNvSpPr/>
          <p:nvPr/>
        </p:nvSpPr>
        <p:spPr>
          <a:xfrm>
            <a:off x="6267569" y="4088487"/>
            <a:ext cx="7581662" cy="1666875"/>
          </a:xfrm>
          <a:prstGeom prst="rect">
            <a:avLst/>
          </a:prstGeom>
          <a:noFill/>
          <a:ln/>
        </p:spPr>
        <p:txBody>
          <a:bodyPr wrap="square" rtlCol="0" anchor="t"/>
          <a:lstStyle/>
          <a:p>
            <a:pPr marL="0" indent="0">
              <a:lnSpc>
                <a:spcPts val="2624"/>
              </a:lnSpc>
              <a:buNone/>
            </a:pPr>
            <a:r>
              <a:rPr lang="en-US" sz="1640" kern="0" spc="-33" dirty="0">
                <a:solidFill>
                  <a:srgbClr val="272525"/>
                </a:solidFill>
                <a:latin typeface="Inter" pitchFamily="34" charset="0"/>
                <a:ea typeface="Inter" pitchFamily="34" charset="-122"/>
                <a:cs typeface="Inter" pitchFamily="34" charset="-120"/>
              </a:rPr>
              <a:t>Позичати кошти під операції для зменшення ризику є ще одним видом ризику, оскільки початкова інвестиція може не виправдати себе, або стягнути за собою додаткові витрати через несприятливий рух на ринку. Необхідно враховувати різні види ризику та розробляти стратегії для їх ефективного управління.</a:t>
            </a:r>
            <a:endParaRPr lang="en-US" sz="1640" dirty="0"/>
          </a:p>
        </p:txBody>
      </p:sp>
      <p:sp>
        <p:nvSpPr>
          <p:cNvPr id="8" name="Text 5"/>
          <p:cNvSpPr/>
          <p:nvPr/>
        </p:nvSpPr>
        <p:spPr>
          <a:xfrm>
            <a:off x="6267569" y="5989677"/>
            <a:ext cx="7581662" cy="1333500"/>
          </a:xfrm>
          <a:prstGeom prst="rect">
            <a:avLst/>
          </a:prstGeom>
          <a:noFill/>
          <a:ln/>
        </p:spPr>
        <p:txBody>
          <a:bodyPr wrap="square" rtlCol="0" anchor="t"/>
          <a:lstStyle/>
          <a:p>
            <a:pPr marL="0" indent="0">
              <a:lnSpc>
                <a:spcPts val="2624"/>
              </a:lnSpc>
              <a:buNone/>
            </a:pPr>
            <a:r>
              <a:rPr lang="en-US" sz="1640" kern="0" spc="-33" dirty="0">
                <a:solidFill>
                  <a:srgbClr val="272525"/>
                </a:solidFill>
                <a:latin typeface="Inter" pitchFamily="34" charset="0"/>
                <a:ea typeface="Inter" pitchFamily="34" charset="-122"/>
                <a:cs typeface="Inter" pitchFamily="34" charset="-120"/>
              </a:rPr>
              <a:t>Усвідомлення цих ризиків та готовність до них є ключовими для забезпечення стабільності та неперервності фінансових операцій. Доцільно вдосконалювати методи інвестування та розробляти нові методи ризик-менеджменту для запобігання можливим фінансовим кризам.</a:t>
            </a:r>
            <a:endParaRPr lang="en-US" sz="164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FFF">
              <a:alpha val="85000"/>
            </a:srgbClr>
          </a:solidFill>
          <a:ln/>
        </p:spPr>
      </p:sp>
      <p:sp>
        <p:nvSpPr>
          <p:cNvPr id="6" name="Text 3"/>
          <p:cNvSpPr/>
          <p:nvPr/>
        </p:nvSpPr>
        <p:spPr>
          <a:xfrm>
            <a:off x="2363510" y="573643"/>
            <a:ext cx="7102435" cy="651510"/>
          </a:xfrm>
          <a:prstGeom prst="rect">
            <a:avLst/>
          </a:prstGeom>
          <a:noFill/>
          <a:ln/>
        </p:spPr>
        <p:txBody>
          <a:bodyPr wrap="none" rtlCol="0" anchor="t"/>
          <a:lstStyle/>
          <a:p>
            <a:pPr marL="0" indent="0">
              <a:lnSpc>
                <a:spcPts val="5130"/>
              </a:lnSpc>
              <a:buNone/>
            </a:pPr>
            <a:r>
              <a:rPr lang="en-US" sz="4104" b="1" kern="0" spc="-123" dirty="0">
                <a:solidFill>
                  <a:srgbClr val="000000"/>
                </a:solidFill>
                <a:latin typeface="Inter" pitchFamily="34" charset="0"/>
                <a:ea typeface="Inter" pitchFamily="34" charset="-122"/>
                <a:cs typeface="Inter" pitchFamily="34" charset="-120"/>
              </a:rPr>
              <a:t>Стратегії зменшення ризику</a:t>
            </a:r>
            <a:endParaRPr lang="en-US" sz="4104" dirty="0"/>
          </a:p>
        </p:txBody>
      </p:sp>
      <p:pic>
        <p:nvPicPr>
          <p:cNvPr id="7" name="Image 1" descr="preencoded.png"/>
          <p:cNvPicPr>
            <a:picLocks noChangeAspect="1"/>
          </p:cNvPicPr>
          <p:nvPr/>
        </p:nvPicPr>
        <p:blipFill>
          <a:blip r:embed="rId4"/>
          <a:stretch>
            <a:fillRect/>
          </a:stretch>
        </p:blipFill>
        <p:spPr>
          <a:xfrm>
            <a:off x="2363510" y="1537811"/>
            <a:ext cx="3301127" cy="833914"/>
          </a:xfrm>
          <a:prstGeom prst="rect">
            <a:avLst/>
          </a:prstGeom>
        </p:spPr>
      </p:pic>
      <p:sp>
        <p:nvSpPr>
          <p:cNvPr id="8" name="Text 4"/>
          <p:cNvSpPr/>
          <p:nvPr/>
        </p:nvSpPr>
        <p:spPr>
          <a:xfrm>
            <a:off x="2571988" y="2684383"/>
            <a:ext cx="2884170" cy="1303020"/>
          </a:xfrm>
          <a:prstGeom prst="rect">
            <a:avLst/>
          </a:prstGeom>
          <a:noFill/>
          <a:ln/>
        </p:spPr>
        <p:txBody>
          <a:bodyPr wrap="square" rtlCol="0" anchor="t"/>
          <a:lstStyle/>
          <a:p>
            <a:pPr marL="0" indent="0" algn="l">
              <a:lnSpc>
                <a:spcPts val="2565"/>
              </a:lnSpc>
              <a:buNone/>
            </a:pPr>
            <a:r>
              <a:rPr lang="en-US" sz="2052" b="1" kern="0" spc="-62" dirty="0">
                <a:solidFill>
                  <a:srgbClr val="272525"/>
                </a:solidFill>
                <a:latin typeface="Inter" pitchFamily="34" charset="0"/>
                <a:ea typeface="Inter" pitchFamily="34" charset="-122"/>
                <a:cs typeface="Inter" pitchFamily="34" charset="-120"/>
              </a:rPr>
              <a:t>Створення різноманітних інвестиційних портфелів</a:t>
            </a:r>
            <a:endParaRPr lang="en-US" sz="2052" dirty="0"/>
          </a:p>
        </p:txBody>
      </p:sp>
      <p:sp>
        <p:nvSpPr>
          <p:cNvPr id="9" name="Text 5"/>
          <p:cNvSpPr/>
          <p:nvPr/>
        </p:nvSpPr>
        <p:spPr>
          <a:xfrm>
            <a:off x="2571988" y="4112419"/>
            <a:ext cx="2884170" cy="3334941"/>
          </a:xfrm>
          <a:prstGeom prst="rect">
            <a:avLst/>
          </a:prstGeom>
          <a:noFill/>
          <a:ln/>
        </p:spPr>
        <p:txBody>
          <a:bodyPr wrap="square" rtlCol="0" anchor="t"/>
          <a:lstStyle/>
          <a:p>
            <a:pPr marL="0" indent="0" algn="l">
              <a:lnSpc>
                <a:spcPts val="2627"/>
              </a:lnSpc>
              <a:buNone/>
            </a:pPr>
            <a:r>
              <a:rPr lang="en-US" sz="1642" kern="0" spc="-33" dirty="0">
                <a:solidFill>
                  <a:srgbClr val="272525"/>
                </a:solidFill>
                <a:latin typeface="Inter" pitchFamily="34" charset="0"/>
                <a:ea typeface="Inter" pitchFamily="34" charset="-122"/>
                <a:cs typeface="Inter" pitchFamily="34" charset="-120"/>
              </a:rPr>
              <a:t>Одним зі способів зменшення ризику в інвестиціях є розподіл капіталу на різноманітні активи. Це дозволяє зменшити вплив можливих збитків у випадку несприятливих ринкових умов для конкретного виду інвестицій.</a:t>
            </a:r>
            <a:endParaRPr lang="en-US" sz="1642" dirty="0"/>
          </a:p>
        </p:txBody>
      </p:sp>
      <p:pic>
        <p:nvPicPr>
          <p:cNvPr id="10" name="Image 2" descr="preencoded.png"/>
          <p:cNvPicPr>
            <a:picLocks noChangeAspect="1"/>
          </p:cNvPicPr>
          <p:nvPr/>
        </p:nvPicPr>
        <p:blipFill>
          <a:blip r:embed="rId5"/>
          <a:stretch>
            <a:fillRect/>
          </a:stretch>
        </p:blipFill>
        <p:spPr>
          <a:xfrm>
            <a:off x="5664637" y="1537811"/>
            <a:ext cx="3301127" cy="833914"/>
          </a:xfrm>
          <a:prstGeom prst="rect">
            <a:avLst/>
          </a:prstGeom>
        </p:spPr>
      </p:pic>
      <p:sp>
        <p:nvSpPr>
          <p:cNvPr id="11" name="Text 6"/>
          <p:cNvSpPr/>
          <p:nvPr/>
        </p:nvSpPr>
        <p:spPr>
          <a:xfrm>
            <a:off x="5873115" y="2684383"/>
            <a:ext cx="2884170" cy="651510"/>
          </a:xfrm>
          <a:prstGeom prst="rect">
            <a:avLst/>
          </a:prstGeom>
          <a:noFill/>
          <a:ln/>
        </p:spPr>
        <p:txBody>
          <a:bodyPr wrap="square" rtlCol="0" anchor="t"/>
          <a:lstStyle/>
          <a:p>
            <a:pPr marL="0" indent="0" algn="l">
              <a:lnSpc>
                <a:spcPts val="2565"/>
              </a:lnSpc>
              <a:buNone/>
            </a:pPr>
            <a:r>
              <a:rPr lang="en-US" sz="2052" b="1" kern="0" spc="-62" dirty="0">
                <a:solidFill>
                  <a:srgbClr val="272525"/>
                </a:solidFill>
                <a:latin typeface="Inter" pitchFamily="34" charset="0"/>
                <a:ea typeface="Inter" pitchFamily="34" charset="-122"/>
                <a:cs typeface="Inter" pitchFamily="34" charset="-120"/>
              </a:rPr>
              <a:t>Страхування та реіншигурація</a:t>
            </a:r>
            <a:endParaRPr lang="en-US" sz="2052" dirty="0"/>
          </a:p>
        </p:txBody>
      </p:sp>
      <p:sp>
        <p:nvSpPr>
          <p:cNvPr id="12" name="Text 7"/>
          <p:cNvSpPr/>
          <p:nvPr/>
        </p:nvSpPr>
        <p:spPr>
          <a:xfrm>
            <a:off x="5873115" y="3460909"/>
            <a:ext cx="2884170" cy="3334941"/>
          </a:xfrm>
          <a:prstGeom prst="rect">
            <a:avLst/>
          </a:prstGeom>
          <a:noFill/>
          <a:ln/>
        </p:spPr>
        <p:txBody>
          <a:bodyPr wrap="square" rtlCol="0" anchor="t"/>
          <a:lstStyle/>
          <a:p>
            <a:pPr marL="0" indent="0" algn="l">
              <a:lnSpc>
                <a:spcPts val="2627"/>
              </a:lnSpc>
              <a:buNone/>
            </a:pPr>
            <a:r>
              <a:rPr lang="en-US" sz="1642" kern="0" spc="-33" dirty="0">
                <a:solidFill>
                  <a:srgbClr val="272525"/>
                </a:solidFill>
                <a:latin typeface="Inter" pitchFamily="34" charset="0"/>
                <a:ea typeface="Inter" pitchFamily="34" charset="-122"/>
                <a:cs typeface="Inter" pitchFamily="34" charset="-120"/>
              </a:rPr>
              <a:t>Страхування може слугувати ефективним засобом зменшення експозиції до фінансових ризиків. Додатково, реіншигурація допомагає розподілити ризик через укладання угод з іншими компаніями або галузевими об'єднаннями.</a:t>
            </a:r>
            <a:endParaRPr lang="en-US" sz="1642" dirty="0"/>
          </a:p>
        </p:txBody>
      </p:sp>
      <p:pic>
        <p:nvPicPr>
          <p:cNvPr id="13" name="Image 3" descr="preencoded.png"/>
          <p:cNvPicPr>
            <a:picLocks noChangeAspect="1"/>
          </p:cNvPicPr>
          <p:nvPr/>
        </p:nvPicPr>
        <p:blipFill>
          <a:blip r:embed="rId6"/>
          <a:stretch>
            <a:fillRect/>
          </a:stretch>
        </p:blipFill>
        <p:spPr>
          <a:xfrm>
            <a:off x="8965763" y="1537811"/>
            <a:ext cx="3301127" cy="833914"/>
          </a:xfrm>
          <a:prstGeom prst="rect">
            <a:avLst/>
          </a:prstGeom>
        </p:spPr>
      </p:pic>
      <p:sp>
        <p:nvSpPr>
          <p:cNvPr id="14" name="Text 8"/>
          <p:cNvSpPr/>
          <p:nvPr/>
        </p:nvSpPr>
        <p:spPr>
          <a:xfrm>
            <a:off x="9174242" y="2684383"/>
            <a:ext cx="2884170" cy="651510"/>
          </a:xfrm>
          <a:prstGeom prst="rect">
            <a:avLst/>
          </a:prstGeom>
          <a:noFill/>
          <a:ln/>
        </p:spPr>
        <p:txBody>
          <a:bodyPr wrap="square" rtlCol="0" anchor="t"/>
          <a:lstStyle/>
          <a:p>
            <a:pPr marL="0" indent="0" algn="l">
              <a:lnSpc>
                <a:spcPts val="2565"/>
              </a:lnSpc>
              <a:buNone/>
            </a:pPr>
            <a:r>
              <a:rPr lang="en-US" sz="2052" b="1" kern="0" spc="-62" dirty="0">
                <a:solidFill>
                  <a:srgbClr val="272525"/>
                </a:solidFill>
                <a:latin typeface="Inter" pitchFamily="34" charset="0"/>
                <a:ea typeface="Inter" pitchFamily="34" charset="-122"/>
                <a:cs typeface="Inter" pitchFamily="34" charset="-120"/>
              </a:rPr>
              <a:t>Деривативні фінансові інструменти</a:t>
            </a:r>
            <a:endParaRPr lang="en-US" sz="2052" dirty="0"/>
          </a:p>
        </p:txBody>
      </p:sp>
      <p:sp>
        <p:nvSpPr>
          <p:cNvPr id="15" name="Text 9"/>
          <p:cNvSpPr/>
          <p:nvPr/>
        </p:nvSpPr>
        <p:spPr>
          <a:xfrm>
            <a:off x="9174242" y="3460909"/>
            <a:ext cx="2884170" cy="3334941"/>
          </a:xfrm>
          <a:prstGeom prst="rect">
            <a:avLst/>
          </a:prstGeom>
          <a:noFill/>
          <a:ln/>
        </p:spPr>
        <p:txBody>
          <a:bodyPr wrap="square" rtlCol="0" anchor="t"/>
          <a:lstStyle/>
          <a:p>
            <a:pPr marL="0" indent="0" algn="l">
              <a:lnSpc>
                <a:spcPts val="2627"/>
              </a:lnSpc>
              <a:buNone/>
            </a:pPr>
            <a:r>
              <a:rPr lang="en-US" sz="1642" kern="0" spc="-33" dirty="0">
                <a:solidFill>
                  <a:srgbClr val="272525"/>
                </a:solidFill>
                <a:latin typeface="Inter" pitchFamily="34" charset="0"/>
                <a:ea typeface="Inter" pitchFamily="34" charset="-122"/>
                <a:cs typeface="Inter" pitchFamily="34" charset="-120"/>
              </a:rPr>
              <a:t>Використання деривативів, таких як опціони та ф'ючерси, може допомогти у зменшенні ризиків, пов'язаних з коливаннями ринкових цін. Це створює можливості для забезпечення фінансового портфеля від негативних впливів ринкових змін.</a:t>
            </a:r>
            <a:endParaRPr lang="en-US" sz="164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30672"/>
          </a:xfrm>
          <a:prstGeom prst="rect">
            <a:avLst/>
          </a:prstGeom>
          <a:solidFill>
            <a:srgbClr val="FFFFFF"/>
          </a:solidFill>
          <a:ln/>
        </p:spPr>
      </p:sp>
      <p:sp>
        <p:nvSpPr>
          <p:cNvPr id="4" name="Text 2"/>
          <p:cNvSpPr/>
          <p:nvPr/>
        </p:nvSpPr>
        <p:spPr>
          <a:xfrm>
            <a:off x="2897029" y="511493"/>
            <a:ext cx="7119580" cy="581263"/>
          </a:xfrm>
          <a:prstGeom prst="rect">
            <a:avLst/>
          </a:prstGeom>
          <a:noFill/>
          <a:ln/>
        </p:spPr>
        <p:txBody>
          <a:bodyPr wrap="none" rtlCol="0" anchor="t"/>
          <a:lstStyle/>
          <a:p>
            <a:pPr marL="0" indent="0">
              <a:lnSpc>
                <a:spcPts val="4577"/>
              </a:lnSpc>
              <a:buNone/>
            </a:pPr>
            <a:r>
              <a:rPr lang="en-US" sz="3662" b="1" kern="0" spc="-110" dirty="0">
                <a:solidFill>
                  <a:srgbClr val="000000"/>
                </a:solidFill>
                <a:latin typeface="Inter" pitchFamily="34" charset="0"/>
                <a:ea typeface="Inter" pitchFamily="34" charset="-122"/>
                <a:cs typeface="Inter" pitchFamily="34" charset="-120"/>
              </a:rPr>
              <a:t>Моніторинг та контроль ризиків</a:t>
            </a:r>
            <a:endParaRPr lang="en-US" sz="3662" dirty="0"/>
          </a:p>
        </p:txBody>
      </p:sp>
      <p:pic>
        <p:nvPicPr>
          <p:cNvPr id="5" name="Image 0" descr="preencoded.png"/>
          <p:cNvPicPr>
            <a:picLocks noChangeAspect="1"/>
          </p:cNvPicPr>
          <p:nvPr/>
        </p:nvPicPr>
        <p:blipFill>
          <a:blip r:embed="rId3"/>
          <a:stretch>
            <a:fillRect/>
          </a:stretch>
        </p:blipFill>
        <p:spPr>
          <a:xfrm>
            <a:off x="2897029" y="1464707"/>
            <a:ext cx="4278630" cy="2644378"/>
          </a:xfrm>
          <a:prstGeom prst="rect">
            <a:avLst/>
          </a:prstGeom>
        </p:spPr>
      </p:pic>
      <p:sp>
        <p:nvSpPr>
          <p:cNvPr id="6" name="Text 3"/>
          <p:cNvSpPr/>
          <p:nvPr/>
        </p:nvSpPr>
        <p:spPr>
          <a:xfrm>
            <a:off x="2897029" y="4341614"/>
            <a:ext cx="2325291" cy="290632"/>
          </a:xfrm>
          <a:prstGeom prst="rect">
            <a:avLst/>
          </a:prstGeom>
          <a:noFill/>
          <a:ln/>
        </p:spPr>
        <p:txBody>
          <a:bodyPr wrap="none" rtlCol="0" anchor="t"/>
          <a:lstStyle/>
          <a:p>
            <a:pPr marL="0" indent="0" algn="l">
              <a:lnSpc>
                <a:spcPts val="2289"/>
              </a:lnSpc>
              <a:buNone/>
            </a:pPr>
            <a:r>
              <a:rPr lang="en-US" sz="1831" b="1" kern="0" spc="-55" dirty="0">
                <a:solidFill>
                  <a:srgbClr val="272525"/>
                </a:solidFill>
                <a:latin typeface="Inter" pitchFamily="34" charset="0"/>
                <a:ea typeface="Inter" pitchFamily="34" charset="-122"/>
                <a:cs typeface="Inter" pitchFamily="34" charset="-120"/>
              </a:rPr>
              <a:t>Аналіз ризиків</a:t>
            </a:r>
            <a:endParaRPr lang="en-US" sz="1831" dirty="0"/>
          </a:p>
        </p:txBody>
      </p:sp>
      <p:sp>
        <p:nvSpPr>
          <p:cNvPr id="7" name="Text 4"/>
          <p:cNvSpPr/>
          <p:nvPr/>
        </p:nvSpPr>
        <p:spPr>
          <a:xfrm>
            <a:off x="2897029" y="4743807"/>
            <a:ext cx="4278630" cy="2975372"/>
          </a:xfrm>
          <a:prstGeom prst="rect">
            <a:avLst/>
          </a:prstGeom>
          <a:noFill/>
          <a:ln/>
        </p:spPr>
        <p:txBody>
          <a:bodyPr wrap="square" rtlCol="0" anchor="t"/>
          <a:lstStyle/>
          <a:p>
            <a:pPr marL="0" indent="0" algn="l">
              <a:lnSpc>
                <a:spcPts val="2344"/>
              </a:lnSpc>
              <a:buNone/>
            </a:pPr>
            <a:r>
              <a:rPr lang="en-US" sz="1465" kern="0" spc="-29" dirty="0">
                <a:solidFill>
                  <a:srgbClr val="272525"/>
                </a:solidFill>
                <a:latin typeface="Inter" pitchFamily="34" charset="0"/>
                <a:ea typeface="Inter" pitchFamily="34" charset="-122"/>
                <a:cs typeface="Inter" pitchFamily="34" charset="-120"/>
              </a:rPr>
              <a:t>Зображення фахівця з фінансової сфери, який аналізує ризики за допомогою комп'ютера. Він має зосереджений вираз обличчя, що показує серйозне ставлення до моніторингу та контролю ризиків. Його професійний підхід дозволяє об'єктивно оцінювати ризики та приймати відповідні заходи для їх контролю та управління. Зображення створює враження суворості і відповідальності у вирішенні фінансових питань.</a:t>
            </a:r>
            <a:endParaRPr lang="en-US" sz="1465" dirty="0"/>
          </a:p>
        </p:txBody>
      </p:sp>
      <p:pic>
        <p:nvPicPr>
          <p:cNvPr id="8" name="Image 1" descr="preencoded.png"/>
          <p:cNvPicPr>
            <a:picLocks noChangeAspect="1"/>
          </p:cNvPicPr>
          <p:nvPr/>
        </p:nvPicPr>
        <p:blipFill>
          <a:blip r:embed="rId4"/>
          <a:stretch>
            <a:fillRect/>
          </a:stretch>
        </p:blipFill>
        <p:spPr>
          <a:xfrm>
            <a:off x="7454622" y="1464707"/>
            <a:ext cx="4278630" cy="2644378"/>
          </a:xfrm>
          <a:prstGeom prst="rect">
            <a:avLst/>
          </a:prstGeom>
        </p:spPr>
      </p:pic>
      <p:sp>
        <p:nvSpPr>
          <p:cNvPr id="9" name="Text 5"/>
          <p:cNvSpPr/>
          <p:nvPr/>
        </p:nvSpPr>
        <p:spPr>
          <a:xfrm>
            <a:off x="7454622" y="4341614"/>
            <a:ext cx="2325291" cy="290632"/>
          </a:xfrm>
          <a:prstGeom prst="rect">
            <a:avLst/>
          </a:prstGeom>
          <a:noFill/>
          <a:ln/>
        </p:spPr>
        <p:txBody>
          <a:bodyPr wrap="none" rtlCol="0" anchor="t"/>
          <a:lstStyle/>
          <a:p>
            <a:pPr marL="0" indent="0" algn="l">
              <a:lnSpc>
                <a:spcPts val="2289"/>
              </a:lnSpc>
              <a:buNone/>
            </a:pPr>
            <a:r>
              <a:rPr lang="en-US" sz="1831" b="1" kern="0" spc="-55" dirty="0">
                <a:solidFill>
                  <a:srgbClr val="272525"/>
                </a:solidFill>
                <a:latin typeface="Inter" pitchFamily="34" charset="0"/>
                <a:ea typeface="Inter" pitchFamily="34" charset="-122"/>
                <a:cs typeface="Inter" pitchFamily="34" charset="-120"/>
              </a:rPr>
              <a:t>Колективна робота</a:t>
            </a:r>
            <a:endParaRPr lang="en-US" sz="1831" dirty="0"/>
          </a:p>
        </p:txBody>
      </p:sp>
      <p:sp>
        <p:nvSpPr>
          <p:cNvPr id="10" name="Text 6"/>
          <p:cNvSpPr/>
          <p:nvPr/>
        </p:nvSpPr>
        <p:spPr>
          <a:xfrm>
            <a:off x="7454622" y="4743807"/>
            <a:ext cx="4278630" cy="2677835"/>
          </a:xfrm>
          <a:prstGeom prst="rect">
            <a:avLst/>
          </a:prstGeom>
          <a:noFill/>
          <a:ln/>
        </p:spPr>
        <p:txBody>
          <a:bodyPr wrap="square" rtlCol="0" anchor="t"/>
          <a:lstStyle/>
          <a:p>
            <a:pPr marL="0" indent="0" algn="l">
              <a:lnSpc>
                <a:spcPts val="2344"/>
              </a:lnSpc>
              <a:buNone/>
            </a:pPr>
            <a:r>
              <a:rPr lang="en-US" sz="1465" kern="0" spc="-29" dirty="0">
                <a:solidFill>
                  <a:srgbClr val="272525"/>
                </a:solidFill>
                <a:latin typeface="Inter" pitchFamily="34" charset="0"/>
                <a:ea typeface="Inter" pitchFamily="34" charset="-122"/>
                <a:cs typeface="Inter" pitchFamily="34" charset="-120"/>
              </a:rPr>
              <a:t>Зображення різноманітної команди, яка обговорює стратегії управління ризиками. Атмосфера колективної роботи, яка лежить у основі успішного ризик-менеджменту, відображається в цьому зображенні. Натуральне освітлення підкреслює важливість взаємодії та обміну ідеями для досягнення спільної мети - контролю ризиків та забезпечення фінансової стійкості.</a:t>
            </a:r>
            <a:endParaRPr lang="en-US" sz="146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32815"/>
          </a:xfrm>
          <a:prstGeom prst="rect">
            <a:avLst/>
          </a:prstGeom>
          <a:solidFill>
            <a:srgbClr val="FFFFFF"/>
          </a:solidFill>
          <a:ln/>
        </p:spPr>
      </p:sp>
      <p:sp>
        <p:nvSpPr>
          <p:cNvPr id="4" name="Text 2"/>
          <p:cNvSpPr/>
          <p:nvPr/>
        </p:nvSpPr>
        <p:spPr>
          <a:xfrm>
            <a:off x="2217301" y="590193"/>
            <a:ext cx="10195679" cy="1341358"/>
          </a:xfrm>
          <a:prstGeom prst="rect">
            <a:avLst/>
          </a:prstGeom>
          <a:noFill/>
          <a:ln/>
        </p:spPr>
        <p:txBody>
          <a:bodyPr wrap="square" rtlCol="0" anchor="t"/>
          <a:lstStyle/>
          <a:p>
            <a:pPr marL="0" indent="0">
              <a:lnSpc>
                <a:spcPts val="5282"/>
              </a:lnSpc>
              <a:buNone/>
            </a:pPr>
            <a:r>
              <a:rPr lang="en-US" sz="4225" b="1" kern="0" spc="-127" dirty="0">
                <a:solidFill>
                  <a:srgbClr val="000000"/>
                </a:solidFill>
                <a:latin typeface="Inter" pitchFamily="34" charset="0"/>
                <a:ea typeface="Inter" pitchFamily="34" charset="-122"/>
                <a:cs typeface="Inter" pitchFamily="34" charset="-120"/>
              </a:rPr>
              <a:t>Роль ризик-менеджменту в прийнятті рішень</a:t>
            </a:r>
            <a:endParaRPr lang="en-US" sz="4225" dirty="0"/>
          </a:p>
        </p:txBody>
      </p:sp>
      <p:sp>
        <p:nvSpPr>
          <p:cNvPr id="5" name="Shape 3"/>
          <p:cNvSpPr/>
          <p:nvPr/>
        </p:nvSpPr>
        <p:spPr>
          <a:xfrm>
            <a:off x="2217301" y="2360771"/>
            <a:ext cx="1699260" cy="764500"/>
          </a:xfrm>
          <a:prstGeom prst="roundRect">
            <a:avLst>
              <a:gd name="adj" fmla="val 12635"/>
            </a:avLst>
          </a:prstGeom>
          <a:solidFill>
            <a:srgbClr val="DADBF1"/>
          </a:solidFill>
          <a:ln w="7620">
            <a:solidFill>
              <a:srgbClr val="C0C1D7"/>
            </a:solidFill>
            <a:prstDash val="solid"/>
          </a:ln>
        </p:spPr>
      </p:sp>
      <p:sp>
        <p:nvSpPr>
          <p:cNvPr id="6" name="Text 4"/>
          <p:cNvSpPr/>
          <p:nvPr/>
        </p:nvSpPr>
        <p:spPr>
          <a:xfrm>
            <a:off x="2439472" y="2501503"/>
            <a:ext cx="127040" cy="483037"/>
          </a:xfrm>
          <a:prstGeom prst="rect">
            <a:avLst/>
          </a:prstGeom>
          <a:noFill/>
          <a:ln/>
        </p:spPr>
        <p:txBody>
          <a:bodyPr wrap="none" rtlCol="0" anchor="t"/>
          <a:lstStyle/>
          <a:p>
            <a:pPr marL="0" indent="0" algn="ctr">
              <a:lnSpc>
                <a:spcPts val="3803"/>
              </a:lnSpc>
              <a:buNone/>
            </a:pPr>
            <a:r>
              <a:rPr lang="en-US" sz="2113" b="1" kern="0" spc="-34" dirty="0">
                <a:solidFill>
                  <a:srgbClr val="272525"/>
                </a:solidFill>
                <a:latin typeface="Inter" pitchFamily="34" charset="0"/>
                <a:ea typeface="Inter" pitchFamily="34" charset="-122"/>
                <a:cs typeface="Inter" pitchFamily="34" charset="-120"/>
              </a:rPr>
              <a:t>1</a:t>
            </a:r>
            <a:endParaRPr lang="en-US" sz="2113" dirty="0"/>
          </a:p>
        </p:txBody>
      </p:sp>
      <p:sp>
        <p:nvSpPr>
          <p:cNvPr id="7" name="Text 5"/>
          <p:cNvSpPr/>
          <p:nvPr/>
        </p:nvSpPr>
        <p:spPr>
          <a:xfrm>
            <a:off x="4131112" y="2575322"/>
            <a:ext cx="1843326" cy="335399"/>
          </a:xfrm>
          <a:prstGeom prst="rect">
            <a:avLst/>
          </a:prstGeom>
          <a:noFill/>
          <a:ln/>
        </p:spPr>
        <p:txBody>
          <a:bodyPr wrap="none" rtlCol="0" anchor="t"/>
          <a:lstStyle/>
          <a:p>
            <a:pPr marL="0" indent="0" algn="l">
              <a:lnSpc>
                <a:spcPts val="2641"/>
              </a:lnSpc>
              <a:buNone/>
            </a:pPr>
            <a:r>
              <a:rPr lang="en-US" sz="2113" b="1" kern="0" spc="-63" dirty="0">
                <a:solidFill>
                  <a:srgbClr val="272525"/>
                </a:solidFill>
                <a:latin typeface="Inter" pitchFamily="34" charset="0"/>
                <a:ea typeface="Inter" pitchFamily="34" charset="-122"/>
                <a:cs typeface="Inter" pitchFamily="34" charset="-120"/>
              </a:rPr>
              <a:t>Оцінка ризику</a:t>
            </a:r>
            <a:endParaRPr lang="en-US" sz="2113" dirty="0"/>
          </a:p>
        </p:txBody>
      </p:sp>
      <p:sp>
        <p:nvSpPr>
          <p:cNvPr id="8" name="Shape 6"/>
          <p:cNvSpPr/>
          <p:nvPr/>
        </p:nvSpPr>
        <p:spPr>
          <a:xfrm>
            <a:off x="4023836" y="3100745"/>
            <a:ext cx="8281868" cy="21431"/>
          </a:xfrm>
          <a:prstGeom prst="roundRect">
            <a:avLst>
              <a:gd name="adj" fmla="val 450706"/>
            </a:avLst>
          </a:prstGeom>
          <a:solidFill>
            <a:srgbClr val="C0C1D7"/>
          </a:solidFill>
          <a:ln/>
        </p:spPr>
      </p:sp>
      <p:sp>
        <p:nvSpPr>
          <p:cNvPr id="9" name="Shape 7"/>
          <p:cNvSpPr/>
          <p:nvPr/>
        </p:nvSpPr>
        <p:spPr>
          <a:xfrm>
            <a:off x="2217301" y="3232547"/>
            <a:ext cx="3398520" cy="764500"/>
          </a:xfrm>
          <a:prstGeom prst="roundRect">
            <a:avLst>
              <a:gd name="adj" fmla="val 12635"/>
            </a:avLst>
          </a:prstGeom>
          <a:solidFill>
            <a:srgbClr val="DADBF1"/>
          </a:solidFill>
          <a:ln w="7620">
            <a:solidFill>
              <a:srgbClr val="C0C1D7"/>
            </a:solidFill>
            <a:prstDash val="solid"/>
          </a:ln>
        </p:spPr>
      </p:sp>
      <p:sp>
        <p:nvSpPr>
          <p:cNvPr id="10" name="Text 8"/>
          <p:cNvSpPr/>
          <p:nvPr/>
        </p:nvSpPr>
        <p:spPr>
          <a:xfrm>
            <a:off x="2439472" y="3373279"/>
            <a:ext cx="164783" cy="483037"/>
          </a:xfrm>
          <a:prstGeom prst="rect">
            <a:avLst/>
          </a:prstGeom>
          <a:noFill/>
          <a:ln/>
        </p:spPr>
        <p:txBody>
          <a:bodyPr wrap="none" rtlCol="0" anchor="t"/>
          <a:lstStyle/>
          <a:p>
            <a:pPr marL="0" indent="0" algn="ctr">
              <a:lnSpc>
                <a:spcPts val="3803"/>
              </a:lnSpc>
              <a:buNone/>
            </a:pPr>
            <a:r>
              <a:rPr lang="en-US" sz="2113" b="1" kern="0" spc="-34" dirty="0">
                <a:solidFill>
                  <a:srgbClr val="272525"/>
                </a:solidFill>
                <a:latin typeface="Inter" pitchFamily="34" charset="0"/>
                <a:ea typeface="Inter" pitchFamily="34" charset="-122"/>
                <a:cs typeface="Inter" pitchFamily="34" charset="-120"/>
              </a:rPr>
              <a:t>2</a:t>
            </a:r>
            <a:endParaRPr lang="en-US" sz="2113" dirty="0"/>
          </a:p>
        </p:txBody>
      </p:sp>
      <p:sp>
        <p:nvSpPr>
          <p:cNvPr id="11" name="Text 9"/>
          <p:cNvSpPr/>
          <p:nvPr/>
        </p:nvSpPr>
        <p:spPr>
          <a:xfrm>
            <a:off x="5830372" y="3447098"/>
            <a:ext cx="2519124" cy="335399"/>
          </a:xfrm>
          <a:prstGeom prst="rect">
            <a:avLst/>
          </a:prstGeom>
          <a:noFill/>
          <a:ln/>
        </p:spPr>
        <p:txBody>
          <a:bodyPr wrap="none" rtlCol="0" anchor="t"/>
          <a:lstStyle/>
          <a:p>
            <a:pPr marL="0" indent="0" algn="l">
              <a:lnSpc>
                <a:spcPts val="2641"/>
              </a:lnSpc>
              <a:buNone/>
            </a:pPr>
            <a:r>
              <a:rPr lang="en-US" sz="2113" b="1" kern="0" spc="-63" dirty="0">
                <a:solidFill>
                  <a:srgbClr val="272525"/>
                </a:solidFill>
                <a:latin typeface="Inter" pitchFamily="34" charset="0"/>
                <a:ea typeface="Inter" pitchFamily="34" charset="-122"/>
                <a:cs typeface="Inter" pitchFamily="34" charset="-120"/>
              </a:rPr>
              <a:t>Аналіз альтернатив</a:t>
            </a:r>
            <a:endParaRPr lang="en-US" sz="2113" dirty="0"/>
          </a:p>
        </p:txBody>
      </p:sp>
      <p:sp>
        <p:nvSpPr>
          <p:cNvPr id="12" name="Shape 10"/>
          <p:cNvSpPr/>
          <p:nvPr/>
        </p:nvSpPr>
        <p:spPr>
          <a:xfrm>
            <a:off x="5723096" y="3972520"/>
            <a:ext cx="6582608" cy="21431"/>
          </a:xfrm>
          <a:prstGeom prst="roundRect">
            <a:avLst>
              <a:gd name="adj" fmla="val 450706"/>
            </a:avLst>
          </a:prstGeom>
          <a:solidFill>
            <a:srgbClr val="C0C1D7"/>
          </a:solidFill>
          <a:ln/>
        </p:spPr>
      </p:sp>
      <p:sp>
        <p:nvSpPr>
          <p:cNvPr id="13" name="Shape 11"/>
          <p:cNvSpPr/>
          <p:nvPr/>
        </p:nvSpPr>
        <p:spPr>
          <a:xfrm>
            <a:off x="2217301" y="4104323"/>
            <a:ext cx="5097780" cy="1579959"/>
          </a:xfrm>
          <a:prstGeom prst="roundRect">
            <a:avLst>
              <a:gd name="adj" fmla="val 6114"/>
            </a:avLst>
          </a:prstGeom>
          <a:solidFill>
            <a:srgbClr val="DADBF1"/>
          </a:solidFill>
          <a:ln w="7620">
            <a:solidFill>
              <a:srgbClr val="C0C1D7"/>
            </a:solidFill>
            <a:prstDash val="solid"/>
          </a:ln>
        </p:spPr>
      </p:sp>
      <p:sp>
        <p:nvSpPr>
          <p:cNvPr id="14" name="Text 12"/>
          <p:cNvSpPr/>
          <p:nvPr/>
        </p:nvSpPr>
        <p:spPr>
          <a:xfrm>
            <a:off x="2439472" y="4652724"/>
            <a:ext cx="172641" cy="483037"/>
          </a:xfrm>
          <a:prstGeom prst="rect">
            <a:avLst/>
          </a:prstGeom>
          <a:noFill/>
          <a:ln/>
        </p:spPr>
        <p:txBody>
          <a:bodyPr wrap="none" rtlCol="0" anchor="t"/>
          <a:lstStyle/>
          <a:p>
            <a:pPr marL="0" indent="0" algn="ctr">
              <a:lnSpc>
                <a:spcPts val="3803"/>
              </a:lnSpc>
              <a:buNone/>
            </a:pPr>
            <a:r>
              <a:rPr lang="en-US" sz="2113" b="1" kern="0" spc="-34" dirty="0">
                <a:solidFill>
                  <a:srgbClr val="272525"/>
                </a:solidFill>
                <a:latin typeface="Inter" pitchFamily="34" charset="0"/>
                <a:ea typeface="Inter" pitchFamily="34" charset="-122"/>
                <a:cs typeface="Inter" pitchFamily="34" charset="-120"/>
              </a:rPr>
              <a:t>3</a:t>
            </a:r>
            <a:endParaRPr lang="en-US" sz="2113" dirty="0"/>
          </a:p>
        </p:txBody>
      </p:sp>
      <p:sp>
        <p:nvSpPr>
          <p:cNvPr id="15" name="Text 13"/>
          <p:cNvSpPr/>
          <p:nvPr/>
        </p:nvSpPr>
        <p:spPr>
          <a:xfrm>
            <a:off x="7529632" y="4318873"/>
            <a:ext cx="2807494" cy="335399"/>
          </a:xfrm>
          <a:prstGeom prst="rect">
            <a:avLst/>
          </a:prstGeom>
          <a:noFill/>
          <a:ln/>
        </p:spPr>
        <p:txBody>
          <a:bodyPr wrap="none" rtlCol="0" anchor="t"/>
          <a:lstStyle/>
          <a:p>
            <a:pPr marL="0" indent="0" algn="l">
              <a:lnSpc>
                <a:spcPts val="2641"/>
              </a:lnSpc>
              <a:buNone/>
            </a:pPr>
            <a:r>
              <a:rPr lang="en-US" sz="2113" b="1" kern="0" spc="-63" dirty="0">
                <a:solidFill>
                  <a:srgbClr val="272525"/>
                </a:solidFill>
                <a:latin typeface="Inter" pitchFamily="34" charset="0"/>
                <a:ea typeface="Inter" pitchFamily="34" charset="-122"/>
                <a:cs typeface="Inter" pitchFamily="34" charset="-120"/>
              </a:rPr>
              <a:t>Планування стратегій</a:t>
            </a:r>
            <a:endParaRPr lang="en-US" sz="2113" dirty="0"/>
          </a:p>
        </p:txBody>
      </p:sp>
      <p:sp>
        <p:nvSpPr>
          <p:cNvPr id="16" name="Text 14"/>
          <p:cNvSpPr/>
          <p:nvPr/>
        </p:nvSpPr>
        <p:spPr>
          <a:xfrm>
            <a:off x="7529632" y="4782979"/>
            <a:ext cx="4668798" cy="686752"/>
          </a:xfrm>
          <a:prstGeom prst="rect">
            <a:avLst/>
          </a:prstGeom>
          <a:noFill/>
          <a:ln/>
        </p:spPr>
        <p:txBody>
          <a:bodyPr wrap="square" rtlCol="0" anchor="t"/>
          <a:lstStyle/>
          <a:p>
            <a:pPr marL="0" indent="0" algn="l">
              <a:lnSpc>
                <a:spcPts val="2704"/>
              </a:lnSpc>
              <a:buNone/>
            </a:pPr>
            <a:r>
              <a:rPr lang="en-US" sz="1690" kern="0" spc="-34" dirty="0">
                <a:solidFill>
                  <a:srgbClr val="272525"/>
                </a:solidFill>
                <a:latin typeface="Inter" pitchFamily="34" charset="0"/>
                <a:ea typeface="Inter" pitchFamily="34" charset="-122"/>
                <a:cs typeface="Inter" pitchFamily="34" charset="-120"/>
              </a:rPr>
              <a:t>Розробка планів для зменшення ризику та оптимізації результатів</a:t>
            </a:r>
            <a:endParaRPr lang="en-US" sz="1690" dirty="0"/>
          </a:p>
        </p:txBody>
      </p:sp>
      <p:sp>
        <p:nvSpPr>
          <p:cNvPr id="17" name="Text 15"/>
          <p:cNvSpPr/>
          <p:nvPr/>
        </p:nvSpPr>
        <p:spPr>
          <a:xfrm>
            <a:off x="2217301" y="5925741"/>
            <a:ext cx="10195679" cy="1716881"/>
          </a:xfrm>
          <a:prstGeom prst="rect">
            <a:avLst/>
          </a:prstGeom>
          <a:noFill/>
          <a:ln/>
        </p:spPr>
        <p:txBody>
          <a:bodyPr wrap="square" rtlCol="0" anchor="t"/>
          <a:lstStyle/>
          <a:p>
            <a:pPr marL="0" indent="0">
              <a:lnSpc>
                <a:spcPts val="2704"/>
              </a:lnSpc>
              <a:buNone/>
            </a:pPr>
            <a:r>
              <a:rPr lang="en-US" sz="1690" kern="0" spc="-34" dirty="0">
                <a:solidFill>
                  <a:srgbClr val="272525"/>
                </a:solidFill>
                <a:latin typeface="Inter" pitchFamily="34" charset="0"/>
                <a:ea typeface="Inter" pitchFamily="34" charset="-122"/>
                <a:cs typeface="Inter" pitchFamily="34" charset="-120"/>
              </a:rPr>
              <a:t>Ризик-менеджмент грає важливу роль у процесі прийняття рішень в фінансовій сфері. Оцінка ризику допомагає зрозуміти можливі наслідки та визначити ймовірність них виникнення. Після цього важливо провести аналіз альтернатив, щоб обрати оптимальний шлях розвитку. Планування стратегій включає в себе розробку конкретних планів для зменшення ризику та оптимізації фінансових результатів.</a:t>
            </a:r>
            <a:endParaRPr lang="en-US" sz="169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1333</Words>
  <Application>Microsoft Macintosh PowerPoint</Application>
  <PresentationFormat>Произвольный</PresentationFormat>
  <Paragraphs>84</Paragraphs>
  <Slides>13</Slides>
  <Notes>13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Inter</vt:lpstr>
      <vt:lpstr>Söhne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Nakonechnyi Oleh</cp:lastModifiedBy>
  <cp:revision>2</cp:revision>
  <dcterms:created xsi:type="dcterms:W3CDTF">2024-03-15T15:50:31Z</dcterms:created>
  <dcterms:modified xsi:type="dcterms:W3CDTF">2024-03-15T15:57:47Z</dcterms:modified>
</cp:coreProperties>
</file>